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8"/>
  </p:notesMasterIdLst>
  <p:sldIdLst>
    <p:sldId id="256" r:id="rId2"/>
    <p:sldId id="270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1" roundtripDataSignature="AMtx7miAJdR9w7tlh8svrntwIKlRtDfD6w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édric Caffy" initials="" lastIdx="4" clrIdx="0"/>
  <p:cmAuthor id="1" name="David Smith" initials="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2"/>
    <p:restoredTop sz="96197"/>
  </p:normalViewPr>
  <p:slideViewPr>
    <p:cSldViewPr snapToGrid="0">
      <p:cViewPr varScale="1">
        <p:scale>
          <a:sx n="124" d="100"/>
          <a:sy n="124" d="100"/>
        </p:scale>
        <p:origin x="184" y="72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customschemas.google.com/relationships/presentationmetadata" Target="meta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9" name="Google Shape;22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7" name="Google Shape;2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4" name="Google Shape;244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2" name="Google Shape;17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6" name="Google Shape;186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7" name="Google Shape;207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4" name="Google Shape;214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dk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16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16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800"/>
              <a:buFont typeface="Arial"/>
              <a:buNone/>
              <a:defRPr sz="3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6"/>
          <p:cNvSpPr txBox="1">
            <a:spLocks noGrp="1"/>
          </p:cNvSpPr>
          <p:nvPr>
            <p:ph type="subTitle" idx="1"/>
          </p:nvPr>
        </p:nvSpPr>
        <p:spPr>
          <a:xfrm>
            <a:off x="305991" y="4275189"/>
            <a:ext cx="8532000" cy="6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1500"/>
              <a:buNone/>
              <a:defRPr sz="1500" b="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5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25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9" name="Google Shape;69;p25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5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5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2" name="Google Shape;72;p25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3" name="Google Shape;73;p25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6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7" name="Google Shape;77;p26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8" name="Google Shape;78;p26"/>
          <p:cNvSpPr>
            <a:spLocks noGrp="1"/>
          </p:cNvSpPr>
          <p:nvPr>
            <p:ph type="pic" idx="3"/>
          </p:nvPr>
        </p:nvSpPr>
        <p:spPr>
          <a:xfrm>
            <a:off x="305991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9" name="Google Shape;79;p26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26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26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2" name="Google Shape;82;p26"/>
          <p:cNvSpPr>
            <a:spLocks noGrp="1"/>
          </p:cNvSpPr>
          <p:nvPr>
            <p:ph type="pic" idx="4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7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27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6" name="Google Shape;86;p27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27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27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9" name="Google Shape;89;p27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27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27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27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3 Pictures">
  <p:cSld name="Subtitle and 3 Pictures"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8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95" name="Google Shape;95;p28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6" name="Google Shape;96;p28"/>
          <p:cNvSpPr txBox="1">
            <a:spLocks noGrp="1"/>
          </p:cNvSpPr>
          <p:nvPr>
            <p:ph type="body" idx="2"/>
          </p:nvPr>
        </p:nvSpPr>
        <p:spPr>
          <a:xfrm>
            <a:off x="6056709" y="1203725"/>
            <a:ext cx="27849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97" name="Google Shape;97;p28"/>
          <p:cNvSpPr>
            <a:spLocks noGrp="1"/>
          </p:cNvSpPr>
          <p:nvPr>
            <p:ph type="pic" idx="3"/>
          </p:nvPr>
        </p:nvSpPr>
        <p:spPr>
          <a:xfrm>
            <a:off x="305992" y="1815703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28"/>
          <p:cNvSpPr>
            <a:spLocks noGrp="1"/>
          </p:cNvSpPr>
          <p:nvPr>
            <p:ph type="pic" idx="4"/>
          </p:nvPr>
        </p:nvSpPr>
        <p:spPr>
          <a:xfrm>
            <a:off x="6056710" y="1812131"/>
            <a:ext cx="27849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9" name="Google Shape;99;p28"/>
          <p:cNvSpPr txBox="1">
            <a:spLocks noGrp="1"/>
          </p:cNvSpPr>
          <p:nvPr>
            <p:ph type="body" idx="5"/>
          </p:nvPr>
        </p:nvSpPr>
        <p:spPr>
          <a:xfrm>
            <a:off x="3190385" y="1200920"/>
            <a:ext cx="2781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00" name="Google Shape;100;p28"/>
          <p:cNvSpPr>
            <a:spLocks noGrp="1"/>
          </p:cNvSpPr>
          <p:nvPr>
            <p:ph type="pic" idx="6"/>
          </p:nvPr>
        </p:nvSpPr>
        <p:spPr>
          <a:xfrm>
            <a:off x="3190386" y="1822427"/>
            <a:ext cx="2781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p28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8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3" name="Google Shape;103;p28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9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9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07" name="Google Shape;107;p29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8" name="Google Shape;108;p29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9" name="Google Shape;109;p29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9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1" name="Google Shape;111;p29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p29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3" name="Google Shape;113;p29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4" name="Google Shape;114;p29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0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30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8" name="Google Shape;118;p30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9" name="Google Shape;119;p30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0" name="Google Shape;120;p30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30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2" name="Google Shape;122;p30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3" name="Google Shape;123;p30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3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31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7" name="Google Shape;127;p31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8" name="Google Shape;128;p31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9" name="Google Shape;129;p31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31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31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2" name="Google Shape;132;p31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Header" type="secHead">
  <p:cSld name="SECTION_HEADER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32"/>
          <p:cNvSpPr txBox="1">
            <a:spLocks noGrp="1"/>
          </p:cNvSpPr>
          <p:nvPr>
            <p:ph type="title"/>
          </p:nvPr>
        </p:nvSpPr>
        <p:spPr>
          <a:xfrm>
            <a:off x="305990" y="1282303"/>
            <a:ext cx="8532000" cy="213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32"/>
          <p:cNvSpPr txBox="1">
            <a:spLocks noGrp="1"/>
          </p:cNvSpPr>
          <p:nvPr>
            <p:ph type="body" idx="1"/>
          </p:nvPr>
        </p:nvSpPr>
        <p:spPr>
          <a:xfrm>
            <a:off x="305990" y="3442097"/>
            <a:ext cx="8532000" cy="112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>
            <a:endParaRPr/>
          </a:p>
        </p:txBody>
      </p:sp>
      <p:sp>
        <p:nvSpPr>
          <p:cNvPr id="136" name="Google Shape;136;p32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32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38" name="Google Shape;138;p32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bg>
      <p:bgPr>
        <a:solidFill>
          <a:schemeClr val="dk1"/>
        </a:solidFill>
        <a:effectLst/>
      </p:bgPr>
    </p:bg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" name="Google Shape;140;p3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27302" y="1626785"/>
            <a:ext cx="1890000" cy="187100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34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34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4" name="Google Shape;144;p34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5" name="Google Shape;145;p34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34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 ">
  <p:cSld name="Content  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7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marL="1371600" lvl="2" indent="-31115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1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7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17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7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  " type="titleOnly">
  <p:cSld name="TITLE_ONLY"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35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35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1" name="Google Shape;151;p35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36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4" name="Google Shape;154;p36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6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en-GB"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4" name="Google Shape;24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23928" y="1683648"/>
            <a:ext cx="1296145" cy="12961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9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7" name="Google Shape;27;p1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19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19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9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20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0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4" name="Google Shape;34;p20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20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6" name="Google Shape;36;p20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3302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20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0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0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1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21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1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21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21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2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2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22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2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2" name="Google Shape;52;p22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3"/>
          <p:cNvSpPr>
            <a:spLocks noGrp="1"/>
          </p:cNvSpPr>
          <p:nvPr>
            <p:ph type="pic" idx="2"/>
          </p:nvPr>
        </p:nvSpPr>
        <p:spPr>
          <a:xfrm>
            <a:off x="0" y="-22485"/>
            <a:ext cx="9144000" cy="47637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5" name="Google Shape;55;p23"/>
          <p:cNvSpPr txBox="1">
            <a:spLocks noGrp="1"/>
          </p:cNvSpPr>
          <p:nvPr>
            <p:ph type="body" idx="1"/>
          </p:nvPr>
        </p:nvSpPr>
        <p:spPr>
          <a:xfrm>
            <a:off x="6056709" y="-39349"/>
            <a:ext cx="3087300" cy="4778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6" name="Google Shape;56;p23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3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23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4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24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24"/>
          <p:cNvSpPr>
            <a:spLocks noGrp="1"/>
          </p:cNvSpPr>
          <p:nvPr>
            <p:ph type="pic" idx="2"/>
          </p:nvPr>
        </p:nvSpPr>
        <p:spPr>
          <a:xfrm>
            <a:off x="4625579" y="0"/>
            <a:ext cx="4518300" cy="4738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3" name="Google Shape;63;p24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4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24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" name="Google Shape;7;p15"/>
          <p:cNvPicPr preferRelativeResize="0"/>
          <p:nvPr/>
        </p:nvPicPr>
        <p:blipFill rotWithShape="1">
          <a:blip r:embed="rId23">
            <a:alphaModFix/>
          </a:blip>
          <a:srcRect/>
          <a:stretch/>
        </p:blipFill>
        <p:spPr>
          <a:xfrm>
            <a:off x="0" y="4736999"/>
            <a:ext cx="9144003" cy="40650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5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5"/>
          <p:cNvSpPr txBox="1">
            <a:spLocks noGrp="1"/>
          </p:cNvSpPr>
          <p:nvPr>
            <p:ph type="dt" idx="10"/>
          </p:nvPr>
        </p:nvSpPr>
        <p:spPr>
          <a:xfrm>
            <a:off x="1930574" y="4763138"/>
            <a:ext cx="11568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5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15"/>
          <p:cNvSpPr txBox="1">
            <a:spLocks noGrp="1"/>
          </p:cNvSpPr>
          <p:nvPr>
            <p:ph type="ftr" idx="11"/>
          </p:nvPr>
        </p:nvSpPr>
        <p:spPr>
          <a:xfrm>
            <a:off x="3194446" y="4767263"/>
            <a:ext cx="4929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9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an7.org/linux/man-pages/man2/ioctl_ficlone.2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lang="en-GB" dirty="0" err="1"/>
              <a:t>XRootD</a:t>
            </a:r>
            <a:r>
              <a:rPr lang="en-GB" dirty="0"/>
              <a:t> File Cloning</a:t>
            </a:r>
            <a:endParaRPr dirty="0"/>
          </a:p>
        </p:txBody>
      </p:sp>
      <p:sp>
        <p:nvSpPr>
          <p:cNvPr id="161" name="Google Shape;161;p1"/>
          <p:cNvSpPr txBox="1">
            <a:spLocks noGrp="1"/>
          </p:cNvSpPr>
          <p:nvPr>
            <p:ph type="subTitle" idx="1"/>
          </p:nvPr>
        </p:nvSpPr>
        <p:spPr>
          <a:xfrm>
            <a:off x="306000" y="4275200"/>
            <a:ext cx="8532000" cy="6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300"/>
              </a:spcAft>
              <a:buSzPts val="1500"/>
              <a:buNone/>
            </a:pPr>
            <a:r>
              <a:rPr lang="en-GB" dirty="0"/>
              <a:t>David Smith on behalf of the EOS Team - CERN IT Storage Group</a:t>
            </a:r>
            <a:br>
              <a:rPr lang="en-GB" dirty="0"/>
            </a:br>
            <a:r>
              <a:rPr lang="en-GB" dirty="0"/>
              <a:t>24 March 2025</a:t>
            </a:r>
            <a:endParaRPr dirty="0"/>
          </a:p>
        </p:txBody>
      </p:sp>
      <p:pic>
        <p:nvPicPr>
          <p:cNvPr id="162" name="Google Shape;16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379651" y="95226"/>
            <a:ext cx="2631624" cy="1161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8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Ongoing or upcoming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simplify the new client interface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Review we have what we need for EOS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Further testing, particular for multiple filesystem XRootD servers.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Consider the necessary FST requirements on the XrdCl interface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Eventually review and merge into XRootD development branch and release</a:t>
            </a:r>
            <a:endParaRPr/>
          </a:p>
          <a:p>
            <a: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EOS changes as a next activity</a:t>
            </a:r>
            <a:endParaRPr/>
          </a:p>
        </p:txBody>
      </p:sp>
      <p:sp>
        <p:nvSpPr>
          <p:cNvPr id="210" name="Google Shape;210;p8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dirty="0"/>
              <a:t>S</a:t>
            </a:r>
            <a:r>
              <a:rPr lang="en-GB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tatus</a:t>
            </a:r>
            <a:r>
              <a:rPr lang="en-GB" dirty="0"/>
              <a:t> III</a:t>
            </a:r>
            <a:endParaRPr dirty="0"/>
          </a:p>
        </p:txBody>
      </p:sp>
      <p:sp>
        <p:nvSpPr>
          <p:cNvPr id="211" name="Google Shape;211;p8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9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New bit flags to pass to Open(), OpenFlags::Dup &amp; OpenFlags::SameFs. This necessitated changing the flags argument of Open() from uint16_t to uint32_t.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In several places, e.g. the XrdClPluginInterface too.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New methods of XrdCl::File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SetOpenFileTemplate( File &amp;file );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Clone( </a:t>
            </a:r>
            <a:r>
              <a:rPr lang="en-GB">
                <a:solidFill>
                  <a:srgbClr val="2FB41D"/>
                </a:solidFill>
                <a:latin typeface="Arial"/>
                <a:ea typeface="Arial"/>
                <a:cs typeface="Arial"/>
                <a:sym typeface="Arial"/>
              </a:rPr>
              <a:t>const</a:t>
            </a: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CloneLocations &amp;locs, </a:t>
            </a:r>
            <a:r>
              <a:rPr lang="en-GB">
                <a:solidFill>
                  <a:srgbClr val="2FB41D"/>
                </a:solidFill>
                <a:latin typeface="Arial"/>
                <a:ea typeface="Arial"/>
                <a:cs typeface="Arial"/>
                <a:sym typeface="Arial"/>
              </a:rPr>
              <a:t>uint16_t</a:t>
            </a: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timeout = 0 );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(and async version of Clone)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New supporting types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CloneLocations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7" name="Google Shape;217;p9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/>
              <a:t>XRootD client visible changes </a:t>
            </a:r>
            <a:r>
              <a:rPr lang="en-GB" i="1"/>
              <a:t>(may change)</a:t>
            </a:r>
            <a:endParaRPr/>
          </a:p>
        </p:txBody>
      </p:sp>
      <p:sp>
        <p:nvSpPr>
          <p:cNvPr id="218" name="Google Shape;218;p9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0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4" name="Google Shape;224;p10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Example: whole file duplication </a:t>
            </a:r>
            <a:r>
              <a:rPr lang="en-GB" i="1"/>
              <a:t>(may change)</a:t>
            </a:r>
            <a:endParaRPr/>
          </a:p>
        </p:txBody>
      </p:sp>
      <p:sp>
        <p:nvSpPr>
          <p:cNvPr id="225" name="Google Shape;225;p10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pic>
        <p:nvPicPr>
          <p:cNvPr id="226" name="Google Shape;226;p10" descr="A computer screen with text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 l="7262" t="12903" r="7190" b="13436"/>
          <a:stretch/>
        </p:blipFill>
        <p:spPr>
          <a:xfrm>
            <a:off x="1032691" y="1275882"/>
            <a:ext cx="7078600" cy="32929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 sz="1600"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2286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endParaRPr/>
          </a:p>
        </p:txBody>
      </p:sp>
      <p:sp>
        <p:nvSpPr>
          <p:cNvPr id="232" name="Google Shape;232;p1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/>
              <a:t>Example: range cloning </a:t>
            </a:r>
            <a:r>
              <a:rPr lang="en-GB" i="1"/>
              <a:t>(may change)</a:t>
            </a:r>
            <a:endParaRPr/>
          </a:p>
        </p:txBody>
      </p:sp>
      <p:sp>
        <p:nvSpPr>
          <p:cNvPr id="233" name="Google Shape;233;p11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pic>
        <p:nvPicPr>
          <p:cNvPr id="234" name="Google Shape;234;p11" descr="A computer screen shot of a program code&#10;&#10;AI-generated content may be incorrect."/>
          <p:cNvPicPr preferRelativeResize="0"/>
          <p:nvPr/>
        </p:nvPicPr>
        <p:blipFill rotWithShape="1">
          <a:blip r:embed="rId3">
            <a:alphaModFix/>
          </a:blip>
          <a:srcRect l="7235" t="12684" r="7330" b="10899"/>
          <a:stretch/>
        </p:blipFill>
        <p:spPr>
          <a:xfrm>
            <a:off x="1151458" y="1194198"/>
            <a:ext cx="6841066" cy="3456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EOS could make use of fast copies within a filesystem to enable more robust updates of files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It was decided to add this functionality first in XRootD via filesystem facilitated file duplication and range cloning.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Have mostly completed the XRootD changes (but not yet final, nor available yet)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Next steps will likely be reimplementing cloning functionality in EOS specific parts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Then utilising the new functionality within EOS for updates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At this stage cloning files is not planned as an end user visible feature for EOS</a:t>
            </a:r>
            <a:endParaRPr/>
          </a:p>
        </p:txBody>
      </p:sp>
      <p:sp>
        <p:nvSpPr>
          <p:cNvPr id="240" name="Google Shape;240;p1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/>
              <a:t>Summary</a:t>
            </a:r>
            <a:endParaRPr/>
          </a:p>
        </p:txBody>
      </p:sp>
      <p:sp>
        <p:nvSpPr>
          <p:cNvPr id="241" name="Google Shape;241;p12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"/>
          <p:cNvSpPr txBox="1">
            <a:spLocks noGrp="1"/>
          </p:cNvSpPr>
          <p:nvPr>
            <p:ph type="title"/>
          </p:nvPr>
        </p:nvSpPr>
        <p:spPr>
          <a:xfrm>
            <a:off x="306000" y="1776527"/>
            <a:ext cx="8532000" cy="10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/>
              <a:t>Thank you!</a:t>
            </a:r>
            <a:br>
              <a:rPr lang="en-GB"/>
            </a:br>
            <a:br>
              <a:rPr lang="en-GB"/>
            </a:br>
            <a:endParaRPr/>
          </a:p>
        </p:txBody>
      </p:sp>
      <p:sp>
        <p:nvSpPr>
          <p:cNvPr id="247" name="Google Shape;247;p13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1B89EBF-B0A1-CA44-2291-7379F0A9A10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Reminder of EC layout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The problem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Solution? - cloning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What’s first?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XRootD changes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Status (I/II/III)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XRootD client visible changes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Example: whole file duplication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Example: range cloning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200" dirty="0"/>
              <a:t>Summary</a:t>
            </a:r>
          </a:p>
          <a:p>
            <a:endParaRPr lang="en-CH" sz="1200" dirty="0"/>
          </a:p>
          <a:p>
            <a:endParaRPr lang="en-CH" sz="1200" dirty="0"/>
          </a:p>
          <a:p>
            <a:endParaRPr lang="en-CH" sz="1200" dirty="0"/>
          </a:p>
          <a:p>
            <a:endParaRPr lang="en-CH" sz="1200" dirty="0"/>
          </a:p>
          <a:p>
            <a:endParaRPr lang="en-CH" sz="1200" dirty="0"/>
          </a:p>
          <a:p>
            <a:endParaRPr lang="en-CH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532487A-1E73-E0E5-509C-620AF1F639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Overview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25162A-E7B8-CE66-7624-D98CD63611F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8251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B966A6-4D7D-5F77-6656-E569D617853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mtClean="0"/>
              <a:t>3</a:t>
            </a:fld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6913FB-F26F-6CFE-5947-5B499FEFFEBB}"/>
              </a:ext>
            </a:extLst>
          </p:cNvPr>
          <p:cNvSpPr/>
          <p:nvPr/>
        </p:nvSpPr>
        <p:spPr>
          <a:xfrm>
            <a:off x="501632" y="490642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DF7F458-092A-8A55-1B02-7E5031758802}"/>
              </a:ext>
            </a:extLst>
          </p:cNvPr>
          <p:cNvSpPr txBox="1"/>
          <p:nvPr/>
        </p:nvSpPr>
        <p:spPr>
          <a:xfrm>
            <a:off x="512022" y="636115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0 – 1 MiB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A56D6A4-4FC9-ECCD-1B9C-575F299EB34A}"/>
              </a:ext>
            </a:extLst>
          </p:cNvPr>
          <p:cNvSpPr/>
          <p:nvPr/>
        </p:nvSpPr>
        <p:spPr>
          <a:xfrm>
            <a:off x="1936294" y="490642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3CAEFCF-8968-8154-A9A0-F318F392ED4D}"/>
              </a:ext>
            </a:extLst>
          </p:cNvPr>
          <p:cNvSpPr txBox="1"/>
          <p:nvPr/>
        </p:nvSpPr>
        <p:spPr>
          <a:xfrm>
            <a:off x="1946684" y="636115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1 – 2 MiB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ACD7264D-8438-682C-47E4-DD21F2042785}"/>
              </a:ext>
            </a:extLst>
          </p:cNvPr>
          <p:cNvSpPr/>
          <p:nvPr/>
        </p:nvSpPr>
        <p:spPr>
          <a:xfrm>
            <a:off x="3370956" y="490642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7D07883-EB2D-C2B9-74E8-98E1C14E9A30}"/>
              </a:ext>
            </a:extLst>
          </p:cNvPr>
          <p:cNvSpPr txBox="1"/>
          <p:nvPr/>
        </p:nvSpPr>
        <p:spPr>
          <a:xfrm>
            <a:off x="3381346" y="636115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2 – 3 MiB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3DF6AF3-BADE-1126-82E1-8399EB9800E9}"/>
              </a:ext>
            </a:extLst>
          </p:cNvPr>
          <p:cNvSpPr/>
          <p:nvPr/>
        </p:nvSpPr>
        <p:spPr>
          <a:xfrm>
            <a:off x="5960798" y="490642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94DBAD-F0F8-CD5B-763E-D5191F9B9628}"/>
              </a:ext>
            </a:extLst>
          </p:cNvPr>
          <p:cNvSpPr txBox="1"/>
          <p:nvPr/>
        </p:nvSpPr>
        <p:spPr>
          <a:xfrm>
            <a:off x="5971188" y="636115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Pairty I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E96C467-BC16-04A8-90D1-F39AB081A65D}"/>
              </a:ext>
            </a:extLst>
          </p:cNvPr>
          <p:cNvSpPr/>
          <p:nvPr/>
        </p:nvSpPr>
        <p:spPr>
          <a:xfrm>
            <a:off x="7395460" y="496136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9F523B-418B-7AD1-57DE-A79134D6FD81}"/>
              </a:ext>
            </a:extLst>
          </p:cNvPr>
          <p:cNvSpPr txBox="1"/>
          <p:nvPr/>
        </p:nvSpPr>
        <p:spPr>
          <a:xfrm>
            <a:off x="7405850" y="641609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Parity II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B4567D9D-223F-01C0-D29A-AFEAA9A4D974}"/>
              </a:ext>
            </a:extLst>
          </p:cNvPr>
          <p:cNvSpPr/>
          <p:nvPr/>
        </p:nvSpPr>
        <p:spPr>
          <a:xfrm>
            <a:off x="501631" y="1088120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ACBAE7E-81BB-730D-5453-7177F2EF7462}"/>
              </a:ext>
            </a:extLst>
          </p:cNvPr>
          <p:cNvSpPr txBox="1"/>
          <p:nvPr/>
        </p:nvSpPr>
        <p:spPr>
          <a:xfrm>
            <a:off x="512021" y="1233593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4 – 5 MiB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6603693-619E-B619-E9BE-5F5C63B2A303}"/>
              </a:ext>
            </a:extLst>
          </p:cNvPr>
          <p:cNvSpPr/>
          <p:nvPr/>
        </p:nvSpPr>
        <p:spPr>
          <a:xfrm>
            <a:off x="1936293" y="1088120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C9B8B7A-0210-2327-EF03-2B993835A029}"/>
              </a:ext>
            </a:extLst>
          </p:cNvPr>
          <p:cNvSpPr txBox="1"/>
          <p:nvPr/>
        </p:nvSpPr>
        <p:spPr>
          <a:xfrm>
            <a:off x="1946683" y="1233593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5 – 6 MiB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5879442-2C74-E53B-F2F9-72C7435435A8}"/>
              </a:ext>
            </a:extLst>
          </p:cNvPr>
          <p:cNvSpPr/>
          <p:nvPr/>
        </p:nvSpPr>
        <p:spPr>
          <a:xfrm>
            <a:off x="3370955" y="1088120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69BB239-4B1D-4291-70F0-AA400E67B417}"/>
              </a:ext>
            </a:extLst>
          </p:cNvPr>
          <p:cNvSpPr txBox="1"/>
          <p:nvPr/>
        </p:nvSpPr>
        <p:spPr>
          <a:xfrm>
            <a:off x="3381345" y="1233593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6 – 7 MiB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9C24265C-336E-F468-F4C5-33D9E1591B27}"/>
              </a:ext>
            </a:extLst>
          </p:cNvPr>
          <p:cNvSpPr/>
          <p:nvPr/>
        </p:nvSpPr>
        <p:spPr>
          <a:xfrm>
            <a:off x="5960797" y="1088120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96DD2EE-0042-4B12-0A39-30616E839FAF}"/>
              </a:ext>
            </a:extLst>
          </p:cNvPr>
          <p:cNvSpPr txBox="1"/>
          <p:nvPr/>
        </p:nvSpPr>
        <p:spPr>
          <a:xfrm>
            <a:off x="5971187" y="1233593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Pairty I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5853925-8A1E-068E-A633-F7885C58CEA7}"/>
              </a:ext>
            </a:extLst>
          </p:cNvPr>
          <p:cNvSpPr/>
          <p:nvPr/>
        </p:nvSpPr>
        <p:spPr>
          <a:xfrm>
            <a:off x="7395459" y="1093614"/>
            <a:ext cx="1236518" cy="581891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506AC12-C966-9D81-07CF-F8D748CA6C6B}"/>
              </a:ext>
            </a:extLst>
          </p:cNvPr>
          <p:cNvSpPr txBox="1"/>
          <p:nvPr/>
        </p:nvSpPr>
        <p:spPr>
          <a:xfrm>
            <a:off x="7405849" y="1239087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Parity II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097651A-C4D1-D440-CC94-C20454041834}"/>
              </a:ext>
            </a:extLst>
          </p:cNvPr>
          <p:cNvSpPr txBox="1"/>
          <p:nvPr/>
        </p:nvSpPr>
        <p:spPr>
          <a:xfrm rot="16200000">
            <a:off x="-162362" y="3097736"/>
            <a:ext cx="281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h</a:t>
            </a:r>
            <a:r>
              <a:rPr lang="en-CH" sz="1000" b="1" dirty="0"/>
              <a:t>ost1.cern.ch:/data10/000092d6/1667dd5c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E323076-5D69-46E3-8FE9-AA1B9721C597}"/>
              </a:ext>
            </a:extLst>
          </p:cNvPr>
          <p:cNvSpPr txBox="1"/>
          <p:nvPr/>
        </p:nvSpPr>
        <p:spPr>
          <a:xfrm rot="16200000">
            <a:off x="1272300" y="3124385"/>
            <a:ext cx="281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h</a:t>
            </a:r>
            <a:r>
              <a:rPr lang="en-CH" sz="1000" b="1" dirty="0"/>
              <a:t>ost2.cern.ch:/data04/000092d6/1667dd5c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DFCFC366-8B46-43DB-746E-9A8294A17570}"/>
              </a:ext>
            </a:extLst>
          </p:cNvPr>
          <p:cNvSpPr txBox="1"/>
          <p:nvPr/>
        </p:nvSpPr>
        <p:spPr>
          <a:xfrm rot="16200000">
            <a:off x="2706961" y="3097735"/>
            <a:ext cx="281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h</a:t>
            </a:r>
            <a:r>
              <a:rPr lang="en-CH" sz="1000" b="1" dirty="0"/>
              <a:t>ost3.cern.ch:/data36/000092d6/1667dd5c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D0F2CC3-DCEF-9344-34D2-55EC2B530FB5}"/>
              </a:ext>
            </a:extLst>
          </p:cNvPr>
          <p:cNvSpPr txBox="1"/>
          <p:nvPr/>
        </p:nvSpPr>
        <p:spPr>
          <a:xfrm rot="16200000">
            <a:off x="5296804" y="3124385"/>
            <a:ext cx="281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h</a:t>
            </a:r>
            <a:r>
              <a:rPr lang="en-CH" sz="1000" b="1" dirty="0"/>
              <a:t>ost4.cern.ch:/data56/000092d6/1667dd5c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B75D051-A6C6-9089-6042-62D03935B646}"/>
              </a:ext>
            </a:extLst>
          </p:cNvPr>
          <p:cNvSpPr txBox="1"/>
          <p:nvPr/>
        </p:nvSpPr>
        <p:spPr>
          <a:xfrm rot="16200000">
            <a:off x="6731465" y="3097734"/>
            <a:ext cx="2810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h</a:t>
            </a:r>
            <a:r>
              <a:rPr lang="en-CH" sz="1000" b="1" dirty="0"/>
              <a:t>ost5.cern.ch:/data71/000092d6/1667dd5c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E6B43EE4-73EC-08CC-9F80-0D82F853E33D}"/>
              </a:ext>
            </a:extLst>
          </p:cNvPr>
          <p:cNvSpPr/>
          <p:nvPr/>
        </p:nvSpPr>
        <p:spPr>
          <a:xfrm>
            <a:off x="4627626" y="3909907"/>
            <a:ext cx="1592495" cy="750014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994BF49-45A1-A9E9-B315-34F8CCB111B0}"/>
              </a:ext>
            </a:extLst>
          </p:cNvPr>
          <p:cNvSpPr txBox="1"/>
          <p:nvPr/>
        </p:nvSpPr>
        <p:spPr>
          <a:xfrm>
            <a:off x="4607472" y="4024935"/>
            <a:ext cx="16083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XrdCl Client</a:t>
            </a:r>
          </a:p>
          <a:p>
            <a:pPr algn="ctr"/>
            <a:r>
              <a:rPr lang="en-GB" b="1" dirty="0"/>
              <a:t>u</a:t>
            </a:r>
            <a:r>
              <a:rPr lang="en-CH" b="1" dirty="0"/>
              <a:t>ser-machine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43AB972-4FE2-C9C2-1CC4-0AD11C6FEC8D}"/>
              </a:ext>
            </a:extLst>
          </p:cNvPr>
          <p:cNvSpPr/>
          <p:nvPr/>
        </p:nvSpPr>
        <p:spPr>
          <a:xfrm>
            <a:off x="501630" y="168522"/>
            <a:ext cx="1236518" cy="306533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E3D5A24-FAD0-3774-B369-E027CEA5FEE6}"/>
              </a:ext>
            </a:extLst>
          </p:cNvPr>
          <p:cNvSpPr txBox="1"/>
          <p:nvPr/>
        </p:nvSpPr>
        <p:spPr>
          <a:xfrm>
            <a:off x="512021" y="184110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Header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95C08CA-8F44-51B1-9F86-EDC5497C6B92}"/>
              </a:ext>
            </a:extLst>
          </p:cNvPr>
          <p:cNvSpPr/>
          <p:nvPr/>
        </p:nvSpPr>
        <p:spPr>
          <a:xfrm>
            <a:off x="1936292" y="171520"/>
            <a:ext cx="1236518" cy="306533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D36ECB1-6B6D-C5CE-7513-DD4F899CBE08}"/>
              </a:ext>
            </a:extLst>
          </p:cNvPr>
          <p:cNvSpPr txBox="1"/>
          <p:nvPr/>
        </p:nvSpPr>
        <p:spPr>
          <a:xfrm>
            <a:off x="1946683" y="187108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Header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DDE561B-BA98-6E0E-83DD-F43980AF3861}"/>
              </a:ext>
            </a:extLst>
          </p:cNvPr>
          <p:cNvSpPr/>
          <p:nvPr/>
        </p:nvSpPr>
        <p:spPr>
          <a:xfrm>
            <a:off x="3365758" y="166851"/>
            <a:ext cx="1236518" cy="306533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B52B2CF-C4B4-B06C-9083-685E1A9F3A30}"/>
              </a:ext>
            </a:extLst>
          </p:cNvPr>
          <p:cNvSpPr txBox="1"/>
          <p:nvPr/>
        </p:nvSpPr>
        <p:spPr>
          <a:xfrm>
            <a:off x="3376149" y="182439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Header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1AACB2A6-4038-A7AF-E08D-DFAA3A122D3D}"/>
              </a:ext>
            </a:extLst>
          </p:cNvPr>
          <p:cNvSpPr/>
          <p:nvPr/>
        </p:nvSpPr>
        <p:spPr>
          <a:xfrm>
            <a:off x="5960796" y="175737"/>
            <a:ext cx="1236518" cy="306533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BC8D5FA-518B-5A77-1F0B-936DB82D9D02}"/>
              </a:ext>
            </a:extLst>
          </p:cNvPr>
          <p:cNvSpPr txBox="1"/>
          <p:nvPr/>
        </p:nvSpPr>
        <p:spPr>
          <a:xfrm>
            <a:off x="5971187" y="191325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Header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137ED7CC-4D33-C0D2-EAB4-72DEA64CB8CC}"/>
              </a:ext>
            </a:extLst>
          </p:cNvPr>
          <p:cNvSpPr/>
          <p:nvPr/>
        </p:nvSpPr>
        <p:spPr>
          <a:xfrm>
            <a:off x="7400651" y="174016"/>
            <a:ext cx="1236518" cy="306533"/>
          </a:xfrm>
          <a:prstGeom prst="rect">
            <a:avLst/>
          </a:prstGeom>
          <a:noFill/>
          <a:ln w="3492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6173D02-345F-283F-4E09-F4613E72F577}"/>
              </a:ext>
            </a:extLst>
          </p:cNvPr>
          <p:cNvSpPr txBox="1"/>
          <p:nvPr/>
        </p:nvSpPr>
        <p:spPr>
          <a:xfrm>
            <a:off x="7411042" y="189604"/>
            <a:ext cx="1226127" cy="306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dirty="0"/>
              <a:t>Header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48A1DCB-9813-6104-404B-92B5404E8634}"/>
              </a:ext>
            </a:extLst>
          </p:cNvPr>
          <p:cNvCxnSpPr>
            <a:cxnSpLocks/>
          </p:cNvCxnSpPr>
          <p:nvPr/>
        </p:nvCxnSpPr>
        <p:spPr>
          <a:xfrm flipH="1" flipV="1">
            <a:off x="2800773" y="4376791"/>
            <a:ext cx="1771227" cy="117408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B69F9DB-F23A-C53A-43EE-C0A676BE8153}"/>
              </a:ext>
            </a:extLst>
          </p:cNvPr>
          <p:cNvCxnSpPr>
            <a:cxnSpLocks/>
          </p:cNvCxnSpPr>
          <p:nvPr/>
        </p:nvCxnSpPr>
        <p:spPr>
          <a:xfrm flipH="1" flipV="1">
            <a:off x="1481768" y="2322904"/>
            <a:ext cx="1004477" cy="33426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F166AD75-415E-87C4-08D4-756D5CF087DB}"/>
              </a:ext>
            </a:extLst>
          </p:cNvPr>
          <p:cNvCxnSpPr>
            <a:cxnSpLocks/>
          </p:cNvCxnSpPr>
          <p:nvPr/>
        </p:nvCxnSpPr>
        <p:spPr>
          <a:xfrm flipH="1">
            <a:off x="2837189" y="2213094"/>
            <a:ext cx="1146828" cy="444071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9B2018D5-C1A6-71B4-6ECE-F4D94453A519}"/>
              </a:ext>
            </a:extLst>
          </p:cNvPr>
          <p:cNvCxnSpPr>
            <a:cxnSpLocks/>
          </p:cNvCxnSpPr>
          <p:nvPr/>
        </p:nvCxnSpPr>
        <p:spPr>
          <a:xfrm flipH="1">
            <a:off x="2944349" y="2233350"/>
            <a:ext cx="3634706" cy="423814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F5F60BF7-314A-4C7D-D2B5-D52AF863E2E4}"/>
              </a:ext>
            </a:extLst>
          </p:cNvPr>
          <p:cNvCxnSpPr>
            <a:cxnSpLocks/>
          </p:cNvCxnSpPr>
          <p:nvPr/>
        </p:nvCxnSpPr>
        <p:spPr>
          <a:xfrm flipH="1">
            <a:off x="2907933" y="2310418"/>
            <a:ext cx="5105784" cy="412750"/>
          </a:xfrm>
          <a:prstGeom prst="straightConnector1">
            <a:avLst/>
          </a:prstGeom>
          <a:ln w="2540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405DC86A-4E00-6D96-80F2-2077E99F8EE4}"/>
              </a:ext>
            </a:extLst>
          </p:cNvPr>
          <p:cNvSpPr txBox="1"/>
          <p:nvPr/>
        </p:nvSpPr>
        <p:spPr>
          <a:xfrm>
            <a:off x="501630" y="1623737"/>
            <a:ext cx="123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…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BCFE9EA-891D-9B35-7377-3222C343B9CF}"/>
              </a:ext>
            </a:extLst>
          </p:cNvPr>
          <p:cNvSpPr txBox="1"/>
          <p:nvPr/>
        </p:nvSpPr>
        <p:spPr>
          <a:xfrm>
            <a:off x="1936711" y="1623737"/>
            <a:ext cx="123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…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41A392D-E350-B258-3060-1AA46F48BB87}"/>
              </a:ext>
            </a:extLst>
          </p:cNvPr>
          <p:cNvSpPr txBox="1"/>
          <p:nvPr/>
        </p:nvSpPr>
        <p:spPr>
          <a:xfrm>
            <a:off x="3374484" y="1611869"/>
            <a:ext cx="123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…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BC9FAB62-1927-F6D3-2085-2DA62D0C8598}"/>
              </a:ext>
            </a:extLst>
          </p:cNvPr>
          <p:cNvSpPr txBox="1"/>
          <p:nvPr/>
        </p:nvSpPr>
        <p:spPr>
          <a:xfrm>
            <a:off x="5960797" y="1611869"/>
            <a:ext cx="123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…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B2C67978-91CB-C542-D97D-A9CD8BA03678}"/>
              </a:ext>
            </a:extLst>
          </p:cNvPr>
          <p:cNvSpPr txBox="1"/>
          <p:nvPr/>
        </p:nvSpPr>
        <p:spPr>
          <a:xfrm>
            <a:off x="7395458" y="1623737"/>
            <a:ext cx="12365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…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F2E03FE6-AB19-D073-0FDB-AE272A90C95F}"/>
              </a:ext>
            </a:extLst>
          </p:cNvPr>
          <p:cNvSpPr txBox="1"/>
          <p:nvPr/>
        </p:nvSpPr>
        <p:spPr>
          <a:xfrm>
            <a:off x="1689783" y="4459486"/>
            <a:ext cx="17660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>
                <a:solidFill>
                  <a:srgbClr val="FF0000"/>
                </a:solidFill>
              </a:rPr>
              <a:t>‘I/O gateway’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6649049-3C22-257C-80C5-24CF30F5DD02}"/>
              </a:ext>
            </a:extLst>
          </p:cNvPr>
          <p:cNvSpPr txBox="1"/>
          <p:nvPr/>
        </p:nvSpPr>
        <p:spPr>
          <a:xfrm>
            <a:off x="4526135" y="614028"/>
            <a:ext cx="547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…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0E04FDC-A07F-7123-C7D3-8353194E6399}"/>
              </a:ext>
            </a:extLst>
          </p:cNvPr>
          <p:cNvSpPr txBox="1"/>
          <p:nvPr/>
        </p:nvSpPr>
        <p:spPr>
          <a:xfrm>
            <a:off x="4526135" y="1229702"/>
            <a:ext cx="5478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9913974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127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b="0" dirty="0"/>
              <a:t>Update of </a:t>
            </a:r>
            <a:r>
              <a:rPr lang="en-GB" b="0" dirty="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Erasure Coded</a:t>
            </a:r>
            <a:r>
              <a:rPr lang="en-GB" b="0" dirty="0"/>
              <a:t> files: usually we don’t allow this</a:t>
            </a:r>
            <a:endParaRPr dirty="0"/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dirty="0"/>
              <a:t>Updating needs modification of each of the parity stripes (as well as the data block)</a:t>
            </a:r>
            <a:endParaRPr dirty="0"/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dirty="0"/>
              <a:t>several ways any of these updates can fail during writing</a:t>
            </a:r>
            <a:endParaRPr dirty="0"/>
          </a:p>
          <a:p>
            <a:pPr marL="1371600" lvl="2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Font typeface="Arial"/>
              <a:buChar char="•"/>
            </a:pPr>
            <a:r>
              <a:rPr lang="en-GB" dirty="0"/>
              <a:t>May leave partly updated parity</a:t>
            </a:r>
            <a:endParaRPr dirty="0"/>
          </a:p>
          <a:p>
            <a:pPr marL="1371600" lvl="2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Font typeface="Arial"/>
              <a:buChar char="•"/>
            </a:pPr>
            <a:r>
              <a:rPr lang="en-GB" dirty="0"/>
              <a:t>difficult to recover and reason about consistent content of the file</a:t>
            </a:r>
            <a:endParaRPr dirty="0"/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dirty="0"/>
              <a:t>an effective fast copy would allow updates to happen on copies of stripes</a:t>
            </a:r>
            <a:endParaRPr dirty="0"/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dirty="0"/>
              <a:t>Once update is finalised there is a smaller problem of swapping in the updated stripes.</a:t>
            </a:r>
            <a:endParaRPr dirty="0"/>
          </a:p>
          <a:p>
            <a:pPr marL="914400" lvl="1" indent="-2413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</a:pPr>
            <a:endParaRPr dirty="0"/>
          </a:p>
          <a:p>
            <a:pPr marL="457200" lvl="0" indent="-33020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b="0" dirty="0"/>
              <a:t>Also useful for updates of the replica layout</a:t>
            </a:r>
            <a:endParaRPr dirty="0"/>
          </a:p>
          <a:p>
            <a:pPr marL="914400" lvl="1" indent="-3302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b="0" dirty="0"/>
              <a:t>similar logic, update onto copies</a:t>
            </a:r>
            <a:endParaRPr dirty="0"/>
          </a:p>
        </p:txBody>
      </p:sp>
      <p:sp>
        <p:nvSpPr>
          <p:cNvPr id="168" name="Google Shape;168;p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The problem</a:t>
            </a:r>
            <a:endParaRPr dirty="0"/>
          </a:p>
        </p:txBody>
      </p:sp>
      <p:sp>
        <p:nvSpPr>
          <p:cNvPr id="169" name="Google Shape;169;p2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127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b="0"/>
              <a:t>Concerns the ioctl() with </a:t>
            </a:r>
            <a:r>
              <a:rPr lang="en-GB">
                <a:solidFill>
                  <a:srgbClr val="FF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FICLONE</a:t>
            </a:r>
            <a:r>
              <a:rPr lang="en-GB" b="0"/>
              <a:t> and </a:t>
            </a:r>
            <a:r>
              <a:rPr lang="en-GB">
                <a:solidFill>
                  <a:srgbClr val="FF0000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FICLONERANGE</a:t>
            </a:r>
            <a:r>
              <a:rPr lang="en-GB" b="0"/>
              <a:t> requests*.</a:t>
            </a:r>
            <a:endParaRPr/>
          </a:p>
          <a:p>
            <a:pPr marL="4127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b="0"/>
              <a:t>Some filesystems can share physical storage between multiple files</a:t>
            </a:r>
            <a:endParaRPr/>
          </a:p>
          <a:p>
            <a:pPr marL="869950" lvl="1" indent="-285750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b="0"/>
              <a:t>enabling a very quick copy. Writes to shared regions un-share the region, i.e. copy-on-write</a:t>
            </a:r>
            <a:endParaRPr/>
          </a:p>
          <a:p>
            <a:pPr marL="4127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>
                <a:solidFill>
                  <a:srgbClr val="FF0000"/>
                </a:solidFill>
              </a:rPr>
              <a:t>FICLONE</a:t>
            </a:r>
            <a:r>
              <a:rPr lang="en-GB" b="0"/>
              <a:t> clones whole file, </a:t>
            </a:r>
            <a:r>
              <a:rPr lang="en-GB">
                <a:solidFill>
                  <a:srgbClr val="FF0000"/>
                </a:solidFill>
              </a:rPr>
              <a:t>FICLONERANGE</a:t>
            </a:r>
            <a:r>
              <a:rPr lang="en-GB" b="0"/>
              <a:t> can share portions of a file into another.</a:t>
            </a:r>
            <a:endParaRPr/>
          </a:p>
          <a:p>
            <a:pPr marL="869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b="0"/>
              <a:t>Files to be on the same filesystem.</a:t>
            </a:r>
            <a:endParaRPr/>
          </a:p>
          <a:p>
            <a:pPr marL="8699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 b="0"/>
              <a:t>For ranges </a:t>
            </a:r>
            <a:r>
              <a:rPr lang="en-GB" b="0" i="1"/>
              <a:t>offsets</a:t>
            </a:r>
            <a:r>
              <a:rPr lang="en-GB" b="0"/>
              <a:t> &amp; </a:t>
            </a:r>
            <a:r>
              <a:rPr lang="en-GB" b="0" i="1"/>
              <a:t>lengths</a:t>
            </a:r>
            <a:r>
              <a:rPr lang="en-GB" b="0"/>
              <a:t> may need to be aligned with the filesystem’s block size.</a:t>
            </a:r>
            <a:endParaRPr/>
          </a:p>
          <a:p>
            <a:pPr marL="4127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 b="0"/>
              <a:t>Supported by XFS when the </a:t>
            </a:r>
            <a:r>
              <a:rPr lang="en-GB" b="0" i="1">
                <a:solidFill>
                  <a:srgbClr val="FF0000"/>
                </a:solidFill>
              </a:rPr>
              <a:t>‘reflink’</a:t>
            </a:r>
            <a:r>
              <a:rPr lang="en-GB" b="0"/>
              <a:t> feature has been enabled at filesystem creation</a:t>
            </a:r>
            <a:endParaRPr b="0"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endParaRPr b="0"/>
          </a:p>
          <a:p>
            <a:pPr marL="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lang="en-GB" b="0"/>
              <a:t>* </a:t>
            </a:r>
            <a:r>
              <a:rPr lang="en-GB" b="0" u="sng">
                <a:solidFill>
                  <a:schemeClr val="hlink"/>
                </a:solidFill>
                <a:hlinkClick r:id="rId3"/>
              </a:rPr>
              <a:t>ioctl_ficlone man page</a:t>
            </a:r>
            <a:endParaRPr b="0"/>
          </a:p>
        </p:txBody>
      </p:sp>
      <p:sp>
        <p:nvSpPr>
          <p:cNvPr id="175" name="Google Shape;175;p3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/>
              <a:t>Solution? - </a:t>
            </a:r>
            <a:r>
              <a:rPr lang="en-GB" i="1" dirty="0"/>
              <a:t>cloning</a:t>
            </a:r>
            <a:endParaRPr dirty="0"/>
          </a:p>
        </p:txBody>
      </p:sp>
      <p:sp>
        <p:nvSpPr>
          <p:cNvPr id="176" name="Google Shape;176;p3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2860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None/>
            </a:pPr>
            <a:r>
              <a:rPr lang="en-GB"/>
              <a:t>Motivation is for EOS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	To use it internally (not necessarily to offer as a user facing feature)</a:t>
            </a:r>
            <a:endParaRPr/>
          </a:p>
          <a:p>
            <a:pPr marL="514350" lvl="0" indent="-1841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228600" lvl="0" indent="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None/>
            </a:pPr>
            <a:r>
              <a:rPr lang="en-GB"/>
              <a:t>Most of the remainder of this talk is about XRootD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	XRootD is the first place we plan to have the cloning facility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	There is should exist as a standalone feature that may be generally useful</a:t>
            </a:r>
            <a:endParaRPr/>
          </a:p>
        </p:txBody>
      </p:sp>
      <p:sp>
        <p:nvSpPr>
          <p:cNvPr id="182" name="Google Shape;182;p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/>
              <a:t>What’s first?</a:t>
            </a:r>
            <a:endParaRPr/>
          </a:p>
        </p:txBody>
      </p:sp>
      <p:sp>
        <p:nvSpPr>
          <p:cNvPr id="183" name="Google Shape;183;p4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5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EOS will trigger/manage the cloning process via XRootD protocol. EOS also uses the XRootD software. Therefore: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Introduce suitable flags and requests to the XRootD protocol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Adjust the XRootD client (XrdCl) to allow passing the new flags and triggering the new cloning actions.</a:t>
            </a:r>
            <a:endParaRPr/>
          </a:p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Add the receiving/decoding of the flags &amp; calls in the XRootD server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EOS is based on XRootD and will use this; receiving the new commands and sending them to the lower EOS specific layers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Also add the functionality to the lower layers native in XRootD (i.e. XrdOfs and XrdOss) to make it available as a general feature</a:t>
            </a:r>
            <a:endParaRPr/>
          </a:p>
        </p:txBody>
      </p:sp>
      <p:sp>
        <p:nvSpPr>
          <p:cNvPr id="189" name="Google Shape;189;p5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/>
              <a:t>XRootD changes</a:t>
            </a:r>
            <a:endParaRPr/>
          </a:p>
        </p:txBody>
      </p:sp>
      <p:sp>
        <p:nvSpPr>
          <p:cNvPr id="190" name="Google Shape;190;p5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6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XRootD protocol was adapted last year by the project architect</a:t>
            </a:r>
            <a:endParaRPr/>
          </a:p>
          <a:p>
            <a:pPr marL="514350" lvl="0" indent="-1841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None/>
            </a:pP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See the protocol documentation (v5.2.0) on xrootd.org under docs</a:t>
            </a:r>
            <a:endParaRPr/>
          </a:p>
          <a:p>
            <a:pPr marL="971550" lvl="1" indent="-196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new request type </a:t>
            </a:r>
            <a:r>
              <a:rPr lang="en-GB" b="1"/>
              <a:t>kXR_clone</a:t>
            </a:r>
            <a:r>
              <a:rPr lang="en-GB"/>
              <a:t>, new flags for open </a:t>
            </a:r>
            <a:r>
              <a:rPr lang="en-GB" b="1"/>
              <a:t>kXR_dup</a:t>
            </a:r>
            <a:r>
              <a:rPr lang="en-GB"/>
              <a:t>, </a:t>
            </a:r>
            <a:r>
              <a:rPr lang="en-GB" b="1"/>
              <a:t>kXR_samefs</a:t>
            </a:r>
            <a:r>
              <a:rPr lang="en-GB"/>
              <a:t> and some use of the previously reserved fields to accommodate these new flags and other new information need in the open request.</a:t>
            </a:r>
            <a:endParaRPr/>
          </a:p>
          <a:p>
            <a:pPr marL="971550" lvl="1" indent="-1968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None/>
            </a:pP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Initial code to receive, decode and dispatch the new calls in the XRootD server was added in a branch </a:t>
            </a:r>
            <a:r>
              <a:rPr lang="en-GB" i="1"/>
              <a:t>R6-ficlone</a:t>
            </a:r>
            <a:r>
              <a:rPr lang="en-GB"/>
              <a:t> on the github </a:t>
            </a:r>
            <a:r>
              <a:rPr lang="en-GB" i="1"/>
              <a:t>xrootd</a:t>
            </a:r>
            <a:r>
              <a:rPr lang="en-GB"/>
              <a:t> project repository last year.</a:t>
            </a:r>
            <a:endParaRPr/>
          </a:p>
        </p:txBody>
      </p:sp>
      <p:sp>
        <p:nvSpPr>
          <p:cNvPr id="196" name="Google Shape;196;p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/>
              <a:t>Status</a:t>
            </a:r>
            <a:endParaRPr/>
          </a:p>
        </p:txBody>
      </p:sp>
      <p:sp>
        <p:nvSpPr>
          <p:cNvPr id="197" name="Google Shape;197;p6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7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0" indent="-285750" algn="l" rtl="0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1600"/>
              <a:buFont typeface="Arial"/>
              <a:buChar char="•"/>
            </a:pPr>
            <a:r>
              <a:rPr lang="en-GB"/>
              <a:t>Recently work has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Complete call dispatching in XRootD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Add the ioctl clone calls in native Ofs and Oss levels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Calls have been added to the XrdCl interface that</a:t>
            </a:r>
            <a:endParaRPr/>
          </a:p>
          <a:p>
            <a:pPr marL="1428750" lvl="2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Font typeface="Arial"/>
              <a:buChar char="•"/>
            </a:pPr>
            <a:r>
              <a:rPr lang="en-GB"/>
              <a:t>Implement </a:t>
            </a:r>
            <a:r>
              <a:rPr lang="en-GB" b="1" i="1"/>
              <a:t>samefs</a:t>
            </a:r>
            <a:r>
              <a:rPr lang="en-GB"/>
              <a:t> functionality at file creation</a:t>
            </a:r>
            <a:endParaRPr/>
          </a:p>
          <a:p>
            <a:pPr marL="1428750" lvl="2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Font typeface="Arial"/>
              <a:buChar char="•"/>
            </a:pPr>
            <a:r>
              <a:rPr lang="en-GB"/>
              <a:t>Allows both whole file duplication or range clone from multiple source files.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Open() </a:t>
            </a:r>
            <a:r>
              <a:rPr lang="en-GB" b="1" i="1"/>
              <a:t>samefs</a:t>
            </a:r>
            <a:r>
              <a:rPr lang="en-GB"/>
              <a:t> has needed special care to reuse the dataserver connection of the template file</a:t>
            </a:r>
            <a:endParaRPr/>
          </a:p>
          <a:p>
            <a:pPr marL="1428750" lvl="2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300"/>
              <a:buFont typeface="Arial"/>
              <a:buChar char="•"/>
            </a:pPr>
            <a:r>
              <a:rPr lang="en-GB"/>
              <a:t>This is required at protocol level</a:t>
            </a:r>
            <a:endParaRPr/>
          </a:p>
          <a:p>
            <a:pPr marL="971550" lvl="1" indent="-2857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-GB"/>
              <a:t>Clone() (new call for ranges)</a:t>
            </a:r>
            <a:endParaRPr/>
          </a:p>
        </p:txBody>
      </p:sp>
      <p:sp>
        <p:nvSpPr>
          <p:cNvPr id="203" name="Google Shape;203;p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GB" dirty="0"/>
              <a:t>Status II</a:t>
            </a:r>
            <a:endParaRPr dirty="0"/>
          </a:p>
        </p:txBody>
      </p:sp>
      <p:sp>
        <p:nvSpPr>
          <p:cNvPr id="204" name="Google Shape;204;p7"/>
          <p:cNvSpPr txBox="1">
            <a:spLocks noGrp="1"/>
          </p:cNvSpPr>
          <p:nvPr>
            <p:ph type="sldNum" idx="12"/>
          </p:nvPr>
        </p:nvSpPr>
        <p:spPr>
          <a:xfrm>
            <a:off x="8330660" y="4767263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3877</TotalTime>
  <Words>974</Words>
  <Application>Microsoft Macintosh PowerPoint</Application>
  <PresentationFormat>On-screen Show (16:9)</PresentationFormat>
  <Paragraphs>144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Arial</vt:lpstr>
      <vt:lpstr>Office Theme</vt:lpstr>
      <vt:lpstr>XRootD File Cloning</vt:lpstr>
      <vt:lpstr>Overview</vt:lpstr>
      <vt:lpstr>PowerPoint Presentation</vt:lpstr>
      <vt:lpstr>The problem</vt:lpstr>
      <vt:lpstr>Solution? - cloning</vt:lpstr>
      <vt:lpstr>What’s first?</vt:lpstr>
      <vt:lpstr>XRootD changes</vt:lpstr>
      <vt:lpstr>Status</vt:lpstr>
      <vt:lpstr>Status II</vt:lpstr>
      <vt:lpstr>Status III</vt:lpstr>
      <vt:lpstr>XRootD client visible changes (may change)</vt:lpstr>
      <vt:lpstr>Example: whole file duplication (may change)</vt:lpstr>
      <vt:lpstr>Example: range cloning (may change)</vt:lpstr>
      <vt:lpstr>Summary</vt:lpstr>
      <vt:lpstr>Thank you! 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David Smith</cp:lastModifiedBy>
  <cp:revision>6</cp:revision>
  <dcterms:modified xsi:type="dcterms:W3CDTF">2025-03-24T08:57:18Z</dcterms:modified>
</cp:coreProperties>
</file>