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56" r:id="rId2"/>
    <p:sldId id="449" r:id="rId3"/>
    <p:sldId id="462" r:id="rId4"/>
    <p:sldId id="460" r:id="rId5"/>
    <p:sldId id="458" r:id="rId6"/>
    <p:sldId id="457" r:id="rId7"/>
    <p:sldId id="461" r:id="rId8"/>
    <p:sldId id="451" r:id="rId9"/>
    <p:sldId id="450" r:id="rId10"/>
    <p:sldId id="453" r:id="rId11"/>
    <p:sldId id="454" r:id="rId12"/>
    <p:sldId id="455" r:id="rId13"/>
    <p:sldId id="459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iangxw" initials="j" lastIdx="1" clrIdx="0">
    <p:extLst>
      <p:ext uri="{19B8F6BF-5375-455C-9EA6-DF929625EA0E}">
        <p15:presenceInfo xmlns:p15="http://schemas.microsoft.com/office/powerpoint/2012/main" userId="fe8f5ea46fe631e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58D4"/>
    <a:srgbClr val="0070C0"/>
    <a:srgbClr val="3F64C1"/>
    <a:srgbClr val="368EDE"/>
    <a:srgbClr val="61BBFF"/>
    <a:srgbClr val="F5851F"/>
    <a:srgbClr val="FFBE3B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84E427A-3D55-4303-BF80-6455036E1DE7}" styleName="主题样式 1 - 强调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66" autoAdjust="0"/>
    <p:restoredTop sz="94660"/>
  </p:normalViewPr>
  <p:slideViewPr>
    <p:cSldViewPr snapToGrid="0">
      <p:cViewPr varScale="1">
        <p:scale>
          <a:sx n="168" d="100"/>
          <a:sy n="168" d="100"/>
        </p:scale>
        <p:origin x="296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76E72E-E794-4FCD-BF64-377A240A97C8}" type="datetimeFigureOut">
              <a:rPr lang="zh-CN" altLang="en-US" smtClean="0"/>
              <a:t>2025/3/25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3F70B3-B9B0-49CA-900E-431AA168B6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5840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I’m </a:t>
            </a:r>
            <a:r>
              <a:rPr lang="en-US" altLang="zh-CN" dirty="0" err="1"/>
              <a:t>xiaowei</a:t>
            </a:r>
            <a:r>
              <a:rPr lang="en-US" altLang="zh-CN" dirty="0"/>
              <a:t> , come from IHEP, Chinese Academy of Sciences. I do this report on behalf of system group. I will talk about a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3F70B3-B9B0-49CA-900E-431AA168B6C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67246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19201" y="1524000"/>
            <a:ext cx="10164233" cy="1752600"/>
          </a:xfrm>
        </p:spPr>
        <p:txBody>
          <a:bodyPr/>
          <a:lstStyle>
            <a:lvl1pPr>
              <a:defRPr sz="5000">
                <a:solidFill>
                  <a:schemeClr val="tx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41600" y="3962400"/>
            <a:ext cx="87376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900AE661-7210-4670-AFCC-1EC18EA94BE8}" type="datetime1">
              <a:rPr lang="zh-CN" altLang="en-US" smtClean="0"/>
              <a:t>2025/3/25</a:t>
            </a:fld>
            <a:endParaRPr lang="zh-CN" alt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4165600" y="6550618"/>
            <a:ext cx="3860800" cy="289368"/>
          </a:xfrm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E46DA2A-0A7F-49D5-B392-17A051B5A1A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199" name="Freeform 7"/>
          <p:cNvSpPr>
            <a:spLocks noChangeArrowheads="1"/>
          </p:cNvSpPr>
          <p:nvPr/>
        </p:nvSpPr>
        <p:spPr bwMode="auto">
          <a:xfrm>
            <a:off x="812800" y="1219200"/>
            <a:ext cx="105664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76200" cap="flat" cmpd="sng">
            <a:gradFill flip="none" rotWithShape="1">
              <a:gsLst>
                <a:gs pos="0">
                  <a:srgbClr val="0070C0"/>
                </a:gs>
                <a:gs pos="74000">
                  <a:srgbClr val="FF0000"/>
                </a:gs>
                <a:gs pos="83000">
                  <a:srgbClr val="FFC000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zh-CN" altLang="en-US" sz="1800"/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>
            <a:off x="2641601" y="3962400"/>
            <a:ext cx="8682567" cy="0"/>
          </a:xfrm>
          <a:prstGeom prst="line">
            <a:avLst/>
          </a:prstGeom>
          <a:noFill/>
          <a:ln w="88900">
            <a:gradFill flip="none" rotWithShape="1">
              <a:gsLst>
                <a:gs pos="0">
                  <a:srgbClr val="0070C0"/>
                </a:gs>
                <a:gs pos="74000">
                  <a:srgbClr val="FF0000"/>
                </a:gs>
                <a:gs pos="100000">
                  <a:srgbClr val="FFC000"/>
                </a:gs>
                <a:gs pos="100000">
                  <a:schemeClr val="accent5">
                    <a:lumMod val="30000"/>
                    <a:lumOff val="7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round/>
            <a:headEnd/>
            <a:tailEnd/>
          </a:ln>
          <a:effectLst/>
        </p:spPr>
        <p:txBody>
          <a:bodyPr/>
          <a:lstStyle/>
          <a:p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63207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2AFC46-5794-4489-A536-44A3501EE5EE}" type="datetime1">
              <a:rPr lang="zh-CN" altLang="en-US" smtClean="0"/>
              <a:t>2025/3/25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46DA2A-0A7F-49D5-B392-17A051B5A1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9010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7813"/>
            <a:ext cx="2743200" cy="5853112"/>
          </a:xfrm>
        </p:spPr>
        <p:txBody>
          <a:bodyPr vert="eaVert"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7813"/>
            <a:ext cx="8026400" cy="5853112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B289DE8-6FC7-4AE2-9877-7C91C1BF6B83}" type="datetime1">
              <a:rPr lang="zh-CN" altLang="en-US" smtClean="0"/>
              <a:t>2025/3/25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46DA2A-0A7F-49D5-B392-17A051B5A1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3607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2DED2DD-F680-4E89-B8D6-A74B212A71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baseline="0">
                <a:latin typeface="Microsoft YaHei UI" panose="020B0503020204020204" pitchFamily="34" charset="-122"/>
                <a:ea typeface="华文中宋" panose="02010600040101010101" pitchFamily="2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BED6B9AF-AC37-4AF8-A52D-6F17D9B7E4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83399-0BE9-47C1-9434-2C1C6497654A}" type="datetime1">
              <a:rPr lang="zh-CN" altLang="en-US" smtClean="0"/>
              <a:t>2025/3/25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886952BF-200A-4E91-8D69-65BCAAA52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B95FF413-27B2-4EC0-87BC-89A96B9B1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6DA2A-0A7F-49D5-B392-17A051B5A1A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>
            <a:extLst>
              <a:ext uri="{FF2B5EF4-FFF2-40B4-BE49-F238E27FC236}">
                <a16:creationId xmlns:a16="http://schemas.microsoft.com/office/drawing/2014/main" id="{86C7EC22-84F1-4467-9956-CAE8147F98B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17500" y="1042988"/>
            <a:ext cx="11620500" cy="5284787"/>
          </a:xfrm>
        </p:spPr>
        <p:txBody>
          <a:bodyPr/>
          <a:lstStyle>
            <a:lvl1pPr>
              <a:defRPr baseline="0">
                <a:latin typeface="Microsoft YaHei UI" panose="020B0503020204020204" pitchFamily="34" charset="-122"/>
              </a:defRPr>
            </a:lvl1pPr>
            <a:lvl2pPr>
              <a:defRPr baseline="0">
                <a:latin typeface="Microsoft YaHei UI" panose="020B0503020204020204" pitchFamily="34" charset="-122"/>
              </a:defRPr>
            </a:lvl2pPr>
            <a:lvl3pPr>
              <a:defRPr baseline="0">
                <a:latin typeface="Microsoft YaHei UI" panose="020B0503020204020204" pitchFamily="34" charset="-122"/>
              </a:defRPr>
            </a:lvl3pPr>
            <a:lvl4pPr>
              <a:defRPr baseline="0">
                <a:latin typeface="Microsoft YaHei UI" panose="020B0503020204020204" pitchFamily="34" charset="-122"/>
              </a:defRPr>
            </a:lvl4pPr>
            <a:lvl5pPr>
              <a:defRPr baseline="0">
                <a:latin typeface="Microsoft YaHei UI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</p:spTree>
    <p:extLst>
      <p:ext uri="{BB962C8B-B14F-4D97-AF65-F5344CB8AC3E}">
        <p14:creationId xmlns:p14="http://schemas.microsoft.com/office/powerpoint/2010/main" val="1959365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FF0341-3FBD-4B97-8B1C-60A6AE67FB4B}" type="datetime1">
              <a:rPr lang="zh-CN" altLang="en-US" smtClean="0"/>
              <a:t>2025/3/25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46DA2A-0A7F-49D5-B392-17A051B5A1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9215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2D30C8-1A7B-44D6-952C-0B9FCCE0FCC6}" type="datetime1">
              <a:rPr lang="zh-CN" altLang="en-US" smtClean="0"/>
              <a:t>2025/3/25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46DA2A-0A7F-49D5-B392-17A051B5A1AA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4B4D337A-6A6D-486C-BA86-61C62D34FCC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1469362" y="16908"/>
            <a:ext cx="708798" cy="63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701405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2A7E7A-6587-4F84-A54B-C51A2B83C689}" type="datetime1">
              <a:rPr lang="zh-CN" altLang="en-US" smtClean="0"/>
              <a:t>2025/3/25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46DA2A-0A7F-49D5-B392-17A051B5A1AA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14413494-FD8C-4363-8576-D9012DC9CD6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1469362" y="16908"/>
            <a:ext cx="708798" cy="63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659205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7252AD-8C46-4CE6-996A-F4E9382AEB7B}" type="datetime1">
              <a:rPr lang="zh-CN" altLang="en-US" smtClean="0"/>
              <a:t>2025/3/25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46DA2A-0A7F-49D5-B392-17A051B5A1AA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A7CCD20D-5AC2-42AA-BE82-44579742374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1469362" y="16908"/>
            <a:ext cx="708798" cy="63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239228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391C7A-5B79-4E2E-BD37-51CB49D08C2F}" type="datetime1">
              <a:rPr lang="zh-CN" altLang="en-US" smtClean="0"/>
              <a:t>2025/3/25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46DA2A-0A7F-49D5-B392-17A051B5A1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4880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C7EC85-AD58-4E25-9B28-4178DF9C6AEA}" type="datetime1">
              <a:rPr lang="zh-CN" altLang="en-US" smtClean="0"/>
              <a:t>2025/3/25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46DA2A-0A7F-49D5-B392-17A051B5A1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2144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30AD30-7C8A-41D2-BA97-A5C4B32C40DD}" type="datetime1">
              <a:rPr lang="zh-CN" altLang="en-US" smtClean="0"/>
              <a:t>2025/3/25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46DA2A-0A7F-49D5-B392-17A051B5A1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6355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3033"/>
            <a:ext cx="12192000" cy="63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645" y="1142104"/>
            <a:ext cx="11254710" cy="5163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68632"/>
            <a:ext cx="1006997" cy="289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fld id="{F0883399-0BE9-47C1-9434-2C1C6497654A}" type="datetime1">
              <a:rPr lang="zh-CN" altLang="en-US" smtClean="0"/>
              <a:t>2025/3/25</a:t>
            </a:fld>
            <a:endParaRPr lang="zh-CN" altLang="en-US" dirty="0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568632"/>
            <a:ext cx="3860800" cy="271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</a:defRPr>
            </a:lvl1pPr>
          </a:lstStyle>
          <a:p>
            <a:r>
              <a:rPr lang="en-US" altLang="zh-CN" dirty="0"/>
              <a:t>EOS &amp; CTA 2025 Workshop </a:t>
            </a:r>
            <a:endParaRPr lang="zh-CN" altLang="en-US" dirty="0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185002" y="6568632"/>
            <a:ext cx="1006997" cy="271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fld id="{7E46DA2A-0A7F-49D5-B392-17A051B5A1A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>
            <a:off x="0" y="731920"/>
            <a:ext cx="12192000" cy="0"/>
          </a:xfrm>
          <a:prstGeom prst="line">
            <a:avLst/>
          </a:prstGeom>
          <a:noFill/>
          <a:ln w="88900">
            <a:gradFill flip="none" rotWithShape="1">
              <a:gsLst>
                <a:gs pos="27000">
                  <a:srgbClr val="0070C0"/>
                </a:gs>
                <a:gs pos="66000">
                  <a:srgbClr val="FFC000"/>
                </a:gs>
                <a:gs pos="91000">
                  <a:srgbClr val="FF0000"/>
                </a:gs>
                <a:gs pos="100000">
                  <a:srgbClr val="FFC000"/>
                </a:gs>
              </a:gsLst>
              <a:path path="shape">
                <a:fillToRect l="50000" t="50000" r="50000" b="50000"/>
              </a:path>
              <a:tileRect/>
            </a:gradFill>
            <a:round/>
            <a:headEnd/>
            <a:tailEnd/>
          </a:ln>
          <a:effectLst/>
        </p:spPr>
        <p:txBody>
          <a:bodyPr/>
          <a:lstStyle/>
          <a:p>
            <a:endParaRPr lang="zh-CN" altLang="en-US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7FB20886-D2A3-ECC6-0E17-89558CE584B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11469362" y="16908"/>
            <a:ext cx="708798" cy="63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18912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5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aseline="0">
          <a:solidFill>
            <a:srgbClr val="3F64C1"/>
          </a:solidFill>
          <a:latin typeface="Microsoft YaHei UI" panose="020B0503020204020204" pitchFamily="34" charset="-122"/>
          <a:ea typeface="STZhongsong" panose="02010600040101010101" pitchFamily="2" charset="-122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宋体" pitchFamily="2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宋体" pitchFamily="2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宋体" pitchFamily="2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宋体" pitchFamily="2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宋体" pitchFamily="2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宋体" pitchFamily="2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宋体" pitchFamily="2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宋体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lang="zh-CN" altLang="en-US" sz="2400" baseline="0" dirty="0">
          <a:solidFill>
            <a:schemeClr val="tx1"/>
          </a:solidFill>
          <a:latin typeface="Microsoft YaHei UI" panose="020B0503020204020204" pitchFamily="34" charset="-122"/>
          <a:ea typeface="宋体" panose="02010600030101010101" pitchFamily="2" charset="-122"/>
          <a:cs typeface="+mn-cs"/>
        </a:defRPr>
      </a:lvl1pPr>
      <a:lvl2pPr marL="669925" indent="-325438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lang="zh-CN" altLang="en-US" sz="2000" baseline="0" dirty="0">
          <a:solidFill>
            <a:schemeClr val="tx1"/>
          </a:solidFill>
          <a:latin typeface="Microsoft YaHei UI" panose="020B0503020204020204" pitchFamily="34" charset="-122"/>
          <a:ea typeface="宋体" panose="02010600030101010101" pitchFamily="2" charset="-122"/>
          <a:cs typeface="+mn-cs"/>
        </a:defRPr>
      </a:lvl2pPr>
      <a:lvl3pPr marL="1022350" indent="-35083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lang="zh-CN" altLang="en-US" sz="1800" baseline="0" dirty="0">
          <a:solidFill>
            <a:schemeClr val="tx1"/>
          </a:solidFill>
          <a:latin typeface="Microsoft YaHei UI" panose="020B0503020204020204" pitchFamily="34" charset="-122"/>
          <a:ea typeface="宋体" panose="02010600030101010101" pitchFamily="2" charset="-122"/>
          <a:cs typeface="+mn-cs"/>
        </a:defRPr>
      </a:lvl3pPr>
      <a:lvl4pPr marL="1339850" indent="-31591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1400" baseline="0">
          <a:solidFill>
            <a:schemeClr val="tx1"/>
          </a:solidFill>
          <a:latin typeface="Microsoft YaHei UI" panose="020B0503020204020204" pitchFamily="34" charset="-122"/>
          <a:ea typeface="宋体" panose="02010600030101010101" pitchFamily="2" charset="-122"/>
        </a:defRPr>
      </a:lvl4pPr>
      <a:lvl5pPr marL="16811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200" baseline="0">
          <a:solidFill>
            <a:schemeClr val="tx1"/>
          </a:solidFill>
          <a:latin typeface="Microsoft YaHei UI" panose="020B0503020204020204" pitchFamily="34" charset="-122"/>
          <a:ea typeface="宋体" panose="02010600030101010101" pitchFamily="2" charset="-122"/>
        </a:defRPr>
      </a:lvl5pPr>
      <a:lvl6pPr marL="21383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5955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0527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5099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36179" y="1837337"/>
            <a:ext cx="11319641" cy="1752600"/>
          </a:xfrm>
        </p:spPr>
        <p:txBody>
          <a:bodyPr/>
          <a:lstStyle/>
          <a:p>
            <a:pPr algn="ctr"/>
            <a:r>
              <a:rPr lang="en-US" altLang="zh-CN" sz="5400" dirty="0">
                <a:latin typeface="Calibri" panose="020F0502020204030204" pitchFamily="34" charset="0"/>
                <a:cs typeface="Calibri" panose="020F0502020204030204" pitchFamily="34" charset="0"/>
              </a:rPr>
              <a:t>EOS Status at IHEP</a:t>
            </a:r>
            <a:endParaRPr lang="zh-CN" altLang="en-US" sz="5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副标题 4"/>
          <p:cNvSpPr>
            <a:spLocks noGrp="1"/>
          </p:cNvSpPr>
          <p:nvPr>
            <p:ph type="subTitle" idx="1"/>
          </p:nvPr>
        </p:nvSpPr>
        <p:spPr>
          <a:xfrm>
            <a:off x="1967719" y="4233683"/>
            <a:ext cx="7909719" cy="2009955"/>
          </a:xfrm>
        </p:spPr>
        <p:txBody>
          <a:bodyPr/>
          <a:lstStyle/>
          <a:p>
            <a:pPr algn="ctr"/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Yujiang Bi</a:t>
            </a:r>
          </a:p>
          <a:p>
            <a:pPr algn="ctr"/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 behalf of IHEP Computing Center</a:t>
            </a:r>
          </a:p>
          <a:p>
            <a:pPr algn="ctr"/>
            <a:r>
              <a:rPr lang="en-US" altLang="zh-CN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Mar 25, 2025</a:t>
            </a: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46DA2A-0A7F-49D5-B392-17A051B5A1AA}" type="slidenum">
              <a:rPr lang="zh-CN" altLang="en-US" smtClean="0"/>
              <a:t>1</a:t>
            </a:fld>
            <a:endParaRPr lang="zh-CN" altLang="en-US" dirty="0"/>
          </a:p>
        </p:txBody>
      </p:sp>
      <p:pic>
        <p:nvPicPr>
          <p:cNvPr id="5" name="图片 6">
            <a:extLst>
              <a:ext uri="{FF2B5EF4-FFF2-40B4-BE49-F238E27FC236}">
                <a16:creationId xmlns:a16="http://schemas.microsoft.com/office/drawing/2014/main" id="{843DE274-7AC4-083B-37C0-EC274ACAD80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1952" y="-1"/>
            <a:ext cx="4460047" cy="924339"/>
          </a:xfrm>
          <a:prstGeom prst="rect">
            <a:avLst/>
          </a:prstGeom>
        </p:spPr>
      </p:pic>
      <p:pic>
        <p:nvPicPr>
          <p:cNvPr id="6" name="Picture 9">
            <a:extLst>
              <a:ext uri="{FF2B5EF4-FFF2-40B4-BE49-F238E27FC236}">
                <a16:creationId xmlns:a16="http://schemas.microsoft.com/office/drawing/2014/main" id="{516185F6-C477-E67E-8349-82E86B3990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4398133" cy="924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31130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C52DD2-419B-FD59-841C-C43A9BCE36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N" dirty="0"/>
              <a:t>Problems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43BF9E-64B3-F5F1-6874-F134FCD67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6DA2A-0A7F-49D5-B392-17A051B5A1AA}" type="slidenum">
              <a:rPr lang="zh-CN" altLang="en-US" smtClean="0"/>
              <a:t>10</a:t>
            </a:fld>
            <a:endParaRPr lang="zh-CN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D13B76-DA73-434E-3D9E-ECF933219B3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1980" y="866149"/>
            <a:ext cx="11263483" cy="5284787"/>
          </a:xfrm>
        </p:spPr>
        <p:txBody>
          <a:bodyPr/>
          <a:lstStyle/>
          <a:p>
            <a:pPr>
              <a:lnSpc>
                <a:spcPct val="114000"/>
              </a:lnSpc>
            </a:pPr>
            <a:r>
              <a:rPr lang="en-CN" dirty="0">
                <a:highlight>
                  <a:srgbClr val="C0C0C0"/>
                </a:highlight>
              </a:rPr>
              <a:t>gfal</a:t>
            </a:r>
            <a:r>
              <a:rPr lang="en-US" altLang="zh-CN" dirty="0">
                <a:highlight>
                  <a:srgbClr val="C0C0C0"/>
                </a:highlight>
              </a:rPr>
              <a:t>-ls</a:t>
            </a:r>
            <a:r>
              <a:rPr lang="zh-CN" altLang="en-US" dirty="0"/>
              <a:t> </a:t>
            </a:r>
            <a:r>
              <a:rPr lang="en-US" altLang="zh-CN" dirty="0"/>
              <a:t>doesn’t</a:t>
            </a:r>
            <a:r>
              <a:rPr lang="zh-CN" altLang="en-US" dirty="0"/>
              <a:t> </a:t>
            </a:r>
            <a:r>
              <a:rPr lang="en-US" altLang="zh-CN" dirty="0"/>
              <a:t>work</a:t>
            </a:r>
            <a:r>
              <a:rPr lang="zh-CN" altLang="en-US" dirty="0"/>
              <a:t> </a:t>
            </a:r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a</a:t>
            </a:r>
            <a:r>
              <a:rPr lang="zh-CN" altLang="en-US" dirty="0"/>
              <a:t> </a:t>
            </a:r>
            <a:r>
              <a:rPr lang="en-US" altLang="zh-CN" dirty="0"/>
              <a:t>routed</a:t>
            </a:r>
            <a:r>
              <a:rPr lang="zh-CN" altLang="en-US" dirty="0"/>
              <a:t> </a:t>
            </a:r>
            <a:r>
              <a:rPr lang="en-US" altLang="zh-CN" dirty="0"/>
              <a:t>directory</a:t>
            </a:r>
            <a:r>
              <a:rPr lang="zh-CN" altLang="en-US" dirty="0"/>
              <a:t> </a:t>
            </a:r>
            <a:r>
              <a:rPr lang="en-US" altLang="zh-CN" dirty="0"/>
              <a:t>link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EOS</a:t>
            </a:r>
          </a:p>
          <a:p>
            <a:pPr lvl="1">
              <a:lnSpc>
                <a:spcPct val="114000"/>
              </a:lnSpc>
            </a:pPr>
            <a:r>
              <a:rPr lang="en-US" altLang="zh-CN" dirty="0" err="1">
                <a:highlight>
                  <a:srgbClr val="C0C0C0"/>
                </a:highlight>
              </a:rPr>
              <a:t>xrdfs</a:t>
            </a:r>
            <a:r>
              <a:rPr lang="zh-CN" altLang="en-US" dirty="0">
                <a:highlight>
                  <a:srgbClr val="C0C0C0"/>
                </a:highlight>
              </a:rPr>
              <a:t> </a:t>
            </a:r>
            <a:r>
              <a:rPr lang="en-US" altLang="zh-CN" dirty="0">
                <a:highlight>
                  <a:srgbClr val="C0C0C0"/>
                </a:highlight>
              </a:rPr>
              <a:t>ls</a:t>
            </a:r>
            <a:r>
              <a:rPr lang="zh-CN" altLang="en-US" dirty="0"/>
              <a:t> </a:t>
            </a:r>
            <a:r>
              <a:rPr lang="en-US" altLang="zh-CN" dirty="0"/>
              <a:t>works</a:t>
            </a:r>
            <a:r>
              <a:rPr lang="zh-CN" altLang="en-US" dirty="0"/>
              <a:t> </a:t>
            </a:r>
            <a:r>
              <a:rPr lang="en-US" altLang="zh-CN" dirty="0"/>
              <a:t>as</a:t>
            </a:r>
            <a:r>
              <a:rPr lang="zh-CN" altLang="en-US" dirty="0"/>
              <a:t> </a:t>
            </a:r>
            <a:r>
              <a:rPr lang="en-US" altLang="zh-CN" dirty="0"/>
              <a:t>expected</a:t>
            </a:r>
          </a:p>
          <a:p>
            <a:pPr>
              <a:lnSpc>
                <a:spcPct val="114000"/>
              </a:lnSpc>
            </a:pPr>
            <a:r>
              <a:rPr lang="en-US" altLang="zh-CN" dirty="0"/>
              <a:t>Cannot</a:t>
            </a:r>
            <a:r>
              <a:rPr lang="zh-CN" altLang="en-US" dirty="0"/>
              <a:t> </a:t>
            </a:r>
            <a:r>
              <a:rPr lang="en-US" altLang="zh-CN" dirty="0"/>
              <a:t>delete</a:t>
            </a:r>
            <a:r>
              <a:rPr lang="zh-CN" altLang="en-US" dirty="0"/>
              <a:t> </a:t>
            </a:r>
            <a:r>
              <a:rPr lang="en-US" altLang="zh-CN" dirty="0"/>
              <a:t>some</a:t>
            </a:r>
            <a:r>
              <a:rPr lang="zh-CN" altLang="en-US" dirty="0"/>
              <a:t> </a:t>
            </a:r>
            <a:r>
              <a:rPr lang="en-US" altLang="zh-CN" dirty="0"/>
              <a:t>problematic</a:t>
            </a:r>
            <a:r>
              <a:rPr lang="zh-CN" altLang="en-US" dirty="0"/>
              <a:t> </a:t>
            </a:r>
            <a:r>
              <a:rPr lang="en-US" altLang="zh-CN" dirty="0"/>
              <a:t>files/directories</a:t>
            </a:r>
          </a:p>
          <a:p>
            <a:pPr lvl="1">
              <a:lnSpc>
                <a:spcPct val="114000"/>
              </a:lnSpc>
            </a:pPr>
            <a:r>
              <a:rPr lang="en-US" altLang="zh-CN" dirty="0" err="1">
                <a:highlight>
                  <a:srgbClr val="C0C0C0"/>
                </a:highlight>
              </a:rPr>
              <a:t>eos</a:t>
            </a:r>
            <a:r>
              <a:rPr lang="zh-CN" altLang="en-US" dirty="0">
                <a:highlight>
                  <a:srgbClr val="C0C0C0"/>
                </a:highlight>
              </a:rPr>
              <a:t> </a:t>
            </a:r>
            <a:r>
              <a:rPr lang="en-US" altLang="zh-CN" dirty="0">
                <a:highlight>
                  <a:srgbClr val="C0C0C0"/>
                </a:highlight>
              </a:rPr>
              <a:t>ls</a:t>
            </a:r>
            <a:r>
              <a:rPr lang="zh-CN" altLang="en-US" dirty="0">
                <a:highlight>
                  <a:srgbClr val="C0C0C0"/>
                </a:highlight>
              </a:rPr>
              <a:t> </a:t>
            </a:r>
            <a:r>
              <a:rPr lang="en-US" altLang="zh-CN" dirty="0" err="1">
                <a:highlight>
                  <a:srgbClr val="C0C0C0"/>
                </a:highlight>
              </a:rPr>
              <a:t>dir</a:t>
            </a:r>
            <a:r>
              <a:rPr lang="zh-CN" altLang="en-US" dirty="0"/>
              <a:t> </a:t>
            </a:r>
            <a:r>
              <a:rPr lang="en-US" altLang="zh-CN" dirty="0"/>
              <a:t>shows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file</a:t>
            </a:r>
            <a:r>
              <a:rPr lang="zh-CN" altLang="en-US" dirty="0"/>
              <a:t> </a:t>
            </a:r>
            <a:r>
              <a:rPr lang="en-US" altLang="zh-CN" dirty="0"/>
              <a:t>still</a:t>
            </a:r>
            <a:r>
              <a:rPr lang="zh-CN" altLang="en-US" dirty="0"/>
              <a:t> </a:t>
            </a:r>
            <a:r>
              <a:rPr lang="en-US" altLang="zh-CN" dirty="0"/>
              <a:t>exists,</a:t>
            </a:r>
            <a:r>
              <a:rPr lang="zh-CN" altLang="en-US" dirty="0"/>
              <a:t> </a:t>
            </a:r>
            <a:r>
              <a:rPr lang="en-US" altLang="zh-CN" dirty="0"/>
              <a:t>while</a:t>
            </a:r>
            <a:r>
              <a:rPr lang="zh-CN" altLang="en-US" dirty="0"/>
              <a:t> </a:t>
            </a:r>
            <a:r>
              <a:rPr lang="en-US" altLang="zh-CN" dirty="0" err="1">
                <a:highlight>
                  <a:srgbClr val="C0C0C0"/>
                </a:highlight>
              </a:rPr>
              <a:t>eos</a:t>
            </a:r>
            <a:r>
              <a:rPr lang="zh-CN" altLang="en-US" dirty="0">
                <a:highlight>
                  <a:srgbClr val="C0C0C0"/>
                </a:highlight>
              </a:rPr>
              <a:t> </a:t>
            </a:r>
            <a:r>
              <a:rPr lang="en-US" altLang="zh-CN" dirty="0">
                <a:highlight>
                  <a:srgbClr val="C0C0C0"/>
                </a:highlight>
              </a:rPr>
              <a:t>ls</a:t>
            </a:r>
            <a:r>
              <a:rPr lang="zh-CN" altLang="en-US" dirty="0">
                <a:highlight>
                  <a:srgbClr val="C0C0C0"/>
                </a:highlight>
              </a:rPr>
              <a:t> </a:t>
            </a:r>
            <a:r>
              <a:rPr lang="en-US" altLang="zh-CN" dirty="0">
                <a:highlight>
                  <a:srgbClr val="C0C0C0"/>
                </a:highlight>
              </a:rPr>
              <a:t>file</a:t>
            </a:r>
            <a:r>
              <a:rPr lang="zh-CN" altLang="en-US" dirty="0"/>
              <a:t> </a:t>
            </a:r>
            <a:r>
              <a:rPr lang="en-US" altLang="zh-CN" dirty="0"/>
              <a:t>shows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file</a:t>
            </a:r>
            <a:r>
              <a:rPr lang="zh-CN" altLang="en-US" dirty="0"/>
              <a:t> </a:t>
            </a:r>
            <a:r>
              <a:rPr lang="en-US" altLang="zh-CN" dirty="0"/>
              <a:t>is</a:t>
            </a:r>
            <a:r>
              <a:rPr lang="zh-CN" altLang="en-US" dirty="0"/>
              <a:t> </a:t>
            </a:r>
            <a:r>
              <a:rPr lang="en-US" altLang="zh-CN" dirty="0"/>
              <a:t>deleted</a:t>
            </a:r>
          </a:p>
          <a:p>
            <a:pPr>
              <a:lnSpc>
                <a:spcPct val="114000"/>
              </a:lnSpc>
            </a:pPr>
            <a:r>
              <a:rPr lang="en-US" altLang="zh-CN" dirty="0"/>
              <a:t>FST doesn’t response any requests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clients</a:t>
            </a:r>
            <a:r>
              <a:rPr lang="zh-CN" altLang="en-US" dirty="0"/>
              <a:t> </a:t>
            </a:r>
            <a:r>
              <a:rPr lang="en-US" altLang="zh-CN" dirty="0"/>
              <a:t>get</a:t>
            </a:r>
            <a:r>
              <a:rPr lang="zh-CN" altLang="en-US" dirty="0"/>
              <a:t> </a:t>
            </a:r>
            <a:r>
              <a:rPr lang="en-US" altLang="zh-CN" dirty="0"/>
              <a:t>stuck</a:t>
            </a:r>
          </a:p>
          <a:p>
            <a:pPr lvl="1">
              <a:lnSpc>
                <a:spcPct val="114000"/>
              </a:lnSpc>
            </a:pPr>
            <a:r>
              <a:rPr lang="en-US" dirty="0"/>
              <a:t>The </a:t>
            </a:r>
            <a:r>
              <a:rPr lang="en-US" altLang="zh-CN" dirty="0" err="1"/>
              <a:t>fst</a:t>
            </a:r>
            <a:r>
              <a:rPr lang="zh-CN" altLang="en-US" dirty="0"/>
              <a:t> </a:t>
            </a:r>
            <a:r>
              <a:rPr lang="en-US" dirty="0"/>
              <a:t>process exists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port</a:t>
            </a:r>
            <a:r>
              <a:rPr lang="zh-CN" altLang="en-US" dirty="0"/>
              <a:t> </a:t>
            </a:r>
            <a:r>
              <a:rPr lang="en-US" altLang="zh-CN" dirty="0"/>
              <a:t>is</a:t>
            </a:r>
            <a:r>
              <a:rPr lang="zh-CN" altLang="en-US" dirty="0"/>
              <a:t> </a:t>
            </a:r>
            <a:r>
              <a:rPr lang="en-US" altLang="zh-CN" dirty="0"/>
              <a:t>open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accept</a:t>
            </a:r>
            <a:r>
              <a:rPr lang="zh-CN" altLang="en-US" dirty="0"/>
              <a:t> </a:t>
            </a:r>
            <a:r>
              <a:rPr lang="en-US" altLang="zh-CN" dirty="0"/>
              <a:t>connection</a:t>
            </a:r>
            <a:endParaRPr lang="en-US" dirty="0"/>
          </a:p>
          <a:p>
            <a:pPr lvl="1">
              <a:lnSpc>
                <a:spcPct val="114000"/>
              </a:lnSpc>
            </a:pPr>
            <a:r>
              <a:rPr lang="en-US" dirty="0"/>
              <a:t>but is dead already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cannot</a:t>
            </a:r>
            <a:r>
              <a:rPr lang="zh-CN" altLang="en-US" dirty="0"/>
              <a:t> </a:t>
            </a:r>
            <a:r>
              <a:rPr lang="en-US" altLang="zh-CN" dirty="0"/>
              <a:t>response</a:t>
            </a:r>
            <a:r>
              <a:rPr lang="zh-CN" altLang="en-US" dirty="0"/>
              <a:t> </a:t>
            </a:r>
            <a:r>
              <a:rPr lang="en-US" altLang="zh-CN" dirty="0"/>
              <a:t>any</a:t>
            </a:r>
            <a:r>
              <a:rPr lang="zh-CN" altLang="en-US" dirty="0"/>
              <a:t> </a:t>
            </a:r>
            <a:r>
              <a:rPr lang="en-US" altLang="zh-CN" dirty="0"/>
              <a:t>read/write</a:t>
            </a:r>
            <a:r>
              <a:rPr lang="zh-CN" altLang="en-US" dirty="0"/>
              <a:t> </a:t>
            </a:r>
            <a:r>
              <a:rPr lang="en-US" altLang="zh-CN" dirty="0"/>
              <a:t>requests</a:t>
            </a:r>
          </a:p>
          <a:p>
            <a:pPr>
              <a:lnSpc>
                <a:spcPct val="114000"/>
              </a:lnSpc>
            </a:pPr>
            <a:r>
              <a:rPr lang="en-US" altLang="zh-CN" dirty="0"/>
              <a:t>Client</a:t>
            </a:r>
            <a:r>
              <a:rPr lang="zh-CN" altLang="en-US" dirty="0"/>
              <a:t> </a:t>
            </a:r>
            <a:r>
              <a:rPr lang="en-US" altLang="zh-CN" dirty="0"/>
              <a:t>disconnected</a:t>
            </a:r>
            <a:r>
              <a:rPr lang="zh-CN" altLang="en-US" dirty="0"/>
              <a:t> </a:t>
            </a:r>
            <a:r>
              <a:rPr lang="en-US" altLang="zh-CN" dirty="0"/>
              <a:t>from</a:t>
            </a:r>
            <a:r>
              <a:rPr lang="zh-CN" altLang="en-US" dirty="0"/>
              <a:t> </a:t>
            </a:r>
            <a:r>
              <a:rPr lang="en-US" altLang="zh-CN" dirty="0"/>
              <a:t>server</a:t>
            </a:r>
            <a:r>
              <a:rPr lang="zh-CN" altLang="en-US" dirty="0"/>
              <a:t> </a:t>
            </a:r>
            <a:r>
              <a:rPr lang="en-US" altLang="zh-CN" dirty="0"/>
              <a:t>frequently,</a:t>
            </a:r>
            <a:r>
              <a:rPr lang="zh-CN" altLang="en-US" dirty="0"/>
              <a:t> </a:t>
            </a:r>
            <a:r>
              <a:rPr lang="en-US" altLang="zh-CN" dirty="0"/>
              <a:t>caused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many</a:t>
            </a:r>
            <a:r>
              <a:rPr lang="zh-CN" altLang="en-US" dirty="0"/>
              <a:t> </a:t>
            </a:r>
            <a:r>
              <a:rPr lang="en-US" altLang="zh-CN" dirty="0"/>
              <a:t>failed writing</a:t>
            </a:r>
          </a:p>
          <a:p>
            <a:pPr lvl="1">
              <a:lnSpc>
                <a:spcPct val="114000"/>
              </a:lnSpc>
            </a:pPr>
            <a:r>
              <a:rPr lang="en-US" altLang="zh-CN" dirty="0"/>
              <a:t>Long</a:t>
            </a:r>
            <a:r>
              <a:rPr lang="zh-CN" altLang="en-US" dirty="0"/>
              <a:t> </a:t>
            </a:r>
            <a:r>
              <a:rPr lang="en-US" altLang="zh-CN" dirty="0"/>
              <a:t>distance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low</a:t>
            </a:r>
            <a:r>
              <a:rPr lang="zh-CN" altLang="en-US" dirty="0"/>
              <a:t> </a:t>
            </a:r>
            <a:r>
              <a:rPr lang="en-US" altLang="zh-CN" dirty="0"/>
              <a:t>bandwidth</a:t>
            </a:r>
            <a:r>
              <a:rPr lang="zh-CN" altLang="en-US"/>
              <a:t> </a:t>
            </a:r>
            <a:r>
              <a:rPr lang="en-US" altLang="zh-CN"/>
              <a:t>between</a:t>
            </a:r>
            <a:r>
              <a:rPr lang="zh-CN" altLang="en-US" dirty="0"/>
              <a:t> </a:t>
            </a:r>
            <a:r>
              <a:rPr lang="en-US" altLang="zh-CN" dirty="0" err="1"/>
              <a:t>src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 err="1"/>
              <a:t>dst</a:t>
            </a:r>
            <a:r>
              <a:rPr lang="zh-CN" altLang="en-US" dirty="0"/>
              <a:t> </a:t>
            </a:r>
            <a:r>
              <a:rPr lang="en-US" altLang="zh-CN" dirty="0"/>
              <a:t>EOSs</a:t>
            </a:r>
          </a:p>
          <a:p>
            <a:pPr>
              <a:lnSpc>
                <a:spcPct val="114000"/>
              </a:lnSpc>
            </a:pPr>
            <a:endParaRPr lang="en-CN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B150CE-F823-ACB1-552C-0C075C5ED1B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29729"/>
          <a:stretch/>
        </p:blipFill>
        <p:spPr>
          <a:xfrm>
            <a:off x="1981200" y="4876665"/>
            <a:ext cx="8736312" cy="1981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9560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0C2DCF-809F-6B0A-707F-9B9E76700C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N" dirty="0"/>
              <a:t>Plans in 2025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1B8D63D-2A47-8375-4599-E9FA0CCE6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6DA2A-0A7F-49D5-B392-17A051B5A1AA}" type="slidenum">
              <a:rPr lang="zh-CN" altLang="en-US" smtClean="0"/>
              <a:t>11</a:t>
            </a:fld>
            <a:endParaRPr lang="zh-CN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0AA53E-F809-56B4-51C4-5191FB5E256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39140" y="817477"/>
            <a:ext cx="10949360" cy="5903833"/>
          </a:xfrm>
        </p:spPr>
        <p:txBody>
          <a:bodyPr/>
          <a:lstStyle/>
          <a:p>
            <a:pPr>
              <a:lnSpc>
                <a:spcPct val="135000"/>
              </a:lnSpc>
            </a:pPr>
            <a:r>
              <a:rPr lang="en-US" altLang="zh-CN" dirty="0"/>
              <a:t>Upgrade</a:t>
            </a:r>
            <a:r>
              <a:rPr lang="zh-CN" altLang="en-US" dirty="0"/>
              <a:t> </a:t>
            </a:r>
            <a:r>
              <a:rPr lang="en-US" altLang="zh-CN" dirty="0"/>
              <a:t>all</a:t>
            </a:r>
            <a:r>
              <a:rPr lang="zh-CN" altLang="en-US" dirty="0"/>
              <a:t> </a:t>
            </a:r>
            <a:r>
              <a:rPr lang="en-US" altLang="zh-CN" dirty="0"/>
              <a:t>EOS instances to EOS 5.2.28 or above</a:t>
            </a:r>
          </a:p>
          <a:p>
            <a:pPr>
              <a:lnSpc>
                <a:spcPct val="135000"/>
              </a:lnSpc>
            </a:pPr>
            <a:r>
              <a:rPr lang="en-US" altLang="zh-CN" dirty="0"/>
              <a:t>Migrate to T1 &amp; T2 sites to Alma Linux 9.5</a:t>
            </a:r>
          </a:p>
          <a:p>
            <a:pPr lvl="1">
              <a:lnSpc>
                <a:spcPct val="135000"/>
              </a:lnSpc>
            </a:pPr>
            <a:r>
              <a:rPr lang="en-US" altLang="zh-CN" dirty="0"/>
              <a:t>Using XRootD  5.7.x/5.8.x to support </a:t>
            </a:r>
            <a:r>
              <a:rPr lang="en-US" altLang="zh-CN" dirty="0" err="1"/>
              <a:t>Scitokens</a:t>
            </a:r>
            <a:r>
              <a:rPr lang="en-US" altLang="zh-CN" dirty="0"/>
              <a:t> scopes and </a:t>
            </a:r>
            <a:r>
              <a:rPr lang="en-US" altLang="zh-CN" dirty="0" err="1"/>
              <a:t>SciTags</a:t>
            </a:r>
            <a:endParaRPr lang="en-US" altLang="zh-CN" dirty="0"/>
          </a:p>
          <a:p>
            <a:pPr>
              <a:lnSpc>
                <a:spcPct val="135000"/>
              </a:lnSpc>
            </a:pPr>
            <a:r>
              <a:rPr lang="en-US" dirty="0"/>
              <a:t>A new EOS instance for JUNO experiment for only raw data</a:t>
            </a:r>
          </a:p>
          <a:p>
            <a:pPr lvl="1">
              <a:lnSpc>
                <a:spcPct val="135000"/>
              </a:lnSpc>
            </a:pPr>
            <a:r>
              <a:rPr lang="en-US" dirty="0"/>
              <a:t>Ensure stable data transmission from DAQ to raw</a:t>
            </a:r>
            <a:r>
              <a:rPr lang="zh-CN" altLang="en-US" dirty="0"/>
              <a:t> </a:t>
            </a:r>
            <a:r>
              <a:rPr lang="en-US" dirty="0"/>
              <a:t>EOS</a:t>
            </a:r>
          </a:p>
          <a:p>
            <a:pPr lvl="1">
              <a:lnSpc>
                <a:spcPct val="135000"/>
              </a:lnSpc>
            </a:pPr>
            <a:r>
              <a:rPr lang="en-US" dirty="0"/>
              <a:t>Using </a:t>
            </a:r>
            <a:r>
              <a:rPr lang="en-US" dirty="0" err="1">
                <a:highlight>
                  <a:srgbClr val="C0C0C0"/>
                </a:highlight>
              </a:rPr>
              <a:t>eos</a:t>
            </a:r>
            <a:r>
              <a:rPr lang="en-US" dirty="0">
                <a:highlight>
                  <a:srgbClr val="C0C0C0"/>
                </a:highlight>
              </a:rPr>
              <a:t> route link</a:t>
            </a:r>
            <a:r>
              <a:rPr lang="en-US" dirty="0"/>
              <a:t> to leave directory structure on current EOS unchanged</a:t>
            </a:r>
          </a:p>
          <a:p>
            <a:pPr lvl="2">
              <a:lnSpc>
                <a:spcPct val="135000"/>
              </a:lnSpc>
            </a:pPr>
            <a:r>
              <a:rPr lang="en-US" dirty="0" err="1">
                <a:highlight>
                  <a:srgbClr val="C0C0C0"/>
                </a:highlight>
              </a:rPr>
              <a:t>gfal</a:t>
            </a:r>
            <a:r>
              <a:rPr lang="en-US" dirty="0">
                <a:highlight>
                  <a:srgbClr val="C0C0C0"/>
                </a:highlight>
              </a:rPr>
              <a:t>-ls</a:t>
            </a:r>
            <a:r>
              <a:rPr lang="en-US" dirty="0"/>
              <a:t> problem should be solved</a:t>
            </a:r>
          </a:p>
          <a:p>
            <a:pPr>
              <a:lnSpc>
                <a:spcPct val="135000"/>
              </a:lnSpc>
            </a:pPr>
            <a:r>
              <a:rPr lang="en-US" altLang="zh-CN" dirty="0"/>
              <a:t>Capacity expansion</a:t>
            </a:r>
            <a:r>
              <a:rPr lang="zh-CN" altLang="en-US" dirty="0"/>
              <a:t> </a:t>
            </a:r>
            <a:r>
              <a:rPr lang="en-US" altLang="zh-CN" dirty="0"/>
              <a:t>as</a:t>
            </a:r>
            <a:r>
              <a:rPr lang="zh-CN" altLang="en-US" dirty="0"/>
              <a:t> </a:t>
            </a:r>
            <a:r>
              <a:rPr lang="en-US" altLang="zh-CN" dirty="0"/>
              <a:t>needed</a:t>
            </a:r>
            <a:r>
              <a:rPr lang="zh-CN" altLang="en-US" dirty="0"/>
              <a:t> </a:t>
            </a:r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local</a:t>
            </a:r>
            <a:r>
              <a:rPr lang="zh-CN" altLang="en-US" dirty="0"/>
              <a:t> </a:t>
            </a:r>
            <a:r>
              <a:rPr lang="en-US" altLang="zh-CN" dirty="0"/>
              <a:t>&amp;</a:t>
            </a:r>
            <a:r>
              <a:rPr lang="zh-CN" altLang="en-US" dirty="0"/>
              <a:t> </a:t>
            </a:r>
            <a:r>
              <a:rPr lang="en-US" altLang="zh-CN" dirty="0"/>
              <a:t>Grid</a:t>
            </a:r>
            <a:r>
              <a:rPr lang="zh-CN" altLang="en-US" dirty="0"/>
              <a:t> </a:t>
            </a:r>
            <a:r>
              <a:rPr lang="en-US" altLang="zh-CN" dirty="0"/>
              <a:t>instances</a:t>
            </a:r>
          </a:p>
          <a:p>
            <a:pPr>
              <a:lnSpc>
                <a:spcPct val="135000"/>
              </a:lnSpc>
            </a:pPr>
            <a:r>
              <a:rPr lang="en-US" dirty="0"/>
              <a:t>Evaluation</a:t>
            </a:r>
            <a:r>
              <a:rPr lang="zh-CN" altLang="en-US" dirty="0"/>
              <a:t> </a:t>
            </a:r>
            <a:r>
              <a:rPr lang="en-US" dirty="0"/>
              <a:t>EC</a:t>
            </a:r>
            <a:r>
              <a:rPr lang="zh-CN" altLang="en-US" dirty="0"/>
              <a:t> </a:t>
            </a:r>
            <a:r>
              <a:rPr lang="en-US" altLang="zh-CN" dirty="0"/>
              <a:t>mode</a:t>
            </a:r>
            <a:r>
              <a:rPr lang="zh-CN" altLang="en-US" dirty="0"/>
              <a:t> </a:t>
            </a:r>
            <a:r>
              <a:rPr lang="en-US" altLang="zh-CN" dirty="0"/>
              <a:t>as</a:t>
            </a:r>
            <a:r>
              <a:rPr lang="zh-CN" altLang="en-US" dirty="0"/>
              <a:t> </a:t>
            </a:r>
            <a:r>
              <a:rPr lang="en-US" altLang="zh-CN" dirty="0"/>
              <a:t>an</a:t>
            </a:r>
            <a:r>
              <a:rPr lang="zh-CN" altLang="en-US" dirty="0"/>
              <a:t> </a:t>
            </a:r>
            <a:r>
              <a:rPr lang="en-US" altLang="zh-CN" dirty="0"/>
              <a:t>alternative</a:t>
            </a:r>
            <a:r>
              <a:rPr lang="zh-CN" altLang="en-US" dirty="0"/>
              <a:t> </a:t>
            </a:r>
            <a:r>
              <a:rPr lang="en-US" altLang="zh-CN" dirty="0"/>
              <a:t>layout</a:t>
            </a:r>
            <a:r>
              <a:rPr lang="zh-CN" altLang="en-US" dirty="0"/>
              <a:t> </a:t>
            </a:r>
            <a:r>
              <a:rPr lang="en-US" altLang="zh-CN" dirty="0"/>
              <a:t>choice</a:t>
            </a:r>
          </a:p>
          <a:p>
            <a:pPr>
              <a:lnSpc>
                <a:spcPct val="135000"/>
              </a:lnSpc>
            </a:pPr>
            <a:r>
              <a:rPr lang="en-US" altLang="zh-CN" dirty="0"/>
              <a:t>MGM</a:t>
            </a:r>
            <a:r>
              <a:rPr lang="zh-CN" altLang="en-US" dirty="0"/>
              <a:t> </a:t>
            </a:r>
            <a:r>
              <a:rPr lang="en-US" altLang="zh-CN" dirty="0"/>
              <a:t>HA</a:t>
            </a:r>
            <a:r>
              <a:rPr lang="zh-CN" altLang="en-US" dirty="0"/>
              <a:t> </a:t>
            </a:r>
            <a:r>
              <a:rPr lang="en-US" altLang="zh-CN" dirty="0"/>
              <a:t>Setup</a:t>
            </a:r>
            <a:r>
              <a:rPr lang="zh-CN" altLang="en-US" dirty="0"/>
              <a:t> </a:t>
            </a:r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LHAASO</a:t>
            </a:r>
            <a:r>
              <a:rPr lang="zh-CN" altLang="en-US" dirty="0"/>
              <a:t>、</a:t>
            </a:r>
            <a:r>
              <a:rPr lang="en-US" altLang="zh-CN" dirty="0"/>
              <a:t>JUNO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other</a:t>
            </a:r>
            <a:r>
              <a:rPr lang="zh-CN" altLang="en-US" dirty="0"/>
              <a:t> </a:t>
            </a:r>
            <a:r>
              <a:rPr lang="en-US" altLang="zh-CN" dirty="0"/>
              <a:t>experiments</a:t>
            </a:r>
          </a:p>
          <a:p>
            <a:pPr>
              <a:lnSpc>
                <a:spcPct val="135000"/>
              </a:lnSpc>
            </a:pPr>
            <a:r>
              <a:rPr lang="en-US" dirty="0"/>
              <a:t>Evaluating</a:t>
            </a:r>
            <a:r>
              <a:rPr lang="zh-CN" altLang="en-US" dirty="0"/>
              <a:t> </a:t>
            </a:r>
            <a:r>
              <a:rPr lang="en-US" dirty="0"/>
              <a:t>EOS</a:t>
            </a:r>
            <a:r>
              <a:rPr lang="zh-CN" altLang="en-US" dirty="0"/>
              <a:t> </a:t>
            </a:r>
            <a:r>
              <a:rPr lang="en-US" altLang="zh-CN" dirty="0"/>
              <a:t>on</a:t>
            </a:r>
            <a:r>
              <a:rPr lang="zh-CN" altLang="en-US" dirty="0"/>
              <a:t> </a:t>
            </a:r>
            <a:r>
              <a:rPr lang="en-US" altLang="zh-CN" dirty="0"/>
              <a:t>RHEL/</a:t>
            </a:r>
            <a:r>
              <a:rPr lang="en-US" altLang="zh-CN" dirty="0" err="1"/>
              <a:t>AlmaLinux</a:t>
            </a:r>
            <a:r>
              <a:rPr lang="zh-CN" altLang="en-US" dirty="0"/>
              <a:t> </a:t>
            </a:r>
            <a:r>
              <a:rPr lang="en-US" altLang="zh-CN" dirty="0"/>
              <a:t>10?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62287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56CF96-CDBC-0190-2C6B-6D2A641DC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Summary</a:t>
            </a:r>
            <a:endParaRPr lang="en-CN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C4DAB19-F29C-12E5-CBAE-7EBF6DCD2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6DA2A-0A7F-49D5-B392-17A051B5A1AA}" type="slidenum">
              <a:rPr lang="zh-CN" altLang="en-US" smtClean="0"/>
              <a:t>12</a:t>
            </a:fld>
            <a:endParaRPr lang="zh-CN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9BDE90-9364-A76C-D75B-7803C9B9E07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92480" y="883920"/>
            <a:ext cx="11145520" cy="544385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CN" dirty="0"/>
              <a:t>EOS</a:t>
            </a:r>
            <a:r>
              <a:rPr lang="zh-CN" altLang="en-US" dirty="0"/>
              <a:t> </a:t>
            </a:r>
            <a:r>
              <a:rPr lang="en-US" altLang="zh-CN" dirty="0"/>
              <a:t>has</a:t>
            </a:r>
            <a:r>
              <a:rPr lang="zh-CN" altLang="en-US" dirty="0"/>
              <a:t> </a:t>
            </a:r>
            <a:r>
              <a:rPr lang="en-US" altLang="zh-CN" dirty="0"/>
              <a:t>become</a:t>
            </a:r>
            <a:r>
              <a:rPr lang="zh-CN" altLang="en-US" dirty="0"/>
              <a:t> </a:t>
            </a:r>
            <a:r>
              <a:rPr lang="en-US" altLang="zh-CN" dirty="0"/>
              <a:t>one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dirty="0"/>
              <a:t>dom</a:t>
            </a:r>
            <a:r>
              <a:rPr lang="en-US" altLang="zh-CN" dirty="0"/>
              <a:t>inant</a:t>
            </a:r>
            <a:r>
              <a:rPr lang="zh-CN" altLang="en-US" dirty="0"/>
              <a:t> </a:t>
            </a:r>
            <a:r>
              <a:rPr lang="en-US" altLang="zh-CN" dirty="0"/>
              <a:t>storage</a:t>
            </a:r>
            <a:r>
              <a:rPr lang="zh-CN" altLang="en-US" dirty="0"/>
              <a:t> </a:t>
            </a:r>
            <a:r>
              <a:rPr lang="en-US" altLang="zh-CN" dirty="0"/>
              <a:t>systems</a:t>
            </a:r>
            <a:r>
              <a:rPr lang="zh-CN" altLang="en-US" dirty="0"/>
              <a:t> </a:t>
            </a:r>
            <a:r>
              <a:rPr lang="en-US" altLang="zh-CN" dirty="0"/>
              <a:t>at</a:t>
            </a:r>
            <a:r>
              <a:rPr lang="zh-CN" altLang="en-US" dirty="0"/>
              <a:t> </a:t>
            </a:r>
            <a:r>
              <a:rPr lang="en-US" altLang="zh-CN" dirty="0"/>
              <a:t>IHEP</a:t>
            </a:r>
          </a:p>
          <a:p>
            <a:pPr lvl="1">
              <a:lnSpc>
                <a:spcPct val="150000"/>
              </a:lnSpc>
            </a:pPr>
            <a:r>
              <a:rPr lang="en-US" sz="1800" dirty="0"/>
              <a:t>LHAASO,</a:t>
            </a:r>
            <a:r>
              <a:rPr lang="zh-CN" altLang="en-US" sz="1800" dirty="0"/>
              <a:t> </a:t>
            </a:r>
            <a:r>
              <a:rPr lang="en-US" sz="1800" dirty="0"/>
              <a:t>JUNO,</a:t>
            </a:r>
            <a:r>
              <a:rPr lang="zh-CN" altLang="en-US" sz="1800" dirty="0"/>
              <a:t> </a:t>
            </a:r>
            <a:r>
              <a:rPr lang="en-US" sz="1800" dirty="0"/>
              <a:t>WLCG</a:t>
            </a:r>
            <a:r>
              <a:rPr lang="zh-CN" altLang="en-US" sz="1800" dirty="0"/>
              <a:t> </a:t>
            </a:r>
            <a:r>
              <a:rPr lang="en-US" altLang="zh-CN" sz="1800" dirty="0"/>
              <a:t>SE,</a:t>
            </a:r>
            <a:r>
              <a:rPr lang="zh-CN" altLang="en-US" sz="1800" dirty="0"/>
              <a:t> </a:t>
            </a:r>
            <a:r>
              <a:rPr lang="en-US" altLang="zh-CN" sz="1800" dirty="0"/>
              <a:t>CTA</a:t>
            </a:r>
            <a:r>
              <a:rPr lang="zh-CN" altLang="en-US" sz="1800" dirty="0"/>
              <a:t> </a:t>
            </a:r>
            <a:r>
              <a:rPr lang="en-US" altLang="zh-CN" sz="1800" dirty="0"/>
              <a:t>…</a:t>
            </a:r>
          </a:p>
          <a:p>
            <a:pPr>
              <a:lnSpc>
                <a:spcPct val="150000"/>
              </a:lnSpc>
            </a:pPr>
            <a:r>
              <a:rPr lang="en-CN" sz="2200" dirty="0"/>
              <a:t>ARM</a:t>
            </a:r>
            <a:r>
              <a:rPr lang="zh-CN" altLang="en-US" sz="2200" dirty="0"/>
              <a:t> </a:t>
            </a:r>
            <a:r>
              <a:rPr lang="en-US" altLang="zh-CN" sz="2200" dirty="0"/>
              <a:t>cluster</a:t>
            </a:r>
            <a:r>
              <a:rPr lang="zh-CN" altLang="en-US" sz="2200" dirty="0"/>
              <a:t> </a:t>
            </a:r>
            <a:r>
              <a:rPr lang="en-US" altLang="zh-CN" sz="2200" dirty="0"/>
              <a:t>plays</a:t>
            </a:r>
            <a:r>
              <a:rPr lang="zh-CN" altLang="en-US" sz="2200" dirty="0"/>
              <a:t> </a:t>
            </a:r>
            <a:r>
              <a:rPr lang="en-US" altLang="zh-CN" sz="2200" dirty="0"/>
              <a:t>an</a:t>
            </a:r>
            <a:r>
              <a:rPr lang="zh-CN" altLang="en-US" sz="2200" dirty="0"/>
              <a:t> </a:t>
            </a:r>
            <a:r>
              <a:rPr lang="en-US" altLang="zh-CN" sz="2200" dirty="0"/>
              <a:t>important</a:t>
            </a:r>
            <a:r>
              <a:rPr lang="zh-CN" altLang="en-US" sz="2200" dirty="0"/>
              <a:t> </a:t>
            </a:r>
            <a:r>
              <a:rPr lang="en-US" altLang="zh-CN" sz="2200" dirty="0"/>
              <a:t>role</a:t>
            </a:r>
            <a:r>
              <a:rPr lang="zh-CN" altLang="en-US" sz="2200" dirty="0"/>
              <a:t> </a:t>
            </a:r>
            <a:r>
              <a:rPr lang="en-US" altLang="zh-CN" sz="2200" dirty="0"/>
              <a:t>in</a:t>
            </a:r>
            <a:r>
              <a:rPr lang="zh-CN" altLang="en-US" sz="2200" dirty="0"/>
              <a:t> </a:t>
            </a:r>
            <a:r>
              <a:rPr lang="en-US" altLang="zh-CN" sz="2200" dirty="0"/>
              <a:t>LHAASO</a:t>
            </a:r>
            <a:r>
              <a:rPr lang="zh-CN" altLang="en-US" sz="2200" dirty="0"/>
              <a:t> </a:t>
            </a:r>
            <a:r>
              <a:rPr lang="en-US" altLang="zh-CN" sz="2200" dirty="0"/>
              <a:t>raw</a:t>
            </a:r>
            <a:r>
              <a:rPr lang="zh-CN" altLang="en-US" sz="2200" dirty="0"/>
              <a:t> </a:t>
            </a:r>
            <a:r>
              <a:rPr lang="en-US" altLang="zh-CN" sz="2200" dirty="0"/>
              <a:t>decoding</a:t>
            </a:r>
            <a:r>
              <a:rPr lang="zh-CN" altLang="en-US" sz="2200" dirty="0"/>
              <a:t> </a:t>
            </a:r>
            <a:r>
              <a:rPr lang="en-US" altLang="zh-CN" sz="2200" dirty="0"/>
              <a:t>workflow</a:t>
            </a:r>
          </a:p>
          <a:p>
            <a:pPr>
              <a:lnSpc>
                <a:spcPct val="150000"/>
              </a:lnSpc>
            </a:pPr>
            <a:r>
              <a:rPr lang="en-CN" sz="2200" dirty="0"/>
              <a:t>A</a:t>
            </a:r>
            <a:r>
              <a:rPr lang="zh-CN" altLang="en-US" sz="2200" dirty="0"/>
              <a:t> </a:t>
            </a:r>
            <a:r>
              <a:rPr lang="en-US" altLang="zh-CN" sz="2200" dirty="0"/>
              <a:t>s</a:t>
            </a:r>
            <a:r>
              <a:rPr lang="en-CN" sz="2200" dirty="0"/>
              <a:t>imple</a:t>
            </a:r>
            <a:r>
              <a:rPr lang="zh-CN" altLang="en-US" sz="2200" dirty="0"/>
              <a:t> </a:t>
            </a:r>
            <a:r>
              <a:rPr lang="en-US" altLang="zh-CN" sz="2200" dirty="0"/>
              <a:t>EOS</a:t>
            </a:r>
            <a:r>
              <a:rPr lang="zh-CN" altLang="en-US" sz="2200" dirty="0"/>
              <a:t> </a:t>
            </a:r>
            <a:r>
              <a:rPr lang="en-US" altLang="zh-CN" sz="2200" dirty="0"/>
              <a:t>storage</a:t>
            </a:r>
            <a:r>
              <a:rPr lang="zh-CN" altLang="en-US" sz="2200" dirty="0"/>
              <a:t> </a:t>
            </a:r>
            <a:r>
              <a:rPr lang="en-US" altLang="zh-CN" sz="2200" dirty="0"/>
              <a:t>monitor</a:t>
            </a:r>
            <a:r>
              <a:rPr lang="zh-CN" altLang="en-US" sz="2200" dirty="0"/>
              <a:t> </a:t>
            </a:r>
            <a:r>
              <a:rPr lang="en-US" altLang="zh-CN" sz="2200" dirty="0"/>
              <a:t>added</a:t>
            </a:r>
            <a:r>
              <a:rPr lang="zh-CN" altLang="en-US" sz="2200" dirty="0"/>
              <a:t> </a:t>
            </a:r>
            <a:r>
              <a:rPr lang="en-US" altLang="zh-CN" sz="2200" dirty="0"/>
              <a:t>and</a:t>
            </a:r>
            <a:r>
              <a:rPr lang="zh-CN" altLang="en-US" sz="2200" dirty="0"/>
              <a:t> </a:t>
            </a:r>
            <a:r>
              <a:rPr lang="en-US" altLang="zh-CN" sz="2200" dirty="0"/>
              <a:t>needed</a:t>
            </a:r>
            <a:r>
              <a:rPr lang="zh-CN" altLang="en-US" sz="2200" dirty="0"/>
              <a:t> </a:t>
            </a:r>
            <a:r>
              <a:rPr lang="en-US" altLang="zh-CN" sz="2200" dirty="0"/>
              <a:t>to</a:t>
            </a:r>
            <a:r>
              <a:rPr lang="zh-CN" altLang="en-US" sz="2200" dirty="0"/>
              <a:t> </a:t>
            </a:r>
            <a:r>
              <a:rPr lang="en-US" altLang="zh-CN" sz="2200" dirty="0"/>
              <a:t>be</a:t>
            </a:r>
            <a:r>
              <a:rPr lang="zh-CN" altLang="en-US" sz="2200" dirty="0"/>
              <a:t> </a:t>
            </a:r>
            <a:r>
              <a:rPr lang="en-US" altLang="zh-CN" sz="2200" dirty="0"/>
              <a:t>optimized</a:t>
            </a:r>
          </a:p>
          <a:p>
            <a:pPr>
              <a:lnSpc>
                <a:spcPct val="150000"/>
              </a:lnSpc>
            </a:pPr>
            <a:r>
              <a:rPr lang="en-US" altLang="zh-CN" sz="2200" dirty="0"/>
              <a:t>More</a:t>
            </a:r>
            <a:r>
              <a:rPr lang="zh-CN" altLang="en-US" sz="2200" dirty="0"/>
              <a:t> </a:t>
            </a:r>
            <a:r>
              <a:rPr lang="en-US" altLang="zh-CN" sz="2200" dirty="0"/>
              <a:t>efforts</a:t>
            </a:r>
            <a:r>
              <a:rPr lang="zh-CN" altLang="en-US" sz="2200" dirty="0"/>
              <a:t> </a:t>
            </a:r>
            <a:r>
              <a:rPr lang="en-US" altLang="zh-CN" sz="2200" dirty="0"/>
              <a:t>needed</a:t>
            </a:r>
            <a:r>
              <a:rPr lang="zh-CN" altLang="en-US" sz="2200" dirty="0"/>
              <a:t> </a:t>
            </a:r>
            <a:r>
              <a:rPr lang="en-US" altLang="zh-CN" sz="2200" dirty="0"/>
              <a:t>to</a:t>
            </a:r>
            <a:r>
              <a:rPr lang="zh-CN" altLang="en-US" sz="2200" dirty="0"/>
              <a:t> </a:t>
            </a:r>
            <a:r>
              <a:rPr lang="en-US" altLang="zh-CN" sz="2200" dirty="0"/>
              <a:t>provides</a:t>
            </a:r>
            <a:r>
              <a:rPr lang="zh-CN" altLang="en-US" sz="2200" dirty="0"/>
              <a:t> </a:t>
            </a:r>
            <a:r>
              <a:rPr lang="en-US" altLang="zh-CN" sz="2200" dirty="0"/>
              <a:t>stable</a:t>
            </a:r>
            <a:r>
              <a:rPr lang="zh-CN" altLang="en-US" sz="2200" dirty="0"/>
              <a:t> </a:t>
            </a:r>
            <a:r>
              <a:rPr lang="en-US" altLang="zh-CN" sz="2200" dirty="0"/>
              <a:t>and</a:t>
            </a:r>
            <a:r>
              <a:rPr lang="zh-CN" altLang="en-US" sz="2200" dirty="0"/>
              <a:t> </a:t>
            </a:r>
            <a:r>
              <a:rPr lang="en-US" altLang="zh-CN" sz="2200" dirty="0"/>
              <a:t>efficient</a:t>
            </a:r>
            <a:r>
              <a:rPr lang="zh-CN" altLang="en-US" sz="2200" dirty="0"/>
              <a:t> </a:t>
            </a:r>
            <a:r>
              <a:rPr lang="en-US" altLang="zh-CN" sz="2200" dirty="0"/>
              <a:t>storage</a:t>
            </a:r>
            <a:r>
              <a:rPr lang="zh-CN" altLang="en-US" sz="2200" dirty="0"/>
              <a:t> </a:t>
            </a:r>
            <a:r>
              <a:rPr lang="en-US" altLang="zh-CN" sz="2200" dirty="0"/>
              <a:t>service</a:t>
            </a:r>
          </a:p>
          <a:p>
            <a:pPr lvl="1">
              <a:lnSpc>
                <a:spcPct val="150000"/>
              </a:lnSpc>
            </a:pPr>
            <a:r>
              <a:rPr lang="en-US" altLang="zh-CN" sz="1800" dirty="0"/>
              <a:t>HA</a:t>
            </a:r>
            <a:r>
              <a:rPr lang="zh-CN" altLang="en-US" sz="1800" dirty="0"/>
              <a:t> </a:t>
            </a:r>
            <a:r>
              <a:rPr lang="en-US" altLang="zh-CN" sz="1800" dirty="0"/>
              <a:t>Setup,</a:t>
            </a:r>
            <a:r>
              <a:rPr lang="zh-CN" altLang="en-US" sz="1800" dirty="0"/>
              <a:t> </a:t>
            </a:r>
            <a:r>
              <a:rPr lang="en-US" altLang="zh-CN" sz="1800" dirty="0"/>
              <a:t>EC</a:t>
            </a:r>
            <a:r>
              <a:rPr lang="zh-CN" altLang="en-US" sz="1800" dirty="0"/>
              <a:t> </a:t>
            </a:r>
            <a:r>
              <a:rPr lang="en-US" altLang="zh-CN" sz="1800" dirty="0"/>
              <a:t>layout,</a:t>
            </a:r>
            <a:r>
              <a:rPr lang="zh-CN" altLang="en-US" sz="1800" dirty="0"/>
              <a:t> </a:t>
            </a:r>
            <a:r>
              <a:rPr lang="en-US" altLang="zh-CN" sz="1800" dirty="0"/>
              <a:t>management…</a:t>
            </a:r>
          </a:p>
          <a:p>
            <a:pPr lvl="1">
              <a:lnSpc>
                <a:spcPct val="150000"/>
              </a:lnSpc>
            </a:pPr>
            <a:endParaRPr lang="en-US" altLang="zh-CN" sz="1800" dirty="0"/>
          </a:p>
          <a:p>
            <a:pPr lvl="1">
              <a:lnSpc>
                <a:spcPct val="150000"/>
              </a:lnSpc>
            </a:pPr>
            <a:endParaRPr lang="en-US" altLang="zh-CN" sz="1800" dirty="0"/>
          </a:p>
          <a:p>
            <a:pPr>
              <a:lnSpc>
                <a:spcPct val="150000"/>
              </a:lnSpc>
            </a:pPr>
            <a:endParaRPr lang="en-CN" sz="2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06F0D54-54B6-B6F5-5E4B-5FB265353AED}"/>
              </a:ext>
            </a:extLst>
          </p:cNvPr>
          <p:cNvSpPr txBox="1"/>
          <p:nvPr/>
        </p:nvSpPr>
        <p:spPr>
          <a:xfrm>
            <a:off x="426720" y="4970264"/>
            <a:ext cx="1138428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altLang="zh-CN" sz="3200" b="1" dirty="0"/>
              <a:t>Thanks for great support from the CERN EOS</a:t>
            </a:r>
            <a:r>
              <a:rPr lang="zh-CN" altLang="en-US" sz="3200" b="1" dirty="0"/>
              <a:t> </a:t>
            </a:r>
            <a:r>
              <a:rPr lang="en-US" altLang="zh-CN" sz="3200" b="1" dirty="0"/>
              <a:t>&amp;</a:t>
            </a:r>
            <a:r>
              <a:rPr lang="zh-CN" altLang="en-US" sz="3200" b="1" dirty="0"/>
              <a:t> </a:t>
            </a:r>
            <a:r>
              <a:rPr lang="en-US" altLang="zh-CN" sz="3200" b="1" dirty="0"/>
              <a:t>CTA team!</a:t>
            </a:r>
          </a:p>
        </p:txBody>
      </p:sp>
    </p:spTree>
    <p:extLst>
      <p:ext uri="{BB962C8B-B14F-4D97-AF65-F5344CB8AC3E}">
        <p14:creationId xmlns:p14="http://schemas.microsoft.com/office/powerpoint/2010/main" val="13010872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95D5252-5A57-A345-5562-7839D5904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N" dirty="0"/>
              <a:t>Q &amp; 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721BE0E-EDAD-5944-6F27-FEA1240C4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6DA2A-0A7F-49D5-B392-17A051B5A1AA}" type="slidenum">
              <a:rPr lang="zh-CN" altLang="en-US" smtClean="0"/>
              <a:t>13</a:t>
            </a:fld>
            <a:endParaRPr lang="zh-CN" altLang="en-US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B733C38D-DAFA-8E4C-2E68-FCD917E8AEAE}"/>
              </a:ext>
            </a:extLst>
          </p:cNvPr>
          <p:cNvSpPr/>
          <p:nvPr/>
        </p:nvSpPr>
        <p:spPr>
          <a:xfrm>
            <a:off x="2619615" y="2517630"/>
            <a:ext cx="6952770" cy="1329337"/>
          </a:xfrm>
          <a:prstGeom prst="roundRect">
            <a:avLst>
              <a:gd name="adj" fmla="val 8073"/>
            </a:avLst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CN" sz="7200" dirty="0">
                <a:latin typeface="Helvetica" pitchFamily="2" charset="0"/>
                <a:cs typeface="Consolas" panose="020B0609020204030204" pitchFamily="49" charset="0"/>
              </a:rPr>
              <a:t>Thanks</a:t>
            </a:r>
            <a:r>
              <a:rPr lang="en-CN" sz="7200" dirty="0">
                <a:latin typeface="Helvetica" pitchFamily="2" charset="0"/>
              </a:rPr>
              <a:t>!</a:t>
            </a:r>
          </a:p>
        </p:txBody>
      </p:sp>
      <p:pic>
        <p:nvPicPr>
          <p:cNvPr id="2" name="图片 6">
            <a:extLst>
              <a:ext uri="{FF2B5EF4-FFF2-40B4-BE49-F238E27FC236}">
                <a16:creationId xmlns:a16="http://schemas.microsoft.com/office/drawing/2014/main" id="{B3C05BF6-8568-9B6D-E383-00C37EE05CA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3859" y="5767914"/>
            <a:ext cx="4168140" cy="863842"/>
          </a:xfrm>
          <a:prstGeom prst="rect">
            <a:avLst/>
          </a:prstGeom>
        </p:spPr>
      </p:pic>
      <p:pic>
        <p:nvPicPr>
          <p:cNvPr id="4" name="Picture 9">
            <a:extLst>
              <a:ext uri="{FF2B5EF4-FFF2-40B4-BE49-F238E27FC236}">
                <a16:creationId xmlns:a16="http://schemas.microsoft.com/office/drawing/2014/main" id="{4D3AB9C5-E951-BF85-639F-E757748C6A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44293"/>
            <a:ext cx="4398133" cy="924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13054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2A177-F34F-FC76-5A08-962417AE1D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N" dirty="0">
                <a:ea typeface="Microsoft YaHei UI" panose="020B0503020204020204" pitchFamily="34" charset="-122"/>
                <a:cs typeface="Calibri" panose="020F0502020204030204" pitchFamily="34" charset="0"/>
              </a:rPr>
              <a:t>IHEP</a:t>
            </a:r>
            <a:r>
              <a:rPr lang="zh-CN" altLang="en-US" dirty="0">
                <a:ea typeface="Microsoft YaHei UI" panose="020B0503020204020204" pitchFamily="34" charset="-122"/>
                <a:cs typeface="Calibri" panose="020F0502020204030204" pitchFamily="34" charset="0"/>
              </a:rPr>
              <a:t> </a:t>
            </a:r>
            <a:r>
              <a:rPr lang="en-US" altLang="zh-CN" dirty="0">
                <a:ea typeface="Microsoft YaHei UI" panose="020B0503020204020204" pitchFamily="34" charset="-122"/>
                <a:cs typeface="Calibri" panose="020F0502020204030204" pitchFamily="34" charset="0"/>
              </a:rPr>
              <a:t>Overview</a:t>
            </a:r>
            <a:endParaRPr lang="en-CN" dirty="0">
              <a:ea typeface="Microsoft YaHei UI" panose="020B0503020204020204" pitchFamily="34" charset="-122"/>
              <a:cs typeface="Calibri" panose="020F0502020204030204" pitchFamily="34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27CC296-D552-D9BC-8492-3A24861E0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6DA2A-0A7F-49D5-B392-17A051B5A1AA}" type="slidenum">
              <a:rPr lang="zh-CN" altLang="en-US" smtClean="0"/>
              <a:t>2</a:t>
            </a:fld>
            <a:endParaRPr lang="zh-CN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79CD7F-162E-A7EF-4B8E-111C3EA083B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2044" y="916246"/>
            <a:ext cx="12001164" cy="5923488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dirty="0"/>
              <a:t>A</a:t>
            </a:r>
            <a:r>
              <a:rPr lang="zh-CN" altLang="en-US" dirty="0"/>
              <a:t> </a:t>
            </a:r>
            <a:r>
              <a:rPr lang="en-US" altLang="zh-CN" dirty="0"/>
              <a:t>primary</a:t>
            </a:r>
            <a:r>
              <a:rPr lang="zh-CN" altLang="en-US" dirty="0"/>
              <a:t> </a:t>
            </a:r>
            <a:r>
              <a:rPr lang="en-US" altLang="zh-CN" dirty="0"/>
              <a:t>research institute with large</a:t>
            </a:r>
            <a:r>
              <a:rPr lang="zh-CN" altLang="en-US" dirty="0"/>
              <a:t> </a:t>
            </a:r>
            <a:r>
              <a:rPr lang="en-US" altLang="zh-CN" dirty="0"/>
              <a:t>scientific experiment facilities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China</a:t>
            </a:r>
          </a:p>
          <a:p>
            <a:pPr lvl="1">
              <a:lnSpc>
                <a:spcPct val="110000"/>
              </a:lnSpc>
            </a:pPr>
            <a:r>
              <a:rPr lang="en-US" altLang="zh-CN" sz="1800" dirty="0"/>
              <a:t>Focusing</a:t>
            </a:r>
            <a:r>
              <a:rPr lang="zh-CN" altLang="en-US" sz="1800" dirty="0"/>
              <a:t> </a:t>
            </a:r>
            <a:r>
              <a:rPr lang="en-US" altLang="zh-CN" sz="1800" dirty="0"/>
              <a:t>on</a:t>
            </a:r>
            <a:r>
              <a:rPr lang="zh-CN" altLang="en-US" sz="1800" dirty="0"/>
              <a:t> </a:t>
            </a:r>
            <a:r>
              <a:rPr lang="en-US" altLang="zh-CN" sz="1800" dirty="0"/>
              <a:t>particle</a:t>
            </a:r>
            <a:r>
              <a:rPr lang="zh-CN" altLang="en-US" sz="1800" dirty="0"/>
              <a:t> </a:t>
            </a:r>
            <a:r>
              <a:rPr lang="en-US" altLang="zh-CN" sz="1800" dirty="0"/>
              <a:t>and</a:t>
            </a:r>
            <a:r>
              <a:rPr lang="zh-CN" altLang="en-US" sz="1800" dirty="0"/>
              <a:t> </a:t>
            </a:r>
            <a:r>
              <a:rPr lang="en-US" altLang="zh-CN" sz="1800" dirty="0" err="1"/>
              <a:t>astroparticle</a:t>
            </a:r>
            <a:r>
              <a:rPr lang="zh-CN" altLang="en-US" sz="1800" dirty="0"/>
              <a:t> </a:t>
            </a:r>
            <a:r>
              <a:rPr lang="en-US" altLang="zh-CN" sz="1800" dirty="0"/>
              <a:t>physics,</a:t>
            </a:r>
            <a:r>
              <a:rPr lang="zh-CN" altLang="en-US" sz="1800" dirty="0"/>
              <a:t> </a:t>
            </a:r>
            <a:r>
              <a:rPr lang="en-US" altLang="zh-CN" sz="1800" dirty="0"/>
              <a:t>accelerator physics,</a:t>
            </a:r>
            <a:r>
              <a:rPr lang="zh-CN" altLang="en-US" sz="1800" dirty="0"/>
              <a:t> </a:t>
            </a:r>
            <a:r>
              <a:rPr lang="en-US" altLang="zh-CN" sz="1800" dirty="0"/>
              <a:t>synchrotron radiation...</a:t>
            </a:r>
          </a:p>
          <a:p>
            <a:pPr>
              <a:lnSpc>
                <a:spcPct val="110000"/>
              </a:lnSpc>
            </a:pPr>
            <a:r>
              <a:rPr lang="en-US" altLang="zh-CN" dirty="0"/>
              <a:t>Constructed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manages</a:t>
            </a:r>
            <a:r>
              <a:rPr lang="zh-CN" altLang="en-US" dirty="0"/>
              <a:t> </a:t>
            </a:r>
            <a:r>
              <a:rPr lang="en-US" altLang="zh-CN" dirty="0"/>
              <a:t>several</a:t>
            </a:r>
            <a:r>
              <a:rPr lang="zh-CN" altLang="en-US" dirty="0"/>
              <a:t> </a:t>
            </a:r>
            <a:r>
              <a:rPr lang="en-US" altLang="zh-CN" dirty="0"/>
              <a:t>HEP</a:t>
            </a:r>
            <a:r>
              <a:rPr lang="zh-CN" altLang="en-US" dirty="0"/>
              <a:t> </a:t>
            </a:r>
            <a:r>
              <a:rPr lang="en-US" altLang="zh-CN" dirty="0"/>
              <a:t>experiments</a:t>
            </a:r>
          </a:p>
          <a:p>
            <a:pPr lvl="1">
              <a:lnSpc>
                <a:spcPct val="110000"/>
              </a:lnSpc>
            </a:pPr>
            <a:r>
              <a:rPr lang="en-US" altLang="zh-CN" sz="1800" dirty="0"/>
              <a:t>Beijing Electron Positron Collider </a:t>
            </a:r>
            <a:r>
              <a:rPr lang="en-US" altLang="zh-CN" sz="1800" dirty="0">
                <a:solidFill>
                  <a:srgbClr val="FF0000"/>
                </a:solidFill>
              </a:rPr>
              <a:t>BEPCII/BESIII</a:t>
            </a:r>
          </a:p>
          <a:p>
            <a:pPr lvl="2">
              <a:lnSpc>
                <a:spcPct val="110000"/>
              </a:lnSpc>
            </a:pPr>
            <a:r>
              <a:rPr lang="en-US" altLang="zh-CN" sz="1600" dirty="0"/>
              <a:t>~1PB/year</a:t>
            </a:r>
          </a:p>
          <a:p>
            <a:pPr lvl="1">
              <a:lnSpc>
                <a:spcPct val="110000"/>
              </a:lnSpc>
            </a:pPr>
            <a:r>
              <a:rPr lang="en-US" altLang="zh-CN" sz="1800" dirty="0"/>
              <a:t>Jiangmen</a:t>
            </a:r>
            <a:r>
              <a:rPr lang="zh-CN" altLang="en-US" sz="1800" dirty="0"/>
              <a:t> </a:t>
            </a:r>
            <a:r>
              <a:rPr lang="en-US" altLang="zh-CN" sz="1800" dirty="0"/>
              <a:t>Underground</a:t>
            </a:r>
            <a:r>
              <a:rPr lang="zh-CN" altLang="en-US" sz="1800" dirty="0"/>
              <a:t> </a:t>
            </a:r>
            <a:r>
              <a:rPr lang="en-US" altLang="zh-CN" sz="1800" dirty="0"/>
              <a:t>Neutrino</a:t>
            </a:r>
            <a:r>
              <a:rPr lang="zh-CN" altLang="en-US" sz="1800" dirty="0"/>
              <a:t> </a:t>
            </a:r>
            <a:r>
              <a:rPr lang="en-US" sz="1800" b="0" i="0" u="none" strike="noStrike" dirty="0">
                <a:effectLst/>
                <a:latin typeface="Arial" panose="020B0604020202020204" pitchFamily="34" charset="0"/>
              </a:rPr>
              <a:t>O</a:t>
            </a:r>
            <a:r>
              <a:rPr lang="en-US" sz="1800" b="0" i="0" u="none" strike="noStrike" dirty="0">
                <a:solidFill>
                  <a:srgbClr val="424242"/>
                </a:solidFill>
                <a:effectLst/>
                <a:latin typeface="Arial" panose="020B0604020202020204" pitchFamily="34" charset="0"/>
              </a:rPr>
              <a:t>bservatory</a:t>
            </a:r>
            <a:r>
              <a:rPr lang="zh-CN" altLang="en-US" sz="1800" b="0" i="0" u="none" strike="noStrike" dirty="0">
                <a:solidFill>
                  <a:srgbClr val="42424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altLang="zh-CN" sz="1800" b="0" i="0" u="none" strike="noStrike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JUNO</a:t>
            </a:r>
          </a:p>
          <a:p>
            <a:pPr lvl="2">
              <a:lnSpc>
                <a:spcPct val="110000"/>
              </a:lnSpc>
            </a:pPr>
            <a:r>
              <a:rPr lang="en-US" altLang="zh-CN" sz="1600" dirty="0">
                <a:solidFill>
                  <a:srgbClr val="424242"/>
                </a:solidFill>
                <a:latin typeface="Arial" panose="020B0604020202020204" pitchFamily="34" charset="0"/>
              </a:rPr>
              <a:t>~</a:t>
            </a:r>
            <a:r>
              <a:rPr lang="zh-CN" altLang="en-US" sz="1600" dirty="0">
                <a:solidFill>
                  <a:srgbClr val="424242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600" dirty="0">
                <a:solidFill>
                  <a:srgbClr val="424242"/>
                </a:solidFill>
                <a:latin typeface="Arial" panose="020B0604020202020204" pitchFamily="34" charset="0"/>
              </a:rPr>
              <a:t>3PB/year</a:t>
            </a:r>
          </a:p>
          <a:p>
            <a:pPr lvl="1">
              <a:lnSpc>
                <a:spcPct val="110000"/>
              </a:lnSpc>
            </a:pPr>
            <a:r>
              <a:rPr lang="en-US" altLang="zh-CN" sz="1800" dirty="0"/>
              <a:t>Large High Altitude Air Shower Observatory </a:t>
            </a:r>
            <a:r>
              <a:rPr lang="en-US" altLang="zh-CN" sz="1800" dirty="0">
                <a:solidFill>
                  <a:srgbClr val="FF0000"/>
                </a:solidFill>
              </a:rPr>
              <a:t>LHAASO</a:t>
            </a:r>
          </a:p>
          <a:p>
            <a:pPr lvl="2">
              <a:lnSpc>
                <a:spcPct val="110000"/>
              </a:lnSpc>
            </a:pPr>
            <a:r>
              <a:rPr lang="en-US" altLang="zh-CN" sz="1600" dirty="0"/>
              <a:t>~10PB/year</a:t>
            </a:r>
          </a:p>
          <a:p>
            <a:pPr lvl="1">
              <a:lnSpc>
                <a:spcPct val="110000"/>
              </a:lnSpc>
            </a:pPr>
            <a:r>
              <a:rPr lang="en-US" altLang="zh-CN" sz="1800" dirty="0"/>
              <a:t>High Energy Synchrotron Radiation Light Source (HEPS)</a:t>
            </a:r>
          </a:p>
          <a:p>
            <a:pPr lvl="2">
              <a:lnSpc>
                <a:spcPct val="110000"/>
              </a:lnSpc>
            </a:pPr>
            <a:r>
              <a:rPr lang="en-CN" dirty="0"/>
              <a:t>~</a:t>
            </a:r>
            <a:r>
              <a:rPr lang="en-US" altLang="zh-CN" dirty="0"/>
              <a:t>300PB/year</a:t>
            </a:r>
          </a:p>
          <a:p>
            <a:pPr lvl="1">
              <a:lnSpc>
                <a:spcPct val="110000"/>
              </a:lnSpc>
            </a:pPr>
            <a:r>
              <a:rPr lang="en-US" sz="1800" dirty="0"/>
              <a:t>High-Energy Space Astronomy Experiment</a:t>
            </a:r>
            <a:r>
              <a:rPr lang="zh-CN" altLang="en-US" sz="1800" dirty="0"/>
              <a:t> </a:t>
            </a:r>
            <a:r>
              <a:rPr lang="en-US" altLang="zh-CN" sz="1800" dirty="0"/>
              <a:t>Satellites</a:t>
            </a:r>
          </a:p>
          <a:p>
            <a:pPr lvl="2">
              <a:lnSpc>
                <a:spcPct val="110000"/>
              </a:lnSpc>
            </a:pPr>
            <a:r>
              <a:rPr lang="en-CN" sz="1600" dirty="0"/>
              <a:t>GeCAM,</a:t>
            </a:r>
            <a:r>
              <a:rPr lang="zh-CN" altLang="en-US" sz="1600" dirty="0"/>
              <a:t> </a:t>
            </a:r>
            <a:r>
              <a:rPr lang="en-US" altLang="zh-CN" sz="1600" dirty="0"/>
              <a:t>HXMT,</a:t>
            </a:r>
            <a:r>
              <a:rPr lang="zh-CN" altLang="en-US" sz="1600" dirty="0"/>
              <a:t> </a:t>
            </a:r>
            <a:r>
              <a:rPr lang="en-US" altLang="zh-CN" sz="1600" dirty="0"/>
              <a:t>EP,</a:t>
            </a:r>
            <a:r>
              <a:rPr lang="zh-CN" altLang="en-US" sz="1600" dirty="0"/>
              <a:t> </a:t>
            </a:r>
            <a:r>
              <a:rPr lang="en-US" altLang="zh-CN" sz="1600" dirty="0"/>
              <a:t>HERD,</a:t>
            </a:r>
            <a:r>
              <a:rPr lang="zh-CN" altLang="en-US" sz="1600" dirty="0"/>
              <a:t> </a:t>
            </a:r>
            <a:r>
              <a:rPr lang="en-US" altLang="zh-CN" sz="1600" dirty="0" err="1"/>
              <a:t>eXTP</a:t>
            </a:r>
            <a:r>
              <a:rPr lang="en-US" altLang="zh-CN" sz="1600" dirty="0"/>
              <a:t>…</a:t>
            </a:r>
          </a:p>
          <a:p>
            <a:pPr lvl="2">
              <a:lnSpc>
                <a:spcPct val="110000"/>
              </a:lnSpc>
            </a:pPr>
            <a:r>
              <a:rPr lang="en-US" altLang="zh-CN" sz="1600" dirty="0"/>
              <a:t>~</a:t>
            </a:r>
            <a:r>
              <a:rPr lang="zh-CN" altLang="en-US" sz="1600" dirty="0"/>
              <a:t> </a:t>
            </a:r>
            <a:r>
              <a:rPr lang="en-US" altLang="zh-CN" sz="1600" dirty="0"/>
              <a:t>10PB/year</a:t>
            </a:r>
          </a:p>
          <a:p>
            <a:pPr>
              <a:lnSpc>
                <a:spcPct val="110000"/>
              </a:lnSpc>
            </a:pPr>
            <a:r>
              <a:rPr lang="en-US" altLang="zh-CN" sz="2200" dirty="0"/>
              <a:t>Participates</a:t>
            </a:r>
            <a:r>
              <a:rPr lang="zh-CN" altLang="en-US" sz="2200" dirty="0"/>
              <a:t> </a:t>
            </a:r>
            <a:r>
              <a:rPr lang="en-US" altLang="zh-CN" sz="2200" dirty="0"/>
              <a:t>in</a:t>
            </a:r>
            <a:r>
              <a:rPr lang="zh-CN" altLang="en-US" sz="2200" dirty="0"/>
              <a:t> </a:t>
            </a:r>
            <a:r>
              <a:rPr lang="en-US" altLang="zh-CN" sz="2200" dirty="0"/>
              <a:t>international</a:t>
            </a:r>
            <a:r>
              <a:rPr lang="zh-CN" altLang="en-US" sz="2200" dirty="0"/>
              <a:t> </a:t>
            </a:r>
            <a:r>
              <a:rPr lang="en-US" altLang="zh-CN" sz="2200" dirty="0"/>
              <a:t>HEP</a:t>
            </a:r>
            <a:r>
              <a:rPr lang="zh-CN" altLang="en-US" sz="2200" dirty="0"/>
              <a:t> </a:t>
            </a:r>
            <a:r>
              <a:rPr lang="en-US" altLang="zh-CN" sz="2200" dirty="0"/>
              <a:t>experiments		</a:t>
            </a:r>
          </a:p>
          <a:p>
            <a:pPr lvl="1">
              <a:lnSpc>
                <a:spcPct val="110000"/>
              </a:lnSpc>
            </a:pPr>
            <a:r>
              <a:rPr lang="en-US" altLang="zh-CN" sz="1800" dirty="0"/>
              <a:t>CMS, ATLAS, LHCb, Alice,</a:t>
            </a:r>
            <a:r>
              <a:rPr lang="zh-CN" altLang="en-US" sz="1800" dirty="0"/>
              <a:t> </a:t>
            </a:r>
            <a:r>
              <a:rPr lang="en-US" altLang="zh-CN" sz="1800" dirty="0" err="1"/>
              <a:t>BelleII</a:t>
            </a:r>
            <a:r>
              <a:rPr lang="en-US" altLang="zh-CN" sz="1800" dirty="0"/>
              <a:t>, etc.</a:t>
            </a:r>
            <a:endParaRPr lang="en-CN" sz="1600" dirty="0"/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5517551B-E951-0DDB-BA13-834FA5A64C6C}"/>
              </a:ext>
            </a:extLst>
          </p:cNvPr>
          <p:cNvGrpSpPr/>
          <p:nvPr/>
        </p:nvGrpSpPr>
        <p:grpSpPr>
          <a:xfrm>
            <a:off x="7032401" y="2121034"/>
            <a:ext cx="5159601" cy="4600277"/>
            <a:chOff x="6072627" y="2000941"/>
            <a:chExt cx="6351983" cy="3752538"/>
          </a:xfrm>
        </p:grpSpPr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8DC737D0-14FF-816A-3DFA-8283B5045B0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69880" y="2000941"/>
              <a:ext cx="1566917" cy="807417"/>
            </a:xfrm>
            <a:prstGeom prst="rect">
              <a:avLst/>
            </a:prstGeom>
          </p:spPr>
        </p:pic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C780A767-8524-A702-CA2C-4BCD591D2D3B}"/>
                </a:ext>
              </a:extLst>
            </p:cNvPr>
            <p:cNvSpPr txBox="1"/>
            <p:nvPr/>
          </p:nvSpPr>
          <p:spPr>
            <a:xfrm>
              <a:off x="10305185" y="2059653"/>
              <a:ext cx="2119425" cy="5986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rgbClr val="0070C0"/>
                  </a:solidFill>
                </a:rPr>
                <a:t>Space astronomy </a:t>
              </a:r>
            </a:p>
            <a:p>
              <a:pPr algn="ctr"/>
              <a:r>
                <a:rPr lang="en-US" altLang="zh-CN" sz="1400" dirty="0">
                  <a:solidFill>
                    <a:srgbClr val="0070C0"/>
                  </a:solidFill>
                </a:rPr>
                <a:t>satellite</a:t>
              </a:r>
            </a:p>
            <a:p>
              <a:pPr algn="ctr"/>
              <a:r>
                <a:rPr lang="zh-CN" altLang="en-US" sz="1400" dirty="0"/>
                <a:t>（</a:t>
              </a:r>
              <a:r>
                <a:rPr lang="en-US" altLang="zh-CN" sz="1400" dirty="0"/>
                <a:t>HXMT, </a:t>
              </a:r>
              <a:r>
                <a:rPr lang="en-US" altLang="zh-CN" sz="1400" dirty="0">
                  <a:solidFill>
                    <a:srgbClr val="FF0000"/>
                  </a:solidFill>
                </a:rPr>
                <a:t>HERD,</a:t>
              </a:r>
              <a:r>
                <a:rPr lang="zh-CN" altLang="en-US" sz="1400" dirty="0">
                  <a:solidFill>
                    <a:srgbClr val="FF0000"/>
                  </a:solidFill>
                </a:rPr>
                <a:t> </a:t>
              </a:r>
              <a:r>
                <a:rPr lang="en-US" altLang="zh-CN" sz="1400" dirty="0">
                  <a:solidFill>
                    <a:srgbClr val="FF0000"/>
                  </a:solidFill>
                </a:rPr>
                <a:t>EP</a:t>
              </a:r>
              <a:r>
                <a:rPr lang="zh-CN" altLang="en-US" sz="1400" dirty="0"/>
                <a:t>）</a:t>
              </a:r>
            </a:p>
          </p:txBody>
        </p:sp>
        <p:cxnSp>
          <p:nvCxnSpPr>
            <p:cNvPr id="8" name="直接箭头连接符 7">
              <a:extLst>
                <a:ext uri="{FF2B5EF4-FFF2-40B4-BE49-F238E27FC236}">
                  <a16:creationId xmlns:a16="http://schemas.microsoft.com/office/drawing/2014/main" id="{F80DADEE-CE4B-37AF-3FF6-EEC380A386A8}"/>
                </a:ext>
              </a:extLst>
            </p:cNvPr>
            <p:cNvCxnSpPr/>
            <p:nvPr/>
          </p:nvCxnSpPr>
          <p:spPr>
            <a:xfrm>
              <a:off x="10290988" y="2059653"/>
              <a:ext cx="7089" cy="3662676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id="{214DF558-D35D-2287-928D-8B39423872E5}"/>
                </a:ext>
              </a:extLst>
            </p:cNvPr>
            <p:cNvSpPr txBox="1"/>
            <p:nvPr/>
          </p:nvSpPr>
          <p:spPr>
            <a:xfrm>
              <a:off x="9362008" y="2190874"/>
              <a:ext cx="598745" cy="213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/>
                <a:t>~550KM</a:t>
              </a:r>
              <a:endParaRPr lang="zh-CN" altLang="en-US" sz="1400" dirty="0"/>
            </a:p>
          </p:txBody>
        </p:sp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id="{4B81AF47-5D00-FB4F-0CAF-1F1E9CF5F1C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50871" y="2930618"/>
              <a:ext cx="1540625" cy="817492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id="{030413C5-B2DC-3F59-C3D5-0A78153D4E8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69881" y="2926089"/>
              <a:ext cx="1566917" cy="822022"/>
            </a:xfrm>
            <a:prstGeom prst="rect">
              <a:avLst/>
            </a:prstGeom>
          </p:spPr>
        </p:pic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6B2F7F2B-8912-50EF-603E-876512EBF260}"/>
                </a:ext>
              </a:extLst>
            </p:cNvPr>
            <p:cNvSpPr txBox="1"/>
            <p:nvPr/>
          </p:nvSpPr>
          <p:spPr>
            <a:xfrm>
              <a:off x="9323200" y="3273086"/>
              <a:ext cx="598745" cy="213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/>
                <a:t>~4400M</a:t>
              </a:r>
              <a:endParaRPr lang="zh-CN" altLang="en-US" sz="1400" dirty="0"/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8B3D7AAE-153A-E303-5067-1ECA2320DE9D}"/>
                </a:ext>
              </a:extLst>
            </p:cNvPr>
            <p:cNvSpPr txBox="1"/>
            <p:nvPr/>
          </p:nvSpPr>
          <p:spPr>
            <a:xfrm>
              <a:off x="10457666" y="3112554"/>
              <a:ext cx="1953680" cy="662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rgbClr val="0070C0"/>
                  </a:solidFill>
                </a:rPr>
                <a:t>High Altitude Cosmic </a:t>
              </a:r>
              <a:br>
                <a:rPr lang="en-US" altLang="zh-CN" sz="1400" dirty="0">
                  <a:solidFill>
                    <a:srgbClr val="0070C0"/>
                  </a:solidFill>
                </a:rPr>
              </a:br>
              <a:r>
                <a:rPr lang="en-US" altLang="zh-CN" sz="1400" dirty="0">
                  <a:solidFill>
                    <a:srgbClr val="0070C0"/>
                  </a:solidFill>
                </a:rPr>
                <a:t>Ray Observatory</a:t>
              </a:r>
            </a:p>
            <a:p>
              <a:pPr algn="ctr"/>
              <a:r>
                <a:rPr lang="zh-CN" altLang="en-US" sz="1400" dirty="0"/>
                <a:t>（</a:t>
              </a:r>
              <a:r>
                <a:rPr lang="en-US" altLang="zh-CN" sz="1400" dirty="0">
                  <a:solidFill>
                    <a:srgbClr val="FF0000"/>
                  </a:solidFill>
                </a:rPr>
                <a:t>LHAASO</a:t>
              </a:r>
              <a:r>
                <a:rPr lang="en-US" altLang="zh-CN" sz="1400" dirty="0"/>
                <a:t>, YBJ</a:t>
              </a:r>
              <a:r>
                <a:rPr lang="zh-CN" altLang="en-US" sz="1400" dirty="0"/>
                <a:t>）</a:t>
              </a:r>
            </a:p>
          </p:txBody>
        </p:sp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id="{DD3EDCCB-0102-BDA6-348C-B328EE0D21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951486" y="2000941"/>
              <a:ext cx="1540011" cy="807417"/>
            </a:xfrm>
            <a:prstGeom prst="rect">
              <a:avLst/>
            </a:prstGeom>
          </p:spPr>
        </p:pic>
        <p:pic>
          <p:nvPicPr>
            <p:cNvPr id="15" name="Picture 4" descr="http://tse2.mm.bing.net/th?id=OIP.Mfddced73f7a3edb44ad038e7cf68ce2do0&amp;w=209&amp;h=143&amp;c=7&amp;rs=1&amp;qlt=90&amp;o=4&amp;pid=1.1">
              <a:extLst>
                <a:ext uri="{FF2B5EF4-FFF2-40B4-BE49-F238E27FC236}">
                  <a16:creationId xmlns:a16="http://schemas.microsoft.com/office/drawing/2014/main" id="{8CCB30F4-9C93-903D-6684-9EEDC33033C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31491" y="3853403"/>
              <a:ext cx="1307941" cy="8825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2A87F473-3C4B-AAD6-0E53-64988356069D}"/>
                </a:ext>
              </a:extLst>
            </p:cNvPr>
            <p:cNvSpPr txBox="1"/>
            <p:nvPr/>
          </p:nvSpPr>
          <p:spPr>
            <a:xfrm>
              <a:off x="9417732" y="4327134"/>
              <a:ext cx="451814" cy="213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/>
                <a:t>~-5M</a:t>
              </a:r>
              <a:endParaRPr lang="zh-CN" altLang="en-US" sz="1400" dirty="0"/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3DC7010A-4612-0CD1-404F-C63A1FC7614C}"/>
                </a:ext>
              </a:extLst>
            </p:cNvPr>
            <p:cNvSpPr txBox="1"/>
            <p:nvPr/>
          </p:nvSpPr>
          <p:spPr>
            <a:xfrm>
              <a:off x="10329045" y="4898254"/>
              <a:ext cx="1910388" cy="8552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rgbClr val="0070C0"/>
                  </a:solidFill>
                </a:rPr>
                <a:t>Underground Neutrino </a:t>
              </a:r>
            </a:p>
            <a:p>
              <a:pPr algn="ctr"/>
              <a:r>
                <a:rPr lang="en-US" altLang="zh-CN" sz="1400" dirty="0">
                  <a:solidFill>
                    <a:srgbClr val="0070C0"/>
                  </a:solidFill>
                </a:rPr>
                <a:t>Experiment</a:t>
              </a:r>
            </a:p>
            <a:p>
              <a:pPr algn="ctr"/>
              <a:r>
                <a:rPr lang="zh-CN" altLang="en-US" sz="1400" dirty="0"/>
                <a:t>（</a:t>
              </a:r>
              <a:r>
                <a:rPr lang="en-US" altLang="zh-CN" sz="1400" dirty="0">
                  <a:solidFill>
                    <a:srgbClr val="FF0000"/>
                  </a:solidFill>
                </a:rPr>
                <a:t>JUNO</a:t>
              </a:r>
              <a:r>
                <a:rPr lang="en-US" altLang="zh-CN" sz="1400" dirty="0"/>
                <a:t>, </a:t>
              </a:r>
              <a:r>
                <a:rPr lang="en-US" altLang="zh-CN" sz="1400" dirty="0" err="1"/>
                <a:t>Dayabay</a:t>
              </a:r>
              <a:r>
                <a:rPr lang="zh-CN" altLang="en-US" sz="1400" dirty="0"/>
                <a:t>）</a:t>
              </a:r>
            </a:p>
          </p:txBody>
        </p:sp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id="{9150312C-5EAB-058F-59E5-9DEC3F1EB68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072627" y="4881713"/>
              <a:ext cx="1206921" cy="828390"/>
            </a:xfrm>
            <a:prstGeom prst="rect">
              <a:avLst/>
            </a:prstGeom>
          </p:spPr>
        </p:pic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71E52C29-F719-C42F-5794-533FD05EF233}"/>
                </a:ext>
              </a:extLst>
            </p:cNvPr>
            <p:cNvSpPr txBox="1"/>
            <p:nvPr/>
          </p:nvSpPr>
          <p:spPr>
            <a:xfrm>
              <a:off x="9403403" y="5003719"/>
              <a:ext cx="598745" cy="3634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/>
                <a:t>-2500M</a:t>
              </a:r>
            </a:p>
            <a:p>
              <a:r>
                <a:rPr lang="en-US" altLang="zh-CN" sz="1400" dirty="0"/>
                <a:t>~-300M</a:t>
              </a:r>
              <a:endParaRPr lang="zh-CN" altLang="en-US" sz="1400" dirty="0"/>
            </a:p>
          </p:txBody>
        </p:sp>
        <p:pic>
          <p:nvPicPr>
            <p:cNvPr id="20" name="图片 19">
              <a:extLst>
                <a:ext uri="{FF2B5EF4-FFF2-40B4-BE49-F238E27FC236}">
                  <a16:creationId xmlns:a16="http://schemas.microsoft.com/office/drawing/2014/main" id="{409A7640-B336-4310-B829-42E6D159F38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401992" y="4874759"/>
              <a:ext cx="1069533" cy="826679"/>
            </a:xfrm>
            <a:prstGeom prst="rect">
              <a:avLst/>
            </a:prstGeom>
          </p:spPr>
        </p:pic>
        <p:pic>
          <p:nvPicPr>
            <p:cNvPr id="21" name="Picture 18">
              <a:extLst>
                <a:ext uri="{FF2B5EF4-FFF2-40B4-BE49-F238E27FC236}">
                  <a16:creationId xmlns:a16="http://schemas.microsoft.com/office/drawing/2014/main" id="{E4DD5875-5673-5D59-FC93-2C2AA5C103C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screen"/>
            <a:srcRect/>
            <a:stretch>
              <a:fillRect/>
            </a:stretch>
          </p:blipFill>
          <p:spPr bwMode="auto">
            <a:xfrm>
              <a:off x="7279548" y="4880951"/>
              <a:ext cx="1122444" cy="8291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5">
              <a:extLst>
                <a:ext uri="{FF2B5EF4-FFF2-40B4-BE49-F238E27FC236}">
                  <a16:creationId xmlns:a16="http://schemas.microsoft.com/office/drawing/2014/main" id="{483D11FA-48B6-B4F0-74D8-A388C25324E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/>
            <a:srcRect/>
            <a:stretch>
              <a:fillRect/>
            </a:stretch>
          </p:blipFill>
          <p:spPr bwMode="auto">
            <a:xfrm>
              <a:off x="7883853" y="3866218"/>
              <a:ext cx="1502809" cy="884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" name="文本框 3">
            <a:extLst>
              <a:ext uri="{FF2B5EF4-FFF2-40B4-BE49-F238E27FC236}">
                <a16:creationId xmlns:a16="http://schemas.microsoft.com/office/drawing/2014/main" id="{0ECDCE87-CB87-B53B-D6E5-5D11049C92A6}"/>
              </a:ext>
            </a:extLst>
          </p:cNvPr>
          <p:cNvSpPr txBox="1"/>
          <p:nvPr/>
        </p:nvSpPr>
        <p:spPr>
          <a:xfrm>
            <a:off x="10079584" y="4605363"/>
            <a:ext cx="2023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rgbClr val="0070C0"/>
                </a:solidFill>
              </a:rPr>
              <a:t>Particle collider</a:t>
            </a:r>
          </a:p>
          <a:p>
            <a:pPr algn="ctr"/>
            <a:r>
              <a:rPr lang="zh-CN" altLang="en-US" sz="1400" dirty="0"/>
              <a:t>（</a:t>
            </a:r>
            <a:r>
              <a:rPr lang="en-US" altLang="zh-CN" sz="1400" dirty="0"/>
              <a:t>BEPCII,</a:t>
            </a:r>
            <a:r>
              <a:rPr lang="en-US" altLang="zh-CN" sz="1400" dirty="0">
                <a:solidFill>
                  <a:srgbClr val="FF0000"/>
                </a:solidFill>
              </a:rPr>
              <a:t> HEPS</a:t>
            </a:r>
            <a:r>
              <a:rPr lang="en-US" altLang="zh-CN" sz="1400" dirty="0"/>
              <a:t>,CSNS</a:t>
            </a:r>
            <a:r>
              <a:rPr lang="zh-CN" altLang="en-US" sz="1400" dirty="0"/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955350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1F7ACC-FAE0-3ABD-F23F-E9C6573EB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N" dirty="0"/>
              <a:t>EOS @ IHEP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FD1C757-A38E-A951-AD74-F05190FE4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6DA2A-0A7F-49D5-B392-17A051B5A1AA}" type="slidenum">
              <a:rPr lang="zh-CN" altLang="en-US" smtClean="0"/>
              <a:t>3</a:t>
            </a:fld>
            <a:endParaRPr lang="zh-CN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25DFBC-9AAE-B682-F44D-6260DAEBA79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05682" y="810538"/>
            <a:ext cx="11620500" cy="5758093"/>
          </a:xfrm>
        </p:spPr>
        <p:txBody>
          <a:bodyPr/>
          <a:lstStyle/>
          <a:p>
            <a:pPr>
              <a:lnSpc>
                <a:spcPct val="135000"/>
              </a:lnSpc>
            </a:pPr>
            <a:r>
              <a:rPr lang="en-US" dirty="0"/>
              <a:t>One of the dom</a:t>
            </a:r>
            <a:r>
              <a:rPr lang="en-US" altLang="zh-CN" dirty="0"/>
              <a:t>inant</a:t>
            </a:r>
            <a:r>
              <a:rPr lang="zh-CN" altLang="en-US" dirty="0"/>
              <a:t> </a:t>
            </a:r>
            <a:r>
              <a:rPr lang="en-US" altLang="zh-CN" dirty="0"/>
              <a:t>storage</a:t>
            </a:r>
            <a:r>
              <a:rPr lang="zh-CN" altLang="en-US" dirty="0"/>
              <a:t> </a:t>
            </a:r>
            <a:r>
              <a:rPr lang="en-US" altLang="zh-CN" dirty="0"/>
              <a:t>systems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only</a:t>
            </a:r>
            <a:r>
              <a:rPr lang="zh-CN" altLang="en-US" dirty="0"/>
              <a:t> </a:t>
            </a:r>
            <a:r>
              <a:rPr lang="en-US" altLang="zh-CN" dirty="0"/>
              <a:t>one</a:t>
            </a:r>
            <a:r>
              <a:rPr lang="zh-CN" altLang="en-US" dirty="0"/>
              <a:t> </a:t>
            </a:r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tape</a:t>
            </a:r>
            <a:r>
              <a:rPr lang="zh-CN" altLang="en-US" dirty="0"/>
              <a:t> </a:t>
            </a:r>
            <a:r>
              <a:rPr lang="en-US" altLang="zh-CN" dirty="0"/>
              <a:t>storage</a:t>
            </a:r>
          </a:p>
          <a:p>
            <a:pPr lvl="1">
              <a:lnSpc>
                <a:spcPct val="135000"/>
              </a:lnSpc>
            </a:pPr>
            <a:r>
              <a:rPr lang="en-US" dirty="0"/>
              <a:t>LHAASO、JUNO、HXMT、WLCG</a:t>
            </a:r>
            <a:r>
              <a:rPr lang="zh-CN" altLang="en-US" dirty="0"/>
              <a:t> </a:t>
            </a:r>
            <a:r>
              <a:rPr lang="en-US" altLang="zh-CN" dirty="0"/>
              <a:t>T1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T2</a:t>
            </a:r>
            <a:r>
              <a:rPr lang="zh-CN" altLang="en-US" dirty="0"/>
              <a:t> </a:t>
            </a:r>
            <a:r>
              <a:rPr lang="en-US" altLang="zh-CN" dirty="0"/>
              <a:t>sites,</a:t>
            </a:r>
            <a:r>
              <a:rPr lang="zh-CN" altLang="en-US" dirty="0"/>
              <a:t> </a:t>
            </a:r>
            <a:r>
              <a:rPr lang="en-US" altLang="zh-CN" dirty="0" err="1"/>
              <a:t>IHEPBox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CTA</a:t>
            </a:r>
          </a:p>
          <a:p>
            <a:pPr lvl="1">
              <a:lnSpc>
                <a:spcPct val="135000"/>
              </a:lnSpc>
            </a:pPr>
            <a:r>
              <a:rPr lang="en-US" altLang="zh-CN" dirty="0"/>
              <a:t>Manages</a:t>
            </a:r>
            <a:r>
              <a:rPr lang="zh-CN" altLang="en-US" dirty="0"/>
              <a:t> </a:t>
            </a:r>
            <a:r>
              <a:rPr lang="en-US" altLang="zh-CN" dirty="0"/>
              <a:t>about</a:t>
            </a:r>
            <a:r>
              <a:rPr lang="zh-CN" altLang="en-US" dirty="0"/>
              <a:t> </a:t>
            </a:r>
            <a:r>
              <a:rPr lang="en-US" altLang="zh-CN" dirty="0"/>
              <a:t>100</a:t>
            </a:r>
            <a:r>
              <a:rPr lang="zh-CN" altLang="en-US" dirty="0"/>
              <a:t> </a:t>
            </a:r>
            <a:r>
              <a:rPr lang="en-US" altLang="zh-CN" dirty="0"/>
              <a:t>PB</a:t>
            </a:r>
            <a:r>
              <a:rPr lang="zh-CN" altLang="en-US" dirty="0"/>
              <a:t> </a:t>
            </a:r>
            <a:r>
              <a:rPr lang="en-US" altLang="zh-CN" dirty="0"/>
              <a:t>data</a:t>
            </a:r>
          </a:p>
          <a:p>
            <a:pPr>
              <a:lnSpc>
                <a:spcPct val="135000"/>
              </a:lnSpc>
            </a:pPr>
            <a:r>
              <a:rPr lang="en-CN" dirty="0"/>
              <a:t>Started</a:t>
            </a:r>
            <a:r>
              <a:rPr lang="zh-CN" altLang="en-US" dirty="0"/>
              <a:t> </a:t>
            </a:r>
            <a:r>
              <a:rPr lang="en-US" altLang="zh-CN" dirty="0"/>
              <a:t>since</a:t>
            </a:r>
            <a:r>
              <a:rPr lang="zh-CN" altLang="en-US" dirty="0"/>
              <a:t> </a:t>
            </a:r>
            <a:r>
              <a:rPr lang="en-US" altLang="zh-CN" dirty="0"/>
              <a:t>2016,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14</a:t>
            </a:r>
            <a:r>
              <a:rPr lang="zh-CN" altLang="en-US" dirty="0"/>
              <a:t> </a:t>
            </a:r>
            <a:r>
              <a:rPr lang="en-US" altLang="zh-CN" dirty="0"/>
              <a:t>instances</a:t>
            </a:r>
          </a:p>
          <a:p>
            <a:pPr lvl="1">
              <a:lnSpc>
                <a:spcPct val="135000"/>
              </a:lnSpc>
            </a:pPr>
            <a:r>
              <a:rPr lang="en-US" altLang="zh-CN" dirty="0"/>
              <a:t>5</a:t>
            </a:r>
            <a:r>
              <a:rPr lang="zh-CN" altLang="en-US" dirty="0"/>
              <a:t> </a:t>
            </a:r>
            <a:r>
              <a:rPr lang="en-US" altLang="zh-CN" dirty="0"/>
              <a:t>instances</a:t>
            </a:r>
            <a:r>
              <a:rPr lang="zh-CN" altLang="en-US" dirty="0"/>
              <a:t> </a:t>
            </a:r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CTA</a:t>
            </a:r>
          </a:p>
          <a:p>
            <a:pPr lvl="1">
              <a:lnSpc>
                <a:spcPct val="135000"/>
              </a:lnSpc>
            </a:pPr>
            <a:r>
              <a:rPr lang="en-US" altLang="zh-CN" dirty="0"/>
              <a:t>8</a:t>
            </a:r>
            <a:r>
              <a:rPr lang="zh-CN" altLang="en-US" dirty="0"/>
              <a:t> </a:t>
            </a:r>
            <a:r>
              <a:rPr lang="en-US" altLang="zh-CN" dirty="0"/>
              <a:t>instances</a:t>
            </a:r>
            <a:r>
              <a:rPr lang="zh-CN" altLang="en-US" dirty="0"/>
              <a:t> </a:t>
            </a:r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experiments</a:t>
            </a:r>
            <a:r>
              <a:rPr lang="zh-CN" altLang="en-US" dirty="0"/>
              <a:t> </a:t>
            </a:r>
            <a:r>
              <a:rPr lang="en-US" altLang="zh-CN" dirty="0"/>
              <a:t>like</a:t>
            </a:r>
            <a:r>
              <a:rPr lang="zh-CN" altLang="en-US" dirty="0"/>
              <a:t> </a:t>
            </a:r>
            <a:r>
              <a:rPr lang="en-US" altLang="zh-CN" dirty="0"/>
              <a:t>LHAASO</a:t>
            </a:r>
          </a:p>
          <a:p>
            <a:pPr lvl="1">
              <a:lnSpc>
                <a:spcPct val="135000"/>
              </a:lnSpc>
            </a:pPr>
            <a:r>
              <a:rPr lang="en-US" altLang="zh-CN" dirty="0"/>
              <a:t>1</a:t>
            </a:r>
            <a:r>
              <a:rPr lang="zh-CN" altLang="en-US" dirty="0"/>
              <a:t> </a:t>
            </a:r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public</a:t>
            </a:r>
            <a:r>
              <a:rPr lang="zh-CN" altLang="en-US" dirty="0"/>
              <a:t> </a:t>
            </a:r>
            <a:r>
              <a:rPr lang="en-US" altLang="zh-CN" dirty="0" err="1"/>
              <a:t>IHEPBox</a:t>
            </a:r>
            <a:endParaRPr lang="en-US" altLang="zh-CN" dirty="0"/>
          </a:p>
          <a:p>
            <a:pPr>
              <a:lnSpc>
                <a:spcPct val="135000"/>
              </a:lnSpc>
            </a:pPr>
            <a:r>
              <a:rPr lang="en-US" dirty="0"/>
              <a:t>Most</a:t>
            </a:r>
            <a:r>
              <a:rPr lang="zh-CN" altLang="en-US" dirty="0"/>
              <a:t> </a:t>
            </a:r>
            <a:r>
              <a:rPr lang="en-US" altLang="zh-CN" dirty="0"/>
              <a:t>instances</a:t>
            </a:r>
            <a:r>
              <a:rPr lang="zh-CN" altLang="en-US" dirty="0"/>
              <a:t> </a:t>
            </a:r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zh-CN" dirty="0"/>
              <a:t>EOS</a:t>
            </a:r>
            <a:r>
              <a:rPr lang="zh-CN" altLang="en-US" dirty="0"/>
              <a:t> </a:t>
            </a:r>
            <a:r>
              <a:rPr lang="en-US" altLang="zh-CN" dirty="0"/>
              <a:t>5.1.x/5.2.x</a:t>
            </a:r>
          </a:p>
          <a:p>
            <a:pPr>
              <a:lnSpc>
                <a:spcPct val="135000"/>
              </a:lnSpc>
            </a:pPr>
            <a:r>
              <a:rPr lang="en-CN" dirty="0"/>
              <a:t>Using</a:t>
            </a:r>
            <a:r>
              <a:rPr lang="zh-CN" altLang="en-US" dirty="0"/>
              <a:t> </a:t>
            </a:r>
            <a:r>
              <a:rPr lang="en-US" altLang="zh-CN" dirty="0"/>
              <a:t>cases</a:t>
            </a:r>
          </a:p>
          <a:p>
            <a:pPr lvl="1">
              <a:lnSpc>
                <a:spcPct val="135000"/>
              </a:lnSpc>
            </a:pPr>
            <a:r>
              <a:rPr lang="en-US" dirty="0"/>
              <a:t>X</a:t>
            </a:r>
            <a:r>
              <a:rPr lang="en-US" altLang="zh-CN" dirty="0"/>
              <a:t>RootD/HTTP</a:t>
            </a:r>
            <a:r>
              <a:rPr lang="zh-CN" altLang="en-US" dirty="0"/>
              <a:t> </a:t>
            </a:r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batched</a:t>
            </a:r>
            <a:r>
              <a:rPr lang="zh-CN" altLang="en-US" dirty="0"/>
              <a:t> </a:t>
            </a:r>
            <a:r>
              <a:rPr lang="en-US" altLang="zh-CN" dirty="0"/>
              <a:t>jobs</a:t>
            </a:r>
            <a:r>
              <a:rPr lang="zh-CN" altLang="en-US" dirty="0"/>
              <a:t> </a:t>
            </a:r>
            <a:r>
              <a:rPr lang="en-US" altLang="zh-CN" dirty="0"/>
              <a:t>or</a:t>
            </a:r>
            <a:r>
              <a:rPr lang="zh-CN" altLang="en-US" dirty="0"/>
              <a:t> </a:t>
            </a:r>
            <a:r>
              <a:rPr lang="en-US" altLang="zh-CN" dirty="0"/>
              <a:t>grid</a:t>
            </a:r>
          </a:p>
          <a:p>
            <a:pPr lvl="1">
              <a:lnSpc>
                <a:spcPct val="135000"/>
              </a:lnSpc>
            </a:pPr>
            <a:r>
              <a:rPr lang="en-US" altLang="zh-CN" dirty="0" err="1"/>
              <a:t>Fusex</a:t>
            </a:r>
            <a:r>
              <a:rPr lang="zh-CN" altLang="en-US" dirty="0"/>
              <a:t> </a:t>
            </a:r>
            <a:r>
              <a:rPr lang="en-US" altLang="zh-CN" dirty="0"/>
              <a:t>endpoint</a:t>
            </a:r>
            <a:r>
              <a:rPr lang="zh-CN" altLang="en-US" dirty="0"/>
              <a:t> </a:t>
            </a:r>
            <a:r>
              <a:rPr lang="en-US" altLang="zh-CN" dirty="0"/>
              <a:t>at</a:t>
            </a:r>
            <a:r>
              <a:rPr lang="zh-CN" altLang="en-US" dirty="0"/>
              <a:t> </a:t>
            </a:r>
            <a:r>
              <a:rPr lang="en-US" altLang="zh-CN" dirty="0"/>
              <a:t>login</a:t>
            </a:r>
            <a:r>
              <a:rPr lang="zh-CN" altLang="en-US" dirty="0"/>
              <a:t> </a:t>
            </a:r>
            <a:r>
              <a:rPr lang="en-US" altLang="zh-CN" dirty="0"/>
              <a:t>nodes</a:t>
            </a:r>
            <a:endParaRPr lang="en-CN" dirty="0"/>
          </a:p>
        </p:txBody>
      </p:sp>
      <p:graphicFrame>
        <p:nvGraphicFramePr>
          <p:cNvPr id="7" name="表格 5">
            <a:extLst>
              <a:ext uri="{FF2B5EF4-FFF2-40B4-BE49-F238E27FC236}">
                <a16:creationId xmlns:a16="http://schemas.microsoft.com/office/drawing/2014/main" id="{ECA1FBCB-D494-6785-11B2-AA7B5E8023F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3805758"/>
              </p:ext>
            </p:extLst>
          </p:nvPr>
        </p:nvGraphicFramePr>
        <p:xfrm>
          <a:off x="6202445" y="1894597"/>
          <a:ext cx="5926841" cy="48067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8540">
                  <a:extLst>
                    <a:ext uri="{9D8B030D-6E8A-4147-A177-3AD203B41FA5}">
                      <a16:colId xmlns:a16="http://schemas.microsoft.com/office/drawing/2014/main" val="3870411713"/>
                    </a:ext>
                  </a:extLst>
                </a:gridCol>
                <a:gridCol w="1689679">
                  <a:extLst>
                    <a:ext uri="{9D8B030D-6E8A-4147-A177-3AD203B41FA5}">
                      <a16:colId xmlns:a16="http://schemas.microsoft.com/office/drawing/2014/main" val="1666276794"/>
                    </a:ext>
                  </a:extLst>
                </a:gridCol>
                <a:gridCol w="1399097">
                  <a:extLst>
                    <a:ext uri="{9D8B030D-6E8A-4147-A177-3AD203B41FA5}">
                      <a16:colId xmlns:a16="http://schemas.microsoft.com/office/drawing/2014/main" val="3933940298"/>
                    </a:ext>
                  </a:extLst>
                </a:gridCol>
                <a:gridCol w="983366">
                  <a:extLst>
                    <a:ext uri="{9D8B030D-6E8A-4147-A177-3AD203B41FA5}">
                      <a16:colId xmlns:a16="http://schemas.microsoft.com/office/drawing/2014/main" val="240536607"/>
                    </a:ext>
                  </a:extLst>
                </a:gridCol>
                <a:gridCol w="786159">
                  <a:extLst>
                    <a:ext uri="{9D8B030D-6E8A-4147-A177-3AD203B41FA5}">
                      <a16:colId xmlns:a16="http://schemas.microsoft.com/office/drawing/2014/main" val="1205030400"/>
                    </a:ext>
                  </a:extLst>
                </a:gridCol>
              </a:tblGrid>
              <a:tr h="44813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Instance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OS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Version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Capacity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Nodes</a:t>
                      </a:r>
                      <a:endParaRPr lang="zh-CN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72007627"/>
                  </a:ext>
                </a:extLst>
              </a:tr>
              <a:tr h="50977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LHAASO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Alma 9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5.2.24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54PB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120</a:t>
                      </a:r>
                      <a:endParaRPr lang="zh-CN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13769110"/>
                  </a:ext>
                </a:extLst>
              </a:tr>
              <a:tr h="53022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err="1"/>
                        <a:t>Daocheng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Alma 9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/>
                        <a:t>5.2.24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5.31PB</a:t>
                      </a:r>
                      <a:endParaRPr lang="zh-CN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12</a:t>
                      </a:r>
                      <a:endParaRPr lang="zh-CN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40658351"/>
                  </a:ext>
                </a:extLst>
              </a:tr>
              <a:tr h="52219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JUNO</a:t>
                      </a:r>
                      <a:endParaRPr lang="zh-CN" altLang="en-US" sz="1400" dirty="0"/>
                    </a:p>
                  </a:txBody>
                  <a:tcPr anchor="ctr"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Alma 9</a:t>
                      </a:r>
                      <a:endParaRPr lang="zh-CN" altLang="en-US" sz="1400" dirty="0"/>
                    </a:p>
                  </a:txBody>
                  <a:tcPr anchor="ctr"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/>
                        <a:t>5.2.24</a:t>
                      </a:r>
                      <a:endParaRPr lang="zh-CN" altLang="en-US" sz="1400" dirty="0"/>
                    </a:p>
                  </a:txBody>
                  <a:tcPr anchor="ctr"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7.96PB</a:t>
                      </a:r>
                      <a:endParaRPr lang="zh-CN" altLang="en-US" sz="1400" dirty="0"/>
                    </a:p>
                  </a:txBody>
                  <a:tcPr anchor="ctr"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14</a:t>
                      </a:r>
                      <a:endParaRPr lang="zh-CN" altLang="en-US" sz="1400" dirty="0"/>
                    </a:p>
                  </a:txBody>
                  <a:tcPr anchor="ctr"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4065309"/>
                  </a:ext>
                </a:extLst>
              </a:tr>
              <a:tr h="356417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HXMT</a:t>
                      </a:r>
                      <a:endParaRPr lang="zh-CN" altLang="en-US" sz="1400" dirty="0"/>
                    </a:p>
                  </a:txBody>
                  <a:tcPr anchor="ctr"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Alma</a:t>
                      </a:r>
                      <a:r>
                        <a:rPr lang="zh-CN" altLang="en-US" sz="1400" dirty="0"/>
                        <a:t> </a:t>
                      </a:r>
                      <a:r>
                        <a:rPr lang="en-US" altLang="zh-CN" sz="1400" dirty="0"/>
                        <a:t>9</a:t>
                      </a:r>
                      <a:endParaRPr lang="zh-CN" altLang="en-US" sz="1400" dirty="0"/>
                    </a:p>
                  </a:txBody>
                  <a:tcPr anchor="ctr"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/>
                        <a:t>5.2.24</a:t>
                      </a:r>
                      <a:endParaRPr lang="zh-CN" altLang="en-US" sz="1400" dirty="0"/>
                    </a:p>
                  </a:txBody>
                  <a:tcPr anchor="ctr"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806TB</a:t>
                      </a:r>
                      <a:endParaRPr lang="zh-CN" altLang="en-US" sz="1400" dirty="0"/>
                    </a:p>
                  </a:txBody>
                  <a:tcPr anchor="ctr"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2</a:t>
                      </a:r>
                      <a:endParaRPr lang="zh-CN" altLang="en-US" sz="1400" dirty="0"/>
                    </a:p>
                  </a:txBody>
                  <a:tcPr anchor="ctr"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1624608"/>
                  </a:ext>
                </a:extLst>
              </a:tr>
              <a:tr h="47848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err="1"/>
                        <a:t>LHCb</a:t>
                      </a:r>
                      <a:r>
                        <a:rPr lang="en-US" altLang="zh-CN" sz="1400" dirty="0"/>
                        <a:t> T1</a:t>
                      </a:r>
                      <a:endParaRPr lang="zh-CN" altLang="en-US" sz="1400" dirty="0"/>
                    </a:p>
                  </a:txBody>
                  <a:tcPr anchor="ctr"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CentOS 7/Alma 9</a:t>
                      </a:r>
                      <a:endParaRPr lang="zh-CN" altLang="en-US" sz="1400" dirty="0"/>
                    </a:p>
                  </a:txBody>
                  <a:tcPr anchor="ctr"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5.2.21/5.2.24</a:t>
                      </a:r>
                      <a:endParaRPr lang="zh-CN" altLang="en-US" sz="1400" dirty="0"/>
                    </a:p>
                  </a:txBody>
                  <a:tcPr anchor="ctr"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25.10PB</a:t>
                      </a:r>
                      <a:endParaRPr lang="zh-CN" altLang="en-US" sz="1400" dirty="0"/>
                    </a:p>
                  </a:txBody>
                  <a:tcPr anchor="ctr"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28</a:t>
                      </a:r>
                      <a:endParaRPr lang="zh-CN" altLang="en-US" sz="1400" dirty="0"/>
                    </a:p>
                  </a:txBody>
                  <a:tcPr anchor="ctr"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3460212"/>
                  </a:ext>
                </a:extLst>
              </a:tr>
              <a:tr h="46464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WLCG T2</a:t>
                      </a:r>
                      <a:endParaRPr lang="zh-CN" altLang="en-US" sz="1400" dirty="0"/>
                    </a:p>
                  </a:txBody>
                  <a:tcPr anchor="ctr"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CentOS 7</a:t>
                      </a:r>
                      <a:endParaRPr lang="zh-CN" altLang="en-US" sz="1400" dirty="0"/>
                    </a:p>
                  </a:txBody>
                  <a:tcPr anchor="ctr"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5.2.22</a:t>
                      </a:r>
                      <a:endParaRPr lang="zh-CN" altLang="en-US" sz="1400" dirty="0"/>
                    </a:p>
                  </a:txBody>
                  <a:tcPr anchor="ctr"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3.45PB</a:t>
                      </a:r>
                      <a:endParaRPr lang="zh-CN" altLang="en-US" sz="1400" dirty="0"/>
                    </a:p>
                  </a:txBody>
                  <a:tcPr anchor="ctr"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8</a:t>
                      </a:r>
                      <a:endParaRPr lang="zh-CN" altLang="en-US" sz="1400" dirty="0"/>
                    </a:p>
                  </a:txBody>
                  <a:tcPr anchor="ctr"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9139332"/>
                  </a:ext>
                </a:extLst>
              </a:tr>
              <a:tr h="46101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Alice T2</a:t>
                      </a:r>
                      <a:endParaRPr lang="zh-CN" altLang="en-US" sz="1400" dirty="0"/>
                    </a:p>
                  </a:txBody>
                  <a:tcPr anchor="ctr"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Alma 9</a:t>
                      </a:r>
                      <a:endParaRPr lang="zh-CN" altLang="en-US" sz="1400" dirty="0"/>
                    </a:p>
                  </a:txBody>
                  <a:tcPr anchor="ctr"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5.2.24</a:t>
                      </a:r>
                      <a:endParaRPr lang="zh-CN" altLang="en-US" sz="1400" dirty="0"/>
                    </a:p>
                  </a:txBody>
                  <a:tcPr anchor="ctr"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1.68PB</a:t>
                      </a:r>
                      <a:endParaRPr lang="zh-CN" altLang="en-US" sz="1400" dirty="0"/>
                    </a:p>
                  </a:txBody>
                  <a:tcPr anchor="ctr"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2</a:t>
                      </a:r>
                      <a:endParaRPr lang="zh-CN" altLang="en-US" sz="1400" dirty="0"/>
                    </a:p>
                  </a:txBody>
                  <a:tcPr anchor="ctr"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644607"/>
                  </a:ext>
                </a:extLst>
              </a:tr>
              <a:tr h="50967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IHEPBox</a:t>
                      </a:r>
                      <a:endParaRPr lang="zh-CN" altLang="en-US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anchor="ctr"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CentOS 7</a:t>
                      </a:r>
                      <a:endParaRPr lang="zh-CN" altLang="en-US" sz="1400" dirty="0"/>
                    </a:p>
                  </a:txBody>
                  <a:tcPr anchor="ctr"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4.8.40</a:t>
                      </a:r>
                      <a:endParaRPr lang="zh-CN" altLang="en-US" sz="1400" dirty="0"/>
                    </a:p>
                  </a:txBody>
                  <a:tcPr anchor="ctr"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239TB</a:t>
                      </a:r>
                      <a:endParaRPr lang="zh-CN" altLang="en-US" sz="1400" dirty="0"/>
                    </a:p>
                  </a:txBody>
                  <a:tcPr anchor="ctr"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6</a:t>
                      </a:r>
                      <a:endParaRPr lang="zh-CN" altLang="en-US" sz="1400" dirty="0"/>
                    </a:p>
                  </a:txBody>
                  <a:tcPr anchor="ctr"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1509778"/>
                  </a:ext>
                </a:extLst>
              </a:tr>
              <a:tr h="52619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err="1">
                          <a:solidFill>
                            <a:srgbClr val="1A58D4"/>
                          </a:solidFill>
                        </a:rPr>
                        <a:t>LHCb</a:t>
                      </a:r>
                      <a:r>
                        <a:rPr lang="en-US" altLang="zh-CN" sz="1400" dirty="0">
                          <a:solidFill>
                            <a:srgbClr val="1A58D4"/>
                          </a:solidFill>
                        </a:rPr>
                        <a:t> T2</a:t>
                      </a:r>
                      <a:endParaRPr lang="zh-CN" altLang="en-US" sz="1400" dirty="0">
                        <a:solidFill>
                          <a:srgbClr val="1A58D4"/>
                        </a:solidFill>
                      </a:endParaRPr>
                    </a:p>
                  </a:txBody>
                  <a:tcPr anchor="ctr"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/>
                        <a:t>CentOS 7</a:t>
                      </a:r>
                      <a:endParaRPr lang="zh-CN" altLang="en-US" sz="1400" dirty="0"/>
                    </a:p>
                  </a:txBody>
                  <a:tcPr anchor="ctr"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5.2.27</a:t>
                      </a:r>
                      <a:endParaRPr lang="zh-CN" altLang="en-US" sz="1400" dirty="0"/>
                    </a:p>
                  </a:txBody>
                  <a:tcPr anchor="ctr"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3.41PB</a:t>
                      </a:r>
                      <a:endParaRPr lang="zh-CN" altLang="en-US" sz="1400" dirty="0"/>
                    </a:p>
                  </a:txBody>
                  <a:tcPr anchor="ctr"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6</a:t>
                      </a:r>
                      <a:endParaRPr lang="zh-CN" altLang="en-US" sz="1400" dirty="0"/>
                    </a:p>
                  </a:txBody>
                  <a:tcPr anchor="ctr"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3972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734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29FE9D-FF68-AC5C-4954-B34A7522B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N" dirty="0"/>
              <a:t>Updates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2024</a:t>
            </a:r>
            <a:r>
              <a:rPr lang="zh-CN" altLang="en-US" dirty="0"/>
              <a:t> </a:t>
            </a:r>
            <a:r>
              <a:rPr lang="en-US" altLang="zh-CN" dirty="0"/>
              <a:t>–</a:t>
            </a:r>
            <a:r>
              <a:rPr lang="zh-CN" altLang="en-US" dirty="0"/>
              <a:t> </a:t>
            </a:r>
            <a:r>
              <a:rPr lang="en-US" altLang="zh-CN" dirty="0"/>
              <a:t>Local</a:t>
            </a:r>
            <a:r>
              <a:rPr lang="zh-CN" altLang="en-US" dirty="0"/>
              <a:t> </a:t>
            </a:r>
            <a:r>
              <a:rPr lang="en-US" altLang="zh-CN" dirty="0"/>
              <a:t>Sites</a:t>
            </a:r>
            <a:endParaRPr lang="en-CN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EBD02FA-098B-3061-3BE5-CDCFD809D4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6DA2A-0A7F-49D5-B392-17A051B5A1AA}" type="slidenum">
              <a:rPr lang="zh-CN" altLang="en-US" smtClean="0"/>
              <a:t>4</a:t>
            </a:fld>
            <a:endParaRPr lang="zh-CN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3A7C87-7F92-24CD-A93A-6D2A840EDC8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dirty="0"/>
              <a:t>Capacity expansion</a:t>
            </a:r>
          </a:p>
          <a:p>
            <a:pPr lvl="1">
              <a:lnSpc>
                <a:spcPct val="150000"/>
              </a:lnSpc>
            </a:pPr>
            <a:r>
              <a:rPr lang="zh-CN" altLang="en-US" dirty="0"/>
              <a:t> </a:t>
            </a:r>
            <a:r>
              <a:rPr lang="en-US" altLang="zh-CN" dirty="0"/>
              <a:t>6</a:t>
            </a:r>
            <a:r>
              <a:rPr lang="zh-CN" altLang="en-US" dirty="0"/>
              <a:t> </a:t>
            </a:r>
            <a:r>
              <a:rPr lang="en-US" altLang="zh-CN" dirty="0"/>
              <a:t>nodes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3</a:t>
            </a:r>
            <a:r>
              <a:rPr lang="zh-CN" altLang="en-US" dirty="0"/>
              <a:t> </a:t>
            </a:r>
            <a:r>
              <a:rPr lang="en-US" altLang="zh-CN" dirty="0"/>
              <a:t>arrays</a:t>
            </a:r>
            <a:r>
              <a:rPr lang="zh-CN" altLang="en-US" dirty="0"/>
              <a:t> </a:t>
            </a:r>
            <a:r>
              <a:rPr lang="en-US" altLang="zh-CN" dirty="0"/>
              <a:t>added,</a:t>
            </a:r>
            <a:r>
              <a:rPr lang="zh-CN" altLang="en-US" dirty="0"/>
              <a:t> </a:t>
            </a:r>
            <a:r>
              <a:rPr lang="en-US" altLang="zh-CN" dirty="0"/>
              <a:t>expansion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7.2PB</a:t>
            </a:r>
            <a:r>
              <a:rPr lang="zh-CN" altLang="en-US" dirty="0"/>
              <a:t> </a:t>
            </a:r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LHAASO</a:t>
            </a:r>
          </a:p>
          <a:p>
            <a:pPr>
              <a:lnSpc>
                <a:spcPct val="150000"/>
              </a:lnSpc>
            </a:pPr>
            <a:r>
              <a:rPr lang="en-CN" dirty="0"/>
              <a:t>Enable</a:t>
            </a:r>
            <a:r>
              <a:rPr lang="zh-CN" altLang="en-US" dirty="0"/>
              <a:t> </a:t>
            </a:r>
            <a:r>
              <a:rPr lang="en-US" altLang="zh-CN" dirty="0"/>
              <a:t>KRB5</a:t>
            </a:r>
            <a:r>
              <a:rPr lang="zh-CN" altLang="en-US" dirty="0"/>
              <a:t> </a:t>
            </a:r>
            <a:r>
              <a:rPr lang="en-US" altLang="zh-CN" dirty="0"/>
              <a:t>auth</a:t>
            </a:r>
            <a:r>
              <a:rPr lang="zh-CN" altLang="en-US" dirty="0"/>
              <a:t> </a:t>
            </a:r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LHAASO,</a:t>
            </a:r>
            <a:r>
              <a:rPr lang="zh-CN" altLang="en-US" dirty="0"/>
              <a:t> </a:t>
            </a:r>
            <a:r>
              <a:rPr lang="en-US" altLang="zh-CN" dirty="0"/>
              <a:t>JUNO</a:t>
            </a:r>
          </a:p>
          <a:p>
            <a:pPr lvl="1">
              <a:lnSpc>
                <a:spcPct val="150000"/>
              </a:lnSpc>
            </a:pPr>
            <a:r>
              <a:rPr lang="en-US" altLang="zh-CN" dirty="0"/>
              <a:t>Supporting</a:t>
            </a:r>
            <a:r>
              <a:rPr lang="zh-CN" altLang="en-US" dirty="0"/>
              <a:t> </a:t>
            </a:r>
            <a:r>
              <a:rPr lang="en-US" altLang="zh-CN" dirty="0"/>
              <a:t>remote</a:t>
            </a:r>
            <a:r>
              <a:rPr lang="zh-CN" altLang="en-US" dirty="0"/>
              <a:t> </a:t>
            </a:r>
            <a:r>
              <a:rPr lang="en-US" altLang="zh-CN" dirty="0"/>
              <a:t>site</a:t>
            </a:r>
            <a:r>
              <a:rPr lang="zh-CN" altLang="en-US" dirty="0"/>
              <a:t> </a:t>
            </a:r>
            <a:r>
              <a:rPr lang="en-US" altLang="zh-CN" dirty="0"/>
              <a:t>read/write</a:t>
            </a:r>
            <a:r>
              <a:rPr lang="zh-CN" altLang="en-US" dirty="0"/>
              <a:t> </a:t>
            </a:r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zh-CN" dirty="0"/>
              <a:t>krb5</a:t>
            </a:r>
            <a:r>
              <a:rPr lang="zh-CN" altLang="en-US" dirty="0"/>
              <a:t> </a:t>
            </a:r>
            <a:r>
              <a:rPr lang="en-US" altLang="zh-CN" dirty="0"/>
              <a:t>tickets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EOS</a:t>
            </a:r>
            <a:r>
              <a:rPr lang="zh-CN" altLang="en-US" dirty="0"/>
              <a:t> </a:t>
            </a:r>
            <a:r>
              <a:rPr lang="en-US" altLang="zh-CN" dirty="0"/>
              <a:t>upgraded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5.2.24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Evaluation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HA</a:t>
            </a:r>
            <a:r>
              <a:rPr lang="zh-CN" altLang="en-US" dirty="0"/>
              <a:t> </a:t>
            </a:r>
            <a:r>
              <a:rPr lang="en-US" altLang="zh-CN" dirty="0"/>
              <a:t>setup</a:t>
            </a:r>
            <a:r>
              <a:rPr lang="zh-CN" altLang="en-US" dirty="0"/>
              <a:t> </a:t>
            </a:r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MGM</a:t>
            </a:r>
            <a:r>
              <a:rPr lang="zh-CN" altLang="en-US" dirty="0"/>
              <a:t> </a:t>
            </a:r>
            <a:r>
              <a:rPr lang="en-US" altLang="zh-CN" dirty="0"/>
              <a:t>(under</a:t>
            </a:r>
            <a:r>
              <a:rPr lang="zh-CN" altLang="en-US" dirty="0"/>
              <a:t> </a:t>
            </a:r>
            <a:r>
              <a:rPr lang="en-US" altLang="zh-CN" dirty="0"/>
              <a:t>going)</a:t>
            </a:r>
          </a:p>
          <a:p>
            <a:pPr lvl="1">
              <a:lnSpc>
                <a:spcPct val="150000"/>
              </a:lnSpc>
            </a:pPr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zh-CN" dirty="0" err="1"/>
              <a:t>keepalived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virtual</a:t>
            </a:r>
            <a:r>
              <a:rPr lang="zh-CN" altLang="en-US" dirty="0"/>
              <a:t> </a:t>
            </a:r>
            <a:r>
              <a:rPr lang="en-US" altLang="zh-CN" dirty="0"/>
              <a:t>IPs</a:t>
            </a:r>
          </a:p>
        </p:txBody>
      </p:sp>
    </p:spTree>
    <p:extLst>
      <p:ext uri="{BB962C8B-B14F-4D97-AF65-F5344CB8AC3E}">
        <p14:creationId xmlns:p14="http://schemas.microsoft.com/office/powerpoint/2010/main" val="3307257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735784-CB91-3764-1B93-17914BB0F9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Updates in 2024 – </a:t>
            </a:r>
            <a:r>
              <a:rPr lang="en-US"/>
              <a:t>OS Migration</a:t>
            </a:r>
            <a:endParaRPr lang="en-CN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67D12A-C113-D387-EC8A-B64E3240A8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6DA2A-0A7F-49D5-B392-17A051B5A1AA}" type="slidenum">
              <a:rPr lang="zh-CN" altLang="en-US" smtClean="0"/>
              <a:t>5</a:t>
            </a:fld>
            <a:endParaRPr lang="zh-CN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AF9DD3-1717-72C1-52FC-8225C237CFA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18160" y="868680"/>
            <a:ext cx="11372850" cy="5829300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lang="en-CN" dirty="0"/>
              <a:t>Most of local instances upgraded fr</a:t>
            </a:r>
            <a:r>
              <a:rPr lang="en-US" altLang="zh-CN" dirty="0"/>
              <a:t>om</a:t>
            </a:r>
            <a:r>
              <a:rPr lang="zh-CN" altLang="en-US" dirty="0"/>
              <a:t> </a:t>
            </a:r>
            <a:r>
              <a:rPr lang="en-US" altLang="zh-CN" dirty="0"/>
              <a:t>CentOS</a:t>
            </a:r>
            <a:r>
              <a:rPr lang="zh-CN" altLang="en-US" dirty="0"/>
              <a:t> </a:t>
            </a:r>
            <a:r>
              <a:rPr lang="en-US" altLang="zh-CN" dirty="0"/>
              <a:t>7</a:t>
            </a:r>
            <a:r>
              <a:rPr lang="zh-CN" altLang="en-US" dirty="0"/>
              <a:t> </a:t>
            </a:r>
            <a:r>
              <a:rPr lang="en-CN" dirty="0"/>
              <a:t>to AlmaLinux 9</a:t>
            </a:r>
          </a:p>
          <a:p>
            <a:pPr lvl="1">
              <a:lnSpc>
                <a:spcPct val="140000"/>
              </a:lnSpc>
            </a:pPr>
            <a:r>
              <a:rPr lang="en-CN" dirty="0"/>
              <a:t>LHAASO, JUNO, HXMT and Daocheng, about</a:t>
            </a:r>
            <a:r>
              <a:rPr lang="zh-CN" altLang="en-US" dirty="0"/>
              <a:t> </a:t>
            </a:r>
            <a:r>
              <a:rPr lang="en-CN" dirty="0"/>
              <a:t>120 nodes</a:t>
            </a:r>
          </a:p>
          <a:p>
            <a:pPr lvl="1">
              <a:lnSpc>
                <a:spcPct val="140000"/>
              </a:lnSpc>
            </a:pPr>
            <a:r>
              <a:rPr lang="en-CN" dirty="0"/>
              <a:t>EOS</a:t>
            </a:r>
            <a:r>
              <a:rPr lang="zh-CN" altLang="en-US" dirty="0"/>
              <a:t> </a:t>
            </a:r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 err="1"/>
              <a:t>IHEPBox</a:t>
            </a:r>
            <a:r>
              <a:rPr lang="zh-CN" altLang="en-US" dirty="0"/>
              <a:t> </a:t>
            </a:r>
            <a:r>
              <a:rPr lang="en-US" altLang="zh-CN" dirty="0"/>
              <a:t>unchanged</a:t>
            </a:r>
            <a:endParaRPr lang="en-CN" dirty="0"/>
          </a:p>
          <a:p>
            <a:pPr lvl="1">
              <a:lnSpc>
                <a:spcPct val="140000"/>
              </a:lnSpc>
            </a:pPr>
            <a:r>
              <a:rPr lang="en-CN" dirty="0"/>
              <a:t>Time</a:t>
            </a:r>
            <a:r>
              <a:rPr lang="zh-CN" altLang="en-US" dirty="0"/>
              <a:t> </a:t>
            </a:r>
            <a:r>
              <a:rPr lang="en-US" altLang="zh-CN" dirty="0"/>
              <a:t>cost</a:t>
            </a:r>
            <a:r>
              <a:rPr lang="zh-CN" altLang="en-US" dirty="0"/>
              <a:t> </a:t>
            </a:r>
            <a:r>
              <a:rPr lang="en-US" altLang="zh-CN" dirty="0"/>
              <a:t>about</a:t>
            </a:r>
            <a:r>
              <a:rPr lang="zh-CN" altLang="en-US" dirty="0"/>
              <a:t> </a:t>
            </a:r>
            <a:r>
              <a:rPr lang="en-CN" dirty="0"/>
              <a:t>one day</a:t>
            </a:r>
          </a:p>
          <a:p>
            <a:pPr>
              <a:lnSpc>
                <a:spcPct val="140000"/>
              </a:lnSpc>
            </a:pPr>
            <a:r>
              <a:rPr lang="en-CN" dirty="0"/>
              <a:t>Problem</a:t>
            </a:r>
            <a:r>
              <a:rPr lang="en-US" altLang="zh-CN" dirty="0"/>
              <a:t>s</a:t>
            </a:r>
            <a:r>
              <a:rPr lang="zh-CN" altLang="en-US" dirty="0"/>
              <a:t> </a:t>
            </a:r>
            <a:r>
              <a:rPr lang="en-US" altLang="zh-CN" dirty="0"/>
              <a:t>during</a:t>
            </a:r>
            <a:r>
              <a:rPr lang="zh-CN" altLang="en-US" dirty="0"/>
              <a:t> </a:t>
            </a:r>
            <a:r>
              <a:rPr lang="en-US" altLang="zh-CN" dirty="0"/>
              <a:t>OS</a:t>
            </a:r>
            <a:r>
              <a:rPr lang="zh-CN" altLang="en-US" dirty="0"/>
              <a:t> </a:t>
            </a:r>
            <a:r>
              <a:rPr lang="en-US" altLang="zh-CN" dirty="0"/>
              <a:t>migration</a:t>
            </a:r>
          </a:p>
          <a:p>
            <a:pPr lvl="1">
              <a:lnSpc>
                <a:spcPct val="140000"/>
              </a:lnSpc>
            </a:pPr>
            <a:r>
              <a:rPr lang="en-US" altLang="zh-CN" dirty="0"/>
              <a:t>New</a:t>
            </a:r>
            <a:r>
              <a:rPr lang="zh-CN" altLang="en-US" dirty="0"/>
              <a:t> </a:t>
            </a:r>
            <a:r>
              <a:rPr lang="en-US" altLang="zh-CN" dirty="0"/>
              <a:t>OS</a:t>
            </a:r>
            <a:r>
              <a:rPr lang="zh-CN" altLang="en-US" dirty="0"/>
              <a:t> </a:t>
            </a:r>
            <a:r>
              <a:rPr lang="en-US" altLang="zh-CN" dirty="0"/>
              <a:t>installed</a:t>
            </a:r>
            <a:r>
              <a:rPr lang="zh-CN" altLang="en-US" dirty="0"/>
              <a:t> </a:t>
            </a:r>
            <a:r>
              <a:rPr lang="en-US" altLang="zh-CN" dirty="0"/>
              <a:t>into</a:t>
            </a:r>
            <a:r>
              <a:rPr lang="zh-CN" altLang="en-US" dirty="0"/>
              <a:t> </a:t>
            </a:r>
            <a:r>
              <a:rPr lang="en-US" altLang="zh-CN" dirty="0"/>
              <a:t>data</a:t>
            </a:r>
            <a:r>
              <a:rPr lang="zh-CN" altLang="en-US" dirty="0"/>
              <a:t> </a:t>
            </a:r>
            <a:r>
              <a:rPr lang="en-US" altLang="zh-CN" dirty="0"/>
              <a:t>disks</a:t>
            </a:r>
            <a:r>
              <a:rPr lang="zh-CN" altLang="en-US" dirty="0"/>
              <a:t> </a:t>
            </a:r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s</a:t>
            </a:r>
            <a:r>
              <a:rPr lang="en-CN" dirty="0"/>
              <a:t>ome</a:t>
            </a:r>
            <a:r>
              <a:rPr lang="zh-CN" altLang="en-US" dirty="0"/>
              <a:t> </a:t>
            </a:r>
            <a:r>
              <a:rPr lang="en-US" altLang="zh-CN" dirty="0"/>
              <a:t>nodes</a:t>
            </a:r>
          </a:p>
          <a:p>
            <a:pPr lvl="1">
              <a:lnSpc>
                <a:spcPct val="140000"/>
              </a:lnSpc>
            </a:pPr>
            <a:r>
              <a:rPr lang="en-US" altLang="zh-CN" dirty="0"/>
              <a:t>Partition</a:t>
            </a:r>
            <a:r>
              <a:rPr lang="zh-CN" altLang="en-US" dirty="0"/>
              <a:t> </a:t>
            </a:r>
            <a:r>
              <a:rPr lang="en-US" altLang="zh-CN" dirty="0"/>
              <a:t>tables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all</a:t>
            </a:r>
            <a:r>
              <a:rPr lang="zh-CN" altLang="en-US" dirty="0"/>
              <a:t> </a:t>
            </a:r>
            <a:r>
              <a:rPr lang="en-US" altLang="zh-CN" dirty="0"/>
              <a:t>disks</a:t>
            </a:r>
            <a:r>
              <a:rPr lang="zh-CN" altLang="en-US" dirty="0"/>
              <a:t> </a:t>
            </a:r>
            <a:r>
              <a:rPr lang="en-US" altLang="zh-CN" dirty="0"/>
              <a:t>cleared</a:t>
            </a:r>
            <a:r>
              <a:rPr lang="zh-CN" altLang="en-US" dirty="0"/>
              <a:t> </a:t>
            </a:r>
            <a:r>
              <a:rPr lang="en-US" altLang="zh-CN" dirty="0"/>
              <a:t>by</a:t>
            </a:r>
            <a:r>
              <a:rPr lang="zh-CN" altLang="en-US" dirty="0"/>
              <a:t> </a:t>
            </a:r>
            <a:r>
              <a:rPr lang="en-US" altLang="zh-CN" dirty="0"/>
              <a:t>accident</a:t>
            </a:r>
          </a:p>
          <a:p>
            <a:pPr lvl="2">
              <a:lnSpc>
                <a:spcPct val="140000"/>
              </a:lnSpc>
            </a:pPr>
            <a:r>
              <a:rPr lang="en-US" altLang="zh-CN" dirty="0"/>
              <a:t>Recovered</a:t>
            </a:r>
            <a:r>
              <a:rPr lang="zh-CN" altLang="en-US" dirty="0"/>
              <a:t> </a:t>
            </a:r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zh-CN" dirty="0"/>
              <a:t>tool</a:t>
            </a:r>
            <a:r>
              <a:rPr lang="zh-CN" altLang="en-US" dirty="0"/>
              <a:t> </a:t>
            </a:r>
            <a:r>
              <a:rPr lang="en-US" altLang="zh-CN" dirty="0" err="1"/>
              <a:t>testdisk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no</a:t>
            </a:r>
            <a:r>
              <a:rPr lang="zh-CN" altLang="en-US" dirty="0"/>
              <a:t> </a:t>
            </a:r>
            <a:r>
              <a:rPr lang="en-US" altLang="zh-CN" dirty="0"/>
              <a:t>data</a:t>
            </a:r>
            <a:r>
              <a:rPr lang="zh-CN" altLang="en-US" dirty="0"/>
              <a:t> </a:t>
            </a:r>
            <a:r>
              <a:rPr lang="en-US" altLang="zh-CN" dirty="0"/>
              <a:t>loss</a:t>
            </a:r>
          </a:p>
          <a:p>
            <a:pPr lvl="1">
              <a:lnSpc>
                <a:spcPct val="140000"/>
              </a:lnSpc>
            </a:pPr>
            <a:r>
              <a:rPr lang="en-US" altLang="zh-CN" dirty="0"/>
              <a:t>Some</a:t>
            </a:r>
            <a:r>
              <a:rPr lang="zh-CN" altLang="en-US" dirty="0"/>
              <a:t> </a:t>
            </a:r>
            <a:r>
              <a:rPr lang="en-US" altLang="zh-CN" dirty="0"/>
              <a:t>disk</a:t>
            </a:r>
            <a:r>
              <a:rPr lang="zh-CN" altLang="en-US" dirty="0"/>
              <a:t> </a:t>
            </a:r>
            <a:r>
              <a:rPr lang="en-US" altLang="zh-CN" dirty="0"/>
              <a:t>arrays</a:t>
            </a:r>
            <a:r>
              <a:rPr lang="zh-CN" altLang="en-US" dirty="0"/>
              <a:t> </a:t>
            </a:r>
            <a:r>
              <a:rPr lang="en-US" altLang="zh-CN" dirty="0"/>
              <a:t>not</a:t>
            </a:r>
            <a:r>
              <a:rPr lang="zh-CN" altLang="en-US" dirty="0"/>
              <a:t> </a:t>
            </a:r>
            <a:r>
              <a:rPr lang="en-US" altLang="zh-CN" dirty="0"/>
              <a:t>recognized</a:t>
            </a:r>
            <a:r>
              <a:rPr lang="zh-CN" altLang="en-US" dirty="0"/>
              <a:t> </a:t>
            </a:r>
            <a:r>
              <a:rPr lang="en-US" altLang="zh-CN" dirty="0"/>
              <a:t>under</a:t>
            </a:r>
            <a:r>
              <a:rPr lang="zh-CN" altLang="en-US" dirty="0"/>
              <a:t> </a:t>
            </a:r>
            <a:r>
              <a:rPr lang="en-US" altLang="zh-CN" dirty="0"/>
              <a:t>AlmaLinux9</a:t>
            </a:r>
          </a:p>
          <a:p>
            <a:pPr lvl="2">
              <a:lnSpc>
                <a:spcPct val="140000"/>
              </a:lnSpc>
            </a:pPr>
            <a:r>
              <a:rPr lang="en-US" altLang="zh-CN" dirty="0"/>
              <a:t>Hardware</a:t>
            </a:r>
            <a:r>
              <a:rPr lang="zh-CN" altLang="en-US" dirty="0"/>
              <a:t> </a:t>
            </a:r>
            <a:r>
              <a:rPr lang="en-US" altLang="zh-CN" dirty="0"/>
              <a:t>problem</a:t>
            </a:r>
            <a:r>
              <a:rPr lang="zh-CN" altLang="en-US" dirty="0"/>
              <a:t>： </a:t>
            </a:r>
            <a:r>
              <a:rPr lang="en-US" altLang="zh-CN" dirty="0"/>
              <a:t>SAS</a:t>
            </a:r>
            <a:r>
              <a:rPr lang="zh-CN" altLang="en-US" dirty="0"/>
              <a:t> </a:t>
            </a:r>
            <a:r>
              <a:rPr lang="en-US" altLang="zh-CN" dirty="0"/>
              <a:t>cable,</a:t>
            </a:r>
            <a:r>
              <a:rPr lang="zh-CN" altLang="en-US" dirty="0"/>
              <a:t> </a:t>
            </a:r>
            <a:r>
              <a:rPr lang="en-US" altLang="zh-CN" dirty="0"/>
              <a:t>SAS</a:t>
            </a:r>
            <a:r>
              <a:rPr lang="zh-CN" altLang="en-US" dirty="0"/>
              <a:t> </a:t>
            </a:r>
            <a:r>
              <a:rPr lang="en-US" altLang="zh-CN" dirty="0"/>
              <a:t>HBA</a:t>
            </a:r>
            <a:r>
              <a:rPr lang="zh-CN" altLang="en-US" dirty="0"/>
              <a:t> </a:t>
            </a:r>
            <a:r>
              <a:rPr lang="en-US" altLang="zh-CN" dirty="0"/>
              <a:t>card</a:t>
            </a:r>
          </a:p>
          <a:p>
            <a:pPr>
              <a:lnSpc>
                <a:spcPct val="140000"/>
              </a:lnSpc>
            </a:pPr>
            <a:r>
              <a:rPr lang="en-US" altLang="zh-CN" dirty="0"/>
              <a:t>Data</a:t>
            </a:r>
            <a:r>
              <a:rPr lang="zh-CN" altLang="en-US" dirty="0"/>
              <a:t> </a:t>
            </a:r>
            <a:r>
              <a:rPr lang="en-US" altLang="zh-CN" dirty="0"/>
              <a:t>recovery</a:t>
            </a:r>
            <a:r>
              <a:rPr lang="zh-CN" altLang="en-US" dirty="0"/>
              <a:t> </a:t>
            </a:r>
            <a:r>
              <a:rPr lang="en-US" altLang="zh-CN" dirty="0"/>
              <a:t>cost</a:t>
            </a:r>
            <a:r>
              <a:rPr lang="zh-CN" altLang="en-US" dirty="0"/>
              <a:t> </a:t>
            </a:r>
            <a:r>
              <a:rPr lang="en-US" altLang="zh-CN" dirty="0"/>
              <a:t>about</a:t>
            </a:r>
            <a:r>
              <a:rPr lang="zh-CN" altLang="en-US" dirty="0"/>
              <a:t> </a:t>
            </a:r>
            <a:r>
              <a:rPr lang="en-US" altLang="zh-CN" dirty="0"/>
              <a:t>4</a:t>
            </a:r>
            <a:r>
              <a:rPr lang="zh-CN" altLang="en-US" dirty="0"/>
              <a:t> </a:t>
            </a:r>
            <a:r>
              <a:rPr lang="en-US" altLang="zh-CN" dirty="0"/>
              <a:t>days</a:t>
            </a:r>
          </a:p>
        </p:txBody>
      </p:sp>
    </p:spTree>
    <p:extLst>
      <p:ext uri="{BB962C8B-B14F-4D97-AF65-F5344CB8AC3E}">
        <p14:creationId xmlns:p14="http://schemas.microsoft.com/office/powerpoint/2010/main" val="37151129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D89B5-8D6A-24B1-38F8-B1A4139726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Updates in 2024 - </a:t>
            </a:r>
            <a:r>
              <a:rPr lang="en-US" dirty="0" err="1"/>
              <a:t>LHCb</a:t>
            </a:r>
            <a:r>
              <a:rPr lang="en-US" dirty="0"/>
              <a:t> T1</a:t>
            </a:r>
            <a:endParaRPr lang="en-CN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D8116AC-7107-CF18-4DC1-23E0CEC5C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6DA2A-0A7F-49D5-B392-17A051B5A1AA}" type="slidenum">
              <a:rPr lang="zh-CN" altLang="en-US" smtClean="0"/>
              <a:t>6</a:t>
            </a:fld>
            <a:endParaRPr lang="zh-CN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5AACFA-4216-3784-FDBF-A6C11C69EDB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34340" y="1121491"/>
            <a:ext cx="11323320" cy="5447141"/>
          </a:xfrm>
        </p:spPr>
        <p:txBody>
          <a:bodyPr/>
          <a:lstStyle/>
          <a:p>
            <a:pPr>
              <a:lnSpc>
                <a:spcPct val="135000"/>
              </a:lnSpc>
            </a:pPr>
            <a:r>
              <a:rPr lang="en-US" altLang="zh-CN" dirty="0" err="1"/>
              <a:t>Scitokens</a:t>
            </a:r>
            <a:r>
              <a:rPr lang="zh-CN" altLang="en-US" dirty="0"/>
              <a:t> </a:t>
            </a:r>
            <a:r>
              <a:rPr lang="en-US" altLang="zh-CN" dirty="0"/>
              <a:t>partially</a:t>
            </a:r>
            <a:r>
              <a:rPr lang="zh-CN" altLang="en-US" dirty="0"/>
              <a:t> </a:t>
            </a:r>
            <a:r>
              <a:rPr lang="en-US" altLang="zh-CN" dirty="0"/>
              <a:t>support</a:t>
            </a:r>
            <a:r>
              <a:rPr lang="zh-CN" altLang="en-US" dirty="0"/>
              <a:t> </a:t>
            </a:r>
            <a:r>
              <a:rPr lang="en-US" altLang="zh-CN" dirty="0"/>
              <a:t>added</a:t>
            </a:r>
            <a:r>
              <a:rPr lang="zh-CN" altLang="en-US" dirty="0"/>
              <a:t> </a:t>
            </a:r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disk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tape</a:t>
            </a:r>
            <a:r>
              <a:rPr lang="zh-CN" altLang="en-US" dirty="0"/>
              <a:t> </a:t>
            </a:r>
            <a:r>
              <a:rPr lang="en-US" altLang="zh-CN" dirty="0"/>
              <a:t>instances</a:t>
            </a:r>
          </a:p>
          <a:p>
            <a:pPr lvl="1">
              <a:lnSpc>
                <a:spcPct val="135000"/>
              </a:lnSpc>
            </a:pPr>
            <a:r>
              <a:rPr lang="en-US" altLang="zh-CN" dirty="0"/>
              <a:t>Scopes</a:t>
            </a:r>
            <a:r>
              <a:rPr lang="zh-CN" altLang="en-US" dirty="0"/>
              <a:t> </a:t>
            </a:r>
            <a:r>
              <a:rPr lang="en-US" altLang="zh-CN" dirty="0"/>
              <a:t>was</a:t>
            </a:r>
            <a:r>
              <a:rPr lang="zh-CN" altLang="en-US" dirty="0"/>
              <a:t> </a:t>
            </a:r>
            <a:r>
              <a:rPr lang="en-US" altLang="zh-CN" dirty="0"/>
              <a:t>not supported by EOS 5.1.x - 5.2.24</a:t>
            </a:r>
          </a:p>
          <a:p>
            <a:pPr>
              <a:lnSpc>
                <a:spcPct val="135000"/>
              </a:lnSpc>
            </a:pPr>
            <a:r>
              <a:rPr lang="en-US" altLang="zh-CN" dirty="0"/>
              <a:t>EOS</a:t>
            </a:r>
            <a:r>
              <a:rPr lang="zh-CN" altLang="en-US" dirty="0"/>
              <a:t> </a:t>
            </a:r>
            <a:r>
              <a:rPr lang="en-US" altLang="zh-CN" dirty="0"/>
              <a:t>upgraded</a:t>
            </a:r>
            <a:r>
              <a:rPr lang="zh-CN" altLang="en-US" dirty="0"/>
              <a:t> </a:t>
            </a:r>
            <a:r>
              <a:rPr lang="en-US" altLang="zh-CN" dirty="0"/>
              <a:t>from</a:t>
            </a:r>
            <a:r>
              <a:rPr lang="zh-CN" altLang="en-US" dirty="0"/>
              <a:t> </a:t>
            </a:r>
            <a:r>
              <a:rPr lang="en-US" altLang="zh-CN" dirty="0"/>
              <a:t>5.1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5.2</a:t>
            </a:r>
          </a:p>
          <a:p>
            <a:pPr>
              <a:lnSpc>
                <a:spcPct val="135000"/>
              </a:lnSpc>
            </a:pPr>
            <a:r>
              <a:rPr lang="en-US" altLang="zh-CN" dirty="0"/>
              <a:t>Data</a:t>
            </a:r>
            <a:r>
              <a:rPr lang="zh-CN" altLang="en-US" dirty="0"/>
              <a:t> </a:t>
            </a:r>
            <a:r>
              <a:rPr lang="en-US" altLang="zh-CN" dirty="0"/>
              <a:t>challenge for LHCb T1</a:t>
            </a:r>
            <a:r>
              <a:rPr lang="zh-CN" altLang="en-US" dirty="0"/>
              <a:t> </a:t>
            </a:r>
            <a:r>
              <a:rPr lang="en-US" altLang="zh-CN" dirty="0"/>
              <a:t>passed</a:t>
            </a:r>
            <a:r>
              <a:rPr lang="zh-CN" altLang="en-US" dirty="0"/>
              <a:t> </a:t>
            </a:r>
            <a:r>
              <a:rPr lang="en-US" altLang="zh-CN" dirty="0"/>
              <a:t>at</a:t>
            </a:r>
            <a:r>
              <a:rPr lang="zh-CN" altLang="en-US" dirty="0"/>
              <a:t> </a:t>
            </a:r>
            <a:r>
              <a:rPr lang="en-US" altLang="zh-CN" dirty="0"/>
              <a:t>06/2024</a:t>
            </a:r>
          </a:p>
          <a:p>
            <a:pPr>
              <a:lnSpc>
                <a:spcPct val="135000"/>
              </a:lnSpc>
            </a:pPr>
            <a:r>
              <a:rPr lang="en-US" altLang="zh-CN" dirty="0"/>
              <a:t>GEO-based</a:t>
            </a:r>
            <a:r>
              <a:rPr lang="zh-CN" altLang="en-US" dirty="0"/>
              <a:t> </a:t>
            </a:r>
            <a:r>
              <a:rPr lang="en-US" altLang="zh-CN" dirty="0"/>
              <a:t>sub-site</a:t>
            </a:r>
            <a:r>
              <a:rPr lang="zh-CN" altLang="en-US" dirty="0"/>
              <a:t> </a:t>
            </a:r>
            <a:r>
              <a:rPr lang="en-US" altLang="zh-CN" dirty="0"/>
              <a:t>deployment</a:t>
            </a:r>
            <a:r>
              <a:rPr lang="zh-CN" altLang="en-US" dirty="0"/>
              <a:t> </a:t>
            </a:r>
            <a:r>
              <a:rPr lang="en-US" altLang="zh-CN" dirty="0"/>
              <a:t>strategy</a:t>
            </a:r>
            <a:r>
              <a:rPr lang="zh-CN" altLang="en-US" dirty="0"/>
              <a:t> </a:t>
            </a:r>
            <a:r>
              <a:rPr lang="en-US" altLang="zh-CN" dirty="0"/>
              <a:t>due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limited</a:t>
            </a:r>
            <a:r>
              <a:rPr lang="zh-CN" altLang="en-US" dirty="0"/>
              <a:t> </a:t>
            </a:r>
            <a:r>
              <a:rPr lang="en-US" altLang="zh-CN" dirty="0"/>
              <a:t>room</a:t>
            </a:r>
            <a:r>
              <a:rPr lang="zh-CN" altLang="en-US" dirty="0"/>
              <a:t> </a:t>
            </a:r>
            <a:r>
              <a:rPr lang="en-US" altLang="zh-CN" dirty="0"/>
              <a:t>space</a:t>
            </a:r>
          </a:p>
          <a:p>
            <a:pPr lvl="1">
              <a:lnSpc>
                <a:spcPct val="135000"/>
              </a:lnSpc>
            </a:pPr>
            <a:r>
              <a:rPr lang="en-US" altLang="zh-CN" dirty="0"/>
              <a:t>One</a:t>
            </a:r>
            <a:r>
              <a:rPr lang="zh-CN" altLang="en-US" dirty="0"/>
              <a:t> </a:t>
            </a:r>
            <a:r>
              <a:rPr lang="en-US" altLang="zh-CN" dirty="0"/>
              <a:t>MGM</a:t>
            </a:r>
            <a:r>
              <a:rPr lang="zh-CN" altLang="en-US" dirty="0"/>
              <a:t> </a:t>
            </a:r>
            <a:r>
              <a:rPr lang="en-US" altLang="zh-CN" dirty="0"/>
              <a:t>+</a:t>
            </a:r>
            <a:r>
              <a:rPr lang="zh-CN" altLang="en-US" dirty="0"/>
              <a:t> </a:t>
            </a:r>
            <a:r>
              <a:rPr lang="en-US" altLang="zh-CN" dirty="0"/>
              <a:t>groups</a:t>
            </a:r>
            <a:r>
              <a:rPr lang="zh-CN" altLang="en-US" dirty="0"/>
              <a:t> </a:t>
            </a:r>
            <a:r>
              <a:rPr lang="en-US" altLang="zh-CN" dirty="0"/>
              <a:t>at</a:t>
            </a:r>
            <a:r>
              <a:rPr lang="zh-CN" altLang="en-US" dirty="0"/>
              <a:t> </a:t>
            </a:r>
            <a:r>
              <a:rPr lang="en-US" altLang="zh-CN" dirty="0"/>
              <a:t>Beijing</a:t>
            </a:r>
            <a:r>
              <a:rPr lang="zh-CN" altLang="en-US" dirty="0"/>
              <a:t> </a:t>
            </a:r>
            <a:r>
              <a:rPr lang="en-US" altLang="zh-CN" dirty="0"/>
              <a:t>site</a:t>
            </a:r>
            <a:r>
              <a:rPr lang="zh-CN" altLang="en-US" dirty="0"/>
              <a:t> </a:t>
            </a:r>
            <a:r>
              <a:rPr lang="en-US" altLang="zh-CN" dirty="0"/>
              <a:t>+</a:t>
            </a:r>
            <a:r>
              <a:rPr lang="zh-CN" altLang="en-US" dirty="0"/>
              <a:t> </a:t>
            </a:r>
            <a:r>
              <a:rPr lang="en-US" altLang="zh-CN" dirty="0"/>
              <a:t>groups</a:t>
            </a:r>
            <a:r>
              <a:rPr lang="zh-CN" altLang="en-US" dirty="0"/>
              <a:t> </a:t>
            </a:r>
            <a:r>
              <a:rPr lang="en-US" altLang="zh-CN" dirty="0"/>
              <a:t>at</a:t>
            </a:r>
            <a:r>
              <a:rPr lang="zh-CN" altLang="en-US" dirty="0"/>
              <a:t> </a:t>
            </a:r>
            <a:r>
              <a:rPr lang="en-US" altLang="zh-CN" dirty="0" err="1"/>
              <a:t>Huairou</a:t>
            </a:r>
            <a:r>
              <a:rPr lang="zh-CN" altLang="en-US" dirty="0"/>
              <a:t> </a:t>
            </a:r>
            <a:r>
              <a:rPr lang="en-US" altLang="zh-CN" dirty="0"/>
              <a:t>site</a:t>
            </a:r>
          </a:p>
          <a:p>
            <a:pPr lvl="1">
              <a:lnSpc>
                <a:spcPct val="135000"/>
              </a:lnSpc>
            </a:pPr>
            <a:r>
              <a:rPr lang="en-US" altLang="zh-CN" dirty="0"/>
              <a:t>File</a:t>
            </a:r>
            <a:r>
              <a:rPr lang="zh-CN" altLang="en-US" dirty="0"/>
              <a:t> </a:t>
            </a:r>
            <a:r>
              <a:rPr lang="en-US" altLang="zh-CN" dirty="0"/>
              <a:t>replicas</a:t>
            </a:r>
            <a:r>
              <a:rPr lang="zh-CN" altLang="en-US" dirty="0"/>
              <a:t> </a:t>
            </a:r>
            <a:r>
              <a:rPr lang="en-US" altLang="zh-CN" dirty="0"/>
              <a:t>located</a:t>
            </a:r>
            <a:r>
              <a:rPr lang="zh-CN" altLang="en-US" dirty="0"/>
              <a:t> </a:t>
            </a:r>
            <a:r>
              <a:rPr lang="en-US" altLang="zh-CN" dirty="0"/>
              <a:t>at</a:t>
            </a:r>
            <a:r>
              <a:rPr lang="zh-CN" altLang="en-US" dirty="0"/>
              <a:t> </a:t>
            </a:r>
            <a:r>
              <a:rPr lang="en-US" altLang="zh-CN" dirty="0"/>
              <a:t>either</a:t>
            </a:r>
            <a:r>
              <a:rPr lang="zh-CN" altLang="en-US" dirty="0"/>
              <a:t> </a:t>
            </a:r>
            <a:r>
              <a:rPr lang="en-US" altLang="zh-CN" dirty="0"/>
              <a:t>Beijing</a:t>
            </a:r>
            <a:r>
              <a:rPr lang="zh-CN" altLang="en-US" dirty="0"/>
              <a:t> </a:t>
            </a:r>
            <a:r>
              <a:rPr lang="en-US" altLang="zh-CN" dirty="0"/>
              <a:t>or</a:t>
            </a:r>
            <a:r>
              <a:rPr lang="zh-CN" altLang="en-US" dirty="0"/>
              <a:t> </a:t>
            </a:r>
            <a:r>
              <a:rPr lang="en-US" altLang="zh-CN" dirty="0" err="1"/>
              <a:t>Huairou</a:t>
            </a:r>
            <a:r>
              <a:rPr lang="en-US" altLang="zh-CN" dirty="0"/>
              <a:t>,</a:t>
            </a:r>
            <a:r>
              <a:rPr lang="zh-CN" altLang="en-US" dirty="0"/>
              <a:t> </a:t>
            </a:r>
            <a:r>
              <a:rPr lang="en-US" altLang="zh-CN" dirty="0"/>
              <a:t>not</a:t>
            </a:r>
            <a:r>
              <a:rPr lang="zh-CN" altLang="en-US" dirty="0"/>
              <a:t> </a:t>
            </a:r>
            <a:r>
              <a:rPr lang="en-US" altLang="zh-CN" dirty="0"/>
              <a:t>both</a:t>
            </a:r>
            <a:r>
              <a:rPr lang="zh-CN" altLang="en-US" dirty="0"/>
              <a:t> </a:t>
            </a:r>
            <a:r>
              <a:rPr lang="en-US" altLang="zh-CN" dirty="0"/>
              <a:t>Beijing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 err="1"/>
              <a:t>Huairou</a:t>
            </a:r>
            <a:endParaRPr lang="en-US" altLang="zh-CN" dirty="0"/>
          </a:p>
          <a:p>
            <a:pPr lvl="1">
              <a:lnSpc>
                <a:spcPct val="135000"/>
              </a:lnSpc>
            </a:pPr>
            <a:r>
              <a:rPr lang="en-US" altLang="zh-CN" dirty="0"/>
              <a:t>No</a:t>
            </a:r>
            <a:r>
              <a:rPr lang="zh-CN" altLang="en-US" dirty="0"/>
              <a:t> </a:t>
            </a:r>
            <a:r>
              <a:rPr lang="en-US" altLang="zh-CN" dirty="0"/>
              <a:t>large</a:t>
            </a:r>
            <a:r>
              <a:rPr lang="zh-CN" altLang="en-US" dirty="0"/>
              <a:t> </a:t>
            </a:r>
            <a:r>
              <a:rPr lang="en-US" altLang="zh-CN" dirty="0" err="1"/>
              <a:t>eos</a:t>
            </a:r>
            <a:r>
              <a:rPr lang="zh-CN" altLang="en-US" dirty="0"/>
              <a:t> </a:t>
            </a:r>
            <a:r>
              <a:rPr lang="en-US" altLang="zh-CN" dirty="0"/>
              <a:t>traffic</a:t>
            </a:r>
            <a:r>
              <a:rPr lang="zh-CN" altLang="en-US" dirty="0"/>
              <a:t> </a:t>
            </a:r>
            <a:r>
              <a:rPr lang="en-US" altLang="zh-CN" dirty="0"/>
              <a:t>between</a:t>
            </a:r>
            <a:r>
              <a:rPr lang="zh-CN" altLang="en-US" dirty="0"/>
              <a:t> </a:t>
            </a:r>
            <a:r>
              <a:rPr lang="en-US" altLang="zh-CN" dirty="0"/>
              <a:t>two</a:t>
            </a:r>
            <a:r>
              <a:rPr lang="zh-CN" altLang="en-US" dirty="0"/>
              <a:t> </a:t>
            </a:r>
            <a:r>
              <a:rPr lang="en-US" altLang="zh-CN" dirty="0"/>
              <a:t>subsites</a:t>
            </a:r>
          </a:p>
          <a:p>
            <a:pPr>
              <a:lnSpc>
                <a:spcPct val="135000"/>
              </a:lnSpc>
            </a:pPr>
            <a:r>
              <a:rPr lang="en-US" altLang="zh-CN" dirty="0"/>
              <a:t>Capacity</a:t>
            </a:r>
            <a:r>
              <a:rPr lang="zh-CN" altLang="en-US" dirty="0"/>
              <a:t> </a:t>
            </a:r>
            <a:r>
              <a:rPr lang="en-US" altLang="zh-CN" dirty="0"/>
              <a:t>expansion</a:t>
            </a:r>
          </a:p>
          <a:p>
            <a:pPr lvl="1">
              <a:lnSpc>
                <a:spcPct val="135000"/>
              </a:lnSpc>
            </a:pPr>
            <a:r>
              <a:rPr lang="en-US" altLang="zh-CN" dirty="0"/>
              <a:t>FST</a:t>
            </a:r>
            <a:r>
              <a:rPr lang="zh-CN" altLang="en-US" dirty="0"/>
              <a:t> </a:t>
            </a:r>
            <a:r>
              <a:rPr lang="en-US" altLang="zh-CN" dirty="0"/>
              <a:t>nodes</a:t>
            </a:r>
            <a:r>
              <a:rPr lang="zh-CN" altLang="en-US" dirty="0"/>
              <a:t> </a:t>
            </a:r>
            <a:r>
              <a:rPr lang="en-US" altLang="zh-CN" dirty="0"/>
              <a:t>from</a:t>
            </a:r>
            <a:r>
              <a:rPr lang="zh-CN" altLang="en-US" dirty="0"/>
              <a:t> </a:t>
            </a:r>
            <a:r>
              <a:rPr lang="en-US" altLang="zh-CN" dirty="0"/>
              <a:t>8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28,</a:t>
            </a:r>
            <a:r>
              <a:rPr lang="zh-CN" altLang="en-US" dirty="0"/>
              <a:t> </a:t>
            </a:r>
            <a:r>
              <a:rPr lang="en-US" altLang="zh-CN" dirty="0"/>
              <a:t>capacity</a:t>
            </a:r>
            <a:r>
              <a:rPr lang="zh-CN" altLang="en-US" dirty="0"/>
              <a:t> </a:t>
            </a:r>
            <a:r>
              <a:rPr lang="en-US" altLang="zh-CN" dirty="0"/>
              <a:t>from</a:t>
            </a:r>
            <a:r>
              <a:rPr lang="zh-CN" altLang="en-US" dirty="0"/>
              <a:t> </a:t>
            </a:r>
            <a:r>
              <a:rPr lang="en-US" altLang="zh-CN" dirty="0"/>
              <a:t>3.2PB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25.10PB</a:t>
            </a:r>
          </a:p>
        </p:txBody>
      </p:sp>
    </p:spTree>
    <p:extLst>
      <p:ext uri="{BB962C8B-B14F-4D97-AF65-F5344CB8AC3E}">
        <p14:creationId xmlns:p14="http://schemas.microsoft.com/office/powerpoint/2010/main" val="29195396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2B613F-1B15-9E72-96AA-ADA3648018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Updates in 2024 - T2 sites</a:t>
            </a:r>
            <a:endParaRPr lang="en-CN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88A4CFA-F777-D4BD-5B8D-D288FDE2A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6DA2A-0A7F-49D5-B392-17A051B5A1AA}" type="slidenum">
              <a:rPr lang="zh-CN" altLang="en-US" smtClean="0"/>
              <a:t>7</a:t>
            </a:fld>
            <a:endParaRPr lang="zh-CN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5D1EC4-BC6C-2659-CEA2-367B7646010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17500" y="813926"/>
            <a:ext cx="11620500" cy="6025808"/>
          </a:xfrm>
        </p:spPr>
        <p:txBody>
          <a:bodyPr/>
          <a:lstStyle/>
          <a:p>
            <a:pPr>
              <a:lnSpc>
                <a:spcPct val="135000"/>
              </a:lnSpc>
            </a:pPr>
            <a:r>
              <a:rPr lang="en-US" altLang="zh-CN" dirty="0"/>
              <a:t>New</a:t>
            </a:r>
            <a:r>
              <a:rPr lang="zh-CN" altLang="en-US" dirty="0"/>
              <a:t> </a:t>
            </a:r>
            <a:r>
              <a:rPr lang="en-US" altLang="zh-CN" dirty="0"/>
              <a:t>EOS</a:t>
            </a:r>
            <a:r>
              <a:rPr lang="zh-CN" altLang="en-US" dirty="0"/>
              <a:t> </a:t>
            </a:r>
            <a:r>
              <a:rPr lang="en-US" altLang="zh-CN" dirty="0"/>
              <a:t>instance</a:t>
            </a:r>
            <a:r>
              <a:rPr lang="zh-CN" altLang="en-US" dirty="0"/>
              <a:t> </a:t>
            </a:r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CN" dirty="0"/>
              <a:t>Alice</a:t>
            </a:r>
            <a:r>
              <a:rPr lang="zh-CN" altLang="en-US" dirty="0"/>
              <a:t> </a:t>
            </a:r>
            <a:r>
              <a:rPr lang="en-US" altLang="zh-CN" dirty="0"/>
              <a:t>T2</a:t>
            </a:r>
          </a:p>
          <a:p>
            <a:pPr lvl="1">
              <a:lnSpc>
                <a:spcPct val="135000"/>
              </a:lnSpc>
            </a:pPr>
            <a:r>
              <a:rPr lang="en-US" altLang="zh-CN" dirty="0"/>
              <a:t>Deployed at</a:t>
            </a:r>
            <a:r>
              <a:rPr lang="zh-CN" altLang="en-US" dirty="0"/>
              <a:t> </a:t>
            </a:r>
            <a:r>
              <a:rPr lang="en-US" altLang="zh-CN" dirty="0" err="1"/>
              <a:t>Huairou</a:t>
            </a:r>
            <a:r>
              <a:rPr lang="zh-CN" altLang="en-US" dirty="0"/>
              <a:t> </a:t>
            </a:r>
            <a:r>
              <a:rPr lang="en-US" altLang="zh-CN" dirty="0"/>
              <a:t>site</a:t>
            </a:r>
          </a:p>
          <a:p>
            <a:pPr lvl="1">
              <a:lnSpc>
                <a:spcPct val="135000"/>
              </a:lnSpc>
            </a:pPr>
            <a:r>
              <a:rPr lang="en-US" altLang="zh-CN" dirty="0"/>
              <a:t>One</a:t>
            </a:r>
            <a:r>
              <a:rPr lang="zh-CN" altLang="en-US" dirty="0"/>
              <a:t> </a:t>
            </a:r>
            <a:r>
              <a:rPr lang="en-US" altLang="zh-CN" dirty="0"/>
              <a:t>MGM</a:t>
            </a:r>
            <a:r>
              <a:rPr lang="zh-CN" altLang="en-US" dirty="0"/>
              <a:t> </a:t>
            </a:r>
            <a:r>
              <a:rPr lang="en-US" altLang="zh-CN" dirty="0"/>
              <a:t>&amp;</a:t>
            </a:r>
            <a:r>
              <a:rPr lang="zh-CN" altLang="en-US" dirty="0"/>
              <a:t> </a:t>
            </a:r>
            <a:r>
              <a:rPr lang="en-US" altLang="zh-CN" dirty="0"/>
              <a:t>two</a:t>
            </a:r>
            <a:r>
              <a:rPr lang="zh-CN" altLang="en-US" dirty="0"/>
              <a:t> </a:t>
            </a:r>
            <a:r>
              <a:rPr lang="en-US" altLang="zh-CN" dirty="0"/>
              <a:t>FST</a:t>
            </a:r>
            <a:r>
              <a:rPr lang="zh-CN" altLang="en-US" dirty="0"/>
              <a:t> </a:t>
            </a:r>
            <a:r>
              <a:rPr lang="en-US" altLang="zh-CN" dirty="0"/>
              <a:t>nodes,</a:t>
            </a:r>
            <a:r>
              <a:rPr lang="zh-CN" altLang="en-US" dirty="0"/>
              <a:t> </a:t>
            </a:r>
            <a:r>
              <a:rPr lang="en-US" altLang="zh-CN" dirty="0"/>
              <a:t>84</a:t>
            </a:r>
            <a:r>
              <a:rPr lang="zh-CN" altLang="en-US" dirty="0"/>
              <a:t> </a:t>
            </a:r>
            <a:r>
              <a:rPr lang="en-US" altLang="zh-CN" dirty="0"/>
              <a:t>HDD</a:t>
            </a:r>
            <a:r>
              <a:rPr lang="zh-CN" altLang="en-US" dirty="0"/>
              <a:t> </a:t>
            </a:r>
            <a:r>
              <a:rPr lang="en-US" altLang="zh-CN" dirty="0"/>
              <a:t>disks,</a:t>
            </a:r>
            <a:r>
              <a:rPr lang="zh-CN" altLang="en-US" dirty="0"/>
              <a:t> </a:t>
            </a:r>
            <a:r>
              <a:rPr lang="en-US" altLang="zh-CN" dirty="0"/>
              <a:t>1.62</a:t>
            </a:r>
            <a:r>
              <a:rPr lang="zh-CN" altLang="en-US" dirty="0"/>
              <a:t> </a:t>
            </a:r>
            <a:r>
              <a:rPr lang="en-US" altLang="zh-CN" dirty="0"/>
              <a:t>PB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capacity</a:t>
            </a:r>
          </a:p>
          <a:p>
            <a:pPr lvl="1">
              <a:lnSpc>
                <a:spcPct val="135000"/>
              </a:lnSpc>
            </a:pPr>
            <a:r>
              <a:rPr lang="en-US" altLang="zh-CN" dirty="0"/>
              <a:t>Currently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2-replica</a:t>
            </a:r>
            <a:r>
              <a:rPr lang="zh-CN" altLang="en-US" dirty="0"/>
              <a:t> </a:t>
            </a:r>
            <a:r>
              <a:rPr lang="en-US" altLang="zh-CN" dirty="0"/>
              <a:t>mode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production</a:t>
            </a:r>
          </a:p>
          <a:p>
            <a:pPr>
              <a:lnSpc>
                <a:spcPct val="135000"/>
              </a:lnSpc>
            </a:pPr>
            <a:r>
              <a:rPr lang="en-US" altLang="zh-CN" dirty="0"/>
              <a:t>New</a:t>
            </a:r>
            <a:r>
              <a:rPr lang="zh-CN" altLang="en-US" dirty="0"/>
              <a:t> </a:t>
            </a:r>
            <a:r>
              <a:rPr lang="en-US" altLang="zh-CN" dirty="0"/>
              <a:t>EOS</a:t>
            </a:r>
            <a:r>
              <a:rPr lang="zh-CN" altLang="en-US" dirty="0"/>
              <a:t> </a:t>
            </a:r>
            <a:r>
              <a:rPr lang="en-US" altLang="zh-CN" dirty="0"/>
              <a:t>instance</a:t>
            </a:r>
            <a:r>
              <a:rPr lang="zh-CN" altLang="en-US" dirty="0"/>
              <a:t> </a:t>
            </a:r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LHCb</a:t>
            </a:r>
            <a:r>
              <a:rPr lang="zh-CN" altLang="en-US" dirty="0"/>
              <a:t> </a:t>
            </a:r>
            <a:r>
              <a:rPr lang="en-US" altLang="zh-CN" dirty="0"/>
              <a:t>T2</a:t>
            </a:r>
          </a:p>
          <a:p>
            <a:pPr lvl="1">
              <a:lnSpc>
                <a:spcPct val="135000"/>
              </a:lnSpc>
            </a:pPr>
            <a:r>
              <a:rPr lang="en-US" altLang="zh-CN" dirty="0"/>
              <a:t>Deployed</a:t>
            </a:r>
            <a:r>
              <a:rPr lang="zh-CN" altLang="en-US" dirty="0"/>
              <a:t> </a:t>
            </a:r>
            <a:r>
              <a:rPr lang="en-US" altLang="zh-CN" dirty="0"/>
              <a:t>at</a:t>
            </a:r>
            <a:r>
              <a:rPr lang="zh-CN" altLang="en-US" dirty="0"/>
              <a:t> </a:t>
            </a:r>
            <a:r>
              <a:rPr lang="en-US" altLang="zh-CN" dirty="0"/>
              <a:t>Lanzhou</a:t>
            </a:r>
            <a:r>
              <a:rPr lang="zh-CN" altLang="en-US" dirty="0"/>
              <a:t> </a:t>
            </a:r>
            <a:r>
              <a:rPr lang="en-US" altLang="zh-CN" dirty="0"/>
              <a:t>University,</a:t>
            </a:r>
            <a:r>
              <a:rPr lang="zh-CN" altLang="en-US" dirty="0"/>
              <a:t> </a:t>
            </a:r>
            <a:r>
              <a:rPr lang="en-US" altLang="zh-CN" dirty="0"/>
              <a:t>managed</a:t>
            </a:r>
            <a:r>
              <a:rPr lang="zh-CN" altLang="en-US" dirty="0"/>
              <a:t> </a:t>
            </a:r>
            <a:r>
              <a:rPr lang="en-US" altLang="zh-CN" dirty="0"/>
              <a:t>by</a:t>
            </a:r>
            <a:r>
              <a:rPr lang="zh-CN" altLang="en-US" dirty="0"/>
              <a:t> </a:t>
            </a:r>
            <a:r>
              <a:rPr lang="en-US" altLang="zh-CN" dirty="0"/>
              <a:t>IHEP</a:t>
            </a:r>
          </a:p>
          <a:p>
            <a:pPr lvl="1">
              <a:lnSpc>
                <a:spcPct val="135000"/>
              </a:lnSpc>
            </a:pPr>
            <a:r>
              <a:rPr lang="en-US" altLang="zh-CN" dirty="0"/>
              <a:t>One</a:t>
            </a:r>
            <a:r>
              <a:rPr lang="zh-CN" altLang="en-US" dirty="0"/>
              <a:t> </a:t>
            </a:r>
            <a:r>
              <a:rPr lang="en-US" altLang="zh-CN" dirty="0"/>
              <a:t>MGM</a:t>
            </a:r>
            <a:r>
              <a:rPr lang="zh-CN" altLang="en-US" dirty="0"/>
              <a:t> </a:t>
            </a:r>
            <a:r>
              <a:rPr lang="en-US" altLang="zh-CN" dirty="0"/>
              <a:t>&amp;</a:t>
            </a:r>
            <a:r>
              <a:rPr lang="zh-CN" altLang="en-US" dirty="0"/>
              <a:t> </a:t>
            </a:r>
            <a:r>
              <a:rPr lang="en-US" altLang="zh-CN" dirty="0"/>
              <a:t>6</a:t>
            </a:r>
            <a:r>
              <a:rPr lang="zh-CN" altLang="en-US" dirty="0"/>
              <a:t> </a:t>
            </a:r>
            <a:r>
              <a:rPr lang="en-US" altLang="zh-CN" dirty="0"/>
              <a:t>FST</a:t>
            </a:r>
            <a:r>
              <a:rPr lang="zh-CN" altLang="en-US" dirty="0"/>
              <a:t> </a:t>
            </a:r>
            <a:r>
              <a:rPr lang="en-US" altLang="zh-CN" dirty="0"/>
              <a:t>nodes</a:t>
            </a:r>
            <a:r>
              <a:rPr lang="zh-CN" altLang="en-US" dirty="0"/>
              <a:t> </a:t>
            </a:r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zh-CN" dirty="0"/>
              <a:t>3</a:t>
            </a:r>
            <a:r>
              <a:rPr lang="zh-CN" altLang="en-US" dirty="0"/>
              <a:t> </a:t>
            </a:r>
            <a:r>
              <a:rPr lang="en-US" altLang="zh-CN" dirty="0"/>
              <a:t>disk</a:t>
            </a:r>
            <a:r>
              <a:rPr lang="zh-CN" altLang="en-US" dirty="0"/>
              <a:t> </a:t>
            </a:r>
            <a:r>
              <a:rPr lang="en-US" altLang="zh-CN" dirty="0"/>
              <a:t>arrays,</a:t>
            </a:r>
            <a:r>
              <a:rPr lang="zh-CN" altLang="en-US" dirty="0"/>
              <a:t> </a:t>
            </a:r>
            <a:r>
              <a:rPr lang="en-US" altLang="zh-CN" dirty="0"/>
              <a:t>3.41PB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capacity</a:t>
            </a:r>
          </a:p>
          <a:p>
            <a:pPr lvl="1">
              <a:lnSpc>
                <a:spcPct val="135000"/>
              </a:lnSpc>
            </a:pPr>
            <a:r>
              <a:rPr lang="en-US" altLang="zh-CN" dirty="0"/>
              <a:t>Currently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one</a:t>
            </a:r>
            <a:r>
              <a:rPr lang="zh-CN" altLang="en-US" dirty="0"/>
              <a:t> </a:t>
            </a:r>
            <a:r>
              <a:rPr lang="en-US" altLang="zh-CN" dirty="0"/>
              <a:t>replica</a:t>
            </a:r>
            <a:r>
              <a:rPr lang="zh-CN" altLang="en-US" dirty="0"/>
              <a:t> </a:t>
            </a:r>
            <a:r>
              <a:rPr lang="en-US" altLang="zh-CN" dirty="0"/>
              <a:t>mode</a:t>
            </a:r>
          </a:p>
          <a:p>
            <a:pPr>
              <a:lnSpc>
                <a:spcPct val="135000"/>
              </a:lnSpc>
            </a:pPr>
            <a:r>
              <a:rPr lang="en-US" altLang="zh-CN" dirty="0"/>
              <a:t>EOS</a:t>
            </a:r>
            <a:r>
              <a:rPr lang="zh-CN" altLang="en-US" dirty="0"/>
              <a:t> </a:t>
            </a:r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CMS,</a:t>
            </a:r>
            <a:r>
              <a:rPr lang="zh-CN" altLang="en-US" dirty="0"/>
              <a:t> </a:t>
            </a:r>
            <a:r>
              <a:rPr lang="en-US" altLang="zh-CN" dirty="0"/>
              <a:t>Atlas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Belle2</a:t>
            </a:r>
          </a:p>
          <a:p>
            <a:pPr lvl="1">
              <a:lnSpc>
                <a:spcPct val="135000"/>
              </a:lnSpc>
            </a:pPr>
            <a:r>
              <a:rPr lang="en-US" altLang="zh-CN" dirty="0"/>
              <a:t>Upgraded</a:t>
            </a:r>
            <a:r>
              <a:rPr lang="zh-CN" altLang="en-US" dirty="0"/>
              <a:t> </a:t>
            </a:r>
            <a:r>
              <a:rPr lang="en-US" altLang="zh-CN" dirty="0"/>
              <a:t>from</a:t>
            </a:r>
            <a:r>
              <a:rPr lang="zh-CN" altLang="en-US" dirty="0"/>
              <a:t> </a:t>
            </a:r>
            <a:r>
              <a:rPr lang="en-US" altLang="zh-CN" dirty="0"/>
              <a:t>5.1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5.2</a:t>
            </a:r>
          </a:p>
          <a:p>
            <a:pPr lvl="1">
              <a:lnSpc>
                <a:spcPct val="135000"/>
              </a:lnSpc>
            </a:pPr>
            <a:r>
              <a:rPr lang="en-US" altLang="zh-CN" dirty="0"/>
              <a:t>Two</a:t>
            </a:r>
            <a:r>
              <a:rPr lang="zh-CN" altLang="en-US" dirty="0"/>
              <a:t> </a:t>
            </a:r>
            <a:r>
              <a:rPr lang="en-US" altLang="zh-CN" dirty="0"/>
              <a:t>nodes</a:t>
            </a:r>
            <a:r>
              <a:rPr lang="zh-CN" altLang="en-US" dirty="0"/>
              <a:t> </a:t>
            </a:r>
            <a:r>
              <a:rPr lang="en-US" altLang="zh-CN" dirty="0"/>
              <a:t>replaced</a:t>
            </a:r>
            <a:r>
              <a:rPr lang="zh-CN" altLang="en-US" dirty="0"/>
              <a:t> </a:t>
            </a:r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Atlas,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two</a:t>
            </a:r>
            <a:r>
              <a:rPr lang="zh-CN" altLang="en-US" dirty="0"/>
              <a:t> </a:t>
            </a:r>
            <a:r>
              <a:rPr lang="en-US" altLang="zh-CN" dirty="0"/>
              <a:t>added</a:t>
            </a:r>
            <a:r>
              <a:rPr lang="zh-CN" altLang="en-US" dirty="0"/>
              <a:t> </a:t>
            </a:r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CMS</a:t>
            </a:r>
          </a:p>
          <a:p>
            <a:pPr lvl="1">
              <a:lnSpc>
                <a:spcPct val="135000"/>
              </a:lnSpc>
            </a:pPr>
            <a:r>
              <a:rPr lang="en-US" altLang="zh-CN" dirty="0"/>
              <a:t>Capacity</a:t>
            </a:r>
            <a:r>
              <a:rPr lang="zh-CN" altLang="en-US" dirty="0"/>
              <a:t> </a:t>
            </a:r>
            <a:r>
              <a:rPr lang="en-US" altLang="zh-CN" dirty="0"/>
              <a:t>expanded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1.25PB</a:t>
            </a:r>
            <a:r>
              <a:rPr lang="zh-CN" altLang="en-US" dirty="0"/>
              <a:t> </a:t>
            </a:r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Atlas,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1.93PB</a:t>
            </a:r>
            <a:r>
              <a:rPr lang="zh-CN" altLang="en-US" dirty="0"/>
              <a:t> </a:t>
            </a:r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CMS</a:t>
            </a:r>
          </a:p>
        </p:txBody>
      </p:sp>
      <p:pic>
        <p:nvPicPr>
          <p:cNvPr id="5" name="Content Placeholder 5">
            <a:extLst>
              <a:ext uri="{FF2B5EF4-FFF2-40B4-BE49-F238E27FC236}">
                <a16:creationId xmlns:a16="http://schemas.microsoft.com/office/drawing/2014/main" id="{F958C16E-EC45-48E3-27A3-0E40BA04C6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305105" y="1750183"/>
            <a:ext cx="1521570" cy="2060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E0273EF-40DE-6E38-D0FB-83E3C68881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6" t="1" r="9441" b="53385"/>
          <a:stretch/>
        </p:blipFill>
        <p:spPr>
          <a:xfrm>
            <a:off x="10193781" y="3896381"/>
            <a:ext cx="1744219" cy="119196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102F735-AEAD-32E9-02B0-63CF3BEB02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3133" y="5113551"/>
            <a:ext cx="1734867" cy="173486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F4131C9-3311-CD4F-660D-78BFF8401EA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62" t="13596" r="4669"/>
          <a:stretch/>
        </p:blipFill>
        <p:spPr>
          <a:xfrm>
            <a:off x="10203208" y="16059"/>
            <a:ext cx="1744219" cy="1734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227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0D2178-1DA3-B7E5-560D-48B087DE0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Updates in 2024 - ARM</a:t>
            </a:r>
            <a:r>
              <a:rPr lang="zh-CN" altLang="en-US" dirty="0"/>
              <a:t> </a:t>
            </a:r>
            <a:r>
              <a:rPr lang="en-US" altLang="zh-CN" dirty="0"/>
              <a:t>Cluster	</a:t>
            </a:r>
            <a:endParaRPr lang="en-CN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290BBA9-EE7A-44E0-DDD6-B8A9CF0729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6DA2A-0A7F-49D5-B392-17A051B5A1AA}" type="slidenum">
              <a:rPr lang="zh-CN" altLang="en-US" smtClean="0"/>
              <a:t>8</a:t>
            </a:fld>
            <a:endParaRPr lang="zh-CN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C0EE59-FA7F-D94A-23DE-9B4BA8E0FF2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85750" y="974035"/>
            <a:ext cx="11620500" cy="5457107"/>
          </a:xfrm>
        </p:spPr>
        <p:txBody>
          <a:bodyPr/>
          <a:lstStyle/>
          <a:p>
            <a:pPr>
              <a:lnSpc>
                <a:spcPct val="135000"/>
              </a:lnSpc>
            </a:pPr>
            <a:r>
              <a:rPr lang="en-US" altLang="zh-CN" dirty="0"/>
              <a:t>ARM</a:t>
            </a:r>
            <a:r>
              <a:rPr lang="zh-CN" altLang="en-US" dirty="0"/>
              <a:t> </a:t>
            </a:r>
            <a:r>
              <a:rPr lang="en-US" altLang="zh-CN" dirty="0"/>
              <a:t>EOS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Production</a:t>
            </a:r>
            <a:r>
              <a:rPr lang="zh-CN" altLang="en-US" dirty="0"/>
              <a:t> </a:t>
            </a:r>
            <a:r>
              <a:rPr lang="en-US" altLang="zh-CN" dirty="0"/>
              <a:t>since</a:t>
            </a:r>
            <a:r>
              <a:rPr lang="zh-CN" altLang="en-US" dirty="0"/>
              <a:t> </a:t>
            </a:r>
            <a:r>
              <a:rPr lang="en-US" altLang="zh-CN" dirty="0"/>
              <a:t>Oct.</a:t>
            </a:r>
            <a:r>
              <a:rPr lang="zh-CN" altLang="en-US" dirty="0"/>
              <a:t> </a:t>
            </a:r>
            <a:r>
              <a:rPr lang="en-US" altLang="zh-CN" dirty="0"/>
              <a:t>2023</a:t>
            </a:r>
          </a:p>
          <a:p>
            <a:pPr lvl="1">
              <a:lnSpc>
                <a:spcPct val="135000"/>
              </a:lnSpc>
            </a:pPr>
            <a:r>
              <a:rPr lang="en-US" altLang="zh-CN" dirty="0"/>
              <a:t>OS: Ubuntu 18.04.6 with kernel 5.4.47</a:t>
            </a:r>
          </a:p>
          <a:p>
            <a:pPr lvl="1">
              <a:lnSpc>
                <a:spcPct val="135000"/>
              </a:lnSpc>
            </a:pPr>
            <a:r>
              <a:rPr lang="en-US" altLang="zh-CN" dirty="0"/>
              <a:t>EOS: 5.1.27 compiled for ubuntu</a:t>
            </a:r>
          </a:p>
          <a:p>
            <a:pPr lvl="1">
              <a:lnSpc>
                <a:spcPct val="135000"/>
              </a:lnSpc>
            </a:pPr>
            <a:r>
              <a:rPr lang="en-US" altLang="zh-CN" dirty="0"/>
              <a:t>Hardware</a:t>
            </a:r>
          </a:p>
          <a:p>
            <a:pPr lvl="2">
              <a:lnSpc>
                <a:spcPct val="135000"/>
              </a:lnSpc>
            </a:pPr>
            <a:r>
              <a:rPr lang="en-US" altLang="zh-CN" dirty="0"/>
              <a:t>CPU: 4C 1.8GHz ARM Cortex-A72</a:t>
            </a:r>
          </a:p>
          <a:p>
            <a:pPr lvl="2">
              <a:lnSpc>
                <a:spcPct val="135000"/>
              </a:lnSpc>
            </a:pPr>
            <a:r>
              <a:rPr lang="en-US" altLang="zh-CN" dirty="0"/>
              <a:t>NIC: 10 Gbps</a:t>
            </a:r>
          </a:p>
          <a:p>
            <a:pPr lvl="2">
              <a:lnSpc>
                <a:spcPct val="135000"/>
              </a:lnSpc>
            </a:pPr>
            <a:r>
              <a:rPr lang="en-US" altLang="zh-CN" dirty="0"/>
              <a:t>Disk: 12 x 16TB HDDs</a:t>
            </a:r>
          </a:p>
          <a:p>
            <a:pPr>
              <a:lnSpc>
                <a:spcPct val="135000"/>
              </a:lnSpc>
            </a:pPr>
            <a:r>
              <a:rPr lang="en-US" altLang="zh-CN" dirty="0"/>
              <a:t>Updates</a:t>
            </a:r>
            <a:r>
              <a:rPr lang="zh-CN" altLang="en-US" dirty="0"/>
              <a:t> </a:t>
            </a:r>
            <a:r>
              <a:rPr lang="en-US" altLang="zh-CN" dirty="0"/>
              <a:t>in 2024</a:t>
            </a:r>
          </a:p>
          <a:p>
            <a:pPr lvl="1">
              <a:lnSpc>
                <a:spcPct val="135000"/>
              </a:lnSpc>
            </a:pPr>
            <a:r>
              <a:rPr lang="en-US" dirty="0"/>
              <a:t>Up to 23 ARM nodes</a:t>
            </a:r>
          </a:p>
          <a:p>
            <a:pPr lvl="1">
              <a:lnSpc>
                <a:spcPct val="135000"/>
              </a:lnSpc>
            </a:pPr>
            <a:r>
              <a:rPr lang="en-US" dirty="0"/>
              <a:t>Capacity from 2PB to </a:t>
            </a:r>
            <a:r>
              <a:rPr lang="en-US" b="1" dirty="0">
                <a:solidFill>
                  <a:srgbClr val="0070C0"/>
                </a:solidFill>
              </a:rPr>
              <a:t>3.82PB</a:t>
            </a:r>
            <a:r>
              <a:rPr lang="en-US" dirty="0"/>
              <a:t>, used </a:t>
            </a:r>
            <a:r>
              <a:rPr lang="en-US" b="1" dirty="0">
                <a:solidFill>
                  <a:srgbClr val="0070C0"/>
                </a:solidFill>
              </a:rPr>
              <a:t>1.45PB</a:t>
            </a:r>
          </a:p>
          <a:p>
            <a:pPr lvl="1">
              <a:lnSpc>
                <a:spcPct val="135000"/>
              </a:lnSpc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Mainly for LHAASO raw data real-time decoding </a:t>
            </a:r>
            <a:endParaRPr lang="en-C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E6AC0DE1-6206-4CF3-A4D1-08C1FAA6482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4872" y="974035"/>
            <a:ext cx="2741884" cy="1895487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92FD3B7A-14C2-488A-BBDA-5D20A5EE26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34872" y="3079209"/>
            <a:ext cx="2741654" cy="3420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0239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C49D5F-904E-F8A7-1292-50AFE8B98B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N" dirty="0">
                <a:ea typeface="Microsoft YaHei UI" panose="020B0503020204020204" pitchFamily="34" charset="-122"/>
              </a:rPr>
              <a:t>EOS</a:t>
            </a:r>
            <a:r>
              <a:rPr lang="zh-CN" altLang="en-US" dirty="0">
                <a:ea typeface="Microsoft YaHei UI" panose="020B0503020204020204" pitchFamily="34" charset="-122"/>
              </a:rPr>
              <a:t> </a:t>
            </a:r>
            <a:r>
              <a:rPr lang="en-CN" dirty="0">
                <a:ea typeface="Microsoft YaHei UI" panose="020B0503020204020204" pitchFamily="34" charset="-122"/>
              </a:rPr>
              <a:t>Monitor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ED2605A-761B-8DB5-093E-9454F1DA2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6DA2A-0A7F-49D5-B392-17A051B5A1AA}" type="slidenum">
              <a:rPr lang="zh-CN" altLang="en-US" smtClean="0"/>
              <a:t>9</a:t>
            </a:fld>
            <a:endParaRPr lang="zh-CN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C91699-C58F-6BFB-9B9F-99076BBE8F0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28539" y="968308"/>
            <a:ext cx="11028965" cy="5284787"/>
          </a:xfrm>
        </p:spPr>
        <p:txBody>
          <a:bodyPr/>
          <a:lstStyle/>
          <a:p>
            <a:r>
              <a:rPr lang="en-CN" dirty="0"/>
              <a:t>A new grafana dashboard for storage including disk and tape</a:t>
            </a:r>
            <a:endParaRPr lang="en-US" dirty="0"/>
          </a:p>
          <a:p>
            <a:r>
              <a:rPr lang="en-US" altLang="zh-CN" dirty="0"/>
              <a:t>Centralized</a:t>
            </a:r>
            <a:r>
              <a:rPr lang="zh-CN" altLang="en-US" dirty="0"/>
              <a:t> </a:t>
            </a:r>
            <a:r>
              <a:rPr lang="en-US" altLang="zh-CN" dirty="0" err="1"/>
              <a:t>eos</a:t>
            </a:r>
            <a:r>
              <a:rPr lang="en-US" altLang="zh-CN" dirty="0"/>
              <a:t>-exporter</a:t>
            </a:r>
            <a:r>
              <a:rPr lang="zh-CN" altLang="en-US" dirty="0"/>
              <a:t> </a:t>
            </a:r>
            <a:r>
              <a:rPr lang="en-US" altLang="zh-CN" dirty="0"/>
              <a:t>services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containers</a:t>
            </a:r>
            <a:r>
              <a:rPr lang="zh-CN" altLang="en-US" dirty="0"/>
              <a:t> </a:t>
            </a:r>
            <a:r>
              <a:rPr lang="en-US" altLang="zh-CN" dirty="0"/>
              <a:t>within</a:t>
            </a:r>
            <a:r>
              <a:rPr lang="zh-CN" altLang="en-US" dirty="0"/>
              <a:t> </a:t>
            </a:r>
            <a:r>
              <a:rPr lang="en-US" altLang="zh-CN" dirty="0"/>
              <a:t>one</a:t>
            </a:r>
            <a:r>
              <a:rPr lang="zh-CN" altLang="en-US" dirty="0"/>
              <a:t> </a:t>
            </a:r>
            <a:r>
              <a:rPr lang="en-US" altLang="zh-CN" dirty="0"/>
              <a:t>VM</a:t>
            </a:r>
            <a:endParaRPr lang="en-CN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C5B1102-4569-14D4-F624-B77C3205C9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148" y="1994453"/>
            <a:ext cx="9672979" cy="430931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E72923A-965C-3140-9BF4-E80BB6EF06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8979" y="4052307"/>
            <a:ext cx="5924300" cy="2787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232042"/>
      </p:ext>
    </p:extLst>
  </p:cSld>
  <p:clrMapOvr>
    <a:masterClrMapping/>
  </p:clrMapOvr>
</p:sld>
</file>

<file path=ppt/theme/theme1.xml><?xml version="1.0" encoding="utf-8"?>
<a:theme xmlns:a="http://schemas.openxmlformats.org/drawingml/2006/main" name="zoujh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Edge">
      <a:majorFont>
        <a:latin typeface="Garamond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zoujh" id="{B66BB160-6457-49B4-827B-9BA8C9FD0F88}" vid="{59F3A3C0-37BB-4080-8040-CFA0E8084669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20521</TotalTime>
  <Words>1086</Words>
  <Application>Microsoft Macintosh PowerPoint</Application>
  <PresentationFormat>Widescreen</PresentationFormat>
  <Paragraphs>205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Microsoft YaHei UI</vt:lpstr>
      <vt:lpstr>Arial</vt:lpstr>
      <vt:lpstr>Calibri</vt:lpstr>
      <vt:lpstr>Garamond</vt:lpstr>
      <vt:lpstr>Helvetica</vt:lpstr>
      <vt:lpstr>Wingdings</vt:lpstr>
      <vt:lpstr>zoujh</vt:lpstr>
      <vt:lpstr>EOS Status at IHEP</vt:lpstr>
      <vt:lpstr>IHEP Overview</vt:lpstr>
      <vt:lpstr>EOS @ IHEP</vt:lpstr>
      <vt:lpstr>Updates in 2024 – Local Sites</vt:lpstr>
      <vt:lpstr>Updates in 2024 – OS Migration</vt:lpstr>
      <vt:lpstr>Updates in 2024 - LHCb T1</vt:lpstr>
      <vt:lpstr>Updates in 2024 - T2 sites</vt:lpstr>
      <vt:lpstr>Updates in 2024 - ARM Cluster </vt:lpstr>
      <vt:lpstr>EOS Monitor</vt:lpstr>
      <vt:lpstr>Problems</vt:lpstr>
      <vt:lpstr>Plans in 2025</vt:lpstr>
      <vt:lpstr>Summary</vt:lpstr>
      <vt:lpstr>Q &amp; 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jiangxw</dc:creator>
  <cp:lastModifiedBy>Bi Yujiang</cp:lastModifiedBy>
  <cp:revision>1500</cp:revision>
  <dcterms:created xsi:type="dcterms:W3CDTF">2017-03-02T03:44:35Z</dcterms:created>
  <dcterms:modified xsi:type="dcterms:W3CDTF">2025-03-25T14:11:27Z</dcterms:modified>
</cp:coreProperties>
</file>