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28" autoAdjust="0"/>
    <p:restoredTop sz="94660"/>
  </p:normalViewPr>
  <p:slideViewPr>
    <p:cSldViewPr snapToGrid="0">
      <p:cViewPr varScale="1">
        <p:scale>
          <a:sx n="98" d="100"/>
          <a:sy n="98" d="100"/>
        </p:scale>
        <p:origin x="90" y="5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329A3-618D-DB39-F225-A8EC59AB69D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1F47D5E-2E70-8A87-6457-AC3098B9B3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5F93938-FE17-723B-3104-F47142DD0B28}"/>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5" name="Footer Placeholder 4">
            <a:extLst>
              <a:ext uri="{FF2B5EF4-FFF2-40B4-BE49-F238E27FC236}">
                <a16:creationId xmlns:a16="http://schemas.microsoft.com/office/drawing/2014/main" id="{C43266D2-5E5D-9701-5D0A-BBE7F54B64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52004E5-3AD8-A520-FF33-F5F1A343064B}"/>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176857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936FE-BC16-60AB-6654-0D999E8B338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7954D8-E1AB-9519-B0B9-0AEDC36FB4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1C13DF-B6F1-D5F4-9EA8-8616C3850EEF}"/>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5" name="Footer Placeholder 4">
            <a:extLst>
              <a:ext uri="{FF2B5EF4-FFF2-40B4-BE49-F238E27FC236}">
                <a16:creationId xmlns:a16="http://schemas.microsoft.com/office/drawing/2014/main" id="{DD64EE6F-0DD0-603E-2A82-46506356D9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05099C-8702-7B35-AEA5-505EFBA5B5D2}"/>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4133299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DE76A2-E00D-9228-5BFE-A58641AABFF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5671FD2-003E-4B07-5514-E81562D4DE5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CE33CC-5062-469B-3B8E-E02CF69F0C0A}"/>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5" name="Footer Placeholder 4">
            <a:extLst>
              <a:ext uri="{FF2B5EF4-FFF2-40B4-BE49-F238E27FC236}">
                <a16:creationId xmlns:a16="http://schemas.microsoft.com/office/drawing/2014/main" id="{DA311B50-6B15-892F-1E41-40C7FDAA2F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A8CCE5-3281-2773-A477-507A7A78CC0A}"/>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1154729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82DBA-A267-18CB-3160-3804F7A2AE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BE551FE-8F99-5DB1-C4BD-EBD965D614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B283B7D-0875-8776-14B1-D4B4E0E2E289}"/>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5" name="Footer Placeholder 4">
            <a:extLst>
              <a:ext uri="{FF2B5EF4-FFF2-40B4-BE49-F238E27FC236}">
                <a16:creationId xmlns:a16="http://schemas.microsoft.com/office/drawing/2014/main" id="{BD1F04D4-AB95-3A78-A199-6DB6A7FD0C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C79DDC-D85D-64C9-6FAB-9206655BB633}"/>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295031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EE661-55EE-9B4F-E0E4-EC0B2E4854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84C6A4-ADF5-6D40-9A35-1C35105881F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C6B628-F6DF-3962-4C6C-66E2B98126AB}"/>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5" name="Footer Placeholder 4">
            <a:extLst>
              <a:ext uri="{FF2B5EF4-FFF2-40B4-BE49-F238E27FC236}">
                <a16:creationId xmlns:a16="http://schemas.microsoft.com/office/drawing/2014/main" id="{82F9A916-643A-0B91-8F13-814DFCBA3F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D0FBCA-ACE5-C95E-47DE-21D6CA595F65}"/>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3776943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04776-6C04-4087-2475-5F0B62BB885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0A7935D-77B4-CE3B-9A43-BA40738CB4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88F7FD3-0FBA-B604-1A58-BA74CC3EBF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2D55404-F1AF-FD66-80F9-2800E79153EC}"/>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6" name="Footer Placeholder 5">
            <a:extLst>
              <a:ext uri="{FF2B5EF4-FFF2-40B4-BE49-F238E27FC236}">
                <a16:creationId xmlns:a16="http://schemas.microsoft.com/office/drawing/2014/main" id="{80589190-4977-620D-CE04-8B5A560DB4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F7F819-E853-05E3-2E22-FD5998B0A18D}"/>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2962644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F4BC1-6DD6-FBCF-5FAD-75F6E1C832E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6D90E7D-3DAB-02B1-AFB4-18D260DE15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0EF682-E9AF-9B7C-E0F9-78F270448CD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9F336B6-DEA8-57C0-8511-D5331E6215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4C65F00-D486-DE63-635A-4636937B45D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0E95F81-64E4-F958-E496-5A5D13F15A33}"/>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8" name="Footer Placeholder 7">
            <a:extLst>
              <a:ext uri="{FF2B5EF4-FFF2-40B4-BE49-F238E27FC236}">
                <a16:creationId xmlns:a16="http://schemas.microsoft.com/office/drawing/2014/main" id="{EDB85C1E-7D43-4B20-6836-4E97F0827AF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158DA3C-5455-E7D1-793D-CCF2C3AE68D1}"/>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2588878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B002-2222-FB60-4CA7-71F564E366E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D1F52FA-DD84-CF22-10D0-C18A05ECED4D}"/>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4" name="Footer Placeholder 3">
            <a:extLst>
              <a:ext uri="{FF2B5EF4-FFF2-40B4-BE49-F238E27FC236}">
                <a16:creationId xmlns:a16="http://schemas.microsoft.com/office/drawing/2014/main" id="{4CD22ED4-2F3A-D973-4152-231C1DCACB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FA12CA7-46D2-9459-805D-D71636E893E1}"/>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1180640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CE7FB7-3458-5D84-6546-5061448E6023}"/>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3" name="Footer Placeholder 2">
            <a:extLst>
              <a:ext uri="{FF2B5EF4-FFF2-40B4-BE49-F238E27FC236}">
                <a16:creationId xmlns:a16="http://schemas.microsoft.com/office/drawing/2014/main" id="{A7C99AB3-47A3-B3B2-6706-74324D72242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3DEA45-55B6-4EDA-5B71-064F450FCAC8}"/>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2500012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BD5E4-58F5-38A0-87EF-FD7472A601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2375D82-1592-75E0-E9CA-1AFD0A4582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5C8D42D-E5B4-D589-B13C-87CF77127B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C70DDC-1DFC-8D06-888C-D990160C537C}"/>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6" name="Footer Placeholder 5">
            <a:extLst>
              <a:ext uri="{FF2B5EF4-FFF2-40B4-BE49-F238E27FC236}">
                <a16:creationId xmlns:a16="http://schemas.microsoft.com/office/drawing/2014/main" id="{41F262C0-78BF-570F-0C92-C07E97EC6E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D071D27-7A7D-E706-744B-1EE2CA2587EE}"/>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1822776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4B055-F5DE-D55A-9449-B282A9D87E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4DC0866-8E85-DB91-D12C-F8EF454FA0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30775EE-3418-8D81-118F-7B52739C48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A9AEB9-A605-1BB1-CC7B-FA316BB611AD}"/>
              </a:ext>
            </a:extLst>
          </p:cNvPr>
          <p:cNvSpPr>
            <a:spLocks noGrp="1"/>
          </p:cNvSpPr>
          <p:nvPr>
            <p:ph type="dt" sz="half" idx="10"/>
          </p:nvPr>
        </p:nvSpPr>
        <p:spPr/>
        <p:txBody>
          <a:bodyPr/>
          <a:lstStyle/>
          <a:p>
            <a:fld id="{5C06CA57-F86E-4350-A7C6-D18947A98BBB}" type="datetimeFigureOut">
              <a:rPr lang="en-GB" smtClean="0"/>
              <a:t>27/11/2024</a:t>
            </a:fld>
            <a:endParaRPr lang="en-GB"/>
          </a:p>
        </p:txBody>
      </p:sp>
      <p:sp>
        <p:nvSpPr>
          <p:cNvPr id="6" name="Footer Placeholder 5">
            <a:extLst>
              <a:ext uri="{FF2B5EF4-FFF2-40B4-BE49-F238E27FC236}">
                <a16:creationId xmlns:a16="http://schemas.microsoft.com/office/drawing/2014/main" id="{E6BE0D90-70A2-9176-BD16-B64B90C8550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F7D25FA-85D6-C03B-E33E-526263062FD9}"/>
              </a:ext>
            </a:extLst>
          </p:cNvPr>
          <p:cNvSpPr>
            <a:spLocks noGrp="1"/>
          </p:cNvSpPr>
          <p:nvPr>
            <p:ph type="sldNum" sz="quarter" idx="12"/>
          </p:nvPr>
        </p:nvSpPr>
        <p:spPr/>
        <p:txBody>
          <a:bodyPr/>
          <a:lstStyle/>
          <a:p>
            <a:fld id="{AF5F6F73-C746-4F2C-93C7-97C000873F78}" type="slidenum">
              <a:rPr lang="en-GB" smtClean="0"/>
              <a:t>‹#›</a:t>
            </a:fld>
            <a:endParaRPr lang="en-GB"/>
          </a:p>
        </p:txBody>
      </p:sp>
    </p:spTree>
    <p:extLst>
      <p:ext uri="{BB962C8B-B14F-4D97-AF65-F5344CB8AC3E}">
        <p14:creationId xmlns:p14="http://schemas.microsoft.com/office/powerpoint/2010/main" val="427461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80DC7F-13C2-62B5-3B06-DF433C4D65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041F0B6-BB95-2372-3D0A-B59E918547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6ADE92-D072-E025-36FE-8B0A7B869F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C06CA57-F86E-4350-A7C6-D18947A98BBB}" type="datetimeFigureOut">
              <a:rPr lang="en-GB" smtClean="0"/>
              <a:t>27/11/2024</a:t>
            </a:fld>
            <a:endParaRPr lang="en-GB"/>
          </a:p>
        </p:txBody>
      </p:sp>
      <p:sp>
        <p:nvSpPr>
          <p:cNvPr id="5" name="Footer Placeholder 4">
            <a:extLst>
              <a:ext uri="{FF2B5EF4-FFF2-40B4-BE49-F238E27FC236}">
                <a16:creationId xmlns:a16="http://schemas.microsoft.com/office/drawing/2014/main" id="{D52B09F3-F2C7-D1CB-711C-D840653BAE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FAA00EF-ABCC-4E5E-E6E4-93F78234F0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F5F6F73-C746-4F2C-93C7-97C000873F78}" type="slidenum">
              <a:rPr lang="en-GB" smtClean="0"/>
              <a:t>‹#›</a:t>
            </a:fld>
            <a:endParaRPr lang="en-GB"/>
          </a:p>
        </p:txBody>
      </p:sp>
    </p:spTree>
    <p:extLst>
      <p:ext uri="{BB962C8B-B14F-4D97-AF65-F5344CB8AC3E}">
        <p14:creationId xmlns:p14="http://schemas.microsoft.com/office/powerpoint/2010/main" val="4022888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descr="Close up of nautical compass">
            <a:extLst>
              <a:ext uri="{FF2B5EF4-FFF2-40B4-BE49-F238E27FC236}">
                <a16:creationId xmlns:a16="http://schemas.microsoft.com/office/drawing/2014/main" id="{5FF73DA2-6BA5-4C8F-DECB-4A9772BD5E3F}"/>
              </a:ext>
            </a:extLst>
          </p:cNvPr>
          <p:cNvPicPr>
            <a:picLocks noChangeAspect="1"/>
          </p:cNvPicPr>
          <p:nvPr/>
        </p:nvPicPr>
        <p:blipFill>
          <a:blip r:embed="rId2">
            <a:alphaModFix amt="40000"/>
          </a:blip>
          <a:srcRect t="5697" b="10033"/>
          <a:stretch/>
        </p:blipFill>
        <p:spPr>
          <a:xfrm>
            <a:off x="20" y="10"/>
            <a:ext cx="12191980" cy="6857990"/>
          </a:xfrm>
          <a:prstGeom prst="rect">
            <a:avLst/>
          </a:prstGeom>
        </p:spPr>
      </p:pic>
      <p:sp>
        <p:nvSpPr>
          <p:cNvPr id="2" name="Title 1">
            <a:extLst>
              <a:ext uri="{FF2B5EF4-FFF2-40B4-BE49-F238E27FC236}">
                <a16:creationId xmlns:a16="http://schemas.microsoft.com/office/drawing/2014/main" id="{11261C94-B345-1E51-974B-B27C07457FC4}"/>
              </a:ext>
            </a:extLst>
          </p:cNvPr>
          <p:cNvSpPr>
            <a:spLocks noGrp="1"/>
          </p:cNvSpPr>
          <p:nvPr>
            <p:ph type="ctrTitle"/>
          </p:nvPr>
        </p:nvSpPr>
        <p:spPr>
          <a:xfrm>
            <a:off x="965200" y="965200"/>
            <a:ext cx="10261600" cy="3564869"/>
          </a:xfrm>
        </p:spPr>
        <p:txBody>
          <a:bodyPr>
            <a:normAutofit/>
          </a:bodyPr>
          <a:lstStyle/>
          <a:p>
            <a:pPr algn="l"/>
            <a:r>
              <a:rPr lang="en-US" sz="9800" dirty="0">
                <a:ln w="22225">
                  <a:solidFill>
                    <a:schemeClr val="tx1"/>
                  </a:solidFill>
                  <a:miter lim="800000"/>
                </a:ln>
                <a:noFill/>
              </a:rPr>
              <a:t>SHIP spectrometer magnet protection</a:t>
            </a:r>
            <a:endParaRPr lang="en-GB" sz="9800" dirty="0">
              <a:ln w="22225">
                <a:solidFill>
                  <a:schemeClr val="tx1"/>
                </a:solidFill>
                <a:miter lim="800000"/>
              </a:ln>
              <a:noFill/>
            </a:endParaRPr>
          </a:p>
        </p:txBody>
      </p:sp>
      <p:sp>
        <p:nvSpPr>
          <p:cNvPr id="3" name="Subtitle 2">
            <a:extLst>
              <a:ext uri="{FF2B5EF4-FFF2-40B4-BE49-F238E27FC236}">
                <a16:creationId xmlns:a16="http://schemas.microsoft.com/office/drawing/2014/main" id="{F293869A-974C-E7A8-032B-BD1F58D63B48}"/>
              </a:ext>
            </a:extLst>
          </p:cNvPr>
          <p:cNvSpPr>
            <a:spLocks noGrp="1"/>
          </p:cNvSpPr>
          <p:nvPr>
            <p:ph type="subTitle" idx="1"/>
          </p:nvPr>
        </p:nvSpPr>
        <p:spPr>
          <a:xfrm>
            <a:off x="965200" y="4572002"/>
            <a:ext cx="10261600" cy="1202995"/>
          </a:xfrm>
        </p:spPr>
        <p:txBody>
          <a:bodyPr>
            <a:normAutofit/>
          </a:bodyPr>
          <a:lstStyle/>
          <a:p>
            <a:pPr algn="l"/>
            <a:r>
              <a:rPr lang="en-US" sz="3200" dirty="0"/>
              <a:t>F. J. Mangiarotti</a:t>
            </a:r>
            <a:endParaRPr lang="en-GB" sz="3200" dirty="0"/>
          </a:p>
        </p:txBody>
      </p:sp>
    </p:spTree>
    <p:extLst>
      <p:ext uri="{BB962C8B-B14F-4D97-AF65-F5344CB8AC3E}">
        <p14:creationId xmlns:p14="http://schemas.microsoft.com/office/powerpoint/2010/main" val="77202020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AA18C-62FF-3CC2-631A-E67D2D536372}"/>
              </a:ext>
            </a:extLst>
          </p:cNvPr>
          <p:cNvSpPr>
            <a:spLocks noGrp="1"/>
          </p:cNvSpPr>
          <p:nvPr>
            <p:ph type="title"/>
          </p:nvPr>
        </p:nvSpPr>
        <p:spPr/>
        <p:txBody>
          <a:bodyPr/>
          <a:lstStyle/>
          <a:p>
            <a:r>
              <a:rPr lang="en-US" dirty="0"/>
              <a:t>A look at the EESD quench data</a:t>
            </a:r>
            <a:endParaRPr lang="en-GB" dirty="0"/>
          </a:p>
        </p:txBody>
      </p:sp>
      <p:sp>
        <p:nvSpPr>
          <p:cNvPr id="3" name="Content Placeholder 2">
            <a:extLst>
              <a:ext uri="{FF2B5EF4-FFF2-40B4-BE49-F238E27FC236}">
                <a16:creationId xmlns:a16="http://schemas.microsoft.com/office/drawing/2014/main" id="{D9DC197B-F3E1-0C81-B05D-7BFE8C0733E0}"/>
              </a:ext>
            </a:extLst>
          </p:cNvPr>
          <p:cNvSpPr>
            <a:spLocks noGrp="1"/>
          </p:cNvSpPr>
          <p:nvPr>
            <p:ph idx="1"/>
          </p:nvPr>
        </p:nvSpPr>
        <p:spPr/>
        <p:txBody>
          <a:bodyPr/>
          <a:lstStyle/>
          <a:p>
            <a:r>
              <a:rPr lang="en-US" dirty="0"/>
              <a:t>The time from quench to threshold (10 mV) was shorter than expected</a:t>
            </a:r>
            <a:endParaRPr lang="en-GB" dirty="0"/>
          </a:p>
        </p:txBody>
      </p:sp>
      <p:pic>
        <p:nvPicPr>
          <p:cNvPr id="4" name="Picture 3">
            <a:extLst>
              <a:ext uri="{FF2B5EF4-FFF2-40B4-BE49-F238E27FC236}">
                <a16:creationId xmlns:a16="http://schemas.microsoft.com/office/drawing/2014/main" id="{CF1E8CFB-F5BF-C6B0-F4CD-C415C970CC10}"/>
              </a:ext>
            </a:extLst>
          </p:cNvPr>
          <p:cNvPicPr>
            <a:picLocks noChangeAspect="1"/>
          </p:cNvPicPr>
          <p:nvPr/>
        </p:nvPicPr>
        <p:blipFill>
          <a:blip r:embed="rId2"/>
          <a:stretch>
            <a:fillRect/>
          </a:stretch>
        </p:blipFill>
        <p:spPr>
          <a:xfrm>
            <a:off x="390413" y="3052119"/>
            <a:ext cx="5403029" cy="3124844"/>
          </a:xfrm>
          <a:prstGeom prst="rect">
            <a:avLst/>
          </a:prstGeom>
        </p:spPr>
      </p:pic>
      <p:pic>
        <p:nvPicPr>
          <p:cNvPr id="6" name="Picture 5">
            <a:extLst>
              <a:ext uri="{FF2B5EF4-FFF2-40B4-BE49-F238E27FC236}">
                <a16:creationId xmlns:a16="http://schemas.microsoft.com/office/drawing/2014/main" id="{190C5D29-203B-1199-B947-94806512D988}"/>
              </a:ext>
            </a:extLst>
          </p:cNvPr>
          <p:cNvPicPr>
            <a:picLocks noChangeAspect="1"/>
          </p:cNvPicPr>
          <p:nvPr/>
        </p:nvPicPr>
        <p:blipFill>
          <a:blip r:embed="rId3"/>
          <a:stretch>
            <a:fillRect/>
          </a:stretch>
        </p:blipFill>
        <p:spPr>
          <a:xfrm>
            <a:off x="5877070" y="2318652"/>
            <a:ext cx="5403029" cy="4212532"/>
          </a:xfrm>
          <a:prstGeom prst="rect">
            <a:avLst/>
          </a:prstGeom>
        </p:spPr>
      </p:pic>
      <p:sp>
        <p:nvSpPr>
          <p:cNvPr id="8" name="TextBox 7">
            <a:extLst>
              <a:ext uri="{FF2B5EF4-FFF2-40B4-BE49-F238E27FC236}">
                <a16:creationId xmlns:a16="http://schemas.microsoft.com/office/drawing/2014/main" id="{38E16513-2BCA-EB66-50CD-F98DBD76526F}"/>
              </a:ext>
            </a:extLst>
          </p:cNvPr>
          <p:cNvSpPr txBox="1"/>
          <p:nvPr/>
        </p:nvSpPr>
        <p:spPr>
          <a:xfrm>
            <a:off x="11038703" y="4744994"/>
            <a:ext cx="998094" cy="338554"/>
          </a:xfrm>
          <a:prstGeom prst="rect">
            <a:avLst/>
          </a:prstGeom>
          <a:noFill/>
        </p:spPr>
        <p:txBody>
          <a:bodyPr wrap="none" rtlCol="0">
            <a:spAutoFit/>
          </a:bodyPr>
          <a:lstStyle/>
          <a:p>
            <a:r>
              <a:rPr lang="en-US" sz="1600" dirty="0"/>
              <a:t>expected</a:t>
            </a:r>
            <a:endParaRPr lang="en-GB" sz="1600" dirty="0"/>
          </a:p>
        </p:txBody>
      </p:sp>
      <p:sp>
        <p:nvSpPr>
          <p:cNvPr id="9" name="TextBox 8">
            <a:extLst>
              <a:ext uri="{FF2B5EF4-FFF2-40B4-BE49-F238E27FC236}">
                <a16:creationId xmlns:a16="http://schemas.microsoft.com/office/drawing/2014/main" id="{1D5E692A-644A-1678-29D4-42FD93E10F1F}"/>
              </a:ext>
            </a:extLst>
          </p:cNvPr>
          <p:cNvSpPr txBox="1"/>
          <p:nvPr/>
        </p:nvSpPr>
        <p:spPr>
          <a:xfrm>
            <a:off x="6884115" y="4744994"/>
            <a:ext cx="2181623" cy="338554"/>
          </a:xfrm>
          <a:prstGeom prst="rect">
            <a:avLst/>
          </a:prstGeom>
          <a:noFill/>
        </p:spPr>
        <p:txBody>
          <a:bodyPr wrap="none" rtlCol="0">
            <a:spAutoFit/>
          </a:bodyPr>
          <a:lstStyle/>
          <a:p>
            <a:r>
              <a:rPr lang="en-US" sz="1600" dirty="0"/>
              <a:t>Test + new simulations</a:t>
            </a:r>
            <a:endParaRPr lang="en-GB" sz="1600" dirty="0"/>
          </a:p>
        </p:txBody>
      </p:sp>
      <p:cxnSp>
        <p:nvCxnSpPr>
          <p:cNvPr id="11" name="Straight Arrow Connector 10">
            <a:extLst>
              <a:ext uri="{FF2B5EF4-FFF2-40B4-BE49-F238E27FC236}">
                <a16:creationId xmlns:a16="http://schemas.microsoft.com/office/drawing/2014/main" id="{8F463FE2-3B6B-76D2-93EC-14D7822620F1}"/>
              </a:ext>
            </a:extLst>
          </p:cNvPr>
          <p:cNvCxnSpPr/>
          <p:nvPr/>
        </p:nvCxnSpPr>
        <p:spPr>
          <a:xfrm flipH="1">
            <a:off x="11112843" y="5083548"/>
            <a:ext cx="174641" cy="1392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9AA77FFC-7A86-1B8D-092D-6F6BD06C1419}"/>
              </a:ext>
            </a:extLst>
          </p:cNvPr>
          <p:cNvCxnSpPr/>
          <p:nvPr/>
        </p:nvCxnSpPr>
        <p:spPr>
          <a:xfrm flipH="1" flipV="1">
            <a:off x="11200163" y="4744994"/>
            <a:ext cx="153637" cy="5766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6444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8C82B-AFC3-2C65-BB51-D932DD025441}"/>
              </a:ext>
            </a:extLst>
          </p:cNvPr>
          <p:cNvSpPr>
            <a:spLocks noGrp="1"/>
          </p:cNvSpPr>
          <p:nvPr>
            <p:ph type="title"/>
          </p:nvPr>
        </p:nvSpPr>
        <p:spPr/>
        <p:txBody>
          <a:bodyPr/>
          <a:lstStyle/>
          <a:p>
            <a:r>
              <a:rPr lang="en-US" dirty="0"/>
              <a:t>Would the SHIP magnet be self-protected?</a:t>
            </a:r>
            <a:endParaRPr lang="en-GB" dirty="0"/>
          </a:p>
        </p:txBody>
      </p:sp>
      <p:sp>
        <p:nvSpPr>
          <p:cNvPr id="3" name="Content Placeholder 2">
            <a:extLst>
              <a:ext uri="{FF2B5EF4-FFF2-40B4-BE49-F238E27FC236}">
                <a16:creationId xmlns:a16="http://schemas.microsoft.com/office/drawing/2014/main" id="{E34343B9-E34E-E838-F30E-E13E7434A967}"/>
              </a:ext>
            </a:extLst>
          </p:cNvPr>
          <p:cNvSpPr>
            <a:spLocks noGrp="1"/>
          </p:cNvSpPr>
          <p:nvPr>
            <p:ph idx="1"/>
          </p:nvPr>
        </p:nvSpPr>
        <p:spPr/>
        <p:txBody>
          <a:bodyPr/>
          <a:lstStyle/>
          <a:p>
            <a:r>
              <a:rPr lang="en-US" dirty="0"/>
              <a:t>No (see green curves)</a:t>
            </a:r>
          </a:p>
          <a:p>
            <a:r>
              <a:rPr lang="en-US" dirty="0"/>
              <a:t>~30 </a:t>
            </a:r>
            <a:r>
              <a:rPr lang="en-US" dirty="0" err="1"/>
              <a:t>mOhm</a:t>
            </a:r>
            <a:r>
              <a:rPr lang="en-US" dirty="0"/>
              <a:t> dump seems enough (&lt;100 K hotspot temperature)</a:t>
            </a:r>
          </a:p>
          <a:p>
            <a:r>
              <a:rPr lang="en-US" dirty="0"/>
              <a:t>To investigate: PC ramp down instead of dump (recover energy)</a:t>
            </a:r>
            <a:endParaRPr lang="en-GB" dirty="0"/>
          </a:p>
        </p:txBody>
      </p:sp>
      <p:pic>
        <p:nvPicPr>
          <p:cNvPr id="6" name="Picture 5">
            <a:extLst>
              <a:ext uri="{FF2B5EF4-FFF2-40B4-BE49-F238E27FC236}">
                <a16:creationId xmlns:a16="http://schemas.microsoft.com/office/drawing/2014/main" id="{A98E2F99-975C-5C45-4B8D-2616B16121E2}"/>
              </a:ext>
            </a:extLst>
          </p:cNvPr>
          <p:cNvPicPr>
            <a:picLocks noChangeAspect="1"/>
          </p:cNvPicPr>
          <p:nvPr/>
        </p:nvPicPr>
        <p:blipFill>
          <a:blip r:embed="rId2"/>
          <a:stretch>
            <a:fillRect/>
          </a:stretch>
        </p:blipFill>
        <p:spPr>
          <a:xfrm>
            <a:off x="6394315" y="3305499"/>
            <a:ext cx="4959485" cy="3106274"/>
          </a:xfrm>
          <a:prstGeom prst="rect">
            <a:avLst/>
          </a:prstGeom>
        </p:spPr>
      </p:pic>
      <p:pic>
        <p:nvPicPr>
          <p:cNvPr id="7" name="Picture 6">
            <a:extLst>
              <a:ext uri="{FF2B5EF4-FFF2-40B4-BE49-F238E27FC236}">
                <a16:creationId xmlns:a16="http://schemas.microsoft.com/office/drawing/2014/main" id="{13BCD6EE-5A0A-382E-5A68-6E04980B8536}"/>
              </a:ext>
            </a:extLst>
          </p:cNvPr>
          <p:cNvPicPr>
            <a:picLocks noChangeAspect="1"/>
          </p:cNvPicPr>
          <p:nvPr/>
        </p:nvPicPr>
        <p:blipFill>
          <a:blip r:embed="rId3"/>
          <a:stretch>
            <a:fillRect/>
          </a:stretch>
        </p:blipFill>
        <p:spPr>
          <a:xfrm>
            <a:off x="838200" y="3305500"/>
            <a:ext cx="4959486" cy="3106274"/>
          </a:xfrm>
          <a:prstGeom prst="rect">
            <a:avLst/>
          </a:prstGeom>
        </p:spPr>
      </p:pic>
    </p:spTree>
    <p:extLst>
      <p:ext uri="{BB962C8B-B14F-4D97-AF65-F5344CB8AC3E}">
        <p14:creationId xmlns:p14="http://schemas.microsoft.com/office/powerpoint/2010/main" val="476749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E4318-4725-5597-9287-C0EF434A728C}"/>
              </a:ext>
            </a:extLst>
          </p:cNvPr>
          <p:cNvSpPr>
            <a:spLocks noGrp="1"/>
          </p:cNvSpPr>
          <p:nvPr>
            <p:ph type="title"/>
          </p:nvPr>
        </p:nvSpPr>
        <p:spPr/>
        <p:txBody>
          <a:bodyPr/>
          <a:lstStyle/>
          <a:p>
            <a:r>
              <a:rPr lang="en-US" dirty="0"/>
              <a:t>Thoughts about protection of HTS leads (1/2)</a:t>
            </a:r>
            <a:endParaRPr lang="en-GB" dirty="0"/>
          </a:p>
        </p:txBody>
      </p:sp>
      <p:sp>
        <p:nvSpPr>
          <p:cNvPr id="6" name="TextBox 5">
            <a:extLst>
              <a:ext uri="{FF2B5EF4-FFF2-40B4-BE49-F238E27FC236}">
                <a16:creationId xmlns:a16="http://schemas.microsoft.com/office/drawing/2014/main" id="{74FC6E74-9D7F-A864-C086-85D267C34EB1}"/>
              </a:ext>
            </a:extLst>
          </p:cNvPr>
          <p:cNvSpPr txBox="1"/>
          <p:nvPr/>
        </p:nvSpPr>
        <p:spPr>
          <a:xfrm>
            <a:off x="9007812" y="1690688"/>
            <a:ext cx="2733474" cy="3970318"/>
          </a:xfrm>
          <a:prstGeom prst="rect">
            <a:avLst/>
          </a:prstGeom>
          <a:noFill/>
        </p:spPr>
        <p:txBody>
          <a:bodyPr wrap="square" rtlCol="0">
            <a:spAutoFit/>
          </a:bodyPr>
          <a:lstStyle/>
          <a:p>
            <a:r>
              <a:rPr lang="en-US" dirty="0"/>
              <a:t>If the </a:t>
            </a:r>
            <a:r>
              <a:rPr lang="en-US" dirty="0">
                <a:solidFill>
                  <a:schemeClr val="accent4"/>
                </a:solidFill>
              </a:rPr>
              <a:t>magnet quenches</a:t>
            </a:r>
            <a:r>
              <a:rPr lang="en-US" dirty="0"/>
              <a:t>: open S_EE, extract most of the energy.</a:t>
            </a:r>
          </a:p>
          <a:p>
            <a:endParaRPr lang="en-US" dirty="0"/>
          </a:p>
          <a:p>
            <a:r>
              <a:rPr lang="en-US" dirty="0"/>
              <a:t>If the </a:t>
            </a:r>
            <a:r>
              <a:rPr lang="en-US" dirty="0">
                <a:solidFill>
                  <a:schemeClr val="accent2"/>
                </a:solidFill>
              </a:rPr>
              <a:t>HTS leads quench</a:t>
            </a:r>
            <a:r>
              <a:rPr lang="en-US" dirty="0"/>
              <a:t>: open S_PC, let the parallel resistor dissipate the magnet energy.</a:t>
            </a:r>
          </a:p>
          <a:p>
            <a:endParaRPr lang="en-US" dirty="0"/>
          </a:p>
          <a:p>
            <a:r>
              <a:rPr lang="en-US" i="1" dirty="0"/>
              <a:t>R_EE</a:t>
            </a:r>
            <a:r>
              <a:rPr lang="en-US" dirty="0"/>
              <a:t> and </a:t>
            </a:r>
            <a:r>
              <a:rPr lang="en-US" i="1" dirty="0" err="1"/>
              <a:t>R_p</a:t>
            </a:r>
            <a:r>
              <a:rPr lang="en-US" dirty="0"/>
              <a:t> must be optimized based on peak magnet voltage, ratio of energy dissipated, and hotspot temperature</a:t>
            </a:r>
          </a:p>
        </p:txBody>
      </p:sp>
      <p:pic>
        <p:nvPicPr>
          <p:cNvPr id="8" name="Content Placeholder 7">
            <a:extLst>
              <a:ext uri="{FF2B5EF4-FFF2-40B4-BE49-F238E27FC236}">
                <a16:creationId xmlns:a16="http://schemas.microsoft.com/office/drawing/2014/main" id="{2473684E-C4A8-C6BF-E8EA-B46C4650CB9B}"/>
              </a:ext>
            </a:extLst>
          </p:cNvPr>
          <p:cNvPicPr>
            <a:picLocks noGrp="1" noChangeAspect="1"/>
          </p:cNvPicPr>
          <p:nvPr>
            <p:ph idx="1"/>
          </p:nvPr>
        </p:nvPicPr>
        <p:blipFill>
          <a:blip r:embed="rId2"/>
          <a:stretch>
            <a:fillRect/>
          </a:stretch>
        </p:blipFill>
        <p:spPr>
          <a:xfrm>
            <a:off x="607370" y="1690688"/>
            <a:ext cx="7912783" cy="4351338"/>
          </a:xfrm>
        </p:spPr>
      </p:pic>
    </p:spTree>
    <p:extLst>
      <p:ext uri="{BB962C8B-B14F-4D97-AF65-F5344CB8AC3E}">
        <p14:creationId xmlns:p14="http://schemas.microsoft.com/office/powerpoint/2010/main" val="3362409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74819-8F36-A8E0-2637-01DF10FF70F6}"/>
              </a:ext>
            </a:extLst>
          </p:cNvPr>
          <p:cNvSpPr>
            <a:spLocks noGrp="1"/>
          </p:cNvSpPr>
          <p:nvPr>
            <p:ph type="title"/>
          </p:nvPr>
        </p:nvSpPr>
        <p:spPr/>
        <p:txBody>
          <a:bodyPr/>
          <a:lstStyle/>
          <a:p>
            <a:r>
              <a:rPr lang="en-US" dirty="0"/>
              <a:t>Thoughts about protection of HTS leads (2/2)</a:t>
            </a:r>
            <a:endParaRPr lang="en-GB" dirty="0"/>
          </a:p>
        </p:txBody>
      </p:sp>
      <p:pic>
        <p:nvPicPr>
          <p:cNvPr id="4" name="Picture 3">
            <a:extLst>
              <a:ext uri="{FF2B5EF4-FFF2-40B4-BE49-F238E27FC236}">
                <a16:creationId xmlns:a16="http://schemas.microsoft.com/office/drawing/2014/main" id="{79291D63-6AEC-E480-227F-310DCD5AC947}"/>
              </a:ext>
            </a:extLst>
          </p:cNvPr>
          <p:cNvPicPr>
            <a:picLocks noChangeAspect="1"/>
          </p:cNvPicPr>
          <p:nvPr/>
        </p:nvPicPr>
        <p:blipFill>
          <a:blip r:embed="rId2"/>
          <a:stretch>
            <a:fillRect/>
          </a:stretch>
        </p:blipFill>
        <p:spPr>
          <a:xfrm>
            <a:off x="343200" y="1449822"/>
            <a:ext cx="4584589" cy="2755631"/>
          </a:xfrm>
          <a:prstGeom prst="rect">
            <a:avLst/>
          </a:prstGeom>
        </p:spPr>
      </p:pic>
      <p:pic>
        <p:nvPicPr>
          <p:cNvPr id="5" name="Picture 4">
            <a:extLst>
              <a:ext uri="{FF2B5EF4-FFF2-40B4-BE49-F238E27FC236}">
                <a16:creationId xmlns:a16="http://schemas.microsoft.com/office/drawing/2014/main" id="{6F008D34-BC3A-29C7-DC19-F1483D9BDB6A}"/>
              </a:ext>
            </a:extLst>
          </p:cNvPr>
          <p:cNvPicPr>
            <a:picLocks noChangeAspect="1"/>
          </p:cNvPicPr>
          <p:nvPr/>
        </p:nvPicPr>
        <p:blipFill>
          <a:blip r:embed="rId3"/>
          <a:stretch>
            <a:fillRect/>
          </a:stretch>
        </p:blipFill>
        <p:spPr>
          <a:xfrm>
            <a:off x="343199" y="3912334"/>
            <a:ext cx="4584589" cy="2755631"/>
          </a:xfrm>
          <a:prstGeom prst="rect">
            <a:avLst/>
          </a:prstGeom>
        </p:spPr>
      </p:pic>
      <p:pic>
        <p:nvPicPr>
          <p:cNvPr id="6" name="Picture 5">
            <a:extLst>
              <a:ext uri="{FF2B5EF4-FFF2-40B4-BE49-F238E27FC236}">
                <a16:creationId xmlns:a16="http://schemas.microsoft.com/office/drawing/2014/main" id="{3C8E6AD0-94EF-53CB-6482-AB5BF967195F}"/>
              </a:ext>
            </a:extLst>
          </p:cNvPr>
          <p:cNvPicPr>
            <a:picLocks noChangeAspect="1"/>
          </p:cNvPicPr>
          <p:nvPr/>
        </p:nvPicPr>
        <p:blipFill>
          <a:blip r:embed="rId4"/>
          <a:stretch>
            <a:fillRect/>
          </a:stretch>
        </p:blipFill>
        <p:spPr>
          <a:xfrm>
            <a:off x="4927788" y="1455919"/>
            <a:ext cx="4584589" cy="2749534"/>
          </a:xfrm>
          <a:prstGeom prst="rect">
            <a:avLst/>
          </a:prstGeom>
        </p:spPr>
      </p:pic>
      <p:sp>
        <p:nvSpPr>
          <p:cNvPr id="8" name="TextBox 7">
            <a:extLst>
              <a:ext uri="{FF2B5EF4-FFF2-40B4-BE49-F238E27FC236}">
                <a16:creationId xmlns:a16="http://schemas.microsoft.com/office/drawing/2014/main" id="{8BC0D146-A2EA-1EF1-C0C2-9AA3E243151D}"/>
              </a:ext>
            </a:extLst>
          </p:cNvPr>
          <p:cNvSpPr txBox="1"/>
          <p:nvPr/>
        </p:nvSpPr>
        <p:spPr>
          <a:xfrm>
            <a:off x="9610929" y="1449822"/>
            <a:ext cx="2344366" cy="1200329"/>
          </a:xfrm>
          <a:prstGeom prst="rect">
            <a:avLst/>
          </a:prstGeom>
          <a:noFill/>
        </p:spPr>
        <p:txBody>
          <a:bodyPr wrap="square" rtlCol="0">
            <a:spAutoFit/>
          </a:bodyPr>
          <a:lstStyle/>
          <a:p>
            <a:r>
              <a:rPr lang="en-US" dirty="0"/>
              <a:t>Parameters:</a:t>
            </a:r>
          </a:p>
          <a:p>
            <a:r>
              <a:rPr lang="en-US" i="1" dirty="0"/>
              <a:t>R_EE </a:t>
            </a:r>
            <a:r>
              <a:rPr lang="en-US" dirty="0"/>
              <a:t>= 30 </a:t>
            </a:r>
            <a:r>
              <a:rPr lang="en-US" dirty="0" err="1"/>
              <a:t>mOhm</a:t>
            </a:r>
            <a:endParaRPr lang="en-US" dirty="0"/>
          </a:p>
          <a:p>
            <a:r>
              <a:rPr lang="en-GB" i="1" dirty="0" err="1"/>
              <a:t>R_p</a:t>
            </a:r>
            <a:r>
              <a:rPr lang="en-GB" dirty="0"/>
              <a:t> = 100 </a:t>
            </a:r>
            <a:r>
              <a:rPr lang="en-GB" dirty="0" err="1"/>
              <a:t>mOhm</a:t>
            </a:r>
            <a:endParaRPr lang="en-GB" dirty="0"/>
          </a:p>
          <a:p>
            <a:endParaRPr lang="en-GB" dirty="0"/>
          </a:p>
        </p:txBody>
      </p:sp>
      <p:graphicFrame>
        <p:nvGraphicFramePr>
          <p:cNvPr id="9" name="Table 8">
            <a:extLst>
              <a:ext uri="{FF2B5EF4-FFF2-40B4-BE49-F238E27FC236}">
                <a16:creationId xmlns:a16="http://schemas.microsoft.com/office/drawing/2014/main" id="{B60674E4-B031-B7C5-2A60-746857F9131A}"/>
              </a:ext>
            </a:extLst>
          </p:cNvPr>
          <p:cNvGraphicFramePr>
            <a:graphicFrameLocks noGrp="1"/>
          </p:cNvGraphicFramePr>
          <p:nvPr>
            <p:extLst>
              <p:ext uri="{D42A27DB-BD31-4B8C-83A1-F6EECF244321}">
                <p14:modId xmlns:p14="http://schemas.microsoft.com/office/powerpoint/2010/main" val="4189744559"/>
              </p:ext>
            </p:extLst>
          </p:nvPr>
        </p:nvGraphicFramePr>
        <p:xfrm>
          <a:off x="5200813" y="4374989"/>
          <a:ext cx="4659880" cy="2123440"/>
        </p:xfrm>
        <a:graphic>
          <a:graphicData uri="http://schemas.openxmlformats.org/drawingml/2006/table">
            <a:tbl>
              <a:tblPr firstRow="1" bandRow="1">
                <a:tableStyleId>{5C22544A-7EE6-4342-B048-85BDC9FD1C3A}</a:tableStyleId>
              </a:tblPr>
              <a:tblGrid>
                <a:gridCol w="1331545">
                  <a:extLst>
                    <a:ext uri="{9D8B030D-6E8A-4147-A177-3AD203B41FA5}">
                      <a16:colId xmlns:a16="http://schemas.microsoft.com/office/drawing/2014/main" val="3831192625"/>
                    </a:ext>
                  </a:extLst>
                </a:gridCol>
                <a:gridCol w="1670177">
                  <a:extLst>
                    <a:ext uri="{9D8B030D-6E8A-4147-A177-3AD203B41FA5}">
                      <a16:colId xmlns:a16="http://schemas.microsoft.com/office/drawing/2014/main" val="1888173346"/>
                    </a:ext>
                  </a:extLst>
                </a:gridCol>
                <a:gridCol w="1658158">
                  <a:extLst>
                    <a:ext uri="{9D8B030D-6E8A-4147-A177-3AD203B41FA5}">
                      <a16:colId xmlns:a16="http://schemas.microsoft.com/office/drawing/2014/main" val="3390439656"/>
                    </a:ext>
                  </a:extLst>
                </a:gridCol>
              </a:tblGrid>
              <a:tr h="370840">
                <a:tc>
                  <a:txBody>
                    <a:bodyPr/>
                    <a:lstStyle/>
                    <a:p>
                      <a:endParaRPr lang="en-GB" sz="1800" dirty="0"/>
                    </a:p>
                  </a:txBody>
                  <a:tcPr/>
                </a:tc>
                <a:tc>
                  <a:txBody>
                    <a:bodyPr/>
                    <a:lstStyle/>
                    <a:p>
                      <a:r>
                        <a:rPr lang="en-US" sz="1800" dirty="0"/>
                        <a:t>Magnet quench</a:t>
                      </a:r>
                      <a:endParaRPr lang="en-GB" sz="1800" dirty="0"/>
                    </a:p>
                  </a:txBody>
                  <a:tcPr/>
                </a:tc>
                <a:tc>
                  <a:txBody>
                    <a:bodyPr/>
                    <a:lstStyle/>
                    <a:p>
                      <a:r>
                        <a:rPr lang="en-US" sz="1800" dirty="0"/>
                        <a:t>HTS quench</a:t>
                      </a:r>
                      <a:endParaRPr lang="en-GB" sz="1800" dirty="0"/>
                    </a:p>
                  </a:txBody>
                  <a:tcPr/>
                </a:tc>
                <a:extLst>
                  <a:ext uri="{0D108BD9-81ED-4DB2-BD59-A6C34878D82A}">
                    <a16:rowId xmlns:a16="http://schemas.microsoft.com/office/drawing/2014/main" val="2222880111"/>
                  </a:ext>
                </a:extLst>
              </a:tr>
              <a:tr h="370840">
                <a:tc>
                  <a:txBody>
                    <a:bodyPr/>
                    <a:lstStyle/>
                    <a:p>
                      <a:r>
                        <a:rPr lang="en-US" sz="1800" dirty="0"/>
                        <a:t>max V</a:t>
                      </a:r>
                      <a:r>
                        <a:rPr lang="en-US" sz="1800" baseline="-25000" dirty="0"/>
                        <a:t>L</a:t>
                      </a:r>
                      <a:endParaRPr lang="en-GB" sz="1800" dirty="0"/>
                    </a:p>
                  </a:txBody>
                  <a:tcPr/>
                </a:tc>
                <a:tc>
                  <a:txBody>
                    <a:bodyPr/>
                    <a:lstStyle/>
                    <a:p>
                      <a:r>
                        <a:rPr lang="en-US" sz="1800" dirty="0"/>
                        <a:t>70 V</a:t>
                      </a:r>
                      <a:endParaRPr lang="en-GB" sz="1800" dirty="0"/>
                    </a:p>
                  </a:txBody>
                  <a:tcPr/>
                </a:tc>
                <a:tc>
                  <a:txBody>
                    <a:bodyPr/>
                    <a:lstStyle/>
                    <a:p>
                      <a:r>
                        <a:rPr lang="en-US" sz="1800" dirty="0"/>
                        <a:t>300 V</a:t>
                      </a:r>
                      <a:endParaRPr lang="en-GB" sz="1800" dirty="0"/>
                    </a:p>
                  </a:txBody>
                  <a:tcPr/>
                </a:tc>
                <a:extLst>
                  <a:ext uri="{0D108BD9-81ED-4DB2-BD59-A6C34878D82A}">
                    <a16:rowId xmlns:a16="http://schemas.microsoft.com/office/drawing/2014/main" val="3501088435"/>
                  </a:ext>
                </a:extLst>
              </a:tr>
              <a:tr h="370840">
                <a:tc>
                  <a:txBody>
                    <a:bodyPr/>
                    <a:lstStyle/>
                    <a:p>
                      <a:r>
                        <a:rPr lang="en-US" sz="1800" baseline="0" dirty="0" err="1"/>
                        <a:t>E</a:t>
                      </a:r>
                      <a:r>
                        <a:rPr lang="en-US" sz="1800" baseline="-25000" dirty="0" err="1"/>
                        <a:t>dis</a:t>
                      </a:r>
                      <a:endParaRPr lang="en-GB" sz="1800" baseline="-25000" dirty="0"/>
                    </a:p>
                  </a:txBody>
                  <a:tcPr/>
                </a:tc>
                <a:tc>
                  <a:txBody>
                    <a:bodyPr/>
                    <a:lstStyle/>
                    <a:p>
                      <a:r>
                        <a:rPr lang="en-US" sz="1800" dirty="0"/>
                        <a:t>630 kJ (24%)</a:t>
                      </a:r>
                      <a:endParaRPr lang="en-GB" sz="1800" dirty="0"/>
                    </a:p>
                  </a:txBody>
                  <a:tcPr/>
                </a:tc>
                <a:tc>
                  <a:txBody>
                    <a:bodyPr/>
                    <a:lstStyle/>
                    <a:p>
                      <a:r>
                        <a:rPr lang="en-US" sz="1800" dirty="0"/>
                        <a:t>2750 kJ (100%)</a:t>
                      </a:r>
                      <a:endParaRPr lang="en-GB" sz="1800" dirty="0"/>
                    </a:p>
                  </a:txBody>
                  <a:tcPr/>
                </a:tc>
                <a:extLst>
                  <a:ext uri="{0D108BD9-81ED-4DB2-BD59-A6C34878D82A}">
                    <a16:rowId xmlns:a16="http://schemas.microsoft.com/office/drawing/2014/main" val="2554572221"/>
                  </a:ext>
                </a:extLst>
              </a:tr>
              <a:tr h="370840">
                <a:tc>
                  <a:txBody>
                    <a:bodyPr/>
                    <a:lstStyle/>
                    <a:p>
                      <a:r>
                        <a:rPr lang="en-US" sz="1800" dirty="0" err="1"/>
                        <a:t>E</a:t>
                      </a:r>
                      <a:r>
                        <a:rPr lang="en-US" sz="1800" baseline="-25000" dirty="0" err="1"/>
                        <a:t>ext</a:t>
                      </a:r>
                      <a:endParaRPr lang="en-GB" sz="1800" baseline="-25000" dirty="0"/>
                    </a:p>
                  </a:txBody>
                  <a:tcPr/>
                </a:tc>
                <a:tc>
                  <a:txBody>
                    <a:bodyPr/>
                    <a:lstStyle/>
                    <a:p>
                      <a:r>
                        <a:rPr lang="en-US" sz="1800" dirty="0"/>
                        <a:t>2100 kJ (76 %)</a:t>
                      </a:r>
                      <a:endParaRPr lang="en-GB" sz="1800" dirty="0"/>
                    </a:p>
                  </a:txBody>
                  <a:tcPr/>
                </a:tc>
                <a:tc>
                  <a:txBody>
                    <a:bodyPr/>
                    <a:lstStyle/>
                    <a:p>
                      <a:r>
                        <a:rPr lang="en-US" sz="1800" dirty="0"/>
                        <a:t>0</a:t>
                      </a:r>
                      <a:endParaRPr lang="en-GB" sz="1800" dirty="0"/>
                    </a:p>
                  </a:txBody>
                  <a:tcPr/>
                </a:tc>
                <a:extLst>
                  <a:ext uri="{0D108BD9-81ED-4DB2-BD59-A6C34878D82A}">
                    <a16:rowId xmlns:a16="http://schemas.microsoft.com/office/drawing/2014/main" val="4206349095"/>
                  </a:ext>
                </a:extLst>
              </a:tr>
              <a:tr h="370840">
                <a:tc>
                  <a:txBody>
                    <a:bodyPr/>
                    <a:lstStyle/>
                    <a:p>
                      <a:r>
                        <a:rPr lang="en-US" sz="1800" dirty="0" err="1"/>
                        <a:t>T</a:t>
                      </a:r>
                      <a:r>
                        <a:rPr lang="en-US" sz="1800" baseline="-25000" dirty="0" err="1"/>
                        <a:t>hotspot</a:t>
                      </a:r>
                      <a:endParaRPr lang="en-GB" sz="1800" dirty="0"/>
                    </a:p>
                  </a:txBody>
                  <a:tcPr/>
                </a:tc>
                <a:tc>
                  <a:txBody>
                    <a:bodyPr/>
                    <a:lstStyle/>
                    <a:p>
                      <a:r>
                        <a:rPr lang="en-US" sz="1800" dirty="0"/>
                        <a:t>120 K</a:t>
                      </a:r>
                      <a:endParaRPr lang="en-GB" sz="1800" dirty="0"/>
                    </a:p>
                  </a:txBody>
                  <a:tcPr/>
                </a:tc>
                <a:tc>
                  <a:txBody>
                    <a:bodyPr/>
                    <a:lstStyle/>
                    <a:p>
                      <a:r>
                        <a:rPr lang="en-US" sz="1800" dirty="0"/>
                        <a:t>45 K</a:t>
                      </a:r>
                      <a:endParaRPr lang="en-GB" sz="1800" dirty="0"/>
                    </a:p>
                  </a:txBody>
                  <a:tcPr/>
                </a:tc>
                <a:extLst>
                  <a:ext uri="{0D108BD9-81ED-4DB2-BD59-A6C34878D82A}">
                    <a16:rowId xmlns:a16="http://schemas.microsoft.com/office/drawing/2014/main" val="426599948"/>
                  </a:ext>
                </a:extLst>
              </a:tr>
            </a:tbl>
          </a:graphicData>
        </a:graphic>
      </p:graphicFrame>
      <p:sp>
        <p:nvSpPr>
          <p:cNvPr id="10" name="TextBox 9">
            <a:extLst>
              <a:ext uri="{FF2B5EF4-FFF2-40B4-BE49-F238E27FC236}">
                <a16:creationId xmlns:a16="http://schemas.microsoft.com/office/drawing/2014/main" id="{C8C22F57-D642-2056-E918-D5F2F6EFF6A9}"/>
              </a:ext>
            </a:extLst>
          </p:cNvPr>
          <p:cNvSpPr txBox="1"/>
          <p:nvPr/>
        </p:nvSpPr>
        <p:spPr>
          <a:xfrm>
            <a:off x="5200813" y="6560243"/>
            <a:ext cx="4738798" cy="215444"/>
          </a:xfrm>
          <a:prstGeom prst="rect">
            <a:avLst/>
          </a:prstGeom>
          <a:noFill/>
        </p:spPr>
        <p:txBody>
          <a:bodyPr wrap="none" rtlCol="0">
            <a:spAutoFit/>
          </a:bodyPr>
          <a:lstStyle/>
          <a:p>
            <a:r>
              <a:rPr lang="en-US" sz="800" dirty="0"/>
              <a:t>There is a small inconsistency in the energy numbers, coming from my very rough numerical calculation</a:t>
            </a:r>
            <a:endParaRPr lang="en-GB" sz="800" dirty="0"/>
          </a:p>
        </p:txBody>
      </p:sp>
    </p:spTree>
    <p:extLst>
      <p:ext uri="{BB962C8B-B14F-4D97-AF65-F5344CB8AC3E}">
        <p14:creationId xmlns:p14="http://schemas.microsoft.com/office/powerpoint/2010/main" val="3343487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DE10C-9754-4E60-60FC-FFFAD27D2608}"/>
              </a:ext>
            </a:extLst>
          </p:cNvPr>
          <p:cNvSpPr>
            <a:spLocks noGrp="1"/>
          </p:cNvSpPr>
          <p:nvPr>
            <p:ph type="title"/>
          </p:nvPr>
        </p:nvSpPr>
        <p:spPr/>
        <p:txBody>
          <a:bodyPr/>
          <a:lstStyle/>
          <a:p>
            <a:r>
              <a:rPr lang="en-US" dirty="0"/>
              <a:t>Added after email 27/11/2024</a:t>
            </a:r>
            <a:endParaRPr lang="en-GB" dirty="0"/>
          </a:p>
        </p:txBody>
      </p:sp>
      <p:sp>
        <p:nvSpPr>
          <p:cNvPr id="5" name="TextBox 4">
            <a:extLst>
              <a:ext uri="{FF2B5EF4-FFF2-40B4-BE49-F238E27FC236}">
                <a16:creationId xmlns:a16="http://schemas.microsoft.com/office/drawing/2014/main" id="{7BA0B4A9-6148-A4A9-6E5C-1E10F5F5150F}"/>
              </a:ext>
            </a:extLst>
          </p:cNvPr>
          <p:cNvSpPr txBox="1"/>
          <p:nvPr/>
        </p:nvSpPr>
        <p:spPr>
          <a:xfrm>
            <a:off x="5874919" y="1958621"/>
            <a:ext cx="6096000" cy="2862322"/>
          </a:xfrm>
          <a:prstGeom prst="rect">
            <a:avLst/>
          </a:prstGeom>
          <a:noFill/>
        </p:spPr>
        <p:txBody>
          <a:bodyPr wrap="square">
            <a:spAutoFit/>
          </a:bodyPr>
          <a:lstStyle/>
          <a:p>
            <a:pPr marL="0" marR="0">
              <a:spcBef>
                <a:spcPts val="0"/>
              </a:spcBef>
              <a:spcAft>
                <a:spcPts val="0"/>
              </a:spcAft>
            </a:pPr>
            <a:r>
              <a:rPr lang="en-GB" sz="1800" dirty="0">
                <a:effectLst/>
                <a:latin typeface="Aptos" panose="020B0004020202020204" pitchFamily="34" charset="0"/>
                <a:ea typeface="Calibri" panose="020F0502020204030204" pitchFamily="34" charset="0"/>
              </a:rPr>
              <a:t>I increased the maximum dump voltage to 1000 V (reducing the discharge time constant to ~2 seconds), assumed that the HTS part would go from 50 to 20 K, and that a quench could be detected in 2 seconds. If my calculations are right, it doesn’t seem too difficult to have enough copper to protect the current leads during the dump. </a:t>
            </a:r>
            <a:endParaRPr lang="en-GB" sz="18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GB" sz="1800" dirty="0">
              <a:effectLst/>
              <a:latin typeface="Aptos" panose="020B0004020202020204" pitchFamily="34" charset="0"/>
              <a:ea typeface="Calibri" panose="020F0502020204030204" pitchFamily="34" charset="0"/>
            </a:endParaRPr>
          </a:p>
          <a:p>
            <a:pPr marL="0" marR="0">
              <a:spcBef>
                <a:spcPts val="0"/>
              </a:spcBef>
              <a:spcAft>
                <a:spcPts val="0"/>
              </a:spcAft>
            </a:pPr>
            <a:r>
              <a:rPr lang="en-GB" sz="1800" dirty="0">
                <a:effectLst/>
                <a:latin typeface="Aptos" panose="020B0004020202020204" pitchFamily="34" charset="0"/>
                <a:ea typeface="Calibri" panose="020F0502020204030204" pitchFamily="34" charset="0"/>
              </a:rPr>
              <a:t>See the plot of heating power per lead (from 50 to 20 K) and expected hotspot temperature in case of quench, as function of the length and area of the copper in the leads. </a:t>
            </a:r>
            <a:endParaRPr lang="en-GB" sz="1800" dirty="0">
              <a:effectLst/>
              <a:latin typeface="Calibri" panose="020F0502020204030204" pitchFamily="34" charset="0"/>
              <a:ea typeface="Calibri" panose="020F0502020204030204" pitchFamily="34" charset="0"/>
            </a:endParaRPr>
          </a:p>
        </p:txBody>
      </p:sp>
      <p:pic>
        <p:nvPicPr>
          <p:cNvPr id="1026" name="Picture 1">
            <a:extLst>
              <a:ext uri="{FF2B5EF4-FFF2-40B4-BE49-F238E27FC236}">
                <a16:creationId xmlns:a16="http://schemas.microsoft.com/office/drawing/2014/main" id="{F3C14EF5-34D0-97CC-7769-E1A40338B2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892" y="1829657"/>
            <a:ext cx="5365750"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1535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58</TotalTime>
  <Words>325</Words>
  <Application>Microsoft Office PowerPoint</Application>
  <PresentationFormat>Widescreen</PresentationFormat>
  <Paragraphs>39</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Aptos Display</vt:lpstr>
      <vt:lpstr>Arial</vt:lpstr>
      <vt:lpstr>Calibri</vt:lpstr>
      <vt:lpstr>Office Theme</vt:lpstr>
      <vt:lpstr>SHIP spectrometer magnet protection</vt:lpstr>
      <vt:lpstr>A look at the EESD quench data</vt:lpstr>
      <vt:lpstr>Would the SHIP magnet be self-protected?</vt:lpstr>
      <vt:lpstr>Thoughts about protection of HTS leads (1/2)</vt:lpstr>
      <vt:lpstr>Thoughts about protection of HTS leads (2/2)</vt:lpstr>
      <vt:lpstr>Added after email 27/11/2024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Franco Julio Mangiarotti</dc:creator>
  <cp:lastModifiedBy>Lucie Baudin</cp:lastModifiedBy>
  <cp:revision>9</cp:revision>
  <dcterms:created xsi:type="dcterms:W3CDTF">2024-11-18T13:21:44Z</dcterms:created>
  <dcterms:modified xsi:type="dcterms:W3CDTF">2024-11-27T17:04:58Z</dcterms:modified>
</cp:coreProperties>
</file>