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789" r:id="rId5"/>
    <p:sldId id="1997" r:id="rId6"/>
    <p:sldId id="557" r:id="rId7"/>
    <p:sldId id="1537" r:id="rId8"/>
    <p:sldId id="1533" r:id="rId9"/>
    <p:sldId id="1532" r:id="rId10"/>
    <p:sldId id="1538" r:id="rId11"/>
    <p:sldId id="1998" r:id="rId12"/>
    <p:sldId id="1480" r:id="rId13"/>
    <p:sldId id="1481" r:id="rId14"/>
    <p:sldId id="1999" r:id="rId15"/>
    <p:sldId id="2000" r:id="rId16"/>
    <p:sldId id="1483" r:id="rId17"/>
    <p:sldId id="1987" r:id="rId18"/>
    <p:sldId id="1972" r:id="rId19"/>
    <p:sldId id="1992" r:id="rId20"/>
    <p:sldId id="1465" r:id="rId21"/>
    <p:sldId id="1475" r:id="rId22"/>
    <p:sldId id="1477" r:id="rId23"/>
    <p:sldId id="1967" r:id="rId24"/>
    <p:sldId id="1970" r:id="rId25"/>
    <p:sldId id="1974" r:id="rId26"/>
    <p:sldId id="1979" r:id="rId27"/>
    <p:sldId id="1973" r:id="rId28"/>
    <p:sldId id="1504" r:id="rId2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B050"/>
    <a:srgbClr val="FF0000"/>
    <a:srgbClr val="CCFFCC"/>
    <a:srgbClr val="FB963C"/>
    <a:srgbClr val="FF00FF"/>
    <a:srgbClr val="0000FF"/>
    <a:srgbClr val="0066FF"/>
    <a:srgbClr val="00009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364" autoAdjust="0"/>
  </p:normalViewPr>
  <p:slideViewPr>
    <p:cSldViewPr snapToObjects="1" showGuides="1">
      <p:cViewPr varScale="1">
        <p:scale>
          <a:sx n="110" d="100"/>
          <a:sy n="110" d="100"/>
        </p:scale>
        <p:origin x="1596" y="102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863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272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978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84024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edms.cern.ch/document/284727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72430" TargetMode="External"/><Relationship Id="rId2" Type="http://schemas.openxmlformats.org/officeDocument/2006/relationships/hyperlink" Target="https://edms.cern.ch/document/3173102/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0520/" TargetMode="External"/><Relationship Id="rId2" Type="http://schemas.openxmlformats.org/officeDocument/2006/relationships/hyperlink" Target="https://indico.cern.ch/event/1158577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indico.fnal.gov/event/61208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4008" y="2819400"/>
            <a:ext cx="7772400" cy="2121768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Technical Meeting on MQXFB08 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dirty="0">
                <a:solidFill>
                  <a:schemeClr val="tx1"/>
                </a:solidFill>
                <a:latin typeface="Roboto"/>
              </a:rPr>
              <a:t>Assembly and 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Pre-load target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91DC1A0-1D8A-4FB5-8240-0C713DDD7EC4}"/>
              </a:ext>
            </a:extLst>
          </p:cNvPr>
          <p:cNvSpPr txBox="1">
            <a:spLocks/>
          </p:cNvSpPr>
          <p:nvPr/>
        </p:nvSpPr>
        <p:spPr>
          <a:xfrm>
            <a:off x="1659992" y="4581547"/>
            <a:ext cx="5584216" cy="936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chemeClr val="tx1"/>
                </a:solidFill>
              </a:rPr>
              <a:t>Susana Izquierdo Bermudez, </a:t>
            </a:r>
            <a:r>
              <a:rPr lang="en-GB" sz="1800" u="sng" dirty="0">
                <a:solidFill>
                  <a:schemeClr val="tx1"/>
                </a:solidFill>
              </a:rPr>
              <a:t>Penelope Quassolo</a:t>
            </a:r>
            <a:r>
              <a:rPr lang="en-GB" sz="1800" dirty="0">
                <a:solidFill>
                  <a:schemeClr val="tx1"/>
                </a:solidFill>
              </a:rPr>
              <a:t> on behalf of MQXF team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FA0DD8D-28ED-6850-A803-F661B5A9FC2B}"/>
              </a:ext>
            </a:extLst>
          </p:cNvPr>
          <p:cNvSpPr txBox="1">
            <a:spLocks/>
          </p:cNvSpPr>
          <p:nvPr/>
        </p:nvSpPr>
        <p:spPr>
          <a:xfrm>
            <a:off x="1004008" y="5949280"/>
            <a:ext cx="6957739" cy="6675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03/12/2024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hlinkClick r:id="rId2"/>
              </a:rPr>
              <a:t>Technical Meeting MQXFB08 Assembly (December 3, 2024) · Indico</a:t>
            </a:r>
            <a:endParaRPr lang="en-GB" dirty="0">
              <a:highlight>
                <a:srgbClr val="FFFF66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85C13-CF48-7A87-6D7C-16418D5C3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Azimuthal pre-load target (from B03 on)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0D122-BD01-4EDD-DD03-52F7BD975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3B2CC3-459B-B365-AA75-8AD6C1B398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9" t="237" r="24132" b="26265"/>
          <a:stretch/>
        </p:blipFill>
        <p:spPr bwMode="auto">
          <a:xfrm>
            <a:off x="6896529" y="900000"/>
            <a:ext cx="2032372" cy="2093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77BCDCB-A6E3-4710-5CCA-DCC5986F7AAE}"/>
              </a:ext>
            </a:extLst>
          </p:cNvPr>
          <p:cNvSpPr txBox="1">
            <a:spLocks/>
          </p:cNvSpPr>
          <p:nvPr/>
        </p:nvSpPr>
        <p:spPr>
          <a:xfrm>
            <a:off x="599344" y="2044183"/>
            <a:ext cx="8434800" cy="31817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The target room temperature preload from MQXFB03 is: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Average shell stress: 58 ± 6 MPa;  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Average pole coil stress: -80 ± 10 MPa</a:t>
            </a:r>
          </a:p>
          <a:p>
            <a:pPr lvl="1"/>
            <a:r>
              <a:rPr lang="en-US" sz="1600" dirty="0">
                <a:latin typeface="+mj-lt"/>
              </a:rPr>
              <a:t>Rod strain: 650 µ</a:t>
            </a:r>
            <a:r>
              <a:rPr lang="el-GR" sz="1600" dirty="0">
                <a:latin typeface="+mj-lt"/>
              </a:rPr>
              <a:t>ε</a:t>
            </a:r>
            <a:endParaRPr lang="en-US" sz="1600" dirty="0">
              <a:latin typeface="+mj-lt"/>
            </a:endParaRPr>
          </a:p>
          <a:p>
            <a:pPr lvl="1"/>
            <a:r>
              <a:rPr lang="en-US" sz="1600" dirty="0">
                <a:latin typeface="+mj-lt"/>
              </a:rPr>
              <a:t>This is a target not a requirement, and in case the maximum allowable peak stress in the conductor (110 MPa) is reached, the average pre-load will be lowered accordingly to fulfill the peak stress requirement</a:t>
            </a:r>
          </a:p>
          <a:p>
            <a:endParaRPr lang="en-US" sz="1600" dirty="0">
              <a:solidFill>
                <a:srgbClr val="FF0000"/>
              </a:solidFill>
              <a:latin typeface="+mj-lt"/>
            </a:endParaRPr>
          </a:p>
          <a:p>
            <a:r>
              <a:rPr lang="en-US" sz="1600" dirty="0">
                <a:latin typeface="+mj-lt"/>
              </a:rPr>
              <a:t>With the new welding procedure (applied from MQXFBP3), we expect no increase on the azimuthal stress of the coils during welding</a:t>
            </a:r>
          </a:p>
          <a:p>
            <a:endParaRPr lang="en-GB" sz="1600" dirty="0">
              <a:latin typeface="+mj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7F0313-F615-C1EF-5CA0-FECDE5F3CCB2}"/>
              </a:ext>
            </a:extLst>
          </p:cNvPr>
          <p:cNvSpPr txBox="1">
            <a:spLocks/>
          </p:cNvSpPr>
          <p:nvPr/>
        </p:nvSpPr>
        <p:spPr>
          <a:xfrm>
            <a:off x="598916" y="1091255"/>
            <a:ext cx="6148525" cy="4906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+mj-lt"/>
              </a:rPr>
              <a:t>The allowable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peak stress</a:t>
            </a:r>
            <a:r>
              <a:rPr lang="en-US" sz="1600" dirty="0">
                <a:latin typeface="+mj-lt"/>
              </a:rPr>
              <a:t> in the coil during loading is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-110 MPa</a:t>
            </a:r>
            <a:r>
              <a:rPr lang="en-US" sz="1600" dirty="0">
                <a:latin typeface="+mj-lt"/>
              </a:rPr>
              <a:t>, achievable thanks to the new loading procedure with auxiliary bladders (AUP has -135 MPa as maximum allowable stress).  </a:t>
            </a:r>
          </a:p>
        </p:txBody>
      </p:sp>
    </p:spTree>
    <p:extLst>
      <p:ext uri="{BB962C8B-B14F-4D97-AF65-F5344CB8AC3E}">
        <p14:creationId xmlns:p14="http://schemas.microsoft.com/office/powerpoint/2010/main" val="1521339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034FA-2771-BCB7-A9C6-6FC3EAC6B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RT: Targets vs achieved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44F72-F59A-E948-2EAA-74DF7B8E8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437095-965C-85BB-34B4-2380B4506A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30493" y="1581666"/>
            <a:ext cx="8483012" cy="369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97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034FA-2771-BCB7-A9C6-6FC3EAC6B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RT: Targets vs achieved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44F72-F59A-E948-2EAA-74DF7B8E8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437095-965C-85BB-34B4-2380B4506A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2243" y="1585097"/>
            <a:ext cx="8499513" cy="368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14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8B660-B1C5-B50E-F4CB-4B4B5E615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pre-load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5461C-7AD9-9B5D-67F9-350B16FFB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91BE1E2-056B-AD38-1FEA-92EE362E7EBC}"/>
              </a:ext>
            </a:extLst>
          </p:cNvPr>
          <p:cNvSpPr txBox="1">
            <a:spLocks/>
          </p:cNvSpPr>
          <p:nvPr/>
        </p:nvSpPr>
        <p:spPr>
          <a:xfrm>
            <a:off x="408174" y="937317"/>
            <a:ext cx="5748002" cy="32403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Small change of strain on the rods during powering </a:t>
            </a:r>
            <a:r>
              <a:rPr lang="en-GB" sz="1200" dirty="0">
                <a:sym typeface="Wingdings" panose="05000000000000000000" pitchFamily="2" charset="2"/>
              </a:rPr>
              <a:t> l</a:t>
            </a:r>
            <a:r>
              <a:rPr lang="en-GB" sz="1200" dirty="0"/>
              <a:t>ongitudinal stiffness of the structure is as expected, and overall behaviour is like what we have seen in MQXFS and MQXFA</a:t>
            </a:r>
          </a:p>
          <a:p>
            <a:r>
              <a:rPr lang="en-GB" sz="1200" dirty="0"/>
              <a:t>From BP2, all magnets loaded so far with the same axial pre-load (at RT), 650 ± 50 </a:t>
            </a:r>
            <a:r>
              <a:rPr lang="en-US" sz="1200" dirty="0"/>
              <a:t>µstrain </a:t>
            </a:r>
            <a:r>
              <a:rPr lang="en-US" sz="1200" b="1" dirty="0"/>
              <a:t>after</a:t>
            </a:r>
            <a:r>
              <a:rPr lang="en-US" sz="1200" dirty="0"/>
              <a:t> </a:t>
            </a:r>
            <a:r>
              <a:rPr lang="en-US" sz="1200" b="1" dirty="0"/>
              <a:t>loading.</a:t>
            </a:r>
          </a:p>
          <a:p>
            <a:r>
              <a:rPr lang="en-US" sz="1200" dirty="0"/>
              <a:t>The</a:t>
            </a:r>
            <a:r>
              <a:rPr lang="en-GB" sz="1200" dirty="0"/>
              <a:t> equivalent targets for pressure and displacement to guarantee the same axial pre-load are:</a:t>
            </a:r>
          </a:p>
          <a:p>
            <a:pPr lvl="1"/>
            <a:r>
              <a:rPr lang="en-GB" sz="800" u="sng" dirty="0"/>
              <a:t>Pressure target</a:t>
            </a:r>
            <a:r>
              <a:rPr lang="en-GB" sz="800" dirty="0"/>
              <a:t>:  </a:t>
            </a:r>
            <a:r>
              <a:rPr lang="en-GB" sz="800" b="1" dirty="0">
                <a:highlight>
                  <a:srgbClr val="FFFF00"/>
                </a:highlight>
              </a:rPr>
              <a:t>300 ± 25 bar </a:t>
            </a:r>
          </a:p>
          <a:p>
            <a:pPr lvl="1"/>
            <a:r>
              <a:rPr lang="en-GB" sz="800" u="sng" dirty="0"/>
              <a:t>Displacement target</a:t>
            </a:r>
            <a:r>
              <a:rPr lang="en-GB" sz="800" dirty="0"/>
              <a:t>: </a:t>
            </a:r>
            <a:r>
              <a:rPr lang="en-GB" sz="800" b="1" dirty="0">
                <a:highlight>
                  <a:srgbClr val="FFFF00"/>
                </a:highlight>
              </a:rPr>
              <a:t>-5.33 ± 0.4 mm</a:t>
            </a:r>
          </a:p>
          <a:p>
            <a:pPr marL="457200" lvl="1" indent="0">
              <a:buNone/>
            </a:pPr>
            <a:r>
              <a:rPr lang="en-GB" sz="1200" dirty="0"/>
              <a:t>This was proved with B05 and B07, where the displacement instrumentation was correctly place. </a:t>
            </a:r>
            <a:r>
              <a:rPr lang="en-GB" sz="1200" b="1" dirty="0"/>
              <a:t>From MQXFB08 we will not have rods instrumentation.</a:t>
            </a:r>
            <a:endParaRPr lang="en-US" sz="1200" b="1" dirty="0"/>
          </a:p>
          <a:p>
            <a:r>
              <a:rPr lang="en-GB" sz="1200" b="1" dirty="0"/>
              <a:t>During cooldown </a:t>
            </a:r>
            <a:r>
              <a:rPr lang="en-GB" sz="1200" dirty="0"/>
              <a:t>the delta strain </a:t>
            </a:r>
            <a:r>
              <a:rPr lang="en-US" sz="1200" dirty="0"/>
              <a:t>is in between 450 µstrain and 550 µstrain for all the magnet</a:t>
            </a:r>
          </a:p>
          <a:p>
            <a:r>
              <a:rPr lang="en-US" sz="1200" b="1" dirty="0"/>
              <a:t>During powering </a:t>
            </a:r>
            <a:r>
              <a:rPr lang="en-US" sz="1200" dirty="0"/>
              <a:t>the delta strain is in between </a:t>
            </a:r>
            <a:r>
              <a:rPr lang="en-GB" sz="1200" dirty="0"/>
              <a:t>75 </a:t>
            </a:r>
            <a:r>
              <a:rPr lang="en-US" sz="1200" dirty="0"/>
              <a:t>µstrain </a:t>
            </a:r>
            <a:r>
              <a:rPr lang="en-GB" sz="1200" dirty="0"/>
              <a:t>and 85</a:t>
            </a:r>
            <a:r>
              <a:rPr lang="en-US" sz="1200" dirty="0"/>
              <a:t> µstrain from magnet BP3.</a:t>
            </a:r>
            <a:endParaRPr lang="en-GB" sz="1200" dirty="0"/>
          </a:p>
          <a:p>
            <a:r>
              <a:rPr lang="en-GB" sz="1200" dirty="0"/>
              <a:t>MQXFB03 (last magnet with instrumentation at cold) has similar behaviour to the previous magnets, although now the magnet is mostly quenching in the ends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5E1BC4-520F-7C25-8F5F-A59CFB885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325" y="4847359"/>
            <a:ext cx="2821915" cy="18782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D8ECAD-EBBC-667A-F3DD-0EC8AE473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527" y="4838098"/>
            <a:ext cx="2764278" cy="18782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20791A-A841-90BE-9757-51478B060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03" y="4842221"/>
            <a:ext cx="2850975" cy="18741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92C7A56-8F61-5E3E-1AFD-F5AEE5F1F0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9219" y="2972735"/>
            <a:ext cx="2357838" cy="183831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78C726-2E18-4A47-6EFB-12191191F3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0192" y="1053378"/>
            <a:ext cx="2620645" cy="183877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FD87E94-E5F4-6796-2ACB-726409B55AF6}"/>
              </a:ext>
            </a:extLst>
          </p:cNvPr>
          <p:cNvSpPr/>
          <p:nvPr/>
        </p:nvSpPr>
        <p:spPr>
          <a:xfrm>
            <a:off x="7452320" y="1335955"/>
            <a:ext cx="993742" cy="86409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628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E569B-5DB9-A1FD-154C-F645F5D64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pressure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B26740-7747-8595-11FE-6563EFEC2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051720" y="1844824"/>
            <a:ext cx="5919729" cy="487112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7FA6D-ED3E-D56A-C30F-32433ED02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60C5A22-34C0-5577-90DD-58D784A17581}"/>
              </a:ext>
            </a:extLst>
          </p:cNvPr>
          <p:cNvSpPr txBox="1">
            <a:spLocks/>
          </p:cNvSpPr>
          <p:nvPr/>
        </p:nvSpPr>
        <p:spPr>
          <a:xfrm>
            <a:off x="539552" y="913794"/>
            <a:ext cx="7920000" cy="93867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The other observable we have during assembly is the bladder pressure</a:t>
            </a:r>
          </a:p>
          <a:p>
            <a:pPr lvl="1"/>
            <a:r>
              <a:rPr lang="en-US" sz="1400" dirty="0"/>
              <a:t>Assembly tolerances play a role, on some occasions, you need 20-30 bars to overcome a singularity in the structure</a:t>
            </a:r>
          </a:p>
          <a:p>
            <a:pPr lvl="1"/>
            <a:r>
              <a:rPr lang="en-GB" sz="1400" dirty="0"/>
              <a:t>Requirement: never exceed 400 bars</a:t>
            </a:r>
          </a:p>
        </p:txBody>
      </p:sp>
    </p:spTree>
    <p:extLst>
      <p:ext uri="{BB962C8B-B14F-4D97-AF65-F5344CB8AC3E}">
        <p14:creationId xmlns:p14="http://schemas.microsoft.com/office/powerpoint/2010/main" val="536261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CB421-B619-3A1E-FE32-D007B38B2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 transfer function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0740AA-1A5C-1D7B-27D4-43D00960A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B4E4EAE8-9BF6-C22B-EC27-114939336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39" y="1178459"/>
            <a:ext cx="4051201" cy="29298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/>
              <a:t>So far, relatively good agreement between expected transfer function and measured transfer function</a:t>
            </a:r>
          </a:p>
          <a:p>
            <a:pPr indent="-285750"/>
            <a:r>
              <a:rPr lang="en-US" sz="1400" dirty="0"/>
              <a:t>In B02/MT4 we show the change of slope due to the new loading procedure (</a:t>
            </a:r>
            <a:r>
              <a:rPr lang="en-US" sz="1400" u="sng" dirty="0">
                <a:solidFill>
                  <a:schemeClr val="accent6"/>
                </a:solidFill>
              </a:rPr>
              <a:t>orange dashed line</a:t>
            </a:r>
            <a:r>
              <a:rPr lang="en-US" sz="1400" dirty="0"/>
              <a:t>)</a:t>
            </a:r>
          </a:p>
          <a:p>
            <a:pPr indent="-285750"/>
            <a:r>
              <a:rPr lang="en-US" sz="1400" dirty="0"/>
              <a:t>From B03 we are closer to the original slope (</a:t>
            </a:r>
            <a:r>
              <a:rPr lang="en-US" sz="1400" u="sng" dirty="0"/>
              <a:t>black dashed line</a:t>
            </a:r>
            <a:r>
              <a:rPr lang="en-US" sz="1400" dirty="0"/>
              <a:t>) due to the ‘new coil geometry’ (</a:t>
            </a:r>
            <a:r>
              <a:rPr lang="en-US" sz="1400" u="sng" dirty="0">
                <a:solidFill>
                  <a:srgbClr val="00B050"/>
                </a:solidFill>
              </a:rPr>
              <a:t>green dashed line</a:t>
            </a:r>
            <a:r>
              <a:rPr lang="en-US" sz="1400" dirty="0"/>
              <a:t>)</a:t>
            </a:r>
            <a:endParaRPr lang="en-150" sz="1400" dirty="0"/>
          </a:p>
          <a:p>
            <a:pPr indent="-285750"/>
            <a:r>
              <a:rPr lang="en-150" sz="1400" dirty="0"/>
              <a:t>Looking at the averages stress after loading (table), they are </a:t>
            </a:r>
            <a:r>
              <a:rPr lang="en-GB" sz="1400" dirty="0"/>
              <a:t>rather un</a:t>
            </a:r>
            <a:r>
              <a:rPr lang="en-150" sz="1400" dirty="0" err="1"/>
              <a:t>i</a:t>
            </a:r>
            <a:r>
              <a:rPr lang="en-GB" sz="1400" dirty="0" err="1"/>
              <a:t>firom</a:t>
            </a:r>
            <a:r>
              <a:rPr lang="en-GB" sz="1400" dirty="0"/>
              <a:t>, but </a:t>
            </a:r>
            <a:r>
              <a:rPr lang="en-150" sz="1400" dirty="0"/>
              <a:t>there is</a:t>
            </a:r>
            <a:r>
              <a:rPr lang="en-GB" sz="1400" dirty="0"/>
              <a:t> a spread of +-20 MPa in the coil, +- 10 MPa in the shell </a:t>
            </a:r>
          </a:p>
          <a:p>
            <a:pPr marL="57150" indent="0">
              <a:buNone/>
            </a:pPr>
            <a:endParaRPr lang="en-US" sz="1400" dirty="0">
              <a:highlight>
                <a:srgbClr val="FFFF00"/>
              </a:highlight>
            </a:endParaRPr>
          </a:p>
          <a:p>
            <a:pPr lvl="1"/>
            <a:endParaRPr lang="en-GB" sz="18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EE63F12-B43C-9397-C396-A01A19E2A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265" y="4149080"/>
            <a:ext cx="9011344" cy="2000463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51B7146-4781-BE56-BA8E-DC5E339FD3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335120"/>
              </p:ext>
            </p:extLst>
          </p:nvPr>
        </p:nvGraphicFramePr>
        <p:xfrm>
          <a:off x="4785469" y="2043391"/>
          <a:ext cx="3934759" cy="12000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3540">
                  <a:extLst>
                    <a:ext uri="{9D8B030D-6E8A-4147-A177-3AD203B41FA5}">
                      <a16:colId xmlns:a16="http://schemas.microsoft.com/office/drawing/2014/main" val="4004866622"/>
                    </a:ext>
                  </a:extLst>
                </a:gridCol>
                <a:gridCol w="704439">
                  <a:extLst>
                    <a:ext uri="{9D8B030D-6E8A-4147-A177-3AD203B41FA5}">
                      <a16:colId xmlns:a16="http://schemas.microsoft.com/office/drawing/2014/main" val="895977919"/>
                    </a:ext>
                  </a:extLst>
                </a:gridCol>
                <a:gridCol w="902260">
                  <a:extLst>
                    <a:ext uri="{9D8B030D-6E8A-4147-A177-3AD203B41FA5}">
                      <a16:colId xmlns:a16="http://schemas.microsoft.com/office/drawing/2014/main" val="1621641396"/>
                    </a:ext>
                  </a:extLst>
                </a:gridCol>
                <a:gridCol w="902260">
                  <a:extLst>
                    <a:ext uri="{9D8B030D-6E8A-4147-A177-3AD203B41FA5}">
                      <a16:colId xmlns:a16="http://schemas.microsoft.com/office/drawing/2014/main" val="571532429"/>
                    </a:ext>
                  </a:extLst>
                </a:gridCol>
                <a:gridCol w="902260">
                  <a:extLst>
                    <a:ext uri="{9D8B030D-6E8A-4147-A177-3AD203B41FA5}">
                      <a16:colId xmlns:a16="http://schemas.microsoft.com/office/drawing/2014/main" val="824873548"/>
                    </a:ext>
                  </a:extLst>
                </a:gridCol>
              </a:tblGrid>
              <a:tr h="2055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Shell </a:t>
                      </a:r>
                      <a:r>
                        <a:rPr lang="en-150" sz="1100" b="1" u="none" strike="noStrike" dirty="0">
                          <a:effectLst/>
                        </a:rPr>
                        <a:t>avg. [M</a:t>
                      </a:r>
                      <a:r>
                        <a:rPr lang="en-GB" sz="1100" b="1" u="none" strike="noStrike" dirty="0">
                          <a:effectLst/>
                        </a:rPr>
                        <a:t>p</a:t>
                      </a:r>
                      <a:r>
                        <a:rPr lang="en-150" sz="1100" b="1" u="none" strike="noStrike" dirty="0">
                          <a:effectLst/>
                        </a:rPr>
                        <a:t>a]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150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Delta* shell [M</a:t>
                      </a:r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150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a]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Coil</a:t>
                      </a:r>
                      <a:r>
                        <a:rPr lang="en-150" sz="1100" b="1" u="none" strike="noStrike" dirty="0">
                          <a:effectLst/>
                        </a:rPr>
                        <a:t> avg. [M</a:t>
                      </a:r>
                      <a:r>
                        <a:rPr lang="en-GB" sz="1100" b="1" u="none" strike="noStrike" dirty="0">
                          <a:effectLst/>
                        </a:rPr>
                        <a:t>p</a:t>
                      </a:r>
                      <a:r>
                        <a:rPr lang="en-150" sz="1100" b="1" u="none" strike="noStrike" dirty="0">
                          <a:effectLst/>
                        </a:rPr>
                        <a:t>a]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150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Delta* coil [M</a:t>
                      </a:r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150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a]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6274144"/>
                  </a:ext>
                </a:extLst>
              </a:tr>
              <a:tr h="2175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B0</a:t>
                      </a:r>
                      <a:r>
                        <a:rPr lang="en-150" sz="1100" b="1" u="none" strike="noStrike" dirty="0">
                          <a:effectLst/>
                        </a:rPr>
                        <a:t>7</a:t>
                      </a:r>
                      <a:endParaRPr lang="en-GB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150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1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-99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150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591208383"/>
                  </a:ext>
                </a:extLst>
              </a:tr>
              <a:tr h="2175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B06</a:t>
                      </a:r>
                      <a:endParaRPr lang="en-GB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150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-91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150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87167274"/>
                  </a:ext>
                </a:extLst>
              </a:tr>
              <a:tr h="2055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B05</a:t>
                      </a:r>
                      <a:endParaRPr lang="en-GB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150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-92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150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-88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82605077"/>
                  </a:ext>
                </a:extLst>
              </a:tr>
              <a:tr h="21759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B04</a:t>
                      </a:r>
                      <a:endParaRPr lang="en-GB" sz="11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150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-91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150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-76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6472456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45985C1A-F5A6-7A88-6174-6EA40A014719}"/>
              </a:ext>
            </a:extLst>
          </p:cNvPr>
          <p:cNvSpPr txBox="1"/>
          <p:nvPr/>
        </p:nvSpPr>
        <p:spPr>
          <a:xfrm>
            <a:off x="5721572" y="1770620"/>
            <a:ext cx="25922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900" b="1" i="1" dirty="0">
                <a:cs typeface="Calibri" panose="020F0502020204030204" pitchFamily="34" charset="0"/>
              </a:rPr>
              <a:t>*Delta = Stress loading – Stress centering</a:t>
            </a:r>
            <a:endParaRPr lang="en-GB" sz="900" b="1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448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CC6DC-90CB-414B-910A-D4261297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Loading key target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7F9A7E5-ACFE-D879-E1D1-2F4B242A1A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197" y="3837487"/>
            <a:ext cx="4547206" cy="297951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00FAF-8E14-F68A-160D-64009BD15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9A3F93-098F-C91C-5749-6911224C91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692670" y="4009596"/>
            <a:ext cx="4344096" cy="28261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1A94F0-40A7-0683-C532-3114CF1C2097}"/>
              </a:ext>
            </a:extLst>
          </p:cNvPr>
          <p:cNvSpPr txBox="1"/>
          <p:nvPr/>
        </p:nvSpPr>
        <p:spPr>
          <a:xfrm>
            <a:off x="4987184" y="6617871"/>
            <a:ext cx="3755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‘Straight section’ only, i.e., from 400 mm to 7200 mm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E9436A7-8592-F723-AB48-09520501E6A1}"/>
              </a:ext>
            </a:extLst>
          </p:cNvPr>
          <p:cNvSpPr txBox="1">
            <a:spLocks/>
          </p:cNvSpPr>
          <p:nvPr/>
        </p:nvSpPr>
        <p:spPr>
          <a:xfrm>
            <a:off x="581980" y="820942"/>
            <a:ext cx="7920000" cy="6016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target is to have a </a:t>
            </a:r>
            <a:r>
              <a:rPr lang="en-US" sz="1800"/>
              <a:t>key 13.8 </a:t>
            </a:r>
            <a:r>
              <a:rPr lang="en-US" sz="1800" dirty="0"/>
              <a:t>mm</a:t>
            </a:r>
          </a:p>
          <a:p>
            <a:pPr lvl="1"/>
            <a:r>
              <a:rPr lang="en-US" sz="1400" dirty="0"/>
              <a:t>At CERN we don’t have finer granularity</a:t>
            </a:r>
            <a:endParaRPr lang="en-GB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672228-2FF8-1FB9-1E38-8DCC98A54C7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70186" y="1414564"/>
            <a:ext cx="7520688" cy="234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21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A6824-83D7-F618-731E-2A2DBA7D0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outer developed length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C1665-1DB5-FC94-DC48-38B1A08BE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913" y="1052736"/>
            <a:ext cx="7701695" cy="4906963"/>
          </a:xfrm>
        </p:spPr>
        <p:txBody>
          <a:bodyPr>
            <a:normAutofit/>
          </a:bodyPr>
          <a:lstStyle/>
          <a:p>
            <a:r>
              <a:rPr lang="en-GB" sz="16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middle of the aluminium shells, the developed length after loading shall be 1930.2 mm +0.5/-0.2 mm </a:t>
            </a:r>
          </a:p>
          <a:p>
            <a:pPr lvl="1"/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 pole pre-stress of 80 MPa, the expected increase of circumference is 1.2 mm in the middle of the aluminium shells, 1.6 mm in the extremities</a:t>
            </a:r>
          </a:p>
          <a:p>
            <a:pPr lvl="1"/>
            <a:r>
              <a:rPr lang="en-GB" sz="12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Remark: these measurements are done with a pi-tape, precision ≈ 0.2 mm</a:t>
            </a:r>
          </a:p>
          <a:p>
            <a:pPr lvl="1" algn="just"/>
            <a:r>
              <a:rPr lang="en-GB" sz="12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info is used for the pairing for the </a:t>
            </a:r>
            <a:r>
              <a:rPr lang="en-GB" sz="12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stainless steel shells for welding (see for example MQXFBMT4, </a:t>
            </a:r>
            <a:r>
              <a:rPr lang="en-GB" sz="1200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EDMS 2847270</a:t>
            </a:r>
            <a:r>
              <a:rPr lang="en-GB" sz="1200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457200" lvl="1" indent="0" algn="just">
              <a:buNone/>
            </a:pPr>
            <a:endParaRPr lang="en-GB" sz="1200" kern="1400" dirty="0">
              <a:highlight>
                <a:srgbClr val="FFFF00"/>
              </a:highlight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br>
              <a:rPr lang="en-GB" sz="1050" b="0" dirty="0">
                <a:solidFill>
                  <a:srgbClr val="000000"/>
                </a:solidFill>
                <a:effectLst/>
                <a:latin typeface="Helvetica Neue"/>
              </a:rPr>
            </a:br>
            <a:endParaRPr lang="en-GB" sz="12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E3FB9-828B-11BB-11A9-2F5F17AA1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B8BE8A-A4F2-3D06-03F5-3C9084B99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267744" y="2951170"/>
            <a:ext cx="4467604" cy="299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881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DBA2-6578-4532-26FC-45BC0A894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A2486-D37D-A700-94CA-B6504EA0F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49069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600" u="sng" dirty="0"/>
              <a:t>Target for MQXFB08</a:t>
            </a:r>
            <a:r>
              <a:rPr lang="en-US" sz="1600" dirty="0"/>
              <a:t>: reproduce MQXFB07 pre-load conditions (see </a:t>
            </a:r>
            <a:r>
              <a:rPr lang="en-US" sz="1600" dirty="0">
                <a:hlinkClick r:id="rId2"/>
              </a:rPr>
              <a:t>EDMS 3173102</a:t>
            </a:r>
            <a:r>
              <a:rPr lang="en-GB" sz="1600" dirty="0"/>
              <a:t>)</a:t>
            </a:r>
          </a:p>
          <a:p>
            <a:pPr algn="just"/>
            <a:endParaRPr lang="en-US" sz="1600" dirty="0">
              <a:latin typeface="+mj-lt"/>
            </a:endParaRPr>
          </a:p>
          <a:p>
            <a:pPr algn="just"/>
            <a:r>
              <a:rPr lang="en-US" sz="1600" dirty="0">
                <a:latin typeface="+mj-lt"/>
              </a:rPr>
              <a:t>The target loading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key</a:t>
            </a:r>
            <a:r>
              <a:rPr lang="en-US" sz="1600" dirty="0">
                <a:latin typeface="+mj-lt"/>
              </a:rPr>
              <a:t> thickness is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13.8 mm</a:t>
            </a:r>
          </a:p>
          <a:p>
            <a:pPr algn="just"/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The target room temperature preload: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Average shell stress: 58 ± 6 MPa;  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Average pole coil stress: - 80 ± 10 MPa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  <a:latin typeface="+mj-lt"/>
              </a:rPr>
              <a:t>Rod strain: 650 µ</a:t>
            </a:r>
            <a:r>
              <a:rPr lang="el-GR" sz="1600" dirty="0">
                <a:solidFill>
                  <a:srgbClr val="FF0000"/>
                </a:solidFill>
                <a:latin typeface="+mj-lt"/>
              </a:rPr>
              <a:t>ε</a:t>
            </a:r>
            <a:endParaRPr lang="en-US" sz="1600" dirty="0">
              <a:solidFill>
                <a:srgbClr val="FF0000"/>
              </a:solidFill>
              <a:latin typeface="+mj-lt"/>
            </a:endParaRPr>
          </a:p>
          <a:p>
            <a:pPr lvl="1"/>
            <a:r>
              <a:rPr lang="en-US" sz="1600" dirty="0">
                <a:latin typeface="+mj-lt"/>
              </a:rPr>
              <a:t>This is a target not a requirement, and in case the maximum allowable peak stress in the conductor (110 MPa) is reached, the average pre-load will be lowered accordingly to fulfill the peak stress requirement</a:t>
            </a:r>
          </a:p>
          <a:p>
            <a:pPr lvl="1"/>
            <a:endParaRPr lang="en-GB" sz="1600" dirty="0"/>
          </a:p>
          <a:p>
            <a:pPr algn="just"/>
            <a:r>
              <a:rPr lang="en-GB" sz="1600" b="0" dirty="0">
                <a:solidFill>
                  <a:srgbClr val="000000"/>
                </a:solidFill>
                <a:effectLst/>
                <a:latin typeface="Helvetica Neue"/>
              </a:rPr>
              <a:t>Based on the experience gained with MQXFB assemblies, a series of observables are monitored along the assembly and compared to previous  magnets to verify at every step that we reach our targets (</a:t>
            </a:r>
            <a:r>
              <a:rPr lang="en-GB" sz="16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 2872430</a:t>
            </a:r>
            <a:r>
              <a:rPr lang="en-GB" sz="1600" b="0" dirty="0">
                <a:solidFill>
                  <a:srgbClr val="000000"/>
                </a:solidFill>
                <a:effectLst/>
                <a:latin typeface="Helvetica Neue"/>
              </a:rPr>
              <a:t>)</a:t>
            </a:r>
          </a:p>
          <a:p>
            <a:pPr lvl="1"/>
            <a:r>
              <a:rPr lang="en-GB" sz="1600" b="0" dirty="0">
                <a:solidFill>
                  <a:srgbClr val="000000"/>
                </a:solidFill>
                <a:effectLst/>
                <a:latin typeface="Helvetica Neue"/>
              </a:rPr>
              <a:t>Here we focus on geometrical and strain measurements, but field quality is also closely monitored, see additional slides.</a:t>
            </a:r>
          </a:p>
          <a:p>
            <a:pPr lvl="1"/>
            <a:endParaRPr lang="en-GB" sz="1600" b="0" u="sng" dirty="0">
              <a:solidFill>
                <a:srgbClr val="000000"/>
              </a:solidFill>
              <a:effectLst/>
              <a:latin typeface="Helvetica Neue"/>
            </a:endParaRPr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US" sz="1600" dirty="0"/>
          </a:p>
          <a:p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5F2D9-2879-F72A-1584-676A994CA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8696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Thank you!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4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/>
              <a:t>Shimming plan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075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302C9-7294-8912-C31B-13C080D83B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Additional slides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4302F8-BD5C-1972-D206-0A3BF73B15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3FE9A-EAA2-CA82-9C12-1E3AD59A53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682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71632-29BF-8D07-A716-BC0DF61A3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of impact on modifications in the TF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8A65F-72AF-F470-A69F-3C1440CF0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032" y="2060848"/>
            <a:ext cx="3600401" cy="2592288"/>
          </a:xfrm>
        </p:spPr>
        <p:txBody>
          <a:bodyPr>
            <a:normAutofit/>
          </a:bodyPr>
          <a:lstStyle/>
          <a:p>
            <a:r>
              <a:rPr lang="en-US" sz="1200" dirty="0"/>
              <a:t>With the new loading procedure (yoke bladders), we expect less pole stress at RT for the same shell stress </a:t>
            </a:r>
            <a:r>
              <a:rPr lang="en-US" sz="1200" dirty="0">
                <a:sym typeface="Wingdings" panose="05000000000000000000" pitchFamily="2" charset="2"/>
              </a:rPr>
              <a:t> we modified the loading target in B02 to 70 +- 10 MPa (before it was 80 +- 10 MPa) (see </a:t>
            </a:r>
            <a:r>
              <a:rPr lang="en-US" sz="1200" dirty="0">
                <a:sym typeface="Wingdings" panose="05000000000000000000" pitchFamily="2" charset="2"/>
                <a:hlinkClick r:id="rId2"/>
              </a:rPr>
              <a:t>https://indico.cern.ch/event/1158577/</a:t>
            </a:r>
            <a:r>
              <a:rPr lang="en-US" sz="1200" dirty="0">
                <a:sym typeface="Wingdings" panose="05000000000000000000" pitchFamily="2" charset="2"/>
              </a:rPr>
              <a:t>)</a:t>
            </a:r>
          </a:p>
          <a:p>
            <a:endParaRPr lang="en-US" sz="1200" dirty="0">
              <a:sym typeface="Wingdings" panose="05000000000000000000" pitchFamily="2" charset="2"/>
            </a:endParaRPr>
          </a:p>
          <a:p>
            <a:r>
              <a:rPr lang="en-US" sz="1200" dirty="0">
                <a:sym typeface="Wingdings" panose="05000000000000000000" pitchFamily="2" charset="2"/>
              </a:rPr>
              <a:t>With the new coil geometry (wedged mid-plane due to no binder in the OL), we expect 15-20 MPa more in the pole for the same shell stress (see </a:t>
            </a:r>
            <a:r>
              <a:rPr lang="en-US" sz="1200" dirty="0">
                <a:sym typeface="Wingdings" panose="05000000000000000000" pitchFamily="2" charset="2"/>
                <a:hlinkClick r:id="rId3"/>
              </a:rPr>
              <a:t>https://indico.cern.ch/category/10520/</a:t>
            </a:r>
            <a:r>
              <a:rPr lang="en-US" sz="1200" dirty="0">
                <a:sym typeface="Wingdings" panose="05000000000000000000" pitchFamily="2" charset="2"/>
              </a:rPr>
              <a:t>)</a:t>
            </a:r>
            <a:endParaRPr lang="en-GB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FEA131-552B-D183-FF9C-100F6078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CEDCCA-2FC7-4F12-0CBD-7B8F6843C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0931" y="1628800"/>
            <a:ext cx="5039757" cy="34733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1A3FB-B372-711D-ADE4-090A75B6AE6D}"/>
              </a:ext>
            </a:extLst>
          </p:cNvPr>
          <p:cNvSpPr/>
          <p:nvPr/>
        </p:nvSpPr>
        <p:spPr>
          <a:xfrm>
            <a:off x="7524328" y="3789040"/>
            <a:ext cx="504056" cy="447660"/>
          </a:xfrm>
          <a:prstGeom prst="rect">
            <a:avLst/>
          </a:prstGeom>
          <a:solidFill>
            <a:srgbClr val="FF0000">
              <a:alpha val="2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6EC406-065B-95F3-ED75-9C3D5ACF599D}"/>
              </a:ext>
            </a:extLst>
          </p:cNvPr>
          <p:cNvSpPr/>
          <p:nvPr/>
        </p:nvSpPr>
        <p:spPr>
          <a:xfrm>
            <a:off x="7524328" y="3482340"/>
            <a:ext cx="504056" cy="530530"/>
          </a:xfrm>
          <a:prstGeom prst="rect">
            <a:avLst/>
          </a:prstGeom>
          <a:solidFill>
            <a:srgbClr val="002060">
              <a:alpha val="20000"/>
            </a:srgbClr>
          </a:solidFill>
          <a:ln w="6350"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190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73828-5732-65C7-C23B-E517BE106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Cold: Targets vs achieved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35762-1FB5-CE7F-8EF0-6021C5953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EC4BE7-85B6-3A0D-83F1-7FBDBE32DAE3}"/>
              </a:ext>
            </a:extLst>
          </p:cNvPr>
          <p:cNvSpPr txBox="1">
            <a:spLocks/>
          </p:cNvSpPr>
          <p:nvPr/>
        </p:nvSpPr>
        <p:spPr>
          <a:xfrm>
            <a:off x="639608" y="1123494"/>
            <a:ext cx="7920000" cy="21191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+mj-lt"/>
              </a:rPr>
              <a:t>At cold, MQXFB02 had 90-110 MPa pole azimuthal compression, corresponding to a pole un-loading around nominal current</a:t>
            </a:r>
          </a:p>
          <a:p>
            <a:r>
              <a:rPr lang="en-US" sz="1600" dirty="0">
                <a:latin typeface="+mj-lt"/>
              </a:rPr>
              <a:t>For MQXFB03, we only have ‘clean’ measurements from the LE end, 85 MPa. </a:t>
            </a:r>
          </a:p>
          <a:p>
            <a:endParaRPr lang="en-GB" sz="16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578008-8390-B54F-315D-E5FD08C28B9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65644" y="2319231"/>
            <a:ext cx="7067926" cy="44138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09893E-8B4D-A7EE-2237-A8F89D9BA997}"/>
              </a:ext>
            </a:extLst>
          </p:cNvPr>
          <p:cNvSpPr txBox="1"/>
          <p:nvPr/>
        </p:nvSpPr>
        <p:spPr>
          <a:xfrm>
            <a:off x="5472908" y="6378667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Data courtesy EN-MME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4887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7F2E9-340B-6BFF-6073-9192C2AB7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Cold: Targets vs achieved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0B994-C960-70DA-50BF-4199EF6451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+mj-lt"/>
              </a:rPr>
              <a:t>MQXFS explored a wide range of pre-load, with magnets reaching performance requirements with a pole azimuthal compression at cold of 70-180 MPa.</a:t>
            </a:r>
          </a:p>
          <a:p>
            <a:pPr lvl="1"/>
            <a:r>
              <a:rPr lang="en-GB" sz="1600" dirty="0"/>
              <a:t>Low pre-load does not seem to be a limitation for performance, but might have an impact on the training (AUP has some evidences that magnets with higher pre-load train less, see </a:t>
            </a:r>
            <a:r>
              <a:rPr lang="en-GB" sz="1200" dirty="0">
                <a:hlinkClick r:id="rId2"/>
              </a:rPr>
              <a:t>Structure WG re MQXFA13 analysis and preload targets (September 5, 2023) · INDICO-FNAL (Indico)</a:t>
            </a:r>
            <a:r>
              <a:rPr lang="en-GB" sz="16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DEF7F-1524-BAAF-8468-EB0DC3A4B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552984-3DC2-504F-CE95-2C8BED5FF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07168"/>
            <a:ext cx="4355976" cy="28937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ED6C62-47CF-6FE7-7AB2-E9043B7BC9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471770" y="3429000"/>
            <a:ext cx="4571749" cy="28550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1DFBA5-7DB5-082F-F6BA-FAC7566BF27A}"/>
              </a:ext>
            </a:extLst>
          </p:cNvPr>
          <p:cNvSpPr txBox="1"/>
          <p:nvPr/>
        </p:nvSpPr>
        <p:spPr>
          <a:xfrm>
            <a:off x="5472908" y="6378667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Data courtesy EN-MME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589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73828-5732-65C7-C23B-E517BE106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Cold: Targets vs achieved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35762-1FB5-CE7F-8EF0-6021C5953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271EE2-13FF-8D78-D0F2-DFE009D03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63" y="3429000"/>
            <a:ext cx="4465237" cy="280549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EC4BE7-85B6-3A0D-83F1-7FBDBE32DAE3}"/>
              </a:ext>
            </a:extLst>
          </p:cNvPr>
          <p:cNvSpPr txBox="1">
            <a:spLocks/>
          </p:cNvSpPr>
          <p:nvPr/>
        </p:nvSpPr>
        <p:spPr>
          <a:xfrm>
            <a:off x="639608" y="932047"/>
            <a:ext cx="8047192" cy="21191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+mj-lt"/>
              </a:rPr>
              <a:t>So far, we have very little data from B03, but we see basically no increase of the azimuthal pre-compression with the cool down (when deriving the pole compression from the delta powering)</a:t>
            </a:r>
          </a:p>
          <a:p>
            <a:r>
              <a:rPr lang="en-US" sz="1600" dirty="0">
                <a:latin typeface="+mj-lt"/>
              </a:rPr>
              <a:t>MQXFS explored a wide range of pre-load, with magnets reaching performance requirements with a pole azimuthal compression at cold of 70-180 MPa.</a:t>
            </a:r>
          </a:p>
          <a:p>
            <a:endParaRPr lang="en-GB" sz="16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417558-919B-4275-67A0-CFFB24B88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429000"/>
            <a:ext cx="4132828" cy="2805497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FB0F03-DBB4-DDCD-0069-F5C0F54471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228488"/>
              </p:ext>
            </p:extLst>
          </p:nvPr>
        </p:nvGraphicFramePr>
        <p:xfrm>
          <a:off x="2077360" y="2580261"/>
          <a:ext cx="4902200" cy="762000"/>
        </p:xfrm>
        <a:graphic>
          <a:graphicData uri="http://schemas.openxmlformats.org/drawingml/2006/table">
            <a:tbl>
              <a:tblPr/>
              <a:tblGrid>
                <a:gridCol w="1854200">
                  <a:extLst>
                    <a:ext uri="{9D8B030D-6E8A-4147-A177-3AD203B41FA5}">
                      <a16:colId xmlns:a16="http://schemas.microsoft.com/office/drawing/2014/main" val="1468145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8543876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662633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71197637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72930687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8833442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MQXFB03 - LE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C129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C130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C131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C128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9462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during magnet assembly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389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24 hours after loading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4139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33971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DC4E5B3-5012-E078-92D2-4C690365F8F5}"/>
              </a:ext>
            </a:extLst>
          </p:cNvPr>
          <p:cNvSpPr txBox="1"/>
          <p:nvPr/>
        </p:nvSpPr>
        <p:spPr>
          <a:xfrm>
            <a:off x="1907704" y="2200445"/>
            <a:ext cx="56521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+mj-lt"/>
              </a:rPr>
              <a:t>Estimated pole stress from delta powering, MPa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2526088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35A0-0E6A-42B5-BB10-6DD71E6C1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pre-load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80C91-53D5-4E98-8705-E79100D1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02F692-5ADD-4D1B-9AFF-DA2F16B04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80" y="900000"/>
            <a:ext cx="8383439" cy="3249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b="1" dirty="0"/>
              <a:t>Instrumentation overview:</a:t>
            </a:r>
          </a:p>
          <a:p>
            <a:r>
              <a:rPr lang="en-US" sz="1100" b="1" dirty="0"/>
              <a:t>Strain gauges </a:t>
            </a:r>
            <a:r>
              <a:rPr lang="en-US" sz="1100" dirty="0"/>
              <a:t>placed on the rods </a:t>
            </a:r>
          </a:p>
          <a:p>
            <a:r>
              <a:rPr lang="en-US" sz="1100" b="1" dirty="0"/>
              <a:t>LVDT</a:t>
            </a:r>
            <a:r>
              <a:rPr lang="en-US" sz="1100" dirty="0"/>
              <a:t> used to monitor the rods displacement, they are a combination of LVDT used the rods and for end-plates and yoke. The combination of this measures is giving the actual rods displacement</a:t>
            </a:r>
          </a:p>
          <a:p>
            <a:r>
              <a:rPr lang="en-US" sz="1100" b="1" dirty="0"/>
              <a:t>Pressure sensor </a:t>
            </a:r>
            <a:r>
              <a:rPr lang="en-US" sz="1100" dirty="0"/>
              <a:t>to monitor the piston pressure during loading</a:t>
            </a:r>
          </a:p>
          <a:p>
            <a:endParaRPr lang="en-US" sz="1100" dirty="0"/>
          </a:p>
          <a:p>
            <a:pPr marL="0" indent="0">
              <a:buNone/>
            </a:pPr>
            <a:r>
              <a:rPr lang="en-GB" sz="1100" u="sng" dirty="0"/>
              <a:t>Strain target</a:t>
            </a:r>
            <a:r>
              <a:rPr lang="en-GB" sz="1100" dirty="0"/>
              <a:t>: </a:t>
            </a:r>
            <a:r>
              <a:rPr lang="en-GB" sz="1100" b="1" dirty="0">
                <a:highlight>
                  <a:srgbClr val="FFFF00"/>
                </a:highlight>
              </a:rPr>
              <a:t>650 ± 50 </a:t>
            </a:r>
            <a:r>
              <a:rPr lang="en-US" sz="1100" b="1" dirty="0">
                <a:highlight>
                  <a:srgbClr val="FFFF00"/>
                </a:highlight>
              </a:rPr>
              <a:t>µstrain </a:t>
            </a:r>
            <a:r>
              <a:rPr lang="en-US" sz="1100" b="1" dirty="0"/>
              <a:t>after loading </a:t>
            </a:r>
            <a:r>
              <a:rPr lang="en-US" sz="1100" dirty="0"/>
              <a:t>for MQXFB (</a:t>
            </a:r>
            <a:r>
              <a:rPr lang="en-GB" sz="1100" dirty="0"/>
              <a:t>for all the magnets we are in the ± 50 µstrain windows).</a:t>
            </a:r>
            <a:endParaRPr lang="en-US" sz="1100" dirty="0"/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r>
              <a:rPr lang="en-GB" sz="1100" i="1" dirty="0">
                <a:solidFill>
                  <a:srgbClr val="FF0000"/>
                </a:solidFill>
              </a:rPr>
              <a:t>Do I need to always look at the strain data or can I relay on the other measures?</a:t>
            </a:r>
          </a:p>
          <a:p>
            <a:pPr marL="0" indent="0">
              <a:buNone/>
            </a:pPr>
            <a:endParaRPr lang="en-GB" sz="11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100" dirty="0"/>
              <a:t>I</a:t>
            </a:r>
            <a:r>
              <a:rPr lang="en-GB" sz="1100" dirty="0"/>
              <a:t>t’s interesting to have equivalent targets for pressure and displacement to guarantee 650 ± 50 µstrain :</a:t>
            </a:r>
          </a:p>
          <a:p>
            <a:pPr>
              <a:buFont typeface="+mj-lt"/>
              <a:buAutoNum type="arabicPeriod"/>
            </a:pPr>
            <a:r>
              <a:rPr lang="en-GB" sz="1100" u="sng" dirty="0"/>
              <a:t>Pressure target</a:t>
            </a:r>
            <a:r>
              <a:rPr lang="en-GB" sz="1100" dirty="0"/>
              <a:t>:  </a:t>
            </a:r>
            <a:r>
              <a:rPr lang="en-GB" sz="1100" b="1" dirty="0"/>
              <a:t>300 ± 25 bar </a:t>
            </a:r>
            <a:r>
              <a:rPr lang="en-US" sz="1100" dirty="0"/>
              <a:t>(B03, B04 and B05) </a:t>
            </a:r>
            <a:endParaRPr lang="en-GB" sz="1100" dirty="0"/>
          </a:p>
          <a:p>
            <a:pPr>
              <a:buFont typeface="+mj-lt"/>
              <a:buAutoNum type="arabicPeriod"/>
            </a:pPr>
            <a:r>
              <a:rPr lang="en-GB" sz="1100" u="sng" dirty="0"/>
              <a:t>Displacement target</a:t>
            </a:r>
            <a:r>
              <a:rPr lang="en-GB" sz="1100" dirty="0"/>
              <a:t>: </a:t>
            </a:r>
            <a:r>
              <a:rPr lang="en-GB" sz="1100" b="1" dirty="0"/>
              <a:t>-5.33 ± 0.4 mm </a:t>
            </a:r>
            <a:r>
              <a:rPr lang="en-GB" sz="1100" dirty="0"/>
              <a:t>(LVDT for B03 and B04 are not perfectly in contact, B05 is the first representative measurement</a:t>
            </a:r>
            <a:r>
              <a:rPr lang="en-US" sz="1100" dirty="0"/>
              <a:t>)</a:t>
            </a:r>
            <a:endParaRPr lang="en-GB" sz="1100" dirty="0"/>
          </a:p>
          <a:p>
            <a:pPr>
              <a:buFont typeface="+mj-lt"/>
              <a:buAutoNum type="arabicPeriod"/>
            </a:pPr>
            <a:endParaRPr lang="en-GB" sz="1100" dirty="0"/>
          </a:p>
          <a:p>
            <a:pPr marL="0" indent="0">
              <a:buNone/>
            </a:pPr>
            <a:r>
              <a:rPr lang="en-US" sz="1100" dirty="0"/>
              <a:t>Combing the targets of pressure and displacement, we can identify a ‘safe’ window to guarantee the strain target. </a:t>
            </a:r>
            <a:endParaRPr lang="en-GB" sz="1100" dirty="0"/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endParaRPr lang="en-US" sz="11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194BDEF-C949-379B-0016-7000967614C8}"/>
              </a:ext>
            </a:extLst>
          </p:cNvPr>
          <p:cNvGrpSpPr/>
          <p:nvPr/>
        </p:nvGrpSpPr>
        <p:grpSpPr>
          <a:xfrm>
            <a:off x="4906020" y="4164864"/>
            <a:ext cx="3770436" cy="2371486"/>
            <a:chOff x="1336640" y="1988840"/>
            <a:chExt cx="6614733" cy="4270029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05802A94-2A36-7153-DF7D-F713275E7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336640" y="1988840"/>
              <a:ext cx="6614733" cy="4270029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3ED9734-15AD-D5BE-BE46-E68ACE5AB44D}"/>
                </a:ext>
              </a:extLst>
            </p:cNvPr>
            <p:cNvSpPr/>
            <p:nvPr/>
          </p:nvSpPr>
          <p:spPr>
            <a:xfrm>
              <a:off x="3821207" y="2841066"/>
              <a:ext cx="1368152" cy="1872208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C82DD25-234B-DBC7-1F3B-96DCB9B5B468}"/>
              </a:ext>
            </a:extLst>
          </p:cNvPr>
          <p:cNvSpPr txBox="1">
            <a:spLocks/>
          </p:cNvSpPr>
          <p:nvPr/>
        </p:nvSpPr>
        <p:spPr>
          <a:xfrm>
            <a:off x="380280" y="4149080"/>
            <a:ext cx="4176464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/>
              <a:t>Conclusions</a:t>
            </a:r>
            <a:r>
              <a:rPr lang="en-US" sz="1100" dirty="0"/>
              <a:t>:</a:t>
            </a:r>
          </a:p>
          <a:p>
            <a:r>
              <a:rPr lang="en-US" sz="1100" dirty="0"/>
              <a:t>We have a really good correlation between the expected values of rods strain and displacement and the measured one for the last 3 magnets (B03, B04,B05)</a:t>
            </a:r>
          </a:p>
          <a:p>
            <a:r>
              <a:rPr lang="en-US" sz="1100" u="sng" dirty="0"/>
              <a:t>Rods instrumentation will be present in magnet B06 to confirm the data on the displacement</a:t>
            </a:r>
          </a:p>
          <a:p>
            <a:r>
              <a:rPr lang="en-US" sz="1100" u="sng" dirty="0"/>
              <a:t>For future assemblies, it will be sufficient to guarantee the strain target looking at the pressure and the displacement graph</a:t>
            </a:r>
          </a:p>
          <a:p>
            <a:endParaRPr lang="en-US" sz="1200" dirty="0"/>
          </a:p>
          <a:p>
            <a:pPr marL="0" indent="0">
              <a:buFont typeface="Wingdings" charset="2"/>
              <a:buNone/>
            </a:pPr>
            <a:endParaRPr lang="en-US" sz="12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37685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AD5DE78-2936-4135-87B6-02D0F3D35174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Shimming strategy -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Mid-plane and radial shims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98DB6C-543D-4C3D-AAD8-9781B69385E9}"/>
              </a:ext>
            </a:extLst>
          </p:cNvPr>
          <p:cNvSpPr txBox="1">
            <a:spLocks/>
          </p:cNvSpPr>
          <p:nvPr/>
        </p:nvSpPr>
        <p:spPr>
          <a:xfrm>
            <a:off x="612000" y="1219200"/>
            <a:ext cx="7920000" cy="2269435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40F8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Strategy: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740F8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coils with different azimuthal sizes are shimmed to match the largest one. </a:t>
            </a:r>
            <a:r>
              <a:rPr lang="en-US" dirty="0">
                <a:solidFill>
                  <a:srgbClr val="5A5A5A"/>
                </a:solidFill>
                <a:latin typeface="Arial"/>
              </a:rPr>
              <a:t>If all coils are smaller than nominal size, they are shimmed to match the latter value.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Shimming is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placed on the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mid-plane.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resulting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variation of outer radius is compensated by adding/removing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radial shims*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  <a:sym typeface="Symbol" panose="05050102010706020507" pitchFamily="18" charset="2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n-ea"/>
              <a:cs typeface="+mn-cs"/>
              <a:sym typeface="Symbol" panose="05050102010706020507" pitchFamily="18" charset="2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0.125 mm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of radial shims are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removed systematically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 to improve contact on the mid-plane between collar and coil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experience from LARP and MQXF short models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So-called “LQ effect”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F37279-7883-43E5-BFC0-C679D7216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9626" y="6153792"/>
            <a:ext cx="6202279" cy="5625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/>
              <a:t>*The ground insulation layers must be respected. Targeting as a baseline to remove at least one of the radial shims, coil average size is exceeded when </a:t>
            </a:r>
            <a:r>
              <a:rPr lang="en-US" sz="1200" dirty="0" err="1"/>
              <a:t>L+R</a:t>
            </a:r>
            <a:r>
              <a:rPr lang="en-US" sz="1200" baseline="-25000" dirty="0" err="1"/>
              <a:t>average</a:t>
            </a:r>
            <a:r>
              <a:rPr lang="en-US" sz="1200" dirty="0"/>
              <a:t> &gt; 200 µm. Non-optimal contact with the collars.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461" y="3352495"/>
            <a:ext cx="2334334" cy="252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355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3372" y="-227936"/>
            <a:ext cx="7886700" cy="994172"/>
          </a:xfrm>
        </p:spPr>
        <p:txBody>
          <a:bodyPr/>
          <a:lstStyle/>
          <a:p>
            <a:r>
              <a:rPr lang="en-GB" dirty="0"/>
              <a:t>MQXFB08: Coil Size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5D05D8-14E7-9ED9-EAD1-B48D9D1F2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25530" y="605297"/>
            <a:ext cx="5272314" cy="3161495"/>
          </a:xfrm>
          <a:prstGeom prst="rect">
            <a:avLst/>
          </a:prstGeom>
        </p:spPr>
      </p:pic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A23CB525-9D31-3C4D-415D-B3CBED099132}"/>
              </a:ext>
            </a:extLst>
          </p:cNvPr>
          <p:cNvGraphicFramePr>
            <a:graphicFrameLocks noGrp="1"/>
          </p:cNvGraphicFramePr>
          <p:nvPr/>
        </p:nvGraphicFramePr>
        <p:xfrm>
          <a:off x="1526925" y="4077981"/>
          <a:ext cx="5295900" cy="952500"/>
        </p:xfrm>
        <a:graphic>
          <a:graphicData uri="http://schemas.openxmlformats.org/drawingml/2006/table">
            <a:tbl>
              <a:tblPr/>
              <a:tblGrid>
                <a:gridCol w="1536700">
                  <a:extLst>
                    <a:ext uri="{9D8B030D-6E8A-4147-A177-3AD203B41FA5}">
                      <a16:colId xmlns:a16="http://schemas.microsoft.com/office/drawing/2014/main" val="368930968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73136965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val="2167241299"/>
                    </a:ext>
                  </a:extLst>
                </a:gridCol>
                <a:gridCol w="1587500">
                  <a:extLst>
                    <a:ext uri="{9D8B030D-6E8A-4147-A177-3AD203B41FA5}">
                      <a16:colId xmlns:a16="http://schemas.microsoft.com/office/drawing/2014/main" val="3594222037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(Excluding ends)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Rounded value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0287679"/>
                  </a:ext>
                </a:extLst>
              </a:tr>
              <a:tr h="1905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Azimuthal excess L+R [µm]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662312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9969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964454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74342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A91063A8-D377-5EF4-0DAA-CC39668C92B1}"/>
              </a:ext>
            </a:extLst>
          </p:cNvPr>
          <p:cNvGraphicFramePr>
            <a:graphicFrameLocks noGrp="1"/>
          </p:cNvGraphicFramePr>
          <p:nvPr/>
        </p:nvGraphicFramePr>
        <p:xfrm>
          <a:off x="4361687" y="5706385"/>
          <a:ext cx="1092200" cy="952500"/>
        </p:xfrm>
        <a:graphic>
          <a:graphicData uri="http://schemas.openxmlformats.org/drawingml/2006/table">
            <a:tbl>
              <a:tblPr/>
              <a:tblGrid>
                <a:gridCol w="571500">
                  <a:extLst>
                    <a:ext uri="{9D8B030D-6E8A-4147-A177-3AD203B41FA5}">
                      <a16:colId xmlns:a16="http://schemas.microsoft.com/office/drawing/2014/main" val="419523147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173363006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080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4422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8954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15946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CR149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514041"/>
                  </a:ext>
                </a:extLst>
              </a:tr>
            </a:tbl>
          </a:graphicData>
        </a:graphic>
      </p:graphicFrame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5931629-F625-0BE2-E996-169F7623AA1A}"/>
              </a:ext>
            </a:extLst>
          </p:cNvPr>
          <p:cNvCxnSpPr/>
          <p:nvPr/>
        </p:nvCxnSpPr>
        <p:spPr>
          <a:xfrm>
            <a:off x="5173729" y="5218290"/>
            <a:ext cx="0" cy="37046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5EFE638-4C93-2BCD-8742-6003E9F18C44}"/>
              </a:ext>
            </a:extLst>
          </p:cNvPr>
          <p:cNvSpPr txBox="1"/>
          <p:nvPr/>
        </p:nvSpPr>
        <p:spPr>
          <a:xfrm>
            <a:off x="5796136" y="5403524"/>
            <a:ext cx="270393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MQXFB08 largest coil (CR149) is smaller than the nominal azimuthal size, so all the coils are shimmed to the nominal azimuthal size. CR148 is the smallest.</a:t>
            </a:r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8707B5-964B-B4ED-0019-3E45821509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8104" y="1102144"/>
            <a:ext cx="1951020" cy="216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17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MQXFB08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ADEE8B-8255-55A0-CB13-6867A9E47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39294" y="1109423"/>
            <a:ext cx="4125975" cy="2567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0A46A51-8C09-12BA-ADF6-260E485CE7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220011" y="3889857"/>
            <a:ext cx="4139535" cy="257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634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GB" dirty="0"/>
              <a:t>MQXFB08</a:t>
            </a:r>
            <a:r>
              <a:rPr lang="en-US" dirty="0"/>
              <a:t> -175 um shimming plan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8F37279-7883-43E5-BFC0-C679D7216A16}"/>
              </a:ext>
            </a:extLst>
          </p:cNvPr>
          <p:cNvSpPr txBox="1">
            <a:spLocks/>
          </p:cNvSpPr>
          <p:nvPr/>
        </p:nvSpPr>
        <p:spPr>
          <a:xfrm>
            <a:off x="673293" y="761177"/>
            <a:ext cx="8193507" cy="26634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1600" u="sng" dirty="0"/>
              <a:t>Radial size and comparison to previous magnets</a:t>
            </a:r>
          </a:p>
          <a:p>
            <a:pPr marL="0" indent="0" algn="ctr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radial shim is defined in order to have a coil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pack dimensions </a:t>
            </a:r>
            <a:r>
              <a:rPr lang="en-GB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slightly smaller* </a:t>
            </a:r>
            <a:r>
              <a:rPr lang="en-150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B04/B05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/B07 but bigger than B06</a:t>
            </a:r>
            <a:r>
              <a:rPr lang="en-150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150" sz="1400" dirty="0"/>
              <a:t>The ends have a similar size to previous magnets.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Font typeface="Wingdings" charset="2"/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87470A-8C82-AC35-9EAC-018C486F7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83038" y="1618876"/>
            <a:ext cx="6777924" cy="44190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DE177D-0DE3-23D2-CF5A-63B52D92A450}"/>
              </a:ext>
            </a:extLst>
          </p:cNvPr>
          <p:cNvSpPr txBox="1"/>
          <p:nvPr/>
        </p:nvSpPr>
        <p:spPr>
          <a:xfrm>
            <a:off x="1945532" y="6232865"/>
            <a:ext cx="6015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*The keys kits are slightly bigger than nominal. To have an easier insertion (difficult in B07) of the last keys, B08 coil pack will be a bit smaller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64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GB" dirty="0"/>
              <a:t>MQXFB08</a:t>
            </a:r>
            <a:r>
              <a:rPr lang="en-US" dirty="0"/>
              <a:t> -175 um shimming plan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87470A-8C82-AC35-9EAC-018C486F7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03515" y="1606827"/>
            <a:ext cx="6736969" cy="4392340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2BB4F88-996C-4A8B-4B69-DD5B3E1B3BDF}"/>
              </a:ext>
            </a:extLst>
          </p:cNvPr>
          <p:cNvSpPr txBox="1">
            <a:spLocks/>
          </p:cNvSpPr>
          <p:nvPr/>
        </p:nvSpPr>
        <p:spPr>
          <a:xfrm>
            <a:off x="673293" y="761177"/>
            <a:ext cx="8193507" cy="26634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1600" u="sng" dirty="0"/>
              <a:t>Radial size and comparison to previous magnets</a:t>
            </a:r>
          </a:p>
          <a:p>
            <a:pPr marL="0" indent="0" algn="ctr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radial shim is defined in order to have a coil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pack dimensions </a:t>
            </a:r>
            <a:r>
              <a:rPr lang="en-GB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slightly smaller* </a:t>
            </a:r>
            <a:r>
              <a:rPr lang="en-150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B04/B05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/B07 but bigger than B06</a:t>
            </a:r>
            <a:r>
              <a:rPr lang="en-150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150" sz="1400" dirty="0"/>
              <a:t>The ends have a similar size to previous magnets.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Font typeface="Wingdings" charset="2"/>
              <a:buNone/>
            </a:pP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10F091-FCF4-758D-CB3D-6983FF846D31}"/>
              </a:ext>
            </a:extLst>
          </p:cNvPr>
          <p:cNvSpPr txBox="1"/>
          <p:nvPr/>
        </p:nvSpPr>
        <p:spPr>
          <a:xfrm>
            <a:off x="1945532" y="6232865"/>
            <a:ext cx="6015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*The keys kits are slightly bigger than nominal. To have an easier insertion (difficult in B07) of the last keys, B08 coil pack will be a bit smaller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634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/>
              <a:t>Pre-load targets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934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35A0-0E6A-42B5-BB10-6DD71E6C1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overview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80C91-53D5-4E98-8705-E79100D1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02F692-5ADD-4D1B-9AFF-DA2F16B04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40" y="3684371"/>
            <a:ext cx="8383439" cy="866488"/>
          </a:xfrm>
        </p:spPr>
        <p:txBody>
          <a:bodyPr>
            <a:normAutofit/>
          </a:bodyPr>
          <a:lstStyle/>
          <a:p>
            <a:r>
              <a:rPr lang="en-US" sz="1800" dirty="0"/>
              <a:t>Coil and shell are instrumented in three axial locations (LE (lead), CE (center), RE (Return))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8BEA85-25E8-4034-B1D6-927A36216090}"/>
              </a:ext>
            </a:extLst>
          </p:cNvPr>
          <p:cNvGrpSpPr/>
          <p:nvPr/>
        </p:nvGrpSpPr>
        <p:grpSpPr>
          <a:xfrm>
            <a:off x="6049571" y="766515"/>
            <a:ext cx="3018822" cy="2883023"/>
            <a:chOff x="5381226" y="858771"/>
            <a:chExt cx="3665574" cy="3644263"/>
          </a:xfrm>
        </p:grpSpPr>
        <p:pic>
          <p:nvPicPr>
            <p:cNvPr id="9" name="Content Placeholder 8">
              <a:extLst>
                <a:ext uri="{FF2B5EF4-FFF2-40B4-BE49-F238E27FC236}">
                  <a16:creationId xmlns:a16="http://schemas.microsoft.com/office/drawing/2014/main" id="{FA25E1D2-D218-4700-98FC-8FC673E74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1226" y="858771"/>
              <a:ext cx="3665574" cy="3644263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6B2EB6C-17BD-4CB5-AD9C-1871FB55310B}"/>
                </a:ext>
              </a:extLst>
            </p:cNvPr>
            <p:cNvGrpSpPr/>
            <p:nvPr/>
          </p:nvGrpSpPr>
          <p:grpSpPr>
            <a:xfrm>
              <a:off x="6027978" y="1620011"/>
              <a:ext cx="2401510" cy="2118827"/>
              <a:chOff x="2789040" y="2224564"/>
              <a:chExt cx="3677036" cy="3034183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66195BE-91E6-417E-99C9-D080CB58C311}"/>
                  </a:ext>
                </a:extLst>
              </p:cNvPr>
              <p:cNvSpPr txBox="1"/>
              <p:nvPr/>
            </p:nvSpPr>
            <p:spPr>
              <a:xfrm>
                <a:off x="3640199" y="3038475"/>
                <a:ext cx="873807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Coil 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239694-D6D7-49FF-AA17-8557013D38F7}"/>
                  </a:ext>
                </a:extLst>
              </p:cNvPr>
              <p:cNvSpPr txBox="1"/>
              <p:nvPr/>
            </p:nvSpPr>
            <p:spPr>
              <a:xfrm>
                <a:off x="4645166" y="3038475"/>
                <a:ext cx="873807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Coil 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DD2E935-249F-4B2E-986D-21FA29EECCDD}"/>
                  </a:ext>
                </a:extLst>
              </p:cNvPr>
              <p:cNvSpPr txBox="1"/>
              <p:nvPr/>
            </p:nvSpPr>
            <p:spPr>
              <a:xfrm>
                <a:off x="3640199" y="4048124"/>
                <a:ext cx="814202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Coil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D2D9336-725E-4942-BBDE-CDA070884F41}"/>
                  </a:ext>
                </a:extLst>
              </p:cNvPr>
              <p:cNvSpPr txBox="1"/>
              <p:nvPr/>
            </p:nvSpPr>
            <p:spPr>
              <a:xfrm>
                <a:off x="4682913" y="4048124"/>
                <a:ext cx="873807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Coil 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67FF37-61E5-4D6A-83BC-EAE894C93B20}"/>
                  </a:ext>
                </a:extLst>
              </p:cNvPr>
              <p:cNvSpPr txBox="1"/>
              <p:nvPr/>
            </p:nvSpPr>
            <p:spPr>
              <a:xfrm>
                <a:off x="5404512" y="2224564"/>
                <a:ext cx="1061564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Rod A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7B5EBDC-1007-4045-9F1B-582DECFB2B0E}"/>
                  </a:ext>
                </a:extLst>
              </p:cNvPr>
              <p:cNvSpPr txBox="1"/>
              <p:nvPr/>
            </p:nvSpPr>
            <p:spPr>
              <a:xfrm>
                <a:off x="5404513" y="4785201"/>
                <a:ext cx="1028782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Rod B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ACA78C6-65D8-48D7-9F31-FC2A4C74FFFE}"/>
                  </a:ext>
                </a:extLst>
              </p:cNvPr>
              <p:cNvSpPr txBox="1"/>
              <p:nvPr/>
            </p:nvSpPr>
            <p:spPr>
              <a:xfrm>
                <a:off x="2789040" y="2227659"/>
                <a:ext cx="1064545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Rod C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3E7FEA7-A290-4961-8110-DA1E11C6F780}"/>
                  </a:ext>
                </a:extLst>
              </p:cNvPr>
              <p:cNvSpPr txBox="1"/>
              <p:nvPr/>
            </p:nvSpPr>
            <p:spPr>
              <a:xfrm>
                <a:off x="2852478" y="4775676"/>
                <a:ext cx="1070505" cy="4735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rgbClr val="FF0000"/>
                    </a:solidFill>
                    <a:latin typeface="Californian FB" panose="0207040306080B030204" pitchFamily="18" charset="0"/>
                  </a:rPr>
                  <a:t>Rod D</a:t>
                </a:r>
                <a:endParaRPr lang="en-US" sz="1100" b="1" dirty="0">
                  <a:solidFill>
                    <a:srgbClr val="FF0000"/>
                  </a:solidFill>
                  <a:latin typeface="Californian FB" panose="0207040306080B030204" pitchFamily="18" charset="0"/>
                </a:endParaRPr>
              </a:p>
            </p:txBody>
          </p:sp>
        </p:grpSp>
      </p:grp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38DCC5A-F2E7-4D93-90E1-79C6F1DD35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234637"/>
              </p:ext>
            </p:extLst>
          </p:nvPr>
        </p:nvGraphicFramePr>
        <p:xfrm>
          <a:off x="406726" y="1339970"/>
          <a:ext cx="5587330" cy="13716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967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4682">
                  <a:extLst>
                    <a:ext uri="{9D8B030D-6E8A-4147-A177-3AD203B41FA5}">
                      <a16:colId xmlns:a16="http://schemas.microsoft.com/office/drawing/2014/main" val="2379757361"/>
                    </a:ext>
                  </a:extLst>
                </a:gridCol>
                <a:gridCol w="1550826">
                  <a:extLst>
                    <a:ext uri="{9D8B030D-6E8A-4147-A177-3AD203B41FA5}">
                      <a16:colId xmlns:a16="http://schemas.microsoft.com/office/drawing/2014/main" val="2376732294"/>
                    </a:ext>
                  </a:extLst>
                </a:gridCol>
              </a:tblGrid>
              <a:tr h="29321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Magnet </a:t>
                      </a:r>
                    </a:p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component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orbel" panose="020B0503020204020204" pitchFamily="34" charset="0"/>
                        </a:rPr>
                        <a:t>Number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&amp;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Directions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orbel" panose="020B0503020204020204" pitchFamily="34" charset="0"/>
                        </a:rPr>
                        <a:t>Bridge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orbel" panose="020B0503020204020204" pitchFamily="34" charset="0"/>
                        </a:rPr>
                        <a:t>configuration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119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Corbel" panose="020B0503020204020204" pitchFamily="34" charset="0"/>
                        </a:rPr>
                        <a:t>SHELL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12 (</a:t>
                      </a:r>
                      <a:r>
                        <a:rPr lang="el-GR" sz="1200" dirty="0">
                          <a:latin typeface="Corbel" panose="020B0503020204020204" pitchFamily="34" charset="0"/>
                        </a:rPr>
                        <a:t>Θ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)</a:t>
                      </a:r>
                    </a:p>
                    <a:p>
                      <a:pPr algn="ctr"/>
                      <a:r>
                        <a:rPr lang="it-IT" sz="1200" baseline="0" dirty="0">
                          <a:latin typeface="Corbel" panose="020B0503020204020204" pitchFamily="34" charset="0"/>
                        </a:rPr>
                        <a:t>12 (Z)</a:t>
                      </a:r>
                      <a:endParaRPr lang="en-US" sz="1200" baseline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SG quarter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bridge +  </a:t>
                      </a:r>
                    </a:p>
                    <a:p>
                      <a:pPr algn="ctr"/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thermal compensator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Cr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– Ni / </a:t>
                      </a:r>
                      <a:r>
                        <a:rPr lang="en-US" sz="1200" dirty="0">
                          <a:latin typeface="Corbel" panose="020B0503020204020204" pitchFamily="34" charset="0"/>
                        </a:rPr>
                        <a:t>Polyimide</a:t>
                      </a:r>
                    </a:p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HBM LC11-6/350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11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COILS</a:t>
                      </a:r>
                      <a:endParaRPr lang="en-US" sz="1200" b="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12 (Z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)</a:t>
                      </a:r>
                    </a:p>
                    <a:p>
                      <a:pPr algn="ctr"/>
                      <a:r>
                        <a:rPr lang="en-US" sz="1200">
                          <a:latin typeface="Corbel" panose="020B0503020204020204" pitchFamily="34" charset="0"/>
                        </a:rPr>
                        <a:t>12 </a:t>
                      </a:r>
                      <a:r>
                        <a:rPr lang="en-US" sz="1200" dirty="0">
                          <a:latin typeface="Corbel" panose="020B0503020204020204" pitchFamily="34" charset="0"/>
                        </a:rPr>
                        <a:t>(</a:t>
                      </a:r>
                      <a:r>
                        <a:rPr lang="el-GR" sz="1200" dirty="0">
                          <a:latin typeface="Corbel" panose="020B0503020204020204" pitchFamily="34" charset="0"/>
                        </a:rPr>
                        <a:t>Θ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FBG (+ temperature sensor to compensate T effect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)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latin typeface="Corbel" panose="020B0503020204020204" pitchFamily="34" charset="0"/>
                        </a:rPr>
                        <a:t>FemtoSecond</a:t>
                      </a:r>
                      <a:r>
                        <a:rPr lang="en-US" sz="1200" dirty="0">
                          <a:latin typeface="Corbel" panose="020B0503020204020204" pitchFamily="34" charset="0"/>
                        </a:rPr>
                        <a:t>®</a:t>
                      </a:r>
                    </a:p>
                    <a:p>
                      <a:pPr algn="ctr"/>
                      <a:r>
                        <a:rPr lang="en-US" sz="1200" dirty="0">
                          <a:latin typeface="Corbel" panose="020B0503020204020204" pitchFamily="34" charset="0"/>
                        </a:rPr>
                        <a:t>4</a:t>
                      </a:r>
                      <a:r>
                        <a:rPr lang="en-US" sz="1200" baseline="0" dirty="0">
                          <a:latin typeface="Corbel" panose="020B0503020204020204" pitchFamily="34" charset="0"/>
                        </a:rPr>
                        <a:t> arrays with 2 FBG </a:t>
                      </a:r>
                      <a:endParaRPr lang="en-US" sz="1200" dirty="0">
                        <a:latin typeface="Corbel" panose="020B05030202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F1400E93-B152-48AE-9F16-03141A614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498" y="4568601"/>
            <a:ext cx="6084168" cy="885793"/>
          </a:xfrm>
          <a:prstGeom prst="rect">
            <a:avLst/>
          </a:prstGeom>
          <a:noFill/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6F140D-C606-471E-89F0-07A27290C3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86"/>
          <a:stretch/>
        </p:blipFill>
        <p:spPr bwMode="auto">
          <a:xfrm>
            <a:off x="2173068" y="5600975"/>
            <a:ext cx="5882308" cy="5016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BDC691-D26A-4C6D-F664-663309F4AA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3" t="77425" r="45895" b="435"/>
          <a:stretch/>
        </p:blipFill>
        <p:spPr bwMode="auto">
          <a:xfrm>
            <a:off x="4067944" y="5806560"/>
            <a:ext cx="1827762" cy="29606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8488351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www.w3.org/XML/1998/namespace"/>
    <ds:schemaRef ds:uri="http://schemas.microsoft.com/office/2006/documentManagement/types"/>
    <ds:schemaRef ds:uri="http://purl.org/dc/dcmitype/"/>
    <ds:schemaRef ds:uri="8946e33d-fd2f-4ae4-8ee9-d90c129cdf9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14892</TotalTime>
  <Words>1961</Words>
  <Application>Microsoft Office PowerPoint</Application>
  <PresentationFormat>On-screen Show (4:3)</PresentationFormat>
  <Paragraphs>252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Aptos Narrow</vt:lpstr>
      <vt:lpstr>Arial</vt:lpstr>
      <vt:lpstr>Calibri</vt:lpstr>
      <vt:lpstr>Californian FB</vt:lpstr>
      <vt:lpstr>Corbel</vt:lpstr>
      <vt:lpstr>Helvetica Neue</vt:lpstr>
      <vt:lpstr>Roboto</vt:lpstr>
      <vt:lpstr>Wingdings</vt:lpstr>
      <vt:lpstr>Thème Office</vt:lpstr>
      <vt:lpstr>Technical Meeting on MQXFB08 :  Assembly and Pre-load target</vt:lpstr>
      <vt:lpstr>Shimming plan </vt:lpstr>
      <vt:lpstr>PowerPoint Presentation</vt:lpstr>
      <vt:lpstr>MQXFB08: Coil Size</vt:lpstr>
      <vt:lpstr>MQXFB08</vt:lpstr>
      <vt:lpstr>MQXFB08 -175 um shimming plan</vt:lpstr>
      <vt:lpstr>MQXFB08 -175 um shimming plan</vt:lpstr>
      <vt:lpstr>Pre-load targets</vt:lpstr>
      <vt:lpstr>Instrumentation overview</vt:lpstr>
      <vt:lpstr>Azimuthal pre-load target (from B03 on)</vt:lpstr>
      <vt:lpstr>RT: Targets vs achieved</vt:lpstr>
      <vt:lpstr>RT: Targets vs achieved</vt:lpstr>
      <vt:lpstr>Axial pre-load</vt:lpstr>
      <vt:lpstr>Bladder pressure</vt:lpstr>
      <vt:lpstr>RT transfer function</vt:lpstr>
      <vt:lpstr>Loading key target</vt:lpstr>
      <vt:lpstr>Magnet outer developed length</vt:lpstr>
      <vt:lpstr>Summary</vt:lpstr>
      <vt:lpstr>Thank you!</vt:lpstr>
      <vt:lpstr>Additional slides</vt:lpstr>
      <vt:lpstr>Reminder of impact on modifications in the TF</vt:lpstr>
      <vt:lpstr>Cold: Targets vs achieved</vt:lpstr>
      <vt:lpstr>Cold: Targets vs achieved</vt:lpstr>
      <vt:lpstr>Cold: Targets vs achieved</vt:lpstr>
      <vt:lpstr>Axial pre-load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Penelope Matilde Quassolo</cp:lastModifiedBy>
  <cp:revision>330</cp:revision>
  <cp:lastPrinted>2023-04-25T10:35:52Z</cp:lastPrinted>
  <dcterms:created xsi:type="dcterms:W3CDTF">2020-10-16T13:36:16Z</dcterms:created>
  <dcterms:modified xsi:type="dcterms:W3CDTF">2024-12-03T15:57:17Z</dcterms:modified>
</cp:coreProperties>
</file>