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789" r:id="rId5"/>
    <p:sldId id="1425" r:id="rId6"/>
    <p:sldId id="1479" r:id="rId7"/>
    <p:sldId id="1440" r:id="rId8"/>
    <p:sldId id="1441" r:id="rId9"/>
    <p:sldId id="1442" r:id="rId10"/>
    <p:sldId id="1443" r:id="rId11"/>
    <p:sldId id="1444" r:id="rId12"/>
    <p:sldId id="1480" r:id="rId13"/>
    <p:sldId id="1446" r:id="rId14"/>
    <p:sldId id="1445" r:id="rId15"/>
    <p:sldId id="1447" r:id="rId16"/>
    <p:sldId id="1504" r:id="rId17"/>
    <p:sldId id="1505" r:id="rId18"/>
    <p:sldId id="1503" r:id="rId19"/>
    <p:sldId id="1482" r:id="rId20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66FF"/>
    <a:srgbClr val="FF0000"/>
    <a:srgbClr val="CCFFCC"/>
    <a:srgbClr val="00B050"/>
    <a:srgbClr val="FB963C"/>
    <a:srgbClr val="FF00FF"/>
    <a:srgbClr val="0000FF"/>
    <a:srgbClr val="000099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264" autoAdjust="0"/>
    <p:restoredTop sz="94364" autoAdjust="0"/>
  </p:normalViewPr>
  <p:slideViewPr>
    <p:cSldViewPr snapToObjects="1" showGuides="1">
      <p:cViewPr varScale="1">
        <p:scale>
          <a:sx n="112" d="100"/>
          <a:sy n="112" d="100"/>
        </p:scale>
        <p:origin x="1182" y="96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84024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4008" y="2819400"/>
            <a:ext cx="7772400" cy="2121768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Roboto"/>
              </a:rPr>
              <a:t>Technical Meeting on MQXFB08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: </a:t>
            </a:r>
            <a:br>
              <a:rPr lang="en-GB" b="1" i="0" dirty="0">
                <a:solidFill>
                  <a:schemeClr val="tx1"/>
                </a:solidFill>
                <a:effectLst/>
                <a:latin typeface="Roboto"/>
              </a:rPr>
            </a:br>
            <a:r>
              <a:rPr lang="en-GB" dirty="0">
                <a:solidFill>
                  <a:schemeClr val="tx1"/>
                </a:solidFill>
                <a:latin typeface="Roboto"/>
              </a:rPr>
              <a:t>Assembly Observables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F91DC1A0-1D8A-4FB5-8240-0C713DDD7EC4}"/>
              </a:ext>
            </a:extLst>
          </p:cNvPr>
          <p:cNvSpPr txBox="1">
            <a:spLocks/>
          </p:cNvSpPr>
          <p:nvPr/>
        </p:nvSpPr>
        <p:spPr>
          <a:xfrm>
            <a:off x="1999512" y="4564596"/>
            <a:ext cx="5144976" cy="10801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>
                <a:solidFill>
                  <a:schemeClr val="tx1"/>
                </a:solidFill>
              </a:rPr>
              <a:t>Susana Izquierdo Bermudez, </a:t>
            </a:r>
            <a:r>
              <a:rPr lang="en-GB" sz="1800" u="sng" dirty="0">
                <a:solidFill>
                  <a:schemeClr val="tx1"/>
                </a:solidFill>
              </a:rPr>
              <a:t>Penelope Quassolo </a:t>
            </a:r>
            <a:r>
              <a:rPr lang="en-GB" sz="1800" dirty="0">
                <a:solidFill>
                  <a:schemeClr val="tx1"/>
                </a:solidFill>
              </a:rPr>
              <a:t>on behalf of MQXF team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EFA0DD8D-28ED-6850-A803-F661B5A9FC2B}"/>
              </a:ext>
            </a:extLst>
          </p:cNvPr>
          <p:cNvSpPr txBox="1">
            <a:spLocks/>
          </p:cNvSpPr>
          <p:nvPr/>
        </p:nvSpPr>
        <p:spPr>
          <a:xfrm>
            <a:off x="995896" y="5935885"/>
            <a:ext cx="6957739" cy="6675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03/12/2024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hlinkClick r:id="rId2"/>
              </a:rPr>
              <a:t>Technical Meeting MQXFB08 Assembly (December 3, 2024) · Indico</a:t>
            </a:r>
            <a:endParaRPr lang="en-GB" dirty="0">
              <a:highlight>
                <a:srgbClr val="FFFF66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9FFFA-B360-41C4-7B21-39D80566B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pack radial size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C31FEC-B8F9-D44E-A02A-A1E3C6A1B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888" y="776202"/>
            <a:ext cx="7920000" cy="4906963"/>
          </a:xfrm>
        </p:spPr>
        <p:txBody>
          <a:bodyPr/>
          <a:lstStyle/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600" b="1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The gap between collars and insulated coils with respect to the nominal dimension, considering for each z location the average among the four coils, shall be -0.125 mm -0.125 / +0.075 mm. 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86AABC-906A-1D7D-3261-210275CEB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8E1384-1108-DA8A-FEDD-717C68A475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64562" y="1628800"/>
            <a:ext cx="3971618" cy="25796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290D85-4BE8-9305-880F-86195F43BB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91634" y="1634781"/>
            <a:ext cx="3980678" cy="258972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988FCA-CBC0-A51F-6DE5-278EBEB1AAF4}"/>
              </a:ext>
            </a:extLst>
          </p:cNvPr>
          <p:cNvSpPr/>
          <p:nvPr/>
        </p:nvSpPr>
        <p:spPr>
          <a:xfrm>
            <a:off x="3951627" y="2296207"/>
            <a:ext cx="347991" cy="95907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0B5ECE-05D5-037C-041A-2C2CF1BAFE4A}"/>
              </a:ext>
            </a:extLst>
          </p:cNvPr>
          <p:cNvSpPr/>
          <p:nvPr/>
        </p:nvSpPr>
        <p:spPr>
          <a:xfrm>
            <a:off x="7596336" y="3537012"/>
            <a:ext cx="432048" cy="21602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D53DFB-007A-1CC9-46C4-318EDE548CF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868418" y="4282323"/>
            <a:ext cx="3963905" cy="25796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79AB5A-792B-CE5A-2DDF-5F296303C3E4}"/>
              </a:ext>
            </a:extLst>
          </p:cNvPr>
          <p:cNvSpPr txBox="1"/>
          <p:nvPr/>
        </p:nvSpPr>
        <p:spPr>
          <a:xfrm>
            <a:off x="459103" y="4978538"/>
            <a:ext cx="3980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coil pack size is smaller than B07 because the key 13.8 mm that need to be inserted during loading are all bigger than nominal. </a:t>
            </a:r>
          </a:p>
        </p:txBody>
      </p:sp>
    </p:spTree>
    <p:extLst>
      <p:ext uri="{BB962C8B-B14F-4D97-AF65-F5344CB8AC3E}">
        <p14:creationId xmlns:p14="http://schemas.microsoft.com/office/powerpoint/2010/main" val="2454034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80CC0-8ECE-F7DC-E1E0-1F16EABA2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Pole-key gap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8B957-507B-084D-070D-C54FBE8AA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10" y="1085580"/>
            <a:ext cx="6716482" cy="4906963"/>
          </a:xfrm>
        </p:spPr>
        <p:txBody>
          <a:bodyPr>
            <a:normAutofit/>
          </a:bodyPr>
          <a:lstStyle/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8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average pole key gap (per side) along the magnet length shall be +0.400 ±0.100 mm in each quadrant.</a:t>
            </a:r>
            <a:endParaRPr lang="en-GB" sz="18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8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minimum pole key gap (per side) in any quadrant and in any longitudinal location shall be &gt; +0.300 mm</a:t>
            </a:r>
            <a:r>
              <a:rPr lang="en-GB" sz="1800" b="1" i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18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400" dirty="0"/>
              <a:t>From MQXFB02, pole keys are machined removing 250 µm on each side from the original key (lessons learnt from A07&amp;A08)</a:t>
            </a:r>
          </a:p>
          <a:p>
            <a:pPr lvl="1"/>
            <a:r>
              <a:rPr lang="en-US" sz="1400" dirty="0"/>
              <a:t>We have a more uniform pole key gap along the length than in previous assemblies (no coil belly)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DDE911-92FA-D9F0-4020-147FF2BA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C10668-C7D7-9D6B-4D41-29F727118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73991" y="3378062"/>
            <a:ext cx="4039545" cy="311990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740CD30-7186-DDB0-AC1F-3914DF5A8DE4}"/>
              </a:ext>
            </a:extLst>
          </p:cNvPr>
          <p:cNvGrpSpPr/>
          <p:nvPr/>
        </p:nvGrpSpPr>
        <p:grpSpPr>
          <a:xfrm>
            <a:off x="7362816" y="1058416"/>
            <a:ext cx="1503984" cy="1316316"/>
            <a:chOff x="652446" y="4734608"/>
            <a:chExt cx="1503984" cy="1316316"/>
          </a:xfrm>
        </p:grpSpPr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77CDCDF8-ED94-8ACC-08CE-CDFF9DF299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446" y="4734608"/>
              <a:ext cx="1503984" cy="1316316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903843E-94AA-4A48-7F05-A72AA77D1BD6}"/>
                </a:ext>
              </a:extLst>
            </p:cNvPr>
            <p:cNvSpPr/>
            <p:nvPr/>
          </p:nvSpPr>
          <p:spPr>
            <a:xfrm rot="18879603">
              <a:off x="1080947" y="5058219"/>
              <a:ext cx="612648" cy="8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AFA208D-A85A-B171-F2BF-AA30168A8A34}"/>
                </a:ext>
              </a:extLst>
            </p:cNvPr>
            <p:cNvSpPr/>
            <p:nvPr/>
          </p:nvSpPr>
          <p:spPr>
            <a:xfrm rot="18879603">
              <a:off x="1350154" y="5328565"/>
              <a:ext cx="612648" cy="8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C842AC10-668F-1157-2C9A-87214A5C0E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556189" y="3339344"/>
            <a:ext cx="4202570" cy="308454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6C83828-5BA4-84B2-23DE-272CF29F2D4B}"/>
              </a:ext>
            </a:extLst>
          </p:cNvPr>
          <p:cNvSpPr/>
          <p:nvPr/>
        </p:nvSpPr>
        <p:spPr>
          <a:xfrm>
            <a:off x="8344877" y="3672218"/>
            <a:ext cx="374245" cy="103107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316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5115A-4AB5-2D66-B3C6-19AA9A515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pack geometrical measurements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DFCA6A-784E-4EF5-3365-C2F630821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364" y="1110675"/>
            <a:ext cx="4764415" cy="2271452"/>
          </a:xfrm>
        </p:spPr>
        <p:txBody>
          <a:bodyPr/>
          <a:lstStyle/>
          <a:p>
            <a:pPr algn="just"/>
            <a:r>
              <a:rPr lang="en-GB" sz="1800" u="sng" kern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coil-pack size, uniformity, and squareness the following ranges are set: </a:t>
            </a:r>
            <a:endParaRPr lang="en-GB" sz="18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400" b="1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The average vertical and horizontal dimension of the coil pack along the z axis shall be within 318.75 mm ± 0.250 mm</a:t>
            </a:r>
          </a:p>
          <a:p>
            <a:pPr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400" b="1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The uniformity of the vertical and horizontal dimensions along the z axis shall be within ±0.200 mm</a:t>
            </a:r>
          </a:p>
          <a:p>
            <a:pPr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400" b="1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The squareness of the vertical and horizontal dimensions along the z axis shall be within±0.250 mm</a:t>
            </a:r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0ACFB3-3367-CEB1-4782-541DE4A6E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F5FDBEF1-CB00-42B2-ABDA-2944D6ABF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227" y="1174614"/>
            <a:ext cx="2038394" cy="28330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7CDB9F-1EA0-2853-ED37-CCBAA4686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9338" y="2591125"/>
            <a:ext cx="1684662" cy="15301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71DD0A-52D0-CC22-E5A2-C3B2984F16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061" t="31100" r="55764" b="33463"/>
          <a:stretch/>
        </p:blipFill>
        <p:spPr>
          <a:xfrm>
            <a:off x="7467351" y="1104285"/>
            <a:ext cx="1631085" cy="13592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B480A5-2E0C-0FFC-E663-7A5C527A5D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886784" y="4365104"/>
            <a:ext cx="3591573" cy="21250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1D74749-EE38-C120-283B-FB5DB1250F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4692799" y="4365103"/>
            <a:ext cx="3564417" cy="2125071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50441AD-B97B-D3B6-8EAF-F5293E3BFE33}"/>
              </a:ext>
            </a:extLst>
          </p:cNvPr>
          <p:cNvSpPr txBox="1">
            <a:spLocks/>
          </p:cNvSpPr>
          <p:nvPr/>
        </p:nvSpPr>
        <p:spPr>
          <a:xfrm>
            <a:off x="353701" y="3504517"/>
            <a:ext cx="4764415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995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Coilpack</a:t>
            </a:r>
            <a:r>
              <a:rPr lang="en-US" dirty="0"/>
              <a:t> external measurements </a:t>
            </a:r>
            <a:br>
              <a:rPr lang="en-US" dirty="0"/>
            </a:br>
            <a:r>
              <a:rPr lang="en-US" dirty="0"/>
              <a:t>Comparison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939FBC-EBA5-797C-540A-A3F25E50A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1673" y="2517090"/>
            <a:ext cx="2939581" cy="24844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4FAB49-009D-1EE4-D1C7-8B5DF566AF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196884" y="2522887"/>
            <a:ext cx="2922086" cy="24696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D9C34F-9DA9-BE8E-BB10-961F28DDC109}"/>
              </a:ext>
            </a:extLst>
          </p:cNvPr>
          <p:cNvSpPr txBox="1"/>
          <p:nvPr/>
        </p:nvSpPr>
        <p:spPr>
          <a:xfrm>
            <a:off x="579608" y="1410156"/>
            <a:ext cx="806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B08 dimensions are smaller than B04/B05 as prevued by the shimming plan.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47561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Coilpack</a:t>
            </a:r>
            <a:r>
              <a:rPr lang="en-US" dirty="0"/>
              <a:t> external measurements </a:t>
            </a:r>
            <a:br>
              <a:rPr lang="en-US" dirty="0"/>
            </a:br>
            <a:r>
              <a:rPr lang="en-US" dirty="0"/>
              <a:t>Comparison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1605BB-9C53-8804-9E57-BECE3CE703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18124" y="1283675"/>
            <a:ext cx="2643319" cy="21226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FC4AC3-E95F-5D6C-38CE-535B7B4A75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065661" y="1281920"/>
            <a:ext cx="2637074" cy="21287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CD028A-7FC7-9472-B0C1-D4F1F31D182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307552" y="3837901"/>
            <a:ext cx="2664463" cy="21420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161E55-3F50-320B-9787-8DFE32DB98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073553" y="3840337"/>
            <a:ext cx="2634120" cy="2137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128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9606E-59BE-DDD3-1B18-1EBE114BA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measurements after coil pack insertion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8B58B-EA71-2D88-C824-A64B53FD4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C64116-1617-2718-71AE-D2D5ED4C86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45953" y="1236248"/>
            <a:ext cx="7786047" cy="508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356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F732F4-4992-9382-67EB-22C46ED72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950FC2-F3AF-C048-1B76-B92851F29715}"/>
              </a:ext>
            </a:extLst>
          </p:cNvPr>
          <p:cNvSpPr txBox="1"/>
          <p:nvPr/>
        </p:nvSpPr>
        <p:spPr>
          <a:xfrm>
            <a:off x="3347864" y="3212976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Thank you!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248917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E86AD-4FC6-49F3-8CA1-5C2B4F3FD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1D024-4C12-4D38-8942-23B2BAF41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Yoke shell sub-assembly</a:t>
            </a:r>
          </a:p>
          <a:p>
            <a:pPr lvl="1"/>
            <a:r>
              <a:rPr lang="en-US" sz="2000" dirty="0"/>
              <a:t>Vertical sub-assembly (yoke-shell modules)</a:t>
            </a:r>
          </a:p>
          <a:p>
            <a:pPr lvl="1"/>
            <a:r>
              <a:rPr lang="en-US" sz="2000" dirty="0"/>
              <a:t>Horizontal sub-assembly</a:t>
            </a:r>
          </a:p>
          <a:p>
            <a:r>
              <a:rPr lang="en-US" sz="2400" dirty="0"/>
              <a:t>Coil pack sub-assembly</a:t>
            </a:r>
          </a:p>
          <a:p>
            <a:pPr lvl="1"/>
            <a:r>
              <a:rPr lang="en-US" sz="2000" dirty="0"/>
              <a:t>Radial coil pack size</a:t>
            </a:r>
          </a:p>
          <a:p>
            <a:pPr lvl="1"/>
            <a:r>
              <a:rPr lang="en-US" sz="2000" dirty="0"/>
              <a:t>Pole-key gap</a:t>
            </a:r>
          </a:p>
          <a:p>
            <a:pPr lvl="1"/>
            <a:r>
              <a:rPr lang="en-US" sz="2000" dirty="0"/>
              <a:t>Coil pack squareness</a:t>
            </a:r>
          </a:p>
          <a:p>
            <a:pPr lvl="1"/>
            <a:r>
              <a:rPr lang="en-US" sz="2000" dirty="0"/>
              <a:t>Magnetic measurements after coil pack insertion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01677-48C5-4BD5-9DEC-A7F482A02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2801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E86AD-4FC6-49F3-8CA1-5C2B4F3FD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1D024-4C12-4D38-8942-23B2BAF41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Yoke shell sub-assembly</a:t>
            </a:r>
          </a:p>
          <a:p>
            <a:pPr lvl="1"/>
            <a:r>
              <a:rPr lang="en-US" sz="2000" dirty="0"/>
              <a:t>Vertical sub-assembly (yoke-shell modules)</a:t>
            </a:r>
          </a:p>
          <a:p>
            <a:pPr lvl="1"/>
            <a:r>
              <a:rPr lang="en-US" sz="2000" dirty="0"/>
              <a:t>Horizontal sub-assembly</a:t>
            </a:r>
          </a:p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Coil pack sub-assembly</a:t>
            </a:r>
          </a:p>
          <a:p>
            <a:pPr lvl="1"/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Radial coil pack size</a:t>
            </a:r>
          </a:p>
          <a:p>
            <a:pPr lvl="1"/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Pole-key gap</a:t>
            </a:r>
          </a:p>
          <a:p>
            <a:pPr lvl="1"/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Coil pack squareness</a:t>
            </a:r>
          </a:p>
          <a:p>
            <a:pPr lvl="1"/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Magnetic measurements after coil pack insertion </a:t>
            </a:r>
          </a:p>
          <a:p>
            <a:pPr lvl="1"/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01677-48C5-4BD5-9DEC-A7F482A02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AC055B-2A86-B176-C67D-8480068F3903}"/>
              </a:ext>
            </a:extLst>
          </p:cNvPr>
          <p:cNvSpPr/>
          <p:nvPr/>
        </p:nvSpPr>
        <p:spPr>
          <a:xfrm>
            <a:off x="6923112" y="1412776"/>
            <a:ext cx="1763688" cy="576064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Completed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440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115B-7229-FBED-8E69-5B0D9784B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Yoke-shell modules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F31E1-21E4-DF63-DA9C-9731285B4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824" y="1278520"/>
            <a:ext cx="5760640" cy="2520281"/>
          </a:xfrm>
        </p:spPr>
        <p:txBody>
          <a:bodyPr>
            <a:noAutofit/>
          </a:bodyPr>
          <a:lstStyle/>
          <a:p>
            <a:pPr marL="342900" lvl="0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400" kern="1400" dirty="0">
                <a:cs typeface="Times New Roman" panose="02020603050405020304" pitchFamily="18" charset="0"/>
              </a:rPr>
              <a:t>Monitored parameters:</a:t>
            </a:r>
          </a:p>
          <a:p>
            <a:pPr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400" kern="1400" dirty="0">
                <a:cs typeface="Times New Roman" panose="02020603050405020304" pitchFamily="18" charset="0"/>
              </a:rPr>
              <a:t>Shell strain</a:t>
            </a:r>
          </a:p>
          <a:p>
            <a:pPr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400" kern="1400" dirty="0">
                <a:cs typeface="Times New Roman" panose="02020603050405020304" pitchFamily="18" charset="0"/>
              </a:rPr>
              <a:t>Bladder pressure </a:t>
            </a:r>
          </a:p>
          <a:p>
            <a:pPr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US" sz="1400" kern="1400" dirty="0">
                <a:cs typeface="Times New Roman" panose="02020603050405020304" pitchFamily="18" charset="0"/>
              </a:rPr>
              <a:t>Yoke cavity size, </a:t>
            </a:r>
            <a:r>
              <a:rPr lang="en-GB" sz="1400" kern="1400" dirty="0">
                <a:cs typeface="Times New Roman" panose="02020603050405020304" pitchFamily="18" charset="0"/>
              </a:rPr>
              <a:t>defined as the average of the horizontal (DH1 + DH2)/2 or the vertical (DV1 + DV2)/2 dimensions </a:t>
            </a:r>
            <a:endParaRPr lang="en-US" sz="1400" kern="1400" dirty="0">
              <a:cs typeface="Times New Roman" panose="02020603050405020304" pitchFamily="18" charset="0"/>
            </a:endParaRPr>
          </a:p>
          <a:p>
            <a:pPr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US" sz="1400" kern="1400" dirty="0">
                <a:cs typeface="Times New Roman" panose="02020603050405020304" pitchFamily="18" charset="0"/>
              </a:rPr>
              <a:t>Yoke uniformity, </a:t>
            </a:r>
            <a:r>
              <a:rPr lang="en-GB" sz="1400" kern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defied as the average of the vertical or horizontal cavity dimension in each cross-section with respect to the measured average vertical or horizontal dimension of the entire yoke shell module</a:t>
            </a:r>
            <a:endParaRPr lang="en-GB" sz="1400" kern="1400" dirty="0">
              <a:cs typeface="Times New Roman" panose="02020603050405020304" pitchFamily="18" charset="0"/>
            </a:endParaRPr>
          </a:p>
          <a:p>
            <a:pPr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400" kern="1400" dirty="0">
                <a:cs typeface="Times New Roman" panose="02020603050405020304" pitchFamily="18" charset="0"/>
              </a:rPr>
              <a:t>Yoke squareness, defied as the difference between the left and right (DV1 – DV2) or top and bottom (DH1 – DH2) dimensions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A3B67-F84F-2BD9-FB56-F8A288A0E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B57DBD6-9EB5-AAA0-17FB-9F8B5AD267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73552"/>
            <a:ext cx="4257040" cy="215963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226C3A-DD08-38F7-CBCB-744AFAC40A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377"/>
          <a:stretch/>
        </p:blipFill>
        <p:spPr>
          <a:xfrm>
            <a:off x="6584102" y="1385684"/>
            <a:ext cx="2462698" cy="482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23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A5CC28D-8AE0-D5D1-B301-D5E63A9F9B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08025" y="2276873"/>
            <a:ext cx="5836438" cy="21704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B1ACE4-34AB-2956-D445-453DB378E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Yoke cavity size (vertical sub-assembly)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7AD406-32C3-AD77-AD00-47CF4980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9E5349-8C30-ECD2-82AD-AFB6738BE8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15023" y="4581128"/>
            <a:ext cx="5830970" cy="2107402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A59BA97-A858-CC58-77F9-1BEB9D2CEB5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" r="54502" b="11594"/>
          <a:stretch/>
        </p:blipFill>
        <p:spPr bwMode="auto">
          <a:xfrm>
            <a:off x="6743266" y="1032725"/>
            <a:ext cx="2011645" cy="204710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AA35ACF-1B9F-16A5-E368-287538125A2C}"/>
              </a:ext>
            </a:extLst>
          </p:cNvPr>
          <p:cNvSpPr txBox="1">
            <a:spLocks/>
          </p:cNvSpPr>
          <p:nvPr/>
        </p:nvSpPr>
        <p:spPr>
          <a:xfrm>
            <a:off x="612000" y="1297226"/>
            <a:ext cx="4536064" cy="134639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Yoke cavity size within targets</a:t>
            </a:r>
          </a:p>
          <a:p>
            <a:endParaRPr lang="en-US" sz="1200" u="sng" dirty="0"/>
          </a:p>
          <a:p>
            <a:pPr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20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average vertical and horizontal yoke cavity dimensions </a:t>
            </a:r>
            <a:r>
              <a:rPr lang="en-GB" sz="120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at each cross-section </a:t>
            </a:r>
            <a:r>
              <a:rPr lang="en-GB" sz="120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shall be within +385.125 -0.125/+0.275 mm along the module length. </a:t>
            </a:r>
          </a:p>
          <a:p>
            <a:pPr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endParaRPr lang="en-GB" sz="1200" kern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B38E7E-0FE5-433C-63AB-783BE87AD9DC}"/>
              </a:ext>
            </a:extLst>
          </p:cNvPr>
          <p:cNvSpPr/>
          <p:nvPr/>
        </p:nvSpPr>
        <p:spPr>
          <a:xfrm>
            <a:off x="5508104" y="2852936"/>
            <a:ext cx="619523" cy="8578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67F0150-0C1C-19E0-FC08-AAFBC588EA99}"/>
              </a:ext>
            </a:extLst>
          </p:cNvPr>
          <p:cNvSpPr/>
          <p:nvPr/>
        </p:nvSpPr>
        <p:spPr>
          <a:xfrm>
            <a:off x="5425603" y="4998020"/>
            <a:ext cx="645741" cy="8578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125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6386E-63DA-11C4-2C57-C4EB6AE81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659" y="209083"/>
            <a:ext cx="7920000" cy="720000"/>
          </a:xfrm>
        </p:spPr>
        <p:txBody>
          <a:bodyPr/>
          <a:lstStyle/>
          <a:p>
            <a:r>
              <a:rPr lang="en-US" dirty="0"/>
              <a:t>Yoke cavity size (vertical sub-assembly)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11806-3AE9-47CB-0FB4-5131D29AF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930" y="975519"/>
            <a:ext cx="7097445" cy="720000"/>
          </a:xfrm>
        </p:spPr>
        <p:txBody>
          <a:bodyPr>
            <a:normAutofit/>
          </a:bodyPr>
          <a:lstStyle/>
          <a:p>
            <a:r>
              <a:rPr lang="en-US" sz="1100" dirty="0"/>
              <a:t>Squareness and uniformity</a:t>
            </a:r>
          </a:p>
          <a:p>
            <a:pPr lvl="1" indent="-342900" algn="just">
              <a:spcBef>
                <a:spcPts val="200"/>
              </a:spcBef>
              <a:buFont typeface="Symbol" panose="05050102010706020507" pitchFamily="18" charset="2"/>
              <a:buChar char=""/>
            </a:pPr>
            <a:r>
              <a:rPr lang="en-GB" sz="105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average vertical and horizontal uniformity </a:t>
            </a:r>
            <a:r>
              <a:rPr lang="en-GB" sz="105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at each cross-section </a:t>
            </a:r>
            <a:r>
              <a:rPr lang="en-GB" sz="105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shall be within -0.15/+0.15 mm.</a:t>
            </a:r>
            <a:endParaRPr lang="en-GB" sz="1050" kern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sz="105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average vertical and horizontal squareness </a:t>
            </a:r>
            <a:r>
              <a:rPr lang="en-GB" sz="1050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at each cross-section </a:t>
            </a:r>
            <a:r>
              <a:rPr lang="en-GB" sz="1050" b="1" kern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shall be within -0.10/+0.10 mm.</a:t>
            </a:r>
          </a:p>
          <a:p>
            <a:endParaRPr lang="en-GB" sz="1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9E017-4E24-9051-9901-B36C68047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A949EA-9587-863C-2866-06B162243E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38154" y="4067596"/>
            <a:ext cx="4443375" cy="15819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50054B-E219-97A3-11F8-D532BCEAE4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734751" y="4053495"/>
            <a:ext cx="4340967" cy="16101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0ACE98-2ACE-7452-ACE0-06159BE3F3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739177" y="1996221"/>
            <a:ext cx="4318073" cy="15547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DD73DD-146C-FCE1-743C-2DD744D08B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67804" y="2053144"/>
            <a:ext cx="4194450" cy="14932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C404BEA-FEFB-796B-997B-FCE1CABDC754}"/>
              </a:ext>
            </a:extLst>
          </p:cNvPr>
          <p:cNvSpPr txBox="1"/>
          <p:nvPr/>
        </p:nvSpPr>
        <p:spPr>
          <a:xfrm rot="16200000">
            <a:off x="-612893" y="252111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Squareness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36E30C-CB8B-7AC0-02AD-4533C0F3956E}"/>
              </a:ext>
            </a:extLst>
          </p:cNvPr>
          <p:cNvSpPr txBox="1"/>
          <p:nvPr/>
        </p:nvSpPr>
        <p:spPr>
          <a:xfrm rot="16200000">
            <a:off x="-479868" y="4477797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Uniformity</a:t>
            </a:r>
            <a:endParaRPr lang="en-GB" dirty="0"/>
          </a:p>
        </p:txBody>
      </p:sp>
      <p:pic>
        <p:nvPicPr>
          <p:cNvPr id="15" name="Picture 1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0B0660A-2F13-EDD8-21BB-0E6753F2D53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" r="54502" b="11594"/>
          <a:stretch/>
        </p:blipFill>
        <p:spPr bwMode="auto">
          <a:xfrm>
            <a:off x="7473704" y="164203"/>
            <a:ext cx="1600585" cy="1628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A5569A-079C-C7F7-0FFB-8937B1D3B8A9}"/>
              </a:ext>
            </a:extLst>
          </p:cNvPr>
          <p:cNvSpPr txBox="1"/>
          <p:nvPr/>
        </p:nvSpPr>
        <p:spPr>
          <a:xfrm>
            <a:off x="4932360" y="1909839"/>
            <a:ext cx="7986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DH1-DH2</a:t>
            </a:r>
            <a:endParaRPr lang="en-GB" sz="10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6E4FD3-6B25-8F73-A170-A64533EE0F53}"/>
              </a:ext>
            </a:extLst>
          </p:cNvPr>
          <p:cNvSpPr txBox="1"/>
          <p:nvPr/>
        </p:nvSpPr>
        <p:spPr>
          <a:xfrm>
            <a:off x="813730" y="1786728"/>
            <a:ext cx="7633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DV1-DV2</a:t>
            </a:r>
            <a:endParaRPr lang="en-GB" sz="10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55AABE-AC1D-7C8A-A8FC-673018D87B5F}"/>
              </a:ext>
            </a:extLst>
          </p:cNvPr>
          <p:cNvSpPr txBox="1"/>
          <p:nvPr/>
        </p:nvSpPr>
        <p:spPr>
          <a:xfrm>
            <a:off x="4968782" y="4014428"/>
            <a:ext cx="457577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(DH1 + DH2)/2 – </a:t>
            </a:r>
            <a:r>
              <a:rPr lang="en-GB" sz="900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ave</a:t>
            </a:r>
            <a:r>
              <a:rPr lang="en-GB" sz="9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((DH1 + DH2)/2 )</a:t>
            </a:r>
            <a:endParaRPr lang="en-GB" sz="9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4789EF-4843-600B-BD5E-54A12C0B431E}"/>
              </a:ext>
            </a:extLst>
          </p:cNvPr>
          <p:cNvSpPr txBox="1"/>
          <p:nvPr/>
        </p:nvSpPr>
        <p:spPr>
          <a:xfrm>
            <a:off x="653817" y="4047494"/>
            <a:ext cx="457577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(DV1 + DV2)/2 – </a:t>
            </a:r>
            <a:r>
              <a:rPr lang="en-GB" sz="900" kern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ave</a:t>
            </a:r>
            <a:r>
              <a:rPr lang="en-GB" sz="9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((DV1 + DV2)/2 )</a:t>
            </a:r>
            <a:endParaRPr lang="en-GB" sz="9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46BA16-AAF1-E7B5-674C-E44EE6BCBD0F}"/>
              </a:ext>
            </a:extLst>
          </p:cNvPr>
          <p:cNvSpPr/>
          <p:nvPr/>
        </p:nvSpPr>
        <p:spPr>
          <a:xfrm>
            <a:off x="8532439" y="2294368"/>
            <a:ext cx="536115" cy="8578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477625-C527-81B7-EBDC-4966E4C7C865}"/>
              </a:ext>
            </a:extLst>
          </p:cNvPr>
          <p:cNvSpPr/>
          <p:nvPr/>
        </p:nvSpPr>
        <p:spPr>
          <a:xfrm>
            <a:off x="4035806" y="2276872"/>
            <a:ext cx="526525" cy="8578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BB1D238-EB15-78F4-74D4-42EF666014B3}"/>
              </a:ext>
            </a:extLst>
          </p:cNvPr>
          <p:cNvSpPr/>
          <p:nvPr/>
        </p:nvSpPr>
        <p:spPr>
          <a:xfrm>
            <a:off x="4127804" y="4308843"/>
            <a:ext cx="550805" cy="91204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80AFFC5-D2A6-9A07-0C88-AB64238EEF73}"/>
              </a:ext>
            </a:extLst>
          </p:cNvPr>
          <p:cNvSpPr/>
          <p:nvPr/>
        </p:nvSpPr>
        <p:spPr>
          <a:xfrm>
            <a:off x="8532439" y="4365104"/>
            <a:ext cx="514361" cy="8578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12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B1987-585B-ADB3-E4C7-A551710B5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yoke-shell sub-assembly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F1093-6CEB-4DB3-691A-280B00243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Strain and bladder pressure within targets</a:t>
            </a:r>
          </a:p>
          <a:p>
            <a:pPr lvl="1"/>
            <a:r>
              <a:rPr lang="en-US" sz="1600" dirty="0"/>
              <a:t>Yoke keys were 12.1 mm thick in all the cases below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593A1B-5305-E475-E01E-25DC7D64E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7322E3-43CD-CC29-7067-884DA5D6D1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68619" y="2218115"/>
            <a:ext cx="7006761" cy="331214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CD62083-58E3-5F48-6BAC-50F9A8467E00}"/>
              </a:ext>
            </a:extLst>
          </p:cNvPr>
          <p:cNvSpPr/>
          <p:nvPr/>
        </p:nvSpPr>
        <p:spPr>
          <a:xfrm>
            <a:off x="7350334" y="2780928"/>
            <a:ext cx="648072" cy="167085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619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157398-F9BB-FF99-235F-30582DF6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auto">
          <a:xfrm>
            <a:off x="152083" y="3595903"/>
            <a:ext cx="4110824" cy="3072652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4CAD4F-14DD-43ED-1A93-67898BFFD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yoke-shell assembly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4B1F1-0175-1717-6C52-A0E267BAF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803" y="1014370"/>
            <a:ext cx="4939285" cy="2300261"/>
          </a:xfrm>
        </p:spPr>
        <p:txBody>
          <a:bodyPr>
            <a:normAutofit lnSpcReduction="10000"/>
          </a:bodyPr>
          <a:lstStyle/>
          <a:p>
            <a:r>
              <a:rPr lang="en-GB" sz="16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average developed length in the middle of each shell shall be 1929.4 -0.2/+0.3 mm. </a:t>
            </a:r>
          </a:p>
          <a:p>
            <a:pPr lvl="1"/>
            <a:r>
              <a:rPr lang="en-GB" sz="1200" kern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developed length in relax state is </a:t>
            </a: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1928.9</a:t>
            </a:r>
            <a:r>
              <a:rPr lang="en-GB" sz="1200" kern="14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-0/+0.3</a:t>
            </a: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mm</a:t>
            </a:r>
            <a:r>
              <a:rPr lang="en-GB" sz="1200" kern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the increase of </a:t>
            </a:r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circumference for 12.1 mm yoke key is 0.4 mm. </a:t>
            </a:r>
          </a:p>
          <a:p>
            <a:r>
              <a:rPr lang="en-GB" sz="16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minimum average gap between aluminium shells of adjacent modules shall be 0.2 mm</a:t>
            </a:r>
          </a:p>
          <a:p>
            <a:r>
              <a:rPr lang="en-GB" sz="1600" kern="1400" dirty="0">
                <a:latin typeface="Calibri" panose="020F0502020204030204" pitchFamily="34" charset="0"/>
                <a:cs typeface="Calibri" panose="020F0502020204030204" pitchFamily="34" charset="0"/>
              </a:rPr>
              <a:t>Yoke cavity is measured again once the modules are assembled, and shall be consistent with the vertical yoke-shell subassembly measurements</a:t>
            </a:r>
          </a:p>
          <a:p>
            <a:r>
              <a:rPr lang="en-GB" sz="1600" kern="1400" dirty="0">
                <a:latin typeface="Calibri" panose="020F0502020204030204" pitchFamily="34" charset="0"/>
                <a:cs typeface="Calibri" panose="020F0502020204030204" pitchFamily="34" charset="0"/>
              </a:rPr>
              <a:t>The total length of the structure shall be 7521 ± 5 mm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490CD3-F53A-CEAB-7A4C-39C393866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10425D-EF96-1F1C-7F36-301AEA7885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497164" y="3636676"/>
            <a:ext cx="4335609" cy="2957071"/>
          </a:xfrm>
          <a:prstGeom prst="rect">
            <a:avLst/>
          </a:prstGeom>
        </p:spPr>
      </p:pic>
      <p:pic>
        <p:nvPicPr>
          <p:cNvPr id="14" name="Picture 13" descr="A close-up of a syringe&#10;&#10;Description automatically generated with medium confidence">
            <a:extLst>
              <a:ext uri="{FF2B5EF4-FFF2-40B4-BE49-F238E27FC236}">
                <a16:creationId xmlns:a16="http://schemas.microsoft.com/office/drawing/2014/main" id="{9D61EA9A-2D1D-3A17-5CA7-FFE5F776B0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424" y="1197124"/>
            <a:ext cx="3752396" cy="211750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B095357-70EE-15B7-DAA7-746A56FE88B0}"/>
              </a:ext>
            </a:extLst>
          </p:cNvPr>
          <p:cNvSpPr/>
          <p:nvPr/>
        </p:nvSpPr>
        <p:spPr>
          <a:xfrm>
            <a:off x="7956442" y="4109484"/>
            <a:ext cx="503990" cy="21605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9B2E88-03AE-44FB-91A0-32E41C26ABBA}"/>
              </a:ext>
            </a:extLst>
          </p:cNvPr>
          <p:cNvSpPr/>
          <p:nvPr/>
        </p:nvSpPr>
        <p:spPr>
          <a:xfrm>
            <a:off x="2987824" y="4143973"/>
            <a:ext cx="575558" cy="21222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A5B1DD95-5E5F-DC7D-446D-62774CA24F1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6" t="21038" r="15246" b="11785"/>
          <a:stretch/>
        </p:blipFill>
        <p:spPr bwMode="auto">
          <a:xfrm rot="5400000">
            <a:off x="5241505" y="1179686"/>
            <a:ext cx="1325284" cy="9361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97513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E86AD-4FC6-49F3-8CA1-5C2B4F3FD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1D024-4C12-4D38-8942-23B2BAF41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Yoke shell sub-assembly</a:t>
            </a:r>
          </a:p>
          <a:p>
            <a:pPr lvl="1"/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Vertical sub-assembly (yoke-shell modules)</a:t>
            </a:r>
          </a:p>
          <a:p>
            <a:pPr lvl="1"/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Horizontal sub-assembly</a:t>
            </a:r>
          </a:p>
          <a:p>
            <a:r>
              <a:rPr lang="en-US" sz="2400" dirty="0"/>
              <a:t>Coil pack sub-assembly</a:t>
            </a:r>
          </a:p>
          <a:p>
            <a:pPr lvl="1"/>
            <a:r>
              <a:rPr lang="en-US" sz="2000" dirty="0"/>
              <a:t>Radial coil pack size</a:t>
            </a:r>
          </a:p>
          <a:p>
            <a:pPr lvl="1"/>
            <a:r>
              <a:rPr lang="en-US" sz="2000" dirty="0"/>
              <a:t>Pole-key gap</a:t>
            </a:r>
          </a:p>
          <a:p>
            <a:pPr lvl="1"/>
            <a:r>
              <a:rPr lang="en-US" sz="2000" dirty="0"/>
              <a:t>Coil pack squareness</a:t>
            </a:r>
          </a:p>
          <a:p>
            <a:pPr lvl="1"/>
            <a:r>
              <a:rPr lang="en-US" sz="2000" dirty="0"/>
              <a:t>Magnetic measurements after coil pack insertion 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01677-48C5-4BD5-9DEC-A7F482A02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AC055B-2A86-B176-C67D-8480068F3903}"/>
              </a:ext>
            </a:extLst>
          </p:cNvPr>
          <p:cNvSpPr/>
          <p:nvPr/>
        </p:nvSpPr>
        <p:spPr>
          <a:xfrm>
            <a:off x="6923112" y="2996952"/>
            <a:ext cx="1763688" cy="576064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Completed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6571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www.w3.org/XML/1998/namespace"/>
    <ds:schemaRef ds:uri="http://schemas.microsoft.com/office/2006/documentManagement/types"/>
    <ds:schemaRef ds:uri="http://purl.org/dc/dcmitype/"/>
    <ds:schemaRef ds:uri="8946e33d-fd2f-4ae4-8ee9-d90c129cdf9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11784</TotalTime>
  <Words>741</Words>
  <Application>Microsoft Office PowerPoint</Application>
  <PresentationFormat>On-screen Show (4:3)</PresentationFormat>
  <Paragraphs>96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Roboto</vt:lpstr>
      <vt:lpstr>Symbol</vt:lpstr>
      <vt:lpstr>Times New Roman</vt:lpstr>
      <vt:lpstr>Wingdings</vt:lpstr>
      <vt:lpstr>Thème Office</vt:lpstr>
      <vt:lpstr>Technical Meeting on MQXFB08:  Assembly Observables</vt:lpstr>
      <vt:lpstr>Outline</vt:lpstr>
      <vt:lpstr>Outline</vt:lpstr>
      <vt:lpstr>Yoke-shell modules</vt:lpstr>
      <vt:lpstr>Yoke cavity size (vertical sub-assembly)</vt:lpstr>
      <vt:lpstr>Yoke cavity size (vertical sub-assembly)</vt:lpstr>
      <vt:lpstr>Vertical yoke-shell sub-assembly</vt:lpstr>
      <vt:lpstr>Horizontal yoke-shell assembly</vt:lpstr>
      <vt:lpstr>Outline</vt:lpstr>
      <vt:lpstr>Coil pack radial size</vt:lpstr>
      <vt:lpstr>Pole-key gap</vt:lpstr>
      <vt:lpstr>Coil pack geometrical measurements</vt:lpstr>
      <vt:lpstr>Coilpack external measurements  Comparison</vt:lpstr>
      <vt:lpstr>Coilpack external measurements  Comparison</vt:lpstr>
      <vt:lpstr>Magnetic measurements after coil pack insertion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Penelope Matilde Quassolo</cp:lastModifiedBy>
  <cp:revision>309</cp:revision>
  <cp:lastPrinted>2023-04-25T10:35:52Z</cp:lastPrinted>
  <dcterms:created xsi:type="dcterms:W3CDTF">2020-10-16T13:36:16Z</dcterms:created>
  <dcterms:modified xsi:type="dcterms:W3CDTF">2024-12-02T13:22:11Z</dcterms:modified>
</cp:coreProperties>
</file>