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3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95" r:id="rId2"/>
    <p:sldMasterId id="2147483707" r:id="rId3"/>
    <p:sldMasterId id="2147483730" r:id="rId4"/>
  </p:sldMasterIdLst>
  <p:notesMasterIdLst>
    <p:notesMasterId r:id="rId32"/>
  </p:notesMasterIdLst>
  <p:sldIdLst>
    <p:sldId id="298" r:id="rId5"/>
    <p:sldId id="299" r:id="rId6"/>
    <p:sldId id="258" r:id="rId7"/>
    <p:sldId id="296" r:id="rId8"/>
    <p:sldId id="297" r:id="rId9"/>
    <p:sldId id="290" r:id="rId10"/>
    <p:sldId id="259" r:id="rId11"/>
    <p:sldId id="266" r:id="rId12"/>
    <p:sldId id="263" r:id="rId13"/>
    <p:sldId id="264" r:id="rId14"/>
    <p:sldId id="270" r:id="rId15"/>
    <p:sldId id="300" r:id="rId16"/>
    <p:sldId id="313" r:id="rId17"/>
    <p:sldId id="314" r:id="rId18"/>
    <p:sldId id="285" r:id="rId19"/>
    <p:sldId id="315" r:id="rId20"/>
    <p:sldId id="278" r:id="rId21"/>
    <p:sldId id="321" r:id="rId22"/>
    <p:sldId id="325" r:id="rId23"/>
    <p:sldId id="323" r:id="rId24"/>
    <p:sldId id="324" r:id="rId25"/>
    <p:sldId id="332" r:id="rId26"/>
    <p:sldId id="330" r:id="rId27"/>
    <p:sldId id="1242" r:id="rId28"/>
    <p:sldId id="281" r:id="rId29"/>
    <p:sldId id="256" r:id="rId30"/>
    <p:sldId id="1241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4C4EDDF-B58B-4DC4-10D1-78C4D5FA6949}" name="chiara antuono" initials="ca" userId="S::antuono.1679218@studenti.uniroma1.it::c07079e8-8e0c-4b01-b041-c18018cf015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0000"/>
    <a:srgbClr val="000000"/>
    <a:srgbClr val="0BF5F5"/>
    <a:srgbClr val="AB0DA3"/>
    <a:srgbClr val="EDEDED"/>
    <a:srgbClr val="D1FA06"/>
    <a:srgbClr val="11E316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50" autoAdjust="0"/>
    <p:restoredTop sz="93658" autoAdjust="0"/>
  </p:normalViewPr>
  <p:slideViewPr>
    <p:cSldViewPr snapToGrid="0">
      <p:cViewPr varScale="1">
        <p:scale>
          <a:sx n="120" d="100"/>
          <a:sy n="120" d="100"/>
        </p:scale>
        <p:origin x="62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E7939-A211-4383-A7DB-65D49E843AF0}" type="datetimeFigureOut">
              <a:rPr lang="en-GB" smtClean="0"/>
              <a:t>03/12/2024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A0B91B-FE18-4970-ACA8-61492B97A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084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0B91B-FE18-4970-ACA8-61492B97A37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6662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3DEBED-DB95-4B31-BAAB-CD0E94F1597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06451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A0B91B-FE18-4970-ACA8-61492B97A37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7923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0B91B-FE18-4970-ACA8-61492B97A37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345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0B91B-FE18-4970-ACA8-61492B97A37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408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0B91B-FE18-4970-ACA8-61492B97A37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890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0B91B-FE18-4970-ACA8-61492B97A37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021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0B91B-FE18-4970-ACA8-61492B97A37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30327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3DEBED-DB95-4B31-BAAB-CD0E94F1597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59077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3DEBED-DB95-4B31-BAAB-CD0E94F1597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38383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3DEBED-DB95-4B31-BAAB-CD0E94F1597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1592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sv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5361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453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28645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8399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284419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2452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989025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765287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089034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826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106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8669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5422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5691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8C915-9EC5-4261-B7E6-DD311F178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9BFF4-2200-427A-B7F1-1A5FC5216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27EBA7-1B2C-4E74-ADAC-07608570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C7785-349E-4374-B448-86FBAE0F4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ECB5C2-F616-4A4C-94DD-ED3F3B573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1718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3D8F9-FF45-49D5-8F41-62D4C7FD40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490403-8568-45B8-8370-75AA18DABD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562AA9-2D0F-4D1D-A3C9-01BB0BCD7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6A908-781B-4CDD-8077-3928FD906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72EF0-A164-4A9E-9EC1-07B02E561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3294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8C915-9EC5-4261-B7E6-DD311F178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9BFF4-2200-427A-B7F1-1A5FC5216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27EBA7-1B2C-4E74-ADAC-07608570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C7785-349E-4374-B448-86FBAE0F4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ECB5C2-F616-4A4C-94DD-ED3F3B573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7061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84C7C-A06F-4C25-8D0A-2D8FD7340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C43FC9-78B7-4B5A-8A85-5FEC891CB0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4857F-47ED-4809-8D5C-6D606C0A9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024839-9147-4D91-80F0-2B6E0310B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5D3195-D176-4AD6-8529-76DF3948C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9376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7D41F-5E58-4F33-A488-4F3B1544E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3E61BB-073D-4C3E-9C78-D97DB64A00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A3BD52-361D-472F-B7E0-24A3F9B5A8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8CEC4B-47D0-4E6A-AD86-4EA090AD6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8ACB5D-EA71-4191-8741-0DD938F4A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5C3180-3A53-441B-9DA8-C07ACEA16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1248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0C749-9716-414D-AE23-60BA1AA4D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8558F6-3F6B-4D32-9A06-6DA18E1147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30F535-D9C9-4946-8F8A-494F642B8E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268802-3213-42F0-AFDD-2D3E3DB760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687A45-1474-4C67-9C58-8B95486743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55184C-BDE0-41AD-8C89-1C0605BB7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44626B-F327-4CFE-B054-EF644575D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AE84CA-6E7A-497A-A44F-B1796AB10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1322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02AFF-0F52-41FB-B263-7FC21495F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BBDE38-B9F2-433B-9A27-10BB539DE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3380F4-206F-4FEE-9A74-7595EFB46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50D881-7472-4384-A636-C475DC0FF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9372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E567C-4E63-47CD-B639-F8E9DB4A8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D2A373-9284-428F-A18B-2DD5E1C00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D843B-59FF-41A9-A4D8-19E1F4C05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919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008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D8283-439B-48B2-BEE5-AF61D1782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3A0A2-22FE-45B2-B52E-03F3C2AC8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E9DC1-3E76-4D77-A6AB-A3D62068B8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E1E06E-2765-416E-9FB5-2B6ADCBB7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B55292-FEDF-4BEC-94EE-B8B2E6F27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10DFC8-0D64-456E-AFC8-D5784BE74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4502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6FD7D-06A0-420F-B573-738A8B241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1AC765-896D-49AC-9AB6-E167733E29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703E3A-2570-46CF-8ED7-D7F96459C8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16B767-6847-4487-9D50-5B23B3125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337C39-9EED-437A-8B38-356E59679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6113B5-1E3F-4484-80AB-DC237EA8E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0593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1AA2B-6CCE-425A-9472-CAD19FAE6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2CF69D-2164-412F-860A-01959E43C8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7DDCFE-BE50-4BFF-90EB-5E8533E3F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F5AFC4-547D-4603-9F77-560E22414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B17B4-8C3C-434F-AF89-710A0EA9F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3681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A4483E-CBF6-4515-B91F-8A8C12B221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EFF302-13BC-4A1B-9217-8159526D43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05F5B3-D59F-4E28-9FD1-744190665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0FD82-65EA-4454-BF7E-5C56826DA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800495-FECF-4FDE-8173-2B2F5605C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9081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906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061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294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0466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639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035380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3341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4894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2855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8179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9695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746554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6394404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19088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04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7578333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983652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86249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249296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79017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9227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9116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07075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8C915-9EC5-4261-B7E6-DD311F178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9BFF4-2200-427A-B7F1-1A5FC5216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27EBA7-1B2C-4E74-ADAC-07608570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C7785-349E-4374-B448-86FBAE0F4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ECB5C2-F616-4A4C-94DD-ED3F3B573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16097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488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7708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4767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49059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2943566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48991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6749565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880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1800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99101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7469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20271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81600198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14172751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925553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0867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425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993936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559194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005078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80966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90141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55414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579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976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806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0781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6.xml"/><Relationship Id="rId21" Type="http://schemas.openxmlformats.org/officeDocument/2006/relationships/slideLayout" Target="../slideLayouts/slideLayout54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slideLayout" Target="../slideLayouts/slideLayout53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24" Type="http://schemas.openxmlformats.org/officeDocument/2006/relationships/image" Target="../media/image4.emf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23" Type="http://schemas.openxmlformats.org/officeDocument/2006/relationships/theme" Target="../theme/theme3.xml"/><Relationship Id="rId10" Type="http://schemas.openxmlformats.org/officeDocument/2006/relationships/slideLayout" Target="../slideLayouts/slideLayout43.xml"/><Relationship Id="rId19" Type="http://schemas.openxmlformats.org/officeDocument/2006/relationships/slideLayout" Target="../slideLayouts/slideLayout52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Relationship Id="rId22" Type="http://schemas.openxmlformats.org/officeDocument/2006/relationships/slideLayout" Target="../slideLayouts/slideLayout5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18" Type="http://schemas.openxmlformats.org/officeDocument/2006/relationships/slideLayout" Target="../slideLayouts/slideLayout73.xml"/><Relationship Id="rId3" Type="http://schemas.openxmlformats.org/officeDocument/2006/relationships/slideLayout" Target="../slideLayouts/slideLayout58.xml"/><Relationship Id="rId21" Type="http://schemas.openxmlformats.org/officeDocument/2006/relationships/slideLayout" Target="../slideLayouts/slideLayout76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17" Type="http://schemas.openxmlformats.org/officeDocument/2006/relationships/slideLayout" Target="../slideLayouts/slideLayout72.xml"/><Relationship Id="rId25" Type="http://schemas.openxmlformats.org/officeDocument/2006/relationships/image" Target="../media/image8.emf"/><Relationship Id="rId2" Type="http://schemas.openxmlformats.org/officeDocument/2006/relationships/slideLayout" Target="../slideLayouts/slideLayout57.xml"/><Relationship Id="rId16" Type="http://schemas.openxmlformats.org/officeDocument/2006/relationships/slideLayout" Target="../slideLayouts/slideLayout71.xml"/><Relationship Id="rId20" Type="http://schemas.openxmlformats.org/officeDocument/2006/relationships/slideLayout" Target="../slideLayouts/slideLayout75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24" Type="http://schemas.openxmlformats.org/officeDocument/2006/relationships/theme" Target="../theme/theme4.xml"/><Relationship Id="rId5" Type="http://schemas.openxmlformats.org/officeDocument/2006/relationships/slideLayout" Target="../slideLayouts/slideLayout60.xml"/><Relationship Id="rId15" Type="http://schemas.openxmlformats.org/officeDocument/2006/relationships/slideLayout" Target="../slideLayouts/slideLayout70.xml"/><Relationship Id="rId23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65.xml"/><Relationship Id="rId19" Type="http://schemas.openxmlformats.org/officeDocument/2006/relationships/slideLayout" Target="../slideLayouts/slideLayout74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9.xml"/><Relationship Id="rId22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JAP workshop - Impedance modelling and equipment design</a:t>
            </a:r>
          </a:p>
        </p:txBody>
      </p:sp>
    </p:spTree>
    <p:extLst>
      <p:ext uri="{BB962C8B-B14F-4D97-AF65-F5344CB8AC3E}">
        <p14:creationId xmlns:p14="http://schemas.microsoft.com/office/powerpoint/2010/main" val="3027376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52A618-7048-4D6F-ACF5-C93FC2505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F483C3-C51C-4699-A510-4BD752283E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FBB973-CEFE-4DE5-9E07-D226E51ACB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56E307-AAC5-4571-8A6A-BAF58C955E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JAP workshop - Impedance modelling and equipment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F4D7-5FC5-4FBE-8643-F5E1593490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09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JAP workshop - Impedance modelling and equipment design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701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  <p:sldLayoutId id="2147483725" r:id="rId18"/>
    <p:sldLayoutId id="2147483726" r:id="rId19"/>
    <p:sldLayoutId id="2147483727" r:id="rId20"/>
    <p:sldLayoutId id="2147483728" r:id="rId21"/>
    <p:sldLayoutId id="2147483729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C. Antuono, M. Neroni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295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  <p:sldLayoutId id="2147483748" r:id="rId18"/>
    <p:sldLayoutId id="2147483749" r:id="rId19"/>
    <p:sldLayoutId id="2147483750" r:id="rId20"/>
    <p:sldLayoutId id="2147483751" r:id="rId21"/>
    <p:sldLayoutId id="2147483752" r:id="rId22"/>
    <p:sldLayoutId id="2147483753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27.png"/><Relationship Id="rId5" Type="http://schemas.openxmlformats.org/officeDocument/2006/relationships/hyperlink" Target="https://cds.cern.ch/record/1564644?ln=it" TargetMode="External"/><Relationship Id="rId4" Type="http://schemas.openxmlformats.org/officeDocument/2006/relationships/hyperlink" Target="https://accelconf.web.cern.ch/ipac2018/papers/wepmk003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3.xml"/><Relationship Id="rId4" Type="http://schemas.openxmlformats.org/officeDocument/2006/relationships/hyperlink" Target="https://doi.org/10.18429/JACOW-IPAC2021-WEPAB361.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hyperlink" Target="https://indico.cern.ch/event/1464973/contributions/6167956/attachments/2942784/5170819/TDIS_BenchMeas_092024.pdf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5.xml"/><Relationship Id="rId6" Type="http://schemas.openxmlformats.org/officeDocument/2006/relationships/hyperlink" Target="https://indico.cern.ch/event/1375052/" TargetMode="Externa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5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s://indico.cern.ch/event/1464973/contributions/6167956/attachments/2942784/5170819/TDIS_BenchMeas_092024.pdf" TargetMode="External"/><Relationship Id="rId1" Type="http://schemas.openxmlformats.org/officeDocument/2006/relationships/slideLayout" Target="../slideLayouts/slideLayout55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0.png"/><Relationship Id="rId3" Type="http://schemas.openxmlformats.org/officeDocument/2006/relationships/image" Target="../media/image40.jpeg"/><Relationship Id="rId7" Type="http://schemas.openxmlformats.org/officeDocument/2006/relationships/image" Target="../media/image44.png"/><Relationship Id="rId12" Type="http://schemas.openxmlformats.org/officeDocument/2006/relationships/hyperlink" Target="https://indico.cern.ch/event/1337597/contributions/5634092/attachments/2766260/4821226/2312_JAPW_CP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43.png"/><Relationship Id="rId11" Type="http://schemas.openxmlformats.org/officeDocument/2006/relationships/hyperlink" Target="https://doi.10.18429/JACoW-HB2023-THBP52" TargetMode="External"/><Relationship Id="rId5" Type="http://schemas.openxmlformats.org/officeDocument/2006/relationships/image" Target="../media/image42.jpeg"/><Relationship Id="rId10" Type="http://schemas.openxmlformats.org/officeDocument/2006/relationships/image" Target="../media/image45.png"/><Relationship Id="rId4" Type="http://schemas.openxmlformats.org/officeDocument/2006/relationships/image" Target="../media/image41.jpeg"/><Relationship Id="rId9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337597/contributions/5634092/attachments/2766260/4821226/2312_JAPW_CP.pdf" TargetMode="External"/><Relationship Id="rId3" Type="http://schemas.openxmlformats.org/officeDocument/2006/relationships/image" Target="../media/image260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5.xml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.to/8WsB7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53.pn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5.xml"/><Relationship Id="rId5" Type="http://schemas.openxmlformats.org/officeDocument/2006/relationships/hyperlink" Target="https://indico.cern.ch/event/1421594/contributions/6064204/attachments/2944630/5174494/HL_Schottky_Lannoy_10-10-24.pdf" TargetMode="External"/><Relationship Id="rId4" Type="http://schemas.openxmlformats.org/officeDocument/2006/relationships/hyperlink" Target="https://indico.cern.ch/event/1421594/contributions/6062598/attachments/2944561/5174374/MZ_14th_HiLumi_collaboration_meeting.pdf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6.xml"/><Relationship Id="rId6" Type="http://schemas.openxmlformats.org/officeDocument/2006/relationships/hyperlink" Target="https://cds.cern.ch/record/2904161?ln=en" TargetMode="External"/><Relationship Id="rId5" Type="http://schemas.openxmlformats.org/officeDocument/2006/relationships/hyperlink" Target="https://cds.cern.ch/record/2912915?ln=en" TargetMode="External"/><Relationship Id="rId4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3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8.xml"/><Relationship Id="rId6" Type="http://schemas.openxmlformats.org/officeDocument/2006/relationships/image" Target="../media/image120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5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accelconf.web.cern.ch/hb2023/papers/thafp01.pdf" TargetMode="External"/><Relationship Id="rId3" Type="http://schemas.openxmlformats.org/officeDocument/2006/relationships/image" Target="../media/image12.png"/><Relationship Id="rId7" Type="http://schemas.microsoft.com/office/2007/relationships/hdphoto" Target="../media/hdphoto1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5.png"/><Relationship Id="rId4" Type="http://schemas.openxmlformats.org/officeDocument/2006/relationships/hyperlink" Target="https://cds.cern.ch/record/2725919/files/CERN-THESIS-2019-371.pdf" TargetMode="External"/><Relationship Id="rId9" Type="http://schemas.openxmlformats.org/officeDocument/2006/relationships/hyperlink" Target="https://cds.cern.ch/record/2906761/files/WEPR44.pd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17.png"/><Relationship Id="rId5" Type="http://schemas.openxmlformats.org/officeDocument/2006/relationships/hyperlink" Target="https://accelconf.web.cern.ch/ipac2023/doi/jacow-ipac2023-wepa011/" TargetMode="External"/><Relationship Id="rId4" Type="http://schemas.openxmlformats.org/officeDocument/2006/relationships/hyperlink" Target="https://indico.cern.ch/event/1434561/" TargetMode="External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425640/" TargetMode="External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hyperlink" Target="https://indico.cern.ch/event/1443943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6" y="2938547"/>
            <a:ext cx="11376025" cy="2153265"/>
          </a:xfrm>
        </p:spPr>
        <p:txBody>
          <a:bodyPr/>
          <a:lstStyle/>
          <a:p>
            <a:r>
              <a:rPr lang="en-US" dirty="0"/>
              <a:t>Impedance modelling and equipment design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5" y="4473789"/>
            <a:ext cx="11376025" cy="803787"/>
          </a:xfrm>
        </p:spPr>
        <p:txBody>
          <a:bodyPr/>
          <a:lstStyle/>
          <a:p>
            <a:pPr algn="l"/>
            <a:r>
              <a:rPr lang="en-US" dirty="0"/>
              <a:t>Chiara Antuono, Michela Neroni </a:t>
            </a:r>
            <a:r>
              <a:rPr lang="en-US" b="0" dirty="0"/>
              <a:t>on behalf of </a:t>
            </a:r>
          </a:p>
          <a:p>
            <a:pPr algn="l"/>
            <a:r>
              <a:rPr lang="en-US" b="0" dirty="0"/>
              <a:t>H. Bursali, E. De La Fuente, M. Diaz, G. Favia, L. Giacomel, I. Karpov, P. Krkotic, A. Lasheen, N. Mounet, B. Salvant, L. Sito, </a:t>
            </a:r>
            <a:r>
              <a:rPr lang="de-DE" b="0" dirty="0"/>
              <a:t>C. Vollinger, M. Zampetakis, C. Zannini.</a:t>
            </a:r>
          </a:p>
          <a:p>
            <a:pPr algn="l"/>
            <a:r>
              <a:rPr lang="de-DE" b="0" u="sng" dirty="0"/>
              <a:t>Many </a:t>
            </a:r>
            <a:r>
              <a:rPr lang="de-DE" b="0" u="sng" dirty="0" err="1"/>
              <a:t>thanks</a:t>
            </a:r>
            <a:r>
              <a:rPr lang="de-DE" b="0" u="sng" dirty="0"/>
              <a:t> to</a:t>
            </a:r>
            <a:r>
              <a:rPr lang="de-DE" b="0" dirty="0"/>
              <a:t>: </a:t>
            </a:r>
            <a:r>
              <a:rPr lang="en-US" b="0" dirty="0"/>
              <a:t>W. Andreazza, M. Barnes, G. </a:t>
            </a:r>
            <a:r>
              <a:rPr lang="en-US" b="0" dirty="0" err="1"/>
              <a:t>Bregliozzi</a:t>
            </a:r>
            <a:r>
              <a:rPr lang="en-US" b="0" dirty="0"/>
              <a:t>, S. Calatroni, A. Perillo Marcone, D. </a:t>
            </a:r>
            <a:r>
              <a:rPr lang="en-US" b="0" dirty="0" err="1"/>
              <a:t>Mirarchi</a:t>
            </a:r>
            <a:r>
              <a:rPr lang="en-US" b="0" dirty="0"/>
              <a:t>, C. Pasquino, R. </a:t>
            </a:r>
            <a:r>
              <a:rPr lang="de-DE" b="0" dirty="0"/>
              <a:t>Seidenbinder, J. A. Ferreira Somoza, </a:t>
            </a:r>
            <a:r>
              <a:rPr lang="en-US" b="0" dirty="0"/>
              <a:t>R. Franqueira Ximenes.</a:t>
            </a:r>
            <a:endParaRPr lang="de-DE" b="0" dirty="0"/>
          </a:p>
          <a:p>
            <a:pPr algn="l"/>
            <a:r>
              <a:rPr lang="en-US" dirty="0"/>
              <a:t>11</a:t>
            </a:r>
            <a:r>
              <a:rPr lang="en-US" baseline="30000" dirty="0"/>
              <a:t>th</a:t>
            </a:r>
            <a:r>
              <a:rPr lang="en-US" dirty="0"/>
              <a:t> December 2024, JAP Workshop, Montreux 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1E8C065-25BF-5129-E98C-A439ADA186BC}"/>
              </a:ext>
            </a:extLst>
          </p:cNvPr>
          <p:cNvSpPr txBox="1"/>
          <p:nvPr/>
        </p:nvSpPr>
        <p:spPr>
          <a:xfrm>
            <a:off x="159322" y="80433"/>
            <a:ext cx="766119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3600" b="1" dirty="0">
                <a:latin typeface="+mj-lt"/>
                <a:ea typeface="+mj-ea"/>
                <a:cs typeface="+mj-cs"/>
              </a:rPr>
              <a:t>LHC injection kickers - MKI-cool</a:t>
            </a:r>
            <a:endParaRPr lang="en-GB" sz="3600" b="1" dirty="0">
              <a:latin typeface="+mj-lt"/>
              <a:ea typeface="+mj-ea"/>
              <a:cs typeface="+mj-cs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B011E43-C85D-D07A-A603-83DEB0E806AB}"/>
              </a:ext>
            </a:extLst>
          </p:cNvPr>
          <p:cNvCxnSpPr>
            <a:cxnSpLocks/>
          </p:cNvCxnSpPr>
          <p:nvPr/>
        </p:nvCxnSpPr>
        <p:spPr>
          <a:xfrm flipV="1">
            <a:off x="2894785" y="813372"/>
            <a:ext cx="555112" cy="307777"/>
          </a:xfrm>
          <a:prstGeom prst="straightConnector1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6ED7804-7746-4D44-4140-F2ECB945A1C4}"/>
              </a:ext>
            </a:extLst>
          </p:cNvPr>
          <p:cNvSpPr txBox="1"/>
          <p:nvPr/>
        </p:nvSpPr>
        <p:spPr>
          <a:xfrm>
            <a:off x="3475829" y="671364"/>
            <a:ext cx="1204237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MKI-</a:t>
            </a:r>
            <a:r>
              <a:rPr lang="en-US" b="1" dirty="0">
                <a:solidFill>
                  <a:srgbClr val="FF0000"/>
                </a:solidFill>
              </a:rPr>
              <a:t>cool</a:t>
            </a:r>
            <a:r>
              <a:rPr lang="en-US" dirty="0"/>
              <a:t>:</a:t>
            </a:r>
            <a:endParaRPr lang="en-GB" dirty="0"/>
          </a:p>
        </p:txBody>
      </p:sp>
      <p:pic>
        <p:nvPicPr>
          <p:cNvPr id="4" name="Picture 3" descr="A graph with blue and orange lines&#10;&#10;Description automatically generated">
            <a:extLst>
              <a:ext uri="{FF2B5EF4-FFF2-40B4-BE49-F238E27FC236}">
                <a16:creationId xmlns:a16="http://schemas.microsoft.com/office/drawing/2014/main" id="{280EE171-A4F0-F32A-1084-AA033B7880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9" t="8235" r="8007"/>
          <a:stretch/>
        </p:blipFill>
        <p:spPr>
          <a:xfrm>
            <a:off x="7205339" y="2906678"/>
            <a:ext cx="4798184" cy="26935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55C7AC1-91FC-1CD5-75E3-EAB565DD444A}"/>
              </a:ext>
            </a:extLst>
          </p:cNvPr>
          <p:cNvSpPr txBox="1"/>
          <p:nvPr/>
        </p:nvSpPr>
        <p:spPr>
          <a:xfrm>
            <a:off x="294119" y="4035353"/>
            <a:ext cx="6911220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FF0000"/>
                </a:solidFill>
              </a:rPr>
              <a:t>2 MKI-cool </a:t>
            </a:r>
            <a:r>
              <a:rPr lang="en-US" dirty="0"/>
              <a:t>already installed and </a:t>
            </a:r>
            <a:r>
              <a:rPr lang="en-US" u="sng" dirty="0"/>
              <a:t>successfully tested in 2023 and 2024</a:t>
            </a:r>
            <a:r>
              <a:rPr lang="en-US" dirty="0"/>
              <a:t> in </a:t>
            </a:r>
            <a:r>
              <a:rPr lang="en-US" b="1" dirty="0">
                <a:solidFill>
                  <a:srgbClr val="FF0000"/>
                </a:solidFill>
              </a:rPr>
              <a:t>Point 8 </a:t>
            </a:r>
            <a:r>
              <a:rPr lang="en-US" dirty="0"/>
              <a:t>(more info in </a:t>
            </a:r>
            <a:r>
              <a:rPr lang="en-US" i="1" dirty="0"/>
              <a:t>G. Favia talk, “ABT Equipment: </a:t>
            </a:r>
            <a:r>
              <a:rPr lang="en-US" altLang="en-US" i="1" dirty="0">
                <a:latin typeface="Arial" panose="020B0604020202020204" pitchFamily="34" charset="0"/>
              </a:rPr>
              <a:t>Operational Insights and Future Perspective</a:t>
            </a:r>
            <a:r>
              <a:rPr lang="en-US" i="1" dirty="0"/>
              <a:t>”</a:t>
            </a:r>
            <a:r>
              <a:rPr lang="en-US" dirty="0"/>
              <a:t>).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endParaRPr lang="en-US" b="1" dirty="0">
              <a:solidFill>
                <a:srgbClr val="FF0000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FF0000"/>
                </a:solidFill>
              </a:rPr>
              <a:t>2 more MKI-cool </a:t>
            </a:r>
            <a:r>
              <a:rPr lang="en-US" dirty="0"/>
              <a:t>to be installed in </a:t>
            </a:r>
            <a:r>
              <a:rPr lang="en-US" b="1" dirty="0">
                <a:solidFill>
                  <a:srgbClr val="FF0000"/>
                </a:solidFill>
              </a:rPr>
              <a:t>Point 8</a:t>
            </a:r>
            <a:r>
              <a:rPr lang="en-US" dirty="0"/>
              <a:t> during </a:t>
            </a:r>
            <a:r>
              <a:rPr lang="en-US" b="1" dirty="0">
                <a:solidFill>
                  <a:srgbClr val="FF0000"/>
                </a:solidFill>
              </a:rPr>
              <a:t>YETS24/25.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Full upgrade of </a:t>
            </a:r>
            <a:r>
              <a:rPr lang="en-US" b="1" dirty="0">
                <a:solidFill>
                  <a:schemeClr val="accent3"/>
                </a:solidFill>
              </a:rPr>
              <a:t>Point 2</a:t>
            </a:r>
            <a:r>
              <a:rPr lang="en-US" dirty="0"/>
              <a:t> with </a:t>
            </a:r>
            <a:r>
              <a:rPr lang="en-US" b="1" dirty="0">
                <a:solidFill>
                  <a:schemeClr val="accent3"/>
                </a:solidFill>
              </a:rPr>
              <a:t>4 MKI-cool </a:t>
            </a:r>
            <a:r>
              <a:rPr lang="en-US" dirty="0"/>
              <a:t>foreseen for </a:t>
            </a:r>
            <a:r>
              <a:rPr lang="en-US" b="1" dirty="0">
                <a:solidFill>
                  <a:schemeClr val="accent3"/>
                </a:solidFill>
              </a:rPr>
              <a:t>LS3</a:t>
            </a:r>
            <a:r>
              <a:rPr lang="en-US" dirty="0"/>
              <a:t> (plus 4 additional spares)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E5074F-E22D-7CBA-BD0E-A352C030757F}"/>
              </a:ext>
            </a:extLst>
          </p:cNvPr>
          <p:cNvSpPr txBox="1"/>
          <p:nvPr/>
        </p:nvSpPr>
        <p:spPr>
          <a:xfrm>
            <a:off x="4680065" y="713165"/>
            <a:ext cx="705750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u="sng" dirty="0"/>
              <a:t>water cooling of RF damper was necessary in view of HL-LHC beams</a:t>
            </a:r>
            <a:endParaRPr lang="en-GB" u="sng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E07D9F-4263-4CDA-A511-592B4264706C}"/>
              </a:ext>
            </a:extLst>
          </p:cNvPr>
          <p:cNvSpPr txBox="1"/>
          <p:nvPr/>
        </p:nvSpPr>
        <p:spPr>
          <a:xfrm>
            <a:off x="5311892" y="1232097"/>
            <a:ext cx="6803909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Reduction of beam induced heating </a:t>
            </a:r>
            <a:r>
              <a:rPr lang="en-US" dirty="0"/>
              <a:t>in view of HL-LHC beams </a:t>
            </a:r>
            <a:r>
              <a:rPr lang="en-US" u="sng" dirty="0"/>
              <a:t>required</a:t>
            </a:r>
            <a:r>
              <a:rPr lang="en-US" dirty="0"/>
              <a:t> an</a:t>
            </a:r>
            <a:r>
              <a:rPr lang="en-US" b="1" dirty="0">
                <a:solidFill>
                  <a:srgbClr val="FF0000"/>
                </a:solidFill>
              </a:rPr>
              <a:t> impedance optimization </a:t>
            </a:r>
            <a:r>
              <a:rPr lang="en-US" dirty="0"/>
              <a:t>of the design* verified with </a:t>
            </a:r>
            <a:r>
              <a:rPr lang="en-US" b="1" dirty="0"/>
              <a:t>simulations</a:t>
            </a:r>
            <a:r>
              <a:rPr lang="en-US" dirty="0"/>
              <a:t> and benchmarked through </a:t>
            </a:r>
            <a:r>
              <a:rPr lang="en-US" b="1" dirty="0"/>
              <a:t>stretched wire measurements</a:t>
            </a:r>
            <a:r>
              <a:rPr lang="en-US" dirty="0"/>
              <a:t>.</a:t>
            </a:r>
            <a:endParaRPr lang="en-GB" dirty="0"/>
          </a:p>
        </p:txBody>
      </p:sp>
      <p:cxnSp>
        <p:nvCxnSpPr>
          <p:cNvPr id="24" name="Connector: Curved 23">
            <a:extLst>
              <a:ext uri="{FF2B5EF4-FFF2-40B4-BE49-F238E27FC236}">
                <a16:creationId xmlns:a16="http://schemas.microsoft.com/office/drawing/2014/main" id="{F0C12F07-9C65-8357-558D-7ABC5C256E5F}"/>
              </a:ext>
            </a:extLst>
          </p:cNvPr>
          <p:cNvCxnSpPr>
            <a:cxnSpLocks/>
          </p:cNvCxnSpPr>
          <p:nvPr/>
        </p:nvCxnSpPr>
        <p:spPr>
          <a:xfrm rot="16200000" flipH="1">
            <a:off x="9691169" y="2084847"/>
            <a:ext cx="868229" cy="824724"/>
          </a:xfrm>
          <a:prstGeom prst="curved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98FF5FF-7532-A5B5-9902-958A296244CD}"/>
              </a:ext>
            </a:extLst>
          </p:cNvPr>
          <p:cNvSpPr txBox="1"/>
          <p:nvPr/>
        </p:nvSpPr>
        <p:spPr>
          <a:xfrm>
            <a:off x="10188632" y="5929391"/>
            <a:ext cx="200336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i="1" dirty="0">
                <a:solidFill>
                  <a:srgbClr val="6D2466"/>
                </a:solidFill>
                <a:ea typeface="Calibri Light" panose="020F0302020204030204" pitchFamily="34" charset="0"/>
                <a:cs typeface="Calibri Light" panose="020F03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1400" i="1" u="sng" dirty="0">
                <a:ea typeface="Calibri Light" panose="020F0302020204030204" pitchFamily="34" charset="0"/>
                <a:cs typeface="Calibri Light" panose="020F03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*</a:t>
            </a:r>
            <a:r>
              <a:rPr lang="en-US" sz="1000" i="1" dirty="0">
                <a:solidFill>
                  <a:srgbClr val="6D2466"/>
                </a:solidFill>
                <a:ea typeface="Calibri Light" panose="020F0302020204030204" pitchFamily="34" charset="0"/>
                <a:cs typeface="Calibri Light" panose="020F03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M. J. Barnes, et al., IPAC18</a:t>
            </a:r>
            <a:endParaRPr lang="en-US" sz="1000" i="1" dirty="0">
              <a:solidFill>
                <a:srgbClr val="6D2466"/>
              </a:solidFill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sz="1000" i="1" dirty="0">
                <a:solidFill>
                  <a:srgbClr val="6D2466"/>
                </a:solidFill>
                <a:ea typeface="Calibri Light" panose="020F0302020204030204" pitchFamily="34" charset="0"/>
                <a:cs typeface="Calibri Light" panose="020F0302020204030204" pitchFamily="34" charset="0"/>
                <a:hlinkClick r:id="rId5"/>
              </a:rPr>
              <a:t> </a:t>
            </a:r>
            <a:r>
              <a:rPr kumimoji="0" lang="en-US" sz="1400" b="0" i="1" u="sng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 Light" panose="020F0302020204030204" pitchFamily="34" charset="0"/>
                <a:cs typeface="Calibri Light" panose="020F03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*</a:t>
            </a:r>
            <a:r>
              <a:rPr lang="en-US" sz="1000" i="1" dirty="0">
                <a:solidFill>
                  <a:srgbClr val="6D2466"/>
                </a:solidFill>
                <a:ea typeface="Calibri Light" panose="020F0302020204030204" pitchFamily="34" charset="0"/>
                <a:cs typeface="Calibri Light" panose="020F0302020204030204" pitchFamily="34" charset="0"/>
                <a:hlinkClick r:id="rId5"/>
              </a:rPr>
              <a:t> </a:t>
            </a:r>
            <a:r>
              <a:rPr lang="en-US" sz="1000" i="1" dirty="0">
                <a:solidFill>
                  <a:srgbClr val="6D2466"/>
                </a:solidFill>
                <a:ea typeface="Calibri Light" panose="020F0302020204030204" pitchFamily="34" charset="0"/>
                <a:cs typeface="Calibri Light" panose="020F03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H. Day, PhD Thesis</a:t>
            </a:r>
            <a:endParaRPr lang="en-GB" sz="1000" i="1" dirty="0">
              <a:solidFill>
                <a:srgbClr val="6D2466"/>
              </a:solidFill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ADFF381-14F7-32E2-DB49-1A78E237FAF6}"/>
              </a:ext>
            </a:extLst>
          </p:cNvPr>
          <p:cNvGrpSpPr/>
          <p:nvPr/>
        </p:nvGrpSpPr>
        <p:grpSpPr>
          <a:xfrm>
            <a:off x="159323" y="1050665"/>
            <a:ext cx="5086537" cy="2773617"/>
            <a:chOff x="159323" y="1050665"/>
            <a:chExt cx="5086537" cy="277361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07E2657-8F33-CF64-12E8-68892476E1D2}"/>
                </a:ext>
              </a:extLst>
            </p:cNvPr>
            <p:cNvSpPr/>
            <p:nvPr/>
          </p:nvSpPr>
          <p:spPr>
            <a:xfrm>
              <a:off x="159323" y="1132172"/>
              <a:ext cx="4601064" cy="2633028"/>
            </a:xfrm>
            <a:prstGeom prst="rect">
              <a:avLst/>
            </a:prstGeom>
            <a:solidFill>
              <a:schemeClr val="bg1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 descr="Diagram&#10;&#10;Description automatically generated">
              <a:extLst>
                <a:ext uri="{FF2B5EF4-FFF2-40B4-BE49-F238E27FC236}">
                  <a16:creationId xmlns:a16="http://schemas.microsoft.com/office/drawing/2014/main" id="{C0A28848-02EF-AAC5-14FB-61EB9AB2F8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10828" y="1311204"/>
              <a:ext cx="3858443" cy="2202105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5D76FB0A-8E82-50F8-4336-FEB0274B5127}"/>
                </a:ext>
              </a:extLst>
            </p:cNvPr>
            <p:cNvCxnSpPr>
              <a:cxnSpLocks/>
              <a:stCxn id="16" idx="2"/>
            </p:cNvCxnSpPr>
            <p:nvPr/>
          </p:nvCxnSpPr>
          <p:spPr>
            <a:xfrm>
              <a:off x="2894785" y="1382769"/>
              <a:ext cx="440620" cy="11955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>
              <a:glow rad="76200">
                <a:schemeClr val="bg1">
                  <a:alpha val="36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5BACF94-BCFC-6055-EBB5-AA11AF9BEF49}"/>
                </a:ext>
              </a:extLst>
            </p:cNvPr>
            <p:cNvSpPr txBox="1"/>
            <p:nvPr/>
          </p:nvSpPr>
          <p:spPr>
            <a:xfrm>
              <a:off x="2474335" y="3301062"/>
              <a:ext cx="1764633" cy="5232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b="1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RF Damper</a:t>
              </a:r>
            </a:p>
            <a:p>
              <a:pPr algn="l"/>
              <a:r>
                <a:rPr lang="en-GB" sz="1600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(ferrite ring)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21738F9-C524-A20A-4EBB-33EA26AFF11C}"/>
                </a:ext>
              </a:extLst>
            </p:cNvPr>
            <p:cNvSpPr txBox="1"/>
            <p:nvPr/>
          </p:nvSpPr>
          <p:spPr>
            <a:xfrm>
              <a:off x="3982632" y="3323311"/>
              <a:ext cx="955933" cy="2457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b="1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Magnet</a:t>
              </a:r>
              <a:endPara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FEED7B6-0228-8AA0-FB1D-89E66E98AADF}"/>
                </a:ext>
              </a:extLst>
            </p:cNvPr>
            <p:cNvSpPr txBox="1"/>
            <p:nvPr/>
          </p:nvSpPr>
          <p:spPr>
            <a:xfrm>
              <a:off x="294119" y="2171975"/>
              <a:ext cx="1640744" cy="3276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GB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Beam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DF94833-9E4F-DE16-FB97-2D5D07778816}"/>
                </a:ext>
              </a:extLst>
            </p:cNvPr>
            <p:cNvSpPr txBox="1"/>
            <p:nvPr/>
          </p:nvSpPr>
          <p:spPr>
            <a:xfrm>
              <a:off x="4077947" y="2099700"/>
              <a:ext cx="1167913" cy="4641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GB" sz="1400" b="1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Screen conductors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BBFC39A-E6F6-D496-CB8F-C2E5A83B2761}"/>
                </a:ext>
              </a:extLst>
            </p:cNvPr>
            <p:cNvSpPr txBox="1"/>
            <p:nvPr/>
          </p:nvSpPr>
          <p:spPr>
            <a:xfrm>
              <a:off x="740687" y="3205280"/>
              <a:ext cx="928261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GB" sz="1400" b="1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Alumina tube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39E0F3A-701D-2C47-47DE-40A22E3CBA64}"/>
                </a:ext>
              </a:extLst>
            </p:cNvPr>
            <p:cNvCxnSpPr>
              <a:cxnSpLocks/>
            </p:cNvCxnSpPr>
            <p:nvPr/>
          </p:nvCxnSpPr>
          <p:spPr>
            <a:xfrm>
              <a:off x="159323" y="2499603"/>
              <a:ext cx="1041179" cy="2999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B56D177-A984-F46C-0991-512F3971F0C4}"/>
                </a:ext>
              </a:extLst>
            </p:cNvPr>
            <p:cNvCxnSpPr>
              <a:cxnSpLocks/>
              <a:stCxn id="12" idx="0"/>
            </p:cNvCxnSpPr>
            <p:nvPr/>
          </p:nvCxnSpPr>
          <p:spPr>
            <a:xfrm flipV="1">
              <a:off x="1204818" y="2829856"/>
              <a:ext cx="581012" cy="37542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>
              <a:glow rad="76200">
                <a:schemeClr val="bg1">
                  <a:alpha val="36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039F322-0D96-B2EE-50FB-1F38264731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79089" y="3177365"/>
              <a:ext cx="266261" cy="11103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>
              <a:glow rad="76200">
                <a:schemeClr val="bg1">
                  <a:alpha val="36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C20F2D3-5235-92DE-BA8D-AD1936DE45DB}"/>
                </a:ext>
              </a:extLst>
            </p:cNvPr>
            <p:cNvSpPr txBox="1"/>
            <p:nvPr/>
          </p:nvSpPr>
          <p:spPr>
            <a:xfrm>
              <a:off x="2292666" y="1191653"/>
              <a:ext cx="1204238" cy="191116"/>
            </a:xfrm>
            <a:prstGeom prst="rect">
              <a:avLst/>
            </a:prstGeom>
            <a:solidFill>
              <a:schemeClr val="bg1">
                <a:alpha val="52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b="1" dirty="0">
                  <a:effectLst/>
                </a:rPr>
                <a:t>Cooling pipes</a:t>
              </a:r>
              <a:endParaRPr lang="en-GB" sz="1400" dirty="0">
                <a:effectLst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27EFE8D-34CE-29E1-89CB-4174737F9361}"/>
                </a:ext>
              </a:extLst>
            </p:cNvPr>
            <p:cNvSpPr txBox="1"/>
            <p:nvPr/>
          </p:nvSpPr>
          <p:spPr>
            <a:xfrm>
              <a:off x="870526" y="1050665"/>
              <a:ext cx="128361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GB" sz="1400" b="1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Metallization 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AB501B47-A394-5F08-63E0-3C5E2B3D96E2}"/>
                </a:ext>
              </a:extLst>
            </p:cNvPr>
            <p:cNvCxnSpPr>
              <a:cxnSpLocks/>
            </p:cNvCxnSpPr>
            <p:nvPr/>
          </p:nvCxnSpPr>
          <p:spPr>
            <a:xfrm>
              <a:off x="1883851" y="1299178"/>
              <a:ext cx="756198" cy="63934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>
              <a:glow rad="76200">
                <a:schemeClr val="bg1">
                  <a:alpha val="36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9DB34983-C118-1E66-B2F3-96944B49F364}"/>
              </a:ext>
            </a:extLst>
          </p:cNvPr>
          <p:cNvSpPr txBox="1"/>
          <p:nvPr/>
        </p:nvSpPr>
        <p:spPr>
          <a:xfrm>
            <a:off x="10188633" y="5461727"/>
            <a:ext cx="126273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i="1" dirty="0"/>
              <a:t>Courtesy of G. Favia</a:t>
            </a:r>
            <a:endParaRPr lang="en-GB" sz="1000" i="1" dirty="0"/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7DB0F691-FB8C-A0BB-43CB-1AF539A41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F8A565D7-851C-99F1-274B-0526C0560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10</a:t>
            </a:fld>
            <a:endParaRPr lang="en-GB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8339E3F0-8860-0664-EE1F-56BDB9CD9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</p:spTree>
    <p:extLst>
      <p:ext uri="{BB962C8B-B14F-4D97-AF65-F5344CB8AC3E}">
        <p14:creationId xmlns:p14="http://schemas.microsoft.com/office/powerpoint/2010/main" val="3177342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" grpId="0"/>
      <p:bldP spid="17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5" y="27775"/>
            <a:ext cx="9574211" cy="691635"/>
          </a:xfrm>
        </p:spPr>
        <p:txBody>
          <a:bodyPr/>
          <a:lstStyle/>
          <a:p>
            <a:r>
              <a:rPr lang="en-US" sz="2800" b="1" dirty="0"/>
              <a:t>TDIS high temperature readings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899F86-150C-5565-CC8C-605520738DB4}"/>
              </a:ext>
            </a:extLst>
          </p:cNvPr>
          <p:cNvSpPr txBox="1"/>
          <p:nvPr/>
        </p:nvSpPr>
        <p:spPr>
          <a:xfrm>
            <a:off x="972899" y="5686825"/>
            <a:ext cx="9988512" cy="3657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2023: Unexplained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 temperature signals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the RF screen: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caused interlocks and limited LHC filling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00B7C2-3C78-076A-9FFE-809CED6B1B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636" y="1391887"/>
            <a:ext cx="7453763" cy="35059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B40F77-8228-5C9C-8FF4-96CA355953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2064" y="1029142"/>
            <a:ext cx="2841116" cy="4084954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A2E75F72-E286-C5A9-17B0-D053D650EC33}"/>
              </a:ext>
            </a:extLst>
          </p:cNvPr>
          <p:cNvCxnSpPr>
            <a:cxnSpLocks/>
          </p:cNvCxnSpPr>
          <p:nvPr/>
        </p:nvCxnSpPr>
        <p:spPr>
          <a:xfrm rot="10800000" flipV="1">
            <a:off x="8125172" y="3209112"/>
            <a:ext cx="759118" cy="274322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E2F4D8F-19DC-652E-BB98-4769F4B2DAAE}"/>
              </a:ext>
            </a:extLst>
          </p:cNvPr>
          <p:cNvSpPr txBox="1"/>
          <p:nvPr/>
        </p:nvSpPr>
        <p:spPr>
          <a:xfrm>
            <a:off x="88745" y="548345"/>
            <a:ext cx="1210325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the LHC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injection beam dumps protection elements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are installed, particularly two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Target Dump Injection Segmented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(TDIS):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TDIS002 in point 2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TDIS001 in point 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361C48-424E-9A9E-21CE-9E2D6C0E3E1E}"/>
              </a:ext>
            </a:extLst>
          </p:cNvPr>
          <p:cNvSpPr txBox="1"/>
          <p:nvPr/>
        </p:nvSpPr>
        <p:spPr>
          <a:xfrm>
            <a:off x="862160" y="4245925"/>
            <a:ext cx="24656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1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Carbajo</a:t>
            </a:r>
            <a:r>
              <a:rPr kumimoji="0" lang="en-US" sz="800" b="1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Perez, David, et al. at IPAC2021 </a:t>
            </a:r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8B01F6-465A-DDA4-64CF-937548497A20}"/>
              </a:ext>
            </a:extLst>
          </p:cNvPr>
          <p:cNvSpPr txBox="1"/>
          <p:nvPr/>
        </p:nvSpPr>
        <p:spPr>
          <a:xfrm>
            <a:off x="258820" y="5071372"/>
            <a:ext cx="90251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each TDIS module: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 temperature probes : 2 on screen and 4 on jaws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DBE772C-EDBA-0FF4-EF44-9EC5E694CE8E}"/>
              </a:ext>
            </a:extLst>
          </p:cNvPr>
          <p:cNvSpPr/>
          <p:nvPr/>
        </p:nvSpPr>
        <p:spPr>
          <a:xfrm>
            <a:off x="1822759" y="3163917"/>
            <a:ext cx="1264327" cy="27432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Module A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F05B15C-0313-EE51-8C29-F7481B7C06AC}"/>
              </a:ext>
            </a:extLst>
          </p:cNvPr>
          <p:cNvSpPr/>
          <p:nvPr/>
        </p:nvSpPr>
        <p:spPr>
          <a:xfrm>
            <a:off x="3499159" y="3522287"/>
            <a:ext cx="1371600" cy="2512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Module B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1F6124B-E622-7978-145C-017A1CB4A605}"/>
              </a:ext>
            </a:extLst>
          </p:cNvPr>
          <p:cNvSpPr/>
          <p:nvPr/>
        </p:nvSpPr>
        <p:spPr>
          <a:xfrm>
            <a:off x="5552413" y="3849717"/>
            <a:ext cx="1364993" cy="2645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Module C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5C28B8A-B091-1017-C79F-F252F7C9181C}"/>
              </a:ext>
            </a:extLst>
          </p:cNvPr>
          <p:cNvCxnSpPr>
            <a:cxnSpLocks/>
          </p:cNvCxnSpPr>
          <p:nvPr/>
        </p:nvCxnSpPr>
        <p:spPr>
          <a:xfrm>
            <a:off x="950516" y="3787932"/>
            <a:ext cx="6669484" cy="1326164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92E4295-AF62-74D4-1708-9CB601169710}"/>
              </a:ext>
            </a:extLst>
          </p:cNvPr>
          <p:cNvSpPr txBox="1"/>
          <p:nvPr/>
        </p:nvSpPr>
        <p:spPr>
          <a:xfrm rot="699441">
            <a:off x="3701246" y="4411616"/>
            <a:ext cx="942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5.8 m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C71C89-DE37-07B2-CDB9-D0603520FA3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117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02E104-0EFE-BD2C-F72D-262A3DCCE7D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063F2536-B4D0-3A57-E2D5-040D69159C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838" y="983913"/>
            <a:ext cx="9624802" cy="4987397"/>
          </a:xfrm>
          <a:prstGeom prst="rect">
            <a:avLst/>
          </a:prstGeom>
        </p:spPr>
      </p:pic>
      <p:pic>
        <p:nvPicPr>
          <p:cNvPr id="14" name="Picture 1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94B8121A-5D1B-8584-64F6-FAC14DF4E5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00607" y="981602"/>
            <a:ext cx="9624802" cy="4987397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4ACB7EF-801D-1AFC-A6DB-EA4E66982560}"/>
              </a:ext>
            </a:extLst>
          </p:cNvPr>
          <p:cNvCxnSpPr>
            <a:cxnSpLocks/>
          </p:cNvCxnSpPr>
          <p:nvPr/>
        </p:nvCxnSpPr>
        <p:spPr>
          <a:xfrm>
            <a:off x="5486400" y="990600"/>
            <a:ext cx="0" cy="28649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F7987E9-D345-2814-85E4-ED6F0564CAE6}"/>
              </a:ext>
            </a:extLst>
          </p:cNvPr>
          <p:cNvCxnSpPr>
            <a:cxnSpLocks/>
          </p:cNvCxnSpPr>
          <p:nvPr/>
        </p:nvCxnSpPr>
        <p:spPr>
          <a:xfrm>
            <a:off x="7552584" y="990600"/>
            <a:ext cx="0" cy="28649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5DE986-5C9A-B6C7-1351-03A924296C94}"/>
              </a:ext>
            </a:extLst>
          </p:cNvPr>
          <p:cNvSpPr txBox="1"/>
          <p:nvPr/>
        </p:nvSpPr>
        <p:spPr>
          <a:xfrm>
            <a:off x="7728816" y="1431390"/>
            <a:ext cx="1567583" cy="738664"/>
          </a:xfrm>
          <a:prstGeom prst="rect">
            <a:avLst/>
          </a:prstGeom>
          <a:solidFill>
            <a:srgbClr val="B0F18F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Fast temperature decrease when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opening jaws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2A546F1-1408-943F-04C3-09322A3F9955}"/>
              </a:ext>
            </a:extLst>
          </p:cNvPr>
          <p:cNvSpPr txBox="1"/>
          <p:nvPr/>
        </p:nvSpPr>
        <p:spPr>
          <a:xfrm>
            <a:off x="1832448" y="583982"/>
            <a:ext cx="8961120" cy="3657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2023: Unexplained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 temperature signals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the: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caused interlocks and limited LHC filling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FF56450F-47A9-2869-38F9-C7FB22041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45" y="27775"/>
            <a:ext cx="9574211" cy="691635"/>
          </a:xfrm>
        </p:spPr>
        <p:txBody>
          <a:bodyPr/>
          <a:lstStyle/>
          <a:p>
            <a:r>
              <a:rPr lang="en-US" sz="2800" b="1" dirty="0"/>
              <a:t>TDIS high temperature readings</a:t>
            </a:r>
            <a:endParaRPr lang="en-US" sz="28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62A5C0-62C3-9154-A5BD-FA8EC2A5E8D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1B1F0-177F-0FA4-3768-3DAAD733FA32}"/>
              </a:ext>
            </a:extLst>
          </p:cNvPr>
          <p:cNvSpPr txBox="1"/>
          <p:nvPr/>
        </p:nvSpPr>
        <p:spPr>
          <a:xfrm>
            <a:off x="4298949" y="5105400"/>
            <a:ext cx="102235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rgbClr val="00B050"/>
                </a:solidFill>
              </a:rPr>
              <a:t>Closed jaw</a:t>
            </a:r>
            <a:endParaRPr lang="en-GB" sz="1200" b="1" dirty="0">
              <a:solidFill>
                <a:srgbClr val="00B05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FAF97C-A637-BEEE-D7BA-AE1E3A3BBA25}"/>
              </a:ext>
            </a:extLst>
          </p:cNvPr>
          <p:cNvSpPr txBox="1"/>
          <p:nvPr/>
        </p:nvSpPr>
        <p:spPr>
          <a:xfrm>
            <a:off x="6619133" y="5105400"/>
            <a:ext cx="102235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rgbClr val="00B050"/>
                </a:solidFill>
              </a:rPr>
              <a:t>Closed jaw</a:t>
            </a:r>
            <a:endParaRPr lang="en-GB" sz="1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022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0F7F4-5396-772A-4807-2CA677AF5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46" y="13776"/>
            <a:ext cx="10515600" cy="535101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TDIS : correlations with impedance measurements</a:t>
            </a:r>
            <a:endParaRPr lang="en-GB" sz="36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7F948C8-FB65-DDE0-CAED-D88980320CA0}"/>
              </a:ext>
            </a:extLst>
          </p:cNvPr>
          <p:cNvSpPr txBox="1"/>
          <p:nvPr/>
        </p:nvSpPr>
        <p:spPr>
          <a:xfrm>
            <a:off x="141994" y="1217442"/>
            <a:ext cx="1004340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measurements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Electro Magnetic (EM) coupling with probes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sng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Correlations with temperature readings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1257300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 coupling higher with closed jaws </a:t>
            </a:r>
          </a:p>
          <a:p>
            <a:pPr marL="1257300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 coupling higher with screen probes (interlock)</a:t>
            </a:r>
          </a:p>
          <a:p>
            <a:pPr marL="1257300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 coupling significantly higher for TDIS in point 8 (interlock)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Unexpected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 frequency resonance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detected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Visual inspection: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Presence of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non-conformities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Partially lost finger contact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melted spring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 descr="A graph with a blue line&#10;&#10;Description automatically generated">
            <a:extLst>
              <a:ext uri="{FF2B5EF4-FFF2-40B4-BE49-F238E27FC236}">
                <a16:creationId xmlns:a16="http://schemas.microsoft.com/office/drawing/2014/main" id="{D8D4F929-5E69-ACD7-1C87-CC349C56E0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501" y="990610"/>
            <a:ext cx="4440992" cy="22204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35D51D-F22B-BA14-3EAB-AE1DE5F405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0037" y="3392709"/>
            <a:ext cx="1990724" cy="2862261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34D8A4D-41AA-7549-BA4C-530DD83BA83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1475"/>
          <a:stretch/>
        </p:blipFill>
        <p:spPr>
          <a:xfrm>
            <a:off x="6057639" y="3326902"/>
            <a:ext cx="2418466" cy="1872807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6A2C01D-304D-4963-705C-96928B7A52C8}"/>
              </a:ext>
            </a:extLst>
          </p:cNvPr>
          <p:cNvCxnSpPr>
            <a:cxnSpLocks/>
          </p:cNvCxnSpPr>
          <p:nvPr/>
        </p:nvCxnSpPr>
        <p:spPr>
          <a:xfrm flipH="1" flipV="1">
            <a:off x="8375689" y="4006850"/>
            <a:ext cx="1713888" cy="18140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Image preview">
            <a:extLst>
              <a:ext uri="{FF2B5EF4-FFF2-40B4-BE49-F238E27FC236}">
                <a16:creationId xmlns:a16="http://schemas.microsoft.com/office/drawing/2014/main" id="{E7DFC6B5-AF3B-C706-D65A-8161DFB976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3846" r="40432" b="45268"/>
          <a:stretch/>
        </p:blipFill>
        <p:spPr bwMode="auto">
          <a:xfrm>
            <a:off x="7116501" y="4983704"/>
            <a:ext cx="1801540" cy="1122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4A68EB9A-2735-1B27-033A-8C6816A2DB3C}"/>
              </a:ext>
            </a:extLst>
          </p:cNvPr>
          <p:cNvSpPr/>
          <p:nvPr/>
        </p:nvSpPr>
        <p:spPr>
          <a:xfrm>
            <a:off x="8026893" y="1974685"/>
            <a:ext cx="285750" cy="829588"/>
          </a:xfrm>
          <a:prstGeom prst="ellipse">
            <a:avLst/>
          </a:prstGeom>
          <a:solidFill>
            <a:srgbClr val="E7E6E6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F6328B-F218-C237-FB23-2A4D4E08C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0721D-8DE7-B06A-0DD2-36052F721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13</a:t>
            </a:fld>
            <a:endParaRPr lang="en-GB"/>
          </a:p>
        </p:txBody>
      </p:sp>
      <p:sp>
        <p:nvSpPr>
          <p:cNvPr id="7" name="TextBox 6">
            <a:hlinkClick r:id="rId6"/>
            <a:extLst>
              <a:ext uri="{FF2B5EF4-FFF2-40B4-BE49-F238E27FC236}">
                <a16:creationId xmlns:a16="http://schemas.microsoft.com/office/drawing/2014/main" id="{8925F3C1-7120-BA0C-A4DE-30D7BD672535}"/>
              </a:ext>
            </a:extLst>
          </p:cNvPr>
          <p:cNvSpPr txBox="1"/>
          <p:nvPr/>
        </p:nvSpPr>
        <p:spPr>
          <a:xfrm>
            <a:off x="490630" y="5832087"/>
            <a:ext cx="398780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L. Giacomel et al. at the 81st IWG</a:t>
            </a:r>
            <a:endParaRPr lang="en-GB" sz="1100" dirty="0">
              <a:solidFill>
                <a:schemeClr val="tx2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a-DK" sz="1100" dirty="0">
                <a:solidFill>
                  <a:schemeClr val="tx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L. Sito et al. at the 92nd IWG</a:t>
            </a:r>
            <a:endParaRPr lang="en-GB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96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0F7F4-5396-772A-4807-2CA677AF5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46" y="13776"/>
            <a:ext cx="10515600" cy="535101"/>
          </a:xfrm>
        </p:spPr>
        <p:txBody>
          <a:bodyPr>
            <a:normAutofit/>
          </a:bodyPr>
          <a:lstStyle/>
          <a:p>
            <a:r>
              <a:rPr lang="en-US" sz="2800" b="1" dirty="0"/>
              <a:t>TDIS: 2023 Vs 2024</a:t>
            </a:r>
            <a:endParaRPr lang="en-GB" sz="28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EB6B9C-9EC5-010F-B057-B5438D0F9701}"/>
              </a:ext>
            </a:extLst>
          </p:cNvPr>
          <p:cNvSpPr txBox="1"/>
          <p:nvPr/>
        </p:nvSpPr>
        <p:spPr>
          <a:xfrm>
            <a:off x="298808" y="784569"/>
            <a:ext cx="5303520" cy="5486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2023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Unexplained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 temperature signals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the RF screen: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caused interlocks and limited LHC filling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7F948C8-FB65-DDE0-CAED-D88980320CA0}"/>
              </a:ext>
            </a:extLst>
          </p:cNvPr>
          <p:cNvSpPr txBox="1"/>
          <p:nvPr/>
        </p:nvSpPr>
        <p:spPr>
          <a:xfrm>
            <a:off x="395785" y="4601859"/>
            <a:ext cx="4947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2023 TDIS: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presence of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non-conformities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Partially lost finger contact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7C9D11-F669-F7DA-8DA1-9D05675DA07A}"/>
              </a:ext>
            </a:extLst>
          </p:cNvPr>
          <p:cNvSpPr txBox="1"/>
          <p:nvPr/>
        </p:nvSpPr>
        <p:spPr>
          <a:xfrm>
            <a:off x="6306201" y="4625316"/>
            <a:ext cx="4947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Spare TDIS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were installed: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supposed to be identical to old 2023 TDIS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1631A3-106D-95A2-83DE-DFC951D6DF8E}"/>
              </a:ext>
            </a:extLst>
          </p:cNvPr>
          <p:cNvSpPr txBox="1"/>
          <p:nvPr/>
        </p:nvSpPr>
        <p:spPr>
          <a:xfrm>
            <a:off x="6494049" y="779180"/>
            <a:ext cx="5303520" cy="548640"/>
          </a:xfrm>
          <a:prstGeom prst="rect">
            <a:avLst/>
          </a:prstGeom>
          <a:solidFill>
            <a:srgbClr val="B0F18F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significantly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lower temperature signals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the RF screen: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limitations in the LHC operation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F8DE1C-A3A4-257A-732A-556BC647EF45}"/>
              </a:ext>
            </a:extLst>
          </p:cNvPr>
          <p:cNvSpPr txBox="1"/>
          <p:nvPr/>
        </p:nvSpPr>
        <p:spPr>
          <a:xfrm>
            <a:off x="929640" y="5513382"/>
            <a:ext cx="10332720" cy="3657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Different temperature readings behavior might come from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non-conformity observed on 2023 TDIS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0CDE89A1-16FD-8432-00F3-55F21F2FBF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8" y="1592689"/>
            <a:ext cx="5464896" cy="283180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EE29202-57B4-E69C-7FD4-8E719CE1F7A2}"/>
              </a:ext>
            </a:extLst>
          </p:cNvPr>
          <p:cNvSpPr/>
          <p:nvPr/>
        </p:nvSpPr>
        <p:spPr>
          <a:xfrm>
            <a:off x="625234" y="2513709"/>
            <a:ext cx="4603991" cy="1409110"/>
          </a:xfrm>
          <a:prstGeom prst="rect">
            <a:avLst/>
          </a:prstGeom>
          <a:solidFill>
            <a:srgbClr val="DAE3F3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3CCBA9AE-2510-FEA5-D181-C5417C50D1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113" y="1592689"/>
            <a:ext cx="5491369" cy="2845527"/>
          </a:xfrm>
          <a:prstGeom prst="rect">
            <a:avLst/>
          </a:prstGeom>
        </p:spPr>
      </p:pic>
      <p:pic>
        <p:nvPicPr>
          <p:cNvPr id="10" name="Picture 9" descr="A graph showing the growth of a number of people&#10;&#10;Description automatically generated with medium confidence">
            <a:extLst>
              <a:ext uri="{FF2B5EF4-FFF2-40B4-BE49-F238E27FC236}">
                <a16:creationId xmlns:a16="http://schemas.microsoft.com/office/drawing/2014/main" id="{64987208-CFB8-C75A-8A20-17FDE991FA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5" t="29725" r="7270" b="8837"/>
          <a:stretch/>
        </p:blipFill>
        <p:spPr>
          <a:xfrm>
            <a:off x="6564821" y="2122225"/>
            <a:ext cx="4998928" cy="184270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B4DBBC5-CF82-485F-41A9-A7C4169D6656}"/>
              </a:ext>
            </a:extLst>
          </p:cNvPr>
          <p:cNvSpPr/>
          <p:nvPr/>
        </p:nvSpPr>
        <p:spPr>
          <a:xfrm>
            <a:off x="6494049" y="2112888"/>
            <a:ext cx="4731084" cy="1809931"/>
          </a:xfrm>
          <a:prstGeom prst="rect">
            <a:avLst/>
          </a:prstGeom>
          <a:solidFill>
            <a:srgbClr val="DAE3F3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08E1C1-C2CD-E1D4-7863-833ED0ADA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27046A0-8804-3ADD-B630-855823FD8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577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6" grpId="0" animBg="1"/>
      <p:bldP spid="3" grpId="0" animBg="1"/>
      <p:bldP spid="13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B0D84-6594-A76C-092D-54BECD0DB0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F97A2-BDD6-3D2B-B2F3-0560C564B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937" y="67297"/>
            <a:ext cx="10515600" cy="516903"/>
          </a:xfrm>
        </p:spPr>
        <p:txBody>
          <a:bodyPr>
            <a:noAutofit/>
          </a:bodyPr>
          <a:lstStyle/>
          <a:p>
            <a:r>
              <a:rPr lang="en-US" sz="2800" b="1" dirty="0"/>
              <a:t>TDIS in 2025 Run</a:t>
            </a:r>
            <a:endParaRPr lang="en-GB" sz="2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B164CD-B422-8AB1-F066-CA598C4A6B0E}"/>
              </a:ext>
            </a:extLst>
          </p:cNvPr>
          <p:cNvSpPr txBox="1"/>
          <p:nvPr/>
        </p:nvSpPr>
        <p:spPr>
          <a:xfrm>
            <a:off x="0" y="669333"/>
            <a:ext cx="82296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/>
              <a:buChar char="§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 TDIS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benefit of several improvements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/>
              <a:buChar char="§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Improved shielding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 existing screen temperature probes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/>
              <a:buChar char="§"/>
              <a:tabLst/>
              <a:defRPr/>
            </a:pPr>
            <a:r>
              <a:rPr lang="en-GB" sz="1600" b="1" dirty="0">
                <a:solidFill>
                  <a:srgbClr val="0033A0"/>
                </a:solidFill>
                <a:latin typeface="Arial"/>
              </a:rPr>
              <a:t>Two a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dditional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fully shielded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screen temperature probes (same as MKIs)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/>
              <a:buChar char="§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measurements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Contrary to 2023,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correlations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jaw aperture, probe type and TDIS device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Moreover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unexpected low frequency resonance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not detected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/>
              <a:buChar char="§"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Development of an accurate </a:t>
            </a:r>
            <a:r>
              <a:rPr kumimoji="0" lang="en-US" sz="1600" b="1" i="0" u="sng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model ongoing 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investigate the issue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(fine details such as RF fingers etc..)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/>
              <a:buChar char="§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Preliminary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studies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case of finger contact missing: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Presence of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 frequency resonances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induced power on the probe: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factor 4 higher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missing contact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F103D9-21EE-B29F-15A0-2D2012214515}"/>
              </a:ext>
            </a:extLst>
          </p:cNvPr>
          <p:cNvSpPr txBox="1"/>
          <p:nvPr/>
        </p:nvSpPr>
        <p:spPr>
          <a:xfrm>
            <a:off x="2568423" y="5716604"/>
            <a:ext cx="6408563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conformal TDIS no impedance induced issues are expected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4B386B30-CAED-EF2B-1E69-E55EFA24A713}"/>
              </a:ext>
            </a:extLst>
          </p:cNvPr>
          <p:cNvSpPr/>
          <p:nvPr/>
        </p:nvSpPr>
        <p:spPr>
          <a:xfrm>
            <a:off x="5559969" y="5408134"/>
            <a:ext cx="212736" cy="24179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BCCA8A-2F98-472A-CB5D-FEDDB6431795}"/>
              </a:ext>
            </a:extLst>
          </p:cNvPr>
          <p:cNvSpPr txBox="1"/>
          <p:nvPr/>
        </p:nvSpPr>
        <p:spPr>
          <a:xfrm>
            <a:off x="315913" y="6055158"/>
            <a:ext cx="433228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 L. Sito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TDIS impedance measurements presented at the 92</a:t>
            </a:r>
            <a:r>
              <a:rPr kumimoji="0" lang="en-US" sz="900" b="1" i="0" u="none" strike="noStrike" kern="1200" cap="none" spc="0" normalizeH="0" baseline="30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nd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IWG meeting</a:t>
            </a:r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E15E3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 descr="A graph of a frequency&#10;&#10;Description automatically generated">
            <a:extLst>
              <a:ext uri="{FF2B5EF4-FFF2-40B4-BE49-F238E27FC236}">
                <a16:creationId xmlns:a16="http://schemas.microsoft.com/office/drawing/2014/main" id="{02920E3C-33B6-484A-9048-46D7444ACD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0" b="5744"/>
          <a:stretch/>
        </p:blipFill>
        <p:spPr>
          <a:xfrm>
            <a:off x="7811353" y="181358"/>
            <a:ext cx="4354557" cy="2107806"/>
          </a:xfrm>
          <a:prstGeom prst="rect">
            <a:avLst/>
          </a:prstGeom>
        </p:spPr>
      </p:pic>
      <p:pic>
        <p:nvPicPr>
          <p:cNvPr id="8" name="Picture 7" descr="A graph of a fingerprint&#10;&#10;Description automatically generated with medium confidence">
            <a:extLst>
              <a:ext uri="{FF2B5EF4-FFF2-40B4-BE49-F238E27FC236}">
                <a16:creationId xmlns:a16="http://schemas.microsoft.com/office/drawing/2014/main" id="{F8B98AC0-AA2B-0A57-3DE2-1829E9AD98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2"/>
          <a:stretch/>
        </p:blipFill>
        <p:spPr>
          <a:xfrm>
            <a:off x="7973213" y="2664428"/>
            <a:ext cx="4030838" cy="20287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506B814-DB76-47D3-A783-BE7E48E16EEB}"/>
              </a:ext>
            </a:extLst>
          </p:cNvPr>
          <p:cNvSpPr txBox="1"/>
          <p:nvPr/>
        </p:nvSpPr>
        <p:spPr>
          <a:xfrm>
            <a:off x="10929303" y="4448381"/>
            <a:ext cx="928063" cy="20005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Courtesy of J. Li</a:t>
            </a:r>
            <a:endParaRPr kumimoji="0" lang="en-GB" sz="7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 descr="Icon&#10;&#10;Description automatically generated with low confidence">
            <a:extLst>
              <a:ext uri="{FF2B5EF4-FFF2-40B4-BE49-F238E27FC236}">
                <a16:creationId xmlns:a16="http://schemas.microsoft.com/office/drawing/2014/main" id="{4F4E037A-9897-5F0A-F03F-C648ACB2ED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36835" y="2808380"/>
            <a:ext cx="422766" cy="3917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C173821-F063-D28C-6967-2977DF45C256}"/>
              </a:ext>
            </a:extLst>
          </p:cNvPr>
          <p:cNvSpPr txBox="1"/>
          <p:nvPr/>
        </p:nvSpPr>
        <p:spPr>
          <a:xfrm>
            <a:off x="9538061" y="2579789"/>
            <a:ext cx="1603999" cy="169277"/>
          </a:xfrm>
          <a:prstGeom prst="rect">
            <a:avLst/>
          </a:prstGeom>
          <a:solidFill>
            <a:srgbClr val="FFC000">
              <a:alpha val="63922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Preliminary model results</a:t>
            </a:r>
            <a:endParaRPr lang="en-GB" sz="11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8249F6-8FE9-84CF-FDEB-65E44534F99A}"/>
              </a:ext>
            </a:extLst>
          </p:cNvPr>
          <p:cNvSpPr txBox="1"/>
          <p:nvPr/>
        </p:nvSpPr>
        <p:spPr>
          <a:xfrm>
            <a:off x="0" y="5081873"/>
            <a:ext cx="11887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/>
              <a:buChar char="§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Given the findings so far, the issue in 2023 seems to be correlated with the observed non-conformities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20D566-71E1-7C03-73AA-22B8BCAC565E}"/>
              </a:ext>
            </a:extLst>
          </p:cNvPr>
          <p:cNvSpPr txBox="1"/>
          <p:nvPr/>
        </p:nvSpPr>
        <p:spPr>
          <a:xfrm>
            <a:off x="9462955" y="96719"/>
            <a:ext cx="1754209" cy="169277"/>
          </a:xfrm>
          <a:prstGeom prst="rect">
            <a:avLst/>
          </a:prstGeom>
          <a:solidFill>
            <a:srgbClr val="ABE27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Impedance measurements </a:t>
            </a:r>
            <a:endParaRPr lang="en-GB" sz="11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607BD9-C72F-21DA-B805-C6F59F3D6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431B908-B611-1DE4-7D65-106DA0F37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27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5" grpId="0"/>
      <p:bldP spid="9" grpId="0" animBg="1"/>
      <p:bldP spid="3" grpId="0" animBg="1"/>
      <p:bldP spid="11" grpId="0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75CCB-1A86-D66A-868E-8F29D688D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11" y="4363"/>
            <a:ext cx="10515600" cy="504976"/>
          </a:xfrm>
        </p:spPr>
        <p:txBody>
          <a:bodyPr>
            <a:normAutofit/>
          </a:bodyPr>
          <a:lstStyle/>
          <a:p>
            <a:r>
              <a:rPr lang="en-US" sz="2800" b="1" dirty="0"/>
              <a:t>LHC vacuum module: incident and impedance understanding</a:t>
            </a:r>
            <a:endParaRPr lang="en-GB" sz="2800" b="1" dirty="0"/>
          </a:p>
        </p:txBody>
      </p:sp>
      <p:pic>
        <p:nvPicPr>
          <p:cNvPr id="5" name="Picture 24" descr="A close up of a metal spring&#10;&#10;Description automatically generated with low confidence">
            <a:extLst>
              <a:ext uri="{FF2B5EF4-FFF2-40B4-BE49-F238E27FC236}">
                <a16:creationId xmlns:a16="http://schemas.microsoft.com/office/drawing/2014/main" id="{114D1081-DC65-B818-D84D-6A5461797F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8414" y="1483238"/>
            <a:ext cx="884114" cy="955162"/>
          </a:xfrm>
          <a:prstGeom prst="rect">
            <a:avLst/>
          </a:prstGeom>
        </p:spPr>
      </p:pic>
      <p:pic>
        <p:nvPicPr>
          <p:cNvPr id="6" name="Picture 28" descr="A picture containing metalware, screw, indoor, red&#10;&#10;Description automatically generated">
            <a:extLst>
              <a:ext uri="{FF2B5EF4-FFF2-40B4-BE49-F238E27FC236}">
                <a16:creationId xmlns:a16="http://schemas.microsoft.com/office/drawing/2014/main" id="{546019DC-562B-8854-23D4-7D55F047634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7180" b="13114"/>
          <a:stretch/>
        </p:blipFill>
        <p:spPr>
          <a:xfrm>
            <a:off x="7052181" y="783289"/>
            <a:ext cx="1329819" cy="689006"/>
          </a:xfrm>
          <a:prstGeom prst="rect">
            <a:avLst/>
          </a:prstGeom>
        </p:spPr>
      </p:pic>
      <p:pic>
        <p:nvPicPr>
          <p:cNvPr id="7" name="Picture 10" descr="A picture containing metal, engineering, cylinder, pipe&#10;&#10;Description automatically generated">
            <a:extLst>
              <a:ext uri="{FF2B5EF4-FFF2-40B4-BE49-F238E27FC236}">
                <a16:creationId xmlns:a16="http://schemas.microsoft.com/office/drawing/2014/main" id="{EEEE280D-14A3-6B57-C78F-9360A01B3A5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378" b="18446"/>
          <a:stretch/>
        </p:blipFill>
        <p:spPr>
          <a:xfrm>
            <a:off x="8385685" y="532542"/>
            <a:ext cx="3124541" cy="17459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97221E9-0D3C-BE4B-583F-82DC84B4390E}"/>
              </a:ext>
            </a:extLst>
          </p:cNvPr>
          <p:cNvSpPr txBox="1"/>
          <p:nvPr/>
        </p:nvSpPr>
        <p:spPr>
          <a:xfrm>
            <a:off x="9021238" y="1401275"/>
            <a:ext cx="841512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Pipe tube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3FD273-EBCE-C349-9D4F-ABF0B93514C3}"/>
              </a:ext>
            </a:extLst>
          </p:cNvPr>
          <p:cNvSpPr txBox="1"/>
          <p:nvPr/>
        </p:nvSpPr>
        <p:spPr>
          <a:xfrm>
            <a:off x="10589443" y="1125821"/>
            <a:ext cx="920783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RF fingers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4B90E05-788F-1D2A-6C6C-7C1B0E717655}"/>
              </a:ext>
            </a:extLst>
          </p:cNvPr>
          <p:cNvCxnSpPr>
            <a:cxnSpLocks/>
          </p:cNvCxnSpPr>
          <p:nvPr/>
        </p:nvCxnSpPr>
        <p:spPr>
          <a:xfrm>
            <a:off x="8291685" y="1154701"/>
            <a:ext cx="2156180" cy="150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EE6D682-66A8-0BAF-A7DA-C5C9F8222E7C}"/>
              </a:ext>
            </a:extLst>
          </p:cNvPr>
          <p:cNvSpPr txBox="1"/>
          <p:nvPr/>
        </p:nvSpPr>
        <p:spPr>
          <a:xfrm>
            <a:off x="9120336" y="778956"/>
            <a:ext cx="1228606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Tension spring</a:t>
            </a:r>
          </a:p>
        </p:txBody>
      </p:sp>
      <p:pic>
        <p:nvPicPr>
          <p:cNvPr id="22" name="Picture 36" descr="A computer generated image of a cylindrical object&#10;&#10;Description automatically generated">
            <a:extLst>
              <a:ext uri="{FF2B5EF4-FFF2-40B4-BE49-F238E27FC236}">
                <a16:creationId xmlns:a16="http://schemas.microsoft.com/office/drawing/2014/main" id="{0AE8339C-1CC1-C1C8-0424-0AA9AC99261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52" t="3374" b="2385"/>
          <a:stretch/>
        </p:blipFill>
        <p:spPr>
          <a:xfrm>
            <a:off x="1345116" y="3896183"/>
            <a:ext cx="3444788" cy="2127508"/>
          </a:xfrm>
          <a:prstGeom prst="rect">
            <a:avLst/>
          </a:prstGeom>
        </p:spPr>
      </p:pic>
      <p:sp>
        <p:nvSpPr>
          <p:cNvPr id="24" name="TextBox 35">
            <a:extLst>
              <a:ext uri="{FF2B5EF4-FFF2-40B4-BE49-F238E27FC236}">
                <a16:creationId xmlns:a16="http://schemas.microsoft.com/office/drawing/2014/main" id="{79B0C2AA-3478-390F-643E-EFFEFA034632}"/>
              </a:ext>
            </a:extLst>
          </p:cNvPr>
          <p:cNvSpPr txBox="1"/>
          <p:nvPr/>
        </p:nvSpPr>
        <p:spPr>
          <a:xfrm>
            <a:off x="6954764" y="3113358"/>
            <a:ext cx="3865951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7C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Presence of two beams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6E2466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offset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33CC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defects/irregularities finger spacing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33CC3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non ideal contact fingers/tube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6">
                <a:extLst>
                  <a:ext uri="{FF2B5EF4-FFF2-40B4-BE49-F238E27FC236}">
                    <a16:creationId xmlns:a16="http://schemas.microsoft.com/office/drawing/2014/main" id="{A17F68E7-6417-AB17-8B49-44BC0B3B3BB7}"/>
                  </a:ext>
                </a:extLst>
              </p:cNvPr>
              <p:cNvSpPr txBox="1"/>
              <p:nvPr/>
            </p:nvSpPr>
            <p:spPr>
              <a:xfrm>
                <a:off x="56716" y="482377"/>
                <a:ext cx="7334343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2023: Pressure spikes</a:t>
                </a: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during the fill ID 8828 (</a:t>
                </a:r>
                <a:r>
                  <a:rPr kumimoji="0" lang="en-GB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1.63 </a:t>
                </a:r>
                <a14:m>
                  <m:oMath xmlns:m="http://schemas.openxmlformats.org/officeDocument/2006/math">
                    <m:r>
                      <a:rPr kumimoji="0" lang="de-DE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⋅</m:t>
                    </m:r>
                  </m:oMath>
                </a14:m>
                <a:r>
                  <a:rPr kumimoji="0" lang="en-GB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10</a:t>
                </a:r>
                <a:r>
                  <a:rPr kumimoji="0" lang="en-GB" sz="16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11 </a:t>
                </a:r>
                <a:r>
                  <a:rPr kumimoji="0" lang="en-GB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p/b – 2358 bunches</a:t>
                </a: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lead to a beam dump and impossibility to fill the LHC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Localized heating 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on the 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tension spring of ID212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181818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38" name="TextBox 6">
                <a:extLst>
                  <a:ext uri="{FF2B5EF4-FFF2-40B4-BE49-F238E27FC236}">
                    <a16:creationId xmlns:a16="http://schemas.microsoft.com/office/drawing/2014/main" id="{A17F68E7-6417-AB17-8B49-44BC0B3B3B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16" y="482377"/>
                <a:ext cx="7334343" cy="1077218"/>
              </a:xfrm>
              <a:prstGeom prst="rect">
                <a:avLst/>
              </a:prstGeom>
              <a:blipFill>
                <a:blip r:embed="rId7"/>
                <a:stretch>
                  <a:fillRect l="-416" t="-1695" r="-12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35">
            <a:extLst>
              <a:ext uri="{FF2B5EF4-FFF2-40B4-BE49-F238E27FC236}">
                <a16:creationId xmlns:a16="http://schemas.microsoft.com/office/drawing/2014/main" id="{16F2C7EB-CE61-1FB6-8262-B8018D3FE945}"/>
              </a:ext>
            </a:extLst>
          </p:cNvPr>
          <p:cNvSpPr txBox="1"/>
          <p:nvPr/>
        </p:nvSpPr>
        <p:spPr>
          <a:xfrm>
            <a:off x="483095" y="3144036"/>
            <a:ext cx="5067262" cy="738664"/>
          </a:xfrm>
          <a:prstGeom prst="rect">
            <a:avLst/>
          </a:prstGeom>
          <a:solidFill>
            <a:srgbClr val="DCEAF7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studies revealed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 field leakage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inducing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localized heating on the spring compatible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with the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spring breakage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375093D-DA53-62A1-0642-50B038948DC9}"/>
              </a:ext>
            </a:extLst>
          </p:cNvPr>
          <p:cNvCxnSpPr>
            <a:cxnSpLocks/>
          </p:cNvCxnSpPr>
          <p:nvPr/>
        </p:nvCxnSpPr>
        <p:spPr>
          <a:xfrm>
            <a:off x="1954505" y="4339998"/>
            <a:ext cx="2096468" cy="630811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641F05E-996A-FDED-8F4A-0AE775110BA5}"/>
              </a:ext>
            </a:extLst>
          </p:cNvPr>
          <p:cNvSpPr txBox="1"/>
          <p:nvPr/>
        </p:nvSpPr>
        <p:spPr>
          <a:xfrm>
            <a:off x="3829443" y="4997517"/>
            <a:ext cx="513957" cy="1846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6E24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6E24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D973925-A07C-3CB4-6458-80AA41C0DC9E}"/>
              </a:ext>
            </a:extLst>
          </p:cNvPr>
          <p:cNvSpPr txBox="1"/>
          <p:nvPr/>
        </p:nvSpPr>
        <p:spPr>
          <a:xfrm>
            <a:off x="5527732" y="3402608"/>
            <a:ext cx="12205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presence of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BC02F8D-F97F-C5D3-3906-56158DD82682}"/>
              </a:ext>
            </a:extLst>
          </p:cNvPr>
          <p:cNvCxnSpPr>
            <a:cxnSpLocks/>
          </p:cNvCxnSpPr>
          <p:nvPr/>
        </p:nvCxnSpPr>
        <p:spPr>
          <a:xfrm>
            <a:off x="5585012" y="3726398"/>
            <a:ext cx="110603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66F9522-4508-AF0C-DB5C-4099F05D2923}"/>
                  </a:ext>
                </a:extLst>
              </p:cNvPr>
              <p:cNvSpPr txBox="1"/>
              <p:nvPr/>
            </p:nvSpPr>
            <p:spPr>
              <a:xfrm>
                <a:off x="6808087" y="5482633"/>
                <a:ext cx="4205550" cy="338554"/>
              </a:xfrm>
              <a:prstGeom prst="rect">
                <a:avLst/>
              </a:prstGeom>
              <a:solidFill>
                <a:srgbClr val="FF9999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Intensity limitation posed to </a:t>
                </a:r>
                <a:r>
                  <a:rPr kumimoji="0" lang="en-GB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1.6 </a:t>
                </a:r>
                <a14:m>
                  <m:oMath xmlns:m="http://schemas.openxmlformats.org/officeDocument/2006/math">
                    <m:r>
                      <a:rPr kumimoji="0" lang="de-DE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⋅</m:t>
                    </m:r>
                  </m:oMath>
                </a14:m>
                <a:r>
                  <a:rPr kumimoji="0" lang="en-GB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10</a:t>
                </a:r>
                <a:r>
                  <a:rPr kumimoji="0" lang="en-GB" sz="16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11 </a:t>
                </a:r>
                <a:r>
                  <a:rPr kumimoji="0" lang="en-GB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p/b</a:t>
                </a: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66F9522-4508-AF0C-DB5C-4099F05D29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8087" y="5482633"/>
                <a:ext cx="4205550" cy="338554"/>
              </a:xfrm>
              <a:prstGeom prst="rect">
                <a:avLst/>
              </a:prstGeom>
              <a:blipFill>
                <a:blip r:embed="rId8"/>
                <a:stretch>
                  <a:fillRect l="-870"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Arrow: Down 34">
            <a:extLst>
              <a:ext uri="{FF2B5EF4-FFF2-40B4-BE49-F238E27FC236}">
                <a16:creationId xmlns:a16="http://schemas.microsoft.com/office/drawing/2014/main" id="{7E163832-CC96-2407-D28E-64F92BDB58C7}"/>
              </a:ext>
            </a:extLst>
          </p:cNvPr>
          <p:cNvSpPr/>
          <p:nvPr/>
        </p:nvSpPr>
        <p:spPr>
          <a:xfrm>
            <a:off x="8754231" y="4988645"/>
            <a:ext cx="156631" cy="42419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2246A8-DD3C-BABE-C798-9E211E9E41D8}"/>
              </a:ext>
            </a:extLst>
          </p:cNvPr>
          <p:cNvSpPr txBox="1"/>
          <p:nvPr/>
        </p:nvSpPr>
        <p:spPr>
          <a:xfrm>
            <a:off x="2329250" y="1408259"/>
            <a:ext cx="2241336" cy="2743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 week downtime for LHC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Right Brace 41">
            <a:extLst>
              <a:ext uri="{FF2B5EF4-FFF2-40B4-BE49-F238E27FC236}">
                <a16:creationId xmlns:a16="http://schemas.microsoft.com/office/drawing/2014/main" id="{0C146986-DCD4-5D9F-DDA7-171621552F3C}"/>
              </a:ext>
            </a:extLst>
          </p:cNvPr>
          <p:cNvSpPr/>
          <p:nvPr/>
        </p:nvSpPr>
        <p:spPr>
          <a:xfrm rot="5400000">
            <a:off x="3394046" y="-2026610"/>
            <a:ext cx="130706" cy="6697376"/>
          </a:xfrm>
          <a:prstGeom prst="rightBrac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18BD6F-543C-E311-942A-56C2FCF8922B}"/>
              </a:ext>
            </a:extLst>
          </p:cNvPr>
          <p:cNvSpPr txBox="1"/>
          <p:nvPr/>
        </p:nvSpPr>
        <p:spPr>
          <a:xfrm>
            <a:off x="158697" y="1752600"/>
            <a:ext cx="6796639" cy="1077218"/>
          </a:xfrm>
          <a:prstGeom prst="rect">
            <a:avLst/>
          </a:prstGeom>
          <a:solidFill>
            <a:srgbClr val="FBD361">
              <a:alpha val="65882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Big effort to build an accurate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model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address the issue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bench measurements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simulations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Analytical computations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Arrow: Left-Right 27">
            <a:extLst>
              <a:ext uri="{FF2B5EF4-FFF2-40B4-BE49-F238E27FC236}">
                <a16:creationId xmlns:a16="http://schemas.microsoft.com/office/drawing/2014/main" id="{1CBDEB83-5325-7194-DC10-2B2CBAC34331}"/>
              </a:ext>
            </a:extLst>
          </p:cNvPr>
          <p:cNvSpPr/>
          <p:nvPr/>
        </p:nvSpPr>
        <p:spPr>
          <a:xfrm rot="5400000">
            <a:off x="2907640" y="2885037"/>
            <a:ext cx="304801" cy="186230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0" name="Picture 29" descr="Icon&#10;&#10;Description automatically generated with low confidence">
            <a:extLst>
              <a:ext uri="{FF2B5EF4-FFF2-40B4-BE49-F238E27FC236}">
                <a16:creationId xmlns:a16="http://schemas.microsoft.com/office/drawing/2014/main" id="{779184D9-9CEF-EE6A-04E3-98E1CB3C7B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53156" y="2286000"/>
            <a:ext cx="352044" cy="3262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0496F42-CE3C-87A2-3713-CC1FECD8B34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23887" y="2470150"/>
            <a:ext cx="803722" cy="3297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57FFDE9-D465-AA26-28D3-B69E38DCB015}"/>
              </a:ext>
            </a:extLst>
          </p:cNvPr>
          <p:cNvSpPr txBox="1"/>
          <p:nvPr/>
        </p:nvSpPr>
        <p:spPr>
          <a:xfrm>
            <a:off x="-133215" y="6048723"/>
            <a:ext cx="57182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1" u="none" strike="noStrike" kern="1200" cap="none" spc="0" normalizeH="0" baseline="0" noProof="0" dirty="0">
                <a:ln>
                  <a:noFill/>
                </a:ln>
                <a:solidFill>
                  <a:srgbClr val="797979"/>
                </a:solidFill>
                <a:effectLst/>
                <a:uLnTx/>
                <a:uFillTx/>
                <a:latin typeface="Source Sans 3"/>
                <a:ea typeface="+mn-ea"/>
                <a:cs typeface="+mn-cs"/>
              </a:rPr>
              <a:t>*</a:t>
            </a:r>
            <a:r>
              <a:rPr kumimoji="0" lang="en-GB" sz="1000" b="1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Source Sans 3"/>
                <a:ea typeface="+mn-ea"/>
                <a:cs typeface="+mn-cs"/>
              </a:rPr>
              <a:t>E. de la Fuente et al. , 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 Python package for Beam Induced Heating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8A76F5-3EEE-E237-7FCF-514F6C296DA6}"/>
              </a:ext>
            </a:extLst>
          </p:cNvPr>
          <p:cNvSpPr/>
          <p:nvPr/>
        </p:nvSpPr>
        <p:spPr>
          <a:xfrm>
            <a:off x="7052181" y="4335842"/>
            <a:ext cx="3644900" cy="1828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More info at the 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12"/>
              </a:rPr>
              <a:t>2023 JAP talk-</a:t>
            </a:r>
            <a:r>
              <a:rPr kumimoji="0" lang="en-GB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12"/>
              </a:rPr>
              <a:t>C.Antuono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12"/>
              </a:rPr>
              <a:t> and </a:t>
            </a:r>
            <a:r>
              <a:rPr kumimoji="0" lang="en-GB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12"/>
              </a:rPr>
              <a:t>P.Krkotic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A7C40C-6C88-4636-3E2B-DFFB939B9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A402A435-B27D-46EC-2ECB-1EFB662A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16</a:t>
            </a:fld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A875A2C-958C-2CB1-7296-823AC67C5681}"/>
              </a:ext>
            </a:extLst>
          </p:cNvPr>
          <p:cNvSpPr/>
          <p:nvPr/>
        </p:nvSpPr>
        <p:spPr>
          <a:xfrm>
            <a:off x="8879170" y="2315768"/>
            <a:ext cx="2103120" cy="1828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2023 JAP talk</a:t>
            </a:r>
            <a:r>
              <a:rPr lang="en-GB" sz="900" dirty="0">
                <a:solidFill>
                  <a:schemeClr val="tx2"/>
                </a:solidFill>
                <a:latin typeface="Arial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</a:t>
            </a: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C.Antuono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&amp; </a:t>
            </a: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P.Krkotic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6441CB-7D43-CDF8-C44F-B94BD1C9EE5B}"/>
              </a:ext>
            </a:extLst>
          </p:cNvPr>
          <p:cNvSpPr txBox="1"/>
          <p:nvPr/>
        </p:nvSpPr>
        <p:spPr>
          <a:xfrm>
            <a:off x="9710376" y="460248"/>
            <a:ext cx="475158" cy="184666"/>
          </a:xfrm>
          <a:prstGeom prst="rect">
            <a:avLst/>
          </a:prstGeom>
          <a:solidFill>
            <a:srgbClr val="EDEDED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ID212</a:t>
            </a:r>
            <a:endParaRPr lang="en-GB" sz="1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25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0" grpId="0" animBg="1"/>
      <p:bldP spid="24" grpId="0" animBg="1"/>
      <p:bldP spid="11" grpId="0" animBg="1"/>
      <p:bldP spid="34" grpId="0" animBg="1"/>
      <p:bldP spid="49" grpId="0"/>
      <p:bldP spid="60" grpId="0" animBg="1"/>
      <p:bldP spid="35" grpId="0" animBg="1"/>
      <p:bldP spid="19" grpId="0" animBg="1"/>
      <p:bldP spid="28" grpId="0" animBg="1"/>
      <p:bldP spid="8" grpId="0"/>
      <p:bldP spid="12" grpId="0" animBg="1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75CCB-1A86-D66A-868E-8F29D688D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11" y="4363"/>
            <a:ext cx="10515600" cy="502550"/>
          </a:xfrm>
        </p:spPr>
        <p:txBody>
          <a:bodyPr>
            <a:normAutofit/>
          </a:bodyPr>
          <a:lstStyle/>
          <a:p>
            <a:r>
              <a:rPr lang="en-US" sz="2800" b="1" dirty="0"/>
              <a:t>LHC vacuum module in 2024 Run</a:t>
            </a:r>
            <a:endParaRPr lang="en-GB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D6F8BD7-CF58-F875-DE9B-619A8D648DD4}"/>
                  </a:ext>
                </a:extLst>
              </p:cNvPr>
              <p:cNvSpPr txBox="1"/>
              <p:nvPr/>
            </p:nvSpPr>
            <p:spPr>
              <a:xfrm>
                <a:off x="1163266" y="4858034"/>
                <a:ext cx="3865934" cy="338549"/>
              </a:xfrm>
              <a:prstGeom prst="rect">
                <a:avLst/>
              </a:prstGeom>
              <a:solidFill>
                <a:srgbClr val="FF9999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Intensity limitation posed to </a:t>
                </a:r>
                <a:r>
                  <a:rPr kumimoji="0" lang="en-GB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1.6 </a:t>
                </a:r>
                <a14:m>
                  <m:oMath xmlns:m="http://schemas.openxmlformats.org/officeDocument/2006/math">
                    <m:r>
                      <a:rPr kumimoji="0" lang="de-DE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⋅</m:t>
                    </m:r>
                  </m:oMath>
                </a14:m>
                <a:r>
                  <a:rPr kumimoji="0" lang="en-GB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10</a:t>
                </a:r>
                <a:r>
                  <a:rPr kumimoji="0" lang="en-GB" sz="16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11 </a:t>
                </a:r>
                <a:r>
                  <a:rPr kumimoji="0" lang="en-GB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p/b</a:t>
                </a: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D6F8BD7-CF58-F875-DE9B-619A8D648D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3266" y="4858034"/>
                <a:ext cx="3865934" cy="338549"/>
              </a:xfrm>
              <a:prstGeom prst="rect">
                <a:avLst/>
              </a:prstGeom>
              <a:blipFill>
                <a:blip r:embed="rId3"/>
                <a:stretch>
                  <a:fillRect l="-946" t="-5455" r="-315" b="-2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6">
            <a:extLst>
              <a:ext uri="{FF2B5EF4-FFF2-40B4-BE49-F238E27FC236}">
                <a16:creationId xmlns:a16="http://schemas.microsoft.com/office/drawing/2014/main" id="{C33CC436-5E05-4122-7AE0-1759D8767C1F}"/>
              </a:ext>
            </a:extLst>
          </p:cNvPr>
          <p:cNvSpPr txBox="1"/>
          <p:nvPr/>
        </p:nvSpPr>
        <p:spPr>
          <a:xfrm>
            <a:off x="0" y="533400"/>
            <a:ext cx="621994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Mitigation strategy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operation: 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intensity limitation at 1.6e11 p/b 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interlock for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bunch length lower than 1.2 ns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(never achieved)</a:t>
            </a: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Replace/transform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71 modules in the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ID212 </a:t>
            </a:r>
            <a:r>
              <a:rPr kumimoji="0" lang="en-GB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spring+fingers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newly designed modules wherever it is possible 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Picture 20" descr="A yellow and black cylindrical object&#10;&#10;Description automatically generated">
            <a:extLst>
              <a:ext uri="{FF2B5EF4-FFF2-40B4-BE49-F238E27FC236}">
                <a16:creationId xmlns:a16="http://schemas.microsoft.com/office/drawing/2014/main" id="{356DC03F-A0C8-C0C4-53B0-9EF456B1B4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1829" y="532959"/>
            <a:ext cx="1999010" cy="1499257"/>
          </a:xfrm>
          <a:prstGeom prst="rect">
            <a:avLst/>
          </a:prstGeom>
        </p:spPr>
      </p:pic>
      <p:pic>
        <p:nvPicPr>
          <p:cNvPr id="13" name="Picture 20">
            <a:extLst>
              <a:ext uri="{FF2B5EF4-FFF2-40B4-BE49-F238E27FC236}">
                <a16:creationId xmlns:a16="http://schemas.microsoft.com/office/drawing/2014/main" id="{9BFB4202-C7C4-9B22-38A0-423F10F84CC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133279" y="532959"/>
            <a:ext cx="1999010" cy="1499257"/>
          </a:xfrm>
          <a:prstGeom prst="rect">
            <a:avLst/>
          </a:prstGeom>
        </p:spPr>
      </p:pic>
      <p:pic>
        <p:nvPicPr>
          <p:cNvPr id="14" name="Picture 20">
            <a:extLst>
              <a:ext uri="{FF2B5EF4-FFF2-40B4-BE49-F238E27FC236}">
                <a16:creationId xmlns:a16="http://schemas.microsoft.com/office/drawing/2014/main" id="{B0863C85-C743-1F23-0A42-DD651D87815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0161766" y="531428"/>
            <a:ext cx="1999010" cy="149925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55040C8-F29F-3A7B-6CE6-CC9C8F360D20}"/>
              </a:ext>
            </a:extLst>
          </p:cNvPr>
          <p:cNvSpPr txBox="1"/>
          <p:nvPr/>
        </p:nvSpPr>
        <p:spPr>
          <a:xfrm>
            <a:off x="6096000" y="304800"/>
            <a:ext cx="2472517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Deformable RF fingers (DRF)</a:t>
            </a:r>
            <a:endParaRPr kumimoji="0" lang="en-GB" sz="10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B5E82D-C7AD-27A1-2861-7DA5867C13F3}"/>
              </a:ext>
            </a:extLst>
          </p:cNvPr>
          <p:cNvSpPr txBox="1"/>
          <p:nvPr/>
        </p:nvSpPr>
        <p:spPr>
          <a:xfrm>
            <a:off x="8119283" y="313160"/>
            <a:ext cx="2472517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Transformed anchored solution</a:t>
            </a:r>
            <a:endParaRPr kumimoji="0" lang="en-GB" sz="10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EB69AD-0648-0C59-E1A2-FCC360878AEF}"/>
              </a:ext>
            </a:extLst>
          </p:cNvPr>
          <p:cNvSpPr txBox="1"/>
          <p:nvPr/>
        </p:nvSpPr>
        <p:spPr>
          <a:xfrm>
            <a:off x="10051518" y="313159"/>
            <a:ext cx="220560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Optimized unshielded bellows</a:t>
            </a:r>
            <a:endParaRPr kumimoji="0" lang="en-GB" sz="10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079DF88-F786-2743-AB11-6BFB2F76148C}"/>
              </a:ext>
            </a:extLst>
          </p:cNvPr>
          <p:cNvSpPr txBox="1"/>
          <p:nvPr/>
        </p:nvSpPr>
        <p:spPr>
          <a:xfrm>
            <a:off x="2564643" y="3624022"/>
            <a:ext cx="804236" cy="21544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 run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BCDDCAA-AC01-D8AC-E894-D375468349AD}"/>
              </a:ext>
            </a:extLst>
          </p:cNvPr>
          <p:cNvSpPr txBox="1"/>
          <p:nvPr/>
        </p:nvSpPr>
        <p:spPr>
          <a:xfrm>
            <a:off x="1408749" y="3987227"/>
            <a:ext cx="2977433" cy="2154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24 ID212 with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spring+fingers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design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B27C8C-93B0-7674-EA94-5098AB8670A3}"/>
              </a:ext>
            </a:extLst>
          </p:cNvPr>
          <p:cNvSpPr txBox="1"/>
          <p:nvPr/>
        </p:nvSpPr>
        <p:spPr>
          <a:xfrm>
            <a:off x="1406494" y="5635659"/>
            <a:ext cx="3546505" cy="338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highlight>
                  <a:srgbClr val="00FF00"/>
                </a:highlight>
                <a:uLnTx/>
                <a:uFillTx/>
                <a:latin typeface="Arial"/>
                <a:ea typeface="+mn-ea"/>
                <a:cs typeface="+mn-cs"/>
              </a:rPr>
              <a:t>No pressure spikes or failure in 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highlight>
                <a:srgbClr val="00FF00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Arrow: Chevron 4">
            <a:extLst>
              <a:ext uri="{FF2B5EF4-FFF2-40B4-BE49-F238E27FC236}">
                <a16:creationId xmlns:a16="http://schemas.microsoft.com/office/drawing/2014/main" id="{B5422119-A4C2-E1BB-9149-5BC7FCD264CC}"/>
              </a:ext>
            </a:extLst>
          </p:cNvPr>
          <p:cNvSpPr/>
          <p:nvPr/>
        </p:nvSpPr>
        <p:spPr>
          <a:xfrm>
            <a:off x="996473" y="3036522"/>
            <a:ext cx="4272445" cy="249907"/>
          </a:xfrm>
          <a:prstGeom prst="chevron">
            <a:avLst/>
          </a:prstGeom>
          <a:solidFill>
            <a:srgbClr val="5DBBE5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DFAA1F-C392-4A92-C0FF-0720C8E2D877}"/>
              </a:ext>
            </a:extLst>
          </p:cNvPr>
          <p:cNvSpPr txBox="1"/>
          <p:nvPr/>
        </p:nvSpPr>
        <p:spPr>
          <a:xfrm>
            <a:off x="2561431" y="2669264"/>
            <a:ext cx="1181973" cy="307777"/>
          </a:xfrm>
          <a:prstGeom prst="rect">
            <a:avLst/>
          </a:prstGeom>
          <a:solidFill>
            <a:srgbClr val="DCEAF7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YETS 23/24</a:t>
            </a:r>
          </a:p>
        </p:txBody>
      </p:sp>
      <p:sp>
        <p:nvSpPr>
          <p:cNvPr id="11" name="Arrow: Chevron 10">
            <a:extLst>
              <a:ext uri="{FF2B5EF4-FFF2-40B4-BE49-F238E27FC236}">
                <a16:creationId xmlns:a16="http://schemas.microsoft.com/office/drawing/2014/main" id="{49589BEF-0C46-CA4B-EF92-A64106155BA6}"/>
              </a:ext>
            </a:extLst>
          </p:cNvPr>
          <p:cNvSpPr/>
          <p:nvPr/>
        </p:nvSpPr>
        <p:spPr>
          <a:xfrm>
            <a:off x="400595" y="3038395"/>
            <a:ext cx="322333" cy="249907"/>
          </a:xfrm>
          <a:prstGeom prst="chevron">
            <a:avLst/>
          </a:prstGeom>
          <a:solidFill>
            <a:srgbClr val="5DBBE5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Arrow: Chevron 17">
            <a:extLst>
              <a:ext uri="{FF2B5EF4-FFF2-40B4-BE49-F238E27FC236}">
                <a16:creationId xmlns:a16="http://schemas.microsoft.com/office/drawing/2014/main" id="{92840A19-4BD4-25A9-0331-886A0492BEA1}"/>
              </a:ext>
            </a:extLst>
          </p:cNvPr>
          <p:cNvSpPr/>
          <p:nvPr/>
        </p:nvSpPr>
        <p:spPr>
          <a:xfrm>
            <a:off x="726499" y="3038395"/>
            <a:ext cx="322333" cy="249907"/>
          </a:xfrm>
          <a:prstGeom prst="chevron">
            <a:avLst/>
          </a:prstGeom>
          <a:solidFill>
            <a:srgbClr val="5DBBE5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E16FCBA-E67D-E10C-B36E-E4DB77E21821}"/>
              </a:ext>
            </a:extLst>
          </p:cNvPr>
          <p:cNvSpPr txBox="1"/>
          <p:nvPr/>
        </p:nvSpPr>
        <p:spPr>
          <a:xfrm>
            <a:off x="1018944" y="2676950"/>
            <a:ext cx="1190851" cy="30751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2023 Run…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D61F1FB-C4EF-05E2-5AF9-92E7D6517FD7}"/>
              </a:ext>
            </a:extLst>
          </p:cNvPr>
          <p:cNvSpPr txBox="1"/>
          <p:nvPr/>
        </p:nvSpPr>
        <p:spPr>
          <a:xfrm>
            <a:off x="1022024" y="3307776"/>
            <a:ext cx="1005840" cy="5232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71 ID212 modules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207F3F9B-7BB5-875D-4C75-2A7B52CA8718}"/>
              </a:ext>
            </a:extLst>
          </p:cNvPr>
          <p:cNvSpPr/>
          <p:nvPr/>
        </p:nvSpPr>
        <p:spPr>
          <a:xfrm>
            <a:off x="2795866" y="4358902"/>
            <a:ext cx="203200" cy="42399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CDF62932-8223-AC38-9178-63C4E2C19EDC}"/>
              </a:ext>
            </a:extLst>
          </p:cNvPr>
          <p:cNvSpPr/>
          <p:nvPr/>
        </p:nvSpPr>
        <p:spPr>
          <a:xfrm>
            <a:off x="2795866" y="5257800"/>
            <a:ext cx="203200" cy="35226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B0351C-41DC-4D62-FDD6-A8546DE6C4D3}"/>
              </a:ext>
            </a:extLst>
          </p:cNvPr>
          <p:cNvSpPr txBox="1"/>
          <p:nvPr/>
        </p:nvSpPr>
        <p:spPr>
          <a:xfrm>
            <a:off x="4023323" y="2667000"/>
            <a:ext cx="1181967" cy="317461"/>
          </a:xfrm>
          <a:prstGeom prst="rect">
            <a:avLst/>
          </a:prstGeom>
          <a:solidFill>
            <a:srgbClr val="DCEAF7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YETS 24/25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C2B7F20-12A8-9268-067F-4D4EECE9FEF5}"/>
              </a:ext>
            </a:extLst>
          </p:cNvPr>
          <p:cNvCxnSpPr>
            <a:cxnSpLocks/>
          </p:cNvCxnSpPr>
          <p:nvPr/>
        </p:nvCxnSpPr>
        <p:spPr>
          <a:xfrm>
            <a:off x="2489709" y="2682445"/>
            <a:ext cx="0" cy="1176678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9" name="Picture 38" descr="A graph with a red line&#10;&#10;Description automatically generated">
            <a:extLst>
              <a:ext uri="{FF2B5EF4-FFF2-40B4-BE49-F238E27FC236}">
                <a16:creationId xmlns:a16="http://schemas.microsoft.com/office/drawing/2014/main" id="{406A9C31-4C55-3D9C-8617-B49F50C2D8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8" r="7869"/>
          <a:stretch/>
        </p:blipFill>
        <p:spPr>
          <a:xfrm>
            <a:off x="6096000" y="2286000"/>
            <a:ext cx="5079719" cy="3926419"/>
          </a:xfrm>
          <a:prstGeom prst="rect">
            <a:avLst/>
          </a:prstGeom>
        </p:spPr>
      </p:pic>
      <p:sp>
        <p:nvSpPr>
          <p:cNvPr id="46" name="Star: 5 Points 45">
            <a:extLst>
              <a:ext uri="{FF2B5EF4-FFF2-40B4-BE49-F238E27FC236}">
                <a16:creationId xmlns:a16="http://schemas.microsoft.com/office/drawing/2014/main" id="{99822F22-D054-981C-ED2A-97F05D3E2CA2}"/>
              </a:ext>
            </a:extLst>
          </p:cNvPr>
          <p:cNvSpPr/>
          <p:nvPr/>
        </p:nvSpPr>
        <p:spPr>
          <a:xfrm>
            <a:off x="7494263" y="4533992"/>
            <a:ext cx="182887" cy="171358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BD30C38-A1EA-C626-449A-BC5E5D89D2EE}"/>
              </a:ext>
            </a:extLst>
          </p:cNvPr>
          <p:cNvSpPr/>
          <p:nvPr/>
        </p:nvSpPr>
        <p:spPr>
          <a:xfrm>
            <a:off x="8320877" y="1963760"/>
            <a:ext cx="3604424" cy="2460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More info at the 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8"/>
              </a:rPr>
              <a:t>2023 JAP talk-</a:t>
            </a:r>
            <a:r>
              <a:rPr kumimoji="0" lang="en-GB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8"/>
              </a:rPr>
              <a:t>C.Antuono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8"/>
              </a:rPr>
              <a:t> and </a:t>
            </a:r>
            <a:r>
              <a:rPr kumimoji="0" lang="en-GB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8"/>
              </a:rPr>
              <a:t>P.Krkotic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4797ED-0DD8-719B-DD4A-1832D2B3DCBE}"/>
              </a:ext>
            </a:extLst>
          </p:cNvPr>
          <p:cNvSpPr txBox="1"/>
          <p:nvPr/>
        </p:nvSpPr>
        <p:spPr>
          <a:xfrm>
            <a:off x="3368879" y="4336255"/>
            <a:ext cx="2402866" cy="457200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Calculations consider the </a:t>
            </a:r>
            <a:r>
              <a:rPr kumimoji="0" lang="en-US" sz="1050" b="1" i="0" u="sng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failure reference heating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given by the ID212 modules</a:t>
            </a:r>
            <a:endParaRPr kumimoji="0" lang="en-GB" sz="1050" b="1" i="0" u="none" strike="noStrike" kern="1200" cap="none" spc="0" normalizeH="0" baseline="0" noProof="0" dirty="0">
              <a:ln>
                <a:noFill/>
              </a:ln>
              <a:solidFill>
                <a:srgbClr val="F8F8F8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FA1B378-1D87-F0D9-82A3-9B5A7ED46D14}"/>
              </a:ext>
            </a:extLst>
          </p:cNvPr>
          <p:cNvCxnSpPr>
            <a:cxnSpLocks/>
          </p:cNvCxnSpPr>
          <p:nvPr/>
        </p:nvCxnSpPr>
        <p:spPr>
          <a:xfrm flipH="1">
            <a:off x="2966761" y="4481841"/>
            <a:ext cx="34064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9AC692F-B725-7A9A-F1B7-7A98801492CD}"/>
              </a:ext>
            </a:extLst>
          </p:cNvPr>
          <p:cNvCxnSpPr>
            <a:cxnSpLocks/>
          </p:cNvCxnSpPr>
          <p:nvPr/>
        </p:nvCxnSpPr>
        <p:spPr>
          <a:xfrm>
            <a:off x="5804166" y="4483114"/>
            <a:ext cx="3367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BEEC9F2-B526-6CD7-AB95-E78550029393}"/>
              </a:ext>
            </a:extLst>
          </p:cNvPr>
          <p:cNvSpPr txBox="1"/>
          <p:nvPr/>
        </p:nvSpPr>
        <p:spPr>
          <a:xfrm>
            <a:off x="6312182" y="4521292"/>
            <a:ext cx="60891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2358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455EAAA-2746-D821-6A72-237640633428}"/>
              </a:ext>
            </a:extLst>
          </p:cNvPr>
          <p:cNvCxnSpPr>
            <a:cxnSpLocks/>
          </p:cNvCxnSpPr>
          <p:nvPr/>
        </p:nvCxnSpPr>
        <p:spPr>
          <a:xfrm>
            <a:off x="6808273" y="4635592"/>
            <a:ext cx="970477" cy="8810"/>
          </a:xfrm>
          <a:prstGeom prst="line">
            <a:avLst/>
          </a:prstGeom>
          <a:ln w="1905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F237F7-0BC8-8E75-90F1-02E49464F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32B1D439-FB63-5D69-28EF-09CDD45FD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7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15" grpId="0"/>
      <p:bldP spid="16" grpId="0"/>
      <p:bldP spid="17" grpId="0"/>
      <p:bldP spid="19" grpId="0" animBg="1"/>
      <p:bldP spid="28" grpId="0" animBg="1"/>
      <p:bldP spid="3" grpId="0"/>
      <p:bldP spid="5" grpId="0" animBg="1"/>
      <p:bldP spid="6" grpId="0" animBg="1"/>
      <p:bldP spid="11" grpId="0" animBg="1"/>
      <p:bldP spid="18" grpId="0" animBg="1"/>
      <p:bldP spid="38" grpId="0" animBg="1"/>
      <p:bldP spid="40" grpId="0" animBg="1"/>
      <p:bldP spid="20" grpId="0" animBg="1"/>
      <p:bldP spid="23" grpId="0" animBg="1"/>
      <p:bldP spid="9" grpId="0" animBg="1"/>
      <p:bldP spid="46" grpId="0" animBg="1"/>
      <p:bldP spid="4" grpId="0" animBg="1"/>
      <p:bldP spid="8" grpId="0" animBg="1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75CCB-1A86-D66A-868E-8F29D688D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11" y="4363"/>
            <a:ext cx="10515600" cy="502550"/>
          </a:xfrm>
        </p:spPr>
        <p:txBody>
          <a:bodyPr>
            <a:normAutofit/>
          </a:bodyPr>
          <a:lstStyle/>
          <a:p>
            <a:r>
              <a:rPr lang="en-US" sz="2800" b="1" dirty="0"/>
              <a:t>LHC vacuum module in 2025 Run</a:t>
            </a:r>
            <a:endParaRPr lang="en-GB" sz="2800" b="1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52F3396-77D1-E33C-9C41-63E14E42B597}"/>
              </a:ext>
            </a:extLst>
          </p:cNvPr>
          <p:cNvCxnSpPr>
            <a:cxnSpLocks/>
          </p:cNvCxnSpPr>
          <p:nvPr/>
        </p:nvCxnSpPr>
        <p:spPr>
          <a:xfrm>
            <a:off x="3802235" y="3818121"/>
            <a:ext cx="0" cy="930486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7C62AF1-3B0E-112D-801C-6B2B9EBA8031}"/>
              </a:ext>
            </a:extLst>
          </p:cNvPr>
          <p:cNvSpPr txBox="1"/>
          <p:nvPr/>
        </p:nvSpPr>
        <p:spPr>
          <a:xfrm>
            <a:off x="2143879" y="5572780"/>
            <a:ext cx="3723521" cy="523220"/>
          </a:xfrm>
          <a:prstGeom prst="rect">
            <a:avLst/>
          </a:prstGeom>
          <a:solidFill>
            <a:srgbClr val="B0F18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Beam induced heating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at least halved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compared to the failure heating of the ID212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3C14B1-074C-06B5-0298-B1C42F3206DA}"/>
              </a:ext>
            </a:extLst>
          </p:cNvPr>
          <p:cNvSpPr txBox="1"/>
          <p:nvPr/>
        </p:nvSpPr>
        <p:spPr>
          <a:xfrm>
            <a:off x="2316685" y="5334000"/>
            <a:ext cx="1792313" cy="169277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 beam and smaller offset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C8B1ACF-02D0-71FA-7A56-55875C16CE4F}"/>
              </a:ext>
            </a:extLst>
          </p:cNvPr>
          <p:cNvSpPr txBox="1"/>
          <p:nvPr/>
        </p:nvSpPr>
        <p:spPr>
          <a:xfrm>
            <a:off x="2766603" y="4771644"/>
            <a:ext cx="2834640" cy="43088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 cap="flat" cmpd="sng" algn="ctr">
            <a:solidFill>
              <a:srgbClr val="61C4D3"/>
            </a:solidFill>
            <a:prstDash val="solid"/>
            <a:miter lim="800000"/>
          </a:ln>
          <a:effectLst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 modules with original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spring+finger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design of ID212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1AF08ED-670B-B633-CB49-D2F261B6BC04}"/>
              </a:ext>
            </a:extLst>
          </p:cNvPr>
          <p:cNvSpPr txBox="1"/>
          <p:nvPr/>
        </p:nvSpPr>
        <p:spPr>
          <a:xfrm>
            <a:off x="3938775" y="4487722"/>
            <a:ext cx="804236" cy="21544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 run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Arrow: Chevron 41">
            <a:extLst>
              <a:ext uri="{FF2B5EF4-FFF2-40B4-BE49-F238E27FC236}">
                <a16:creationId xmlns:a16="http://schemas.microsoft.com/office/drawing/2014/main" id="{4853C316-202E-6A29-691E-B2929EA1C300}"/>
              </a:ext>
            </a:extLst>
          </p:cNvPr>
          <p:cNvSpPr/>
          <p:nvPr/>
        </p:nvSpPr>
        <p:spPr>
          <a:xfrm>
            <a:off x="243190" y="4117732"/>
            <a:ext cx="322333" cy="249907"/>
          </a:xfrm>
          <a:prstGeom prst="chevron">
            <a:avLst/>
          </a:prstGeom>
          <a:solidFill>
            <a:srgbClr val="5DBBE5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Arrow: Chevron 42">
            <a:extLst>
              <a:ext uri="{FF2B5EF4-FFF2-40B4-BE49-F238E27FC236}">
                <a16:creationId xmlns:a16="http://schemas.microsoft.com/office/drawing/2014/main" id="{0FC90C71-D066-CDE1-331C-BB312DF7033A}"/>
              </a:ext>
            </a:extLst>
          </p:cNvPr>
          <p:cNvSpPr/>
          <p:nvPr/>
        </p:nvSpPr>
        <p:spPr>
          <a:xfrm>
            <a:off x="569094" y="4117732"/>
            <a:ext cx="322333" cy="249907"/>
          </a:xfrm>
          <a:prstGeom prst="chevron">
            <a:avLst/>
          </a:prstGeom>
          <a:solidFill>
            <a:srgbClr val="5DBBE5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9" name="Arrow: Chevron 48">
            <a:extLst>
              <a:ext uri="{FF2B5EF4-FFF2-40B4-BE49-F238E27FC236}">
                <a16:creationId xmlns:a16="http://schemas.microsoft.com/office/drawing/2014/main" id="{1F07D93B-426A-6EAA-D645-089940F02118}"/>
              </a:ext>
            </a:extLst>
          </p:cNvPr>
          <p:cNvSpPr/>
          <p:nvPr/>
        </p:nvSpPr>
        <p:spPr>
          <a:xfrm>
            <a:off x="839068" y="4133790"/>
            <a:ext cx="4272445" cy="249907"/>
          </a:xfrm>
          <a:prstGeom prst="chevron">
            <a:avLst/>
          </a:prstGeom>
          <a:solidFill>
            <a:srgbClr val="5DBBE5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33A9557-AAE0-D5E3-A87A-C85B5ABF3179}"/>
              </a:ext>
            </a:extLst>
          </p:cNvPr>
          <p:cNvSpPr txBox="1"/>
          <p:nvPr/>
        </p:nvSpPr>
        <p:spPr>
          <a:xfrm>
            <a:off x="2404026" y="3766532"/>
            <a:ext cx="1177365" cy="305514"/>
          </a:xfrm>
          <a:prstGeom prst="rect">
            <a:avLst/>
          </a:prstGeom>
          <a:solidFill>
            <a:srgbClr val="DCEAF7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YETS 23/24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5BECAB7-26F1-B1D4-C521-0551365A7437}"/>
              </a:ext>
            </a:extLst>
          </p:cNvPr>
          <p:cNvSpPr txBox="1"/>
          <p:nvPr/>
        </p:nvSpPr>
        <p:spPr>
          <a:xfrm>
            <a:off x="874674" y="3772940"/>
            <a:ext cx="1177364" cy="30551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2023 Run…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CEA7216-0A42-8A24-EBC5-6A77B83154F7}"/>
              </a:ext>
            </a:extLst>
          </p:cNvPr>
          <p:cNvSpPr txBox="1"/>
          <p:nvPr/>
        </p:nvSpPr>
        <p:spPr>
          <a:xfrm>
            <a:off x="864619" y="4405044"/>
            <a:ext cx="1005840" cy="5232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71 ID212 modules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F055710-C698-84AD-182C-AF7C13EB603E}"/>
              </a:ext>
            </a:extLst>
          </p:cNvPr>
          <p:cNvSpPr txBox="1"/>
          <p:nvPr/>
        </p:nvSpPr>
        <p:spPr>
          <a:xfrm>
            <a:off x="3865919" y="3764269"/>
            <a:ext cx="1245594" cy="307777"/>
          </a:xfrm>
          <a:prstGeom prst="rect">
            <a:avLst/>
          </a:prstGeom>
          <a:solidFill>
            <a:srgbClr val="DCEAF7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YETS 24/25</a:t>
            </a:r>
          </a:p>
        </p:txBody>
      </p:sp>
      <p:sp>
        <p:nvSpPr>
          <p:cNvPr id="36" name="Arrow: Down 35">
            <a:extLst>
              <a:ext uri="{FF2B5EF4-FFF2-40B4-BE49-F238E27FC236}">
                <a16:creationId xmlns:a16="http://schemas.microsoft.com/office/drawing/2014/main" id="{D90E3E62-B566-FFEC-6BF7-D0C18F593708}"/>
              </a:ext>
            </a:extLst>
          </p:cNvPr>
          <p:cNvSpPr/>
          <p:nvPr/>
        </p:nvSpPr>
        <p:spPr>
          <a:xfrm>
            <a:off x="4118128" y="5277273"/>
            <a:ext cx="131590" cy="22600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7" name="Picture 36" descr="A graph with a red line&#10;&#10;Description automatically generated">
            <a:extLst>
              <a:ext uri="{FF2B5EF4-FFF2-40B4-BE49-F238E27FC236}">
                <a16:creationId xmlns:a16="http://schemas.microsoft.com/office/drawing/2014/main" id="{007E9D4E-AFD8-607D-B339-BEA4714CC0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8" r="7869"/>
          <a:stretch/>
        </p:blipFill>
        <p:spPr>
          <a:xfrm>
            <a:off x="6096000" y="2286000"/>
            <a:ext cx="5062638" cy="3913217"/>
          </a:xfrm>
          <a:prstGeom prst="rect">
            <a:avLst/>
          </a:prstGeom>
        </p:spPr>
      </p:pic>
      <p:pic>
        <p:nvPicPr>
          <p:cNvPr id="41" name="Picture 40" descr="A graph with a blue line and a red line&#10;&#10;Description automatically generated">
            <a:extLst>
              <a:ext uri="{FF2B5EF4-FFF2-40B4-BE49-F238E27FC236}">
                <a16:creationId xmlns:a16="http://schemas.microsoft.com/office/drawing/2014/main" id="{F59C238C-D87D-D121-6910-CCE836766B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54" r="7380" b="-1"/>
          <a:stretch/>
        </p:blipFill>
        <p:spPr>
          <a:xfrm>
            <a:off x="6088244" y="2356306"/>
            <a:ext cx="5070394" cy="385313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3EE5455-4C83-8B49-BAE1-574ADEB6AB03}"/>
              </a:ext>
            </a:extLst>
          </p:cNvPr>
          <p:cNvCxnSpPr>
            <a:cxnSpLocks/>
          </p:cNvCxnSpPr>
          <p:nvPr/>
        </p:nvCxnSpPr>
        <p:spPr>
          <a:xfrm flipV="1">
            <a:off x="5977781" y="3840469"/>
            <a:ext cx="1909470" cy="18386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BFFC3D-A562-F2DC-DAC4-5E4A98FE6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E55D1C-2D26-6524-DC9D-0D3C12B18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749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3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75CCB-1A86-D66A-868E-8F29D688D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11" y="4363"/>
            <a:ext cx="10515600" cy="502550"/>
          </a:xfrm>
        </p:spPr>
        <p:txBody>
          <a:bodyPr>
            <a:normAutofit/>
          </a:bodyPr>
          <a:lstStyle/>
          <a:p>
            <a:r>
              <a:rPr lang="en-US" sz="2800" b="1" dirty="0"/>
              <a:t>LHC vacuum module in 2025 Run</a:t>
            </a:r>
            <a:endParaRPr lang="en-GB" sz="2800" b="1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52F3396-77D1-E33C-9C41-63E14E42B597}"/>
              </a:ext>
            </a:extLst>
          </p:cNvPr>
          <p:cNvCxnSpPr>
            <a:cxnSpLocks/>
          </p:cNvCxnSpPr>
          <p:nvPr/>
        </p:nvCxnSpPr>
        <p:spPr>
          <a:xfrm>
            <a:off x="3802235" y="3894321"/>
            <a:ext cx="0" cy="930486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7C62AF1-3B0E-112D-801C-6B2B9EBA8031}"/>
              </a:ext>
            </a:extLst>
          </p:cNvPr>
          <p:cNvSpPr txBox="1"/>
          <p:nvPr/>
        </p:nvSpPr>
        <p:spPr>
          <a:xfrm>
            <a:off x="2143879" y="5648980"/>
            <a:ext cx="3723521" cy="523220"/>
          </a:xfrm>
          <a:prstGeom prst="rect">
            <a:avLst/>
          </a:prstGeom>
          <a:solidFill>
            <a:srgbClr val="B0F18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Beam induced heating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at least halved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compared to the failure heating of the ID212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3C14B1-074C-06B5-0298-B1C42F3206DA}"/>
              </a:ext>
            </a:extLst>
          </p:cNvPr>
          <p:cNvSpPr txBox="1"/>
          <p:nvPr/>
        </p:nvSpPr>
        <p:spPr>
          <a:xfrm>
            <a:off x="2316685" y="5410200"/>
            <a:ext cx="1792313" cy="169277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 beam and smaller offset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C8B1ACF-02D0-71FA-7A56-55875C16CE4F}"/>
              </a:ext>
            </a:extLst>
          </p:cNvPr>
          <p:cNvSpPr txBox="1"/>
          <p:nvPr/>
        </p:nvSpPr>
        <p:spPr>
          <a:xfrm>
            <a:off x="2766603" y="4847844"/>
            <a:ext cx="2834640" cy="43088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 cap="flat" cmpd="sng" algn="ctr">
            <a:solidFill>
              <a:srgbClr val="61C4D3"/>
            </a:solidFill>
            <a:prstDash val="solid"/>
            <a:miter lim="800000"/>
          </a:ln>
          <a:effectLst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 modules with original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spring+finger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design of ID212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1AF08ED-670B-B633-CB49-D2F261B6BC04}"/>
              </a:ext>
            </a:extLst>
          </p:cNvPr>
          <p:cNvSpPr txBox="1"/>
          <p:nvPr/>
        </p:nvSpPr>
        <p:spPr>
          <a:xfrm>
            <a:off x="3938775" y="4563922"/>
            <a:ext cx="804236" cy="21544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 run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Arrow: Chevron 41">
            <a:extLst>
              <a:ext uri="{FF2B5EF4-FFF2-40B4-BE49-F238E27FC236}">
                <a16:creationId xmlns:a16="http://schemas.microsoft.com/office/drawing/2014/main" id="{4853C316-202E-6A29-691E-B2929EA1C300}"/>
              </a:ext>
            </a:extLst>
          </p:cNvPr>
          <p:cNvSpPr/>
          <p:nvPr/>
        </p:nvSpPr>
        <p:spPr>
          <a:xfrm>
            <a:off x="243190" y="4193932"/>
            <a:ext cx="322333" cy="249907"/>
          </a:xfrm>
          <a:prstGeom prst="chevron">
            <a:avLst/>
          </a:prstGeom>
          <a:solidFill>
            <a:srgbClr val="5DBBE5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Arrow: Chevron 42">
            <a:extLst>
              <a:ext uri="{FF2B5EF4-FFF2-40B4-BE49-F238E27FC236}">
                <a16:creationId xmlns:a16="http://schemas.microsoft.com/office/drawing/2014/main" id="{0FC90C71-D066-CDE1-331C-BB312DF7033A}"/>
              </a:ext>
            </a:extLst>
          </p:cNvPr>
          <p:cNvSpPr/>
          <p:nvPr/>
        </p:nvSpPr>
        <p:spPr>
          <a:xfrm>
            <a:off x="569094" y="4193932"/>
            <a:ext cx="322333" cy="249907"/>
          </a:xfrm>
          <a:prstGeom prst="chevron">
            <a:avLst/>
          </a:prstGeom>
          <a:solidFill>
            <a:srgbClr val="5DBBE5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9" name="Arrow: Chevron 48">
            <a:extLst>
              <a:ext uri="{FF2B5EF4-FFF2-40B4-BE49-F238E27FC236}">
                <a16:creationId xmlns:a16="http://schemas.microsoft.com/office/drawing/2014/main" id="{1F07D93B-426A-6EAA-D645-089940F02118}"/>
              </a:ext>
            </a:extLst>
          </p:cNvPr>
          <p:cNvSpPr/>
          <p:nvPr/>
        </p:nvSpPr>
        <p:spPr>
          <a:xfrm>
            <a:off x="839068" y="4209990"/>
            <a:ext cx="4272445" cy="249907"/>
          </a:xfrm>
          <a:prstGeom prst="chevron">
            <a:avLst/>
          </a:prstGeom>
          <a:solidFill>
            <a:srgbClr val="5DBBE5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33A9557-AAE0-D5E3-A87A-C85B5ABF3179}"/>
              </a:ext>
            </a:extLst>
          </p:cNvPr>
          <p:cNvSpPr txBox="1"/>
          <p:nvPr/>
        </p:nvSpPr>
        <p:spPr>
          <a:xfrm>
            <a:off x="2404026" y="3842732"/>
            <a:ext cx="1177365" cy="305514"/>
          </a:xfrm>
          <a:prstGeom prst="rect">
            <a:avLst/>
          </a:prstGeom>
          <a:solidFill>
            <a:srgbClr val="DCEAF7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YETS 23/24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5BECAB7-26F1-B1D4-C521-0551365A7437}"/>
              </a:ext>
            </a:extLst>
          </p:cNvPr>
          <p:cNvSpPr txBox="1"/>
          <p:nvPr/>
        </p:nvSpPr>
        <p:spPr>
          <a:xfrm>
            <a:off x="874674" y="3849140"/>
            <a:ext cx="1177364" cy="30551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2023 Run…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CEA7216-0A42-8A24-EBC5-6A77B83154F7}"/>
              </a:ext>
            </a:extLst>
          </p:cNvPr>
          <p:cNvSpPr txBox="1"/>
          <p:nvPr/>
        </p:nvSpPr>
        <p:spPr>
          <a:xfrm>
            <a:off x="864619" y="4481244"/>
            <a:ext cx="1005840" cy="5232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71 ID212 modules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F055710-C698-84AD-182C-AF7C13EB603E}"/>
              </a:ext>
            </a:extLst>
          </p:cNvPr>
          <p:cNvSpPr txBox="1"/>
          <p:nvPr/>
        </p:nvSpPr>
        <p:spPr>
          <a:xfrm>
            <a:off x="3865919" y="3840469"/>
            <a:ext cx="1245594" cy="307777"/>
          </a:xfrm>
          <a:prstGeom prst="rect">
            <a:avLst/>
          </a:prstGeom>
          <a:solidFill>
            <a:srgbClr val="DCEAF7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YETS 24/25</a:t>
            </a:r>
          </a:p>
        </p:txBody>
      </p:sp>
      <p:sp>
        <p:nvSpPr>
          <p:cNvPr id="36" name="Arrow: Down 35">
            <a:extLst>
              <a:ext uri="{FF2B5EF4-FFF2-40B4-BE49-F238E27FC236}">
                <a16:creationId xmlns:a16="http://schemas.microsoft.com/office/drawing/2014/main" id="{D90E3E62-B566-FFEC-6BF7-D0C18F593708}"/>
              </a:ext>
            </a:extLst>
          </p:cNvPr>
          <p:cNvSpPr/>
          <p:nvPr/>
        </p:nvSpPr>
        <p:spPr>
          <a:xfrm>
            <a:off x="4118128" y="5353473"/>
            <a:ext cx="131590" cy="22600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16A2EC-B4CA-43E7-5163-D2D287EDF8D7}"/>
              </a:ext>
            </a:extLst>
          </p:cNvPr>
          <p:cNvSpPr txBox="1"/>
          <p:nvPr/>
        </p:nvSpPr>
        <p:spPr>
          <a:xfrm>
            <a:off x="4906481" y="1364608"/>
            <a:ext cx="5607767" cy="738664"/>
          </a:xfrm>
          <a:prstGeom prst="rect">
            <a:avLst/>
          </a:prstGeom>
          <a:solidFill>
            <a:srgbClr val="FFC000">
              <a:alpha val="36078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most critical elliptical modules </a:t>
            </a: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(bigger apertures 128-53)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significantly less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critical compared to circular ID212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failure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 still be reached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depending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on the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contact quality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B04751-90F0-6757-81FD-3280A2886774}"/>
              </a:ext>
            </a:extLst>
          </p:cNvPr>
          <p:cNvSpPr txBox="1"/>
          <p:nvPr/>
        </p:nvSpPr>
        <p:spPr>
          <a:xfrm>
            <a:off x="4906481" y="969338"/>
            <a:ext cx="6060279" cy="307777"/>
          </a:xfrm>
          <a:prstGeom prst="rect">
            <a:avLst/>
          </a:prstGeom>
          <a:solidFill>
            <a:srgbClr val="E2F0D9">
              <a:alpha val="74902"/>
            </a:srgb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Smaller ID expected to be less critical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C. </a:t>
            </a:r>
            <a:r>
              <a:rPr kumimoji="0" lang="en-GB" sz="1400" b="0" i="0" u="sng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Zannini talk at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Chamonix ‘24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</p:txBody>
      </p:sp>
      <p:pic>
        <p:nvPicPr>
          <p:cNvPr id="17" name="Picture 16" descr="A graph of a bunch length&#10;&#10;Description automatically generated with medium confidence">
            <a:extLst>
              <a:ext uri="{FF2B5EF4-FFF2-40B4-BE49-F238E27FC236}">
                <a16:creationId xmlns:a16="http://schemas.microsoft.com/office/drawing/2014/main" id="{BF42CF57-9F18-4A9F-B55D-A76D0AEFEC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06"/>
          <a:stretch/>
        </p:blipFill>
        <p:spPr>
          <a:xfrm>
            <a:off x="5958818" y="2286000"/>
            <a:ext cx="5623582" cy="3926417"/>
          </a:xfrm>
          <a:prstGeom prst="rect">
            <a:avLst/>
          </a:prstGeom>
        </p:spPr>
      </p:pic>
      <p:pic>
        <p:nvPicPr>
          <p:cNvPr id="18" name="Picture 17" descr="A graph of a bunch length&#10;&#10;Description automatically generated with medium confidence">
            <a:extLst>
              <a:ext uri="{FF2B5EF4-FFF2-40B4-BE49-F238E27FC236}">
                <a16:creationId xmlns:a16="http://schemas.microsoft.com/office/drawing/2014/main" id="{3409251D-2B5B-4113-0212-AB1B8BA526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3"/>
          <a:stretch/>
        </p:blipFill>
        <p:spPr>
          <a:xfrm>
            <a:off x="5991991" y="2256567"/>
            <a:ext cx="5575055" cy="3915633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F2727E0-F4F4-0903-EE6C-DD28B61029DA}"/>
              </a:ext>
            </a:extLst>
          </p:cNvPr>
          <p:cNvCxnSpPr>
            <a:cxnSpLocks/>
          </p:cNvCxnSpPr>
          <p:nvPr/>
        </p:nvCxnSpPr>
        <p:spPr>
          <a:xfrm flipV="1">
            <a:off x="6693431" y="4359564"/>
            <a:ext cx="3237299" cy="20775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387A71B-E132-E447-DD1A-A19BDD857921}"/>
              </a:ext>
            </a:extLst>
          </p:cNvPr>
          <p:cNvSpPr txBox="1"/>
          <p:nvPr/>
        </p:nvSpPr>
        <p:spPr>
          <a:xfrm>
            <a:off x="9879357" y="3401452"/>
            <a:ext cx="2274197" cy="484748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sng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bottleneck is the circular ID212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These curves can be lifted up by removing the remained 4 ID212</a:t>
            </a:r>
          </a:p>
        </p:txBody>
      </p:sp>
      <p:sp>
        <p:nvSpPr>
          <p:cNvPr id="22" name="Right Brace 21">
            <a:extLst>
              <a:ext uri="{FF2B5EF4-FFF2-40B4-BE49-F238E27FC236}">
                <a16:creationId xmlns:a16="http://schemas.microsoft.com/office/drawing/2014/main" id="{37B63256-28DE-862F-990C-C474F788A92A}"/>
              </a:ext>
            </a:extLst>
          </p:cNvPr>
          <p:cNvSpPr/>
          <p:nvPr/>
        </p:nvSpPr>
        <p:spPr>
          <a:xfrm>
            <a:off x="10870525" y="4144660"/>
            <a:ext cx="205032" cy="884540"/>
          </a:xfrm>
          <a:prstGeom prst="rightBrace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E19196-3942-0D56-FAC9-1E65A9E27469}"/>
              </a:ext>
            </a:extLst>
          </p:cNvPr>
          <p:cNvSpPr txBox="1"/>
          <p:nvPr/>
        </p:nvSpPr>
        <p:spPr>
          <a:xfrm>
            <a:off x="4628383" y="575391"/>
            <a:ext cx="6998468" cy="307777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 we expect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failures from different modules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the critical design </a:t>
            </a:r>
            <a:r>
              <a:rPr kumimoji="0" lang="en-GB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spring+fingers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?</a:t>
            </a:r>
          </a:p>
        </p:txBody>
      </p:sp>
      <p:pic>
        <p:nvPicPr>
          <p:cNvPr id="27" name="Picture 26" descr="A graph of power and contact quality&#10;&#10;Description automatically generated">
            <a:extLst>
              <a:ext uri="{FF2B5EF4-FFF2-40B4-BE49-F238E27FC236}">
                <a16:creationId xmlns:a16="http://schemas.microsoft.com/office/drawing/2014/main" id="{4C733201-3069-D8F7-99AA-979A2D5E55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62" y="528182"/>
            <a:ext cx="4383621" cy="3045259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DABB9AF7-B50E-B659-A934-25BEACC1FCFC}"/>
              </a:ext>
            </a:extLst>
          </p:cNvPr>
          <p:cNvSpPr/>
          <p:nvPr/>
        </p:nvSpPr>
        <p:spPr>
          <a:xfrm>
            <a:off x="519384" y="2092305"/>
            <a:ext cx="2499101" cy="200400"/>
          </a:xfrm>
          <a:prstGeom prst="rect">
            <a:avLst/>
          </a:prstGeom>
          <a:solidFill>
            <a:srgbClr val="DA0000">
              <a:alpha val="12941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Expected failure range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B3BD9B4-6511-E706-11A9-CD721B29E697}"/>
              </a:ext>
            </a:extLst>
          </p:cNvPr>
          <p:cNvSpPr txBox="1"/>
          <p:nvPr/>
        </p:nvSpPr>
        <p:spPr>
          <a:xfrm>
            <a:off x="6210818" y="4428904"/>
            <a:ext cx="60891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240</a:t>
            </a:r>
            <a:r>
              <a:rPr lang="en-GB" sz="1000" b="1" dirty="0">
                <a:solidFill>
                  <a:srgbClr val="0033A0"/>
                </a:solidFill>
                <a:latin typeface="Arial"/>
              </a:rPr>
              <a:t>0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1EEF251-7047-8F30-E036-2DEE0E85FB99}"/>
              </a:ext>
            </a:extLst>
          </p:cNvPr>
          <p:cNvCxnSpPr>
            <a:cxnSpLocks/>
          </p:cNvCxnSpPr>
          <p:nvPr/>
        </p:nvCxnSpPr>
        <p:spPr>
          <a:xfrm>
            <a:off x="6702307" y="4549366"/>
            <a:ext cx="2829043" cy="0"/>
          </a:xfrm>
          <a:prstGeom prst="line">
            <a:avLst/>
          </a:prstGeom>
          <a:ln w="1905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E87A12E-2338-A2B8-CCEE-9DF057631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FF91336-69B6-5E95-97AB-01FE7116D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19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4FC628-C649-3DDE-5A1D-1B3B8A5C2D77}"/>
              </a:ext>
            </a:extLst>
          </p:cNvPr>
          <p:cNvSpPr txBox="1"/>
          <p:nvPr/>
        </p:nvSpPr>
        <p:spPr>
          <a:xfrm>
            <a:off x="6212507" y="4261454"/>
            <a:ext cx="60891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2700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8134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1" grpId="0" animBg="1"/>
      <p:bldP spid="22" grpId="0" animBg="1"/>
      <p:bldP spid="23" grpId="0" animBg="1"/>
      <p:bldP spid="28" grpId="0" animBg="1"/>
      <p:bldP spid="31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76ED23-26D7-3F37-0193-FDC98EA92E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2AC87-1267-B2DF-7FAA-96D5D744B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002631"/>
            <a:ext cx="11376025" cy="2852737"/>
          </a:xfrm>
        </p:spPr>
        <p:txBody>
          <a:bodyPr/>
          <a:lstStyle/>
          <a:p>
            <a:pPr marL="914400" indent="-914400">
              <a:buFont typeface="+mj-lt"/>
              <a:buAutoNum type="arabicPeriod"/>
            </a:pPr>
            <a:r>
              <a:rPr lang="en-US" sz="4800" b="1" dirty="0">
                <a:latin typeface="+mj-lt"/>
              </a:rPr>
              <a:t>Introduction</a:t>
            </a:r>
            <a:br>
              <a:rPr lang="en-US" sz="4800" b="1" dirty="0">
                <a:latin typeface="+mj-lt"/>
              </a:rPr>
            </a:br>
            <a:endParaRPr lang="en-GB" sz="4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54EDF8-E652-2C0D-7734-DCCD36A17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182478-2A8F-1173-A646-8B628A933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53EB6E-9FAF-E68E-9D0A-F515F67FE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</p:spTree>
    <p:extLst>
      <p:ext uri="{BB962C8B-B14F-4D97-AF65-F5344CB8AC3E}">
        <p14:creationId xmlns:p14="http://schemas.microsoft.com/office/powerpoint/2010/main" val="25981639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D7A2B75-0855-1253-8B89-72EFADB46F8D}"/>
              </a:ext>
            </a:extLst>
          </p:cNvPr>
          <p:cNvSpPr txBox="1">
            <a:spLocks/>
          </p:cNvSpPr>
          <p:nvPr/>
        </p:nvSpPr>
        <p:spPr>
          <a:xfrm>
            <a:off x="161411" y="7547"/>
            <a:ext cx="11869178" cy="775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Impact on LHC impedance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0A8AA12-1B2D-2D1C-0BAE-610CC3FA675B}"/>
              </a:ext>
            </a:extLst>
          </p:cNvPr>
          <p:cNvGraphicFramePr>
            <a:graphicFrameLocks noGrp="1"/>
          </p:cNvGraphicFramePr>
          <p:nvPr/>
        </p:nvGraphicFramePr>
        <p:xfrm>
          <a:off x="1201992" y="1968544"/>
          <a:ext cx="4375258" cy="3150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8000">
                  <a:extLst>
                    <a:ext uri="{9D8B030D-6E8A-4147-A177-3AD203B41FA5}">
                      <a16:colId xmlns:a16="http://schemas.microsoft.com/office/drawing/2014/main" val="2132857736"/>
                    </a:ext>
                  </a:extLst>
                </a:gridCol>
                <a:gridCol w="1337937">
                  <a:extLst>
                    <a:ext uri="{9D8B030D-6E8A-4147-A177-3AD203B41FA5}">
                      <a16:colId xmlns:a16="http://schemas.microsoft.com/office/drawing/2014/main" val="2191654651"/>
                    </a:ext>
                  </a:extLst>
                </a:gridCol>
                <a:gridCol w="1449321">
                  <a:extLst>
                    <a:ext uri="{9D8B030D-6E8A-4147-A177-3AD203B41FA5}">
                      <a16:colId xmlns:a16="http://schemas.microsoft.com/office/drawing/2014/main" val="1757573623"/>
                    </a:ext>
                  </a:extLst>
                </a:gridCol>
              </a:tblGrid>
              <a:tr h="588073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Longitudinal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Transverse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5016250"/>
                  </a:ext>
                </a:extLst>
              </a:tr>
              <a:tr h="497532">
                <a:tc>
                  <a:txBody>
                    <a:bodyPr/>
                    <a:lstStyle/>
                    <a:p>
                      <a:r>
                        <a:rPr lang="en-US" sz="1400" dirty="0"/>
                        <a:t>Unshielded bellows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6414862"/>
                  </a:ext>
                </a:extLst>
              </a:tr>
              <a:tr h="336042">
                <a:tc>
                  <a:txBody>
                    <a:bodyPr/>
                    <a:lstStyle/>
                    <a:p>
                      <a:r>
                        <a:rPr lang="en-US" sz="1400" dirty="0"/>
                        <a:t>DRFs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2039552"/>
                  </a:ext>
                </a:extLst>
              </a:tr>
              <a:tr h="336042">
                <a:tc>
                  <a:txBody>
                    <a:bodyPr/>
                    <a:lstStyle/>
                    <a:p>
                      <a:r>
                        <a:rPr lang="en-US" sz="1400" dirty="0"/>
                        <a:t>TWO CRYST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7904035"/>
                  </a:ext>
                </a:extLst>
              </a:tr>
              <a:tr h="336042">
                <a:tc>
                  <a:txBody>
                    <a:bodyPr/>
                    <a:lstStyle/>
                    <a:p>
                      <a:r>
                        <a:rPr lang="en-US" sz="1400" dirty="0"/>
                        <a:t>Rotated Roman Pots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384185"/>
                  </a:ext>
                </a:extLst>
              </a:tr>
              <a:tr h="497532">
                <a:tc>
                  <a:txBody>
                    <a:bodyPr/>
                    <a:lstStyle/>
                    <a:p>
                      <a:r>
                        <a:rPr lang="en-US" sz="1400" dirty="0"/>
                        <a:t>CMS Double bellows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511630"/>
                  </a:ext>
                </a:extLst>
              </a:tr>
              <a:tr h="336042">
                <a:tc>
                  <a:txBody>
                    <a:bodyPr/>
                    <a:lstStyle/>
                    <a:p>
                      <a:r>
                        <a:rPr lang="en-US" sz="1400" dirty="0"/>
                        <a:t>MKIs-cool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41882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2B53F0A-8BCB-2600-C40D-2BC2B529467B}"/>
                  </a:ext>
                </a:extLst>
              </p:cNvPr>
              <p:cNvSpPr txBox="1"/>
              <p:nvPr/>
            </p:nvSpPr>
            <p:spPr>
              <a:xfrm>
                <a:off x="5878101" y="1497229"/>
                <a:ext cx="6237114" cy="37968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lvl="0" indent="-285750">
                  <a:buFont typeface="Arial" panose="020B0604020202020204" pitchFamily="34" charset="0"/>
                  <a:buChar char="•"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LHC: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Impact on stability with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6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sz="1600" b="1" i="1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1600" b="1" i="1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sz="16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sz="16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𝟏𝟏</m:t>
                        </m:r>
                      </m:sup>
                    </m:sSup>
                  </m:oMath>
                </a14:m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p/b is: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Negligible in transverse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Acceptable in longitudinal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</a:p>
              <a:p>
                <a:pPr marL="45720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HL-LHC: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longitudinal stability is more critical 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E2466">
                        <a:lumMod val="60000"/>
                        <a:lumOff val="40000"/>
                      </a:srgb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*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  <a:defRPr/>
                </a:pPr>
                <a:r>
                  <a:rPr lang="en-US" sz="1600" b="1" dirty="0">
                    <a:solidFill>
                      <a:srgbClr val="6E2466">
                        <a:lumMod val="60000"/>
                        <a:lumOff val="40000"/>
                      </a:srgbClr>
                    </a:solidFill>
                    <a:latin typeface="Arial"/>
                  </a:rPr>
                  <a:t>Higher intensity and HOMs from crab cavities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6E2466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Machine developments 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(MD) studies are 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needed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to 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test and refine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the impedance model of the LHC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refine the longitudinal 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stability limit</a:t>
                </a:r>
              </a:p>
              <a:p>
                <a:pPr marL="45720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MD in 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2024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with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1600" b="1" i="1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1" i="1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sz="1600" b="1" i="1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1600" b="1" i="1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sz="16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sz="16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𝟏𝟏</m:t>
                        </m:r>
                      </m:sup>
                    </m:sSup>
                  </m:oMath>
                </a14:m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p/b with 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1000 bunches 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at injection </a:t>
                </a:r>
                <a:r>
                  <a:rPr lang="en-US" sz="1600" dirty="0">
                    <a:solidFill>
                      <a:srgbClr val="0033A0"/>
                    </a:solidFill>
                    <a:latin typeface="Arial"/>
                  </a:rPr>
                  <a:t>looked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promising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In 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2025/26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MDs with 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increased number of bunches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, particularly for HL-LHC, are needed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2B53F0A-8BCB-2600-C40D-2BC2B52946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8101" y="1497229"/>
                <a:ext cx="6237114" cy="3796809"/>
              </a:xfrm>
              <a:prstGeom prst="rect">
                <a:avLst/>
              </a:prstGeom>
              <a:blipFill>
                <a:blip r:embed="rId3"/>
                <a:stretch>
                  <a:fillRect l="-391" t="-322" b="-1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BD626C1C-410E-5ED9-64FF-A49DB2252C75}"/>
              </a:ext>
            </a:extLst>
          </p:cNvPr>
          <p:cNvSpPr txBox="1"/>
          <p:nvPr/>
        </p:nvSpPr>
        <p:spPr>
          <a:xfrm>
            <a:off x="1098665" y="1424397"/>
            <a:ext cx="4629145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Devices to be installed during YETS 24-25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34AE97-6B80-2C42-A25A-997E78456BC8}"/>
              </a:ext>
            </a:extLst>
          </p:cNvPr>
          <p:cNvSpPr txBox="1"/>
          <p:nvPr/>
        </p:nvSpPr>
        <p:spPr>
          <a:xfrm>
            <a:off x="7645706" y="5662853"/>
            <a:ext cx="4384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4" tooltip="https://indico.cern.ch/event/1421594/contributions/6062598/attachments/2944561/5174374/MZ_14th_HiLumi_collaboration_meeting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*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4" tooltip="https://indico.cern.ch/event/1421594/contributions/6062598/attachments/2944561/5174374/MZ_14th_HiLumi_collaboration_meeting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4" tooltip="https://indico.cern.ch/event/1421594/contributions/6062598/attachments/2944561/5174374/MZ_14th_HiLumi_collaboration_meeting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Zampetakis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4" tooltip="https://indico.cern.ch/event/1421594/contributions/6062598/attachments/2944561/5174374/MZ_14th_HiLumi_collaboration_meeting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's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4" tooltip="https://indico.cern.ch/event/1421594/contributions/6062598/attachments/2944561/5174374/MZ_14th_HiLumi_collaboration_meeting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talk at the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4" tooltip="https://indico.cern.ch/event/1421594/contributions/6062598/attachments/2944561/5174374/MZ_14th_HiLumi_collaboration_meeting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HiLumi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4" tooltip="https://indico.cern.ch/event/1421594/contributions/6062598/attachments/2944561/5174374/MZ_14th_HiLumi_collaboration_meeting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annual meeting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5" tooltip="https://indico.cern.ch/event/1421594/contributions/6064204/attachments/2944630/5174494/HL_Schottky_Lannoy_10-10-24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*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5" tooltip="https://indico.cern.ch/event/1421594/contributions/6064204/attachments/2944630/5174494/HL_Schottky_Lannoy_10-10-24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C.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5" tooltip="https://indico.cern.ch/event/1421594/contributions/6064204/attachments/2944630/5174494/HL_Schottky_Lannoy_10-10-24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Lannoy’s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5" tooltip="https://indico.cern.ch/event/1421594/contributions/6064204/attachments/2944630/5174494/HL_Schottky_Lannoy_10-10-24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talk at the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5" tooltip="https://indico.cern.ch/event/1421594/contributions/6064204/attachments/2944630/5174494/HL_Schottky_Lannoy_10-10-24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HiLumi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5" tooltip="https://indico.cern.ch/event/1421594/contributions/6064204/attachments/2944630/5174494/HL_Schottky_Lannoy_10-10-24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annual meeting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+mn-cs"/>
            </a:endParaRPr>
          </a:p>
        </p:txBody>
      </p:sp>
      <p:sp>
        <p:nvSpPr>
          <p:cNvPr id="2" name="Left Brace 1">
            <a:extLst>
              <a:ext uri="{FF2B5EF4-FFF2-40B4-BE49-F238E27FC236}">
                <a16:creationId xmlns:a16="http://schemas.microsoft.com/office/drawing/2014/main" id="{F47878DD-B791-0D90-4255-D57B1C9D4A20}"/>
              </a:ext>
            </a:extLst>
          </p:cNvPr>
          <p:cNvSpPr/>
          <p:nvPr/>
        </p:nvSpPr>
        <p:spPr>
          <a:xfrm>
            <a:off x="1035275" y="2623645"/>
            <a:ext cx="126780" cy="733283"/>
          </a:xfrm>
          <a:prstGeom prst="leftBrace">
            <a:avLst>
              <a:gd name="adj1" fmla="val 8333"/>
              <a:gd name="adj2" fmla="val 5185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89A19A-DFDD-DEF5-6291-0BA878AA8A25}"/>
              </a:ext>
            </a:extLst>
          </p:cNvPr>
          <p:cNvSpPr txBox="1"/>
          <p:nvPr/>
        </p:nvSpPr>
        <p:spPr>
          <a:xfrm>
            <a:off x="76785" y="2706227"/>
            <a:ext cx="958490" cy="5539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Vacuum module consolidation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Left Brace 3">
            <a:extLst>
              <a:ext uri="{FF2B5EF4-FFF2-40B4-BE49-F238E27FC236}">
                <a16:creationId xmlns:a16="http://schemas.microsoft.com/office/drawing/2014/main" id="{D4633B53-DA6B-D95E-D669-9FA5E0D57913}"/>
              </a:ext>
            </a:extLst>
          </p:cNvPr>
          <p:cNvSpPr/>
          <p:nvPr/>
        </p:nvSpPr>
        <p:spPr>
          <a:xfrm>
            <a:off x="1035275" y="3467928"/>
            <a:ext cx="126780" cy="733283"/>
          </a:xfrm>
          <a:prstGeom prst="leftBrace">
            <a:avLst>
              <a:gd name="adj1" fmla="val 8333"/>
              <a:gd name="adj2" fmla="val 51853"/>
            </a:avLst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08AC8-0E62-2AEF-7AC1-A2E5CFC4855F}"/>
              </a:ext>
            </a:extLst>
          </p:cNvPr>
          <p:cNvSpPr txBox="1"/>
          <p:nvPr/>
        </p:nvSpPr>
        <p:spPr>
          <a:xfrm>
            <a:off x="73107" y="3483704"/>
            <a:ext cx="962167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Double crystal experiment in IR3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4D3011-1AEB-3351-FE32-E3F595214934}"/>
              </a:ext>
            </a:extLst>
          </p:cNvPr>
          <p:cNvSpPr txBox="1"/>
          <p:nvPr/>
        </p:nvSpPr>
        <p:spPr>
          <a:xfrm>
            <a:off x="3124200" y="3862650"/>
            <a:ext cx="2057400" cy="215444"/>
          </a:xfrm>
          <a:prstGeom prst="rect">
            <a:avLst/>
          </a:prstGeom>
          <a:solidFill>
            <a:srgbClr val="FFFF99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only with stable beams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73DF92-2B02-EF64-C65D-95EF69B8A5D4}"/>
              </a:ext>
            </a:extLst>
          </p:cNvPr>
          <p:cNvSpPr txBox="1"/>
          <p:nvPr/>
        </p:nvSpPr>
        <p:spPr>
          <a:xfrm>
            <a:off x="2971800" y="3474571"/>
            <a:ext cx="2247900" cy="215444"/>
          </a:xfrm>
          <a:prstGeom prst="rect">
            <a:avLst/>
          </a:prstGeom>
          <a:solidFill>
            <a:srgbClr val="FFFF99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only for low Intensity-MDs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CDE293-3D39-2979-6BC0-6A0DD0962CE1}"/>
              </a:ext>
            </a:extLst>
          </p:cNvPr>
          <p:cNvSpPr txBox="1"/>
          <p:nvPr/>
        </p:nvSpPr>
        <p:spPr>
          <a:xfrm>
            <a:off x="2516661" y="5785963"/>
            <a:ext cx="2093439" cy="2769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be filled, ongoing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8547F1C8-DCFF-F89F-618C-DA7F84A73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05597FD-B7E1-12F9-B6DD-67C8511E6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20</a:t>
            </a:fld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B41B6C-7E7C-D36D-2C97-C4DB5673277E}"/>
              </a:ext>
            </a:extLst>
          </p:cNvPr>
          <p:cNvSpPr txBox="1"/>
          <p:nvPr/>
        </p:nvSpPr>
        <p:spPr>
          <a:xfrm>
            <a:off x="73107" y="3390072"/>
            <a:ext cx="5504143" cy="172915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577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3CF7E-9CFA-6186-58E3-04AF45C7F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00" y="62575"/>
            <a:ext cx="10515600" cy="492125"/>
          </a:xfrm>
        </p:spPr>
        <p:txBody>
          <a:bodyPr>
            <a:noAutofit/>
          </a:bodyPr>
          <a:lstStyle/>
          <a:p>
            <a:r>
              <a:rPr lang="en-US" sz="2800" b="1" dirty="0"/>
              <a:t>Conclusions</a:t>
            </a:r>
            <a:endParaRPr lang="en-GB" sz="2800" b="1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938FDCE-7EA4-653A-08F4-3E61D4D7AD6D}"/>
              </a:ext>
            </a:extLst>
          </p:cNvPr>
          <p:cNvGraphicFramePr>
            <a:graphicFrameLocks noGrp="1"/>
          </p:cNvGraphicFramePr>
          <p:nvPr/>
        </p:nvGraphicFramePr>
        <p:xfrm>
          <a:off x="2481100" y="1074524"/>
          <a:ext cx="3733670" cy="1579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5870">
                  <a:extLst>
                    <a:ext uri="{9D8B030D-6E8A-4147-A177-3AD203B41FA5}">
                      <a16:colId xmlns:a16="http://schemas.microsoft.com/office/drawing/2014/main" val="4202156025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287932994"/>
                    </a:ext>
                  </a:extLst>
                </a:gridCol>
              </a:tblGrid>
              <a:tr h="31516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2023</a:t>
                      </a:r>
                      <a:endParaRPr lang="en-GB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96286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r>
                        <a:rPr lang="it-IT" sz="1200" dirty="0"/>
                        <a:t>Unshielded pumping manifold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9538713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r>
                        <a:rPr lang="it-IT" sz="1200" dirty="0"/>
                        <a:t>Rotary wire scanners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990730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r>
                        <a:rPr lang="en-US" sz="1200" dirty="0"/>
                        <a:t>Vacuum module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6912426"/>
                  </a:ext>
                </a:extLst>
              </a:tr>
              <a:tr h="319182">
                <a:tc>
                  <a:txBody>
                    <a:bodyPr/>
                    <a:lstStyle/>
                    <a:p>
                      <a:r>
                        <a:rPr lang="en-US" sz="1200" dirty="0"/>
                        <a:t>TDIS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4910889"/>
                  </a:ext>
                </a:extLst>
              </a:tr>
            </a:tbl>
          </a:graphicData>
        </a:graphic>
      </p:graphicFrame>
      <p:sp>
        <p:nvSpPr>
          <p:cNvPr id="59" name="Rectangle 58">
            <a:extLst>
              <a:ext uri="{FF2B5EF4-FFF2-40B4-BE49-F238E27FC236}">
                <a16:creationId xmlns:a16="http://schemas.microsoft.com/office/drawing/2014/main" id="{94730873-52FD-AD7F-FFF6-DA396883EE8B}"/>
              </a:ext>
            </a:extLst>
          </p:cNvPr>
          <p:cNvSpPr/>
          <p:nvPr/>
        </p:nvSpPr>
        <p:spPr>
          <a:xfrm>
            <a:off x="0" y="213185"/>
            <a:ext cx="12151166" cy="7561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impedance limitations observed in the LHC and injectors </a:t>
            </a:r>
            <a:r>
              <a:rPr lang="en-US" sz="1600" b="1" dirty="0">
                <a:solidFill>
                  <a:srgbClr val="0033A0"/>
                </a:solidFill>
              </a:rPr>
              <a:t>during RUN 3</a:t>
            </a:r>
          </a:p>
        </p:txBody>
      </p:sp>
      <p:sp>
        <p:nvSpPr>
          <p:cNvPr id="39" name="Left Brace 38">
            <a:extLst>
              <a:ext uri="{FF2B5EF4-FFF2-40B4-BE49-F238E27FC236}">
                <a16:creationId xmlns:a16="http://schemas.microsoft.com/office/drawing/2014/main" id="{C3F2260A-AF7D-A421-87D5-65E2BDA49332}"/>
              </a:ext>
            </a:extLst>
          </p:cNvPr>
          <p:cNvSpPr/>
          <p:nvPr/>
        </p:nvSpPr>
        <p:spPr>
          <a:xfrm>
            <a:off x="2281696" y="1729594"/>
            <a:ext cx="184908" cy="29149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Left Brace 41">
            <a:extLst>
              <a:ext uri="{FF2B5EF4-FFF2-40B4-BE49-F238E27FC236}">
                <a16:creationId xmlns:a16="http://schemas.microsoft.com/office/drawing/2014/main" id="{699A236A-B496-6AAD-BAE0-D0B92275DA9F}"/>
              </a:ext>
            </a:extLst>
          </p:cNvPr>
          <p:cNvSpPr/>
          <p:nvPr/>
        </p:nvSpPr>
        <p:spPr>
          <a:xfrm>
            <a:off x="2281696" y="2048293"/>
            <a:ext cx="209379" cy="62828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1" name="Left Brace 50">
            <a:extLst>
              <a:ext uri="{FF2B5EF4-FFF2-40B4-BE49-F238E27FC236}">
                <a16:creationId xmlns:a16="http://schemas.microsoft.com/office/drawing/2014/main" id="{B3B59044-77E7-2405-C6CE-46B95FAA49A7}"/>
              </a:ext>
            </a:extLst>
          </p:cNvPr>
          <p:cNvSpPr/>
          <p:nvPr/>
        </p:nvSpPr>
        <p:spPr>
          <a:xfrm>
            <a:off x="2264472" y="1411988"/>
            <a:ext cx="234543" cy="27257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3DD85AF-0231-8202-017A-1DDD1A316CA5}"/>
              </a:ext>
            </a:extLst>
          </p:cNvPr>
          <p:cNvSpPr txBox="1"/>
          <p:nvPr/>
        </p:nvSpPr>
        <p:spPr>
          <a:xfrm>
            <a:off x="1931160" y="1435181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F03295A-B63B-FA8D-6607-4090F56363FB}"/>
              </a:ext>
            </a:extLst>
          </p:cNvPr>
          <p:cNvSpPr txBox="1"/>
          <p:nvPr/>
        </p:nvSpPr>
        <p:spPr>
          <a:xfrm>
            <a:off x="1913244" y="1830154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9FDA143-2DED-EA46-2E7F-0944451AEB89}"/>
              </a:ext>
            </a:extLst>
          </p:cNvPr>
          <p:cNvSpPr txBox="1"/>
          <p:nvPr/>
        </p:nvSpPr>
        <p:spPr>
          <a:xfrm>
            <a:off x="1912110" y="2289440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8B80956B-75E8-AA36-FD5F-EE76BE985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FD3B69C9-98DF-A6DC-2D21-5C4D25845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21</a:t>
            </a:fld>
            <a:endParaRPr lang="en-GB"/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9488BADA-E7D7-F9F4-3063-B48389294D5F}"/>
              </a:ext>
            </a:extLst>
          </p:cNvPr>
          <p:cNvGraphicFramePr>
            <a:graphicFrameLocks noGrp="1"/>
          </p:cNvGraphicFramePr>
          <p:nvPr/>
        </p:nvGraphicFramePr>
        <p:xfrm>
          <a:off x="4766970" y="1078320"/>
          <a:ext cx="1447800" cy="1579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349193947"/>
                    </a:ext>
                  </a:extLst>
                </a:gridCol>
              </a:tblGrid>
              <a:tr h="315168">
                <a:tc>
                  <a:txBody>
                    <a:bodyPr/>
                    <a:lstStyle/>
                    <a:p>
                      <a:r>
                        <a:rPr lang="en-US" sz="1400" dirty="0"/>
                        <a:t>2023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616982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2118211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109885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522279"/>
                  </a:ext>
                </a:extLst>
              </a:tr>
              <a:tr h="319182"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5190876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99A43117-D937-CB9D-F38B-EEA50CEA0750}"/>
              </a:ext>
            </a:extLst>
          </p:cNvPr>
          <p:cNvSpPr txBox="1"/>
          <p:nvPr/>
        </p:nvSpPr>
        <p:spPr>
          <a:xfrm>
            <a:off x="9681702" y="1533762"/>
            <a:ext cx="2154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Not limited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operation with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hardware damage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C31ABBB-902E-7BE6-84BE-9ADB0296424B}"/>
              </a:ext>
            </a:extLst>
          </p:cNvPr>
          <p:cNvSpPr txBox="1"/>
          <p:nvPr/>
        </p:nvSpPr>
        <p:spPr>
          <a:xfrm>
            <a:off x="9693184" y="2465875"/>
            <a:ext cx="2154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Limited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 operation with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hardware damage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599EE38A-E551-B131-D360-8FC3C1A98AF6}"/>
              </a:ext>
            </a:extLst>
          </p:cNvPr>
          <p:cNvGraphicFramePr>
            <a:graphicFrameLocks noGrp="1"/>
          </p:cNvGraphicFramePr>
          <p:nvPr/>
        </p:nvGraphicFramePr>
        <p:xfrm>
          <a:off x="6222916" y="1080874"/>
          <a:ext cx="1380969" cy="1579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0969">
                  <a:extLst>
                    <a:ext uri="{9D8B030D-6E8A-4147-A177-3AD203B41FA5}">
                      <a16:colId xmlns:a16="http://schemas.microsoft.com/office/drawing/2014/main" val="2700687942"/>
                    </a:ext>
                  </a:extLst>
                </a:gridCol>
              </a:tblGrid>
              <a:tr h="315168">
                <a:tc>
                  <a:txBody>
                    <a:bodyPr/>
                    <a:lstStyle/>
                    <a:p>
                      <a:r>
                        <a:rPr lang="en-US" sz="1400" dirty="0"/>
                        <a:t>2024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7194636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0139172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0298016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616556"/>
                  </a:ext>
                </a:extLst>
              </a:tr>
              <a:tr h="319182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2621437"/>
                  </a:ext>
                </a:extLst>
              </a:tr>
            </a:tbl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E17F338E-42BD-59EE-4A88-E133EB7EA014}"/>
              </a:ext>
            </a:extLst>
          </p:cNvPr>
          <p:cNvSpPr txBox="1"/>
          <p:nvPr/>
        </p:nvSpPr>
        <p:spPr>
          <a:xfrm>
            <a:off x="9678688" y="1995427"/>
            <a:ext cx="2154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Limited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 operation with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hardware damage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1498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3CF7E-9CFA-6186-58E3-04AF45C7F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00" y="62575"/>
            <a:ext cx="10515600" cy="492125"/>
          </a:xfrm>
        </p:spPr>
        <p:txBody>
          <a:bodyPr>
            <a:noAutofit/>
          </a:bodyPr>
          <a:lstStyle/>
          <a:p>
            <a:r>
              <a:rPr lang="en-US" sz="2800" b="1" dirty="0"/>
              <a:t>Conclusions</a:t>
            </a:r>
            <a:endParaRPr lang="en-GB" sz="2800" b="1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938FDCE-7EA4-653A-08F4-3E61D4D7AD6D}"/>
              </a:ext>
            </a:extLst>
          </p:cNvPr>
          <p:cNvGraphicFramePr>
            <a:graphicFrameLocks noGrp="1"/>
          </p:cNvGraphicFramePr>
          <p:nvPr/>
        </p:nvGraphicFramePr>
        <p:xfrm>
          <a:off x="2481100" y="1074524"/>
          <a:ext cx="3733670" cy="1579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5870">
                  <a:extLst>
                    <a:ext uri="{9D8B030D-6E8A-4147-A177-3AD203B41FA5}">
                      <a16:colId xmlns:a16="http://schemas.microsoft.com/office/drawing/2014/main" val="4202156025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287932994"/>
                    </a:ext>
                  </a:extLst>
                </a:gridCol>
              </a:tblGrid>
              <a:tr h="31516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2023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96286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r>
                        <a:rPr lang="it-IT" sz="1200" dirty="0"/>
                        <a:t>Unshielded pumping manifold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9538713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r>
                        <a:rPr lang="it-IT" sz="1200" dirty="0"/>
                        <a:t>Rotary wire scanners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990730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r>
                        <a:rPr lang="en-US" sz="1200" dirty="0"/>
                        <a:t>Vacuum module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6912426"/>
                  </a:ext>
                </a:extLst>
              </a:tr>
              <a:tr h="319182">
                <a:tc>
                  <a:txBody>
                    <a:bodyPr/>
                    <a:lstStyle/>
                    <a:p>
                      <a:r>
                        <a:rPr lang="en-US" sz="1200" dirty="0"/>
                        <a:t>TDIS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4910889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EACB81EF-6969-4615-A2F0-698AE2888F1F}"/>
              </a:ext>
            </a:extLst>
          </p:cNvPr>
          <p:cNvSpPr txBox="1"/>
          <p:nvPr/>
        </p:nvSpPr>
        <p:spPr>
          <a:xfrm>
            <a:off x="9681702" y="1533762"/>
            <a:ext cx="2154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Not limited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operation with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hardware damage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D0751F-F2A9-3353-97F3-29ED3F89E7AB}"/>
              </a:ext>
            </a:extLst>
          </p:cNvPr>
          <p:cNvSpPr txBox="1"/>
          <p:nvPr/>
        </p:nvSpPr>
        <p:spPr>
          <a:xfrm>
            <a:off x="9693184" y="2465875"/>
            <a:ext cx="2154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Limited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 operation with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hardware damage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94730873-52FD-AD7F-FFF6-DA396883EE8B}"/>
              </a:ext>
            </a:extLst>
          </p:cNvPr>
          <p:cNvSpPr/>
          <p:nvPr/>
        </p:nvSpPr>
        <p:spPr>
          <a:xfrm>
            <a:off x="0" y="341901"/>
            <a:ext cx="12151166" cy="7561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impedance limitations observed in the LHC and injectors </a:t>
            </a:r>
            <a:r>
              <a:rPr lang="en-US" sz="1600" b="1" dirty="0">
                <a:solidFill>
                  <a:srgbClr val="0033A0"/>
                </a:solidFill>
              </a:rPr>
              <a:t>during RUN 3</a:t>
            </a:r>
          </a:p>
          <a:p>
            <a:pPr marL="742950" marR="0" lvl="1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Most of them have been addressed, particularly thanks to the development of accurate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models</a:t>
            </a:r>
          </a:p>
        </p:txBody>
      </p:sp>
      <p:sp>
        <p:nvSpPr>
          <p:cNvPr id="39" name="Left Brace 38">
            <a:extLst>
              <a:ext uri="{FF2B5EF4-FFF2-40B4-BE49-F238E27FC236}">
                <a16:creationId xmlns:a16="http://schemas.microsoft.com/office/drawing/2014/main" id="{C3F2260A-AF7D-A421-87D5-65E2BDA49332}"/>
              </a:ext>
            </a:extLst>
          </p:cNvPr>
          <p:cNvSpPr/>
          <p:nvPr/>
        </p:nvSpPr>
        <p:spPr>
          <a:xfrm>
            <a:off x="2281696" y="1729594"/>
            <a:ext cx="184908" cy="29149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Left Brace 41">
            <a:extLst>
              <a:ext uri="{FF2B5EF4-FFF2-40B4-BE49-F238E27FC236}">
                <a16:creationId xmlns:a16="http://schemas.microsoft.com/office/drawing/2014/main" id="{699A236A-B496-6AAD-BAE0-D0B92275DA9F}"/>
              </a:ext>
            </a:extLst>
          </p:cNvPr>
          <p:cNvSpPr/>
          <p:nvPr/>
        </p:nvSpPr>
        <p:spPr>
          <a:xfrm>
            <a:off x="2281696" y="2048293"/>
            <a:ext cx="209379" cy="62828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1" name="Left Brace 50">
            <a:extLst>
              <a:ext uri="{FF2B5EF4-FFF2-40B4-BE49-F238E27FC236}">
                <a16:creationId xmlns:a16="http://schemas.microsoft.com/office/drawing/2014/main" id="{B3B59044-77E7-2405-C6CE-46B95FAA49A7}"/>
              </a:ext>
            </a:extLst>
          </p:cNvPr>
          <p:cNvSpPr/>
          <p:nvPr/>
        </p:nvSpPr>
        <p:spPr>
          <a:xfrm>
            <a:off x="2264472" y="1411988"/>
            <a:ext cx="234543" cy="27257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3DD85AF-0231-8202-017A-1DDD1A316CA5}"/>
              </a:ext>
            </a:extLst>
          </p:cNvPr>
          <p:cNvSpPr txBox="1"/>
          <p:nvPr/>
        </p:nvSpPr>
        <p:spPr>
          <a:xfrm>
            <a:off x="1931160" y="1435181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F03295A-B63B-FA8D-6607-4090F56363FB}"/>
              </a:ext>
            </a:extLst>
          </p:cNvPr>
          <p:cNvSpPr txBox="1"/>
          <p:nvPr/>
        </p:nvSpPr>
        <p:spPr>
          <a:xfrm>
            <a:off x="1913244" y="1830154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9FDA143-2DED-EA46-2E7F-0944451AEB89}"/>
              </a:ext>
            </a:extLst>
          </p:cNvPr>
          <p:cNvSpPr txBox="1"/>
          <p:nvPr/>
        </p:nvSpPr>
        <p:spPr>
          <a:xfrm>
            <a:off x="1912110" y="2289440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8B80956B-75E8-AA36-FD5F-EE76BE985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FD3B69C9-98DF-A6DC-2D21-5C4D25845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22</a:t>
            </a:fld>
            <a:endParaRPr lang="en-GB"/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E54BE374-84C9-04C8-D04B-F3B1E6E2E4AB}"/>
              </a:ext>
            </a:extLst>
          </p:cNvPr>
          <p:cNvGraphicFramePr>
            <a:graphicFrameLocks noGrp="1"/>
          </p:cNvGraphicFramePr>
          <p:nvPr/>
        </p:nvGraphicFramePr>
        <p:xfrm>
          <a:off x="6222916" y="1074524"/>
          <a:ext cx="1380969" cy="1579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0969">
                  <a:extLst>
                    <a:ext uri="{9D8B030D-6E8A-4147-A177-3AD203B41FA5}">
                      <a16:colId xmlns:a16="http://schemas.microsoft.com/office/drawing/2014/main" val="2700687942"/>
                    </a:ext>
                  </a:extLst>
                </a:gridCol>
              </a:tblGrid>
              <a:tr h="315168">
                <a:tc>
                  <a:txBody>
                    <a:bodyPr/>
                    <a:lstStyle/>
                    <a:p>
                      <a:r>
                        <a:rPr lang="en-US" sz="1400" dirty="0"/>
                        <a:t>2024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7194636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0139172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0298016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616556"/>
                  </a:ext>
                </a:extLst>
              </a:tr>
              <a:tr h="319182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262143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2D7C4E8-ACC7-5A39-7A95-AEC19164F7E9}"/>
              </a:ext>
            </a:extLst>
          </p:cNvPr>
          <p:cNvSpPr txBox="1"/>
          <p:nvPr/>
        </p:nvSpPr>
        <p:spPr>
          <a:xfrm>
            <a:off x="9678688" y="1995427"/>
            <a:ext cx="2154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Limited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 operation with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hardware damage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9687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3CF7E-9CFA-6186-58E3-04AF45C7F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00" y="62575"/>
            <a:ext cx="10515600" cy="492125"/>
          </a:xfrm>
        </p:spPr>
        <p:txBody>
          <a:bodyPr>
            <a:noAutofit/>
          </a:bodyPr>
          <a:lstStyle/>
          <a:p>
            <a:r>
              <a:rPr lang="en-US" sz="2800" b="1" dirty="0"/>
              <a:t>Conclusions</a:t>
            </a:r>
            <a:endParaRPr lang="en-GB" sz="2800" b="1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938FDCE-7EA4-653A-08F4-3E61D4D7AD6D}"/>
              </a:ext>
            </a:extLst>
          </p:cNvPr>
          <p:cNvGraphicFramePr>
            <a:graphicFrameLocks noGrp="1"/>
          </p:cNvGraphicFramePr>
          <p:nvPr/>
        </p:nvGraphicFramePr>
        <p:xfrm>
          <a:off x="2481100" y="1074524"/>
          <a:ext cx="5114639" cy="1579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5870">
                  <a:extLst>
                    <a:ext uri="{9D8B030D-6E8A-4147-A177-3AD203B41FA5}">
                      <a16:colId xmlns:a16="http://schemas.microsoft.com/office/drawing/2014/main" val="4202156025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287932994"/>
                    </a:ext>
                  </a:extLst>
                </a:gridCol>
                <a:gridCol w="1380969">
                  <a:extLst>
                    <a:ext uri="{9D8B030D-6E8A-4147-A177-3AD203B41FA5}">
                      <a16:colId xmlns:a16="http://schemas.microsoft.com/office/drawing/2014/main" val="623833399"/>
                    </a:ext>
                  </a:extLst>
                </a:gridCol>
              </a:tblGrid>
              <a:tr h="31516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2023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2024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96286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r>
                        <a:rPr lang="it-IT" sz="1200" dirty="0"/>
                        <a:t>Unshielded pumping manifold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9538713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r>
                        <a:rPr lang="it-IT" sz="1200" dirty="0"/>
                        <a:t>Rotary wire scanners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990730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r>
                        <a:rPr lang="en-US" sz="1200" dirty="0"/>
                        <a:t>Vacuum module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6912426"/>
                  </a:ext>
                </a:extLst>
              </a:tr>
              <a:tr h="319182">
                <a:tc>
                  <a:txBody>
                    <a:bodyPr/>
                    <a:lstStyle/>
                    <a:p>
                      <a:r>
                        <a:rPr lang="en-US" sz="1200" dirty="0"/>
                        <a:t>TDIS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4910889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EACB81EF-6969-4615-A2F0-698AE2888F1F}"/>
              </a:ext>
            </a:extLst>
          </p:cNvPr>
          <p:cNvSpPr txBox="1"/>
          <p:nvPr/>
        </p:nvSpPr>
        <p:spPr>
          <a:xfrm>
            <a:off x="9681702" y="1533762"/>
            <a:ext cx="2154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Not limited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operation with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hardware damage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303601-0141-377F-656A-D3879C27B157}"/>
              </a:ext>
            </a:extLst>
          </p:cNvPr>
          <p:cNvSpPr txBox="1"/>
          <p:nvPr/>
        </p:nvSpPr>
        <p:spPr>
          <a:xfrm>
            <a:off x="9678688" y="1995427"/>
            <a:ext cx="2154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Limited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 operation with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hardware damage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D0751F-F2A9-3353-97F3-29ED3F89E7AB}"/>
              </a:ext>
            </a:extLst>
          </p:cNvPr>
          <p:cNvSpPr txBox="1"/>
          <p:nvPr/>
        </p:nvSpPr>
        <p:spPr>
          <a:xfrm>
            <a:off x="9693184" y="2465875"/>
            <a:ext cx="2154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Limited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 operation with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hardware damage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Star: 5 Points 2">
            <a:extLst>
              <a:ext uri="{FF2B5EF4-FFF2-40B4-BE49-F238E27FC236}">
                <a16:creationId xmlns:a16="http://schemas.microsoft.com/office/drawing/2014/main" id="{B2415294-3B87-581C-F6AF-60CA8F7B48F1}"/>
              </a:ext>
            </a:extLst>
          </p:cNvPr>
          <p:cNvSpPr/>
          <p:nvPr/>
        </p:nvSpPr>
        <p:spPr>
          <a:xfrm>
            <a:off x="9584703" y="3967142"/>
            <a:ext cx="186121" cy="189465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2948A9-B93D-F1C1-4035-5FC76B443361}"/>
              </a:ext>
            </a:extLst>
          </p:cNvPr>
          <p:cNvSpPr txBox="1"/>
          <p:nvPr/>
        </p:nvSpPr>
        <p:spPr>
          <a:xfrm>
            <a:off x="9683661" y="3934036"/>
            <a:ext cx="2154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be followed up for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Run 3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A12EFA-A4A5-0E9A-0F9A-029C26D15BA6}"/>
              </a:ext>
            </a:extLst>
          </p:cNvPr>
          <p:cNvSpPr txBox="1"/>
          <p:nvPr/>
        </p:nvSpPr>
        <p:spPr>
          <a:xfrm>
            <a:off x="9705871" y="2921484"/>
            <a:ext cx="2208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Not expected limitations for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1.8e11 p/b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33A0">
                  <a:lumMod val="40000"/>
                  <a:lumOff val="6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66AE9ED-93C4-6269-04C0-3DABCD7DD9B0}"/>
              </a:ext>
            </a:extLst>
          </p:cNvPr>
          <p:cNvSpPr txBox="1"/>
          <p:nvPr/>
        </p:nvSpPr>
        <p:spPr>
          <a:xfrm>
            <a:off x="9705871" y="3360621"/>
            <a:ext cx="2348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E2466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Not expected limitations for MDs with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6E2466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2.3e11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E2466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p/b at inj.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E2466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9D30264B-F68F-56C6-6648-E921391D919F}"/>
              </a:ext>
            </a:extLst>
          </p:cNvPr>
          <p:cNvGraphicFramePr>
            <a:graphicFrameLocks noGrp="1"/>
          </p:cNvGraphicFramePr>
          <p:nvPr/>
        </p:nvGraphicFramePr>
        <p:xfrm>
          <a:off x="2484725" y="2713521"/>
          <a:ext cx="6549445" cy="2705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4945">
                  <a:extLst>
                    <a:ext uri="{9D8B030D-6E8A-4147-A177-3AD203B41FA5}">
                      <a16:colId xmlns:a16="http://schemas.microsoft.com/office/drawing/2014/main" val="4202156025"/>
                    </a:ext>
                  </a:extLst>
                </a:gridCol>
                <a:gridCol w="1435100">
                  <a:extLst>
                    <a:ext uri="{9D8B030D-6E8A-4147-A177-3AD203B41FA5}">
                      <a16:colId xmlns:a16="http://schemas.microsoft.com/office/drawing/2014/main" val="1287932994"/>
                    </a:ext>
                  </a:extLst>
                </a:gridCol>
                <a:gridCol w="1390650">
                  <a:extLst>
                    <a:ext uri="{9D8B030D-6E8A-4147-A177-3AD203B41FA5}">
                      <a16:colId xmlns:a16="http://schemas.microsoft.com/office/drawing/2014/main" val="623833399"/>
                    </a:ext>
                  </a:extLst>
                </a:gridCol>
                <a:gridCol w="1428750">
                  <a:extLst>
                    <a:ext uri="{9D8B030D-6E8A-4147-A177-3AD203B41FA5}">
                      <a16:colId xmlns:a16="http://schemas.microsoft.com/office/drawing/2014/main" val="2476071513"/>
                    </a:ext>
                  </a:extLst>
                </a:gridCol>
              </a:tblGrid>
              <a:tr h="338159">
                <a:tc>
                  <a:txBody>
                    <a:bodyPr/>
                    <a:lstStyle/>
                    <a:p>
                      <a:r>
                        <a:rPr lang="en-US" sz="1400" dirty="0"/>
                        <a:t>Others…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2023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2024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2025/26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96286"/>
                  </a:ext>
                </a:extLst>
              </a:tr>
              <a:tr h="338159">
                <a:tc>
                  <a:txBody>
                    <a:bodyPr/>
                    <a:lstStyle/>
                    <a:p>
                      <a:r>
                        <a:rPr lang="en-US" sz="1200" dirty="0"/>
                        <a:t>Extraction kicker KFA14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988143"/>
                  </a:ext>
                </a:extLst>
              </a:tr>
              <a:tr h="338159">
                <a:tc>
                  <a:txBody>
                    <a:bodyPr/>
                    <a:lstStyle/>
                    <a:p>
                      <a:r>
                        <a:rPr lang="en-US" sz="1200" dirty="0"/>
                        <a:t>MKP-S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4132605"/>
                  </a:ext>
                </a:extLst>
              </a:tr>
              <a:tr h="338159">
                <a:tc>
                  <a:txBody>
                    <a:bodyPr/>
                    <a:lstStyle/>
                    <a:p>
                      <a:r>
                        <a:rPr lang="en-US" sz="1200" dirty="0"/>
                        <a:t>Beam Gas Ionization (BGI)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8138196"/>
                  </a:ext>
                </a:extLst>
              </a:tr>
              <a:tr h="338159">
                <a:tc>
                  <a:txBody>
                    <a:bodyPr/>
                    <a:lstStyle/>
                    <a:p>
                      <a:r>
                        <a:rPr lang="en-US" sz="1200" dirty="0"/>
                        <a:t>MKDH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23619"/>
                  </a:ext>
                </a:extLst>
              </a:tr>
              <a:tr h="338159">
                <a:tc>
                  <a:txBody>
                    <a:bodyPr/>
                    <a:lstStyle/>
                    <a:p>
                      <a:r>
                        <a:rPr lang="en-US" sz="1200" dirty="0"/>
                        <a:t>IR7 crystal goniometers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833622"/>
                  </a:ext>
                </a:extLst>
              </a:tr>
              <a:tr h="338159">
                <a:tc>
                  <a:txBody>
                    <a:bodyPr/>
                    <a:lstStyle/>
                    <a:p>
                      <a:r>
                        <a:rPr lang="en-US" sz="1200" dirty="0"/>
                        <a:t>Injection kicker MKI-cool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638518"/>
                  </a:ext>
                </a:extLst>
              </a:tr>
              <a:tr h="338159">
                <a:tc>
                  <a:txBody>
                    <a:bodyPr/>
                    <a:lstStyle/>
                    <a:p>
                      <a:r>
                        <a:rPr lang="en-GB" sz="1200" dirty="0"/>
                        <a:t>TCLD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161429"/>
                  </a:ext>
                </a:extLst>
              </a:tr>
            </a:tbl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2FEF8A00-1684-48AB-EFC8-15C21F358ED8}"/>
              </a:ext>
            </a:extLst>
          </p:cNvPr>
          <p:cNvSpPr txBox="1"/>
          <p:nvPr/>
        </p:nvSpPr>
        <p:spPr>
          <a:xfrm>
            <a:off x="9693184" y="4214823"/>
            <a:ext cx="21096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be followed up for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E681DF3-0BED-345F-4051-D280472B7725}"/>
                  </a:ext>
                </a:extLst>
              </p:cNvPr>
              <p:cNvSpPr/>
              <p:nvPr/>
            </p:nvSpPr>
            <p:spPr>
              <a:xfrm>
                <a:off x="220558" y="5358645"/>
                <a:ext cx="11930608" cy="73163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457200" marR="0" lvl="1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lvl="0" algn="ctr"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The release of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6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sz="1600" b="1" i="1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1600" b="1" i="1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sz="16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sz="16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𝟏𝟏</m:t>
                        </m:r>
                      </m:sup>
                    </m:sSup>
                  </m:oMath>
                </a14:m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p/b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is a </a:t>
                </a: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key step to further exploit possible limitations during the remaining time of Run 3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742950" marR="0" lvl="1" indent="-28575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MDs with </a:t>
                </a:r>
                <a14:m>
                  <m:oMath xmlns:m="http://schemas.openxmlformats.org/officeDocument/2006/math">
                    <m:r>
                      <a:rPr kumimoji="0" lang="en-US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𝟐</m:t>
                    </m:r>
                    <m:r>
                      <a:rPr kumimoji="0" lang="en-US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.</m:t>
                    </m:r>
                    <m:r>
                      <a:rPr kumimoji="0" lang="en-US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𝟑</m:t>
                    </m:r>
                    <m:r>
                      <a:rPr kumimoji="0" lang="en-US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⋅</m:t>
                    </m:r>
                    <m:r>
                      <a:rPr kumimoji="0" lang="en-US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𝟏</m:t>
                    </m:r>
                    <m:sSup>
                      <m:sSupPr>
                        <m:ctrlPr>
                          <a:rPr kumimoji="0" lang="en-US" sz="1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33A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1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33A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𝟎</m:t>
                        </m:r>
                      </m:e>
                      <m:sup>
                        <m:r>
                          <a:rPr kumimoji="0" lang="en-US" sz="1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33A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𝟏𝟏</m:t>
                        </m:r>
                      </m:sup>
                    </m:sSup>
                  </m:oMath>
                </a14:m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p/b at injection </a:t>
                </a: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provide valuable input for refining impedance models and stability limit</a:t>
                </a:r>
              </a:p>
              <a:p>
                <a:pPr marL="285750" lvl="0" indent="-285750" algn="ctr">
                  <a:buFont typeface="Arial" panose="020B0604020202020204" pitchFamily="34" charset="0"/>
                  <a:buChar char="•"/>
                  <a:defRPr/>
                </a:pPr>
                <a:r>
                  <a:rPr lang="en-GB" sz="1600" b="1" u="sng" dirty="0">
                    <a:solidFill>
                      <a:srgbClr val="0033A0"/>
                    </a:solidFill>
                  </a:rPr>
                  <a:t>Step forward </a:t>
                </a:r>
                <a:r>
                  <a:rPr lang="en-GB" sz="1600" u="sng" dirty="0">
                    <a:solidFill>
                      <a:srgbClr val="0033A0"/>
                    </a:solidFill>
                  </a:rPr>
                  <a:t>the readiness of </a:t>
                </a:r>
                <a:r>
                  <a:rPr lang="en-GB" sz="1600" b="1" u="sng" dirty="0">
                    <a:solidFill>
                      <a:srgbClr val="0033A0"/>
                    </a:solidFill>
                  </a:rPr>
                  <a:t>HL-LHC</a:t>
                </a: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E681DF3-0BED-345F-4051-D280472B77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558" y="5358645"/>
                <a:ext cx="11930608" cy="731633"/>
              </a:xfrm>
              <a:prstGeom prst="rect">
                <a:avLst/>
              </a:prstGeom>
              <a:blipFill>
                <a:blip r:embed="rId2"/>
                <a:stretch>
                  <a:fillRect b="-3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Rectangle 58">
            <a:extLst>
              <a:ext uri="{FF2B5EF4-FFF2-40B4-BE49-F238E27FC236}">
                <a16:creationId xmlns:a16="http://schemas.microsoft.com/office/drawing/2014/main" id="{94730873-52FD-AD7F-FFF6-DA396883EE8B}"/>
              </a:ext>
            </a:extLst>
          </p:cNvPr>
          <p:cNvSpPr/>
          <p:nvPr/>
        </p:nvSpPr>
        <p:spPr>
          <a:xfrm>
            <a:off x="0" y="341901"/>
            <a:ext cx="12151166" cy="7561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impedance limitations observed in the LHC and injectors during RUN 3</a:t>
            </a:r>
          </a:p>
          <a:p>
            <a:pPr marL="742950" marR="0" lvl="1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Most of them have been addressed, particularly thanks to the development of accurate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models</a:t>
            </a:r>
          </a:p>
        </p:txBody>
      </p:sp>
      <p:graphicFrame>
        <p:nvGraphicFramePr>
          <p:cNvPr id="60" name="Table 59">
            <a:extLst>
              <a:ext uri="{FF2B5EF4-FFF2-40B4-BE49-F238E27FC236}">
                <a16:creationId xmlns:a16="http://schemas.microsoft.com/office/drawing/2014/main" id="{4912C1F3-963C-07A3-614E-1F8A11D518EE}"/>
              </a:ext>
            </a:extLst>
          </p:cNvPr>
          <p:cNvGraphicFramePr>
            <a:graphicFrameLocks noGrp="1"/>
          </p:cNvGraphicFramePr>
          <p:nvPr/>
        </p:nvGraphicFramePr>
        <p:xfrm>
          <a:off x="7598248" y="1080875"/>
          <a:ext cx="1450418" cy="1580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418">
                  <a:extLst>
                    <a:ext uri="{9D8B030D-6E8A-4147-A177-3AD203B41FA5}">
                      <a16:colId xmlns:a16="http://schemas.microsoft.com/office/drawing/2014/main" val="1905576752"/>
                    </a:ext>
                  </a:extLst>
                </a:gridCol>
              </a:tblGrid>
              <a:tr h="307126">
                <a:tc>
                  <a:txBody>
                    <a:bodyPr/>
                    <a:lstStyle/>
                    <a:p>
                      <a:r>
                        <a:rPr lang="en-US" sz="1400" dirty="0"/>
                        <a:t>2025/26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646709"/>
                  </a:ext>
                </a:extLst>
              </a:tr>
              <a:tr h="31725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615596"/>
                  </a:ext>
                </a:extLst>
              </a:tr>
              <a:tr h="31725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263035"/>
                  </a:ext>
                </a:extLst>
              </a:tr>
              <a:tr h="317250"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3505185"/>
                  </a:ext>
                </a:extLst>
              </a:tr>
              <a:tr h="32129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0499621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F90E25FC-7D52-01FA-1417-4527705A4F76}"/>
              </a:ext>
            </a:extLst>
          </p:cNvPr>
          <p:cNvSpPr/>
          <p:nvPr/>
        </p:nvSpPr>
        <p:spPr>
          <a:xfrm>
            <a:off x="8327245" y="3080821"/>
            <a:ext cx="689275" cy="2337972"/>
          </a:xfrm>
          <a:prstGeom prst="rect">
            <a:avLst/>
          </a:prstGeom>
          <a:solidFill>
            <a:srgbClr val="DB91D3">
              <a:alpha val="6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6D43CB0-4598-BE29-5FB3-C0F3FAEAE5BE}"/>
              </a:ext>
            </a:extLst>
          </p:cNvPr>
          <p:cNvSpPr/>
          <p:nvPr/>
        </p:nvSpPr>
        <p:spPr>
          <a:xfrm>
            <a:off x="8361536" y="1430485"/>
            <a:ext cx="672634" cy="1219654"/>
          </a:xfrm>
          <a:prstGeom prst="rect">
            <a:avLst/>
          </a:prstGeom>
          <a:solidFill>
            <a:srgbClr val="DB91D3">
              <a:alpha val="6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833865B9-E35A-B98F-B186-921261570910}"/>
              </a:ext>
            </a:extLst>
          </p:cNvPr>
          <p:cNvSpPr/>
          <p:nvPr/>
        </p:nvSpPr>
        <p:spPr>
          <a:xfrm>
            <a:off x="8170738" y="2052099"/>
            <a:ext cx="266629" cy="258982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Left Brace 38">
            <a:extLst>
              <a:ext uri="{FF2B5EF4-FFF2-40B4-BE49-F238E27FC236}">
                <a16:creationId xmlns:a16="http://schemas.microsoft.com/office/drawing/2014/main" id="{C3F2260A-AF7D-A421-87D5-65E2BDA49332}"/>
              </a:ext>
            </a:extLst>
          </p:cNvPr>
          <p:cNvSpPr/>
          <p:nvPr/>
        </p:nvSpPr>
        <p:spPr>
          <a:xfrm>
            <a:off x="2281696" y="1729594"/>
            <a:ext cx="184908" cy="29149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Left Brace 41">
            <a:extLst>
              <a:ext uri="{FF2B5EF4-FFF2-40B4-BE49-F238E27FC236}">
                <a16:creationId xmlns:a16="http://schemas.microsoft.com/office/drawing/2014/main" id="{699A236A-B496-6AAD-BAE0-D0B92275DA9F}"/>
              </a:ext>
            </a:extLst>
          </p:cNvPr>
          <p:cNvSpPr/>
          <p:nvPr/>
        </p:nvSpPr>
        <p:spPr>
          <a:xfrm>
            <a:off x="2281696" y="2048293"/>
            <a:ext cx="209379" cy="62828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Left Brace 42">
            <a:extLst>
              <a:ext uri="{FF2B5EF4-FFF2-40B4-BE49-F238E27FC236}">
                <a16:creationId xmlns:a16="http://schemas.microsoft.com/office/drawing/2014/main" id="{3E42CA3E-0895-4C5F-3304-409CC61657AF}"/>
              </a:ext>
            </a:extLst>
          </p:cNvPr>
          <p:cNvSpPr/>
          <p:nvPr/>
        </p:nvSpPr>
        <p:spPr>
          <a:xfrm>
            <a:off x="2275346" y="3425483"/>
            <a:ext cx="191258" cy="96457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" name="Left Brace 45">
            <a:extLst>
              <a:ext uri="{FF2B5EF4-FFF2-40B4-BE49-F238E27FC236}">
                <a16:creationId xmlns:a16="http://schemas.microsoft.com/office/drawing/2014/main" id="{9701FBE9-C810-044C-3AD0-612E97E2D6BA}"/>
              </a:ext>
            </a:extLst>
          </p:cNvPr>
          <p:cNvSpPr/>
          <p:nvPr/>
        </p:nvSpPr>
        <p:spPr>
          <a:xfrm>
            <a:off x="2275346" y="4471260"/>
            <a:ext cx="223669" cy="58537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Left Brace 49">
            <a:extLst>
              <a:ext uri="{FF2B5EF4-FFF2-40B4-BE49-F238E27FC236}">
                <a16:creationId xmlns:a16="http://schemas.microsoft.com/office/drawing/2014/main" id="{A631791D-BD08-C2E8-5623-198D1668DBF3}"/>
              </a:ext>
            </a:extLst>
          </p:cNvPr>
          <p:cNvSpPr/>
          <p:nvPr/>
        </p:nvSpPr>
        <p:spPr>
          <a:xfrm>
            <a:off x="2249699" y="3062412"/>
            <a:ext cx="209379" cy="31406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1" name="Left Brace 50">
            <a:extLst>
              <a:ext uri="{FF2B5EF4-FFF2-40B4-BE49-F238E27FC236}">
                <a16:creationId xmlns:a16="http://schemas.microsoft.com/office/drawing/2014/main" id="{B3B59044-77E7-2405-C6CE-46B95FAA49A7}"/>
              </a:ext>
            </a:extLst>
          </p:cNvPr>
          <p:cNvSpPr/>
          <p:nvPr/>
        </p:nvSpPr>
        <p:spPr>
          <a:xfrm>
            <a:off x="2264472" y="1411988"/>
            <a:ext cx="234543" cy="27257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511F118-27F4-F00E-860B-05E8037A2D0E}"/>
              </a:ext>
            </a:extLst>
          </p:cNvPr>
          <p:cNvSpPr txBox="1"/>
          <p:nvPr/>
        </p:nvSpPr>
        <p:spPr>
          <a:xfrm>
            <a:off x="1890433" y="3101214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PSB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3DD85AF-0231-8202-017A-1DDD1A316CA5}"/>
              </a:ext>
            </a:extLst>
          </p:cNvPr>
          <p:cNvSpPr txBox="1"/>
          <p:nvPr/>
        </p:nvSpPr>
        <p:spPr>
          <a:xfrm>
            <a:off x="1931160" y="1435181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3421490-7D16-06F8-3E76-0C60EBDBB225}"/>
              </a:ext>
            </a:extLst>
          </p:cNvPr>
          <p:cNvSpPr txBox="1"/>
          <p:nvPr/>
        </p:nvSpPr>
        <p:spPr>
          <a:xfrm>
            <a:off x="1890433" y="3635095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F03295A-B63B-FA8D-6607-4090F56363FB}"/>
              </a:ext>
            </a:extLst>
          </p:cNvPr>
          <p:cNvSpPr txBox="1"/>
          <p:nvPr/>
        </p:nvSpPr>
        <p:spPr>
          <a:xfrm>
            <a:off x="1913244" y="1830154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9FDA143-2DED-EA46-2E7F-0944451AEB89}"/>
              </a:ext>
            </a:extLst>
          </p:cNvPr>
          <p:cNvSpPr txBox="1"/>
          <p:nvPr/>
        </p:nvSpPr>
        <p:spPr>
          <a:xfrm>
            <a:off x="1912110" y="2289440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B8EE0E3-DAAB-8C33-EE6E-1B43BC263DCD}"/>
              </a:ext>
            </a:extLst>
          </p:cNvPr>
          <p:cNvSpPr txBox="1"/>
          <p:nvPr/>
        </p:nvSpPr>
        <p:spPr>
          <a:xfrm>
            <a:off x="1900664" y="4492690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BEBF1EF0-7E07-DFCF-9838-BEF32E1BC80C}"/>
              </a:ext>
            </a:extLst>
          </p:cNvPr>
          <p:cNvSpPr/>
          <p:nvPr/>
        </p:nvSpPr>
        <p:spPr>
          <a:xfrm>
            <a:off x="8202487" y="3092482"/>
            <a:ext cx="266629" cy="258982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tar: 5 Points 6">
            <a:extLst>
              <a:ext uri="{FF2B5EF4-FFF2-40B4-BE49-F238E27FC236}">
                <a16:creationId xmlns:a16="http://schemas.microsoft.com/office/drawing/2014/main" id="{3771EFBF-7EF9-B718-47B9-D724474D7267}"/>
              </a:ext>
            </a:extLst>
          </p:cNvPr>
          <p:cNvSpPr/>
          <p:nvPr/>
        </p:nvSpPr>
        <p:spPr>
          <a:xfrm>
            <a:off x="8199793" y="3761574"/>
            <a:ext cx="266629" cy="258982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895309F3-C606-DAF5-F180-21FA14B4190A}"/>
              </a:ext>
            </a:extLst>
          </p:cNvPr>
          <p:cNvSpPr/>
          <p:nvPr/>
        </p:nvSpPr>
        <p:spPr>
          <a:xfrm>
            <a:off x="8202017" y="3425228"/>
            <a:ext cx="266629" cy="258982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9CC953B8-E54A-512F-609B-87C0BD3B1019}"/>
              </a:ext>
            </a:extLst>
          </p:cNvPr>
          <p:cNvSpPr/>
          <p:nvPr/>
        </p:nvSpPr>
        <p:spPr>
          <a:xfrm>
            <a:off x="8221638" y="5111345"/>
            <a:ext cx="266629" cy="258982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tar: 5 Points 9">
            <a:extLst>
              <a:ext uri="{FF2B5EF4-FFF2-40B4-BE49-F238E27FC236}">
                <a16:creationId xmlns:a16="http://schemas.microsoft.com/office/drawing/2014/main" id="{5216363E-9E98-FAF2-052A-7E3933B8693A}"/>
              </a:ext>
            </a:extLst>
          </p:cNvPr>
          <p:cNvSpPr/>
          <p:nvPr/>
        </p:nvSpPr>
        <p:spPr>
          <a:xfrm>
            <a:off x="8170362" y="2371834"/>
            <a:ext cx="266629" cy="258982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CF3E112D-19B8-9795-B6E7-F151E08DD3B6}"/>
              </a:ext>
            </a:extLst>
          </p:cNvPr>
          <p:cNvSpPr/>
          <p:nvPr/>
        </p:nvSpPr>
        <p:spPr>
          <a:xfrm>
            <a:off x="9591809" y="4252263"/>
            <a:ext cx="186121" cy="189465"/>
          </a:xfrm>
          <a:prstGeom prst="star5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Star: 5 Points 11">
            <a:extLst>
              <a:ext uri="{FF2B5EF4-FFF2-40B4-BE49-F238E27FC236}">
                <a16:creationId xmlns:a16="http://schemas.microsoft.com/office/drawing/2014/main" id="{F489A2B9-5BEC-0155-0EF4-4E0BF5D6BB07}"/>
              </a:ext>
            </a:extLst>
          </p:cNvPr>
          <p:cNvSpPr/>
          <p:nvPr/>
        </p:nvSpPr>
        <p:spPr>
          <a:xfrm>
            <a:off x="8198221" y="4097920"/>
            <a:ext cx="266629" cy="258982"/>
          </a:xfrm>
          <a:prstGeom prst="star5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Star: 5 Points 16">
            <a:extLst>
              <a:ext uri="{FF2B5EF4-FFF2-40B4-BE49-F238E27FC236}">
                <a16:creationId xmlns:a16="http://schemas.microsoft.com/office/drawing/2014/main" id="{B23AFB53-C403-B9A9-456F-7E767A934803}"/>
              </a:ext>
            </a:extLst>
          </p:cNvPr>
          <p:cNvSpPr/>
          <p:nvPr/>
        </p:nvSpPr>
        <p:spPr>
          <a:xfrm>
            <a:off x="8198220" y="4442253"/>
            <a:ext cx="266629" cy="258982"/>
          </a:xfrm>
          <a:prstGeom prst="star5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F1869F72-33D0-E9A1-0922-34CA85EFE9CC}"/>
              </a:ext>
            </a:extLst>
          </p:cNvPr>
          <p:cNvSpPr/>
          <p:nvPr/>
        </p:nvSpPr>
        <p:spPr>
          <a:xfrm>
            <a:off x="8170362" y="1424688"/>
            <a:ext cx="266629" cy="258982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AA4E5A8A-D49E-8ECE-083C-5EE9366A91B3}"/>
              </a:ext>
            </a:extLst>
          </p:cNvPr>
          <p:cNvSpPr/>
          <p:nvPr/>
        </p:nvSpPr>
        <p:spPr>
          <a:xfrm rot="5400000">
            <a:off x="10599984" y="3389534"/>
            <a:ext cx="113614" cy="2243425"/>
          </a:xfrm>
          <a:prstGeom prst="rightBrace">
            <a:avLst>
              <a:gd name="adj1" fmla="val 8333"/>
              <a:gd name="adj2" fmla="val 49709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80E7AC-7A4D-F4FA-8993-3D2EF812AFB2}"/>
              </a:ext>
            </a:extLst>
          </p:cNvPr>
          <p:cNvSpPr txBox="1"/>
          <p:nvPr/>
        </p:nvSpPr>
        <p:spPr>
          <a:xfrm>
            <a:off x="9526560" y="4583068"/>
            <a:ext cx="2468880" cy="548640"/>
          </a:xfrm>
          <a:prstGeom prst="rect">
            <a:avLst/>
          </a:prstGeom>
          <a:solidFill>
            <a:srgbClr val="EDEDED">
              <a:alpha val="65098"/>
            </a:srgb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/>
              <a:t>- Mitigation studies (e.g. hardware modifications etc.)</a:t>
            </a:r>
          </a:p>
          <a:p>
            <a:r>
              <a:rPr lang="en-US" sz="800" dirty="0"/>
              <a:t>- Continuous monitoring</a:t>
            </a:r>
          </a:p>
          <a:p>
            <a:r>
              <a:rPr lang="en-US" sz="800" dirty="0"/>
              <a:t>- Finalizing understanding</a:t>
            </a:r>
          </a:p>
          <a:p>
            <a:r>
              <a:rPr lang="en-US" sz="800" dirty="0"/>
              <a:t>- Finalizing installations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8B80956B-75E8-AA36-FD5F-EE76BE985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FD3B69C9-98DF-A6DC-2D21-5C4D25845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23</a:t>
            </a:fld>
            <a:endParaRPr lang="en-GB"/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96A19C96-515C-A93C-46E3-64017B0E232F}"/>
              </a:ext>
            </a:extLst>
          </p:cNvPr>
          <p:cNvSpPr/>
          <p:nvPr/>
        </p:nvSpPr>
        <p:spPr>
          <a:xfrm>
            <a:off x="8203737" y="4760378"/>
            <a:ext cx="266629" cy="258982"/>
          </a:xfrm>
          <a:prstGeom prst="star5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8051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21" grpId="0"/>
      <p:bldP spid="41" grpId="0"/>
      <p:bldP spid="22" grpId="0" animBg="1"/>
      <p:bldP spid="26" grpId="0" animBg="1"/>
      <p:bldP spid="31" grpId="0" animBg="1"/>
      <p:bldP spid="43" grpId="0" animBg="1"/>
      <p:bldP spid="46" grpId="0" animBg="1"/>
      <p:bldP spid="50" grpId="0" animBg="1"/>
      <p:bldP spid="52" grpId="0"/>
      <p:bldP spid="69" grpId="0"/>
      <p:bldP spid="74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7" grpId="0" animBg="1"/>
      <p:bldP spid="18" grpId="0" animBg="1"/>
      <p:bldP spid="23" grpId="0" animBg="1"/>
      <p:bldP spid="24" grpId="0" animBg="1"/>
      <p:bldP spid="2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AD8863-C971-7FAF-A356-76B8DB210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7225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Antuono, M. Neroni 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0AED96-5023-7517-E0F6-ECDCAF4AD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9145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ABC7EFD-4537-CF0A-2EC9-986BE709BB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2585" y="542779"/>
            <a:ext cx="3789339" cy="23646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138BB24-579A-C1EF-1FC5-CA9B156B74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2585" y="3008692"/>
            <a:ext cx="3789338" cy="23580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EAA4142-567F-F098-FC84-722DDD5F74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394" y="1108044"/>
            <a:ext cx="3903902" cy="25269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817276-C37A-23CD-FDBD-3BD2A371D61E}"/>
              </a:ext>
            </a:extLst>
          </p:cNvPr>
          <p:cNvSpPr txBox="1"/>
          <p:nvPr/>
        </p:nvSpPr>
        <p:spPr>
          <a:xfrm>
            <a:off x="1773524" y="3339484"/>
            <a:ext cx="3030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Titanium coated ceramic rod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DF4C2D1-1900-A010-DBB4-10B808AE60D9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3288683" y="3070096"/>
            <a:ext cx="302095" cy="269388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1777D19-D8C0-2159-A2F8-B399DCD52855}"/>
              </a:ext>
            </a:extLst>
          </p:cNvPr>
          <p:cNvSpPr txBox="1"/>
          <p:nvPr/>
        </p:nvSpPr>
        <p:spPr>
          <a:xfrm>
            <a:off x="2010106" y="1034231"/>
            <a:ext cx="3372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NEG coated ceramic cathode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48D9F3C-5C02-6229-2252-18C38DC6444D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3400926" y="1403563"/>
            <a:ext cx="295190" cy="517174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A5AB909-6047-8111-CFD8-35B1BC22C764}"/>
              </a:ext>
            </a:extLst>
          </p:cNvPr>
          <p:cNvSpPr txBox="1"/>
          <p:nvPr/>
        </p:nvSpPr>
        <p:spPr>
          <a:xfrm>
            <a:off x="780393" y="386255"/>
            <a:ext cx="2810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>
                <a:solidFill>
                  <a:srgbClr val="0000FF"/>
                </a:solidFill>
              </a:rPr>
              <a:t>SPS-BGI Impedance Study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C8844F-7D53-6D5B-DFF8-C12BD9BB1E37}"/>
              </a:ext>
            </a:extLst>
          </p:cNvPr>
          <p:cNvSpPr txBox="1"/>
          <p:nvPr/>
        </p:nvSpPr>
        <p:spPr>
          <a:xfrm>
            <a:off x="734867" y="6023325"/>
            <a:ext cx="88848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 fontAlgn="base"/>
            <a:r>
              <a:rPr lang="en-GB" sz="1400" i="1" dirty="0">
                <a:solidFill>
                  <a:srgbClr val="0000FF"/>
                </a:solidFill>
                <a:effectLst/>
                <a:latin typeface="Aptos" panose="020B0004020202020204" pitchFamily="34" charset="0"/>
                <a:hlinkClick r:id="rId5" tooltip="https://cds.cern.ch/record/2912915?ln=e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Impedance reduction of the beam gas ionization monitors for the CERN SPS</a:t>
            </a:r>
            <a:endParaRPr lang="en-GB" sz="1400" i="1" dirty="0">
              <a:solidFill>
                <a:srgbClr val="0000FF"/>
              </a:solidFill>
              <a:effectLst/>
              <a:latin typeface="Aptos" panose="020B0004020202020204" pitchFamily="34" charset="0"/>
            </a:endParaRPr>
          </a:p>
          <a:p>
            <a:pPr algn="l" rtl="0" fontAlgn="base"/>
            <a:r>
              <a:rPr lang="en-GB" sz="1400" i="1" dirty="0">
                <a:solidFill>
                  <a:srgbClr val="0000FF"/>
                </a:solidFill>
                <a:effectLst/>
                <a:latin typeface="Aptos" panose="020B0004020202020204" pitchFamily="34" charset="0"/>
                <a:hlinkClick r:id="rId6" tooltip="https://cds.cern.ch/record/2904161?ln=e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Simulation and RF Measurement Report to Determine the Longitudinal Beam Coupling Impedance in the SPS-BGI</a:t>
            </a:r>
            <a:endParaRPr lang="en-GB" sz="1400" i="1" dirty="0">
              <a:solidFill>
                <a:srgbClr val="0000FF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DA19C18-1603-6E50-879E-86BD47BB2CF3}"/>
              </a:ext>
            </a:extLst>
          </p:cNvPr>
          <p:cNvSpPr/>
          <p:nvPr/>
        </p:nvSpPr>
        <p:spPr>
          <a:xfrm>
            <a:off x="1114926" y="4058653"/>
            <a:ext cx="3569370" cy="189085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4791626-5C7B-A679-2717-FE61C3E5BC49}"/>
              </a:ext>
            </a:extLst>
          </p:cNvPr>
          <p:cNvSpPr txBox="1"/>
          <p:nvPr/>
        </p:nvSpPr>
        <p:spPr>
          <a:xfrm>
            <a:off x="1395663" y="4427985"/>
            <a:ext cx="1884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Info from BI team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91F3E7-7CD9-7F47-C23F-E7EA27231D60}"/>
              </a:ext>
            </a:extLst>
          </p:cNvPr>
          <p:cNvSpPr txBox="1"/>
          <p:nvPr/>
        </p:nvSpPr>
        <p:spPr>
          <a:xfrm>
            <a:off x="8235143" y="5949512"/>
            <a:ext cx="395685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Courtesy of H. Bursali and J. Storey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59751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642C81-FE48-F618-7159-05EF2D39B2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F0EBEBC7-E474-1740-5E10-343E10750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mbria" panose="02040503050406030204" pitchFamily="18" charset="0"/>
              </a:rPr>
              <a:t>Comparison with simulations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7F7360A-5B72-A4C1-C57A-323738F69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Cambria" panose="02040503050406030204" pitchFamily="18" charset="0"/>
              </a:rPr>
              <a:pPr defTabSz="609585"/>
              <a:t>27</a:t>
            </a:fld>
            <a:endParaRPr lang="fr-FR" dirty="0">
              <a:solidFill>
                <a:srgbClr val="64BCD9"/>
              </a:solidFill>
              <a:latin typeface="Cambria" panose="020405030504060302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F060760-940F-8F69-BD6A-7F89C2649B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000" y="1104000"/>
            <a:ext cx="5425424" cy="264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4C44664-870E-514D-4AEF-A11072E9AD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000" y="1104000"/>
            <a:ext cx="5425424" cy="26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63FD865-AA21-FE4C-5A36-C09E459DB0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000" y="1104000"/>
            <a:ext cx="5425424" cy="264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627D15E-343B-A34B-CE61-4125189B85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000" y="1104000"/>
            <a:ext cx="5425424" cy="264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79FF943-3BA9-59A6-5A91-AE34306BEA28}"/>
                  </a:ext>
                </a:extLst>
              </p:cNvPr>
              <p:cNvSpPr txBox="1"/>
              <p:nvPr/>
            </p:nvSpPr>
            <p:spPr>
              <a:xfrm>
                <a:off x="6307688" y="1104001"/>
                <a:ext cx="5548953" cy="22082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09585">
                  <a:spcAft>
                    <a:spcPts val="400"/>
                  </a:spcAft>
                </a:pPr>
                <a:r>
                  <a:rPr lang="en-FR" sz="2667" dirty="0">
                    <a:solidFill>
                      <a:prstClr val="black"/>
                    </a:solidFill>
                    <a:latin typeface="Cambria" panose="02040503050406030204" pitchFamily="18" charset="0"/>
                  </a:rPr>
                  <a:t>1) Case above the LLD threshold</a:t>
                </a:r>
              </a:p>
              <a:p>
                <a:pPr marL="671983" indent="-335992" defTabSz="609585">
                  <a:buClr>
                    <a:srgbClr val="FB963C"/>
                  </a:buClr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FR" sz="2133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33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133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2133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=6.1</m:t>
                    </m:r>
                    <m:r>
                      <a:rPr lang="en-US" sz="2133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2133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133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133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a:rPr lang="en-US" sz="2133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133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</m:t>
                    </m:r>
                    <m:r>
                      <a:rPr lang="en-US" sz="2133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133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</m:oMath>
                </a14:m>
                <a:r>
                  <a:rPr lang="en-FR" sz="2133" dirty="0">
                    <a:solidFill>
                      <a:prstClr val="black"/>
                    </a:solidFill>
                    <a:latin typeface="Arial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133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2133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l-GR" sz="2133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l-GR" sz="2133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l-GR" sz="2133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  <m:r>
                          <m:rPr>
                            <m:sty m:val="p"/>
                          </m:rPr>
                          <a:rPr lang="en-US" sz="2133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WHM</m:t>
                        </m:r>
                      </m:sup>
                    </m:sSubSup>
                    <m:r>
                      <a:rPr lang="en-US" sz="2133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=0.72 </m:t>
                    </m:r>
                    <m:r>
                      <m:rPr>
                        <m:sty m:val="p"/>
                      </m:rPr>
                      <a:rPr lang="en-US" sz="2133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ns</m:t>
                    </m:r>
                  </m:oMath>
                </a14:m>
                <a:endParaRPr lang="en-FR" sz="2133" dirty="0">
                  <a:solidFill>
                    <a:prstClr val="black"/>
                  </a:solidFill>
                  <a:latin typeface="Arial"/>
                </a:endParaRPr>
              </a:p>
              <a:p>
                <a:pPr marL="671983" indent="-335992" defTabSz="609585">
                  <a:buClr>
                    <a:srgbClr val="FB963C"/>
                  </a:buClr>
                  <a:buFont typeface="Wingdings" pitchFamily="2" charset="2"/>
                  <a:buChar char="Ø"/>
                </a:pPr>
                <a:r>
                  <a:rPr lang="en-FR" sz="2133" dirty="0">
                    <a:solidFill>
                      <a:prstClr val="black"/>
                    </a:solidFill>
                    <a:latin typeface="Cambria" panose="02040503050406030204" pitchFamily="18" charset="0"/>
                  </a:rPr>
                  <a:t>Expected impedance does not explain the observed oscillation amplitude</a:t>
                </a:r>
              </a:p>
              <a:p>
                <a:pPr marL="671983" indent="-335992" defTabSz="609585">
                  <a:buClr>
                    <a:srgbClr val="FB963C"/>
                  </a:buClr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FR" sz="2133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33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133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FR" sz="2133" dirty="0">
                    <a:solidFill>
                      <a:prstClr val="black"/>
                    </a:solidFill>
                    <a:latin typeface="Cambria" panose="02040503050406030204" pitchFamily="18" charset="0"/>
                  </a:rPr>
                  <a:t> is expected to be around 4-5 GHz (beam screen cut-off)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79FF943-3BA9-59A6-5A91-AE34306BEA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7688" y="1104001"/>
                <a:ext cx="5548953" cy="2208233"/>
              </a:xfrm>
              <a:prstGeom prst="rect">
                <a:avLst/>
              </a:prstGeom>
              <a:blipFill>
                <a:blip r:embed="rId6"/>
                <a:stretch>
                  <a:fillRect l="-2055" t="-2286" b="-4571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Εικόνα 7">
            <a:extLst>
              <a:ext uri="{FF2B5EF4-FFF2-40B4-BE49-F238E27FC236}">
                <a16:creationId xmlns:a16="http://schemas.microsoft.com/office/drawing/2014/main" id="{EB702A39-CACC-3393-E292-D606807B52C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75" y="74582"/>
            <a:ext cx="825959" cy="81356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BF3C93-5D43-3A89-2C2E-FE1C96DDF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DD942-5703-5AA2-33D0-6497FECC8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392F8F-332B-EC87-B7FB-4E60A775A000}"/>
              </a:ext>
            </a:extLst>
          </p:cNvPr>
          <p:cNvSpPr txBox="1"/>
          <p:nvPr/>
        </p:nvSpPr>
        <p:spPr>
          <a:xfrm>
            <a:off x="7789025" y="5602778"/>
            <a:ext cx="30424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Courtesy of M. Zampetakis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443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5CDBD70-200D-CEA6-3826-E60B923DAE41}"/>
              </a:ext>
            </a:extLst>
          </p:cNvPr>
          <p:cNvCxnSpPr>
            <a:cxnSpLocks/>
            <a:stCxn id="20" idx="2"/>
          </p:cNvCxnSpPr>
          <p:nvPr/>
        </p:nvCxnSpPr>
        <p:spPr>
          <a:xfrm flipH="1">
            <a:off x="3978111" y="3523928"/>
            <a:ext cx="1871386" cy="445143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7F2F1B5-5ACF-9DEF-DBFF-CB6B982FD055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5849497" y="3523928"/>
            <a:ext cx="2009167" cy="445143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B8B1FB5-658E-7B1F-624F-560B4875D9B9}"/>
              </a:ext>
            </a:extLst>
          </p:cNvPr>
          <p:cNvSpPr txBox="1"/>
          <p:nvPr/>
        </p:nvSpPr>
        <p:spPr>
          <a:xfrm>
            <a:off x="841642" y="4001203"/>
            <a:ext cx="48191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Garamond" panose="02020404030301010803" pitchFamily="18" charset="0"/>
              </a:rPr>
              <a:t>Equipment</a:t>
            </a:r>
            <a:r>
              <a:rPr lang="en-US" sz="2000" dirty="0">
                <a:latin typeface="Garamond" panose="02020404030301010803" pitchFamily="18" charset="0"/>
              </a:rPr>
              <a:t> degradation or damage due to beam </a:t>
            </a:r>
            <a:r>
              <a:rPr lang="en-US" sz="2000" b="1" dirty="0">
                <a:solidFill>
                  <a:srgbClr val="FF0000"/>
                </a:solidFill>
                <a:latin typeface="Garamond" panose="02020404030301010803" pitchFamily="18" charset="0"/>
              </a:rPr>
              <a:t>induced heating </a:t>
            </a:r>
            <a:r>
              <a:rPr lang="en-US" sz="2000" dirty="0">
                <a:latin typeface="Garamond" panose="02020404030301010803" pitchFamily="18" charset="0"/>
              </a:rPr>
              <a:t>and/or sparking</a:t>
            </a:r>
            <a:endParaRPr lang="en-GB" sz="2000" dirty="0">
              <a:latin typeface="Garamond" panose="02020404030301010803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562D26-8136-01AB-DE7C-6BF15F252100}"/>
              </a:ext>
            </a:extLst>
          </p:cNvPr>
          <p:cNvSpPr txBox="1"/>
          <p:nvPr/>
        </p:nvSpPr>
        <p:spPr>
          <a:xfrm>
            <a:off x="5924003" y="4001203"/>
            <a:ext cx="56678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Garamond" panose="02020404030301010803" pitchFamily="18" charset="0"/>
              </a:rPr>
              <a:t>Beam</a:t>
            </a:r>
            <a:r>
              <a:rPr lang="en-US" sz="2000" dirty="0">
                <a:latin typeface="Garamond" panose="02020404030301010803" pitchFamily="18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Garamond" panose="02020404030301010803" pitchFamily="18" charset="0"/>
              </a:rPr>
              <a:t>quality</a:t>
            </a:r>
            <a:r>
              <a:rPr lang="en-US" sz="2000" dirty="0">
                <a:latin typeface="Garamond" panose="02020404030301010803" pitchFamily="18" charset="0"/>
              </a:rPr>
              <a:t> degradation and beam </a:t>
            </a:r>
            <a:r>
              <a:rPr lang="en-US" sz="2000" b="1" dirty="0">
                <a:solidFill>
                  <a:srgbClr val="FF0000"/>
                </a:solidFill>
                <a:latin typeface="Garamond" panose="02020404030301010803" pitchFamily="18" charset="0"/>
              </a:rPr>
              <a:t>instabilities</a:t>
            </a:r>
            <a:r>
              <a:rPr lang="en-US" sz="2000" dirty="0">
                <a:latin typeface="Garamond" panose="02020404030301010803" pitchFamily="18" charset="0"/>
              </a:rPr>
              <a:t> 	</a:t>
            </a:r>
            <a:endParaRPr lang="en-GB" sz="2000" dirty="0">
              <a:latin typeface="Garamond" panose="02020404030301010803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C8575F5-7D6A-EE4B-DF89-855460492111}"/>
              </a:ext>
            </a:extLst>
          </p:cNvPr>
          <p:cNvSpPr txBox="1"/>
          <p:nvPr/>
        </p:nvSpPr>
        <p:spPr>
          <a:xfrm>
            <a:off x="4054514" y="3062263"/>
            <a:ext cx="3589965" cy="461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00000"/>
                </a:solidFill>
                <a:latin typeface="Garamond" panose="02020404030301010803" pitchFamily="18" charset="0"/>
              </a:rPr>
              <a:t>Impedance-induced effects</a:t>
            </a:r>
            <a:endParaRPr lang="en-GB" sz="2400" dirty="0">
              <a:solidFill>
                <a:srgbClr val="800000"/>
              </a:solidFill>
              <a:latin typeface="Garamond" panose="02020404030301010803" pitchFamily="18" charset="0"/>
            </a:endParaRPr>
          </a:p>
        </p:txBody>
      </p:sp>
      <p:pic>
        <p:nvPicPr>
          <p:cNvPr id="7" name="Picture 6" descr="A blue and orange geometric object&#10;&#10;Description automatically generated with medium confidence">
            <a:extLst>
              <a:ext uri="{FF2B5EF4-FFF2-40B4-BE49-F238E27FC236}">
                <a16:creationId xmlns:a16="http://schemas.microsoft.com/office/drawing/2014/main" id="{D52A086C-D7E9-3F2B-CFA2-EDB1DC73484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81" t="12257" r="9310" b="21558"/>
          <a:stretch/>
        </p:blipFill>
        <p:spPr>
          <a:xfrm>
            <a:off x="267856" y="1131781"/>
            <a:ext cx="5019047" cy="15815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999615F-1E3B-1782-B42E-E584243A752F}"/>
              </a:ext>
            </a:extLst>
          </p:cNvPr>
          <p:cNvSpPr txBox="1"/>
          <p:nvPr/>
        </p:nvSpPr>
        <p:spPr>
          <a:xfrm>
            <a:off x="5924002" y="790160"/>
            <a:ext cx="618225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Garamond" panose="02020404030301010803" pitchFamily="18" charset="0"/>
              </a:rPr>
              <a:t>When facing </a:t>
            </a:r>
            <a:r>
              <a:rPr lang="en-GB" sz="1600" b="1" u="sng" dirty="0">
                <a:solidFill>
                  <a:srgbClr val="000000"/>
                </a:solidFill>
                <a:latin typeface="Garamond" panose="02020404030301010803" pitchFamily="18" charset="0"/>
              </a:rPr>
              <a:t>cross section variations </a:t>
            </a:r>
            <a:r>
              <a:rPr lang="en-GB" sz="1600" dirty="0">
                <a:solidFill>
                  <a:srgbClr val="000000"/>
                </a:solidFill>
                <a:latin typeface="Garamond" panose="02020404030301010803" pitchFamily="18" charset="0"/>
              </a:rPr>
              <a:t>of the vacuum chamber wall, as well as its </a:t>
            </a:r>
            <a:r>
              <a:rPr lang="en-GB" sz="1600" b="1" u="sng" dirty="0">
                <a:solidFill>
                  <a:srgbClr val="000000"/>
                </a:solidFill>
                <a:latin typeface="Garamond" panose="02020404030301010803" pitchFamily="18" charset="0"/>
              </a:rPr>
              <a:t>finite resistivity</a:t>
            </a:r>
            <a:r>
              <a:rPr lang="en-GB" sz="1600" dirty="0">
                <a:solidFill>
                  <a:srgbClr val="000000"/>
                </a:solidFill>
                <a:latin typeface="Garamond" panose="02020404030301010803" pitchFamily="18" charset="0"/>
              </a:rPr>
              <a:t>, </a:t>
            </a:r>
            <a:r>
              <a:rPr lang="en-US" sz="1600" dirty="0">
                <a:solidFill>
                  <a:srgbClr val="000000"/>
                </a:solidFill>
                <a:latin typeface="Garamond" panose="02020404030301010803" pitchFamily="18" charset="0"/>
              </a:rPr>
              <a:t>charged particles travelling in the accelerator, induce electromagnetic fields mainly left behind the source particle. </a:t>
            </a:r>
          </a:p>
          <a:p>
            <a:r>
              <a:rPr lang="en-US" sz="1600" dirty="0">
                <a:solidFill>
                  <a:srgbClr val="000000"/>
                </a:solidFill>
                <a:latin typeface="Garamond" panose="02020404030301010803" pitchFamily="18" charset="0"/>
                <a:sym typeface="Wingdings" panose="05000000000000000000" pitchFamily="2" charset="2"/>
              </a:rPr>
              <a:t> </a:t>
            </a:r>
            <a:r>
              <a:rPr lang="en-US" b="1" dirty="0">
                <a:solidFill>
                  <a:srgbClr val="FF0000"/>
                </a:solidFill>
                <a:latin typeface="Garamond" panose="02020404030301010803" pitchFamily="18" charset="0"/>
                <a:sym typeface="Wingdings" panose="05000000000000000000" pitchFamily="2" charset="2"/>
              </a:rPr>
              <a:t>Wakefield</a:t>
            </a:r>
            <a:endParaRPr lang="en-GB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7AEFF25-29D6-4F92-B42E-10CC31F650FD}"/>
              </a:ext>
            </a:extLst>
          </p:cNvPr>
          <p:cNvCxnSpPr>
            <a:cxnSpLocks/>
          </p:cNvCxnSpPr>
          <p:nvPr/>
        </p:nvCxnSpPr>
        <p:spPr>
          <a:xfrm>
            <a:off x="6794500" y="1826741"/>
            <a:ext cx="0" cy="609031"/>
          </a:xfrm>
          <a:prstGeom prst="straightConnector1">
            <a:avLst/>
          </a:prstGeom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130DBBA-99A7-14D2-878F-40C2D54D7440}"/>
              </a:ext>
            </a:extLst>
          </p:cNvPr>
          <p:cNvSpPr txBox="1"/>
          <p:nvPr/>
        </p:nvSpPr>
        <p:spPr>
          <a:xfrm>
            <a:off x="6976669" y="1966912"/>
            <a:ext cx="2827948" cy="33855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Effect can be quantified through</a:t>
            </a:r>
            <a:endParaRPr lang="en-GB" sz="1600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8CC015C-9343-D5FA-E7F0-77B973E0F31B}"/>
                  </a:ext>
                </a:extLst>
              </p:cNvPr>
              <p:cNvSpPr txBox="1"/>
              <p:nvPr/>
            </p:nvSpPr>
            <p:spPr>
              <a:xfrm>
                <a:off x="5292362" y="2381826"/>
                <a:ext cx="38044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FF0000"/>
                    </a:solidFill>
                    <a:latin typeface="Garamond" panose="02020404030301010803" pitchFamily="18" charset="0"/>
                  </a:rPr>
                  <a:t>Beam coupling impedance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𝒁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endParaRPr lang="en-GB" dirty="0">
                  <a:solidFill>
                    <a:schemeClr val="tx1"/>
                  </a:solidFill>
                  <a:latin typeface="Garamond" panose="02020404030301010803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8CC015C-9343-D5FA-E7F0-77B973E0F3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362" y="2381826"/>
                <a:ext cx="3804474" cy="369332"/>
              </a:xfrm>
              <a:prstGeom prst="rect">
                <a:avLst/>
              </a:prstGeom>
              <a:blipFill>
                <a:blip r:embed="rId4"/>
                <a:stretch>
                  <a:fillRect t="-8333" b="-2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E6A11F11-6272-44C8-0C20-295DB12C3021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3251210" y="4709089"/>
            <a:ext cx="0" cy="409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A06634B1-A886-F048-CB69-E1B3C13AEE5D}"/>
              </a:ext>
            </a:extLst>
          </p:cNvPr>
          <p:cNvSpPr txBox="1"/>
          <p:nvPr/>
        </p:nvSpPr>
        <p:spPr>
          <a:xfrm>
            <a:off x="578416" y="4709089"/>
            <a:ext cx="2638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  <a:latin typeface="Garamond" panose="02020404030301010803" pitchFamily="18" charset="0"/>
              </a:rPr>
              <a:t>Dependent on beam spectrum </a:t>
            </a:r>
            <a:endParaRPr lang="en-GB" sz="1600" dirty="0">
              <a:solidFill>
                <a:schemeClr val="accent1"/>
              </a:solidFill>
              <a:latin typeface="Garamond" panose="020204040303010108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3B79DABC-64A5-6329-1CD7-4AC42D9A2549}"/>
                  </a:ext>
                </a:extLst>
              </p:cNvPr>
              <p:cNvSpPr txBox="1"/>
              <p:nvPr/>
            </p:nvSpPr>
            <p:spPr>
              <a:xfrm>
                <a:off x="841642" y="5058034"/>
                <a:ext cx="4656416" cy="7907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𝑙𝑜𝑠𝑠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i="1" kern="0">
                          <a:solidFill>
                            <a:srgbClr val="595959">
                              <a:lumMod val="75000"/>
                            </a:srgbClr>
                          </a:solidFill>
                          <a:latin typeface="Cambria Math" panose="02040503050406030204" pitchFamily="18" charset="0"/>
                          <a:sym typeface="Arial"/>
                        </a:rPr>
                        <m:t>2</m:t>
                      </m:r>
                      <m:sSup>
                        <m:sSupPr>
                          <m:ctrlPr>
                            <a:rPr lang="en-US" sz="1600" i="1" kern="0">
                              <a:solidFill>
                                <a:srgbClr val="595959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 kern="0">
                                  <a:solidFill>
                                    <a:srgbClr val="595959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 kern="0">
                                      <a:solidFill>
                                        <a:srgbClr val="595959">
                                          <a:lumMod val="7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0">
                                      <a:solidFill>
                                        <a:srgbClr val="595959">
                                          <a:lumMod val="7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sz="1600" i="1" kern="0">
                                      <a:solidFill>
                                        <a:srgbClr val="595959">
                                          <a:lumMod val="7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GB" sz="1600" i="1" kern="0">
                                  <a:solidFill>
                                    <a:srgbClr val="595959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𝑒</m:t>
                              </m:r>
                              <m:sSub>
                                <m:sSubPr>
                                  <m:ctrlPr>
                                    <a:rPr lang="en-US" sz="1600" i="1" kern="0">
                                      <a:solidFill>
                                        <a:srgbClr val="595959">
                                          <a:lumMod val="7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0">
                                      <a:solidFill>
                                        <a:srgbClr val="595959">
                                          <a:lumMod val="7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GB" sz="1600" i="1" kern="0">
                                      <a:solidFill>
                                        <a:srgbClr val="595959">
                                          <a:lumMod val="7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𝑏</m:t>
                                  </m:r>
                                  <m:r>
                                    <a:rPr lang="en-US" sz="1600" b="0" i="1" kern="0" smtClean="0">
                                      <a:solidFill>
                                        <a:srgbClr val="595959">
                                          <a:lumMod val="7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𝑒𝑎𝑚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GB" sz="1600" i="1" kern="0">
                              <a:solidFill>
                                <a:srgbClr val="595959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p>
                      </m:sSup>
                      <m:nary>
                        <m:naryPr>
                          <m:chr m:val="∑"/>
                          <m:ctrlPr>
                            <a:rPr lang="en-US" sz="1600" i="1" kern="0">
                              <a:solidFill>
                                <a:srgbClr val="595959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naryPr>
                        <m:sub>
                          <m:r>
                            <a:rPr lang="en-GB" sz="1600" i="1" kern="0">
                              <a:solidFill>
                                <a:srgbClr val="595959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𝑝</m:t>
                          </m:r>
                          <m:r>
                            <a:rPr lang="en-GB" sz="1600" i="1" kern="0">
                              <a:solidFill>
                                <a:srgbClr val="595959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=0</m:t>
                          </m:r>
                        </m:sub>
                        <m:sup>
                          <m:r>
                            <a:rPr lang="en-GB" sz="1600" kern="0">
                              <a:solidFill>
                                <a:srgbClr val="595959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ctrlPr>
                                <a:rPr lang="en-US" sz="1600" i="1" kern="0">
                                  <a:solidFill>
                                    <a:srgbClr val="595959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600" i="1" kern="0">
                                      <a:solidFill>
                                        <a:srgbClr val="595959">
                                          <a:lumMod val="7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sz="1600" i="1" kern="0">
                                          <a:solidFill>
                                            <a:srgbClr val="595959">
                                              <a:lumMod val="75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  <a:sym typeface="Arial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GB" sz="1600" kern="0">
                                          <a:solidFill>
                                            <a:srgbClr val="595959">
                                              <a:lumMod val="75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  <a:sym typeface="Arial"/>
                                        </a:rPr>
                                        <m:t>Λ</m:t>
                                      </m:r>
                                      <m:d>
                                        <m:dPr>
                                          <m:ctrlPr>
                                            <a:rPr lang="en-US" sz="1600" i="1" kern="0">
                                              <a:solidFill>
                                                <a:srgbClr val="595959">
                                                  <a:lumMod val="75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  <a:sym typeface="Arial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sz="1600" i="1" kern="0">
                                              <a:solidFill>
                                                <a:srgbClr val="595959">
                                                  <a:lumMod val="75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  <a:sym typeface="Arial"/>
                                            </a:rPr>
                                            <m:t>𝑝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600" i="1" kern="0">
                                                  <a:solidFill>
                                                    <a:srgbClr val="595959">
                                                      <a:lumMod val="75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  <a:sym typeface="Arial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GB" sz="1600" kern="0">
                                                  <a:solidFill>
                                                    <a:srgbClr val="595959">
                                                      <a:lumMod val="75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  <a:sym typeface="Arial"/>
                                                </a:rPr>
                                                <m:t>ω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sz="1600" i="1" kern="0">
                                                  <a:solidFill>
                                                    <a:srgbClr val="595959">
                                                      <a:lumMod val="75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  <a:sym typeface="Arial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GB" sz="1600" i="1" kern="0">
                                      <a:solidFill>
                                        <a:srgbClr val="595959">
                                          <a:lumMod val="7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600" i="1" kern="0">
                                  <a:solidFill>
                                    <a:srgbClr val="595959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𝑅𝑒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600" i="1" kern="0">
                                      <a:solidFill>
                                        <a:srgbClr val="595959">
                                          <a:lumMod val="7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it-IT" sz="1600" i="1" kern="0">
                                          <a:solidFill>
                                            <a:srgbClr val="595959">
                                              <a:lumMod val="75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  <a:sym typeface="Arial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 kern="0">
                                          <a:solidFill>
                                            <a:srgbClr val="595959">
                                              <a:lumMod val="75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  <a:sym typeface="Arial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it-IT" sz="1600" i="1" kern="0">
                                          <a:solidFill>
                                            <a:srgbClr val="595959">
                                              <a:lumMod val="75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  <a:sym typeface="Arial"/>
                                        </a:rPr>
                                        <m:t>𝑧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600" i="1" kern="0">
                                          <a:solidFill>
                                            <a:srgbClr val="595959">
                                              <a:lumMod val="75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  <a:sym typeface="Arial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600" i="1" kern="0">
                                          <a:solidFill>
                                            <a:srgbClr val="595959">
                                              <a:lumMod val="75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  <a:sym typeface="Arial"/>
                                        </a:rPr>
                                        <m:t>𝑝</m:t>
                                      </m:r>
                                      <m:sSub>
                                        <m:sSubPr>
                                          <m:ctrlPr>
                                            <a:rPr lang="en-US" sz="1600" i="1" kern="0">
                                              <a:solidFill>
                                                <a:srgbClr val="595959">
                                                  <a:lumMod val="75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  <a:sym typeface="Arial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 sz="1600" kern="0">
                                              <a:solidFill>
                                                <a:srgbClr val="595959">
                                                  <a:lumMod val="75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  <a:sym typeface="Arial"/>
                                            </a:rPr>
                                            <m:t>ω</m:t>
                                          </m:r>
                                        </m:e>
                                        <m:sub>
                                          <m:r>
                                            <a:rPr lang="en-GB" sz="1600" i="1" kern="0">
                                              <a:solidFill>
                                                <a:srgbClr val="595959">
                                                  <a:lumMod val="75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  <a:sym typeface="Arial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3B79DABC-64A5-6329-1CD7-4AC42D9A25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642" y="5058034"/>
                <a:ext cx="4656416" cy="79072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96810C9E-041A-9BFD-8CD6-2FF1DA05DC87}"/>
              </a:ext>
            </a:extLst>
          </p:cNvPr>
          <p:cNvCxnSpPr>
            <a:cxnSpLocks/>
          </p:cNvCxnSpPr>
          <p:nvPr/>
        </p:nvCxnSpPr>
        <p:spPr>
          <a:xfrm rot="16200000" flipH="1">
            <a:off x="8409651" y="4255038"/>
            <a:ext cx="307776" cy="50799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5D518CFA-5F28-2931-33D3-482CAD70A3B9}"/>
              </a:ext>
            </a:extLst>
          </p:cNvPr>
          <p:cNvSpPr txBox="1"/>
          <p:nvPr/>
        </p:nvSpPr>
        <p:spPr>
          <a:xfrm>
            <a:off x="8882757" y="4476158"/>
            <a:ext cx="2834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Total accelerator impedance</a:t>
            </a:r>
            <a:endParaRPr lang="en-GB" dirty="0">
              <a:latin typeface="Garamond" panose="02020404030301010803" pitchFamily="18" charset="0"/>
            </a:endParaRPr>
          </a:p>
        </p:txBody>
      </p: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98AEB312-857B-688F-1123-600E3CD96B35}"/>
              </a:ext>
            </a:extLst>
          </p:cNvPr>
          <p:cNvCxnSpPr>
            <a:cxnSpLocks/>
          </p:cNvCxnSpPr>
          <p:nvPr/>
        </p:nvCxnSpPr>
        <p:spPr>
          <a:xfrm rot="16200000" flipH="1">
            <a:off x="8191728" y="4593970"/>
            <a:ext cx="804990" cy="56936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B1C71332-C8B0-E224-9465-C92CC806BEF4}"/>
              </a:ext>
            </a:extLst>
          </p:cNvPr>
          <p:cNvSpPr txBox="1"/>
          <p:nvPr/>
        </p:nvSpPr>
        <p:spPr>
          <a:xfrm>
            <a:off x="8878906" y="5096483"/>
            <a:ext cx="322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Impedance of single a component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D284BD5-312B-CBB8-7C35-E57AF009AF25}"/>
              </a:ext>
            </a:extLst>
          </p:cNvPr>
          <p:cNvSpPr txBox="1"/>
          <p:nvPr/>
        </p:nvSpPr>
        <p:spPr>
          <a:xfrm>
            <a:off x="6531227" y="4642009"/>
            <a:ext cx="177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  <a:latin typeface="Garamond" panose="02020404030301010803" pitchFamily="18" charset="0"/>
              </a:rPr>
              <a:t>Can be triggered by</a:t>
            </a:r>
            <a:endParaRPr lang="en-GB" sz="1600" dirty="0">
              <a:solidFill>
                <a:schemeClr val="accent1"/>
              </a:solidFill>
              <a:latin typeface="Garamond" panose="02020404030301010803" pitchFamily="18" charset="0"/>
            </a:endParaRPr>
          </a:p>
        </p:txBody>
      </p:sp>
      <p:sp>
        <p:nvSpPr>
          <p:cNvPr id="2" name="Left Brace 1">
            <a:extLst>
              <a:ext uri="{FF2B5EF4-FFF2-40B4-BE49-F238E27FC236}">
                <a16:creationId xmlns:a16="http://schemas.microsoft.com/office/drawing/2014/main" id="{EB46CAEF-06E6-A00A-97E1-272139465A1D}"/>
              </a:ext>
            </a:extLst>
          </p:cNvPr>
          <p:cNvSpPr/>
          <p:nvPr/>
        </p:nvSpPr>
        <p:spPr>
          <a:xfrm rot="16200000">
            <a:off x="5974161" y="4331393"/>
            <a:ext cx="197006" cy="2934452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C9A1F1-BA78-C35D-0279-ED94314EBEA4}"/>
              </a:ext>
            </a:extLst>
          </p:cNvPr>
          <p:cNvSpPr txBox="1"/>
          <p:nvPr/>
        </p:nvSpPr>
        <p:spPr>
          <a:xfrm>
            <a:off x="6043281" y="1974798"/>
            <a:ext cx="603916" cy="338554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FFT</a:t>
            </a:r>
            <a:endParaRPr lang="en-GB" sz="1600" b="1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3CAADA-19B1-40A8-1D19-9CF79E0787AA}"/>
              </a:ext>
            </a:extLst>
          </p:cNvPr>
          <p:cNvSpPr txBox="1"/>
          <p:nvPr/>
        </p:nvSpPr>
        <p:spPr>
          <a:xfrm>
            <a:off x="2847215" y="5880189"/>
            <a:ext cx="6449185" cy="40011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latin typeface="Garamond" panose="02020404030301010803" pitchFamily="18" charset="0"/>
              </a:rPr>
              <a:t>Accurate and up-to-date accelerator impedance model is crucial</a:t>
            </a:r>
            <a:endParaRPr lang="en-GB" sz="2000" dirty="0">
              <a:latin typeface="Garamond" panose="02020404030301010803" pitchFamily="18" charset="0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AF78CEC-0254-05CE-7FDB-510B8194D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45202"/>
            <a:ext cx="11376025" cy="1065742"/>
          </a:xfrm>
        </p:spPr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91548E-DB7C-877E-A640-B7A7B4444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9A5D614-0A65-C6CD-5572-64AC4B1B8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3</a:t>
            </a:fld>
            <a:endParaRPr lang="en-GB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3FE3849-67A0-89FC-49E9-9A7C7DA9C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</p:spTree>
    <p:extLst>
      <p:ext uri="{BB962C8B-B14F-4D97-AF65-F5344CB8AC3E}">
        <p14:creationId xmlns:p14="http://schemas.microsoft.com/office/powerpoint/2010/main" val="512222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51" grpId="0"/>
      <p:bldP spid="55" grpId="0"/>
      <p:bldP spid="58" grpId="0"/>
      <p:bldP spid="74" grpId="0"/>
      <p:bldP spid="76" grpId="0"/>
      <p:bldP spid="2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EF74F18-0320-3F9E-311B-F7FECDE04B38}"/>
              </a:ext>
            </a:extLst>
          </p:cNvPr>
          <p:cNvSpPr/>
          <p:nvPr/>
        </p:nvSpPr>
        <p:spPr>
          <a:xfrm>
            <a:off x="1246031" y="4137030"/>
            <a:ext cx="3763936" cy="9201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Left Brace 63">
            <a:extLst>
              <a:ext uri="{FF2B5EF4-FFF2-40B4-BE49-F238E27FC236}">
                <a16:creationId xmlns:a16="http://schemas.microsoft.com/office/drawing/2014/main" id="{ABA150DA-BE1E-8A8F-35CB-1D99FD876B36}"/>
              </a:ext>
            </a:extLst>
          </p:cNvPr>
          <p:cNvSpPr/>
          <p:nvPr/>
        </p:nvSpPr>
        <p:spPr bwMode="auto">
          <a:xfrm>
            <a:off x="813539" y="3188175"/>
            <a:ext cx="167332" cy="985787"/>
          </a:xfrm>
          <a:prstGeom prst="leftBrac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3B2B7B5-A090-E3A6-6045-FB5F87B63E30}"/>
              </a:ext>
            </a:extLst>
          </p:cNvPr>
          <p:cNvSpPr txBox="1"/>
          <p:nvPr/>
        </p:nvSpPr>
        <p:spPr>
          <a:xfrm>
            <a:off x="1009292" y="5245490"/>
            <a:ext cx="5265843" cy="1015663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2">
                    <a:lumMod val="10000"/>
                  </a:schemeClr>
                </a:solidFill>
                <a:latin typeface="Garamond" panose="02020404030301010803" pitchFamily="18" charset="0"/>
              </a:rPr>
              <a:t>It requires </a:t>
            </a:r>
            <a:r>
              <a:rPr lang="en-US" sz="2000" b="1" u="sng" dirty="0">
                <a:solidFill>
                  <a:schemeClr val="bg2">
                    <a:lumMod val="10000"/>
                  </a:schemeClr>
                </a:solidFill>
                <a:latin typeface="Garamond" panose="02020404030301010803" pitchFamily="18" charset="0"/>
              </a:rPr>
              <a:t>close collaboration</a:t>
            </a:r>
            <a:r>
              <a:rPr lang="en-US" sz="2000" b="1" dirty="0">
                <a:solidFill>
                  <a:schemeClr val="bg2">
                    <a:lumMod val="10000"/>
                  </a:schemeClr>
                </a:solidFill>
                <a:latin typeface="Garamond" panose="02020404030301010803" pitchFamily="18" charset="0"/>
              </a:rPr>
              <a:t> between impedance team and equipment owners </a:t>
            </a:r>
            <a:r>
              <a:rPr lang="en-US" sz="2000" b="1" u="sng" dirty="0">
                <a:solidFill>
                  <a:schemeClr val="bg2">
                    <a:lumMod val="10000"/>
                  </a:schemeClr>
                </a:solidFill>
                <a:latin typeface="Garamond" panose="02020404030301010803" pitchFamily="18" charset="0"/>
              </a:rPr>
              <a:t>to allocate time needed for impedance validation</a:t>
            </a:r>
            <a:r>
              <a:rPr lang="en-US" sz="2000" b="1" dirty="0">
                <a:solidFill>
                  <a:schemeClr val="bg2">
                    <a:lumMod val="10000"/>
                  </a:schemeClr>
                </a:solidFill>
                <a:latin typeface="Garamond" panose="02020404030301010803" pitchFamily="18" charset="0"/>
              </a:rPr>
              <a:t>.</a:t>
            </a:r>
            <a:endParaRPr lang="en-GB" sz="2000" b="1" dirty="0">
              <a:solidFill>
                <a:schemeClr val="bg2">
                  <a:lumMod val="1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46" name="Arrow: Right 45">
            <a:extLst>
              <a:ext uri="{FF2B5EF4-FFF2-40B4-BE49-F238E27FC236}">
                <a16:creationId xmlns:a16="http://schemas.microsoft.com/office/drawing/2014/main" id="{F09F667C-527B-7E36-C8B0-45EB032DE017}"/>
              </a:ext>
            </a:extLst>
          </p:cNvPr>
          <p:cNvSpPr/>
          <p:nvPr/>
        </p:nvSpPr>
        <p:spPr>
          <a:xfrm>
            <a:off x="522824" y="5318026"/>
            <a:ext cx="486468" cy="26601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4385AC5-6F6A-89EF-7505-170E98D31BEA}"/>
              </a:ext>
            </a:extLst>
          </p:cNvPr>
          <p:cNvGrpSpPr/>
          <p:nvPr/>
        </p:nvGrpSpPr>
        <p:grpSpPr>
          <a:xfrm>
            <a:off x="702433" y="2206040"/>
            <a:ext cx="2545557" cy="924827"/>
            <a:chOff x="813539" y="2518948"/>
            <a:chExt cx="2545557" cy="1252487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9C908249-FDD0-64C3-488E-4198D8C6DABC}"/>
                </a:ext>
              </a:extLst>
            </p:cNvPr>
            <p:cNvSpPr/>
            <p:nvPr/>
          </p:nvSpPr>
          <p:spPr>
            <a:xfrm>
              <a:off x="813539" y="2525340"/>
              <a:ext cx="2538415" cy="1246095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92A3A74-E56B-79EE-2F98-A40F922FC19C}"/>
                </a:ext>
              </a:extLst>
            </p:cNvPr>
            <p:cNvSpPr txBox="1"/>
            <p:nvPr/>
          </p:nvSpPr>
          <p:spPr>
            <a:xfrm>
              <a:off x="820681" y="2518948"/>
              <a:ext cx="2538415" cy="12504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0000"/>
                  </a:solidFill>
                  <a:latin typeface="Garamond" panose="02020404030301010803" pitchFamily="18" charset="0"/>
                </a:rPr>
                <a:t>Impedance modelling</a:t>
              </a:r>
              <a:r>
                <a:rPr lang="en-US" sz="2000" b="1" dirty="0">
                  <a:solidFill>
                    <a:schemeClr val="bg1"/>
                  </a:solidFill>
                  <a:latin typeface="Garamond" panose="02020404030301010803" pitchFamily="18" charset="0"/>
                </a:rPr>
                <a:t> </a:t>
              </a:r>
              <a:r>
                <a:rPr lang="en-US" sz="2000" dirty="0">
                  <a:solidFill>
                    <a:schemeClr val="bg1"/>
                  </a:solidFill>
                  <a:latin typeface="Garamond" panose="02020404030301010803" pitchFamily="18" charset="0"/>
                </a:rPr>
                <a:t>of each component and </a:t>
              </a:r>
              <a:r>
                <a:rPr lang="en-US" sz="2000" b="1" dirty="0">
                  <a:solidFill>
                    <a:schemeClr val="bg1"/>
                  </a:solidFill>
                  <a:latin typeface="Garamond" panose="02020404030301010803" pitchFamily="18" charset="0"/>
                </a:rPr>
                <a:t>optimization</a:t>
              </a:r>
              <a:endParaRPr lang="en-US" sz="2000" u="sng" dirty="0">
                <a:solidFill>
                  <a:schemeClr val="bg1"/>
                </a:solidFill>
                <a:latin typeface="Garamond" panose="02020404030301010803" pitchFamily="18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338EE98-8D07-2E41-0732-E9756671194A}"/>
              </a:ext>
            </a:extLst>
          </p:cNvPr>
          <p:cNvGrpSpPr/>
          <p:nvPr/>
        </p:nvGrpSpPr>
        <p:grpSpPr>
          <a:xfrm>
            <a:off x="4726296" y="2192454"/>
            <a:ext cx="2571887" cy="920107"/>
            <a:chOff x="4726296" y="2192454"/>
            <a:chExt cx="2571887" cy="920107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A361CC3D-9EDC-0EBB-E361-974C842D31CA}"/>
                </a:ext>
              </a:extLst>
            </p:cNvPr>
            <p:cNvSpPr/>
            <p:nvPr/>
          </p:nvSpPr>
          <p:spPr>
            <a:xfrm>
              <a:off x="4726296" y="2192454"/>
              <a:ext cx="2571887" cy="92010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6B472E3-2DC7-E071-8772-EC1A70DFD10A}"/>
                </a:ext>
              </a:extLst>
            </p:cNvPr>
            <p:cNvSpPr txBox="1"/>
            <p:nvPr/>
          </p:nvSpPr>
          <p:spPr>
            <a:xfrm>
              <a:off x="4726296" y="2353883"/>
              <a:ext cx="2538415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Garamond" panose="02020404030301010803" pitchFamily="18" charset="0"/>
                </a:rPr>
                <a:t>Accelerator impedance model</a:t>
              </a:r>
              <a:endParaRPr lang="en-GB" sz="2000" dirty="0">
                <a:solidFill>
                  <a:schemeClr val="bg1"/>
                </a:solidFill>
                <a:latin typeface="Garamond" panose="02020404030301010803" pitchFamily="18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14C7A5C-532B-C146-4D91-C4123EB66FA8}"/>
              </a:ext>
            </a:extLst>
          </p:cNvPr>
          <p:cNvSpPr txBox="1"/>
          <p:nvPr/>
        </p:nvSpPr>
        <p:spPr>
          <a:xfrm>
            <a:off x="1285175" y="3478086"/>
            <a:ext cx="3441121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>
                <a:latin typeface="Garamond" panose="02020404030301010803" pitchFamily="18" charset="0"/>
              </a:rPr>
              <a:t>Electromagnetic simulations</a:t>
            </a:r>
          </a:p>
          <a:p>
            <a:pPr algn="l"/>
            <a:r>
              <a:rPr lang="en-US" dirty="0">
                <a:latin typeface="Garamond" panose="02020404030301010803" pitchFamily="18" charset="0"/>
              </a:rPr>
              <a:t>	</a:t>
            </a:r>
            <a:r>
              <a:rPr lang="en-US" sz="1400" b="1" i="1" dirty="0">
                <a:solidFill>
                  <a:srgbClr val="000000"/>
                </a:solidFill>
                <a:latin typeface="Aptos" panose="020B0004020202020204" pitchFamily="34" charset="0"/>
              </a:rPr>
              <a:t>CST Studio Suite®</a:t>
            </a:r>
            <a:endParaRPr lang="en-GB" b="1" i="1" dirty="0">
              <a:solidFill>
                <a:srgbClr val="000000"/>
              </a:solidFill>
              <a:latin typeface="Aptos" panose="020B0004020202020204" pitchFamily="34" charset="0"/>
            </a:endParaRP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F104C456-482E-5E2B-836F-6C5E2BDF778B}"/>
              </a:ext>
            </a:extLst>
          </p:cNvPr>
          <p:cNvSpPr/>
          <p:nvPr/>
        </p:nvSpPr>
        <p:spPr>
          <a:xfrm>
            <a:off x="7496843" y="2213279"/>
            <a:ext cx="921961" cy="3693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D39620F-C79A-1D77-C2FD-7DBFAAB09C1F}"/>
              </a:ext>
            </a:extLst>
          </p:cNvPr>
          <p:cNvGrpSpPr/>
          <p:nvPr/>
        </p:nvGrpSpPr>
        <p:grpSpPr>
          <a:xfrm>
            <a:off x="8617464" y="2129174"/>
            <a:ext cx="2562222" cy="920107"/>
            <a:chOff x="8617464" y="2037103"/>
            <a:chExt cx="2562222" cy="920107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1E046517-A6F8-0A3F-E086-E24B07850107}"/>
                </a:ext>
              </a:extLst>
            </p:cNvPr>
            <p:cNvSpPr/>
            <p:nvPr/>
          </p:nvSpPr>
          <p:spPr>
            <a:xfrm>
              <a:off x="8617464" y="2037103"/>
              <a:ext cx="2538415" cy="92010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557F74B-D646-F944-5D8B-26F53328F188}"/>
                </a:ext>
              </a:extLst>
            </p:cNvPr>
            <p:cNvSpPr txBox="1"/>
            <p:nvPr/>
          </p:nvSpPr>
          <p:spPr>
            <a:xfrm>
              <a:off x="8641271" y="2184359"/>
              <a:ext cx="2538415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0000"/>
                  </a:solidFill>
                  <a:latin typeface="Garamond" panose="02020404030301010803" pitchFamily="18" charset="0"/>
                </a:rPr>
                <a:t>Beam dynamics </a:t>
              </a:r>
              <a:r>
                <a:rPr lang="en-US" sz="2000" dirty="0">
                  <a:solidFill>
                    <a:schemeClr val="bg1"/>
                  </a:solidFill>
                  <a:latin typeface="Garamond" panose="02020404030301010803" pitchFamily="18" charset="0"/>
                </a:rPr>
                <a:t>simulations</a:t>
              </a:r>
              <a:endParaRPr lang="en-GB" sz="2000" dirty="0">
                <a:solidFill>
                  <a:schemeClr val="bg1"/>
                </a:solidFill>
                <a:latin typeface="Garamond" panose="02020404030301010803" pitchFamily="18" charset="0"/>
              </a:endParaRPr>
            </a:p>
          </p:txBody>
        </p:sp>
      </p:grpSp>
      <p:sp>
        <p:nvSpPr>
          <p:cNvPr id="15" name="Arrow: Down 14">
            <a:extLst>
              <a:ext uri="{FF2B5EF4-FFF2-40B4-BE49-F238E27FC236}">
                <a16:creationId xmlns:a16="http://schemas.microsoft.com/office/drawing/2014/main" id="{868FB92E-5023-C6BA-365A-2B98ECB0E61B}"/>
              </a:ext>
            </a:extLst>
          </p:cNvPr>
          <p:cNvSpPr/>
          <p:nvPr/>
        </p:nvSpPr>
        <p:spPr>
          <a:xfrm>
            <a:off x="9532565" y="3188175"/>
            <a:ext cx="708212" cy="830997"/>
          </a:xfrm>
          <a:prstGeom prst="downArrow">
            <a:avLst/>
          </a:prstGeom>
          <a:solidFill>
            <a:schemeClr val="accent3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1FEE21E-AB71-1C4B-3106-D9270E177694}"/>
              </a:ext>
            </a:extLst>
          </p:cNvPr>
          <p:cNvGrpSpPr/>
          <p:nvPr/>
        </p:nvGrpSpPr>
        <p:grpSpPr>
          <a:xfrm>
            <a:off x="8617463" y="4147085"/>
            <a:ext cx="2538415" cy="923330"/>
            <a:chOff x="8848168" y="4423917"/>
            <a:chExt cx="2538415" cy="923330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050D23BF-F629-D2A5-96A0-E49F608C772D}"/>
                </a:ext>
              </a:extLst>
            </p:cNvPr>
            <p:cNvSpPr/>
            <p:nvPr/>
          </p:nvSpPr>
          <p:spPr>
            <a:xfrm>
              <a:off x="8848168" y="4423917"/>
              <a:ext cx="2538415" cy="923330"/>
            </a:xfrm>
            <a:prstGeom prst="roundRect">
              <a:avLst/>
            </a:prstGeom>
            <a:ln w="28575"/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CF87F89-DF20-3EDF-4B97-08C69050747B}"/>
                </a:ext>
              </a:extLst>
            </p:cNvPr>
            <p:cNvSpPr txBox="1"/>
            <p:nvPr/>
          </p:nvSpPr>
          <p:spPr>
            <a:xfrm>
              <a:off x="8900810" y="4577805"/>
              <a:ext cx="2433130" cy="615553"/>
            </a:xfrm>
            <a:prstGeom prst="rect">
              <a:avLst/>
            </a:prstGeom>
            <a:ln w="28575"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Garamond" panose="02020404030301010803" pitchFamily="18" charset="0"/>
                </a:rPr>
                <a:t>Accurate prediction of accelerator performance</a:t>
              </a:r>
              <a:endParaRPr lang="en-GB" sz="2000" dirty="0">
                <a:solidFill>
                  <a:schemeClr val="bg1"/>
                </a:solidFill>
                <a:latin typeface="Garamond" panose="02020404030301010803" pitchFamily="18" charset="0"/>
              </a:endParaRPr>
            </a:p>
          </p:txBody>
        </p:sp>
      </p:grp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FE013294-71A1-E774-364D-E8FD353D4754}"/>
              </a:ext>
            </a:extLst>
          </p:cNvPr>
          <p:cNvSpPr/>
          <p:nvPr/>
        </p:nvSpPr>
        <p:spPr>
          <a:xfrm rot="10800000">
            <a:off x="7496844" y="2697663"/>
            <a:ext cx="921960" cy="351618"/>
          </a:xfrm>
          <a:prstGeom prst="rightArrow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E0562D9B-D559-5622-D388-E76971A6D017}"/>
              </a:ext>
            </a:extLst>
          </p:cNvPr>
          <p:cNvSpPr/>
          <p:nvPr/>
        </p:nvSpPr>
        <p:spPr>
          <a:xfrm rot="10800000">
            <a:off x="3522591" y="2683678"/>
            <a:ext cx="921961" cy="369331"/>
          </a:xfrm>
          <a:prstGeom prst="rightArrow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D5AB29F0-0214-C958-0C07-0271A68C0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12884"/>
            <a:ext cx="11376025" cy="1065742"/>
          </a:xfrm>
        </p:spPr>
        <p:txBody>
          <a:bodyPr/>
          <a:lstStyle/>
          <a:p>
            <a:r>
              <a:rPr lang="en-US" dirty="0"/>
              <a:t>Methodology</a:t>
            </a:r>
            <a:endParaRPr lang="en-GB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EE44654-C724-7C91-FC60-7DFA319F1164}"/>
              </a:ext>
            </a:extLst>
          </p:cNvPr>
          <p:cNvGrpSpPr/>
          <p:nvPr/>
        </p:nvGrpSpPr>
        <p:grpSpPr>
          <a:xfrm>
            <a:off x="1009292" y="786241"/>
            <a:ext cx="1940943" cy="1065742"/>
            <a:chOff x="1009292" y="786241"/>
            <a:chExt cx="1940943" cy="1065742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BC7CC7A-85CC-86B7-F427-A9CC7CF3C3CE}"/>
                </a:ext>
              </a:extLst>
            </p:cNvPr>
            <p:cNvSpPr/>
            <p:nvPr/>
          </p:nvSpPr>
          <p:spPr>
            <a:xfrm>
              <a:off x="1009292" y="786241"/>
              <a:ext cx="1940943" cy="106574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CA90D8D-F026-0DF5-8B53-E3976997C9AB}"/>
                </a:ext>
              </a:extLst>
            </p:cNvPr>
            <p:cNvSpPr txBox="1"/>
            <p:nvPr/>
          </p:nvSpPr>
          <p:spPr>
            <a:xfrm>
              <a:off x="1171037" y="1042113"/>
              <a:ext cx="1617452" cy="55399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u="sng" dirty="0">
                  <a:solidFill>
                    <a:srgbClr val="000000"/>
                  </a:solidFill>
                  <a:latin typeface="Garamond" panose="02020404030301010803" pitchFamily="18" charset="0"/>
                </a:rPr>
                <a:t>New</a:t>
              </a:r>
              <a:r>
                <a:rPr lang="en-US" dirty="0">
                  <a:latin typeface="Garamond" panose="02020404030301010803" pitchFamily="18" charset="0"/>
                </a:rPr>
                <a:t> </a:t>
              </a:r>
              <a:r>
                <a:rPr lang="en-US" b="1" dirty="0">
                  <a:solidFill>
                    <a:srgbClr val="FF0000"/>
                  </a:solidFill>
                  <a:latin typeface="Garamond" panose="02020404030301010803" pitchFamily="18" charset="0"/>
                </a:rPr>
                <a:t>equipment design</a:t>
              </a:r>
              <a:endParaRPr lang="en-GB" b="1" dirty="0">
                <a:solidFill>
                  <a:srgbClr val="FF0000"/>
                </a:solidFill>
                <a:latin typeface="Garamond" panose="02020404030301010803" pitchFamily="18" charset="0"/>
              </a:endParaRPr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91111A8-E5DE-2F4A-C754-0ACF2223426D}"/>
              </a:ext>
            </a:extLst>
          </p:cNvPr>
          <p:cNvCxnSpPr>
            <a:cxnSpLocks/>
            <a:stCxn id="23" idx="4"/>
          </p:cNvCxnSpPr>
          <p:nvPr/>
        </p:nvCxnSpPr>
        <p:spPr>
          <a:xfrm>
            <a:off x="1979764" y="1851983"/>
            <a:ext cx="0" cy="346272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F8EE9E1D-E70D-3DD4-4F71-5768D0560AF3}"/>
              </a:ext>
            </a:extLst>
          </p:cNvPr>
          <p:cNvCxnSpPr>
            <a:cxnSpLocks/>
          </p:cNvCxnSpPr>
          <p:nvPr/>
        </p:nvCxnSpPr>
        <p:spPr>
          <a:xfrm rot="16200000" flipH="1">
            <a:off x="798342" y="3313276"/>
            <a:ext cx="630219" cy="265161"/>
          </a:xfrm>
          <a:prstGeom prst="bentConnector3">
            <a:avLst>
              <a:gd name="adj1" fmla="val 9927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73F6163-A088-1126-83CB-CFD4E20B55B2}"/>
              </a:ext>
            </a:extLst>
          </p:cNvPr>
          <p:cNvSpPr txBox="1"/>
          <p:nvPr/>
        </p:nvSpPr>
        <p:spPr>
          <a:xfrm>
            <a:off x="1333918" y="4144695"/>
            <a:ext cx="372479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>
                <a:latin typeface="Garamond" panose="02020404030301010803" pitchFamily="18" charset="0"/>
              </a:rPr>
              <a:t>Bench measurements</a:t>
            </a:r>
            <a:endParaRPr lang="en-US" sz="2000" b="1" dirty="0">
              <a:solidFill>
                <a:srgbClr val="000000"/>
              </a:solidFill>
              <a:latin typeface="Garamond" panose="02020404030301010803" pitchFamily="18" charset="0"/>
              <a:sym typeface="Wingdings" panose="05000000000000000000" pitchFamily="2" charset="2"/>
            </a:endParaRPr>
          </a:p>
          <a:p>
            <a:pPr algn="l"/>
            <a:r>
              <a:rPr lang="en-US" sz="2000" dirty="0">
                <a:solidFill>
                  <a:srgbClr val="000000"/>
                </a:solidFill>
                <a:latin typeface="Garamond" panose="02020404030301010803" pitchFamily="18" charset="0"/>
                <a:sym typeface="Wingdings" panose="05000000000000000000" pitchFamily="2" charset="2"/>
              </a:rPr>
              <a:t></a:t>
            </a:r>
            <a:r>
              <a:rPr lang="en-US" sz="2000" b="1" dirty="0">
                <a:solidFill>
                  <a:srgbClr val="000000"/>
                </a:solidFill>
                <a:latin typeface="Garamond" panose="02020404030301010803" pitchFamily="18" charset="0"/>
                <a:sym typeface="Wingdings" panose="05000000000000000000" pitchFamily="2" charset="2"/>
              </a:rPr>
              <a:t> </a:t>
            </a:r>
            <a:r>
              <a:rPr lang="en-US" sz="2000" b="1" dirty="0">
                <a:solidFill>
                  <a:srgbClr val="DA0000"/>
                </a:solidFill>
                <a:latin typeface="Garamond" panose="02020404030301010803" pitchFamily="18" charset="0"/>
                <a:sym typeface="Wingdings" panose="05000000000000000000" pitchFamily="2" charset="2"/>
              </a:rPr>
              <a:t>Needed for validation of component before any installation</a:t>
            </a:r>
            <a:endParaRPr lang="en-GB" sz="2000" b="1" u="sng" dirty="0">
              <a:solidFill>
                <a:srgbClr val="DA0000"/>
              </a:solidFill>
              <a:latin typeface="Garamond" panose="02020404030301010803" pitchFamily="18" charset="0"/>
            </a:endParaRPr>
          </a:p>
        </p:txBody>
      </p: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063689F0-6D22-C8F9-93DF-7A44B179BC95}"/>
              </a:ext>
            </a:extLst>
          </p:cNvPr>
          <p:cNvCxnSpPr>
            <a:cxnSpLocks/>
          </p:cNvCxnSpPr>
          <p:nvPr/>
        </p:nvCxnSpPr>
        <p:spPr>
          <a:xfrm rot="16200000" flipH="1">
            <a:off x="798341" y="3951280"/>
            <a:ext cx="630219" cy="265161"/>
          </a:xfrm>
          <a:prstGeom prst="bentConnector3">
            <a:avLst>
              <a:gd name="adj1" fmla="val 9927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80BE991-B5A9-411E-0E5D-79B9AA354933}"/>
              </a:ext>
            </a:extLst>
          </p:cNvPr>
          <p:cNvGrpSpPr/>
          <p:nvPr/>
        </p:nvGrpSpPr>
        <p:grpSpPr>
          <a:xfrm>
            <a:off x="3569770" y="1924574"/>
            <a:ext cx="936245" cy="656551"/>
            <a:chOff x="3569770" y="1924574"/>
            <a:chExt cx="936245" cy="656551"/>
          </a:xfrm>
        </p:grpSpPr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A59BEB22-25CB-2B60-0996-9D090A189863}"/>
                </a:ext>
              </a:extLst>
            </p:cNvPr>
            <p:cNvSpPr/>
            <p:nvPr/>
          </p:nvSpPr>
          <p:spPr>
            <a:xfrm>
              <a:off x="3569770" y="2211793"/>
              <a:ext cx="921961" cy="369332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D035980-0F0D-9379-7E13-6C1A9EFA1401}"/>
                </a:ext>
              </a:extLst>
            </p:cNvPr>
            <p:cNvSpPr txBox="1"/>
            <p:nvPr/>
          </p:nvSpPr>
          <p:spPr>
            <a:xfrm>
              <a:off x="3852149" y="1924574"/>
              <a:ext cx="653866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2800" dirty="0">
                  <a:latin typeface="Garamond" panose="02020404030301010803" pitchFamily="18" charset="0"/>
                </a:rPr>
                <a:t>Ʃ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B42DB7A-2C34-C9D9-FA38-F3C63834237A}"/>
              </a:ext>
            </a:extLst>
          </p:cNvPr>
          <p:cNvGrpSpPr/>
          <p:nvPr/>
        </p:nvGrpSpPr>
        <p:grpSpPr>
          <a:xfrm>
            <a:off x="8506691" y="1924574"/>
            <a:ext cx="2780145" cy="3321681"/>
            <a:chOff x="8506691" y="1924574"/>
            <a:chExt cx="2780145" cy="3321681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49E19AFE-0D59-7AB4-C212-F672D068CE46}"/>
                </a:ext>
              </a:extLst>
            </p:cNvPr>
            <p:cNvSpPr/>
            <p:nvPr/>
          </p:nvSpPr>
          <p:spPr>
            <a:xfrm>
              <a:off x="8506691" y="1924574"/>
              <a:ext cx="2780145" cy="3321681"/>
            </a:xfrm>
            <a:prstGeom prst="round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0FDF011-30AD-1193-92C7-BE42BD65280B}"/>
                </a:ext>
              </a:extLst>
            </p:cNvPr>
            <p:cNvSpPr txBox="1"/>
            <p:nvPr/>
          </p:nvSpPr>
          <p:spPr>
            <a:xfrm>
              <a:off x="8770898" y="2984192"/>
              <a:ext cx="2251729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Garamond" panose="02020404030301010803" pitchFamily="18" charset="0"/>
                </a:rPr>
                <a:t>Beam dynamics </a:t>
              </a:r>
              <a:r>
                <a:rPr lang="en-US" sz="2000" dirty="0">
                  <a:solidFill>
                    <a:schemeClr val="bg1"/>
                  </a:solidFill>
                  <a:latin typeface="Garamond" panose="02020404030301010803" pitchFamily="18" charset="0"/>
                </a:rPr>
                <a:t>observations and </a:t>
              </a:r>
              <a:r>
                <a:rPr lang="en-US" sz="2000" b="1" dirty="0">
                  <a:solidFill>
                    <a:schemeClr val="bg1"/>
                  </a:solidFill>
                  <a:latin typeface="Garamond" panose="02020404030301010803" pitchFamily="18" charset="0"/>
                </a:rPr>
                <a:t>accelerator upgrades </a:t>
              </a:r>
              <a:endParaRPr lang="en-GB" sz="2000" b="1" dirty="0">
                <a:solidFill>
                  <a:schemeClr val="bg1"/>
                </a:solidFill>
                <a:latin typeface="Garamond" panose="02020404030301010803" pitchFamily="18" charset="0"/>
              </a:endParaRPr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547E28-DFA1-0265-935B-C51BD48E3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1FEE20-E39C-E2F8-5B7A-40A4017AC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EEAB1-BE7B-27DB-9D15-A69CA3862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</p:spTree>
    <p:extLst>
      <p:ext uri="{BB962C8B-B14F-4D97-AF65-F5344CB8AC3E}">
        <p14:creationId xmlns:p14="http://schemas.microsoft.com/office/powerpoint/2010/main" val="2685876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5" grpId="0" animBg="1"/>
      <p:bldP spid="46" grpId="0" animBg="1"/>
      <p:bldP spid="11" grpId="0"/>
      <p:bldP spid="12" grpId="0" animBg="1"/>
      <p:bldP spid="15" grpId="0" animBg="1"/>
      <p:bldP spid="18" grpId="0" animBg="1"/>
      <p:bldP spid="19" grpId="0" animBg="1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D5AB29F0-0214-C958-0C07-0271A68C0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12884"/>
            <a:ext cx="11376025" cy="1065742"/>
          </a:xfrm>
        </p:spPr>
        <p:txBody>
          <a:bodyPr/>
          <a:lstStyle/>
          <a:p>
            <a:r>
              <a:rPr lang="en-US" dirty="0"/>
              <a:t>Methodology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982D464-D134-F442-675B-21446C3A2EBB}"/>
              </a:ext>
            </a:extLst>
          </p:cNvPr>
          <p:cNvGrpSpPr/>
          <p:nvPr/>
        </p:nvGrpSpPr>
        <p:grpSpPr>
          <a:xfrm>
            <a:off x="8506691" y="1924574"/>
            <a:ext cx="2780145" cy="3321681"/>
            <a:chOff x="8506691" y="1924574"/>
            <a:chExt cx="2780145" cy="3321681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A67E780E-FEB7-9F1B-80EC-958937EB26F9}"/>
                </a:ext>
              </a:extLst>
            </p:cNvPr>
            <p:cNvSpPr/>
            <p:nvPr/>
          </p:nvSpPr>
          <p:spPr>
            <a:xfrm>
              <a:off x="8506691" y="1924574"/>
              <a:ext cx="2780145" cy="3321681"/>
            </a:xfrm>
            <a:prstGeom prst="round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FA6C9DF-E7AE-7FFC-8582-CC97E595D975}"/>
                </a:ext>
              </a:extLst>
            </p:cNvPr>
            <p:cNvSpPr txBox="1"/>
            <p:nvPr/>
          </p:nvSpPr>
          <p:spPr>
            <a:xfrm>
              <a:off x="8770898" y="2984192"/>
              <a:ext cx="2251729" cy="923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Garamond" panose="02020404030301010803" pitchFamily="18" charset="0"/>
                </a:rPr>
                <a:t>Beam dynamics </a:t>
              </a:r>
              <a:r>
                <a:rPr lang="en-US" sz="2000" dirty="0">
                  <a:solidFill>
                    <a:schemeClr val="bg1"/>
                  </a:solidFill>
                  <a:latin typeface="Garamond" panose="02020404030301010803" pitchFamily="18" charset="0"/>
                </a:rPr>
                <a:t>observations and </a:t>
              </a:r>
              <a:r>
                <a:rPr lang="en-US" sz="2000" b="1" dirty="0">
                  <a:solidFill>
                    <a:schemeClr val="bg1"/>
                  </a:solidFill>
                  <a:latin typeface="Garamond" panose="02020404030301010803" pitchFamily="18" charset="0"/>
                </a:rPr>
                <a:t>accelerator upgrades </a:t>
              </a:r>
              <a:endParaRPr lang="en-GB" sz="2000" b="1" dirty="0">
                <a:solidFill>
                  <a:schemeClr val="bg1"/>
                </a:solidFill>
                <a:latin typeface="Garamond" panose="02020404030301010803" pitchFamily="18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855F12CC-31F7-F8EA-B6C0-7D492A13764B}"/>
              </a:ext>
            </a:extLst>
          </p:cNvPr>
          <p:cNvSpPr txBox="1"/>
          <p:nvPr/>
        </p:nvSpPr>
        <p:spPr>
          <a:xfrm>
            <a:off x="4580092" y="112884"/>
            <a:ext cx="3642809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400" b="1" dirty="0"/>
              <a:t>Complex loads installation on 630 MHz HOM-couplers - SPS 200 MHz cavity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CFA364D-C4A8-047F-98AA-13D0C9DAC3C2}"/>
              </a:ext>
            </a:extLst>
          </p:cNvPr>
          <p:cNvGrpSpPr/>
          <p:nvPr/>
        </p:nvGrpSpPr>
        <p:grpSpPr>
          <a:xfrm>
            <a:off x="4692073" y="663856"/>
            <a:ext cx="3281447" cy="2456939"/>
            <a:chOff x="2366207" y="4167708"/>
            <a:chExt cx="3642809" cy="2722984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5F59A5B-0D6F-CC67-1819-596FB95BC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66207" y="4167708"/>
              <a:ext cx="3642809" cy="2462458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9832551-C678-DB2B-999F-C972ED464470}"/>
                </a:ext>
              </a:extLst>
            </p:cNvPr>
            <p:cNvSpPr txBox="1"/>
            <p:nvPr/>
          </p:nvSpPr>
          <p:spPr>
            <a:xfrm>
              <a:off x="4288653" y="6634865"/>
              <a:ext cx="1627866" cy="255827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900" i="1" dirty="0">
                  <a:ea typeface="Calibri Light" panose="020F0302020204030204" pitchFamily="34" charset="0"/>
                  <a:cs typeface="Calibri Light" panose="020F0302020204030204" pitchFamily="34" charset="0"/>
                  <a:hlinkClick r:id="rId4"/>
                </a:rPr>
                <a:t>P. Kramer, PhD Thesis</a:t>
              </a:r>
              <a:endParaRPr lang="en-GB" sz="900" i="1" dirty="0">
                <a:ea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FE0F55F-FC15-4DBD-83CA-21BA77DCFB41}"/>
              </a:ext>
            </a:extLst>
          </p:cNvPr>
          <p:cNvCxnSpPr>
            <a:cxnSpLocks/>
          </p:cNvCxnSpPr>
          <p:nvPr/>
        </p:nvCxnSpPr>
        <p:spPr>
          <a:xfrm flipH="1" flipV="1">
            <a:off x="7886350" y="2193732"/>
            <a:ext cx="620341" cy="541171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C75CAD7-28DB-D289-29F5-A354D3C386C6}"/>
              </a:ext>
            </a:extLst>
          </p:cNvPr>
          <p:cNvCxnSpPr>
            <a:cxnSpLocks/>
          </p:cNvCxnSpPr>
          <p:nvPr/>
        </p:nvCxnSpPr>
        <p:spPr>
          <a:xfrm flipH="1">
            <a:off x="3949517" y="3212293"/>
            <a:ext cx="4557172" cy="0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E60C03A-A46B-37E9-B22F-A086AC412CEC}"/>
              </a:ext>
            </a:extLst>
          </p:cNvPr>
          <p:cNvCxnSpPr>
            <a:cxnSpLocks/>
          </p:cNvCxnSpPr>
          <p:nvPr/>
        </p:nvCxnSpPr>
        <p:spPr>
          <a:xfrm flipH="1">
            <a:off x="7799180" y="3907522"/>
            <a:ext cx="707509" cy="415096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553C792F-76BE-9CF7-7A77-37A15D657631}"/>
              </a:ext>
            </a:extLst>
          </p:cNvPr>
          <p:cNvSpPr txBox="1"/>
          <p:nvPr/>
        </p:nvSpPr>
        <p:spPr>
          <a:xfrm>
            <a:off x="617727" y="1467012"/>
            <a:ext cx="3214798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dk1"/>
                </a:solidFill>
              </a:rPr>
              <a:t>PSB horizontal instability post LIU</a:t>
            </a:r>
            <a:endParaRPr lang="en-GB" sz="1400" b="1" dirty="0">
              <a:solidFill>
                <a:schemeClr val="dk1"/>
              </a:solidFill>
            </a:endParaRPr>
          </a:p>
        </p:txBody>
      </p:sp>
      <p:pic>
        <p:nvPicPr>
          <p:cNvPr id="66" name="Imagen 18">
            <a:extLst>
              <a:ext uri="{FF2B5EF4-FFF2-40B4-BE49-F238E27FC236}">
                <a16:creationId xmlns:a16="http://schemas.microsoft.com/office/drawing/2014/main" id="{97A87188-5CFF-2CC5-B4E8-E86583A1A0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891" y="3689684"/>
            <a:ext cx="3642804" cy="2596852"/>
          </a:xfrm>
          <a:prstGeom prst="rect">
            <a:avLst/>
          </a:prstGeom>
        </p:spPr>
      </p:pic>
      <p:pic>
        <p:nvPicPr>
          <p:cNvPr id="67" name="Imagen 36">
            <a:extLst>
              <a:ext uri="{FF2B5EF4-FFF2-40B4-BE49-F238E27FC236}">
                <a16:creationId xmlns:a16="http://schemas.microsoft.com/office/drawing/2014/main" id="{3695D604-3F72-FC0D-4740-B0A6B99A7A23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8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8911" y="3929025"/>
            <a:ext cx="1321050" cy="2083145"/>
          </a:xfrm>
          <a:prstGeom prst="rect">
            <a:avLst/>
          </a:prstGeom>
        </p:spPr>
      </p:pic>
      <p:sp>
        <p:nvSpPr>
          <p:cNvPr id="68" name="CuadroTexto 37">
            <a:extLst>
              <a:ext uri="{FF2B5EF4-FFF2-40B4-BE49-F238E27FC236}">
                <a16:creationId xmlns:a16="http://schemas.microsoft.com/office/drawing/2014/main" id="{57047A36-1BCF-6530-E12D-034EB68EA1B7}"/>
              </a:ext>
            </a:extLst>
          </p:cNvPr>
          <p:cNvSpPr txBox="1"/>
          <p:nvPr/>
        </p:nvSpPr>
        <p:spPr>
          <a:xfrm>
            <a:off x="6058923" y="4582644"/>
            <a:ext cx="1437050" cy="723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New region explored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FB35D8B-2C77-CFC6-2DAB-9F25764F6375}"/>
              </a:ext>
            </a:extLst>
          </p:cNvPr>
          <p:cNvSpPr txBox="1"/>
          <p:nvPr/>
        </p:nvSpPr>
        <p:spPr>
          <a:xfrm>
            <a:off x="4941907" y="3381907"/>
            <a:ext cx="2034772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dk1"/>
                </a:solidFill>
              </a:rPr>
              <a:t>SPS dark impedance</a:t>
            </a:r>
            <a:endParaRPr lang="en-GB" sz="1400" b="1" dirty="0">
              <a:solidFill>
                <a:schemeClr val="dk1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FCC52C0-94BE-A3DD-D402-55C5993C4362}"/>
              </a:ext>
            </a:extLst>
          </p:cNvPr>
          <p:cNvSpPr txBox="1"/>
          <p:nvPr/>
        </p:nvSpPr>
        <p:spPr>
          <a:xfrm>
            <a:off x="6579457" y="6134232"/>
            <a:ext cx="1927232" cy="23083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i="1"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sz="900" dirty="0">
                <a:hlinkClick r:id="rId8"/>
              </a:rPr>
              <a:t>E. De La Fuente, et al., HB2023</a:t>
            </a:r>
            <a:endParaRPr lang="en-GB" sz="9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F4075C0-1FC7-614E-F89A-E090D2502050}"/>
              </a:ext>
            </a:extLst>
          </p:cNvPr>
          <p:cNvSpPr txBox="1"/>
          <p:nvPr/>
        </p:nvSpPr>
        <p:spPr>
          <a:xfrm>
            <a:off x="1815269" y="4322611"/>
            <a:ext cx="1596626" cy="23083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i="1"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sz="900" dirty="0">
                <a:hlinkClick r:id="rId9"/>
              </a:rPr>
              <a:t>C. Antuono, et al., IPAC24</a:t>
            </a:r>
            <a:endParaRPr lang="en-GB" sz="9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13A9A6-B5A5-5114-E190-C19DF191F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F0EED8-19E3-D9CF-C8C1-E5BABCCD1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D9B15F-AAB8-90E4-31FD-F3BBF1A7C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pic>
        <p:nvPicPr>
          <p:cNvPr id="8" name="Picture 7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F640DEC3-DF86-6850-AFE7-1DE604BD919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06" y="1799804"/>
            <a:ext cx="3393551" cy="249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091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63" grpId="0" animBg="1"/>
      <p:bldP spid="68" grpId="0"/>
      <p:bldP spid="69" grpId="0" animBg="1"/>
      <p:bldP spid="70" grpId="0" animBg="1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3CF7E-9CFA-6186-58E3-04AF45C7F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89" y="151535"/>
            <a:ext cx="11929855" cy="1065742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+mj-lt"/>
              </a:rPr>
              <a:t>Impedance studies in the CERN complex 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938FDCE-7EA4-653A-08F4-3E61D4D7AD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40604"/>
              </p:ext>
            </p:extLst>
          </p:nvPr>
        </p:nvGraphicFramePr>
        <p:xfrm>
          <a:off x="1010973" y="2434490"/>
          <a:ext cx="6349423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9741">
                  <a:extLst>
                    <a:ext uri="{9D8B030D-6E8A-4147-A177-3AD203B41FA5}">
                      <a16:colId xmlns:a16="http://schemas.microsoft.com/office/drawing/2014/main" val="4202156025"/>
                    </a:ext>
                  </a:extLst>
                </a:gridCol>
                <a:gridCol w="1340427">
                  <a:extLst>
                    <a:ext uri="{9D8B030D-6E8A-4147-A177-3AD203B41FA5}">
                      <a16:colId xmlns:a16="http://schemas.microsoft.com/office/drawing/2014/main" val="1287932994"/>
                    </a:ext>
                  </a:extLst>
                </a:gridCol>
                <a:gridCol w="1309255">
                  <a:extLst>
                    <a:ext uri="{9D8B030D-6E8A-4147-A177-3AD203B41FA5}">
                      <a16:colId xmlns:a16="http://schemas.microsoft.com/office/drawing/2014/main" val="6238333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96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Unshielded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pumping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manifold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6912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Rotary </a:t>
                      </a:r>
                      <a:r>
                        <a:rPr lang="it-IT" dirty="0" err="1"/>
                        <a:t>wire</a:t>
                      </a:r>
                      <a:r>
                        <a:rPr lang="it-IT" dirty="0"/>
                        <a:t> scanners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8806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Injection kicker MKI-cool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52056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TDIS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 </a:t>
                      </a:r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0304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Vacuum modules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1617896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44B2B8DA-2522-B44E-1D76-D21A3359877C}"/>
              </a:ext>
            </a:extLst>
          </p:cNvPr>
          <p:cNvSpPr/>
          <p:nvPr/>
        </p:nvSpPr>
        <p:spPr>
          <a:xfrm>
            <a:off x="7702129" y="3219152"/>
            <a:ext cx="254934" cy="698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D55FC8B-552C-F96E-9F8D-3963F724DA35}"/>
              </a:ext>
            </a:extLst>
          </p:cNvPr>
          <p:cNvSpPr/>
          <p:nvPr/>
        </p:nvSpPr>
        <p:spPr>
          <a:xfrm>
            <a:off x="7702129" y="3561413"/>
            <a:ext cx="254934" cy="6985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409CE23-B9D7-2BDC-B062-A770A7C841A0}"/>
              </a:ext>
            </a:extLst>
          </p:cNvPr>
          <p:cNvSpPr/>
          <p:nvPr/>
        </p:nvSpPr>
        <p:spPr>
          <a:xfrm>
            <a:off x="7702129" y="2891827"/>
            <a:ext cx="254934" cy="6985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CB81EF-6969-4615-A2F0-698AE2888F1F}"/>
              </a:ext>
            </a:extLst>
          </p:cNvPr>
          <p:cNvSpPr txBox="1"/>
          <p:nvPr/>
        </p:nvSpPr>
        <p:spPr>
          <a:xfrm>
            <a:off x="7957063" y="2755428"/>
            <a:ext cx="453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Not limited beam operation with no hardware failure</a:t>
            </a:r>
            <a:endParaRPr lang="en-GB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303601-0141-377F-656A-D3879C27B157}"/>
              </a:ext>
            </a:extLst>
          </p:cNvPr>
          <p:cNvSpPr txBox="1"/>
          <p:nvPr/>
        </p:nvSpPr>
        <p:spPr>
          <a:xfrm>
            <a:off x="7957063" y="3096213"/>
            <a:ext cx="4313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Limited beam operation with no hardware damage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D0751F-F2A9-3353-97F3-29ED3F89E7AB}"/>
              </a:ext>
            </a:extLst>
          </p:cNvPr>
          <p:cNvSpPr txBox="1"/>
          <p:nvPr/>
        </p:nvSpPr>
        <p:spPr>
          <a:xfrm>
            <a:off x="7957063" y="3436998"/>
            <a:ext cx="44877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Limited beam operation with hardware damage</a:t>
            </a:r>
            <a:endParaRPr lang="en-GB" sz="1400" dirty="0"/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B77A43DD-515D-42DD-F847-EABA2BD500EB}"/>
              </a:ext>
            </a:extLst>
          </p:cNvPr>
          <p:cNvSpPr/>
          <p:nvPr/>
        </p:nvSpPr>
        <p:spPr>
          <a:xfrm>
            <a:off x="832426" y="2814769"/>
            <a:ext cx="178547" cy="36777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223B28-3F64-FD7E-61F8-3D1662FCEEC8}"/>
              </a:ext>
            </a:extLst>
          </p:cNvPr>
          <p:cNvSpPr txBox="1"/>
          <p:nvPr/>
        </p:nvSpPr>
        <p:spPr>
          <a:xfrm>
            <a:off x="304799" y="2858969"/>
            <a:ext cx="5091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it-IT" dirty="0"/>
              <a:t>PS</a:t>
            </a:r>
            <a:endParaRPr lang="en-GB" dirty="0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6FFC4275-9BAF-9AB8-D26B-C1E4D62BFABB}"/>
              </a:ext>
            </a:extLst>
          </p:cNvPr>
          <p:cNvSpPr/>
          <p:nvPr/>
        </p:nvSpPr>
        <p:spPr>
          <a:xfrm>
            <a:off x="823985" y="3189817"/>
            <a:ext cx="186988" cy="34081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9CC7DE-3CBF-0127-046A-06431D44BFEF}"/>
              </a:ext>
            </a:extLst>
          </p:cNvPr>
          <p:cNvSpPr txBox="1"/>
          <p:nvPr/>
        </p:nvSpPr>
        <p:spPr>
          <a:xfrm>
            <a:off x="304799" y="3229677"/>
            <a:ext cx="5332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it-IT" dirty="0"/>
              <a:t>SPS</a:t>
            </a:r>
            <a:endParaRPr lang="en-GB" dirty="0"/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C308A4EF-E601-B1E0-1A8E-A00372DD1CAE}"/>
              </a:ext>
            </a:extLst>
          </p:cNvPr>
          <p:cNvSpPr/>
          <p:nvPr/>
        </p:nvSpPr>
        <p:spPr>
          <a:xfrm>
            <a:off x="823985" y="3528259"/>
            <a:ext cx="186987" cy="113127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4F5087-E3B2-359A-237F-13D7615A1D7D}"/>
              </a:ext>
            </a:extLst>
          </p:cNvPr>
          <p:cNvSpPr txBox="1"/>
          <p:nvPr/>
        </p:nvSpPr>
        <p:spPr>
          <a:xfrm>
            <a:off x="304799" y="3947060"/>
            <a:ext cx="5091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it-IT" dirty="0"/>
              <a:t>LHC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6207B8-AF92-3D38-FDAD-E6814D67A4A1}"/>
              </a:ext>
            </a:extLst>
          </p:cNvPr>
          <p:cNvSpPr txBox="1"/>
          <p:nvPr/>
        </p:nvSpPr>
        <p:spPr>
          <a:xfrm>
            <a:off x="304799" y="956733"/>
            <a:ext cx="1164855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Impedance modelling is a constant work on going and it often requires dedicated students' projects.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Here covering impedance related studies and observations in the CERN complex for 2023-24.</a:t>
            </a:r>
            <a:endParaRPr lang="en-US" dirty="0"/>
          </a:p>
        </p:txBody>
      </p:sp>
      <p:sp>
        <p:nvSpPr>
          <p:cNvPr id="25" name="Arrow: Curved Right 24">
            <a:extLst>
              <a:ext uri="{FF2B5EF4-FFF2-40B4-BE49-F238E27FC236}">
                <a16:creationId xmlns:a16="http://schemas.microsoft.com/office/drawing/2014/main" id="{B84EF68A-077A-00D6-0FA6-BF8F898DDF4B}"/>
              </a:ext>
            </a:extLst>
          </p:cNvPr>
          <p:cNvSpPr/>
          <p:nvPr/>
        </p:nvSpPr>
        <p:spPr>
          <a:xfrm>
            <a:off x="5154625" y="4788470"/>
            <a:ext cx="575732" cy="753532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B83C52E-FB9B-8D7B-B589-837106FBFA74}"/>
              </a:ext>
            </a:extLst>
          </p:cNvPr>
          <p:cNvSpPr txBox="1"/>
          <p:nvPr/>
        </p:nvSpPr>
        <p:spPr>
          <a:xfrm>
            <a:off x="5840423" y="5347269"/>
            <a:ext cx="611293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Many other accelerator components to be followed up…</a:t>
            </a:r>
          </a:p>
          <a:p>
            <a:pPr algn="l"/>
            <a:r>
              <a:rPr lang="en-US" dirty="0">
                <a:sym typeface="Wingdings" panose="05000000000000000000" pitchFamily="2" charset="2"/>
              </a:rPr>
              <a:t> Complete overview for 2025 and HL-LHC in conclusions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0DAD319-B543-5D8F-2E57-334DDC496750}"/>
              </a:ext>
            </a:extLst>
          </p:cNvPr>
          <p:cNvSpPr/>
          <p:nvPr/>
        </p:nvSpPr>
        <p:spPr>
          <a:xfrm>
            <a:off x="4726246" y="2799122"/>
            <a:ext cx="1305099" cy="36777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C804B59-571B-2A21-1AFE-3E645F5C7AF0}"/>
              </a:ext>
            </a:extLst>
          </p:cNvPr>
          <p:cNvSpPr/>
          <p:nvPr/>
        </p:nvSpPr>
        <p:spPr>
          <a:xfrm>
            <a:off x="6055297" y="2803136"/>
            <a:ext cx="1305099" cy="36777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87BB177-C8A2-0097-16A2-6DF4BA18F65E}"/>
              </a:ext>
            </a:extLst>
          </p:cNvPr>
          <p:cNvSpPr/>
          <p:nvPr/>
        </p:nvSpPr>
        <p:spPr>
          <a:xfrm>
            <a:off x="7702129" y="3902198"/>
            <a:ext cx="254934" cy="6169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5A6B84-2E73-6D71-227F-040599913715}"/>
              </a:ext>
            </a:extLst>
          </p:cNvPr>
          <p:cNvSpPr txBox="1"/>
          <p:nvPr/>
        </p:nvSpPr>
        <p:spPr>
          <a:xfrm>
            <a:off x="7957063" y="3765369"/>
            <a:ext cx="41545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0033A0"/>
                </a:solidFill>
                <a:latin typeface="Arial"/>
              </a:rPr>
              <a:t>Close to limit, requires impedance optimization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A22D7E68-0370-2B75-B881-1C09D86F0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8FDDF459-4BE3-6667-9FF1-862A05B2F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6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DF3D2800-287A-A95D-84E4-ED9865702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</p:spTree>
    <p:extLst>
      <p:ext uri="{BB962C8B-B14F-4D97-AF65-F5344CB8AC3E}">
        <p14:creationId xmlns:p14="http://schemas.microsoft.com/office/powerpoint/2010/main" val="875796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  <p:bldP spid="15" grpId="0"/>
      <p:bldP spid="16" grpId="0"/>
      <p:bldP spid="6" grpId="0" animBg="1"/>
      <p:bldP spid="7" grpId="0"/>
      <p:bldP spid="8" grpId="0" animBg="1"/>
      <p:bldP spid="9" grpId="0"/>
      <p:bldP spid="14" grpId="0" animBg="1"/>
      <p:bldP spid="17" grpId="0"/>
      <p:bldP spid="25" grpId="0" animBg="1"/>
      <p:bldP spid="27" grpId="0"/>
      <p:bldP spid="3" grpId="0" animBg="1"/>
      <p:bldP spid="5" grpId="0" animBg="1"/>
      <p:bldP spid="18" grpId="0" animBg="1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60FF3-6E70-94CB-E806-9963593BB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002631"/>
            <a:ext cx="11376025" cy="2852737"/>
          </a:xfrm>
        </p:spPr>
        <p:txBody>
          <a:bodyPr/>
          <a:lstStyle/>
          <a:p>
            <a:pPr marL="914400" indent="-914400">
              <a:buFont typeface="+mj-lt"/>
              <a:buAutoNum type="arabicPeriod" startAt="2"/>
            </a:pPr>
            <a:r>
              <a:rPr lang="en-US" sz="4800" b="1" dirty="0">
                <a:latin typeface="+mj-lt"/>
              </a:rPr>
              <a:t>Impedance-related observations in the CERN complex in 2023/24</a:t>
            </a:r>
            <a:br>
              <a:rPr lang="en-US" sz="4800" b="1" dirty="0">
                <a:latin typeface="+mj-lt"/>
              </a:rPr>
            </a:br>
            <a:endParaRPr lang="en-GB" sz="4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BF2ADC-7147-F11A-C724-6826EF8A5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64BD73-FA56-BDA0-BCE6-4E6EFF4B4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82DFA7-2CD0-BF97-84E7-60CE2ACCF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</p:spTree>
    <p:extLst>
      <p:ext uri="{BB962C8B-B14F-4D97-AF65-F5344CB8AC3E}">
        <p14:creationId xmlns:p14="http://schemas.microsoft.com/office/powerpoint/2010/main" val="2034988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rainbow colored lines on a white background&#10;&#10;Description automatically generated">
            <a:extLst>
              <a:ext uri="{FF2B5EF4-FFF2-40B4-BE49-F238E27FC236}">
                <a16:creationId xmlns:a16="http://schemas.microsoft.com/office/drawing/2014/main" id="{6D92625D-794A-6E3C-B81C-544D60B87C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540" y="1233760"/>
            <a:ext cx="2544792" cy="23255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1E8C065-25BF-5129-E98C-A439ADA186BC}"/>
              </a:ext>
            </a:extLst>
          </p:cNvPr>
          <p:cNvSpPr txBox="1"/>
          <p:nvPr/>
        </p:nvSpPr>
        <p:spPr>
          <a:xfrm>
            <a:off x="181230" y="38857"/>
            <a:ext cx="896276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3600" b="1" dirty="0">
                <a:latin typeface="+mj-lt"/>
                <a:ea typeface="+mj-ea"/>
                <a:cs typeface="+mj-cs"/>
              </a:rPr>
              <a:t>Unshielded pumping manifold (PS)</a:t>
            </a:r>
            <a:endParaRPr lang="en-GB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05D011-A745-CD54-FFDA-600630D04FCD}"/>
              </a:ext>
            </a:extLst>
          </p:cNvPr>
          <p:cNvSpPr txBox="1"/>
          <p:nvPr/>
        </p:nvSpPr>
        <p:spPr>
          <a:xfrm>
            <a:off x="151264" y="553316"/>
            <a:ext cx="12010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Observations in 2023 and 2024 of </a:t>
            </a:r>
            <a:r>
              <a:rPr lang="en-GB" sz="2000" dirty="0"/>
              <a:t>high frequency modulation at </a:t>
            </a:r>
            <a:r>
              <a:rPr lang="en-GB" sz="2000" u="sng" dirty="0">
                <a:solidFill>
                  <a:schemeClr val="accent3"/>
                </a:solidFill>
              </a:rPr>
              <a:t>transition crossing</a:t>
            </a:r>
            <a:r>
              <a:rPr lang="en-GB" sz="2000" dirty="0">
                <a:solidFill>
                  <a:schemeClr val="accent3"/>
                </a:solidFill>
              </a:rPr>
              <a:t> </a:t>
            </a:r>
            <a:r>
              <a:rPr lang="en-GB" sz="2000" dirty="0"/>
              <a:t>for </a:t>
            </a:r>
            <a:r>
              <a:rPr lang="en-GB" sz="2000" u="sng" dirty="0"/>
              <a:t>ion</a:t>
            </a:r>
            <a:r>
              <a:rPr lang="en-GB" sz="2000" dirty="0"/>
              <a:t> and </a:t>
            </a:r>
            <a:r>
              <a:rPr lang="en-GB" sz="2000" u="sng" dirty="0"/>
              <a:t>proton</a:t>
            </a:r>
            <a:r>
              <a:rPr lang="en-GB" sz="2000" dirty="0"/>
              <a:t> beams (AWAKE)*.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458961-7894-D35A-5070-A43C443DBD1A}"/>
              </a:ext>
            </a:extLst>
          </p:cNvPr>
          <p:cNvSpPr txBox="1"/>
          <p:nvPr/>
        </p:nvSpPr>
        <p:spPr>
          <a:xfrm>
            <a:off x="6477396" y="1256681"/>
            <a:ext cx="5660190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Impedance source identified in high frequency range (</a:t>
            </a:r>
            <a:r>
              <a:rPr lang="en-US" b="1" dirty="0">
                <a:solidFill>
                  <a:srgbClr val="C00000"/>
                </a:solidFill>
              </a:rPr>
              <a:t>1.2 GHz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)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 vacuum equipment: 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unshielded pumping manifold.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C427C32-17B7-1C8E-1EB7-E97C9613F164}"/>
              </a:ext>
            </a:extLst>
          </p:cNvPr>
          <p:cNvSpPr txBox="1"/>
          <p:nvPr/>
        </p:nvSpPr>
        <p:spPr>
          <a:xfrm>
            <a:off x="2979764" y="3764479"/>
            <a:ext cx="2479279" cy="230832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DA0000"/>
                </a:solidFill>
              </a:rPr>
              <a:t>Close to longitudinal stability limit </a:t>
            </a:r>
            <a:r>
              <a:rPr lang="en-US" sz="1600" dirty="0">
                <a:sym typeface="Wingdings" panose="05000000000000000000" pitchFamily="2" charset="2"/>
              </a:rPr>
              <a:t>also for </a:t>
            </a:r>
            <a:r>
              <a:rPr lang="en-US" sz="1600" b="1" dirty="0">
                <a:solidFill>
                  <a:srgbClr val="DA0000"/>
                </a:solidFill>
                <a:sym typeface="Wingdings" panose="05000000000000000000" pitchFamily="2" charset="2"/>
              </a:rPr>
              <a:t>AWAKE beam</a:t>
            </a:r>
            <a:r>
              <a:rPr lang="en-US" sz="1600" dirty="0">
                <a:sym typeface="Wingdings" panose="05000000000000000000" pitchFamily="2" charset="2"/>
              </a:rPr>
              <a:t>: a</a:t>
            </a:r>
            <a:r>
              <a:rPr lang="en-GB" sz="1600" dirty="0"/>
              <a:t>bout 15-20% margin in longitudinal emittance (~7.5-10% bunch length from linear scaling).</a:t>
            </a:r>
          </a:p>
          <a:p>
            <a:r>
              <a:rPr lang="en-GB" sz="1600" dirty="0"/>
              <a:t>See talk by </a:t>
            </a:r>
            <a:r>
              <a:rPr lang="en-GB" sz="1600" i="1" dirty="0">
                <a:hlinkClick r:id="rId4"/>
              </a:rPr>
              <a:t>A. Lasheen at IPP </a:t>
            </a:r>
            <a:endParaRPr lang="en-GB" sz="1600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B36ECC-DDC9-39A6-F374-AD412AEDB780}"/>
              </a:ext>
            </a:extLst>
          </p:cNvPr>
          <p:cNvSpPr txBox="1"/>
          <p:nvPr/>
        </p:nvSpPr>
        <p:spPr>
          <a:xfrm>
            <a:off x="7736852" y="1857361"/>
            <a:ext cx="440073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 Follow up for p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rototype shield ongoing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360337-5047-8E4B-AB1F-27E3AF5C2E46}"/>
              </a:ext>
            </a:extLst>
          </p:cNvPr>
          <p:cNvSpPr txBox="1"/>
          <p:nvPr/>
        </p:nvSpPr>
        <p:spPr>
          <a:xfrm>
            <a:off x="10540538" y="1029396"/>
            <a:ext cx="16497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hlinkClick r:id="rId5"/>
              </a:rPr>
              <a:t>E. Vinten, </a:t>
            </a:r>
            <a:r>
              <a:rPr lang="en-US" sz="1050" dirty="0">
                <a:hlinkClick r:id="rId5"/>
              </a:rPr>
              <a:t>et al., IPAC23</a:t>
            </a:r>
            <a:endParaRPr lang="en-GB" sz="105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A09661B-687E-0644-DD59-B4C78988D9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8654" y="2546017"/>
            <a:ext cx="2627761" cy="1570434"/>
          </a:xfrm>
          <a:prstGeom prst="rect">
            <a:avLst/>
          </a:prstGeom>
        </p:spPr>
      </p:pic>
      <p:pic>
        <p:nvPicPr>
          <p:cNvPr id="4" name="Picture 3" descr="A graph of a frequency&#10;&#10;Description automatically generated">
            <a:extLst>
              <a:ext uri="{FF2B5EF4-FFF2-40B4-BE49-F238E27FC236}">
                <a16:creationId xmlns:a16="http://schemas.microsoft.com/office/drawing/2014/main" id="{2CEFB0D1-02C6-06EF-8F2A-EE5C17168C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415" y="2323212"/>
            <a:ext cx="3231171" cy="1955080"/>
          </a:xfrm>
          <a:prstGeom prst="rect">
            <a:avLst/>
          </a:prstGeom>
        </p:spPr>
      </p:pic>
      <p:pic>
        <p:nvPicPr>
          <p:cNvPr id="5" name="Picture 4" descr="A blue and yellow background&#10;&#10;Description automatically generated with medium confidence">
            <a:extLst>
              <a:ext uri="{FF2B5EF4-FFF2-40B4-BE49-F238E27FC236}">
                <a16:creationId xmlns:a16="http://schemas.microsoft.com/office/drawing/2014/main" id="{0E5246E2-C7A7-4FE9-345D-63962FE0A1C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" y="1233761"/>
            <a:ext cx="2544792" cy="23255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DA728BA-6EDF-CBA0-7AE6-3F12596DBE75}"/>
              </a:ext>
            </a:extLst>
          </p:cNvPr>
          <p:cNvSpPr txBox="1"/>
          <p:nvPr/>
        </p:nvSpPr>
        <p:spPr>
          <a:xfrm>
            <a:off x="1550186" y="1268448"/>
            <a:ext cx="1326298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DA0000"/>
                </a:solidFill>
              </a:rPr>
              <a:t>ILHC75ns#3b</a:t>
            </a:r>
          </a:p>
          <a:p>
            <a:pPr algn="ctr"/>
            <a:r>
              <a:rPr lang="en-US" sz="1400" dirty="0"/>
              <a:t>28/11/2024</a:t>
            </a:r>
            <a:endParaRPr lang="en-GB" sz="1400" dirty="0"/>
          </a:p>
        </p:txBody>
      </p:sp>
      <p:cxnSp>
        <p:nvCxnSpPr>
          <p:cNvPr id="12" name="Connector: Curved 11">
            <a:extLst>
              <a:ext uri="{FF2B5EF4-FFF2-40B4-BE49-F238E27FC236}">
                <a16:creationId xmlns:a16="http://schemas.microsoft.com/office/drawing/2014/main" id="{109A09C0-F2AC-3BEA-786F-F2382AADD604}"/>
              </a:ext>
            </a:extLst>
          </p:cNvPr>
          <p:cNvCxnSpPr>
            <a:stCxn id="5" idx="3"/>
            <a:endCxn id="9" idx="1"/>
          </p:cNvCxnSpPr>
          <p:nvPr/>
        </p:nvCxnSpPr>
        <p:spPr>
          <a:xfrm flipV="1">
            <a:off x="2546503" y="2396530"/>
            <a:ext cx="1065037" cy="1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45CDEFF-D844-E3F7-4D66-0E6C7B6D155B}"/>
              </a:ext>
            </a:extLst>
          </p:cNvPr>
          <p:cNvSpPr txBox="1"/>
          <p:nvPr/>
        </p:nvSpPr>
        <p:spPr>
          <a:xfrm>
            <a:off x="2546503" y="2485471"/>
            <a:ext cx="1885622" cy="49244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accent1"/>
                </a:solidFill>
                <a:latin typeface="Aptos Display" panose="020B0004020202020204" pitchFamily="34" charset="0"/>
              </a:rPr>
              <a:t>Avoided through </a:t>
            </a:r>
            <a:r>
              <a:rPr lang="en-US" sz="1600" b="1" dirty="0">
                <a:solidFill>
                  <a:schemeClr val="accent1"/>
                </a:solidFill>
                <a:latin typeface="Aptos Display" panose="020B0004020202020204" pitchFamily="34" charset="0"/>
              </a:rPr>
              <a:t>emittance blow up</a:t>
            </a:r>
            <a:endParaRPr lang="en-GB" sz="1600" b="1" dirty="0">
              <a:solidFill>
                <a:schemeClr val="accent1"/>
              </a:solidFill>
              <a:latin typeface="Aptos Display" panose="020B00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9845353-6DA1-6DF5-B30C-11160BA412F5}"/>
              </a:ext>
            </a:extLst>
          </p:cNvPr>
          <p:cNvSpPr txBox="1"/>
          <p:nvPr/>
        </p:nvSpPr>
        <p:spPr>
          <a:xfrm>
            <a:off x="151264" y="3482998"/>
            <a:ext cx="60783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However, </a:t>
            </a:r>
            <a:r>
              <a:rPr lang="en-US" dirty="0">
                <a:solidFill>
                  <a:schemeClr val="accent3"/>
                </a:solidFill>
              </a:rPr>
              <a:t>uncaptured beam </a:t>
            </a:r>
            <a:r>
              <a:rPr lang="en-US" dirty="0"/>
              <a:t>observed at flat top.</a:t>
            </a:r>
            <a:endParaRPr lang="en-GB" dirty="0"/>
          </a:p>
        </p:txBody>
      </p:sp>
      <p:pic>
        <p:nvPicPr>
          <p:cNvPr id="30" name="Picture 29" descr="A close-up of a screen&#10;&#10;Description automatically generated">
            <a:extLst>
              <a:ext uri="{FF2B5EF4-FFF2-40B4-BE49-F238E27FC236}">
                <a16:creationId xmlns:a16="http://schemas.microsoft.com/office/drawing/2014/main" id="{50983C8A-7F2A-DFEC-EFA1-8591E14A02A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6" y="3787462"/>
            <a:ext cx="2900622" cy="2320498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D9A9DA7-6ECF-31C0-8EB0-4E251E804A78}"/>
              </a:ext>
            </a:extLst>
          </p:cNvPr>
          <p:cNvCxnSpPr>
            <a:cxnSpLocks/>
          </p:cNvCxnSpPr>
          <p:nvPr/>
        </p:nvCxnSpPr>
        <p:spPr>
          <a:xfrm>
            <a:off x="1751162" y="3747105"/>
            <a:ext cx="957799" cy="266359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F2A79C6-0CB7-C292-4DB5-67D0B511D205}"/>
              </a:ext>
            </a:extLst>
          </p:cNvPr>
          <p:cNvSpPr txBox="1"/>
          <p:nvPr/>
        </p:nvSpPr>
        <p:spPr>
          <a:xfrm>
            <a:off x="80304" y="6058463"/>
            <a:ext cx="1670858" cy="246221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00" i="1" dirty="0">
                <a:ea typeface="Calibri Light" panose="020F0302020204030204" pitchFamily="34" charset="0"/>
                <a:cs typeface="Calibri Light" panose="020F0302020204030204" pitchFamily="34" charset="0"/>
              </a:rPr>
              <a:t>Courtesy of J. Flowerdew</a:t>
            </a:r>
            <a:endParaRPr lang="en-GB" sz="1000" i="1" dirty="0"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C4025DA-2CE7-4501-5C26-3E5E91DDE06F}"/>
              </a:ext>
            </a:extLst>
          </p:cNvPr>
          <p:cNvCxnSpPr>
            <a:cxnSpLocks/>
          </p:cNvCxnSpPr>
          <p:nvPr/>
        </p:nvCxnSpPr>
        <p:spPr>
          <a:xfrm>
            <a:off x="1751162" y="3747105"/>
            <a:ext cx="0" cy="241054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24CD92E-5EC4-D9BC-35BB-DF7D7CFDA695}"/>
              </a:ext>
            </a:extLst>
          </p:cNvPr>
          <p:cNvSpPr txBox="1"/>
          <p:nvPr/>
        </p:nvSpPr>
        <p:spPr>
          <a:xfrm>
            <a:off x="5662304" y="4412436"/>
            <a:ext cx="6449392" cy="19389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Current operational conditions close to the instability limit. Further improvements in beam quality or performance requires </a:t>
            </a:r>
            <a:r>
              <a:rPr lang="en-GB" sz="2000" b="1" dirty="0">
                <a:solidFill>
                  <a:schemeClr val="bg2">
                    <a:lumMod val="10000"/>
                  </a:schemeClr>
                </a:solidFill>
              </a:rPr>
              <a:t>impedance optimization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  <a:sym typeface="Wingdings" panose="05000000000000000000" pitchFamily="2" charset="2"/>
              </a:rPr>
              <a:t>Combined impedance and beam dynamics study necessary for a full understanding of limitations and possible future bottlenecks.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AC721F-5F09-6835-758B-FD7EC7CEC852}"/>
              </a:ext>
            </a:extLst>
          </p:cNvPr>
          <p:cNvSpPr txBox="1"/>
          <p:nvPr/>
        </p:nvSpPr>
        <p:spPr>
          <a:xfrm>
            <a:off x="2194503" y="6159323"/>
            <a:ext cx="32931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*</a:t>
            </a:r>
            <a:r>
              <a:rPr lang="en-GB" sz="1400" dirty="0"/>
              <a:t> Impact on other beams to be evaluated.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EA96C5-BE83-E99B-8C11-0AAF54F85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E636614-7CF5-934B-6C98-FB309E7FC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8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82DE03C-DA2C-025D-DCA3-84F1A6535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</p:spTree>
    <p:extLst>
      <p:ext uri="{BB962C8B-B14F-4D97-AF65-F5344CB8AC3E}">
        <p14:creationId xmlns:p14="http://schemas.microsoft.com/office/powerpoint/2010/main" val="733677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7" grpId="0" animBg="1"/>
      <p:bldP spid="38" grpId="0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D9514CC0-FCD3-5C33-F29A-FD2C0BB3186C}"/>
              </a:ext>
            </a:extLst>
          </p:cNvPr>
          <p:cNvSpPr/>
          <p:nvPr/>
        </p:nvSpPr>
        <p:spPr>
          <a:xfrm>
            <a:off x="75636" y="677333"/>
            <a:ext cx="5961097" cy="559415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Imagen 2">
            <a:extLst>
              <a:ext uri="{FF2B5EF4-FFF2-40B4-BE49-F238E27FC236}">
                <a16:creationId xmlns:a16="http://schemas.microsoft.com/office/drawing/2014/main" id="{5741A53F-1B19-3E87-09F1-81AC8A517E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30003" y="1083640"/>
            <a:ext cx="2226025" cy="1459093"/>
          </a:xfrm>
          <a:prstGeom prst="rect">
            <a:avLst/>
          </a:prstGeom>
        </p:spPr>
      </p:pic>
      <p:pic>
        <p:nvPicPr>
          <p:cNvPr id="33" name="Picture 32" descr="A graph of a graph with red and green lines&#10;&#10;Description automatically generated">
            <a:extLst>
              <a:ext uri="{FF2B5EF4-FFF2-40B4-BE49-F238E27FC236}">
                <a16:creationId xmlns:a16="http://schemas.microsoft.com/office/drawing/2014/main" id="{937B0376-DBE1-1A2F-BA1B-C73D62BEFD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387" y="2589318"/>
            <a:ext cx="3629789" cy="225833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1E8C065-25BF-5129-E98C-A439ADA186BC}"/>
              </a:ext>
            </a:extLst>
          </p:cNvPr>
          <p:cNvSpPr txBox="1"/>
          <p:nvPr/>
        </p:nvSpPr>
        <p:spPr>
          <a:xfrm>
            <a:off x="76639" y="10391"/>
            <a:ext cx="678224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3600" b="1" dirty="0">
                <a:latin typeface="+mj-lt"/>
                <a:ea typeface="+mj-ea"/>
                <a:cs typeface="+mj-cs"/>
              </a:rPr>
              <a:t>Rotary wire scanners (SPS)</a:t>
            </a:r>
            <a:endParaRPr lang="en-GB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971179-4CE5-F465-6A3A-BB690B702505}"/>
              </a:ext>
            </a:extLst>
          </p:cNvPr>
          <p:cNvSpPr txBox="1"/>
          <p:nvPr/>
        </p:nvSpPr>
        <p:spPr>
          <a:xfrm>
            <a:off x="75636" y="2602619"/>
            <a:ext cx="58385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Following the failure of 4 wire scanners in April 2023, impedance mitigation was put in place with </a:t>
            </a:r>
            <a:r>
              <a:rPr lang="en-GB" sz="1600" b="1" dirty="0">
                <a:solidFill>
                  <a:srgbClr val="DA0000"/>
                </a:solidFill>
              </a:rPr>
              <a:t>5 ferrite tiles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dirty="0"/>
              <a:t>and </a:t>
            </a:r>
            <a:r>
              <a:rPr lang="en-GB" sz="1600" b="1" dirty="0">
                <a:solidFill>
                  <a:srgbClr val="DA0000"/>
                </a:solidFill>
              </a:rPr>
              <a:t>RF feedthrough</a:t>
            </a:r>
            <a:r>
              <a:rPr lang="en-GB" sz="1600" dirty="0"/>
              <a:t>.</a:t>
            </a:r>
            <a:endParaRPr lang="en-US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E4A99-C8D8-0599-A47C-89EC49C5D0E9}"/>
              </a:ext>
            </a:extLst>
          </p:cNvPr>
          <p:cNvSpPr txBox="1"/>
          <p:nvPr/>
        </p:nvSpPr>
        <p:spPr>
          <a:xfrm>
            <a:off x="179596" y="5691892"/>
            <a:ext cx="9599404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>
                <a:sym typeface="Wingdings" panose="05000000000000000000" pitchFamily="2" charset="2"/>
              </a:rPr>
              <a:t> </a:t>
            </a:r>
            <a:r>
              <a:rPr lang="en-US" sz="2000" dirty="0"/>
              <a:t>No limitations foreseen if the fork in parking position, </a:t>
            </a:r>
            <a:r>
              <a:rPr lang="en-US" sz="2000" u="sng" dirty="0"/>
              <a:t>thanks to task force study element is fully mitigated.</a:t>
            </a:r>
            <a:endParaRPr lang="en-GB" sz="2000" u="sng" dirty="0"/>
          </a:p>
        </p:txBody>
      </p:sp>
      <p:sp>
        <p:nvSpPr>
          <p:cNvPr id="12" name="CuadroTexto 6">
            <a:extLst>
              <a:ext uri="{FF2B5EF4-FFF2-40B4-BE49-F238E27FC236}">
                <a16:creationId xmlns:a16="http://schemas.microsoft.com/office/drawing/2014/main" id="{12042413-CE84-F7D9-6107-A895EDB162C5}"/>
              </a:ext>
            </a:extLst>
          </p:cNvPr>
          <p:cNvSpPr txBox="1"/>
          <p:nvPr/>
        </p:nvSpPr>
        <p:spPr>
          <a:xfrm>
            <a:off x="6096000" y="4776454"/>
            <a:ext cx="6064058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Wire breakage happened with 4x72b, Nb~1.6e11 p/b </a:t>
            </a:r>
            <a:br>
              <a:rPr lang="en-US" dirty="0"/>
            </a:br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 was predicted with </a:t>
            </a:r>
            <a:r>
              <a:rPr lang="en-US" b="1" dirty="0">
                <a:solidFill>
                  <a:srgbClr val="C00000"/>
                </a:solidFill>
                <a:sym typeface="Wingdings" panose="05000000000000000000" pitchFamily="2" charset="2"/>
              </a:rPr>
              <a:t>accurate impedance simulations</a:t>
            </a:r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 and </a:t>
            </a:r>
            <a:r>
              <a:rPr lang="en-US" b="1" dirty="0">
                <a:solidFill>
                  <a:srgbClr val="C00000"/>
                </a:solidFill>
                <a:sym typeface="Wingdings" panose="05000000000000000000" pitchFamily="2" charset="2"/>
              </a:rPr>
              <a:t>beam induced heating calculations*</a:t>
            </a:r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9040B7-098D-9CC3-2FBA-1F0DF4C5D90B}"/>
              </a:ext>
            </a:extLst>
          </p:cNvPr>
          <p:cNvSpPr txBox="1"/>
          <p:nvPr/>
        </p:nvSpPr>
        <p:spPr>
          <a:xfrm>
            <a:off x="6516267" y="762738"/>
            <a:ext cx="2392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Observations in 2024 run: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D0B7B3-3831-B7A4-4229-4523B05A1604}"/>
              </a:ext>
            </a:extLst>
          </p:cNvPr>
          <p:cNvSpPr txBox="1"/>
          <p:nvPr/>
        </p:nvSpPr>
        <p:spPr>
          <a:xfrm>
            <a:off x="362369" y="970094"/>
            <a:ext cx="20688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Task force impedance study 2023:</a:t>
            </a:r>
            <a:endParaRPr lang="en-GB" sz="2000" b="1" dirty="0">
              <a:solidFill>
                <a:srgbClr val="C00000"/>
              </a:solidFill>
            </a:endParaRPr>
          </a:p>
        </p:txBody>
      </p:sp>
      <p:pic>
        <p:nvPicPr>
          <p:cNvPr id="31" name="Picture 30" descr="A graph of a graph with orange and green lines&#10;&#10;Description automatically generated">
            <a:extLst>
              <a:ext uri="{FF2B5EF4-FFF2-40B4-BE49-F238E27FC236}">
                <a16:creationId xmlns:a16="http://schemas.microsoft.com/office/drawing/2014/main" id="{B144BABE-A1C7-F76E-A235-9BB50A577A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132" y="3466092"/>
            <a:ext cx="3520410" cy="2190282"/>
          </a:xfrm>
          <a:prstGeom prst="rect">
            <a:avLst/>
          </a:prstGeom>
        </p:spPr>
      </p:pic>
      <p:pic>
        <p:nvPicPr>
          <p:cNvPr id="6" name="Picture 12">
            <a:extLst>
              <a:ext uri="{FF2B5EF4-FFF2-40B4-BE49-F238E27FC236}">
                <a16:creationId xmlns:a16="http://schemas.microsoft.com/office/drawing/2014/main" id="{51995608-F05E-9B15-4178-9D6D7D7498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37855" y="1849902"/>
            <a:ext cx="944906" cy="53465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Rectangle 32">
            <a:extLst>
              <a:ext uri="{FF2B5EF4-FFF2-40B4-BE49-F238E27FC236}">
                <a16:creationId xmlns:a16="http://schemas.microsoft.com/office/drawing/2014/main" id="{2C81D6C5-413D-8E7E-A5C1-BC139E92D580}"/>
              </a:ext>
            </a:extLst>
          </p:cNvPr>
          <p:cNvSpPr/>
          <p:nvPr/>
        </p:nvSpPr>
        <p:spPr>
          <a:xfrm>
            <a:off x="4421426" y="1582077"/>
            <a:ext cx="199651" cy="17931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Connettore 2 1315">
            <a:extLst>
              <a:ext uri="{FF2B5EF4-FFF2-40B4-BE49-F238E27FC236}">
                <a16:creationId xmlns:a16="http://schemas.microsoft.com/office/drawing/2014/main" id="{6B8381A9-4DD6-5764-5105-5D3C26A7E548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3608975" y="1671733"/>
            <a:ext cx="812451" cy="141454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89CA0C1-5BCC-2736-345A-0687095918FE}"/>
              </a:ext>
            </a:extLst>
          </p:cNvPr>
          <p:cNvSpPr txBox="1"/>
          <p:nvPr/>
        </p:nvSpPr>
        <p:spPr>
          <a:xfrm>
            <a:off x="2367167" y="1578620"/>
            <a:ext cx="133801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RF feedthrough</a:t>
            </a:r>
            <a:endParaRPr lang="en-GB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C16032-A539-4DBA-753A-E2E9EE17425D}"/>
              </a:ext>
            </a:extLst>
          </p:cNvPr>
          <p:cNvSpPr txBox="1"/>
          <p:nvPr/>
        </p:nvSpPr>
        <p:spPr>
          <a:xfrm>
            <a:off x="2930174" y="782723"/>
            <a:ext cx="222602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Fork in </a:t>
            </a:r>
            <a:r>
              <a:rPr lang="en-US" sz="1600" u="sng" dirty="0"/>
              <a:t>parking position</a:t>
            </a:r>
            <a:endParaRPr lang="en-GB" sz="1600" u="sng" dirty="0"/>
          </a:p>
        </p:txBody>
      </p:sp>
      <p:cxnSp>
        <p:nvCxnSpPr>
          <p:cNvPr id="22" name="Connettore 2 1315">
            <a:extLst>
              <a:ext uri="{FF2B5EF4-FFF2-40B4-BE49-F238E27FC236}">
                <a16:creationId xmlns:a16="http://schemas.microsoft.com/office/drawing/2014/main" id="{ADA78D6B-708E-91FC-D5B0-E5928014BA53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4043187" y="1028944"/>
            <a:ext cx="541322" cy="257989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B2554FC2-4085-F9E8-0301-E280DA2143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32098" y="275649"/>
            <a:ext cx="2626076" cy="1602541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4AA9708-881D-4188-04B6-4575AC92730C}"/>
              </a:ext>
            </a:extLst>
          </p:cNvPr>
          <p:cNvCxnSpPr>
            <a:cxnSpLocks/>
          </p:cNvCxnSpPr>
          <p:nvPr/>
        </p:nvCxnSpPr>
        <p:spPr>
          <a:xfrm flipH="1">
            <a:off x="7975793" y="1158216"/>
            <a:ext cx="2308483" cy="8022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D30526E-4E8E-EA2B-6350-602013515551}"/>
              </a:ext>
            </a:extLst>
          </p:cNvPr>
          <p:cNvSpPr txBox="1"/>
          <p:nvPr/>
        </p:nvSpPr>
        <p:spPr>
          <a:xfrm>
            <a:off x="6538913" y="1994108"/>
            <a:ext cx="562114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Fork in </a:t>
            </a:r>
            <a:r>
              <a:rPr lang="en-US" sz="1600" b="1" dirty="0"/>
              <a:t>stuck</a:t>
            </a:r>
            <a:r>
              <a:rPr lang="en-US" sz="1600" dirty="0"/>
              <a:t> configuration in July 2024 for </a:t>
            </a:r>
            <a:r>
              <a:rPr lang="en-US" sz="1600" u="sng" dirty="0"/>
              <a:t>one wire scanner</a:t>
            </a:r>
            <a:r>
              <a:rPr lang="en-US" sz="1600" dirty="0"/>
              <a:t> (more info on </a:t>
            </a:r>
            <a:r>
              <a:rPr lang="en-US" sz="1600" u="sng" dirty="0"/>
              <a:t>control of fork positioning in BI talk</a:t>
            </a:r>
            <a:r>
              <a:rPr lang="en-US" sz="1600" dirty="0"/>
              <a:t>).</a:t>
            </a:r>
            <a:endParaRPr lang="en-GB" sz="1600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6741B96-F5A2-5852-3766-5D1073A63E5E}"/>
              </a:ext>
            </a:extLst>
          </p:cNvPr>
          <p:cNvSpPr/>
          <p:nvPr/>
        </p:nvSpPr>
        <p:spPr>
          <a:xfrm>
            <a:off x="7695367" y="3375347"/>
            <a:ext cx="525772" cy="1249138"/>
          </a:xfrm>
          <a:prstGeom prst="ellipse">
            <a:avLst/>
          </a:prstGeom>
          <a:noFill/>
          <a:ln>
            <a:solidFill>
              <a:srgbClr val="0000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949E1B-EE3A-27C2-C182-0BEEFF20A4D3}"/>
              </a:ext>
            </a:extLst>
          </p:cNvPr>
          <p:cNvCxnSpPr>
            <a:cxnSpLocks/>
            <a:stCxn id="41" idx="6"/>
          </p:cNvCxnSpPr>
          <p:nvPr/>
        </p:nvCxnSpPr>
        <p:spPr>
          <a:xfrm flipV="1">
            <a:off x="8221139" y="3286751"/>
            <a:ext cx="1955800" cy="713165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B4B61764-D61B-CC87-2E86-C4BEC68BE61C}"/>
              </a:ext>
            </a:extLst>
          </p:cNvPr>
          <p:cNvSpPr txBox="1"/>
          <p:nvPr/>
        </p:nvSpPr>
        <p:spPr>
          <a:xfrm>
            <a:off x="10233866" y="2972853"/>
            <a:ext cx="195580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strong resonance  at 380 MHz, lead to </a:t>
            </a:r>
            <a:r>
              <a:rPr lang="en-GB" sz="1600" u="sng" dirty="0"/>
              <a:t>70% power dissipated on the wire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0ACEDE6-01A5-7BD3-C834-C143A5327383}"/>
              </a:ext>
            </a:extLst>
          </p:cNvPr>
          <p:cNvSpPr txBox="1"/>
          <p:nvPr/>
        </p:nvSpPr>
        <p:spPr>
          <a:xfrm>
            <a:off x="3857975" y="3466092"/>
            <a:ext cx="16025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i="1" dirty="0">
                <a:solidFill>
                  <a:srgbClr val="000000"/>
                </a:solidFill>
              </a:rPr>
              <a:t>Up to 10 k</a:t>
            </a:r>
            <a:r>
              <a:rPr lang="el-GR" sz="1400" i="1" dirty="0">
                <a:solidFill>
                  <a:srgbClr val="000000"/>
                </a:solidFill>
              </a:rPr>
              <a:t>Ω</a:t>
            </a:r>
            <a:endParaRPr lang="en-GB" sz="1400" i="1" dirty="0">
              <a:solidFill>
                <a:srgbClr val="000000"/>
              </a:solidFill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7D397D4-A661-B3AE-0BC7-950663AC007D}"/>
              </a:ext>
            </a:extLst>
          </p:cNvPr>
          <p:cNvCxnSpPr/>
          <p:nvPr/>
        </p:nvCxnSpPr>
        <p:spPr>
          <a:xfrm flipV="1">
            <a:off x="3582761" y="3599315"/>
            <a:ext cx="227239" cy="356583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F285AE1E-D9BD-CE93-F799-4E30347E4779}"/>
              </a:ext>
            </a:extLst>
          </p:cNvPr>
          <p:cNvSpPr txBox="1"/>
          <p:nvPr/>
        </p:nvSpPr>
        <p:spPr>
          <a:xfrm>
            <a:off x="10547133" y="6026058"/>
            <a:ext cx="132926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i="1" dirty="0">
                <a:solidFill>
                  <a:srgbClr val="6D2466"/>
                </a:solidFill>
                <a:ea typeface="Calibri Light" panose="020F0302020204030204" pitchFamily="34" charset="0"/>
                <a:cs typeface="Calibri Light" panose="020F0302020204030204" pitchFamily="34" charset="0"/>
                <a:hlinkClick r:id="rId8"/>
              </a:rPr>
              <a:t>*L. Sito, ABP meeting</a:t>
            </a:r>
            <a:endParaRPr lang="en-US" sz="1000" i="1" dirty="0">
              <a:solidFill>
                <a:srgbClr val="6D2466"/>
              </a:solidFill>
              <a:ea typeface="Calibri Light" panose="020F0302020204030204" pitchFamily="34" charset="0"/>
              <a:cs typeface="Calibri Light" panose="020F0302020204030204" pitchFamily="34" charset="0"/>
            </a:endParaRPr>
          </a:p>
          <a:p>
            <a:pPr algn="l"/>
            <a:r>
              <a:rPr lang="en-US" sz="1000" i="1" dirty="0">
                <a:solidFill>
                  <a:srgbClr val="6D2466"/>
                </a:solidFill>
                <a:ea typeface="Calibri Light" panose="020F0302020204030204" pitchFamily="34" charset="0"/>
                <a:cs typeface="Calibri Light" panose="020F0302020204030204" pitchFamily="34" charset="0"/>
                <a:hlinkClick r:id="rId9"/>
              </a:rPr>
              <a:t>*E. De La Fuente, IPP </a:t>
            </a:r>
            <a:endParaRPr lang="en-GB" sz="1000" i="1" dirty="0">
              <a:solidFill>
                <a:srgbClr val="6D2466"/>
              </a:solidFill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9C2B6A-62EA-2BBA-5BB7-B99738AC8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ED41C1-D5CD-E703-A3CB-4DA1BF8D5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9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D6D9C6F-4A20-5888-77D6-03AE6A6C0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</p:spTree>
    <p:extLst>
      <p:ext uri="{BB962C8B-B14F-4D97-AF65-F5344CB8AC3E}">
        <p14:creationId xmlns:p14="http://schemas.microsoft.com/office/powerpoint/2010/main" val="549996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7" grpId="0" animBg="1"/>
      <p:bldP spid="12" grpId="0" animBg="1"/>
      <p:bldP spid="9" grpId="0"/>
      <p:bldP spid="38" grpId="0"/>
      <p:bldP spid="41" grpId="0" animBg="1"/>
      <p:bldP spid="52" grpId="0"/>
      <p:bldP spid="57" grpId="0"/>
    </p:bldLst>
  </p:timing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" id="{2E8A7DEA-5741-408E-AF73-9F47F306AE00}" vid="{E133AB0C-A175-491E-9BF9-CABF655DB0F0}"/>
    </a:ext>
  </a:extLst>
</a:theme>
</file>

<file path=ppt/theme/theme4.xml><?xml version="1.0" encoding="utf-8"?>
<a:theme xmlns:a="http://schemas.openxmlformats.org/drawingml/2006/main" name="2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NeroniMichela_RF-BRmeeting_20062024</Template>
  <TotalTime>15508</TotalTime>
  <Words>2612</Words>
  <Application>Microsoft Office PowerPoint</Application>
  <PresentationFormat>Widescreen</PresentationFormat>
  <Paragraphs>421</Paragraphs>
  <Slides>27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27</vt:i4>
      </vt:variant>
    </vt:vector>
  </HeadingPairs>
  <TitlesOfParts>
    <vt:vector size="42" baseType="lpstr">
      <vt:lpstr>Aptos</vt:lpstr>
      <vt:lpstr>Aptos Display</vt:lpstr>
      <vt:lpstr>Arial</vt:lpstr>
      <vt:lpstr>Calibri</vt:lpstr>
      <vt:lpstr>Calibri Light</vt:lpstr>
      <vt:lpstr>Cambria</vt:lpstr>
      <vt:lpstr>Cambria Math</vt:lpstr>
      <vt:lpstr>Garamond</vt:lpstr>
      <vt:lpstr>Segoe UI</vt:lpstr>
      <vt:lpstr>Source Sans 3</vt:lpstr>
      <vt:lpstr>Wingdings</vt:lpstr>
      <vt:lpstr>1_Office Theme</vt:lpstr>
      <vt:lpstr>Office Theme</vt:lpstr>
      <vt:lpstr>CERN</vt:lpstr>
      <vt:lpstr>2_Office Theme</vt:lpstr>
      <vt:lpstr>Impedance modelling and equipment design</vt:lpstr>
      <vt:lpstr>Introduction </vt:lpstr>
      <vt:lpstr>Introduction</vt:lpstr>
      <vt:lpstr>Methodology</vt:lpstr>
      <vt:lpstr>Methodology</vt:lpstr>
      <vt:lpstr>Impedance studies in the CERN complex </vt:lpstr>
      <vt:lpstr>Impedance-related observations in the CERN complex in 2023/24 </vt:lpstr>
      <vt:lpstr>PowerPoint Presentation</vt:lpstr>
      <vt:lpstr>PowerPoint Presentation</vt:lpstr>
      <vt:lpstr>PowerPoint Presentation</vt:lpstr>
      <vt:lpstr>TDIS high temperature readings</vt:lpstr>
      <vt:lpstr>TDIS high temperature readings</vt:lpstr>
      <vt:lpstr>TDIS : correlations with impedance measurements</vt:lpstr>
      <vt:lpstr>TDIS: 2023 Vs 2024</vt:lpstr>
      <vt:lpstr>TDIS in 2025 Run</vt:lpstr>
      <vt:lpstr>LHC vacuum module: incident and impedance understanding</vt:lpstr>
      <vt:lpstr>LHC vacuum module in 2024 Run</vt:lpstr>
      <vt:lpstr>LHC vacuum module in 2025 Run</vt:lpstr>
      <vt:lpstr>LHC vacuum module in 2025 Run</vt:lpstr>
      <vt:lpstr>PowerPoint Presentation</vt:lpstr>
      <vt:lpstr>Conclusions</vt:lpstr>
      <vt:lpstr>Conclusions</vt:lpstr>
      <vt:lpstr>Conclusions</vt:lpstr>
      <vt:lpstr>Backup </vt:lpstr>
      <vt:lpstr>Backup </vt:lpstr>
      <vt:lpstr>PowerPoint Presentation</vt:lpstr>
      <vt:lpstr>Comparison with simulations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chiara antuono</dc:creator>
  <cp:lastModifiedBy>chiara antuono</cp:lastModifiedBy>
  <cp:revision>165</cp:revision>
  <dcterms:created xsi:type="dcterms:W3CDTF">2024-10-31T10:06:02Z</dcterms:created>
  <dcterms:modified xsi:type="dcterms:W3CDTF">2024-12-03T14:19:32Z</dcterms:modified>
</cp:coreProperties>
</file>