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5" r:id="rId4"/>
    <p:sldId id="266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97" d="100"/>
          <a:sy n="97" d="100"/>
        </p:scale>
        <p:origin x="86" y="1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FFF2A-0F2C-4728-8E4E-2B56298E5605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B00E1-869F-4F58-9333-3C127DA1F3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24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6B00E1-869F-4F58-9333-3C127DA1F3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74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6B00E1-869F-4F58-9333-3C127DA1F3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198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A255ED-6DF2-F533-9130-FFE982F1D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A377A4-4FE3-5AC7-FED8-738619386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DE93A1-7564-4096-3EC8-1307EDB428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E6B2BE-5EBA-870C-FFEF-29B517CCD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9CB8FA-385F-A3CF-6DB6-684536341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0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083AE6-FBEE-D547-A2B8-13D47CF08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838B3A-BD97-5472-CFE2-F8C663765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5D9B0C-6F5F-5EF7-7F73-28667AD9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592D26-75B7-D9FC-124D-52A59C31C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1B4CD8-DD6F-308B-4266-DA3FA6A20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8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7888E85-7C5A-E437-BACD-7F05FB111D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0BD783D-AC18-F488-A351-3448CE023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D1A8D1-5FA4-3837-B465-4B634746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C87CF0-55F3-863D-28A1-9F7037AD3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E7E8E9-5DBC-AE98-1D4C-2F64BB9BF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3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D6888-8F98-40D8-7BDE-A8E58B7ED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B398D4-E035-D82D-DA28-4284F7362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9C8B70F6-40B5-5BE2-890D-454C14FE6D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Aug. 2024</a:t>
            </a: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453E13E8-73C2-A5C9-E4C9-BB587EC7B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Injectors Performance Panel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DBD0D24-D9FD-F4AF-C60F-CA09ACEB1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1807D8-99CF-49EC-A511-AC22BEC8B1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9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21ACE3-24B7-B616-D425-07DC72E5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207172-FA4A-DB3D-DDBB-2749CC768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393296-C574-661A-8DC8-1D75D87708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FED4FE-3D32-3F38-4A0C-7F6568EA1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E5E9DA-7769-F718-0583-F6EDD1B2A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3B5F75-A428-04D2-FF14-B02C35AA4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928DEF-8304-1ACF-A479-8A64191E6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935431A-3551-1DA9-771E-C2DCF9047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13A0FA4-89C3-E0F7-50FB-AF5455EF2D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E20117-468A-BEAA-A82A-32A94DF7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E84827-83B3-53D8-7957-290200DE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2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921313-E2E9-967E-B086-EF9DC0AD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579BE8-880B-B309-F27F-F81C0DAB6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E78C8BD-3657-3452-6146-787674360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2D0BD1-3D99-8EC6-6F21-CCBB0C068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1DB63C9-1402-3D75-615E-5E926AD59F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6CC8600-43AD-6945-A2A1-B2D071B0C2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4D79C8-44CB-5AB6-09E6-6C6CCA48E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47B4953-D9EE-7B37-C7BD-6EE61BF46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8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D62D50-E090-4A0C-A8C0-5C7C422E3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s-ES" dirty="0"/>
              <a:t>Haga clic para m</a:t>
            </a:r>
            <a:endParaRPr lang="en-U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0019E95B-7522-6E12-E3C7-B7B08A2BDBB8}"/>
              </a:ext>
            </a:extLst>
          </p:cNvPr>
          <p:cNvCxnSpPr>
            <a:cxnSpLocks/>
          </p:cNvCxnSpPr>
          <p:nvPr userDrawn="1"/>
        </p:nvCxnSpPr>
        <p:spPr>
          <a:xfrm>
            <a:off x="844024" y="1109443"/>
            <a:ext cx="1051560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17C7513B-A78F-820E-5048-DB96F11D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60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86B6EB-82D0-C00E-1696-E15AC6CC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8CD0284-A3B4-AB5D-D392-B9BC93AFD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7F3670A-A789-8814-16CE-BCB6F95B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7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39E4D-6B33-B0AE-C0AB-1BDA67C1A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6355A8-2B37-C8D0-0A13-93C0F8F86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2093601-3377-FC9C-3E63-5AD98F4CF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550E9CF-180D-62D5-5094-4CDF57FEF1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9FB5F83-61FF-E003-7673-A6C54D252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B8CE21-3BE5-A8FD-7AA5-222B0C0E0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9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20E70-0153-075C-79D5-8AC4B6C6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D15A9EC-BE02-62CB-73D5-925586506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B64616-2BB6-9058-8416-BBB8B3493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79781C-0D8D-D42F-31AA-55DA00EA6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C04228-93F5-4849-B992-556FC2CBC356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AF3212-617E-F161-000E-ABC23001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C338C3-37A3-5F97-79A6-002D5227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1807D8-99CF-49EC-A511-AC22BEC8B1D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0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F35D-1C8E-4A51-A7FE-50A9B3CC4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0EFB34-04D0-C760-7B11-E27619A68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ECD2D75B-01A5-BCD4-9D74-D119D60EA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6601" y="6356350"/>
            <a:ext cx="3651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1807D8-99CF-49EC-A511-AC22BEC8B1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0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456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60406-30C2-A9F3-36DA-7B34AF6D5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0520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en-US" sz="5400" dirty="0"/>
            </a:br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BGI AOB:</a:t>
            </a:r>
            <a:b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5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Awake and LHC25ns </a:t>
            </a:r>
            <a:br>
              <a:rPr lang="en-US" sz="5400" dirty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en-US" sz="5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beam spectrum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A67EFB-35E8-B0A9-C7B3-DDB676E12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21397"/>
            <a:ext cx="9144000" cy="165576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Elena, Leo, Benoit, Carlo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0B7178D5-050B-76A4-D8EA-869F852AFF65}"/>
              </a:ext>
            </a:extLst>
          </p:cNvPr>
          <p:cNvCxnSpPr>
            <a:cxnSpLocks/>
          </p:cNvCxnSpPr>
          <p:nvPr/>
        </p:nvCxnSpPr>
        <p:spPr>
          <a:xfrm>
            <a:off x="1316182" y="4266159"/>
            <a:ext cx="955963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F51A0E46-9E0A-D376-578C-F10F3BC2FEAE}"/>
              </a:ext>
            </a:extLst>
          </p:cNvPr>
          <p:cNvSpPr txBox="1">
            <a:spLocks/>
          </p:cNvSpPr>
          <p:nvPr/>
        </p:nvSpPr>
        <p:spPr>
          <a:xfrm>
            <a:off x="1524000" y="461580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IWG #95</a:t>
            </a:r>
          </a:p>
        </p:txBody>
      </p:sp>
    </p:spTree>
    <p:extLst>
      <p:ext uri="{BB962C8B-B14F-4D97-AF65-F5344CB8AC3E}">
        <p14:creationId xmlns:p14="http://schemas.microsoft.com/office/powerpoint/2010/main" val="367297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12">
            <a:extLst>
              <a:ext uri="{FF2B5EF4-FFF2-40B4-BE49-F238E27FC236}">
                <a16:creationId xmlns:a16="http://schemas.microsoft.com/office/drawing/2014/main" id="{916B791C-AE2E-180C-2B49-52B439BA1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6601" y="6356350"/>
            <a:ext cx="3651199" cy="365125"/>
          </a:xfrm>
        </p:spPr>
        <p:txBody>
          <a:bodyPr/>
          <a:lstStyle/>
          <a:p>
            <a:fld id="{C61807D8-99CF-49EC-A511-AC22BEC8B1DF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CFEC9D-E043-C189-0B6D-859139D1E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beam parameters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189B1A9-8CD9-2DF7-3D1B-55666FD7FE9B}"/>
              </a:ext>
            </a:extLst>
          </p:cNvPr>
          <p:cNvSpPr txBox="1"/>
          <p:nvPr/>
        </p:nvSpPr>
        <p:spPr>
          <a:xfrm>
            <a:off x="838199" y="1607299"/>
            <a:ext cx="10810461" cy="618630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4x72 bunches (288)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Intensity per bunch: e.g., 2.1e11 p/b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intensity ~ 6e13 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Bunch length: 1.65 @FlatTop,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Shape Gaussian/q-Gaussian(q&lt;1)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AWAKE*: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Single bunch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Intensity: 3e11 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Injection: 4ns, shape gaussian(?)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bunch rotation: 1.5 ns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Bunch rotation: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0.8 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shape parabolic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LHC3 (operational):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3x36 bunches (108)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Intensity per bunch 1.7e11 p/b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intensity ~ 1.8e13 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Bunch length: 1.65 @FlatTop,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Shape: Gaussian/q-Gaussian(q&lt;1)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SFTPRO**: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4200 bunches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5ns slots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Intensity per bunch: 6e9 p/b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intensity ~ 2.5e13 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Bunch length: </a:t>
            </a:r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1ns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@FlatTop, shape parabolic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5E059DB-EBBA-5D47-5F3E-FDBC82AAFEEE}"/>
              </a:ext>
            </a:extLst>
          </p:cNvPr>
          <p:cNvSpPr txBox="1"/>
          <p:nvPr/>
        </p:nvSpPr>
        <p:spPr>
          <a:xfrm>
            <a:off x="272616" y="6196338"/>
            <a:ext cx="7579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*Based on: I. Karpov's presentation </a:t>
            </a:r>
            <a:r>
              <a:rPr lang="en-US" sz="1400" dirty="0">
                <a:hlinkClick r:id="rId3"/>
              </a:rPr>
              <a:t>https://indico.cern.ch/event/1434561/</a:t>
            </a:r>
            <a:r>
              <a:rPr lang="en-US" sz="1400" dirty="0"/>
              <a:t> , to be confirmed</a:t>
            </a:r>
          </a:p>
          <a:p>
            <a:r>
              <a:rPr lang="en-US" sz="1400" dirty="0"/>
              <a:t>**Discussed with Ingrid,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3015620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CD906C-CA32-7EBA-024A-E00C92B28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AWAKE</a:t>
            </a:r>
            <a:r>
              <a:rPr lang="en-US" dirty="0"/>
              <a:t> injection and after bunch rotation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30E3AD1-7E6C-2432-09E2-E1566864D536}"/>
              </a:ext>
            </a:extLst>
          </p:cNvPr>
          <p:cNvSpPr txBox="1"/>
          <p:nvPr/>
        </p:nvSpPr>
        <p:spPr>
          <a:xfrm>
            <a:off x="2356169" y="1506022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scale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204CD2-72F6-6EB4-51D0-75D0C87AA3BC}"/>
              </a:ext>
            </a:extLst>
          </p:cNvPr>
          <p:cNvSpPr txBox="1"/>
          <p:nvPr/>
        </p:nvSpPr>
        <p:spPr>
          <a:xfrm>
            <a:off x="8668524" y="1562463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 scale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3424B8A-70EF-8243-549B-87E5AA355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48" y="1931795"/>
            <a:ext cx="5716891" cy="373177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954E11C-DB24-C6AD-D2CE-E6F451A18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890" y="2106793"/>
            <a:ext cx="5657670" cy="355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53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4CE0A-CC70-1685-82D4-2D24C1988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233642-476C-D4FE-C21D-B0176DD78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LHC25ns vs Operational vs AWAKE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08C34A4-3B7B-EBFF-5E86-A759218BC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076" y="1380125"/>
            <a:ext cx="7487847" cy="51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846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BD6AC-FBEB-07A7-FD8A-C47F869EA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8213A-2F7A-132E-724A-9AAE96126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LHC25ns vs Operational vs AWAKE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29AF5C-4330-AB0C-3DDB-8BAC5C31A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353" y="1260850"/>
            <a:ext cx="7856131" cy="540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3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4FE239-A955-F25B-BFCF-8A69A60BF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Extra: Zooms on the spectral lines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E45890-510D-481C-1ABF-469D171EA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89" y="1851955"/>
            <a:ext cx="6004411" cy="441337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0AFD371-14E5-4F59-9045-828840821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51955"/>
            <a:ext cx="6004411" cy="43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17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3756F-D321-BB27-C17B-68D8FD8FE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9C57F-3957-3141-F38B-473DF8AD8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Extra: Zooms on the spectral lines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070A46B-0494-F201-CF93-D90640DCF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006" y="1447857"/>
            <a:ext cx="7337497" cy="515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0116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233</Words>
  <Application>Microsoft Office PowerPoint</Application>
  <PresentationFormat>Panorámica</PresentationFormat>
  <Paragraphs>50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Century Schoolbook</vt:lpstr>
      <vt:lpstr>Courier New</vt:lpstr>
      <vt:lpstr>Tema de Office</vt:lpstr>
      <vt:lpstr> BGI AOB: Awake and LHC25ns  beam spectrum</vt:lpstr>
      <vt:lpstr>SPS beam parameters</vt:lpstr>
      <vt:lpstr>AWAKE injection and after bunch rotation</vt:lpstr>
      <vt:lpstr>LHC25ns vs Operational vs AWAKE</vt:lpstr>
      <vt:lpstr>LHC25ns vs Operational vs AWAKE</vt:lpstr>
      <vt:lpstr>Extra: Zooms on the spectral lines</vt:lpstr>
      <vt:lpstr>Extra: Zooms on the spectral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ELENA DE LA FUENTE GARCIA</dc:creator>
  <cp:lastModifiedBy>ELENA DE LA FUENTE GARCIA</cp:lastModifiedBy>
  <cp:revision>52</cp:revision>
  <dcterms:created xsi:type="dcterms:W3CDTF">2024-07-25T11:15:44Z</dcterms:created>
  <dcterms:modified xsi:type="dcterms:W3CDTF">2024-12-04T11:44:03Z</dcterms:modified>
</cp:coreProperties>
</file>