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8" r:id="rId1"/>
    <p:sldMasterId id="2147483721" r:id="rId2"/>
  </p:sldMasterIdLst>
  <p:notesMasterIdLst>
    <p:notesMasterId r:id="rId23"/>
  </p:notesMasterIdLst>
  <p:sldIdLst>
    <p:sldId id="286" r:id="rId3"/>
    <p:sldId id="267" r:id="rId4"/>
    <p:sldId id="287" r:id="rId5"/>
    <p:sldId id="288" r:id="rId6"/>
    <p:sldId id="289" r:id="rId7"/>
    <p:sldId id="290" r:id="rId8"/>
    <p:sldId id="291" r:id="rId9"/>
    <p:sldId id="292" r:id="rId10"/>
    <p:sldId id="293" r:id="rId11"/>
    <p:sldId id="295" r:id="rId12"/>
    <p:sldId id="259" r:id="rId13"/>
    <p:sldId id="296" r:id="rId14"/>
    <p:sldId id="297" r:id="rId15"/>
    <p:sldId id="298" r:id="rId16"/>
    <p:sldId id="299" r:id="rId17"/>
    <p:sldId id="300" r:id="rId18"/>
    <p:sldId id="301" r:id="rId19"/>
    <p:sldId id="302" r:id="rId20"/>
    <p:sldId id="303" r:id="rId21"/>
    <p:sldId id="306" r:id="rId22"/>
  </p:sldIdLst>
  <p:sldSz cx="12192000" cy="6858000"/>
  <p:notesSz cx="6858000" cy="9144000"/>
  <p:defaultTex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72" d="100"/>
          <a:sy n="72" d="100"/>
        </p:scale>
        <p:origin x="700"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7D2F1A0-D74F-0346-A6D6-508C28449A8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GB"/>
          </a:p>
        </p:txBody>
      </p:sp>
      <p:sp>
        <p:nvSpPr>
          <p:cNvPr id="3" name="Date Placeholder 2">
            <a:extLst>
              <a:ext uri="{FF2B5EF4-FFF2-40B4-BE49-F238E27FC236}">
                <a16:creationId xmlns:a16="http://schemas.microsoft.com/office/drawing/2014/main" id="{370AB6A3-3DF0-FF4E-9614-23DA6A7649A4}"/>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D621875A-A53F-3042-B0C3-8346A3C6B586}" type="datetimeFigureOut">
              <a:rPr lang="en-GB"/>
              <a:pPr>
                <a:defRPr/>
              </a:pPr>
              <a:t>20/01/2025</a:t>
            </a:fld>
            <a:endParaRPr lang="en-GB"/>
          </a:p>
        </p:txBody>
      </p:sp>
      <p:sp>
        <p:nvSpPr>
          <p:cNvPr id="4" name="Slide Image Placeholder 3">
            <a:extLst>
              <a:ext uri="{FF2B5EF4-FFF2-40B4-BE49-F238E27FC236}">
                <a16:creationId xmlns:a16="http://schemas.microsoft.com/office/drawing/2014/main" id="{A22D3926-DB09-4546-AE07-CE0F9AF82878}"/>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a:extLst>
              <a:ext uri="{FF2B5EF4-FFF2-40B4-BE49-F238E27FC236}">
                <a16:creationId xmlns:a16="http://schemas.microsoft.com/office/drawing/2014/main" id="{336280B0-699C-834D-99C8-F287AF2DD9A3}"/>
              </a:ext>
            </a:extLst>
          </p:cNvPr>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rstTxWarp prst="textNoShape">
              <a:avLst/>
            </a:prstTxWarp>
          </a:bodyPr>
          <a:lstStyle/>
          <a:p>
            <a:pPr lvl="0"/>
            <a:r>
              <a:rPr lang="en-GB" altLang="en-US" noProof="0"/>
              <a:t>Click to edit Master text styles</a:t>
            </a:r>
          </a:p>
          <a:p>
            <a:pPr lvl="1"/>
            <a:r>
              <a:rPr lang="en-GB" altLang="en-US" noProof="0"/>
              <a:t>Second level</a:t>
            </a:r>
          </a:p>
          <a:p>
            <a:pPr lvl="2"/>
            <a:r>
              <a:rPr lang="en-GB" altLang="en-US" noProof="0"/>
              <a:t>Third level</a:t>
            </a:r>
          </a:p>
          <a:p>
            <a:pPr lvl="3"/>
            <a:r>
              <a:rPr lang="en-GB" altLang="en-US" noProof="0"/>
              <a:t>Fourth level</a:t>
            </a:r>
          </a:p>
          <a:p>
            <a:pPr lvl="4"/>
            <a:r>
              <a:rPr lang="en-GB" altLang="en-US" noProof="0"/>
              <a:t>Fifth level</a:t>
            </a:r>
          </a:p>
        </p:txBody>
      </p:sp>
      <p:sp>
        <p:nvSpPr>
          <p:cNvPr id="6" name="Footer Placeholder 5">
            <a:extLst>
              <a:ext uri="{FF2B5EF4-FFF2-40B4-BE49-F238E27FC236}">
                <a16:creationId xmlns:a16="http://schemas.microsoft.com/office/drawing/2014/main" id="{DE721D6E-4E92-7C49-A46F-7C6D8793A342}"/>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GB"/>
          </a:p>
        </p:txBody>
      </p:sp>
      <p:sp>
        <p:nvSpPr>
          <p:cNvPr id="7" name="Slide Number Placeholder 6">
            <a:extLst>
              <a:ext uri="{FF2B5EF4-FFF2-40B4-BE49-F238E27FC236}">
                <a16:creationId xmlns:a16="http://schemas.microsoft.com/office/drawing/2014/main" id="{591000E6-30A3-C643-AFF3-EC8A2B239F6F}"/>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3A4B4B48-B91B-EC40-83B1-8E918996DC87}"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CCA21BCA-D959-C741-97C2-D9660171EBA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8575"/>
            <a:ext cx="12258675" cy="688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7352554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464A2D4E-4189-CA4B-A2EE-F4C727379C84}"/>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3" name="Slide Number Placeholder 5">
            <a:extLst>
              <a:ext uri="{FF2B5EF4-FFF2-40B4-BE49-F238E27FC236}">
                <a16:creationId xmlns:a16="http://schemas.microsoft.com/office/drawing/2014/main" id="{093BDEE1-7BFB-8A4F-81CA-BB58E92B9764}"/>
              </a:ext>
            </a:extLst>
          </p:cNvPr>
          <p:cNvSpPr>
            <a:spLocks noGrp="1"/>
          </p:cNvSpPr>
          <p:nvPr>
            <p:ph type="sldNum" sz="quarter" idx="11"/>
          </p:nvPr>
        </p:nvSpPr>
        <p:spPr/>
        <p:txBody>
          <a:bodyPr/>
          <a:lstStyle>
            <a:lvl1pPr>
              <a:defRPr/>
            </a:lvl1pPr>
          </a:lstStyle>
          <a:p>
            <a:pPr>
              <a:defRPr/>
            </a:pPr>
            <a:fld id="{376719D1-DCC1-3149-88C4-91C47D30F00F}" type="slidenum">
              <a:rPr lang="en-GB"/>
              <a:pPr>
                <a:defRPr/>
              </a:pPr>
              <a:t>‹#›</a:t>
            </a:fld>
            <a:endParaRPr lang="en-GB" dirty="0"/>
          </a:p>
        </p:txBody>
      </p:sp>
      <p:sp>
        <p:nvSpPr>
          <p:cNvPr id="4" name="Footer Placeholder 4">
            <a:extLst>
              <a:ext uri="{FF2B5EF4-FFF2-40B4-BE49-F238E27FC236}">
                <a16:creationId xmlns:a16="http://schemas.microsoft.com/office/drawing/2014/main" id="{94072E1B-D66B-744B-B8DC-021958ABE6A7}"/>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1137905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2CF02630-B49F-4949-93AD-71D094A347AB}"/>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6" name="Slide Number Placeholder 5">
            <a:extLst>
              <a:ext uri="{FF2B5EF4-FFF2-40B4-BE49-F238E27FC236}">
                <a16:creationId xmlns:a16="http://schemas.microsoft.com/office/drawing/2014/main" id="{5A4F2A15-BEFC-C94F-96B6-404B5C1775E7}"/>
              </a:ext>
            </a:extLst>
          </p:cNvPr>
          <p:cNvSpPr>
            <a:spLocks noGrp="1"/>
          </p:cNvSpPr>
          <p:nvPr>
            <p:ph type="sldNum" sz="quarter" idx="11"/>
          </p:nvPr>
        </p:nvSpPr>
        <p:spPr/>
        <p:txBody>
          <a:bodyPr/>
          <a:lstStyle>
            <a:lvl1pPr>
              <a:defRPr/>
            </a:lvl1pPr>
          </a:lstStyle>
          <a:p>
            <a:pPr>
              <a:defRPr/>
            </a:pPr>
            <a:fld id="{AAEDB7FD-2ECA-DE4D-9982-0839717E5151}" type="slidenum">
              <a:rPr lang="en-GB"/>
              <a:pPr>
                <a:defRPr/>
              </a:pPr>
              <a:t>‹#›</a:t>
            </a:fld>
            <a:endParaRPr lang="en-GB" dirty="0"/>
          </a:p>
        </p:txBody>
      </p:sp>
      <p:sp>
        <p:nvSpPr>
          <p:cNvPr id="7" name="Footer Placeholder 4">
            <a:extLst>
              <a:ext uri="{FF2B5EF4-FFF2-40B4-BE49-F238E27FC236}">
                <a16:creationId xmlns:a16="http://schemas.microsoft.com/office/drawing/2014/main" id="{5F80ECEA-B349-4849-97A1-E06CD49ACF30}"/>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250110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Click to edit Master text styles</a:t>
            </a:r>
          </a:p>
        </p:txBody>
      </p:sp>
      <p:sp>
        <p:nvSpPr>
          <p:cNvPr id="5" name="Date Placeholder 3">
            <a:extLst>
              <a:ext uri="{FF2B5EF4-FFF2-40B4-BE49-F238E27FC236}">
                <a16:creationId xmlns:a16="http://schemas.microsoft.com/office/drawing/2014/main" id="{6D96F824-7D53-2340-AE1A-7348FB37740C}"/>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6" name="Slide Number Placeholder 5">
            <a:extLst>
              <a:ext uri="{FF2B5EF4-FFF2-40B4-BE49-F238E27FC236}">
                <a16:creationId xmlns:a16="http://schemas.microsoft.com/office/drawing/2014/main" id="{25D3994B-B1A9-C942-A725-14DA23EB80B6}"/>
              </a:ext>
            </a:extLst>
          </p:cNvPr>
          <p:cNvSpPr>
            <a:spLocks noGrp="1"/>
          </p:cNvSpPr>
          <p:nvPr>
            <p:ph type="sldNum" sz="quarter" idx="11"/>
          </p:nvPr>
        </p:nvSpPr>
        <p:spPr/>
        <p:txBody>
          <a:bodyPr/>
          <a:lstStyle>
            <a:lvl1pPr>
              <a:defRPr/>
            </a:lvl1pPr>
          </a:lstStyle>
          <a:p>
            <a:pPr>
              <a:defRPr/>
            </a:pPr>
            <a:fld id="{9082ECF0-2374-F048-9206-C3C9010A35A0}" type="slidenum">
              <a:rPr lang="en-GB"/>
              <a:pPr>
                <a:defRPr/>
              </a:pPr>
              <a:t>‹#›</a:t>
            </a:fld>
            <a:endParaRPr lang="en-GB" dirty="0"/>
          </a:p>
        </p:txBody>
      </p:sp>
      <p:sp>
        <p:nvSpPr>
          <p:cNvPr id="7" name="Footer Placeholder 4">
            <a:extLst>
              <a:ext uri="{FF2B5EF4-FFF2-40B4-BE49-F238E27FC236}">
                <a16:creationId xmlns:a16="http://schemas.microsoft.com/office/drawing/2014/main" id="{BB29B97B-277E-1F4D-A88D-15D85437AA6E}"/>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14852003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1">
            <a:extLst>
              <a:ext uri="{FF2B5EF4-FFF2-40B4-BE49-F238E27FC236}">
                <a16:creationId xmlns:a16="http://schemas.microsoft.com/office/drawing/2014/main" id="{0B5176FC-B237-9E46-B257-FEA50489BA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5400"/>
            <a:ext cx="12250738" cy="688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pPr lvl="0"/>
            <a:r>
              <a:rPr lang="en-US" noProof="0"/>
              <a:t>Edit Master text styles</a:t>
            </a:r>
          </a:p>
        </p:txBody>
      </p:sp>
    </p:spTree>
    <p:extLst>
      <p:ext uri="{BB962C8B-B14F-4D97-AF65-F5344CB8AC3E}">
        <p14:creationId xmlns:p14="http://schemas.microsoft.com/office/powerpoint/2010/main" val="11238957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2203633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3EFF96E-5728-8647-82B4-6826FFFDAD41}"/>
              </a:ext>
            </a:extLst>
          </p:cNvPr>
          <p:cNvGrpSpPr>
            <a:grpSpLocks/>
          </p:cNvGrpSpPr>
          <p:nvPr/>
        </p:nvGrpSpPr>
        <p:grpSpPr bwMode="auto">
          <a:xfrm>
            <a:off x="5248275" y="2582863"/>
            <a:ext cx="1695450" cy="1692275"/>
            <a:chOff x="5002612" y="2336416"/>
            <a:chExt cx="2186777" cy="2185169"/>
          </a:xfrm>
        </p:grpSpPr>
        <p:sp>
          <p:nvSpPr>
            <p:cNvPr id="3" name="Rectangle 2">
              <a:extLst>
                <a:ext uri="{FF2B5EF4-FFF2-40B4-BE49-F238E27FC236}">
                  <a16:creationId xmlns:a16="http://schemas.microsoft.com/office/drawing/2014/main" id="{DB21B3C1-98E9-D249-9D9C-1C8DC44FF4D5}"/>
                </a:ext>
              </a:extLst>
            </p:cNvPr>
            <p:cNvSpPr/>
            <p:nvPr/>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 name="Picture 3">
              <a:extLst>
                <a:ext uri="{FF2B5EF4-FFF2-40B4-BE49-F238E27FC236}">
                  <a16:creationId xmlns:a16="http://schemas.microsoft.com/office/drawing/2014/main" id="{6FE73919-8DCB-014D-9ECF-87A1BB5CDA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61580" y="2603638"/>
              <a:ext cx="1668840" cy="165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5" name="Picture 4">
            <a:extLst>
              <a:ext uri="{FF2B5EF4-FFF2-40B4-BE49-F238E27FC236}">
                <a16:creationId xmlns:a16="http://schemas.microsoft.com/office/drawing/2014/main" id="{AC61E023-2BE3-164E-965A-36DD146AC64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9388" y="4300538"/>
            <a:ext cx="1673225" cy="227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822405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a:extLst>
              <a:ext uri="{FF2B5EF4-FFF2-40B4-BE49-F238E27FC236}">
                <a16:creationId xmlns:a16="http://schemas.microsoft.com/office/drawing/2014/main" id="{7377D436-80B3-D643-9463-218F86503569}"/>
              </a:ext>
            </a:extLst>
          </p:cNvPr>
          <p:cNvGrpSpPr>
            <a:grpSpLocks noChangeAspect="1"/>
          </p:cNvGrpSpPr>
          <p:nvPr/>
        </p:nvGrpSpPr>
        <p:grpSpPr bwMode="auto">
          <a:xfrm>
            <a:off x="5260975" y="2603500"/>
            <a:ext cx="1670050" cy="1651000"/>
            <a:chOff x="3314" y="1640"/>
            <a:chExt cx="1052" cy="1040"/>
          </a:xfrm>
          <a:solidFill>
            <a:schemeClr val="tx1"/>
          </a:solidFill>
        </p:grpSpPr>
        <p:sp>
          <p:nvSpPr>
            <p:cNvPr id="3" name="Freeform 5">
              <a:extLst>
                <a:ext uri="{FF2B5EF4-FFF2-40B4-BE49-F238E27FC236}">
                  <a16:creationId xmlns:a16="http://schemas.microsoft.com/office/drawing/2014/main" id="{383EF2F7-3D60-C44C-BCFE-2E1846FA474A}"/>
                </a:ext>
              </a:extLst>
            </p:cNvPr>
            <p:cNvSpPr>
              <a:spLocks/>
            </p:cNvSpPr>
            <p:nvPr/>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4" name="Freeform 6">
              <a:extLst>
                <a:ext uri="{FF2B5EF4-FFF2-40B4-BE49-F238E27FC236}">
                  <a16:creationId xmlns:a16="http://schemas.microsoft.com/office/drawing/2014/main" id="{8CD902B5-BDC4-3443-BC31-D9AE0A23A9B2}"/>
                </a:ext>
              </a:extLst>
            </p:cNvPr>
            <p:cNvSpPr>
              <a:spLocks/>
            </p:cNvSpPr>
            <p:nvPr/>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5" name="Freeform 7">
              <a:extLst>
                <a:ext uri="{FF2B5EF4-FFF2-40B4-BE49-F238E27FC236}">
                  <a16:creationId xmlns:a16="http://schemas.microsoft.com/office/drawing/2014/main" id="{31D99EB4-3047-BB4F-B230-1874C1CE039D}"/>
                </a:ext>
              </a:extLst>
            </p:cNvPr>
            <p:cNvSpPr>
              <a:spLocks noEditPoints="1"/>
            </p:cNvSpPr>
            <p:nvPr/>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6" name="Freeform 5">
              <a:extLst>
                <a:ext uri="{FF2B5EF4-FFF2-40B4-BE49-F238E27FC236}">
                  <a16:creationId xmlns:a16="http://schemas.microsoft.com/office/drawing/2014/main" id="{0EBC59C4-9C3C-5F43-AA96-0A989BFA1F83}"/>
                </a:ext>
              </a:extLst>
            </p:cNvPr>
            <p:cNvSpPr>
              <a:spLocks/>
            </p:cNvSpPr>
            <p:nvPr/>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7" name="Freeform 6">
              <a:extLst>
                <a:ext uri="{FF2B5EF4-FFF2-40B4-BE49-F238E27FC236}">
                  <a16:creationId xmlns:a16="http://schemas.microsoft.com/office/drawing/2014/main" id="{99961F07-C0F6-1D48-B38D-84E6F3C8CBFA}"/>
                </a:ext>
              </a:extLst>
            </p:cNvPr>
            <p:cNvSpPr>
              <a:spLocks/>
            </p:cNvSpPr>
            <p:nvPr/>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8" name="Freeform 7">
              <a:extLst>
                <a:ext uri="{FF2B5EF4-FFF2-40B4-BE49-F238E27FC236}">
                  <a16:creationId xmlns:a16="http://schemas.microsoft.com/office/drawing/2014/main" id="{453B5BD6-9E2D-3E4C-A5F7-AE985513CA2D}"/>
                </a:ext>
              </a:extLst>
            </p:cNvPr>
            <p:cNvSpPr>
              <a:spLocks/>
            </p:cNvSpPr>
            <p:nvPr/>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9" name="Freeform 8">
              <a:extLst>
                <a:ext uri="{FF2B5EF4-FFF2-40B4-BE49-F238E27FC236}">
                  <a16:creationId xmlns:a16="http://schemas.microsoft.com/office/drawing/2014/main" id="{C3E4AE3D-A562-D948-96E2-E722D0D20133}"/>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0" name="Freeform 9">
              <a:extLst>
                <a:ext uri="{FF2B5EF4-FFF2-40B4-BE49-F238E27FC236}">
                  <a16:creationId xmlns:a16="http://schemas.microsoft.com/office/drawing/2014/main" id="{02D3E672-EB12-A342-9BCF-E8C176B3F718}"/>
                </a:ext>
              </a:extLst>
            </p:cNvPr>
            <p:cNvSpPr>
              <a:spLocks/>
            </p:cNvSpPr>
            <p:nvPr/>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1" name="Freeform 10">
              <a:extLst>
                <a:ext uri="{FF2B5EF4-FFF2-40B4-BE49-F238E27FC236}">
                  <a16:creationId xmlns:a16="http://schemas.microsoft.com/office/drawing/2014/main" id="{0133614C-3E67-794E-BA3B-BCDA89923E89}"/>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2" name="Freeform 11">
              <a:extLst>
                <a:ext uri="{FF2B5EF4-FFF2-40B4-BE49-F238E27FC236}">
                  <a16:creationId xmlns:a16="http://schemas.microsoft.com/office/drawing/2014/main" id="{294B4803-4C70-9A4F-A3C4-87817FE795A8}"/>
                </a:ext>
              </a:extLst>
            </p:cNvPr>
            <p:cNvSpPr>
              <a:spLocks/>
            </p:cNvSpPr>
            <p:nvPr/>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sp>
          <p:nvSpPr>
            <p:cNvPr id="13" name="Freeform 12">
              <a:extLst>
                <a:ext uri="{FF2B5EF4-FFF2-40B4-BE49-F238E27FC236}">
                  <a16:creationId xmlns:a16="http://schemas.microsoft.com/office/drawing/2014/main" id="{62E3576B-27AA-8F4A-8F46-4E38974ABC77}"/>
                </a:ext>
              </a:extLst>
            </p:cNvPr>
            <p:cNvSpPr>
              <a:spLocks/>
            </p:cNvSpPr>
            <p:nvPr/>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extLst>
          </p:spPr>
          <p:txBody>
            <a:bodyPr/>
            <a:lstStyle/>
            <a:p>
              <a:pPr eaLnBrk="1" fontAlgn="auto" hangingPunct="1">
                <a:spcBef>
                  <a:spcPts val="0"/>
                </a:spcBef>
                <a:spcAft>
                  <a:spcPts val="0"/>
                </a:spcAft>
                <a:defRPr/>
              </a:pPr>
              <a:endParaRPr lang="en-GB">
                <a:latin typeface="+mn-lt"/>
              </a:endParaRPr>
            </a:p>
          </p:txBody>
        </p:sp>
      </p:grpSp>
    </p:spTree>
    <p:extLst>
      <p:ext uri="{BB962C8B-B14F-4D97-AF65-F5344CB8AC3E}">
        <p14:creationId xmlns:p14="http://schemas.microsoft.com/office/powerpoint/2010/main" val="336476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a:extLst>
              <a:ext uri="{FF2B5EF4-FFF2-40B4-BE49-F238E27FC236}">
                <a16:creationId xmlns:a16="http://schemas.microsoft.com/office/drawing/2014/main" id="{727E30E8-C435-F346-825C-4B9230A979D3}"/>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5" name="Slide Number Placeholder 5">
            <a:extLst>
              <a:ext uri="{FF2B5EF4-FFF2-40B4-BE49-F238E27FC236}">
                <a16:creationId xmlns:a16="http://schemas.microsoft.com/office/drawing/2014/main" id="{CE39AF2D-067B-7B4D-9A30-69F8B2C9BC2E}"/>
              </a:ext>
            </a:extLst>
          </p:cNvPr>
          <p:cNvSpPr>
            <a:spLocks noGrp="1"/>
          </p:cNvSpPr>
          <p:nvPr>
            <p:ph type="sldNum" sz="quarter" idx="11"/>
          </p:nvPr>
        </p:nvSpPr>
        <p:spPr/>
        <p:txBody>
          <a:bodyPr/>
          <a:lstStyle>
            <a:lvl1pPr>
              <a:defRPr/>
            </a:lvl1pPr>
          </a:lstStyle>
          <a:p>
            <a:pPr>
              <a:defRPr/>
            </a:pPr>
            <a:fld id="{DF11C3BB-3D6E-CE4D-8B16-1A2DDA0D3A37}" type="slidenum">
              <a:rPr lang="en-GB"/>
              <a:pPr>
                <a:defRPr/>
              </a:pPr>
              <a:t>‹#›</a:t>
            </a:fld>
            <a:endParaRPr lang="en-GB" dirty="0"/>
          </a:p>
        </p:txBody>
      </p:sp>
      <p:sp>
        <p:nvSpPr>
          <p:cNvPr id="6" name="Footer Placeholder 4">
            <a:extLst>
              <a:ext uri="{FF2B5EF4-FFF2-40B4-BE49-F238E27FC236}">
                <a16:creationId xmlns:a16="http://schemas.microsoft.com/office/drawing/2014/main" id="{2D5D4A74-8699-504C-BE6A-D651C2DC8C4A}"/>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2709300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p:txBody>
      </p:sp>
      <p:sp>
        <p:nvSpPr>
          <p:cNvPr id="4" name="Date Placeholder 3">
            <a:extLst>
              <a:ext uri="{FF2B5EF4-FFF2-40B4-BE49-F238E27FC236}">
                <a16:creationId xmlns:a16="http://schemas.microsoft.com/office/drawing/2014/main" id="{03532ED1-7191-F948-A4A2-7318F411C5D8}"/>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5" name="Slide Number Placeholder 5">
            <a:extLst>
              <a:ext uri="{FF2B5EF4-FFF2-40B4-BE49-F238E27FC236}">
                <a16:creationId xmlns:a16="http://schemas.microsoft.com/office/drawing/2014/main" id="{E4896188-1C5F-694D-8C6B-1FA2CA021496}"/>
              </a:ext>
            </a:extLst>
          </p:cNvPr>
          <p:cNvSpPr>
            <a:spLocks noGrp="1"/>
          </p:cNvSpPr>
          <p:nvPr>
            <p:ph type="sldNum" sz="quarter" idx="11"/>
          </p:nvPr>
        </p:nvSpPr>
        <p:spPr/>
        <p:txBody>
          <a:bodyPr/>
          <a:lstStyle>
            <a:lvl1pPr>
              <a:defRPr/>
            </a:lvl1pPr>
          </a:lstStyle>
          <a:p>
            <a:pPr>
              <a:defRPr/>
            </a:pPr>
            <a:fld id="{DE3B6E73-054D-6C4E-9975-9A683C5A9677}" type="slidenum">
              <a:rPr lang="en-GB"/>
              <a:pPr>
                <a:defRPr/>
              </a:pPr>
              <a:t>‹#›</a:t>
            </a:fld>
            <a:endParaRPr lang="en-GB" dirty="0"/>
          </a:p>
        </p:txBody>
      </p:sp>
      <p:sp>
        <p:nvSpPr>
          <p:cNvPr id="6" name="Footer Placeholder 4">
            <a:extLst>
              <a:ext uri="{FF2B5EF4-FFF2-40B4-BE49-F238E27FC236}">
                <a16:creationId xmlns:a16="http://schemas.microsoft.com/office/drawing/2014/main" id="{D3091C91-9AE2-304B-870F-2A07DCDC9E55}"/>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3333974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6172200" y="1825625"/>
            <a:ext cx="5181600" cy="4196234"/>
          </a:xfrm>
        </p:spPr>
        <p:txBody>
          <a:bodyPr/>
          <a:lstStyle/>
          <a:p>
            <a:pPr lvl="0"/>
            <a:r>
              <a:rPr lang="en-US" noProof="0"/>
              <a:t>Click to edit Master text styles</a:t>
            </a:r>
          </a:p>
          <a:p>
            <a:pPr lvl="1"/>
            <a:r>
              <a:rPr lang="en-US" noProof="0"/>
              <a:t>Second level</a:t>
            </a:r>
          </a:p>
          <a:p>
            <a:pPr lvl="2"/>
            <a:r>
              <a:rPr lang="en-US" noProof="0"/>
              <a:t>Third level</a:t>
            </a:r>
          </a:p>
        </p:txBody>
      </p:sp>
      <p:sp>
        <p:nvSpPr>
          <p:cNvPr id="5" name="Date Placeholder 3">
            <a:extLst>
              <a:ext uri="{FF2B5EF4-FFF2-40B4-BE49-F238E27FC236}">
                <a16:creationId xmlns:a16="http://schemas.microsoft.com/office/drawing/2014/main" id="{2B29A604-DB0B-E94F-AE2E-8CE9913BCD40}"/>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6" name="Slide Number Placeholder 5">
            <a:extLst>
              <a:ext uri="{FF2B5EF4-FFF2-40B4-BE49-F238E27FC236}">
                <a16:creationId xmlns:a16="http://schemas.microsoft.com/office/drawing/2014/main" id="{B3DEF9D0-68BD-634F-B876-06D382A91685}"/>
              </a:ext>
            </a:extLst>
          </p:cNvPr>
          <p:cNvSpPr>
            <a:spLocks noGrp="1"/>
          </p:cNvSpPr>
          <p:nvPr>
            <p:ph type="sldNum" sz="quarter" idx="11"/>
          </p:nvPr>
        </p:nvSpPr>
        <p:spPr/>
        <p:txBody>
          <a:bodyPr/>
          <a:lstStyle>
            <a:lvl1pPr>
              <a:defRPr/>
            </a:lvl1pPr>
          </a:lstStyle>
          <a:p>
            <a:pPr>
              <a:defRPr/>
            </a:pPr>
            <a:fld id="{6C72101F-6B99-614B-8565-79324F6F1806}" type="slidenum">
              <a:rPr lang="en-GB"/>
              <a:pPr>
                <a:defRPr/>
              </a:pPr>
              <a:t>‹#›</a:t>
            </a:fld>
            <a:endParaRPr lang="en-GB" dirty="0"/>
          </a:p>
        </p:txBody>
      </p:sp>
      <p:sp>
        <p:nvSpPr>
          <p:cNvPr id="7" name="Footer Placeholder 4">
            <a:extLst>
              <a:ext uri="{FF2B5EF4-FFF2-40B4-BE49-F238E27FC236}">
                <a16:creationId xmlns:a16="http://schemas.microsoft.com/office/drawing/2014/main" id="{9F8B4D7A-C690-B340-89C7-3ACF819A4C8B}"/>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581433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p:nvPr>
        </p:nvSpPr>
        <p:spPr>
          <a:xfrm>
            <a:off x="8382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4" name="Content Placeholder 3"/>
          <p:cNvSpPr>
            <a:spLocks noGrp="1"/>
          </p:cNvSpPr>
          <p:nvPr>
            <p:ph sz="half" idx="2"/>
          </p:nvPr>
        </p:nvSpPr>
        <p:spPr>
          <a:xfrm>
            <a:off x="43860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p:nvPr>
        </p:nvSpPr>
        <p:spPr>
          <a:xfrm>
            <a:off x="7933800" y="1825625"/>
            <a:ext cx="3420000" cy="4101042"/>
          </a:xfrm>
        </p:spPr>
        <p:txBody>
          <a:bodyPr/>
          <a:lstStyle/>
          <a:p>
            <a:pPr lvl="0"/>
            <a:r>
              <a:rPr lang="en-US" noProof="0"/>
              <a:t>Click to edit Master text styles</a:t>
            </a:r>
          </a:p>
          <a:p>
            <a:pPr lvl="1"/>
            <a:r>
              <a:rPr lang="en-US" noProof="0"/>
              <a:t>Second level</a:t>
            </a:r>
          </a:p>
          <a:p>
            <a:pPr lvl="2"/>
            <a:r>
              <a:rPr lang="en-US" noProof="0"/>
              <a:t>Third level</a:t>
            </a:r>
          </a:p>
        </p:txBody>
      </p:sp>
      <p:sp>
        <p:nvSpPr>
          <p:cNvPr id="6" name="Date Placeholder 3">
            <a:extLst>
              <a:ext uri="{FF2B5EF4-FFF2-40B4-BE49-F238E27FC236}">
                <a16:creationId xmlns:a16="http://schemas.microsoft.com/office/drawing/2014/main" id="{DB1D902E-1197-374C-AC97-CFE956DDBD2A}"/>
              </a:ext>
            </a:extLst>
          </p:cNvPr>
          <p:cNvSpPr>
            <a:spLocks noGrp="1"/>
          </p:cNvSpPr>
          <p:nvPr>
            <p:ph type="dt" sz="half" idx="14"/>
          </p:nvPr>
        </p:nvSpPr>
        <p:spPr/>
        <p:txBody>
          <a:bodyPr/>
          <a:lstStyle>
            <a:lvl1pPr>
              <a:defRPr/>
            </a:lvl1pPr>
          </a:lstStyle>
          <a:p>
            <a:pPr>
              <a:defRPr/>
            </a:pPr>
            <a:r>
              <a:rPr lang="en-GB"/>
              <a:t>22/01/2025</a:t>
            </a:r>
            <a:endParaRPr lang="en-GB" dirty="0"/>
          </a:p>
        </p:txBody>
      </p:sp>
      <p:sp>
        <p:nvSpPr>
          <p:cNvPr id="7" name="Slide Number Placeholder 5">
            <a:extLst>
              <a:ext uri="{FF2B5EF4-FFF2-40B4-BE49-F238E27FC236}">
                <a16:creationId xmlns:a16="http://schemas.microsoft.com/office/drawing/2014/main" id="{0FFF02E3-2E05-3944-B750-7AAFBCC1612F}"/>
              </a:ext>
            </a:extLst>
          </p:cNvPr>
          <p:cNvSpPr>
            <a:spLocks noGrp="1"/>
          </p:cNvSpPr>
          <p:nvPr>
            <p:ph type="sldNum" sz="quarter" idx="15"/>
          </p:nvPr>
        </p:nvSpPr>
        <p:spPr/>
        <p:txBody>
          <a:bodyPr/>
          <a:lstStyle>
            <a:lvl1pPr>
              <a:defRPr/>
            </a:lvl1pPr>
          </a:lstStyle>
          <a:p>
            <a:pPr>
              <a:defRPr/>
            </a:pPr>
            <a:fld id="{AC20D698-E8D5-BB4D-895B-89EE952D3A3D}" type="slidenum">
              <a:rPr lang="en-GB"/>
              <a:pPr>
                <a:defRPr/>
              </a:pPr>
              <a:t>‹#›</a:t>
            </a:fld>
            <a:endParaRPr lang="en-GB" dirty="0"/>
          </a:p>
        </p:txBody>
      </p:sp>
      <p:sp>
        <p:nvSpPr>
          <p:cNvPr id="9" name="Footer Placeholder 4">
            <a:extLst>
              <a:ext uri="{FF2B5EF4-FFF2-40B4-BE49-F238E27FC236}">
                <a16:creationId xmlns:a16="http://schemas.microsoft.com/office/drawing/2014/main" id="{2EE84657-0B82-4F42-AA46-C6E661CCFBBE}"/>
              </a:ext>
            </a:extLst>
          </p:cNvPr>
          <p:cNvSpPr>
            <a:spLocks noGrp="1"/>
          </p:cNvSpPr>
          <p:nvPr>
            <p:ph type="ftr" sz="quarter" idx="16"/>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3876045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4" name="Content Placeholder 3"/>
          <p:cNvSpPr>
            <a:spLocks noGrp="1"/>
          </p:cNvSpPr>
          <p:nvPr>
            <p:ph sz="half" idx="2"/>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Click to edit Master text styles</a:t>
            </a:r>
          </a:p>
        </p:txBody>
      </p:sp>
      <p:sp>
        <p:nvSpPr>
          <p:cNvPr id="6" name="Content Placeholder 5"/>
          <p:cNvSpPr>
            <a:spLocks noGrp="1"/>
          </p:cNvSpPr>
          <p:nvPr>
            <p:ph sz="quarter" idx="4"/>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noProof="0"/>
              <a:t>Click to edit Master text styles</a:t>
            </a:r>
          </a:p>
          <a:p>
            <a:pPr lvl="1"/>
            <a:r>
              <a:rPr lang="en-US" noProof="0"/>
              <a:t>Second level</a:t>
            </a:r>
          </a:p>
          <a:p>
            <a:pPr lvl="2"/>
            <a:r>
              <a:rPr lang="en-US" noProof="0"/>
              <a:t>Third level</a:t>
            </a:r>
          </a:p>
        </p:txBody>
      </p:sp>
      <p:sp>
        <p:nvSpPr>
          <p:cNvPr id="7" name="Date Placeholder 3">
            <a:extLst>
              <a:ext uri="{FF2B5EF4-FFF2-40B4-BE49-F238E27FC236}">
                <a16:creationId xmlns:a16="http://schemas.microsoft.com/office/drawing/2014/main" id="{36987D3E-7CA5-BA47-B2F9-C5B36D92536F}"/>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8" name="Slide Number Placeholder 5">
            <a:extLst>
              <a:ext uri="{FF2B5EF4-FFF2-40B4-BE49-F238E27FC236}">
                <a16:creationId xmlns:a16="http://schemas.microsoft.com/office/drawing/2014/main" id="{2B9BDCFD-CE17-474D-935F-B7559CA42764}"/>
              </a:ext>
            </a:extLst>
          </p:cNvPr>
          <p:cNvSpPr>
            <a:spLocks noGrp="1"/>
          </p:cNvSpPr>
          <p:nvPr>
            <p:ph type="sldNum" sz="quarter" idx="11"/>
          </p:nvPr>
        </p:nvSpPr>
        <p:spPr/>
        <p:txBody>
          <a:bodyPr/>
          <a:lstStyle>
            <a:lvl1pPr>
              <a:defRPr/>
            </a:lvl1pPr>
          </a:lstStyle>
          <a:p>
            <a:pPr>
              <a:defRPr/>
            </a:pPr>
            <a:fld id="{84DC34C9-00E0-D742-BE52-39B07CBF3507}" type="slidenum">
              <a:rPr lang="en-GB"/>
              <a:pPr>
                <a:defRPr/>
              </a:pPr>
              <a:t>‹#›</a:t>
            </a:fld>
            <a:endParaRPr lang="en-GB" dirty="0"/>
          </a:p>
        </p:txBody>
      </p:sp>
      <p:sp>
        <p:nvSpPr>
          <p:cNvPr id="9" name="Footer Placeholder 4">
            <a:extLst>
              <a:ext uri="{FF2B5EF4-FFF2-40B4-BE49-F238E27FC236}">
                <a16:creationId xmlns:a16="http://schemas.microsoft.com/office/drawing/2014/main" id="{EB78A393-D2E7-5046-ADEF-2E975225B0B5}"/>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41742189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3">
            <a:extLst>
              <a:ext uri="{FF2B5EF4-FFF2-40B4-BE49-F238E27FC236}">
                <a16:creationId xmlns:a16="http://schemas.microsoft.com/office/drawing/2014/main" id="{3BA8B197-D71E-DD42-B56C-69CFF11B02B2}"/>
              </a:ext>
            </a:extLst>
          </p:cNvPr>
          <p:cNvSpPr>
            <a:spLocks noGrp="1"/>
          </p:cNvSpPr>
          <p:nvPr>
            <p:ph type="dt" sz="half" idx="10"/>
          </p:nvPr>
        </p:nvSpPr>
        <p:spPr/>
        <p:txBody>
          <a:bodyPr/>
          <a:lstStyle>
            <a:lvl1pPr>
              <a:defRPr/>
            </a:lvl1pPr>
          </a:lstStyle>
          <a:p>
            <a:pPr>
              <a:defRPr/>
            </a:pPr>
            <a:r>
              <a:rPr lang="en-GB"/>
              <a:t>22/01/2025</a:t>
            </a:r>
            <a:endParaRPr lang="en-GB" dirty="0"/>
          </a:p>
        </p:txBody>
      </p:sp>
      <p:sp>
        <p:nvSpPr>
          <p:cNvPr id="4" name="Slide Number Placeholder 5">
            <a:extLst>
              <a:ext uri="{FF2B5EF4-FFF2-40B4-BE49-F238E27FC236}">
                <a16:creationId xmlns:a16="http://schemas.microsoft.com/office/drawing/2014/main" id="{5EFB59AF-8E24-7946-95D8-A518BFE52886}"/>
              </a:ext>
            </a:extLst>
          </p:cNvPr>
          <p:cNvSpPr>
            <a:spLocks noGrp="1"/>
          </p:cNvSpPr>
          <p:nvPr>
            <p:ph type="sldNum" sz="quarter" idx="11"/>
          </p:nvPr>
        </p:nvSpPr>
        <p:spPr/>
        <p:txBody>
          <a:bodyPr/>
          <a:lstStyle>
            <a:lvl1pPr>
              <a:defRPr/>
            </a:lvl1pPr>
          </a:lstStyle>
          <a:p>
            <a:pPr>
              <a:defRPr/>
            </a:pPr>
            <a:fld id="{E2A69FA1-B048-DD41-98A9-3CA9AFCDB77F}" type="slidenum">
              <a:rPr lang="en-GB"/>
              <a:pPr>
                <a:defRPr/>
              </a:pPr>
              <a:t>‹#›</a:t>
            </a:fld>
            <a:endParaRPr lang="en-GB" dirty="0"/>
          </a:p>
        </p:txBody>
      </p:sp>
      <p:sp>
        <p:nvSpPr>
          <p:cNvPr id="5" name="Footer Placeholder 4">
            <a:extLst>
              <a:ext uri="{FF2B5EF4-FFF2-40B4-BE49-F238E27FC236}">
                <a16:creationId xmlns:a16="http://schemas.microsoft.com/office/drawing/2014/main" id="{578D1848-A001-DD4D-B82B-AE98D7EAC944}"/>
              </a:ext>
            </a:extLst>
          </p:cNvPr>
          <p:cNvSpPr>
            <a:spLocks noGrp="1"/>
          </p:cNvSpPr>
          <p:nvPr>
            <p:ph type="ftr" sz="quarter" idx="12"/>
          </p:nvPr>
        </p:nvSpPr>
        <p:spPr/>
        <p:txBody>
          <a:bodyPr/>
          <a:lstStyle>
            <a:lvl1pPr>
              <a:defRPr/>
            </a:lvl1pPr>
          </a:lstStyle>
          <a:p>
            <a:pPr>
              <a:defRPr/>
            </a:pPr>
            <a:r>
              <a:rPr lang="fr-FR"/>
              <a:t>Guide de sécurité plomb | EDMS 3218929</a:t>
            </a:r>
            <a:endParaRPr lang="en-GB" dirty="0"/>
          </a:p>
        </p:txBody>
      </p:sp>
    </p:spTree>
    <p:extLst>
      <p:ext uri="{BB962C8B-B14F-4D97-AF65-F5344CB8AC3E}">
        <p14:creationId xmlns:p14="http://schemas.microsoft.com/office/powerpoint/2010/main" val="34637596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image" Target="../media/image4.png"/><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Lst>
  <p:hf hdr="0"/>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5">
            <a:extLst>
              <a:ext uri="{FF2B5EF4-FFF2-40B4-BE49-F238E27FC236}">
                <a16:creationId xmlns:a16="http://schemas.microsoft.com/office/drawing/2014/main" id="{C69C39AF-9BEB-EE4F-B659-D22773BEC35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6213475"/>
            <a:ext cx="12192000"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itle Placeholder 1">
            <a:extLst>
              <a:ext uri="{FF2B5EF4-FFF2-40B4-BE49-F238E27FC236}">
                <a16:creationId xmlns:a16="http://schemas.microsoft.com/office/drawing/2014/main" id="{678837D9-F349-4B4D-B2A2-C8D96B2542A3}"/>
              </a:ext>
            </a:extLst>
          </p:cNvPr>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9D8CA463-ECAB-EB4E-B250-6BA4E6797E64}"/>
              </a:ext>
            </a:extLst>
          </p:cNvPr>
          <p:cNvSpPr>
            <a:spLocks noGrp="1" noChangeArrowheads="1"/>
          </p:cNvSpPr>
          <p:nvPr>
            <p:ph type="body" idx="1"/>
          </p:nvPr>
        </p:nvSpPr>
        <p:spPr bwMode="auto">
          <a:xfrm>
            <a:off x="838200" y="1825625"/>
            <a:ext cx="10515600" cy="4184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a:t>Click to edit Master text styles</a:t>
            </a:r>
          </a:p>
          <a:p>
            <a:pPr lvl="1"/>
            <a:r>
              <a:rPr lang="en-GB" altLang="en-US"/>
              <a:t>Second level</a:t>
            </a:r>
          </a:p>
          <a:p>
            <a:pPr lvl="2"/>
            <a:r>
              <a:rPr lang="en-GB" altLang="en-US"/>
              <a:t>Third level</a:t>
            </a:r>
          </a:p>
        </p:txBody>
      </p:sp>
      <p:sp>
        <p:nvSpPr>
          <p:cNvPr id="4" name="Date Placeholder 3">
            <a:extLst>
              <a:ext uri="{FF2B5EF4-FFF2-40B4-BE49-F238E27FC236}">
                <a16:creationId xmlns:a16="http://schemas.microsoft.com/office/drawing/2014/main" id="{F4C25944-1B6B-C245-AB7E-413CF77C2B67}"/>
              </a:ext>
            </a:extLst>
          </p:cNvPr>
          <p:cNvSpPr>
            <a:spLocks noGrp="1"/>
          </p:cNvSpPr>
          <p:nvPr>
            <p:ph type="dt" sz="half" idx="2"/>
          </p:nvPr>
        </p:nvSpPr>
        <p:spPr>
          <a:xfrm>
            <a:off x="10418763" y="6427788"/>
            <a:ext cx="908050" cy="365125"/>
          </a:xfrm>
          <a:prstGeom prst="rect">
            <a:avLst/>
          </a:prstGeom>
        </p:spPr>
        <p:txBody>
          <a:bodyPr vert="horz" lIns="0" tIns="45720" rIns="91440" bIns="45720" rtlCol="0" anchor="ctr"/>
          <a:lstStyle>
            <a:lvl1pPr algn="l" eaLnBrk="1" fontAlgn="auto" hangingPunct="1">
              <a:spcBef>
                <a:spcPts val="0"/>
              </a:spcBef>
              <a:spcAft>
                <a:spcPts val="0"/>
              </a:spcAft>
              <a:defRPr sz="800">
                <a:solidFill>
                  <a:schemeClr val="bg1"/>
                </a:solidFill>
                <a:latin typeface="+mn-lt"/>
              </a:defRPr>
            </a:lvl1pPr>
          </a:lstStyle>
          <a:p>
            <a:pPr>
              <a:defRPr/>
            </a:pPr>
            <a:r>
              <a:rPr lang="en-GB"/>
              <a:t>22/01/2025</a:t>
            </a:r>
            <a:endParaRPr lang="en-GB" dirty="0"/>
          </a:p>
        </p:txBody>
      </p:sp>
      <p:sp>
        <p:nvSpPr>
          <p:cNvPr id="6" name="Slide Number Placeholder 5">
            <a:extLst>
              <a:ext uri="{FF2B5EF4-FFF2-40B4-BE49-F238E27FC236}">
                <a16:creationId xmlns:a16="http://schemas.microsoft.com/office/drawing/2014/main" id="{6AE65E5E-4974-3447-B9D9-B77B2649E352}"/>
              </a:ext>
            </a:extLst>
          </p:cNvPr>
          <p:cNvSpPr>
            <a:spLocks noGrp="1"/>
          </p:cNvSpPr>
          <p:nvPr>
            <p:ph type="sldNum" sz="quarter" idx="4"/>
          </p:nvPr>
        </p:nvSpPr>
        <p:spPr>
          <a:xfrm>
            <a:off x="11515725" y="6435725"/>
            <a:ext cx="482600" cy="331788"/>
          </a:xfrm>
          <a:prstGeom prst="rect">
            <a:avLst/>
          </a:prstGeom>
        </p:spPr>
        <p:txBody>
          <a:bodyPr vert="horz" lIns="91440" tIns="45720" rIns="0" bIns="45720" rtlCol="0" anchor="ctr"/>
          <a:lstStyle>
            <a:lvl1pPr algn="r" eaLnBrk="1" fontAlgn="auto" hangingPunct="1">
              <a:spcBef>
                <a:spcPts val="0"/>
              </a:spcBef>
              <a:spcAft>
                <a:spcPts val="0"/>
              </a:spcAft>
              <a:defRPr sz="800">
                <a:solidFill>
                  <a:schemeClr val="bg1"/>
                </a:solidFill>
                <a:latin typeface="+mn-lt"/>
              </a:defRPr>
            </a:lvl1pPr>
          </a:lstStyle>
          <a:p>
            <a:pPr>
              <a:defRPr/>
            </a:pPr>
            <a:fld id="{6DD0D816-059C-4E47-A9FF-2F36CA877CF3}" type="slidenum">
              <a:rPr lang="en-GB"/>
              <a:pPr>
                <a:defRPr/>
              </a:pPr>
              <a:t>‹#›</a:t>
            </a:fld>
            <a:endParaRPr lang="en-GB" dirty="0"/>
          </a:p>
        </p:txBody>
      </p:sp>
      <p:sp>
        <p:nvSpPr>
          <p:cNvPr id="5" name="Footer Placeholder 4">
            <a:extLst>
              <a:ext uri="{FF2B5EF4-FFF2-40B4-BE49-F238E27FC236}">
                <a16:creationId xmlns:a16="http://schemas.microsoft.com/office/drawing/2014/main" id="{BE551EDF-DE6A-A34B-AE4D-DAC78E2252CA}"/>
              </a:ext>
            </a:extLst>
          </p:cNvPr>
          <p:cNvSpPr>
            <a:spLocks noGrp="1"/>
          </p:cNvSpPr>
          <p:nvPr>
            <p:ph type="ftr" sz="quarter" idx="3"/>
          </p:nvPr>
        </p:nvSpPr>
        <p:spPr>
          <a:xfrm>
            <a:off x="3741738" y="6418263"/>
            <a:ext cx="3452812" cy="365125"/>
          </a:xfrm>
          <a:prstGeom prst="rect">
            <a:avLst/>
          </a:prstGeom>
        </p:spPr>
        <p:txBody>
          <a:bodyPr vert="horz" lIns="91440" tIns="45720" rIns="91440" bIns="45720" rtlCol="0" anchor="ctr"/>
          <a:lstStyle>
            <a:lvl1pPr algn="ctr" eaLnBrk="1" fontAlgn="auto" hangingPunct="1">
              <a:spcBef>
                <a:spcPts val="0"/>
              </a:spcBef>
              <a:spcAft>
                <a:spcPts val="0"/>
              </a:spcAft>
              <a:defRPr sz="1000">
                <a:solidFill>
                  <a:schemeClr val="bg1"/>
                </a:solidFill>
                <a:latin typeface="+mn-lt"/>
              </a:defRPr>
            </a:lvl1pPr>
          </a:lstStyle>
          <a:p>
            <a:pPr>
              <a:defRPr/>
            </a:pPr>
            <a:r>
              <a:rPr lang="fr-FR"/>
              <a:t>Guide de sécurité plomb | EDMS 3218929</a:t>
            </a:r>
            <a:endParaRPr lang="en-GB" dirty="0"/>
          </a:p>
        </p:txBody>
      </p:sp>
      <p:sp>
        <p:nvSpPr>
          <p:cNvPr id="1033" name="TextBox 16">
            <a:extLst>
              <a:ext uri="{FF2B5EF4-FFF2-40B4-BE49-F238E27FC236}">
                <a16:creationId xmlns:a16="http://schemas.microsoft.com/office/drawing/2014/main" id="{96546E11-A4F0-E941-9836-40CFF2B19DA0}"/>
              </a:ext>
            </a:extLst>
          </p:cNvPr>
          <p:cNvSpPr txBox="1">
            <a:spLocks noChangeArrowheads="1"/>
          </p:cNvSpPr>
          <p:nvPr/>
        </p:nvSpPr>
        <p:spPr bwMode="auto">
          <a:xfrm>
            <a:off x="-1493838" y="6691313"/>
            <a:ext cx="2476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eaLnBrk="1" hangingPunct="1">
              <a:defRPr/>
            </a:pPr>
            <a:r>
              <a:rPr lang="en-GB" altLang="en-US"/>
              <a:t> </a:t>
            </a:r>
          </a:p>
        </p:txBody>
      </p:sp>
      <p:pic>
        <p:nvPicPr>
          <p:cNvPr id="2" name="Picture 35">
            <a:extLst>
              <a:ext uri="{FF2B5EF4-FFF2-40B4-BE49-F238E27FC236}">
                <a16:creationId xmlns:a16="http://schemas.microsoft.com/office/drawing/2014/main" id="{0FE4E30D-9AA3-4347-90AF-33C423D0049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536575" y="6311900"/>
            <a:ext cx="2251075"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4811675"/>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hf hdr="0"/>
  <p:txStyles>
    <p:titleStyle>
      <a:lvl1pPr algn="l" rtl="0" eaLnBrk="1" fontAlgn="base" hangingPunct="1">
        <a:lnSpc>
          <a:spcPct val="90000"/>
        </a:lnSpc>
        <a:spcBef>
          <a:spcPct val="0"/>
        </a:spcBef>
        <a:spcAft>
          <a:spcPct val="0"/>
        </a:spcAft>
        <a:defRPr sz="4600" kern="1200">
          <a:solidFill>
            <a:schemeClr val="tx1"/>
          </a:solidFill>
          <a:latin typeface="+mj-lt"/>
          <a:ea typeface="+mj-ea"/>
          <a:cs typeface="Arial" panose="020B0604020202020204" pitchFamily="34" charset="0"/>
        </a:defRPr>
      </a:lvl1pPr>
      <a:lvl2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2pPr>
      <a:lvl3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3pPr>
      <a:lvl4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4pPr>
      <a:lvl5pPr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5pPr>
      <a:lvl6pPr marL="4572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6pPr>
      <a:lvl7pPr marL="9144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7pPr>
      <a:lvl8pPr marL="13716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8pPr>
      <a:lvl9pPr marL="1828800" algn="l" rtl="0" eaLnBrk="1" fontAlgn="base" hangingPunct="1">
        <a:lnSpc>
          <a:spcPct val="90000"/>
        </a:lnSpc>
        <a:spcBef>
          <a:spcPct val="0"/>
        </a:spcBef>
        <a:spcAft>
          <a:spcPct val="0"/>
        </a:spcAft>
        <a:defRPr sz="4600">
          <a:solidFill>
            <a:schemeClr val="tx1"/>
          </a:solidFill>
          <a:latin typeface="Arial" panose="020B0604020202020204" pitchFamily="34" charset="0"/>
          <a:cs typeface="Arial" panose="020B0604020202020204" pitchFamily="34" charset="0"/>
        </a:defRPr>
      </a:lvl9pPr>
    </p:titleStyle>
    <p:bodyStyle>
      <a:lvl1pPr marL="228600" indent="-228600" algn="l" rtl="0" eaLnBrk="1" fontAlgn="base" hangingPunct="1">
        <a:lnSpc>
          <a:spcPct val="90000"/>
        </a:lnSpc>
        <a:spcBef>
          <a:spcPts val="1000"/>
        </a:spcBef>
        <a:spcAft>
          <a:spcPct val="0"/>
        </a:spcAft>
        <a:buFont typeface="Arial" panose="020B0604020202020204" pitchFamily="34" charset="0"/>
        <a:buChar char="•"/>
        <a:defRPr sz="3000" kern="1200">
          <a:solidFill>
            <a:schemeClr val="tx1"/>
          </a:solidFill>
          <a:latin typeface="+mn-lt"/>
          <a:ea typeface="+mn-ea"/>
          <a:cs typeface="+mn-cs"/>
        </a:defRPr>
      </a:lvl1pPr>
      <a:lvl2pPr marL="685800" indent="-228600" algn="l" rtl="0" eaLnBrk="1" fontAlgn="base" hangingPunct="1">
        <a:lnSpc>
          <a:spcPct val="90000"/>
        </a:lnSpc>
        <a:spcBef>
          <a:spcPts val="500"/>
        </a:spcBef>
        <a:spcAft>
          <a:spcPct val="0"/>
        </a:spcAft>
        <a:buFont typeface="Arial" panose="020B0604020202020204" pitchFamily="34" charset="0"/>
        <a:buChar char="•"/>
        <a:defRPr sz="2600" kern="1200">
          <a:solidFill>
            <a:schemeClr val="tx1"/>
          </a:solidFill>
          <a:latin typeface="+mn-lt"/>
          <a:ea typeface="+mn-ea"/>
          <a:cs typeface="+mn-cs"/>
        </a:defRPr>
      </a:lvl2pPr>
      <a:lvl3pPr marL="1143000" indent="-228600" algn="l" rtl="0" eaLnBrk="1" fontAlgn="base" hangingPunct="1">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1" fontAlgn="base" hangingPunct="1">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hyperlink" Target="https://www.epa.gov/lead/lead-test-kit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24.pn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3.jpg"/><Relationship Id="rId1" Type="http://schemas.openxmlformats.org/officeDocument/2006/relationships/slideLayout" Target="../slideLayouts/slideLayout7.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Text Placeholder 3">
            <a:extLst>
              <a:ext uri="{FF2B5EF4-FFF2-40B4-BE49-F238E27FC236}">
                <a16:creationId xmlns:a16="http://schemas.microsoft.com/office/drawing/2014/main" id="{5DCBF084-F308-294E-898F-AEE8BF72FC6A}"/>
              </a:ext>
            </a:extLst>
          </p:cNvPr>
          <p:cNvSpPr>
            <a:spLocks noGrp="1" noChangeArrowheads="1"/>
          </p:cNvSpPr>
          <p:nvPr>
            <p:ph type="body" sz="quarter" idx="10"/>
          </p:nvPr>
        </p:nvSpPr>
        <p:spPr bwMode="auto">
          <a:xfrm>
            <a:off x="7871358" y="6110286"/>
            <a:ext cx="4214813" cy="4984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bIns="45720" numCol="1" anchor="t" anchorCtr="0" compatLnSpc="1">
            <a:prstTxWarp prst="textNoShape">
              <a:avLst/>
            </a:prstTxWarp>
          </a:bodyPr>
          <a:lstStyle/>
          <a:p>
            <a:pPr eaLnBrk="1" hangingPunct="1"/>
            <a:r>
              <a:rPr lang="en-GB" altLang="en-US" dirty="0"/>
              <a:t>EDMS 3220759</a:t>
            </a:r>
          </a:p>
        </p:txBody>
      </p:sp>
      <p:sp>
        <p:nvSpPr>
          <p:cNvPr id="3" name="Title 1">
            <a:extLst>
              <a:ext uri="{FF2B5EF4-FFF2-40B4-BE49-F238E27FC236}">
                <a16:creationId xmlns:a16="http://schemas.microsoft.com/office/drawing/2014/main" id="{AE9C9EAC-1954-4AC5-6748-ED66EF5CF940}"/>
              </a:ext>
            </a:extLst>
          </p:cNvPr>
          <p:cNvSpPr txBox="1">
            <a:spLocks noChangeArrowheads="1"/>
          </p:cNvSpPr>
          <p:nvPr/>
        </p:nvSpPr>
        <p:spPr bwMode="auto">
          <a:xfrm>
            <a:off x="422275" y="2150425"/>
            <a:ext cx="11347450" cy="211931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b" anchorCtr="0" compatLnSpc="1">
            <a:prstTxWarp prst="textNoShape">
              <a:avLst/>
            </a:prstTxWarp>
            <a:normAutofit/>
          </a:bodyPr>
          <a:lstStyle>
            <a:lvl1pPr algn="l" rtl="0" eaLnBrk="0" fontAlgn="base" hangingPunct="0">
              <a:lnSpc>
                <a:spcPct val="90000"/>
              </a:lnSpc>
              <a:spcBef>
                <a:spcPct val="0"/>
              </a:spcBef>
              <a:spcAft>
                <a:spcPct val="0"/>
              </a:spcAft>
              <a:defRPr sz="5000" kern="1200">
                <a:solidFill>
                  <a:schemeClr val="bg1"/>
                </a:solidFill>
                <a:latin typeface="Arial" panose="020B0604020202020204" pitchFamily="34" charset="0"/>
                <a:ea typeface="+mj-ea"/>
                <a:cs typeface="Arial" panose="020B0604020202020204" pitchFamily="34" charset="0"/>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a:lstStyle>
          <a:p>
            <a:pPr eaLnBrk="1" hangingPunct="1"/>
            <a:r>
              <a:rPr lang="en-GB" b="1" i="0" dirty="0" err="1">
                <a:effectLst/>
                <a:latin typeface="Roboto" panose="02000000000000000000" pitchFamily="2" charset="0"/>
              </a:rPr>
              <a:t>Présentation</a:t>
            </a:r>
            <a:r>
              <a:rPr lang="en-GB" b="1" i="0" dirty="0">
                <a:effectLst/>
                <a:latin typeface="Roboto" panose="02000000000000000000" pitchFamily="2" charset="0"/>
              </a:rPr>
              <a:t> du </a:t>
            </a:r>
            <a:r>
              <a:rPr lang="en-GB" b="1" i="0" dirty="0" err="1">
                <a:effectLst/>
                <a:latin typeface="Roboto" panose="02000000000000000000" pitchFamily="2" charset="0"/>
              </a:rPr>
              <a:t>projet</a:t>
            </a:r>
            <a:r>
              <a:rPr lang="en-GB" b="1" i="0" dirty="0">
                <a:effectLst/>
                <a:latin typeface="Roboto" panose="02000000000000000000" pitchFamily="2" charset="0"/>
              </a:rPr>
              <a:t> LEADER </a:t>
            </a:r>
            <a:br>
              <a:rPr lang="en-GB" b="1" i="0" dirty="0">
                <a:effectLst/>
                <a:latin typeface="Roboto" panose="02000000000000000000" pitchFamily="2" charset="0"/>
              </a:rPr>
            </a:br>
            <a:r>
              <a:rPr lang="en-GB" b="1" i="0" dirty="0">
                <a:effectLst/>
                <a:latin typeface="Roboto" panose="02000000000000000000" pitchFamily="2" charset="0"/>
              </a:rPr>
              <a:t>(LEAD Elimination  and Recycling)</a:t>
            </a:r>
            <a:endParaRPr lang="en-GB" altLang="en-US" dirty="0"/>
          </a:p>
        </p:txBody>
      </p:sp>
      <p:sp>
        <p:nvSpPr>
          <p:cNvPr id="4" name="Subtitle 2">
            <a:extLst>
              <a:ext uri="{FF2B5EF4-FFF2-40B4-BE49-F238E27FC236}">
                <a16:creationId xmlns:a16="http://schemas.microsoft.com/office/drawing/2014/main" id="{C53A4B75-0172-6807-EC75-6E2C15F6D226}"/>
              </a:ext>
            </a:extLst>
          </p:cNvPr>
          <p:cNvSpPr txBox="1">
            <a:spLocks noChangeArrowheads="1"/>
          </p:cNvSpPr>
          <p:nvPr/>
        </p:nvSpPr>
        <p:spPr bwMode="auto">
          <a:xfrm>
            <a:off x="155297" y="5996207"/>
            <a:ext cx="5821363" cy="72663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0" indent="0" algn="l" rtl="0" eaLnBrk="0" fontAlgn="base" hangingPunct="0">
              <a:lnSpc>
                <a:spcPct val="90000"/>
              </a:lnSpc>
              <a:spcBef>
                <a:spcPts val="1000"/>
              </a:spcBef>
              <a:spcAft>
                <a:spcPct val="0"/>
              </a:spcAft>
              <a:buFont typeface="Arial" panose="020B0604020202020204" pitchFamily="34" charset="0"/>
              <a:buNone/>
              <a:defRPr sz="2000" kern="1200">
                <a:solidFill>
                  <a:schemeClr val="bg1"/>
                </a:solidFill>
                <a:latin typeface="Arial" panose="020B0604020202020204" pitchFamily="34" charset="0"/>
                <a:ea typeface="+mn-ea"/>
                <a:cs typeface="Arial" panose="020B0604020202020204" pitchFamily="34" charset="0"/>
              </a:defRPr>
            </a:lvl1pPr>
            <a:lvl2pPr marL="457200" indent="0" algn="ctr" rtl="0" eaLnBrk="0" fontAlgn="base" hangingPunct="0">
              <a:lnSpc>
                <a:spcPct val="90000"/>
              </a:lnSpc>
              <a:spcBef>
                <a:spcPts val="500"/>
              </a:spcBef>
              <a:spcAft>
                <a:spcPct val="0"/>
              </a:spcAft>
              <a:buFont typeface="Arial" panose="020B0604020202020204" pitchFamily="34" charset="0"/>
              <a:buNone/>
              <a:defRPr sz="2000" kern="1200">
                <a:solidFill>
                  <a:schemeClr val="tx1"/>
                </a:solidFill>
                <a:latin typeface="+mn-lt"/>
                <a:ea typeface="+mn-ea"/>
                <a:cs typeface="+mn-cs"/>
              </a:defRPr>
            </a:lvl2pPr>
            <a:lvl3pPr marL="914400" indent="0" algn="ctr" rtl="0" eaLnBrk="0" fontAlgn="base" hangingPunct="0">
              <a:lnSpc>
                <a:spcPct val="90000"/>
              </a:lnSpc>
              <a:spcBef>
                <a:spcPts val="500"/>
              </a:spcBef>
              <a:spcAft>
                <a:spcPct val="0"/>
              </a:spcAft>
              <a:buFont typeface="Arial" panose="020B0604020202020204" pitchFamily="34" charset="0"/>
              <a:buNone/>
              <a:defRPr sz="1800" kern="1200">
                <a:solidFill>
                  <a:schemeClr val="tx1"/>
                </a:solidFill>
                <a:latin typeface="+mn-lt"/>
                <a:ea typeface="+mn-ea"/>
                <a:cs typeface="+mn-cs"/>
              </a:defRPr>
            </a:lvl3pPr>
            <a:lvl4pPr marL="1371600" indent="0" algn="ctr" rtl="0" eaLnBrk="0" fontAlgn="base" hangingPunct="0">
              <a:lnSpc>
                <a:spcPct val="90000"/>
              </a:lnSpc>
              <a:spcBef>
                <a:spcPts val="500"/>
              </a:spcBef>
              <a:spcAft>
                <a:spcPct val="0"/>
              </a:spcAft>
              <a:buFont typeface="Arial" panose="020B0604020202020204" pitchFamily="34" charset="0"/>
              <a:buNone/>
              <a:defRPr sz="1600" kern="1200">
                <a:solidFill>
                  <a:schemeClr val="tx1"/>
                </a:solidFill>
                <a:latin typeface="+mn-lt"/>
                <a:ea typeface="+mn-ea"/>
                <a:cs typeface="+mn-cs"/>
              </a:defRPr>
            </a:lvl4pPr>
            <a:lvl5pPr marL="1828800" indent="0" algn="ctr" rtl="0" eaLnBrk="0" fontAlgn="base" hangingPunct="0">
              <a:lnSpc>
                <a:spcPct val="90000"/>
              </a:lnSpc>
              <a:spcBef>
                <a:spcPts val="500"/>
              </a:spcBef>
              <a:spcAft>
                <a:spcPct val="0"/>
              </a:spcAft>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eaLnBrk="1" hangingPunct="1"/>
            <a:r>
              <a:rPr lang="en-GB" altLang="en-US" dirty="0"/>
              <a:t>Sebastien BOUCLY</a:t>
            </a:r>
          </a:p>
          <a:p>
            <a:pPr eaLnBrk="1" hangingPunct="1"/>
            <a:r>
              <a:rPr lang="en-GB" altLang="en-US" dirty="0"/>
              <a:t>22 Janvier 2025</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C1DE6E-8444-632F-8D13-A8782EDB9BB6}"/>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32E5B87C-1D3B-4A67-6BA1-6A32B34DC46E}"/>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6EA47AAF-B719-0E82-58F6-D77D07DD8D48}"/>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C49A97F9-06D2-E65A-27E7-3F28560F803C}"/>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515A978D-0D2D-5418-ABD2-F3AF99EEE760}"/>
              </a:ext>
            </a:extLst>
          </p:cNvPr>
          <p:cNvSpPr>
            <a:spLocks noGrp="1"/>
          </p:cNvSpPr>
          <p:nvPr>
            <p:ph type="sldNum" sz="quarter" idx="15"/>
          </p:nvPr>
        </p:nvSpPr>
        <p:spPr/>
        <p:txBody>
          <a:bodyPr/>
          <a:lstStyle/>
          <a:p>
            <a:pPr>
              <a:defRPr/>
            </a:pPr>
            <a:fld id="{AC20D698-E8D5-BB4D-895B-89EE952D3A3D}" type="slidenum">
              <a:rPr lang="en-GB" smtClean="0"/>
              <a:pPr>
                <a:defRPr/>
              </a:pPr>
              <a:t>10</a:t>
            </a:fld>
            <a:endParaRPr lang="en-GB" dirty="0"/>
          </a:p>
        </p:txBody>
      </p:sp>
      <p:sp>
        <p:nvSpPr>
          <p:cNvPr id="5" name="Content Placeholder 2">
            <a:extLst>
              <a:ext uri="{FF2B5EF4-FFF2-40B4-BE49-F238E27FC236}">
                <a16:creationId xmlns:a16="http://schemas.microsoft.com/office/drawing/2014/main" id="{821AAE1F-E49D-27A4-BA43-9DCB29666438}"/>
              </a:ext>
            </a:extLst>
          </p:cNvPr>
          <p:cNvSpPr>
            <a:spLocks noGrp="1"/>
          </p:cNvSpPr>
          <p:nvPr>
            <p:ph idx="1"/>
          </p:nvPr>
        </p:nvSpPr>
        <p:spPr>
          <a:xfrm>
            <a:off x="838200" y="2821977"/>
            <a:ext cx="10515600" cy="607023"/>
          </a:xfrm>
        </p:spPr>
        <p:txBody>
          <a:bodyPr/>
          <a:lstStyle/>
          <a:p>
            <a:pPr marL="0" indent="0" algn="ctr">
              <a:buNone/>
            </a:pPr>
            <a:r>
              <a:rPr lang="fr-FR" b="1" dirty="0"/>
              <a:t>Merci pour votre attention </a:t>
            </a:r>
            <a:endParaRPr lang="fr-CH" b="1" dirty="0"/>
          </a:p>
        </p:txBody>
      </p:sp>
    </p:spTree>
    <p:extLst>
      <p:ext uri="{BB962C8B-B14F-4D97-AF65-F5344CB8AC3E}">
        <p14:creationId xmlns:p14="http://schemas.microsoft.com/office/powerpoint/2010/main" val="1489621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3666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7D89D2-974B-970F-4592-72E635896F43}"/>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A263903E-3DF1-CE1F-94F5-119AA221341E}"/>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2C850C06-BF45-D572-AB15-63B5A5C09A0E}"/>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6E4DCE9D-6F69-767E-73DA-36D8BFF569BB}"/>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8FD55C1D-ABD5-1558-61C3-A169569930C7}"/>
              </a:ext>
            </a:extLst>
          </p:cNvPr>
          <p:cNvSpPr>
            <a:spLocks noGrp="1"/>
          </p:cNvSpPr>
          <p:nvPr>
            <p:ph type="sldNum" sz="quarter" idx="15"/>
          </p:nvPr>
        </p:nvSpPr>
        <p:spPr/>
        <p:txBody>
          <a:bodyPr/>
          <a:lstStyle/>
          <a:p>
            <a:pPr>
              <a:defRPr/>
            </a:pPr>
            <a:fld id="{AC20D698-E8D5-BB4D-895B-89EE952D3A3D}" type="slidenum">
              <a:rPr lang="en-GB" smtClean="0"/>
              <a:pPr>
                <a:defRPr/>
              </a:pPr>
              <a:t>12</a:t>
            </a:fld>
            <a:endParaRPr lang="en-GB" dirty="0"/>
          </a:p>
        </p:txBody>
      </p:sp>
      <p:sp>
        <p:nvSpPr>
          <p:cNvPr id="5" name="Content Placeholder 2">
            <a:extLst>
              <a:ext uri="{FF2B5EF4-FFF2-40B4-BE49-F238E27FC236}">
                <a16:creationId xmlns:a16="http://schemas.microsoft.com/office/drawing/2014/main" id="{AD278117-E60B-15C3-782C-6751FE99A290}"/>
              </a:ext>
            </a:extLst>
          </p:cNvPr>
          <p:cNvSpPr>
            <a:spLocks noGrp="1"/>
          </p:cNvSpPr>
          <p:nvPr>
            <p:ph idx="1"/>
          </p:nvPr>
        </p:nvSpPr>
        <p:spPr>
          <a:xfrm>
            <a:off x="704193" y="2585495"/>
            <a:ext cx="10515600" cy="843505"/>
          </a:xfrm>
        </p:spPr>
        <p:txBody>
          <a:bodyPr>
            <a:normAutofit/>
          </a:bodyPr>
          <a:lstStyle/>
          <a:p>
            <a:pPr marL="0" indent="0" algn="ctr">
              <a:buNone/>
            </a:pPr>
            <a:r>
              <a:rPr lang="fr-FR" sz="5400" b="1" dirty="0"/>
              <a:t>ANNEXES</a:t>
            </a:r>
            <a:endParaRPr lang="fr-CH" sz="5400" b="1" dirty="0"/>
          </a:p>
        </p:txBody>
      </p:sp>
    </p:spTree>
    <p:extLst>
      <p:ext uri="{BB962C8B-B14F-4D97-AF65-F5344CB8AC3E}">
        <p14:creationId xmlns:p14="http://schemas.microsoft.com/office/powerpoint/2010/main" val="36815277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C3D91-EFFF-8052-3058-75CECC5B9915}"/>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16CB80E7-EDA8-C263-C036-7DAFDDB58BBC}"/>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60ACA8F0-B9E2-704C-1B3D-49490BE3F703}"/>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7E607493-FB6F-9398-4FEA-EDFC820C9835}"/>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11ABA1FC-6651-5CBC-634F-83416E891AD9}"/>
              </a:ext>
            </a:extLst>
          </p:cNvPr>
          <p:cNvSpPr>
            <a:spLocks noGrp="1"/>
          </p:cNvSpPr>
          <p:nvPr>
            <p:ph type="sldNum" sz="quarter" idx="15"/>
          </p:nvPr>
        </p:nvSpPr>
        <p:spPr/>
        <p:txBody>
          <a:bodyPr/>
          <a:lstStyle/>
          <a:p>
            <a:pPr>
              <a:defRPr/>
            </a:pPr>
            <a:fld id="{AC20D698-E8D5-BB4D-895B-89EE952D3A3D}" type="slidenum">
              <a:rPr lang="en-GB" smtClean="0"/>
              <a:pPr>
                <a:defRPr/>
              </a:pPr>
              <a:t>13</a:t>
            </a:fld>
            <a:endParaRPr lang="en-GB" dirty="0"/>
          </a:p>
        </p:txBody>
      </p:sp>
      <p:pic>
        <p:nvPicPr>
          <p:cNvPr id="5" name="Picture 4">
            <a:extLst>
              <a:ext uri="{FF2B5EF4-FFF2-40B4-BE49-F238E27FC236}">
                <a16:creationId xmlns:a16="http://schemas.microsoft.com/office/drawing/2014/main" id="{4D6A9904-BBDE-F686-4A66-74F53F1934C9}"/>
              </a:ext>
            </a:extLst>
          </p:cNvPr>
          <p:cNvPicPr>
            <a:picLocks noChangeAspect="1"/>
          </p:cNvPicPr>
          <p:nvPr/>
        </p:nvPicPr>
        <p:blipFill>
          <a:blip r:embed="rId2"/>
          <a:srcRect l="6913" r="9157"/>
          <a:stretch/>
        </p:blipFill>
        <p:spPr>
          <a:xfrm>
            <a:off x="6376862" y="403188"/>
            <a:ext cx="3835246" cy="5131675"/>
          </a:xfrm>
          <a:prstGeom prst="rect">
            <a:avLst/>
          </a:prstGeom>
        </p:spPr>
      </p:pic>
      <p:pic>
        <p:nvPicPr>
          <p:cNvPr id="6" name="Picture 5">
            <a:extLst>
              <a:ext uri="{FF2B5EF4-FFF2-40B4-BE49-F238E27FC236}">
                <a16:creationId xmlns:a16="http://schemas.microsoft.com/office/drawing/2014/main" id="{FB45DF94-BA32-29B9-DB11-06BAEE4B963B}"/>
              </a:ext>
            </a:extLst>
          </p:cNvPr>
          <p:cNvPicPr>
            <a:picLocks noChangeAspect="1"/>
          </p:cNvPicPr>
          <p:nvPr/>
        </p:nvPicPr>
        <p:blipFill>
          <a:blip r:embed="rId3"/>
          <a:srcRect l="3077" r="2807" b="1810"/>
          <a:stretch/>
        </p:blipFill>
        <p:spPr>
          <a:xfrm>
            <a:off x="9372599" y="638763"/>
            <a:ext cx="2716925" cy="5359750"/>
          </a:xfrm>
          <a:prstGeom prst="rect">
            <a:avLst/>
          </a:prstGeom>
        </p:spPr>
      </p:pic>
      <p:sp>
        <p:nvSpPr>
          <p:cNvPr id="7" name="TextBox 6">
            <a:extLst>
              <a:ext uri="{FF2B5EF4-FFF2-40B4-BE49-F238E27FC236}">
                <a16:creationId xmlns:a16="http://schemas.microsoft.com/office/drawing/2014/main" id="{CA9190CE-01BD-B27B-3E51-7263616FB7FD}"/>
              </a:ext>
            </a:extLst>
          </p:cNvPr>
          <p:cNvSpPr txBox="1"/>
          <p:nvPr/>
        </p:nvSpPr>
        <p:spPr>
          <a:xfrm>
            <a:off x="520746" y="73661"/>
            <a:ext cx="10184039" cy="369332"/>
          </a:xfrm>
          <a:prstGeom prst="rect">
            <a:avLst/>
          </a:prstGeom>
          <a:noFill/>
        </p:spPr>
        <p:txBody>
          <a:bodyPr wrap="square" rtlCol="0">
            <a:spAutoFit/>
          </a:bodyPr>
          <a:lstStyle/>
          <a:p>
            <a:r>
              <a:rPr lang="fr-FR" b="1" u="sng" dirty="0">
                <a:solidFill>
                  <a:srgbClr val="0070C0"/>
                </a:solidFill>
              </a:rPr>
              <a:t>Mesures de concentration surfacique de plomb dans le local R-401 avant chantier LEADER:</a:t>
            </a:r>
            <a:endParaRPr lang="fr-CH" b="1" u="sng" dirty="0">
              <a:solidFill>
                <a:srgbClr val="0070C0"/>
              </a:solidFill>
            </a:endParaRPr>
          </a:p>
        </p:txBody>
      </p:sp>
      <p:pic>
        <p:nvPicPr>
          <p:cNvPr id="8" name="Picture 7">
            <a:extLst>
              <a:ext uri="{FF2B5EF4-FFF2-40B4-BE49-F238E27FC236}">
                <a16:creationId xmlns:a16="http://schemas.microsoft.com/office/drawing/2014/main" id="{B5F4B55A-95FA-E035-9BDD-1B16D7966206}"/>
              </a:ext>
            </a:extLst>
          </p:cNvPr>
          <p:cNvPicPr>
            <a:picLocks noChangeAspect="1"/>
          </p:cNvPicPr>
          <p:nvPr/>
        </p:nvPicPr>
        <p:blipFill>
          <a:blip r:embed="rId4"/>
          <a:stretch>
            <a:fillRect/>
          </a:stretch>
        </p:blipFill>
        <p:spPr>
          <a:xfrm>
            <a:off x="134084" y="580445"/>
            <a:ext cx="6769249" cy="5426216"/>
          </a:xfrm>
          <a:prstGeom prst="rect">
            <a:avLst/>
          </a:prstGeom>
        </p:spPr>
      </p:pic>
    </p:spTree>
    <p:extLst>
      <p:ext uri="{BB962C8B-B14F-4D97-AF65-F5344CB8AC3E}">
        <p14:creationId xmlns:p14="http://schemas.microsoft.com/office/powerpoint/2010/main" val="270208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1C4B4-9484-9E1B-FE23-BDC6C505AB23}"/>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D1ED71FC-B14B-CF6C-FE39-8B3191888670}"/>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436522E8-3813-43B6-0629-1B76329666B4}"/>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4B913602-4268-AFAD-ECB8-DC53505CF5A6}"/>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81BB5DB8-C5C5-901A-9440-44169C7B4326}"/>
              </a:ext>
            </a:extLst>
          </p:cNvPr>
          <p:cNvSpPr>
            <a:spLocks noGrp="1"/>
          </p:cNvSpPr>
          <p:nvPr>
            <p:ph type="sldNum" sz="quarter" idx="15"/>
          </p:nvPr>
        </p:nvSpPr>
        <p:spPr/>
        <p:txBody>
          <a:bodyPr/>
          <a:lstStyle/>
          <a:p>
            <a:pPr>
              <a:defRPr/>
            </a:pPr>
            <a:fld id="{AC20D698-E8D5-BB4D-895B-89EE952D3A3D}" type="slidenum">
              <a:rPr lang="en-GB" smtClean="0"/>
              <a:pPr>
                <a:defRPr/>
              </a:pPr>
              <a:t>14</a:t>
            </a:fld>
            <a:endParaRPr lang="en-GB" dirty="0"/>
          </a:p>
        </p:txBody>
      </p:sp>
      <p:pic>
        <p:nvPicPr>
          <p:cNvPr id="5" name="Picture 4">
            <a:extLst>
              <a:ext uri="{FF2B5EF4-FFF2-40B4-BE49-F238E27FC236}">
                <a16:creationId xmlns:a16="http://schemas.microsoft.com/office/drawing/2014/main" id="{B66557EA-A50E-45CF-C5D3-56584E31FC4F}"/>
              </a:ext>
            </a:extLst>
          </p:cNvPr>
          <p:cNvPicPr>
            <a:picLocks noChangeAspect="1"/>
          </p:cNvPicPr>
          <p:nvPr/>
        </p:nvPicPr>
        <p:blipFill>
          <a:blip r:embed="rId2"/>
          <a:stretch>
            <a:fillRect/>
          </a:stretch>
        </p:blipFill>
        <p:spPr>
          <a:xfrm>
            <a:off x="6462304" y="442993"/>
            <a:ext cx="4591110" cy="4966636"/>
          </a:xfrm>
          <a:prstGeom prst="rect">
            <a:avLst/>
          </a:prstGeom>
        </p:spPr>
      </p:pic>
      <p:pic>
        <p:nvPicPr>
          <p:cNvPr id="6" name="Picture 5">
            <a:extLst>
              <a:ext uri="{FF2B5EF4-FFF2-40B4-BE49-F238E27FC236}">
                <a16:creationId xmlns:a16="http://schemas.microsoft.com/office/drawing/2014/main" id="{7C6ED5EE-69B7-72FA-C1B2-D96CBFB03709}"/>
              </a:ext>
            </a:extLst>
          </p:cNvPr>
          <p:cNvPicPr>
            <a:picLocks noChangeAspect="1"/>
          </p:cNvPicPr>
          <p:nvPr/>
        </p:nvPicPr>
        <p:blipFill>
          <a:blip r:embed="rId3"/>
          <a:srcRect l="9696" r="21983"/>
          <a:stretch/>
        </p:blipFill>
        <p:spPr>
          <a:xfrm>
            <a:off x="9416161" y="653854"/>
            <a:ext cx="2522331" cy="4411476"/>
          </a:xfrm>
          <a:prstGeom prst="rect">
            <a:avLst/>
          </a:prstGeom>
        </p:spPr>
      </p:pic>
      <p:sp>
        <p:nvSpPr>
          <p:cNvPr id="7" name="TextBox 6">
            <a:extLst>
              <a:ext uri="{FF2B5EF4-FFF2-40B4-BE49-F238E27FC236}">
                <a16:creationId xmlns:a16="http://schemas.microsoft.com/office/drawing/2014/main" id="{E324FD0D-7E8A-AE1F-A81B-818D52673FEA}"/>
              </a:ext>
            </a:extLst>
          </p:cNvPr>
          <p:cNvSpPr txBox="1"/>
          <p:nvPr/>
        </p:nvSpPr>
        <p:spPr>
          <a:xfrm>
            <a:off x="528630" y="73661"/>
            <a:ext cx="10972315" cy="369332"/>
          </a:xfrm>
          <a:prstGeom prst="rect">
            <a:avLst/>
          </a:prstGeom>
          <a:noFill/>
        </p:spPr>
        <p:txBody>
          <a:bodyPr wrap="square" rtlCol="0">
            <a:spAutoFit/>
          </a:bodyPr>
          <a:lstStyle/>
          <a:p>
            <a:r>
              <a:rPr lang="fr-FR" b="1" u="sng" dirty="0">
                <a:solidFill>
                  <a:srgbClr val="0070C0"/>
                </a:solidFill>
              </a:rPr>
              <a:t>Mesures de concentration surfacique de plomb dans le local R-402 avant décontamination:</a:t>
            </a:r>
            <a:endParaRPr lang="fr-CH" b="1" u="sng" dirty="0">
              <a:solidFill>
                <a:srgbClr val="0070C0"/>
              </a:solidFill>
            </a:endParaRPr>
          </a:p>
        </p:txBody>
      </p:sp>
      <p:pic>
        <p:nvPicPr>
          <p:cNvPr id="8" name="Picture 7">
            <a:extLst>
              <a:ext uri="{FF2B5EF4-FFF2-40B4-BE49-F238E27FC236}">
                <a16:creationId xmlns:a16="http://schemas.microsoft.com/office/drawing/2014/main" id="{0E0B0D20-D932-46A6-2E41-2448EEEF64CA}"/>
              </a:ext>
            </a:extLst>
          </p:cNvPr>
          <p:cNvPicPr>
            <a:picLocks noChangeAspect="1"/>
          </p:cNvPicPr>
          <p:nvPr/>
        </p:nvPicPr>
        <p:blipFill>
          <a:blip r:embed="rId4"/>
          <a:srcRect b="4500"/>
          <a:stretch/>
        </p:blipFill>
        <p:spPr>
          <a:xfrm>
            <a:off x="240503" y="564542"/>
            <a:ext cx="6679476" cy="5426353"/>
          </a:xfrm>
          <a:prstGeom prst="rect">
            <a:avLst/>
          </a:prstGeom>
        </p:spPr>
      </p:pic>
    </p:spTree>
    <p:extLst>
      <p:ext uri="{BB962C8B-B14F-4D97-AF65-F5344CB8AC3E}">
        <p14:creationId xmlns:p14="http://schemas.microsoft.com/office/powerpoint/2010/main" val="8744952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8DCF1B-23CE-BE85-63B2-DEE9D5000094}"/>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755CD4F8-B75C-ECB0-B9D6-F42BAD2164B4}"/>
              </a:ext>
            </a:extLst>
          </p:cNvPr>
          <p:cNvPicPr>
            <a:picLocks noChangeAspect="1"/>
          </p:cNvPicPr>
          <p:nvPr/>
        </p:nvPicPr>
        <p:blipFill>
          <a:blip r:embed="rId2"/>
          <a:stretch>
            <a:fillRect/>
          </a:stretch>
        </p:blipFill>
        <p:spPr>
          <a:xfrm>
            <a:off x="7091963" y="0"/>
            <a:ext cx="5100038" cy="6015789"/>
          </a:xfrm>
          <a:prstGeom prst="rect">
            <a:avLst/>
          </a:prstGeom>
        </p:spPr>
      </p:pic>
      <p:sp>
        <p:nvSpPr>
          <p:cNvPr id="2" name="Date Placeholder 1">
            <a:extLst>
              <a:ext uri="{FF2B5EF4-FFF2-40B4-BE49-F238E27FC236}">
                <a16:creationId xmlns:a16="http://schemas.microsoft.com/office/drawing/2014/main" id="{38C1450A-B02C-F74D-21AA-EAAB14F873FA}"/>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81956157-9F34-2330-576F-AC8EFA9B2F22}"/>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47FB9E40-D2A0-A825-5F6E-2095FC4A6E4F}"/>
              </a:ext>
            </a:extLst>
          </p:cNvPr>
          <p:cNvSpPr>
            <a:spLocks noGrp="1"/>
          </p:cNvSpPr>
          <p:nvPr>
            <p:ph type="sldNum" sz="quarter" idx="15"/>
          </p:nvPr>
        </p:nvSpPr>
        <p:spPr/>
        <p:txBody>
          <a:bodyPr/>
          <a:lstStyle/>
          <a:p>
            <a:pPr>
              <a:defRPr/>
            </a:pPr>
            <a:fld id="{AC20D698-E8D5-BB4D-895B-89EE952D3A3D}" type="slidenum">
              <a:rPr lang="en-GB" smtClean="0"/>
              <a:pPr>
                <a:defRPr/>
              </a:pPr>
              <a:t>15</a:t>
            </a:fld>
            <a:endParaRPr lang="en-GB" dirty="0"/>
          </a:p>
        </p:txBody>
      </p:sp>
      <p:pic>
        <p:nvPicPr>
          <p:cNvPr id="5" name="Picture 4">
            <a:extLst>
              <a:ext uri="{FF2B5EF4-FFF2-40B4-BE49-F238E27FC236}">
                <a16:creationId xmlns:a16="http://schemas.microsoft.com/office/drawing/2014/main" id="{B03D8E31-ECED-28F5-78EC-5EBAC5AA171A}"/>
              </a:ext>
            </a:extLst>
          </p:cNvPr>
          <p:cNvPicPr>
            <a:picLocks noChangeAspect="1"/>
          </p:cNvPicPr>
          <p:nvPr/>
        </p:nvPicPr>
        <p:blipFill>
          <a:blip r:embed="rId3"/>
          <a:stretch>
            <a:fillRect/>
          </a:stretch>
        </p:blipFill>
        <p:spPr>
          <a:xfrm>
            <a:off x="80719" y="105447"/>
            <a:ext cx="5781066" cy="5826766"/>
          </a:xfrm>
          <a:prstGeom prst="rect">
            <a:avLst/>
          </a:prstGeom>
        </p:spPr>
      </p:pic>
      <p:sp>
        <p:nvSpPr>
          <p:cNvPr id="6" name="TextBox 5">
            <a:extLst>
              <a:ext uri="{FF2B5EF4-FFF2-40B4-BE49-F238E27FC236}">
                <a16:creationId xmlns:a16="http://schemas.microsoft.com/office/drawing/2014/main" id="{81F338C3-E2D3-21A2-DF9B-975126DC75DD}"/>
              </a:ext>
            </a:extLst>
          </p:cNvPr>
          <p:cNvSpPr txBox="1"/>
          <p:nvPr/>
        </p:nvSpPr>
        <p:spPr>
          <a:xfrm>
            <a:off x="9769214" y="2438145"/>
            <a:ext cx="866783" cy="646331"/>
          </a:xfrm>
          <a:prstGeom prst="rect">
            <a:avLst/>
          </a:prstGeom>
          <a:solidFill>
            <a:schemeClr val="bg1"/>
          </a:solidFill>
          <a:ln>
            <a:solidFill>
              <a:schemeClr val="tx1"/>
            </a:solidFill>
            <a:prstDash val="sysDash"/>
          </a:ln>
        </p:spPr>
        <p:txBody>
          <a:bodyPr wrap="square" rtlCol="0">
            <a:spAutoFit/>
          </a:bodyPr>
          <a:lstStyle/>
          <a:p>
            <a:pPr algn="ctr"/>
            <a:r>
              <a:rPr lang="fr-FR" sz="1100" b="1" i="1" dirty="0">
                <a:solidFill>
                  <a:srgbClr val="FF0000"/>
                </a:solidFill>
              </a:rPr>
              <a:t>R-402</a:t>
            </a:r>
            <a:r>
              <a:rPr lang="fr-FR" sz="1200" b="1" i="1" dirty="0">
                <a:solidFill>
                  <a:srgbClr val="FF0000"/>
                </a:solidFill>
              </a:rPr>
              <a:t> </a:t>
            </a:r>
            <a:r>
              <a:rPr lang="fr-FR" sz="800" b="1" i="1" dirty="0">
                <a:solidFill>
                  <a:srgbClr val="0070C0"/>
                </a:solidFill>
              </a:rPr>
              <a:t>Entreposage de matériels électriques</a:t>
            </a:r>
            <a:endParaRPr lang="fr-CH" sz="1200" b="1" i="1" dirty="0">
              <a:solidFill>
                <a:srgbClr val="FF0000"/>
              </a:solidFill>
            </a:endParaRPr>
          </a:p>
        </p:txBody>
      </p:sp>
      <p:sp>
        <p:nvSpPr>
          <p:cNvPr id="7" name="TextBox 6">
            <a:extLst>
              <a:ext uri="{FF2B5EF4-FFF2-40B4-BE49-F238E27FC236}">
                <a16:creationId xmlns:a16="http://schemas.microsoft.com/office/drawing/2014/main" id="{5DFE54B9-0AE1-3A03-7BD6-54FF15CF41BA}"/>
              </a:ext>
            </a:extLst>
          </p:cNvPr>
          <p:cNvSpPr txBox="1"/>
          <p:nvPr/>
        </p:nvSpPr>
        <p:spPr>
          <a:xfrm>
            <a:off x="9114357" y="5261011"/>
            <a:ext cx="866783" cy="523220"/>
          </a:xfrm>
          <a:prstGeom prst="rect">
            <a:avLst/>
          </a:prstGeom>
          <a:solidFill>
            <a:schemeClr val="bg1"/>
          </a:solidFill>
          <a:ln>
            <a:solidFill>
              <a:schemeClr val="tx1"/>
            </a:solidFill>
            <a:prstDash val="sysDash"/>
          </a:ln>
        </p:spPr>
        <p:txBody>
          <a:bodyPr wrap="square" rtlCol="0">
            <a:spAutoFit/>
          </a:bodyPr>
          <a:lstStyle/>
          <a:p>
            <a:pPr algn="ctr"/>
            <a:r>
              <a:rPr lang="fr-FR" sz="1100" b="1" i="1" dirty="0">
                <a:solidFill>
                  <a:srgbClr val="FF0000"/>
                </a:solidFill>
              </a:rPr>
              <a:t>R-401</a:t>
            </a:r>
            <a:endParaRPr lang="fr-FR" sz="1200" b="1" i="1" dirty="0">
              <a:solidFill>
                <a:srgbClr val="FF0000"/>
              </a:solidFill>
            </a:endParaRPr>
          </a:p>
          <a:p>
            <a:pPr algn="ctr"/>
            <a:r>
              <a:rPr lang="fr-FR" sz="800" b="1" i="1" dirty="0">
                <a:solidFill>
                  <a:srgbClr val="0070C0"/>
                </a:solidFill>
              </a:rPr>
              <a:t>Entreposage de plomb</a:t>
            </a:r>
            <a:endParaRPr lang="fr-CH" sz="1200" b="1" i="1" dirty="0">
              <a:solidFill>
                <a:srgbClr val="FF0000"/>
              </a:solidFill>
            </a:endParaRPr>
          </a:p>
        </p:txBody>
      </p:sp>
    </p:spTree>
    <p:extLst>
      <p:ext uri="{BB962C8B-B14F-4D97-AF65-F5344CB8AC3E}">
        <p14:creationId xmlns:p14="http://schemas.microsoft.com/office/powerpoint/2010/main" val="3264110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83496-72A2-852C-9ED4-31736865D5C3}"/>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8B1DEA73-2E8B-D67C-36F9-2EF26592C0FA}"/>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2BC41CDC-425B-FB4D-2581-9A535432BB1F}"/>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244A0011-A6B3-8C13-D142-3286A5501E3C}"/>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047018F2-63AC-277B-9541-ED060D7D378C}"/>
              </a:ext>
            </a:extLst>
          </p:cNvPr>
          <p:cNvSpPr>
            <a:spLocks noGrp="1"/>
          </p:cNvSpPr>
          <p:nvPr>
            <p:ph type="sldNum" sz="quarter" idx="15"/>
          </p:nvPr>
        </p:nvSpPr>
        <p:spPr/>
        <p:txBody>
          <a:bodyPr/>
          <a:lstStyle/>
          <a:p>
            <a:pPr>
              <a:defRPr/>
            </a:pPr>
            <a:fld id="{AC20D698-E8D5-BB4D-895B-89EE952D3A3D}" type="slidenum">
              <a:rPr lang="en-GB" smtClean="0"/>
              <a:pPr>
                <a:defRPr/>
              </a:pPr>
              <a:t>16</a:t>
            </a:fld>
            <a:endParaRPr lang="en-GB" dirty="0"/>
          </a:p>
        </p:txBody>
      </p:sp>
      <p:sp>
        <p:nvSpPr>
          <p:cNvPr id="5" name="TextBox 4">
            <a:extLst>
              <a:ext uri="{FF2B5EF4-FFF2-40B4-BE49-F238E27FC236}">
                <a16:creationId xmlns:a16="http://schemas.microsoft.com/office/drawing/2014/main" id="{8C8D44E5-5B84-89A0-09EB-30940C4221A7}"/>
              </a:ext>
            </a:extLst>
          </p:cNvPr>
          <p:cNvSpPr txBox="1"/>
          <p:nvPr/>
        </p:nvSpPr>
        <p:spPr>
          <a:xfrm>
            <a:off x="528630" y="73661"/>
            <a:ext cx="11445280" cy="369332"/>
          </a:xfrm>
          <a:prstGeom prst="rect">
            <a:avLst/>
          </a:prstGeom>
          <a:noFill/>
        </p:spPr>
        <p:txBody>
          <a:bodyPr wrap="square" rtlCol="0">
            <a:spAutoFit/>
          </a:bodyPr>
          <a:lstStyle/>
          <a:p>
            <a:r>
              <a:rPr lang="fr-FR" b="1" u="sng" dirty="0">
                <a:solidFill>
                  <a:srgbClr val="0070C0"/>
                </a:solidFill>
              </a:rPr>
              <a:t>Mesures de concentration surfacique de plomb dans les locaux R-401 et R-402 après 1er nettoyage:</a:t>
            </a:r>
            <a:endParaRPr lang="fr-CH" b="1" u="sng" dirty="0">
              <a:solidFill>
                <a:srgbClr val="0070C0"/>
              </a:solidFill>
            </a:endParaRPr>
          </a:p>
        </p:txBody>
      </p:sp>
      <p:pic>
        <p:nvPicPr>
          <p:cNvPr id="6" name="Picture 5">
            <a:extLst>
              <a:ext uri="{FF2B5EF4-FFF2-40B4-BE49-F238E27FC236}">
                <a16:creationId xmlns:a16="http://schemas.microsoft.com/office/drawing/2014/main" id="{5BB9D4DF-0F31-18FD-AF3C-2A70CC726A41}"/>
              </a:ext>
            </a:extLst>
          </p:cNvPr>
          <p:cNvPicPr>
            <a:picLocks noChangeAspect="1"/>
          </p:cNvPicPr>
          <p:nvPr/>
        </p:nvPicPr>
        <p:blipFill>
          <a:blip r:embed="rId2"/>
          <a:srcRect b="3078"/>
          <a:stretch/>
        </p:blipFill>
        <p:spPr>
          <a:xfrm>
            <a:off x="1732704" y="442993"/>
            <a:ext cx="8109351" cy="5563669"/>
          </a:xfrm>
          <a:prstGeom prst="rect">
            <a:avLst/>
          </a:prstGeom>
        </p:spPr>
      </p:pic>
      <p:sp>
        <p:nvSpPr>
          <p:cNvPr id="7" name="Rectangle 6">
            <a:extLst>
              <a:ext uri="{FF2B5EF4-FFF2-40B4-BE49-F238E27FC236}">
                <a16:creationId xmlns:a16="http://schemas.microsoft.com/office/drawing/2014/main" id="{38BF4AA5-999D-3DF6-51A5-2BB21EA0A17C}"/>
              </a:ext>
            </a:extLst>
          </p:cNvPr>
          <p:cNvSpPr/>
          <p:nvPr/>
        </p:nvSpPr>
        <p:spPr>
          <a:xfrm>
            <a:off x="8521262" y="2096813"/>
            <a:ext cx="646387" cy="212834"/>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Tree>
    <p:extLst>
      <p:ext uri="{BB962C8B-B14F-4D97-AF65-F5344CB8AC3E}">
        <p14:creationId xmlns:p14="http://schemas.microsoft.com/office/powerpoint/2010/main" val="23747514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DC11F-A70F-C68D-D059-CE57119E60BC}"/>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7CE424C3-D650-F8D3-6089-ED243A20F5E0}"/>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12175B19-8C0A-9B16-A370-2D60062BDF96}"/>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A331831A-484B-2F85-B713-51430F197990}"/>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2F1F2D87-C408-642F-674E-F4DEA681580F}"/>
              </a:ext>
            </a:extLst>
          </p:cNvPr>
          <p:cNvSpPr>
            <a:spLocks noGrp="1"/>
          </p:cNvSpPr>
          <p:nvPr>
            <p:ph type="sldNum" sz="quarter" idx="15"/>
          </p:nvPr>
        </p:nvSpPr>
        <p:spPr/>
        <p:txBody>
          <a:bodyPr/>
          <a:lstStyle/>
          <a:p>
            <a:pPr>
              <a:defRPr/>
            </a:pPr>
            <a:fld id="{AC20D698-E8D5-BB4D-895B-89EE952D3A3D}" type="slidenum">
              <a:rPr lang="en-GB" smtClean="0"/>
              <a:pPr>
                <a:defRPr/>
              </a:pPr>
              <a:t>17</a:t>
            </a:fld>
            <a:endParaRPr lang="en-GB" dirty="0"/>
          </a:p>
        </p:txBody>
      </p:sp>
      <p:sp>
        <p:nvSpPr>
          <p:cNvPr id="5" name="TextBox 4">
            <a:extLst>
              <a:ext uri="{FF2B5EF4-FFF2-40B4-BE49-F238E27FC236}">
                <a16:creationId xmlns:a16="http://schemas.microsoft.com/office/drawing/2014/main" id="{64C6D54A-8867-A939-0C24-FBB2C5A9D0E7}"/>
              </a:ext>
            </a:extLst>
          </p:cNvPr>
          <p:cNvSpPr txBox="1"/>
          <p:nvPr/>
        </p:nvSpPr>
        <p:spPr>
          <a:xfrm>
            <a:off x="528630" y="73661"/>
            <a:ext cx="11445280" cy="369332"/>
          </a:xfrm>
          <a:prstGeom prst="rect">
            <a:avLst/>
          </a:prstGeom>
          <a:noFill/>
        </p:spPr>
        <p:txBody>
          <a:bodyPr wrap="square" rtlCol="0">
            <a:spAutoFit/>
          </a:bodyPr>
          <a:lstStyle/>
          <a:p>
            <a:r>
              <a:rPr lang="fr-FR" b="1" u="sng" dirty="0">
                <a:solidFill>
                  <a:srgbClr val="0070C0"/>
                </a:solidFill>
              </a:rPr>
              <a:t>Mesures de concentration surfacique de plomb dans les locaux R-401 et R-402 après 2ème nettoyage:</a:t>
            </a:r>
            <a:endParaRPr lang="fr-CH" b="1" u="sng" dirty="0">
              <a:solidFill>
                <a:srgbClr val="0070C0"/>
              </a:solidFill>
            </a:endParaRPr>
          </a:p>
        </p:txBody>
      </p:sp>
      <p:pic>
        <p:nvPicPr>
          <p:cNvPr id="6" name="Picture 5">
            <a:extLst>
              <a:ext uri="{FF2B5EF4-FFF2-40B4-BE49-F238E27FC236}">
                <a16:creationId xmlns:a16="http://schemas.microsoft.com/office/drawing/2014/main" id="{A47BB9BB-85A4-82EA-65B8-55236BE02440}"/>
              </a:ext>
            </a:extLst>
          </p:cNvPr>
          <p:cNvPicPr>
            <a:picLocks noChangeAspect="1"/>
          </p:cNvPicPr>
          <p:nvPr/>
        </p:nvPicPr>
        <p:blipFill>
          <a:blip r:embed="rId2"/>
          <a:srcRect t="2426"/>
          <a:stretch/>
        </p:blipFill>
        <p:spPr>
          <a:xfrm>
            <a:off x="4497828" y="442993"/>
            <a:ext cx="4311923" cy="5499966"/>
          </a:xfrm>
          <a:prstGeom prst="rect">
            <a:avLst/>
          </a:prstGeom>
        </p:spPr>
      </p:pic>
      <p:pic>
        <p:nvPicPr>
          <p:cNvPr id="7" name="Picture 6">
            <a:extLst>
              <a:ext uri="{FF2B5EF4-FFF2-40B4-BE49-F238E27FC236}">
                <a16:creationId xmlns:a16="http://schemas.microsoft.com/office/drawing/2014/main" id="{49C3FC43-8C45-C468-3181-0FAE84F04BDD}"/>
              </a:ext>
            </a:extLst>
          </p:cNvPr>
          <p:cNvPicPr>
            <a:picLocks noChangeAspect="1"/>
          </p:cNvPicPr>
          <p:nvPr/>
        </p:nvPicPr>
        <p:blipFill>
          <a:blip r:embed="rId3"/>
          <a:srcRect t="4948" b="2154"/>
          <a:stretch/>
        </p:blipFill>
        <p:spPr>
          <a:xfrm rot="5400000">
            <a:off x="7760669" y="1672282"/>
            <a:ext cx="5567185" cy="3097210"/>
          </a:xfrm>
          <a:prstGeom prst="rect">
            <a:avLst/>
          </a:prstGeom>
        </p:spPr>
      </p:pic>
      <p:pic>
        <p:nvPicPr>
          <p:cNvPr id="8" name="Picture 7">
            <a:extLst>
              <a:ext uri="{FF2B5EF4-FFF2-40B4-BE49-F238E27FC236}">
                <a16:creationId xmlns:a16="http://schemas.microsoft.com/office/drawing/2014/main" id="{53E68F4D-7F0D-926C-A955-CBFC7EA2B65E}"/>
              </a:ext>
            </a:extLst>
          </p:cNvPr>
          <p:cNvPicPr>
            <a:picLocks noChangeAspect="1"/>
          </p:cNvPicPr>
          <p:nvPr/>
        </p:nvPicPr>
        <p:blipFill>
          <a:blip r:embed="rId4"/>
          <a:stretch>
            <a:fillRect/>
          </a:stretch>
        </p:blipFill>
        <p:spPr>
          <a:xfrm>
            <a:off x="-1" y="442993"/>
            <a:ext cx="4497829" cy="5555786"/>
          </a:xfrm>
          <a:prstGeom prst="rect">
            <a:avLst/>
          </a:prstGeom>
        </p:spPr>
      </p:pic>
    </p:spTree>
    <p:extLst>
      <p:ext uri="{BB962C8B-B14F-4D97-AF65-F5344CB8AC3E}">
        <p14:creationId xmlns:p14="http://schemas.microsoft.com/office/powerpoint/2010/main" val="32440863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05B64F-10C6-B628-7914-E73265CF1925}"/>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4E691191-4E1E-0017-3AA6-64DE381BAB11}"/>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6449A7C2-D34B-577C-F0C5-4C2A4E3D170A}"/>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E6135F27-AEFF-C13B-8776-9217334A3C5F}"/>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A36A3E9C-0CEC-59D0-8F1A-AA1D0B1D11E4}"/>
              </a:ext>
            </a:extLst>
          </p:cNvPr>
          <p:cNvSpPr>
            <a:spLocks noGrp="1"/>
          </p:cNvSpPr>
          <p:nvPr>
            <p:ph type="sldNum" sz="quarter" idx="15"/>
          </p:nvPr>
        </p:nvSpPr>
        <p:spPr/>
        <p:txBody>
          <a:bodyPr/>
          <a:lstStyle/>
          <a:p>
            <a:pPr>
              <a:defRPr/>
            </a:pPr>
            <a:fld id="{AC20D698-E8D5-BB4D-895B-89EE952D3A3D}" type="slidenum">
              <a:rPr lang="en-GB" smtClean="0"/>
              <a:pPr>
                <a:defRPr/>
              </a:pPr>
              <a:t>18</a:t>
            </a:fld>
            <a:endParaRPr lang="en-GB" dirty="0"/>
          </a:p>
        </p:txBody>
      </p:sp>
      <p:sp>
        <p:nvSpPr>
          <p:cNvPr id="5" name="TextBox 4">
            <a:extLst>
              <a:ext uri="{FF2B5EF4-FFF2-40B4-BE49-F238E27FC236}">
                <a16:creationId xmlns:a16="http://schemas.microsoft.com/office/drawing/2014/main" id="{7647C2C1-D58F-D0FC-5DD1-E82F4291337F}"/>
              </a:ext>
            </a:extLst>
          </p:cNvPr>
          <p:cNvSpPr txBox="1"/>
          <p:nvPr/>
        </p:nvSpPr>
        <p:spPr>
          <a:xfrm>
            <a:off x="528630" y="73661"/>
            <a:ext cx="11378331" cy="369332"/>
          </a:xfrm>
          <a:prstGeom prst="rect">
            <a:avLst/>
          </a:prstGeom>
          <a:noFill/>
        </p:spPr>
        <p:txBody>
          <a:bodyPr wrap="square" rtlCol="0">
            <a:spAutoFit/>
          </a:bodyPr>
          <a:lstStyle/>
          <a:p>
            <a:r>
              <a:rPr lang="fr-FR" b="1" u="sng" dirty="0">
                <a:solidFill>
                  <a:srgbClr val="0070C0"/>
                </a:solidFill>
              </a:rPr>
              <a:t>Mesures de concentration surfacique de plomb dans les locaux R-401 et R-402 après 3ème nettoyage:</a:t>
            </a:r>
            <a:endParaRPr lang="fr-CH" b="1" u="sng" dirty="0">
              <a:solidFill>
                <a:srgbClr val="0070C0"/>
              </a:solidFill>
            </a:endParaRPr>
          </a:p>
        </p:txBody>
      </p:sp>
      <p:pic>
        <p:nvPicPr>
          <p:cNvPr id="6" name="Picture 5">
            <a:extLst>
              <a:ext uri="{FF2B5EF4-FFF2-40B4-BE49-F238E27FC236}">
                <a16:creationId xmlns:a16="http://schemas.microsoft.com/office/drawing/2014/main" id="{89ACF1E7-E670-0CC4-F588-FDCDDC9F2BEA}"/>
              </a:ext>
            </a:extLst>
          </p:cNvPr>
          <p:cNvPicPr>
            <a:picLocks noChangeAspect="1"/>
          </p:cNvPicPr>
          <p:nvPr/>
        </p:nvPicPr>
        <p:blipFill>
          <a:blip r:embed="rId2"/>
          <a:stretch>
            <a:fillRect/>
          </a:stretch>
        </p:blipFill>
        <p:spPr>
          <a:xfrm>
            <a:off x="102291" y="1840431"/>
            <a:ext cx="3814262" cy="4118935"/>
          </a:xfrm>
          <a:prstGeom prst="rect">
            <a:avLst/>
          </a:prstGeom>
        </p:spPr>
      </p:pic>
      <p:pic>
        <p:nvPicPr>
          <p:cNvPr id="7" name="Picture 6">
            <a:extLst>
              <a:ext uri="{FF2B5EF4-FFF2-40B4-BE49-F238E27FC236}">
                <a16:creationId xmlns:a16="http://schemas.microsoft.com/office/drawing/2014/main" id="{14B82C02-56F9-B02B-BDD7-F73144D4B9CA}"/>
              </a:ext>
            </a:extLst>
          </p:cNvPr>
          <p:cNvPicPr>
            <a:picLocks noChangeAspect="1"/>
          </p:cNvPicPr>
          <p:nvPr/>
        </p:nvPicPr>
        <p:blipFill>
          <a:blip r:embed="rId3"/>
          <a:stretch>
            <a:fillRect/>
          </a:stretch>
        </p:blipFill>
        <p:spPr>
          <a:xfrm>
            <a:off x="212395" y="505208"/>
            <a:ext cx="3594053" cy="1273008"/>
          </a:xfrm>
          <a:prstGeom prst="rect">
            <a:avLst/>
          </a:prstGeom>
        </p:spPr>
      </p:pic>
      <p:pic>
        <p:nvPicPr>
          <p:cNvPr id="8" name="Picture 7">
            <a:extLst>
              <a:ext uri="{FF2B5EF4-FFF2-40B4-BE49-F238E27FC236}">
                <a16:creationId xmlns:a16="http://schemas.microsoft.com/office/drawing/2014/main" id="{6A255502-BA51-42C7-CD24-B49D828F3BA8}"/>
              </a:ext>
            </a:extLst>
          </p:cNvPr>
          <p:cNvPicPr>
            <a:picLocks noChangeAspect="1"/>
          </p:cNvPicPr>
          <p:nvPr/>
        </p:nvPicPr>
        <p:blipFill>
          <a:blip r:embed="rId4"/>
          <a:stretch>
            <a:fillRect/>
          </a:stretch>
        </p:blipFill>
        <p:spPr>
          <a:xfrm>
            <a:off x="4275139" y="745929"/>
            <a:ext cx="6258798" cy="4839375"/>
          </a:xfrm>
          <a:prstGeom prst="rect">
            <a:avLst/>
          </a:prstGeom>
        </p:spPr>
      </p:pic>
    </p:spTree>
    <p:extLst>
      <p:ext uri="{BB962C8B-B14F-4D97-AF65-F5344CB8AC3E}">
        <p14:creationId xmlns:p14="http://schemas.microsoft.com/office/powerpoint/2010/main" val="7562820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a:extLst>
              <a:ext uri="{FF2B5EF4-FFF2-40B4-BE49-F238E27FC236}">
                <a16:creationId xmlns:a16="http://schemas.microsoft.com/office/drawing/2014/main" id="{3A9DC1C0-21F7-8457-F445-8EEBE9C6CBAF}"/>
              </a:ext>
            </a:extLst>
          </p:cNvPr>
          <p:cNvSpPr>
            <a:spLocks noGrp="1"/>
          </p:cNvSpPr>
          <p:nvPr>
            <p:ph type="dt" sz="half" idx="14"/>
          </p:nvPr>
        </p:nvSpPr>
        <p:spPr/>
        <p:txBody>
          <a:bodyPr/>
          <a:lstStyle/>
          <a:p>
            <a:pPr>
              <a:defRPr/>
            </a:pPr>
            <a:r>
              <a:rPr lang="en-GB"/>
              <a:t>22/01/2025</a:t>
            </a:r>
            <a:endParaRPr lang="en-GB" dirty="0"/>
          </a:p>
        </p:txBody>
      </p:sp>
      <p:sp>
        <p:nvSpPr>
          <p:cNvPr id="7" name="Slide Number Placeholder 6">
            <a:extLst>
              <a:ext uri="{FF2B5EF4-FFF2-40B4-BE49-F238E27FC236}">
                <a16:creationId xmlns:a16="http://schemas.microsoft.com/office/drawing/2014/main" id="{4BD40855-71B5-A3D7-9A09-967EB6E91DB8}"/>
              </a:ext>
            </a:extLst>
          </p:cNvPr>
          <p:cNvSpPr>
            <a:spLocks noGrp="1"/>
          </p:cNvSpPr>
          <p:nvPr>
            <p:ph type="sldNum" sz="quarter" idx="15"/>
          </p:nvPr>
        </p:nvSpPr>
        <p:spPr/>
        <p:txBody>
          <a:bodyPr/>
          <a:lstStyle/>
          <a:p>
            <a:pPr>
              <a:defRPr/>
            </a:pPr>
            <a:fld id="{AC20D698-E8D5-BB4D-895B-89EE952D3A3D}" type="slidenum">
              <a:rPr lang="en-GB" smtClean="0"/>
              <a:pPr>
                <a:defRPr/>
              </a:pPr>
              <a:t>19</a:t>
            </a:fld>
            <a:endParaRPr lang="en-GB" dirty="0"/>
          </a:p>
        </p:txBody>
      </p:sp>
      <p:sp>
        <p:nvSpPr>
          <p:cNvPr id="8" name="Footer Placeholder 7">
            <a:extLst>
              <a:ext uri="{FF2B5EF4-FFF2-40B4-BE49-F238E27FC236}">
                <a16:creationId xmlns:a16="http://schemas.microsoft.com/office/drawing/2014/main" id="{8594BFE8-434B-7A48-71F7-0A06E3DD2383}"/>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11" name="Slide Number Placeholder 5">
            <a:extLst>
              <a:ext uri="{FF2B5EF4-FFF2-40B4-BE49-F238E27FC236}">
                <a16:creationId xmlns:a16="http://schemas.microsoft.com/office/drawing/2014/main" id="{ED5A9A20-A3D6-C305-D921-904CCC713115}"/>
              </a:ext>
            </a:extLst>
          </p:cNvPr>
          <p:cNvSpPr txBox="1">
            <a:spLocks/>
          </p:cNvSpPr>
          <p:nvPr/>
        </p:nvSpPr>
        <p:spPr>
          <a:xfrm>
            <a:off x="11997117" y="6418984"/>
            <a:ext cx="482600" cy="331932"/>
          </a:xfrm>
          <a:prstGeom prst="rect">
            <a:avLst/>
          </a:prstGeom>
        </p:spPr>
        <p:txBody>
          <a:bodyPr/>
          <a:lstStyle>
            <a:defPPr>
              <a:defRPr lang="en-GB"/>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fld id="{BCD55979-00CC-4874-A80E-0959E76EB92F}" type="slidenum">
              <a:rPr lang="en-GB" smtClean="0"/>
              <a:pPr/>
              <a:t>19</a:t>
            </a:fld>
            <a:endParaRPr lang="en-GB"/>
          </a:p>
        </p:txBody>
      </p:sp>
      <p:pic>
        <p:nvPicPr>
          <p:cNvPr id="12" name="Picture 11">
            <a:extLst>
              <a:ext uri="{FF2B5EF4-FFF2-40B4-BE49-F238E27FC236}">
                <a16:creationId xmlns:a16="http://schemas.microsoft.com/office/drawing/2014/main" id="{95222A4B-48C1-2AA0-F14C-0F13925CDD28}"/>
              </a:ext>
            </a:extLst>
          </p:cNvPr>
          <p:cNvPicPr>
            <a:picLocks noChangeAspect="1"/>
          </p:cNvPicPr>
          <p:nvPr/>
        </p:nvPicPr>
        <p:blipFill>
          <a:blip r:embed="rId2"/>
          <a:stretch>
            <a:fillRect/>
          </a:stretch>
        </p:blipFill>
        <p:spPr>
          <a:xfrm>
            <a:off x="746996" y="307597"/>
            <a:ext cx="4381994" cy="5686159"/>
          </a:xfrm>
          <a:prstGeom prst="rect">
            <a:avLst/>
          </a:prstGeom>
        </p:spPr>
      </p:pic>
      <p:pic>
        <p:nvPicPr>
          <p:cNvPr id="13" name="Picture 12">
            <a:extLst>
              <a:ext uri="{FF2B5EF4-FFF2-40B4-BE49-F238E27FC236}">
                <a16:creationId xmlns:a16="http://schemas.microsoft.com/office/drawing/2014/main" id="{32F211C8-336D-776D-46BC-0289B2C6825E}"/>
              </a:ext>
            </a:extLst>
          </p:cNvPr>
          <p:cNvPicPr>
            <a:picLocks noChangeAspect="1"/>
          </p:cNvPicPr>
          <p:nvPr/>
        </p:nvPicPr>
        <p:blipFill>
          <a:blip r:embed="rId3"/>
          <a:stretch>
            <a:fillRect/>
          </a:stretch>
        </p:blipFill>
        <p:spPr>
          <a:xfrm>
            <a:off x="6586104" y="214336"/>
            <a:ext cx="4439191" cy="5872680"/>
          </a:xfrm>
          <a:prstGeom prst="rect">
            <a:avLst/>
          </a:prstGeom>
        </p:spPr>
      </p:pic>
    </p:spTree>
    <p:extLst>
      <p:ext uri="{BB962C8B-B14F-4D97-AF65-F5344CB8AC3E}">
        <p14:creationId xmlns:p14="http://schemas.microsoft.com/office/powerpoint/2010/main" val="5120920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2">
            <a:extLst>
              <a:ext uri="{FF2B5EF4-FFF2-40B4-BE49-F238E27FC236}">
                <a16:creationId xmlns:a16="http://schemas.microsoft.com/office/drawing/2014/main" id="{7FAF043E-99E6-45A1-B299-559328C36988}"/>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0FC1E177-14C6-D65D-BD09-C4540605D375}"/>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1E243FB3-2D4F-73F6-1295-4DC4DD2B130C}"/>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53C461DA-E43D-BF76-C13B-A14B10F7060C}"/>
              </a:ext>
            </a:extLst>
          </p:cNvPr>
          <p:cNvSpPr>
            <a:spLocks noGrp="1"/>
          </p:cNvSpPr>
          <p:nvPr>
            <p:ph type="sldNum" sz="quarter" idx="15"/>
          </p:nvPr>
        </p:nvSpPr>
        <p:spPr/>
        <p:txBody>
          <a:bodyPr/>
          <a:lstStyle/>
          <a:p>
            <a:pPr>
              <a:defRPr/>
            </a:pPr>
            <a:fld id="{AC20D698-E8D5-BB4D-895B-89EE952D3A3D}" type="slidenum">
              <a:rPr lang="en-GB" smtClean="0"/>
              <a:pPr>
                <a:defRPr/>
              </a:pPr>
              <a:t>2</a:t>
            </a:fld>
            <a:endParaRPr lang="en-GB" dirty="0"/>
          </a:p>
        </p:txBody>
      </p:sp>
      <p:sp>
        <p:nvSpPr>
          <p:cNvPr id="6" name="Title 1">
            <a:extLst>
              <a:ext uri="{FF2B5EF4-FFF2-40B4-BE49-F238E27FC236}">
                <a16:creationId xmlns:a16="http://schemas.microsoft.com/office/drawing/2014/main" id="{BB087D99-39FE-1F53-ECCE-F4967EE09623}"/>
              </a:ext>
            </a:extLst>
          </p:cNvPr>
          <p:cNvSpPr>
            <a:spLocks noGrp="1"/>
          </p:cNvSpPr>
          <p:nvPr>
            <p:ph type="title"/>
          </p:nvPr>
        </p:nvSpPr>
        <p:spPr>
          <a:xfrm>
            <a:off x="838200" y="365125"/>
            <a:ext cx="10515600" cy="1325563"/>
          </a:xfrm>
        </p:spPr>
        <p:txBody>
          <a:bodyPr/>
          <a:lstStyle/>
          <a:p>
            <a:r>
              <a:rPr lang="en-GB" dirty="0"/>
              <a:t>Contexte</a:t>
            </a:r>
          </a:p>
        </p:txBody>
      </p:sp>
      <p:sp>
        <p:nvSpPr>
          <p:cNvPr id="7" name="TextBox 6">
            <a:extLst>
              <a:ext uri="{FF2B5EF4-FFF2-40B4-BE49-F238E27FC236}">
                <a16:creationId xmlns:a16="http://schemas.microsoft.com/office/drawing/2014/main" id="{5A9C0D9F-9880-361B-F943-AA49D2344DB8}"/>
              </a:ext>
            </a:extLst>
          </p:cNvPr>
          <p:cNvSpPr txBox="1"/>
          <p:nvPr/>
        </p:nvSpPr>
        <p:spPr>
          <a:xfrm>
            <a:off x="9662190" y="5534164"/>
            <a:ext cx="2146843" cy="246221"/>
          </a:xfrm>
          <a:prstGeom prst="rect">
            <a:avLst/>
          </a:prstGeom>
          <a:noFill/>
        </p:spPr>
        <p:txBody>
          <a:bodyPr wrap="square" rtlCol="0">
            <a:spAutoFit/>
          </a:bodyPr>
          <a:lstStyle/>
          <a:p>
            <a:pPr algn="ctr"/>
            <a:r>
              <a:rPr lang="fr-FR" sz="1000" b="1" i="1" dirty="0">
                <a:solidFill>
                  <a:schemeClr val="bg2">
                    <a:lumMod val="10000"/>
                  </a:schemeClr>
                </a:solidFill>
              </a:rPr>
              <a:t>Briques de blindage en plomb</a:t>
            </a:r>
            <a:endParaRPr lang="fr-CH" sz="1000" b="1" i="1" dirty="0">
              <a:solidFill>
                <a:schemeClr val="bg2">
                  <a:lumMod val="10000"/>
                </a:schemeClr>
              </a:solidFill>
            </a:endParaRPr>
          </a:p>
        </p:txBody>
      </p:sp>
      <p:pic>
        <p:nvPicPr>
          <p:cNvPr id="10" name="Picture 9">
            <a:extLst>
              <a:ext uri="{FF2B5EF4-FFF2-40B4-BE49-F238E27FC236}">
                <a16:creationId xmlns:a16="http://schemas.microsoft.com/office/drawing/2014/main" id="{9066B14B-E6C9-27C0-A1C3-0172C2189BB1}"/>
              </a:ext>
            </a:extLst>
          </p:cNvPr>
          <p:cNvPicPr>
            <a:picLocks noChangeAspect="1"/>
          </p:cNvPicPr>
          <p:nvPr/>
        </p:nvPicPr>
        <p:blipFill>
          <a:blip r:embed="rId2"/>
          <a:srcRect l="13020" t="66419" r="31882" b="6189"/>
          <a:stretch/>
        </p:blipFill>
        <p:spPr>
          <a:xfrm>
            <a:off x="9551917" y="4721815"/>
            <a:ext cx="2416217" cy="784261"/>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1" name="Content Placeholder 2">
            <a:extLst>
              <a:ext uri="{FF2B5EF4-FFF2-40B4-BE49-F238E27FC236}">
                <a16:creationId xmlns:a16="http://schemas.microsoft.com/office/drawing/2014/main" id="{ECECABFE-FD3F-35D0-1D80-5081B09C519A}"/>
              </a:ext>
            </a:extLst>
          </p:cNvPr>
          <p:cNvSpPr>
            <a:spLocks noGrp="1"/>
          </p:cNvSpPr>
          <p:nvPr>
            <p:ph idx="1"/>
          </p:nvPr>
        </p:nvSpPr>
        <p:spPr>
          <a:xfrm>
            <a:off x="838200" y="1825625"/>
            <a:ext cx="8100848" cy="4097866"/>
          </a:xfrm>
        </p:spPr>
        <p:txBody>
          <a:bodyPr>
            <a:normAutofit/>
          </a:bodyPr>
          <a:lstStyle/>
          <a:p>
            <a:r>
              <a:rPr lang="en-US" sz="1800" dirty="0"/>
              <a:t>Le bâtiment n°131 est situé dans l’enceinte du CERN sur le site de Meyrin. Il est constitué de deux parties distinctes :</a:t>
            </a:r>
          </a:p>
          <a:p>
            <a:pPr lvl="1"/>
            <a:r>
              <a:rPr lang="en-US" sz="1400" dirty="0"/>
              <a:t>une partie pour </a:t>
            </a:r>
            <a:r>
              <a:rPr lang="en-US" sz="1400" dirty="0" err="1"/>
              <a:t>l’entreposage</a:t>
            </a:r>
            <a:r>
              <a:rPr lang="en-US" sz="1400" dirty="0"/>
              <a:t> de plomb : local R-401</a:t>
            </a:r>
          </a:p>
          <a:p>
            <a:pPr lvl="1"/>
            <a:r>
              <a:rPr lang="en-US" sz="1400" dirty="0"/>
              <a:t>une partie destinée au stockage de matériel électrique: local R-402</a:t>
            </a:r>
          </a:p>
          <a:p>
            <a:endParaRPr lang="en-US" sz="1800" dirty="0"/>
          </a:p>
          <a:p>
            <a:r>
              <a:rPr lang="en-US" sz="1800" dirty="0"/>
              <a:t>Durant de nombreuses années, le plomb </a:t>
            </a:r>
            <a:r>
              <a:rPr lang="en-US" sz="1800" dirty="0" err="1"/>
              <a:t>radioactif</a:t>
            </a:r>
            <a:r>
              <a:rPr lang="en-US" sz="1800" dirty="0"/>
              <a:t> et non- </a:t>
            </a:r>
            <a:r>
              <a:rPr lang="en-US" sz="1800" dirty="0" err="1"/>
              <a:t>radioactif</a:t>
            </a:r>
            <a:r>
              <a:rPr lang="en-US" sz="1800" dirty="0"/>
              <a:t> qui n’avait plus vocation à être utilisé par les </a:t>
            </a:r>
            <a:r>
              <a:rPr lang="en-US" sz="1800" dirty="0" err="1"/>
              <a:t>différents</a:t>
            </a:r>
            <a:r>
              <a:rPr lang="en-US" sz="1800" dirty="0"/>
              <a:t> </a:t>
            </a:r>
            <a:r>
              <a:rPr lang="en-US" sz="1800" dirty="0" err="1"/>
              <a:t>utilisateurs</a:t>
            </a:r>
            <a:r>
              <a:rPr lang="en-US" sz="1800" dirty="0"/>
              <a:t>/expériences du CERN a été réceptionné et entreposé dans le local R-401 du bâtiment n°131</a:t>
            </a:r>
          </a:p>
          <a:p>
            <a:endParaRPr lang="en-US" sz="1800" dirty="0"/>
          </a:p>
          <a:p>
            <a:r>
              <a:rPr lang="en-US" sz="1800" dirty="0"/>
              <a:t>En 2012, env. 280 tonnes de plomb non-</a:t>
            </a:r>
            <a:r>
              <a:rPr lang="en-US" sz="1800" dirty="0" err="1"/>
              <a:t>radioactif</a:t>
            </a:r>
            <a:r>
              <a:rPr lang="en-US" sz="1800" dirty="0"/>
              <a:t> et </a:t>
            </a:r>
            <a:r>
              <a:rPr lang="en-US" sz="1800" dirty="0" err="1"/>
              <a:t>radioactif</a:t>
            </a:r>
            <a:r>
              <a:rPr lang="en-US" sz="1800" dirty="0"/>
              <a:t> (TFA) </a:t>
            </a:r>
            <a:r>
              <a:rPr lang="en-US" sz="1800" dirty="0" err="1"/>
              <a:t>principalement</a:t>
            </a:r>
            <a:r>
              <a:rPr lang="en-US" sz="1800" dirty="0"/>
              <a:t> </a:t>
            </a:r>
            <a:r>
              <a:rPr lang="en-US" sz="1800" dirty="0" err="1"/>
              <a:t>constitués</a:t>
            </a:r>
            <a:r>
              <a:rPr lang="en-US" sz="1800" dirty="0"/>
              <a:t> de briques de blindage </a:t>
            </a:r>
            <a:r>
              <a:rPr lang="en-US" sz="1800" u="sng" dirty="0"/>
              <a:t>non-</a:t>
            </a:r>
            <a:r>
              <a:rPr lang="en-US" sz="1800" u="sng" dirty="0" err="1"/>
              <a:t>peintes</a:t>
            </a:r>
            <a:r>
              <a:rPr lang="en-US" sz="1800" u="sng" dirty="0"/>
              <a:t> </a:t>
            </a:r>
            <a:r>
              <a:rPr lang="en-US" sz="1800" dirty="0"/>
              <a:t>et </a:t>
            </a:r>
            <a:r>
              <a:rPr lang="en-US" sz="1800" u="sng" dirty="0"/>
              <a:t>non-</a:t>
            </a:r>
            <a:r>
              <a:rPr lang="en-US" sz="1800" u="sng" dirty="0" err="1"/>
              <a:t>emballées</a:t>
            </a:r>
            <a:r>
              <a:rPr lang="en-US" sz="1800" u="sng" dirty="0"/>
              <a:t> </a:t>
            </a:r>
            <a:r>
              <a:rPr lang="en-US" sz="1800" dirty="0" err="1"/>
              <a:t>étaient</a:t>
            </a:r>
            <a:r>
              <a:rPr lang="en-US" sz="1800" dirty="0"/>
              <a:t> </a:t>
            </a:r>
            <a:r>
              <a:rPr lang="en-US" sz="1800" dirty="0" err="1"/>
              <a:t>entreposées</a:t>
            </a:r>
            <a:r>
              <a:rPr lang="en-US" sz="1800" dirty="0"/>
              <a:t> dans le local</a:t>
            </a:r>
            <a:endParaRPr lang="en-US" sz="1400" dirty="0"/>
          </a:p>
        </p:txBody>
      </p:sp>
      <p:grpSp>
        <p:nvGrpSpPr>
          <p:cNvPr id="12" name="Group 11">
            <a:extLst>
              <a:ext uri="{FF2B5EF4-FFF2-40B4-BE49-F238E27FC236}">
                <a16:creationId xmlns:a16="http://schemas.microsoft.com/office/drawing/2014/main" id="{A93747EA-9B9B-270B-AE0B-6C0F3E64ADB3}"/>
              </a:ext>
            </a:extLst>
          </p:cNvPr>
          <p:cNvGrpSpPr/>
          <p:nvPr/>
        </p:nvGrpSpPr>
        <p:grpSpPr>
          <a:xfrm>
            <a:off x="9143037" y="558030"/>
            <a:ext cx="3185151" cy="3721229"/>
            <a:chOff x="8998718" y="2680490"/>
            <a:chExt cx="2470693" cy="3302517"/>
          </a:xfrm>
        </p:grpSpPr>
        <p:pic>
          <p:nvPicPr>
            <p:cNvPr id="13" name="Picture 12">
              <a:extLst>
                <a:ext uri="{FF2B5EF4-FFF2-40B4-BE49-F238E27FC236}">
                  <a16:creationId xmlns:a16="http://schemas.microsoft.com/office/drawing/2014/main" id="{557AE3B6-F2C8-D39A-EE3E-5193EA12F29F}"/>
                </a:ext>
              </a:extLst>
            </p:cNvPr>
            <p:cNvPicPr>
              <a:picLocks noChangeAspect="1"/>
            </p:cNvPicPr>
            <p:nvPr/>
          </p:nvPicPr>
          <p:blipFill>
            <a:blip r:embed="rId3"/>
            <a:srcRect l="29122" t="6991" r="4185" b="3742"/>
            <a:stretch/>
          </p:blipFill>
          <p:spPr>
            <a:xfrm>
              <a:off x="9315545" y="2680490"/>
              <a:ext cx="1874238" cy="3053636"/>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4" name="TextBox 13">
              <a:extLst>
                <a:ext uri="{FF2B5EF4-FFF2-40B4-BE49-F238E27FC236}">
                  <a16:creationId xmlns:a16="http://schemas.microsoft.com/office/drawing/2014/main" id="{A8E28C50-7EA1-899E-BF76-D772AFD6F4A7}"/>
                </a:ext>
              </a:extLst>
            </p:cNvPr>
            <p:cNvSpPr txBox="1"/>
            <p:nvPr/>
          </p:nvSpPr>
          <p:spPr>
            <a:xfrm>
              <a:off x="10181045" y="3324799"/>
              <a:ext cx="672356" cy="669207"/>
            </a:xfrm>
            <a:prstGeom prst="rect">
              <a:avLst/>
            </a:prstGeom>
            <a:solidFill>
              <a:schemeClr val="bg1"/>
            </a:solidFill>
            <a:ln>
              <a:solidFill>
                <a:schemeClr val="tx1"/>
              </a:solidFill>
              <a:prstDash val="sysDash"/>
            </a:ln>
          </p:spPr>
          <p:txBody>
            <a:bodyPr wrap="square" rtlCol="0">
              <a:spAutoFit/>
            </a:bodyPr>
            <a:lstStyle/>
            <a:p>
              <a:pPr algn="ctr"/>
              <a:r>
                <a:rPr lang="fr-FR" sz="1100" b="1" i="1" dirty="0">
                  <a:solidFill>
                    <a:srgbClr val="FF0000"/>
                  </a:solidFill>
                </a:rPr>
                <a:t>R-401</a:t>
              </a:r>
              <a:endParaRPr lang="fr-FR" sz="1200" b="1" i="1" dirty="0">
                <a:solidFill>
                  <a:srgbClr val="FF0000"/>
                </a:solidFill>
              </a:endParaRPr>
            </a:p>
            <a:p>
              <a:pPr algn="ctr"/>
              <a:r>
                <a:rPr lang="fr-FR" sz="800" b="1" i="1" dirty="0">
                  <a:solidFill>
                    <a:srgbClr val="0070C0"/>
                  </a:solidFill>
                </a:rPr>
                <a:t>Entreposage de plomb radioactif et non-radioactif</a:t>
              </a:r>
              <a:endParaRPr lang="fr-CH" sz="1200" b="1" i="1" dirty="0">
                <a:solidFill>
                  <a:srgbClr val="FF0000"/>
                </a:solidFill>
              </a:endParaRPr>
            </a:p>
          </p:txBody>
        </p:sp>
        <p:sp>
          <p:nvSpPr>
            <p:cNvPr id="15" name="TextBox 14">
              <a:extLst>
                <a:ext uri="{FF2B5EF4-FFF2-40B4-BE49-F238E27FC236}">
                  <a16:creationId xmlns:a16="http://schemas.microsoft.com/office/drawing/2014/main" id="{8325E51F-E038-B288-B295-CAB7C0366979}"/>
                </a:ext>
              </a:extLst>
            </p:cNvPr>
            <p:cNvSpPr txBox="1"/>
            <p:nvPr/>
          </p:nvSpPr>
          <p:spPr>
            <a:xfrm>
              <a:off x="9875772" y="4579916"/>
              <a:ext cx="672356" cy="573606"/>
            </a:xfrm>
            <a:prstGeom prst="rect">
              <a:avLst/>
            </a:prstGeom>
            <a:solidFill>
              <a:schemeClr val="bg1"/>
            </a:solidFill>
            <a:ln>
              <a:solidFill>
                <a:schemeClr val="tx1"/>
              </a:solidFill>
              <a:prstDash val="sysDash"/>
            </a:ln>
          </p:spPr>
          <p:txBody>
            <a:bodyPr wrap="square" rtlCol="0">
              <a:spAutoFit/>
            </a:bodyPr>
            <a:lstStyle/>
            <a:p>
              <a:pPr algn="ctr"/>
              <a:r>
                <a:rPr lang="fr-FR" sz="1100" b="1" i="1" dirty="0">
                  <a:solidFill>
                    <a:srgbClr val="FF0000"/>
                  </a:solidFill>
                </a:rPr>
                <a:t>R-402</a:t>
              </a:r>
              <a:r>
                <a:rPr lang="fr-FR" sz="1200" b="1" i="1" dirty="0">
                  <a:solidFill>
                    <a:srgbClr val="FF0000"/>
                  </a:solidFill>
                </a:rPr>
                <a:t> </a:t>
              </a:r>
              <a:r>
                <a:rPr lang="fr-FR" sz="800" b="1" i="1" dirty="0">
                  <a:solidFill>
                    <a:srgbClr val="0070C0"/>
                  </a:solidFill>
                </a:rPr>
                <a:t>Entreposage de matériels électriques</a:t>
              </a:r>
              <a:endParaRPr lang="fr-CH" sz="1200" b="1" i="1" dirty="0">
                <a:solidFill>
                  <a:srgbClr val="FF0000"/>
                </a:solidFill>
              </a:endParaRPr>
            </a:p>
          </p:txBody>
        </p:sp>
        <p:sp>
          <p:nvSpPr>
            <p:cNvPr id="16" name="TextBox 15">
              <a:extLst>
                <a:ext uri="{FF2B5EF4-FFF2-40B4-BE49-F238E27FC236}">
                  <a16:creationId xmlns:a16="http://schemas.microsoft.com/office/drawing/2014/main" id="{0B5B08E8-6A70-76D3-B2B6-15BE736A8A34}"/>
                </a:ext>
              </a:extLst>
            </p:cNvPr>
            <p:cNvSpPr txBox="1"/>
            <p:nvPr/>
          </p:nvSpPr>
          <p:spPr>
            <a:xfrm>
              <a:off x="8998718" y="5736786"/>
              <a:ext cx="2470693" cy="246221"/>
            </a:xfrm>
            <a:prstGeom prst="rect">
              <a:avLst/>
            </a:prstGeom>
            <a:noFill/>
          </p:spPr>
          <p:txBody>
            <a:bodyPr wrap="square" rtlCol="0">
              <a:spAutoFit/>
            </a:bodyPr>
            <a:lstStyle/>
            <a:p>
              <a:pPr algn="ctr"/>
              <a:r>
                <a:rPr lang="fr-FR" sz="1000" b="1" i="1" dirty="0">
                  <a:solidFill>
                    <a:schemeClr val="bg2">
                      <a:lumMod val="10000"/>
                    </a:schemeClr>
                  </a:solidFill>
                </a:rPr>
                <a:t>Locaux composant le bâtiment n°131</a:t>
              </a:r>
              <a:endParaRPr lang="fr-CH" sz="1000" b="1" i="1" dirty="0">
                <a:solidFill>
                  <a:schemeClr val="bg2">
                    <a:lumMod val="10000"/>
                  </a:schemeClr>
                </a:solidFill>
              </a:endParaRPr>
            </a:p>
          </p:txBody>
        </p:sp>
        <p:cxnSp>
          <p:nvCxnSpPr>
            <p:cNvPr id="17" name="Straight Connector 16">
              <a:extLst>
                <a:ext uri="{FF2B5EF4-FFF2-40B4-BE49-F238E27FC236}">
                  <a16:creationId xmlns:a16="http://schemas.microsoft.com/office/drawing/2014/main" id="{BCFFE0E4-F1B9-6714-AD07-3B2FDB8600FB}"/>
                </a:ext>
              </a:extLst>
            </p:cNvPr>
            <p:cNvCxnSpPr/>
            <p:nvPr/>
          </p:nvCxnSpPr>
          <p:spPr>
            <a:xfrm>
              <a:off x="9851314" y="4099923"/>
              <a:ext cx="1014063" cy="236483"/>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D0CCB3-5631-4774-169E-B12C1CAE62C0}"/>
            </a:ext>
          </a:extLst>
        </p:cNvPr>
        <p:cNvGrpSpPr/>
        <p:nvPr/>
      </p:nvGrpSpPr>
      <p:grpSpPr>
        <a:xfrm>
          <a:off x="0" y="0"/>
          <a:ext cx="0" cy="0"/>
          <a:chOff x="0" y="0"/>
          <a:chExt cx="0" cy="0"/>
        </a:xfrm>
      </p:grpSpPr>
      <p:sp>
        <p:nvSpPr>
          <p:cNvPr id="6" name="Date Placeholder 5">
            <a:extLst>
              <a:ext uri="{FF2B5EF4-FFF2-40B4-BE49-F238E27FC236}">
                <a16:creationId xmlns:a16="http://schemas.microsoft.com/office/drawing/2014/main" id="{99ED2C8A-0FC2-0714-6E4F-065DCE27867C}"/>
              </a:ext>
            </a:extLst>
          </p:cNvPr>
          <p:cNvSpPr>
            <a:spLocks noGrp="1"/>
          </p:cNvSpPr>
          <p:nvPr>
            <p:ph type="dt" sz="half" idx="14"/>
          </p:nvPr>
        </p:nvSpPr>
        <p:spPr/>
        <p:txBody>
          <a:bodyPr/>
          <a:lstStyle/>
          <a:p>
            <a:pPr>
              <a:defRPr/>
            </a:pPr>
            <a:r>
              <a:rPr lang="en-GB"/>
              <a:t>22/01/2025</a:t>
            </a:r>
            <a:endParaRPr lang="en-GB" dirty="0"/>
          </a:p>
        </p:txBody>
      </p:sp>
      <p:sp>
        <p:nvSpPr>
          <p:cNvPr id="7" name="Slide Number Placeholder 6">
            <a:extLst>
              <a:ext uri="{FF2B5EF4-FFF2-40B4-BE49-F238E27FC236}">
                <a16:creationId xmlns:a16="http://schemas.microsoft.com/office/drawing/2014/main" id="{44E5D8BC-5BF2-0A85-A8A5-081F855D410B}"/>
              </a:ext>
            </a:extLst>
          </p:cNvPr>
          <p:cNvSpPr>
            <a:spLocks noGrp="1"/>
          </p:cNvSpPr>
          <p:nvPr>
            <p:ph type="sldNum" sz="quarter" idx="15"/>
          </p:nvPr>
        </p:nvSpPr>
        <p:spPr/>
        <p:txBody>
          <a:bodyPr/>
          <a:lstStyle/>
          <a:p>
            <a:pPr>
              <a:defRPr/>
            </a:pPr>
            <a:fld id="{AC20D698-E8D5-BB4D-895B-89EE952D3A3D}" type="slidenum">
              <a:rPr lang="en-GB" smtClean="0"/>
              <a:pPr>
                <a:defRPr/>
              </a:pPr>
              <a:t>20</a:t>
            </a:fld>
            <a:endParaRPr lang="en-GB" dirty="0"/>
          </a:p>
        </p:txBody>
      </p:sp>
      <p:sp>
        <p:nvSpPr>
          <p:cNvPr id="8" name="Footer Placeholder 7">
            <a:extLst>
              <a:ext uri="{FF2B5EF4-FFF2-40B4-BE49-F238E27FC236}">
                <a16:creationId xmlns:a16="http://schemas.microsoft.com/office/drawing/2014/main" id="{1454C06A-EAA0-8800-4E90-2AACAB354DB5}"/>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2" name="TextBox 1">
            <a:extLst>
              <a:ext uri="{FF2B5EF4-FFF2-40B4-BE49-F238E27FC236}">
                <a16:creationId xmlns:a16="http://schemas.microsoft.com/office/drawing/2014/main" id="{AA73C5A2-25B0-66F7-78D1-C0FD2640DB1F}"/>
              </a:ext>
            </a:extLst>
          </p:cNvPr>
          <p:cNvSpPr txBox="1"/>
          <p:nvPr/>
        </p:nvSpPr>
        <p:spPr>
          <a:xfrm>
            <a:off x="6308351" y="1079604"/>
            <a:ext cx="5607434" cy="2554545"/>
          </a:xfrm>
          <a:prstGeom prst="rect">
            <a:avLst/>
          </a:prstGeom>
          <a:noFill/>
        </p:spPr>
        <p:txBody>
          <a:bodyPr wrap="square">
            <a:spAutoFit/>
          </a:bodyPr>
          <a:lstStyle/>
          <a:p>
            <a:r>
              <a:rPr lang="fr-CH" sz="1000" dirty="0"/>
              <a:t>Les kits d'analyse du plomb reconnus avant le 1er septembre 2010 ne doivent répondre qu'au critère de réponse négative défini dans le 40 CFR 745.88(c)(1). Le critère de réponse négative stipule que pour les peintures contenant du plomb à un niveau égal ou supérieur au niveau réglementé, soit 1,0 mg/cm2 ou </a:t>
            </a:r>
            <a:r>
              <a:rPr lang="fr-CH" sz="900" dirty="0"/>
              <a:t>0,5</a:t>
            </a:r>
            <a:r>
              <a:rPr lang="fr-CH" sz="1000" dirty="0"/>
              <a:t> % en poids, une probabilité démontrée (avec un niveau de confiance de 95 %) d'une réponse négative inférieure ou égale à 5 % du temps doit être respectée. La reconnaissance des kits qui ne répondent qu'à ce critère durera jusqu'à ce que l'EPA publie sa reconnaissance du premier kit de test qui répond aux deux critères énoncés dans la règle. Les kits d'analyse du plomb reconnus après le 1er septembre 2010 doivent répondre aux critères de réponse négative et de réponse positive énoncés dans le 40 CFR 745.88(c)(1) et (2). Le critère de réponse positive stipule que pour les peintures contenant du plomb en dessous du niveau réglementé, 1,0 mg/cm2 ou 0,5 % en poids, une probabilité démontrée (avec un niveau de confiance de 95 %) d'une réponse positive inférieure ou égale à 10 % du temps doit être respectée. Malgré l'engagement des ressources de l'EPA dans cet effort, à ce jour, aucun kit de test du plomb n'a satisfait aux deux critères de performance décrits dans la règle RRP. Cependant, trois kits de test de plomb reconnus par l'EPA répondent au critère de réponse négative et continuent d'être reconnus par l'EPA.</a:t>
            </a:r>
          </a:p>
        </p:txBody>
      </p:sp>
      <p:sp>
        <p:nvSpPr>
          <p:cNvPr id="3" name="TextBox 2">
            <a:extLst>
              <a:ext uri="{FF2B5EF4-FFF2-40B4-BE49-F238E27FC236}">
                <a16:creationId xmlns:a16="http://schemas.microsoft.com/office/drawing/2014/main" id="{2CFA6E6A-D8A3-DB6C-6C71-84F2F82C8CAF}"/>
              </a:ext>
            </a:extLst>
          </p:cNvPr>
          <p:cNvSpPr txBox="1"/>
          <p:nvPr/>
        </p:nvSpPr>
        <p:spPr>
          <a:xfrm>
            <a:off x="110532" y="1079604"/>
            <a:ext cx="5738814" cy="3647152"/>
          </a:xfrm>
          <a:prstGeom prst="rect">
            <a:avLst/>
          </a:prstGeom>
          <a:noFill/>
        </p:spPr>
        <p:txBody>
          <a:bodyPr wrap="square">
            <a:spAutoFit/>
          </a:bodyPr>
          <a:lstStyle/>
          <a:p>
            <a:r>
              <a:rPr lang="fr-CH" sz="1050" dirty="0"/>
              <a:t>Le 22 avril 2008, l'EPA a publié la règle RRP (Lead </a:t>
            </a:r>
            <a:r>
              <a:rPr lang="fr-CH" sz="1050" dirty="0" err="1"/>
              <a:t>Renovation</a:t>
            </a:r>
            <a:r>
              <a:rPr lang="fr-CH" sz="1050" dirty="0"/>
              <a:t>, </a:t>
            </a:r>
            <a:r>
              <a:rPr lang="fr-CH" sz="1050" dirty="0" err="1"/>
              <a:t>Repair</a:t>
            </a:r>
            <a:r>
              <a:rPr lang="fr-CH" sz="1050" dirty="0"/>
              <a:t> and Painting Rule) qui, entre autres, établit des critères de reconnaissance de performance pour les kits de test de plomb à utiliser comme option pour déterminer si la peinture réglementée à base de plomb n'est pas présente dans les logements ciblés et les installations occupées par des enfants. L'utilisation d'un kit de test de plomb reconnu par l'EPA, lorsqu'il est utilisé par un professionnel qualifié, permet de déterminer de manière fiable l'absence de peinture à base de plomb réglementée grâce à un résultat négatif. Le règlement RRP a également établi des critères de réponse négative et de réponse positive décrits dans le 40 CFR 745.88(c) pour les kits d'analyse du plomb reconnus par l’EPA .Les kits d'analyse du plomb reconnus avant le 1er septembre 2010 ne doivent répondre qu'au critère de réponse négative défini dans le 40 CFR 745.88(c)(1). Le critère de réponse négative stipule que pour les peintures contenant du plomb à un niveau égal ou supérieur au niveau réglementé, soit 1,0 mg/cm2 ou 0,5 % en poids, une probabilité démontrée (avec un niveau de confiance de 95 %) d'une réponse négative inférieure ou égale à 5 % du temps doit être respectée. La reconnaissance des kits qui ne répondent qu'à ce critère durera jusqu'à ce que l'EPA publie sa reconnaissance du premier kit de test qui répond aux deux critères énoncés dans la règle.</a:t>
            </a:r>
          </a:p>
          <a:p>
            <a:endParaRPr lang="fr-CH" sz="1050" dirty="0"/>
          </a:p>
          <a:p>
            <a:r>
              <a:rPr lang="fr-CH" sz="1050" dirty="0"/>
              <a:t>Malgré l'engagement des ressources de l'EPA dans cet effort, à ce jour, aucun kit de test du plomb n'a satisfait aux deux critères de performance décrits dans la règle RRP. Cependant, trois kits de test de plomb reconnus par l'EPA répondent au critère de réponse négative et continuent d'être reconnus par l'EPA.</a:t>
            </a:r>
          </a:p>
          <a:p>
            <a:endParaRPr lang="fr-CH" sz="1050" dirty="0"/>
          </a:p>
        </p:txBody>
      </p:sp>
      <p:sp>
        <p:nvSpPr>
          <p:cNvPr id="4" name="TextBox 3">
            <a:extLst>
              <a:ext uri="{FF2B5EF4-FFF2-40B4-BE49-F238E27FC236}">
                <a16:creationId xmlns:a16="http://schemas.microsoft.com/office/drawing/2014/main" id="{4B5443C7-CFBE-1B80-5EED-1CA740151A9E}"/>
              </a:ext>
            </a:extLst>
          </p:cNvPr>
          <p:cNvSpPr txBox="1"/>
          <p:nvPr/>
        </p:nvSpPr>
        <p:spPr>
          <a:xfrm>
            <a:off x="110532" y="710272"/>
            <a:ext cx="6156434" cy="369332"/>
          </a:xfrm>
          <a:prstGeom prst="rect">
            <a:avLst/>
          </a:prstGeom>
          <a:noFill/>
        </p:spPr>
        <p:txBody>
          <a:bodyPr wrap="square">
            <a:spAutoFit/>
          </a:bodyPr>
          <a:lstStyle/>
          <a:p>
            <a:r>
              <a:rPr lang="en-GB" dirty="0">
                <a:hlinkClick r:id="rId2"/>
              </a:rPr>
              <a:t>Lead Test Kits | US EPA</a:t>
            </a:r>
            <a:endParaRPr lang="fr-CH" dirty="0"/>
          </a:p>
        </p:txBody>
      </p:sp>
      <p:sp>
        <p:nvSpPr>
          <p:cNvPr id="5" name="TextBox 4">
            <a:extLst>
              <a:ext uri="{FF2B5EF4-FFF2-40B4-BE49-F238E27FC236}">
                <a16:creationId xmlns:a16="http://schemas.microsoft.com/office/drawing/2014/main" id="{911B8CD6-732F-A357-3607-2108BFD98A27}"/>
              </a:ext>
            </a:extLst>
          </p:cNvPr>
          <p:cNvSpPr txBox="1"/>
          <p:nvPr/>
        </p:nvSpPr>
        <p:spPr>
          <a:xfrm>
            <a:off x="110532" y="243704"/>
            <a:ext cx="10184039" cy="369332"/>
          </a:xfrm>
          <a:prstGeom prst="rect">
            <a:avLst/>
          </a:prstGeom>
          <a:noFill/>
        </p:spPr>
        <p:txBody>
          <a:bodyPr wrap="square" rtlCol="0">
            <a:spAutoFit/>
          </a:bodyPr>
          <a:lstStyle/>
          <a:p>
            <a:r>
              <a:rPr lang="fr-FR" b="1" u="sng" dirty="0">
                <a:solidFill>
                  <a:srgbClr val="0070C0"/>
                </a:solidFill>
              </a:rPr>
              <a:t>Modification des critères de performances des kits de détection plomb par US EPA:</a:t>
            </a:r>
            <a:endParaRPr lang="fr-CH" b="1" u="sng" dirty="0">
              <a:solidFill>
                <a:srgbClr val="0070C0"/>
              </a:solidFill>
            </a:endParaRPr>
          </a:p>
        </p:txBody>
      </p:sp>
    </p:spTree>
    <p:extLst>
      <p:ext uri="{BB962C8B-B14F-4D97-AF65-F5344CB8AC3E}">
        <p14:creationId xmlns:p14="http://schemas.microsoft.com/office/powerpoint/2010/main" val="35869206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236A3-034F-B65C-EB9F-0A515DE743DE}"/>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E592D04A-83D4-105F-5E76-46850F2F0C1E}"/>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8C2038F9-9D83-2838-C6F4-07402EEBE260}"/>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92BF93B6-B841-0F0E-63DD-3D56EAE065FC}"/>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17C9E451-7F1B-8B94-9CF1-8AAD1BFD0FB0}"/>
              </a:ext>
            </a:extLst>
          </p:cNvPr>
          <p:cNvSpPr>
            <a:spLocks noGrp="1"/>
          </p:cNvSpPr>
          <p:nvPr>
            <p:ph type="sldNum" sz="quarter" idx="15"/>
          </p:nvPr>
        </p:nvSpPr>
        <p:spPr/>
        <p:txBody>
          <a:bodyPr/>
          <a:lstStyle/>
          <a:p>
            <a:pPr>
              <a:defRPr/>
            </a:pPr>
            <a:fld id="{AC20D698-E8D5-BB4D-895B-89EE952D3A3D}" type="slidenum">
              <a:rPr lang="en-GB" smtClean="0"/>
              <a:pPr>
                <a:defRPr/>
              </a:pPr>
              <a:t>3</a:t>
            </a:fld>
            <a:endParaRPr lang="en-GB" dirty="0"/>
          </a:p>
        </p:txBody>
      </p:sp>
      <p:sp>
        <p:nvSpPr>
          <p:cNvPr id="24" name="Title 1">
            <a:extLst>
              <a:ext uri="{FF2B5EF4-FFF2-40B4-BE49-F238E27FC236}">
                <a16:creationId xmlns:a16="http://schemas.microsoft.com/office/drawing/2014/main" id="{0075A0E2-91EE-6109-2FB7-9ACC1A319857}"/>
              </a:ext>
            </a:extLst>
          </p:cNvPr>
          <p:cNvSpPr>
            <a:spLocks noGrp="1"/>
          </p:cNvSpPr>
          <p:nvPr>
            <p:ph type="title"/>
          </p:nvPr>
        </p:nvSpPr>
        <p:spPr>
          <a:xfrm>
            <a:off x="838200" y="365125"/>
            <a:ext cx="10515600" cy="1325563"/>
          </a:xfrm>
        </p:spPr>
        <p:txBody>
          <a:bodyPr/>
          <a:lstStyle/>
          <a:p>
            <a:r>
              <a:rPr lang="fr-FR" dirty="0"/>
              <a:t>Contexte</a:t>
            </a:r>
            <a:endParaRPr lang="fr-CH" dirty="0"/>
          </a:p>
        </p:txBody>
      </p:sp>
      <p:sp>
        <p:nvSpPr>
          <p:cNvPr id="25" name="Content Placeholder 2">
            <a:extLst>
              <a:ext uri="{FF2B5EF4-FFF2-40B4-BE49-F238E27FC236}">
                <a16:creationId xmlns:a16="http://schemas.microsoft.com/office/drawing/2014/main" id="{C685FBEB-BCB4-5B6F-6C98-784BBBAE1F85}"/>
              </a:ext>
            </a:extLst>
          </p:cNvPr>
          <p:cNvSpPr>
            <a:spLocks noGrp="1"/>
          </p:cNvSpPr>
          <p:nvPr>
            <p:ph idx="1"/>
          </p:nvPr>
        </p:nvSpPr>
        <p:spPr>
          <a:xfrm>
            <a:off x="733098" y="1825625"/>
            <a:ext cx="7581272" cy="4149179"/>
          </a:xfrm>
        </p:spPr>
        <p:txBody>
          <a:bodyPr>
            <a:normAutofit fontScale="77500" lnSpcReduction="20000"/>
          </a:bodyPr>
          <a:lstStyle/>
          <a:p>
            <a:pPr>
              <a:lnSpc>
                <a:spcPct val="110000"/>
              </a:lnSpc>
            </a:pPr>
            <a:r>
              <a:rPr lang="fr-CH" sz="1900" dirty="0"/>
              <a:t>En mars 2012, une campagne a été entreprise afin d’inventorier, caractériser radiologiquement, reconditionner et éliminer ces 280 tonnes de plomb</a:t>
            </a:r>
            <a:r>
              <a:rPr lang="fr-FR" sz="1900" dirty="0"/>
              <a:t>. </a:t>
            </a:r>
          </a:p>
          <a:p>
            <a:pPr>
              <a:lnSpc>
                <a:spcPct val="110000"/>
              </a:lnSpc>
            </a:pPr>
            <a:endParaRPr lang="fr-FR" sz="1900" dirty="0"/>
          </a:p>
          <a:p>
            <a:pPr>
              <a:lnSpc>
                <a:spcPct val="110000"/>
              </a:lnSpc>
            </a:pPr>
            <a:r>
              <a:rPr lang="fr-FR" sz="1900" dirty="0"/>
              <a:t>Afin de valider les conditions d’interventions des équipes (procédure, EPI, aménagement de la zone…) des mesures de concentration de plomb dans l’air et sur les surfaces de travail ont été réalisées par un organisme (</a:t>
            </a:r>
            <a:r>
              <a:rPr lang="fr-FR" sz="1900" dirty="0" err="1"/>
              <a:t>Toxopro</a:t>
            </a:r>
            <a:r>
              <a:rPr lang="fr-FR" sz="1900" dirty="0"/>
              <a:t>) entre mars 2012 et avril 2013.</a:t>
            </a:r>
          </a:p>
          <a:p>
            <a:pPr>
              <a:lnSpc>
                <a:spcPct val="110000"/>
              </a:lnSpc>
            </a:pPr>
            <a:endParaRPr lang="fr-FR" sz="1900" dirty="0"/>
          </a:p>
          <a:p>
            <a:pPr>
              <a:lnSpc>
                <a:spcPct val="110000"/>
              </a:lnSpc>
            </a:pPr>
            <a:r>
              <a:rPr lang="fr-FR" sz="1900" dirty="0"/>
              <a:t>Cette campagne de mesure a mis en évidence une présence significative de poussières de plomb dans l’air avec des concentrations jusqu’à 3,3 fois supérieures à la VME CERN (0,1mg/m</a:t>
            </a:r>
            <a:r>
              <a:rPr lang="fr-FR" sz="1900" baseline="30000" dirty="0"/>
              <a:t>3</a:t>
            </a:r>
            <a:r>
              <a:rPr lang="fr-FR" sz="1900" dirty="0"/>
              <a:t>) mais également sur la plupart des surfaces de travail.</a:t>
            </a:r>
          </a:p>
          <a:p>
            <a:endParaRPr lang="fr-FR" sz="1800" dirty="0"/>
          </a:p>
          <a:p>
            <a:pPr>
              <a:lnSpc>
                <a:spcPct val="110000"/>
              </a:lnSpc>
            </a:pPr>
            <a:r>
              <a:rPr lang="fr-FR" sz="1900" b="1" u="sng" dirty="0">
                <a:solidFill>
                  <a:srgbClr val="FF0000"/>
                </a:solidFill>
              </a:rPr>
              <a:t>Hypothèse: </a:t>
            </a:r>
            <a:r>
              <a:rPr lang="fr-FR" sz="1900" dirty="0"/>
              <a:t>Remise en suspension de poussières de plomb lors de la manutention des palettes et des briques de plomb et transfert de poussières par contact direct</a:t>
            </a:r>
          </a:p>
          <a:p>
            <a:endParaRPr lang="fr-CH" sz="1800" dirty="0"/>
          </a:p>
        </p:txBody>
      </p:sp>
      <p:pic>
        <p:nvPicPr>
          <p:cNvPr id="26" name="Picture 25">
            <a:extLst>
              <a:ext uri="{FF2B5EF4-FFF2-40B4-BE49-F238E27FC236}">
                <a16:creationId xmlns:a16="http://schemas.microsoft.com/office/drawing/2014/main" id="{2D62B1FD-9212-A83A-7453-68B6C93C5FAE}"/>
              </a:ext>
            </a:extLst>
          </p:cNvPr>
          <p:cNvPicPr>
            <a:picLocks noChangeAspect="1"/>
          </p:cNvPicPr>
          <p:nvPr/>
        </p:nvPicPr>
        <p:blipFill>
          <a:blip r:embed="rId2"/>
          <a:srcRect l="2057" t="10926" r="4777" b="26746"/>
          <a:stretch/>
        </p:blipFill>
        <p:spPr>
          <a:xfrm>
            <a:off x="10629216" y="3732184"/>
            <a:ext cx="1485804" cy="1688786"/>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27" name="Picture 26">
            <a:extLst>
              <a:ext uri="{FF2B5EF4-FFF2-40B4-BE49-F238E27FC236}">
                <a16:creationId xmlns:a16="http://schemas.microsoft.com/office/drawing/2014/main" id="{27985E89-AE60-4963-DFF1-BA6F6EC80768}"/>
              </a:ext>
            </a:extLst>
          </p:cNvPr>
          <p:cNvPicPr>
            <a:picLocks noChangeAspect="1"/>
          </p:cNvPicPr>
          <p:nvPr/>
        </p:nvPicPr>
        <p:blipFill>
          <a:blip r:embed="rId3"/>
          <a:srcRect l="13020" t="5550" r="31882" b="6189"/>
          <a:stretch/>
        </p:blipFill>
        <p:spPr>
          <a:xfrm>
            <a:off x="10437621" y="956264"/>
            <a:ext cx="1678232" cy="1755172"/>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28" name="Picture 27">
            <a:extLst>
              <a:ext uri="{FF2B5EF4-FFF2-40B4-BE49-F238E27FC236}">
                <a16:creationId xmlns:a16="http://schemas.microsoft.com/office/drawing/2014/main" id="{D727957D-2DCE-914A-4DF5-11E0334EC294}"/>
              </a:ext>
            </a:extLst>
          </p:cNvPr>
          <p:cNvPicPr>
            <a:picLocks noChangeAspect="1"/>
          </p:cNvPicPr>
          <p:nvPr/>
        </p:nvPicPr>
        <p:blipFill>
          <a:blip r:embed="rId4"/>
          <a:srcRect l="11784" t="11212" r="14935" b="8626"/>
          <a:stretch/>
        </p:blipFill>
        <p:spPr>
          <a:xfrm>
            <a:off x="8593524" y="3732184"/>
            <a:ext cx="1709239" cy="1688786"/>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29" name="Picture 28">
            <a:extLst>
              <a:ext uri="{FF2B5EF4-FFF2-40B4-BE49-F238E27FC236}">
                <a16:creationId xmlns:a16="http://schemas.microsoft.com/office/drawing/2014/main" id="{7CF40B88-B0A2-7077-32BF-BA657FB8C753}"/>
              </a:ext>
            </a:extLst>
          </p:cNvPr>
          <p:cNvPicPr>
            <a:picLocks noChangeAspect="1"/>
          </p:cNvPicPr>
          <p:nvPr/>
        </p:nvPicPr>
        <p:blipFill>
          <a:blip r:embed="rId5"/>
          <a:srcRect l="14930" t="5528" r="19996" b="8809"/>
          <a:stretch/>
        </p:blipFill>
        <p:spPr>
          <a:xfrm>
            <a:off x="8561720" y="955923"/>
            <a:ext cx="1709239" cy="1755172"/>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30" name="TextBox 29">
            <a:extLst>
              <a:ext uri="{FF2B5EF4-FFF2-40B4-BE49-F238E27FC236}">
                <a16:creationId xmlns:a16="http://schemas.microsoft.com/office/drawing/2014/main" id="{6C19EF67-B2F7-78B0-59E6-F2D6DB33B917}"/>
              </a:ext>
            </a:extLst>
          </p:cNvPr>
          <p:cNvSpPr txBox="1"/>
          <p:nvPr/>
        </p:nvSpPr>
        <p:spPr>
          <a:xfrm>
            <a:off x="8554109" y="2703212"/>
            <a:ext cx="1678232" cy="553998"/>
          </a:xfrm>
          <a:prstGeom prst="rect">
            <a:avLst/>
          </a:prstGeom>
          <a:noFill/>
        </p:spPr>
        <p:txBody>
          <a:bodyPr wrap="square" rtlCol="0">
            <a:spAutoFit/>
          </a:bodyPr>
          <a:lstStyle/>
          <a:p>
            <a:pPr algn="ctr"/>
            <a:r>
              <a:rPr lang="fr-FR" sz="1000" b="1" i="1" dirty="0">
                <a:solidFill>
                  <a:schemeClr val="bg2">
                    <a:lumMod val="10000"/>
                  </a:schemeClr>
                </a:solidFill>
              </a:rPr>
              <a:t>Etape n°1: Déplacement du plomb vers la zone de tri</a:t>
            </a:r>
            <a:endParaRPr lang="fr-CH" sz="1000" b="1" i="1" dirty="0">
              <a:solidFill>
                <a:schemeClr val="bg2">
                  <a:lumMod val="10000"/>
                </a:schemeClr>
              </a:solidFill>
            </a:endParaRPr>
          </a:p>
        </p:txBody>
      </p:sp>
      <p:sp>
        <p:nvSpPr>
          <p:cNvPr id="31" name="TextBox 30">
            <a:extLst>
              <a:ext uri="{FF2B5EF4-FFF2-40B4-BE49-F238E27FC236}">
                <a16:creationId xmlns:a16="http://schemas.microsoft.com/office/drawing/2014/main" id="{83CC8234-C664-D02F-AAF9-322068015C85}"/>
              </a:ext>
            </a:extLst>
          </p:cNvPr>
          <p:cNvSpPr txBox="1"/>
          <p:nvPr/>
        </p:nvSpPr>
        <p:spPr>
          <a:xfrm>
            <a:off x="10370454" y="2722280"/>
            <a:ext cx="1729633" cy="553998"/>
          </a:xfrm>
          <a:prstGeom prst="rect">
            <a:avLst/>
          </a:prstGeom>
          <a:noFill/>
        </p:spPr>
        <p:txBody>
          <a:bodyPr wrap="square" rtlCol="0">
            <a:spAutoFit/>
          </a:bodyPr>
          <a:lstStyle/>
          <a:p>
            <a:pPr algn="ctr"/>
            <a:r>
              <a:rPr lang="fr-FR" sz="1000" b="1" i="1" dirty="0">
                <a:solidFill>
                  <a:schemeClr val="bg2">
                    <a:lumMod val="10000"/>
                  </a:schemeClr>
                </a:solidFill>
              </a:rPr>
              <a:t>Etape n°2: Aspiration des poussières à la surface des briques de plomb</a:t>
            </a:r>
            <a:endParaRPr lang="fr-CH" sz="1000" b="1" i="1" dirty="0">
              <a:solidFill>
                <a:schemeClr val="bg2">
                  <a:lumMod val="10000"/>
                </a:schemeClr>
              </a:solidFill>
            </a:endParaRPr>
          </a:p>
        </p:txBody>
      </p:sp>
      <p:sp>
        <p:nvSpPr>
          <p:cNvPr id="32" name="TextBox 31">
            <a:extLst>
              <a:ext uri="{FF2B5EF4-FFF2-40B4-BE49-F238E27FC236}">
                <a16:creationId xmlns:a16="http://schemas.microsoft.com/office/drawing/2014/main" id="{A5243272-A88C-ED69-E1AA-471134BB7F94}"/>
              </a:ext>
            </a:extLst>
          </p:cNvPr>
          <p:cNvSpPr txBox="1"/>
          <p:nvPr/>
        </p:nvSpPr>
        <p:spPr>
          <a:xfrm>
            <a:off x="8671830" y="5420807"/>
            <a:ext cx="1678232" cy="553998"/>
          </a:xfrm>
          <a:prstGeom prst="rect">
            <a:avLst/>
          </a:prstGeom>
          <a:noFill/>
        </p:spPr>
        <p:txBody>
          <a:bodyPr wrap="square" rtlCol="0">
            <a:spAutoFit/>
          </a:bodyPr>
          <a:lstStyle/>
          <a:p>
            <a:pPr algn="ctr"/>
            <a:r>
              <a:rPr lang="fr-FR" sz="1000" b="1" i="1" dirty="0">
                <a:solidFill>
                  <a:schemeClr val="bg2">
                    <a:lumMod val="10000"/>
                  </a:schemeClr>
                </a:solidFill>
              </a:rPr>
              <a:t>Etape n°3: Mesures radiologiques sur chaque brique de plomb</a:t>
            </a:r>
            <a:endParaRPr lang="fr-CH" sz="1000" b="1" i="1" dirty="0">
              <a:solidFill>
                <a:schemeClr val="bg2">
                  <a:lumMod val="10000"/>
                </a:schemeClr>
              </a:solidFill>
            </a:endParaRPr>
          </a:p>
        </p:txBody>
      </p:sp>
      <p:sp>
        <p:nvSpPr>
          <p:cNvPr id="33" name="TextBox 32">
            <a:extLst>
              <a:ext uri="{FF2B5EF4-FFF2-40B4-BE49-F238E27FC236}">
                <a16:creationId xmlns:a16="http://schemas.microsoft.com/office/drawing/2014/main" id="{34380C53-DD10-6550-CC0C-33FF0F41E394}"/>
              </a:ext>
            </a:extLst>
          </p:cNvPr>
          <p:cNvSpPr txBox="1"/>
          <p:nvPr/>
        </p:nvSpPr>
        <p:spPr>
          <a:xfrm>
            <a:off x="10523741" y="5420970"/>
            <a:ext cx="1678232" cy="707886"/>
          </a:xfrm>
          <a:prstGeom prst="rect">
            <a:avLst/>
          </a:prstGeom>
          <a:noFill/>
        </p:spPr>
        <p:txBody>
          <a:bodyPr wrap="square" rtlCol="0">
            <a:spAutoFit/>
          </a:bodyPr>
          <a:lstStyle/>
          <a:p>
            <a:pPr algn="ctr"/>
            <a:r>
              <a:rPr lang="fr-FR" sz="1000" b="1" i="1" dirty="0">
                <a:solidFill>
                  <a:schemeClr val="bg2">
                    <a:lumMod val="10000"/>
                  </a:schemeClr>
                </a:solidFill>
              </a:rPr>
              <a:t>Etape n°4: Conditionnement du plomb contrôlé sur des palettes </a:t>
            </a:r>
            <a:endParaRPr lang="fr-CH" sz="1000" b="1" i="1" dirty="0">
              <a:solidFill>
                <a:schemeClr val="bg2">
                  <a:lumMod val="10000"/>
                </a:schemeClr>
              </a:solidFill>
            </a:endParaRPr>
          </a:p>
        </p:txBody>
      </p:sp>
    </p:spTree>
    <p:extLst>
      <p:ext uri="{BB962C8B-B14F-4D97-AF65-F5344CB8AC3E}">
        <p14:creationId xmlns:p14="http://schemas.microsoft.com/office/powerpoint/2010/main" val="2136484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0737C5-D1F0-12C5-BFD5-5B51E01E6126}"/>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4B9918D8-1120-E148-D142-3C4458CCE442}"/>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F4B7CC10-CA5A-951B-F601-EC6486FD277F}"/>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1F24140A-CE68-421A-EBCA-15D5C894C5F9}"/>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FC61AE8B-D2F0-E5ED-DB63-9453776AC3A3}"/>
              </a:ext>
            </a:extLst>
          </p:cNvPr>
          <p:cNvSpPr>
            <a:spLocks noGrp="1"/>
          </p:cNvSpPr>
          <p:nvPr>
            <p:ph type="sldNum" sz="quarter" idx="15"/>
          </p:nvPr>
        </p:nvSpPr>
        <p:spPr/>
        <p:txBody>
          <a:bodyPr/>
          <a:lstStyle/>
          <a:p>
            <a:pPr>
              <a:defRPr/>
            </a:pPr>
            <a:fld id="{AC20D698-E8D5-BB4D-895B-89EE952D3A3D}" type="slidenum">
              <a:rPr lang="en-GB" smtClean="0"/>
              <a:pPr>
                <a:defRPr/>
              </a:pPr>
              <a:t>4</a:t>
            </a:fld>
            <a:endParaRPr lang="en-GB" dirty="0"/>
          </a:p>
        </p:txBody>
      </p:sp>
      <p:sp>
        <p:nvSpPr>
          <p:cNvPr id="5" name="Title 1">
            <a:extLst>
              <a:ext uri="{FF2B5EF4-FFF2-40B4-BE49-F238E27FC236}">
                <a16:creationId xmlns:a16="http://schemas.microsoft.com/office/drawing/2014/main" id="{543A7E02-D906-B015-5117-3A6B7F1BEFAB}"/>
              </a:ext>
            </a:extLst>
          </p:cNvPr>
          <p:cNvSpPr>
            <a:spLocks noGrp="1"/>
          </p:cNvSpPr>
          <p:nvPr>
            <p:ph type="title"/>
          </p:nvPr>
        </p:nvSpPr>
        <p:spPr>
          <a:xfrm>
            <a:off x="838200" y="365125"/>
            <a:ext cx="10515600" cy="1325563"/>
          </a:xfrm>
        </p:spPr>
        <p:txBody>
          <a:bodyPr/>
          <a:lstStyle/>
          <a:p>
            <a:r>
              <a:rPr lang="fr-FR" dirty="0"/>
              <a:t>Contexte</a:t>
            </a:r>
            <a:endParaRPr lang="fr-CH" dirty="0"/>
          </a:p>
        </p:txBody>
      </p:sp>
      <p:pic>
        <p:nvPicPr>
          <p:cNvPr id="6" name="Picture 5" descr="A warehouse with a lot of boxes and a shelf&#10;&#10;Description automatically generated with medium confidence">
            <a:extLst>
              <a:ext uri="{FF2B5EF4-FFF2-40B4-BE49-F238E27FC236}">
                <a16:creationId xmlns:a16="http://schemas.microsoft.com/office/drawing/2014/main" id="{2E1EFEF1-8565-0885-FBFC-58A4EC28A5D5}"/>
              </a:ext>
            </a:extLst>
          </p:cNvPr>
          <p:cNvPicPr>
            <a:picLocks noChangeAspect="1"/>
          </p:cNvPicPr>
          <p:nvPr/>
        </p:nvPicPr>
        <p:blipFill>
          <a:blip r:embed="rId2"/>
          <a:stretch>
            <a:fillRect/>
          </a:stretch>
        </p:blipFill>
        <p:spPr>
          <a:xfrm>
            <a:off x="9235527" y="876140"/>
            <a:ext cx="2671433" cy="2003575"/>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7" name="Picture 6" descr="A room with shelves and boxes&#10;&#10;Description automatically generated">
            <a:extLst>
              <a:ext uri="{FF2B5EF4-FFF2-40B4-BE49-F238E27FC236}">
                <a16:creationId xmlns:a16="http://schemas.microsoft.com/office/drawing/2014/main" id="{E012AC27-F3A5-7603-342B-5FFE7D7AFBA2}"/>
              </a:ext>
            </a:extLst>
          </p:cNvPr>
          <p:cNvPicPr>
            <a:picLocks noChangeAspect="1"/>
          </p:cNvPicPr>
          <p:nvPr/>
        </p:nvPicPr>
        <p:blipFill>
          <a:blip r:embed="rId3"/>
          <a:stretch>
            <a:fillRect/>
          </a:stretch>
        </p:blipFill>
        <p:spPr>
          <a:xfrm>
            <a:off x="9235527" y="3602421"/>
            <a:ext cx="2671433" cy="2003575"/>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8" name="TextBox 7">
            <a:extLst>
              <a:ext uri="{FF2B5EF4-FFF2-40B4-BE49-F238E27FC236}">
                <a16:creationId xmlns:a16="http://schemas.microsoft.com/office/drawing/2014/main" id="{AF5C81E6-4F2E-6688-3887-8AF4898B3F2A}"/>
              </a:ext>
            </a:extLst>
          </p:cNvPr>
          <p:cNvSpPr txBox="1"/>
          <p:nvPr/>
        </p:nvSpPr>
        <p:spPr>
          <a:xfrm>
            <a:off x="9188232" y="2863469"/>
            <a:ext cx="2766026" cy="400110"/>
          </a:xfrm>
          <a:prstGeom prst="rect">
            <a:avLst/>
          </a:prstGeom>
          <a:noFill/>
        </p:spPr>
        <p:txBody>
          <a:bodyPr wrap="square" rtlCol="0">
            <a:spAutoFit/>
          </a:bodyPr>
          <a:lstStyle/>
          <a:p>
            <a:pPr algn="ctr"/>
            <a:r>
              <a:rPr lang="fr-FR" sz="1000" b="1" i="1" dirty="0">
                <a:solidFill>
                  <a:schemeClr val="bg2">
                    <a:lumMod val="10000"/>
                  </a:schemeClr>
                </a:solidFill>
              </a:rPr>
              <a:t>Vue de la bâche installée entre les locaux R-401 et R-402 du bât.131</a:t>
            </a:r>
            <a:endParaRPr lang="fr-CH" sz="1000" b="1" i="1" dirty="0">
              <a:solidFill>
                <a:schemeClr val="bg2">
                  <a:lumMod val="10000"/>
                </a:schemeClr>
              </a:solidFill>
            </a:endParaRPr>
          </a:p>
        </p:txBody>
      </p:sp>
      <p:sp>
        <p:nvSpPr>
          <p:cNvPr id="10" name="TextBox 9">
            <a:extLst>
              <a:ext uri="{FF2B5EF4-FFF2-40B4-BE49-F238E27FC236}">
                <a16:creationId xmlns:a16="http://schemas.microsoft.com/office/drawing/2014/main" id="{BC0DE2F2-F1AD-AD11-C0BF-4737CC5CDF0A}"/>
              </a:ext>
            </a:extLst>
          </p:cNvPr>
          <p:cNvSpPr txBox="1"/>
          <p:nvPr/>
        </p:nvSpPr>
        <p:spPr>
          <a:xfrm>
            <a:off x="9082742" y="5595006"/>
            <a:ext cx="2946346" cy="246221"/>
          </a:xfrm>
          <a:prstGeom prst="rect">
            <a:avLst/>
          </a:prstGeom>
          <a:noFill/>
        </p:spPr>
        <p:txBody>
          <a:bodyPr wrap="square" rtlCol="0">
            <a:spAutoFit/>
          </a:bodyPr>
          <a:lstStyle/>
          <a:p>
            <a:pPr algn="ctr"/>
            <a:r>
              <a:rPr lang="fr-FR" sz="1000" b="1" i="1" dirty="0">
                <a:solidFill>
                  <a:schemeClr val="bg2">
                    <a:lumMod val="10000"/>
                  </a:schemeClr>
                </a:solidFill>
              </a:rPr>
              <a:t>Vue de la bâche percée depuis le local  R-402</a:t>
            </a:r>
            <a:endParaRPr lang="fr-CH" sz="1000" b="1" i="1" dirty="0">
              <a:solidFill>
                <a:schemeClr val="bg2">
                  <a:lumMod val="10000"/>
                </a:schemeClr>
              </a:solidFill>
            </a:endParaRPr>
          </a:p>
        </p:txBody>
      </p:sp>
      <p:sp>
        <p:nvSpPr>
          <p:cNvPr id="11" name="Oval 10">
            <a:extLst>
              <a:ext uri="{FF2B5EF4-FFF2-40B4-BE49-F238E27FC236}">
                <a16:creationId xmlns:a16="http://schemas.microsoft.com/office/drawing/2014/main" id="{19534DBB-E2FD-42E9-09EB-4B0EC8C89620}"/>
              </a:ext>
            </a:extLst>
          </p:cNvPr>
          <p:cNvSpPr/>
          <p:nvPr/>
        </p:nvSpPr>
        <p:spPr>
          <a:xfrm>
            <a:off x="9370054" y="3956097"/>
            <a:ext cx="877533" cy="946390"/>
          </a:xfrm>
          <a:prstGeom prst="ellipse">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2" name="Content Placeholder 2">
            <a:extLst>
              <a:ext uri="{FF2B5EF4-FFF2-40B4-BE49-F238E27FC236}">
                <a16:creationId xmlns:a16="http://schemas.microsoft.com/office/drawing/2014/main" id="{64371FF7-A567-50AD-42E6-A84EE2F0CBEF}"/>
              </a:ext>
            </a:extLst>
          </p:cNvPr>
          <p:cNvSpPr>
            <a:spLocks noGrp="1"/>
          </p:cNvSpPr>
          <p:nvPr>
            <p:ph idx="1"/>
          </p:nvPr>
        </p:nvSpPr>
        <p:spPr>
          <a:xfrm>
            <a:off x="838200" y="1825625"/>
            <a:ext cx="7990490" cy="4185293"/>
          </a:xfrm>
        </p:spPr>
        <p:txBody>
          <a:bodyPr>
            <a:normAutofit fontScale="92500" lnSpcReduction="20000"/>
          </a:bodyPr>
          <a:lstStyle/>
          <a:p>
            <a:pPr>
              <a:lnSpc>
                <a:spcPct val="100000"/>
              </a:lnSpc>
            </a:pPr>
            <a:r>
              <a:rPr lang="fr-CH" sz="1800" dirty="0"/>
              <a:t>La campagne a été arrêtée puis des investigations ont été menées. Une contamination au plomb non-radioactif a été détectée dans les deux locaux du bâtiment n°131 (R-401 et R-402) qui n’étaient pas physiquement séparés</a:t>
            </a:r>
          </a:p>
          <a:p>
            <a:endParaRPr lang="fr-CH" sz="1800" dirty="0"/>
          </a:p>
          <a:p>
            <a:pPr>
              <a:lnSpc>
                <a:spcPct val="100000"/>
              </a:lnSpc>
            </a:pPr>
            <a:r>
              <a:rPr lang="fr-CH" sz="1800" dirty="0"/>
              <a:t>Une bâche plastique a alors été installée afin de séparer les deux locaux puis une décontamination de l’ensemble du bâtiment n°131 a été réalisée (cf. photos)</a:t>
            </a:r>
          </a:p>
          <a:p>
            <a:endParaRPr lang="fr-CH" sz="1800" dirty="0"/>
          </a:p>
          <a:p>
            <a:pPr>
              <a:lnSpc>
                <a:spcPct val="100000"/>
              </a:lnSpc>
            </a:pPr>
            <a:r>
              <a:rPr lang="fr-CH" sz="1800" dirty="0"/>
              <a:t>A la suite du percement de la bâche plastique de nouvelles analyses chimiques ont été réalisées en 2021. Elles ont révélé une nouvelle contamination au plomb à l’intérieur des locaux R-401 et R-402, et ceci malgré une très faible activité dans le local R-401 depuis 2013. </a:t>
            </a:r>
          </a:p>
          <a:p>
            <a:pPr>
              <a:lnSpc>
                <a:spcPct val="100000"/>
              </a:lnSpc>
            </a:pPr>
            <a:endParaRPr lang="fr-CH" sz="1800" u="sng" dirty="0"/>
          </a:p>
          <a:p>
            <a:pPr>
              <a:lnSpc>
                <a:spcPct val="100000"/>
              </a:lnSpc>
            </a:pPr>
            <a:r>
              <a:rPr lang="fr-FR" sz="1800" b="1" u="sng" dirty="0">
                <a:solidFill>
                  <a:srgbClr val="FF0000"/>
                </a:solidFill>
              </a:rPr>
              <a:t>Hypothèse: </a:t>
            </a:r>
            <a:r>
              <a:rPr lang="fr-FR" sz="1800" dirty="0"/>
              <a:t>Remise en suspension des poussières de plomb via les entrées d’air du local (bâtiment vétuste et peu étanche à l’air)</a:t>
            </a:r>
            <a:endParaRPr lang="fr-CH" sz="1800" dirty="0"/>
          </a:p>
        </p:txBody>
      </p:sp>
    </p:spTree>
    <p:extLst>
      <p:ext uri="{BB962C8B-B14F-4D97-AF65-F5344CB8AC3E}">
        <p14:creationId xmlns:p14="http://schemas.microsoft.com/office/powerpoint/2010/main" val="867936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D807D-9E0A-EC5D-BFC2-BB7D854C9A86}"/>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36B6B386-7B77-3970-B654-BF4F5C491910}"/>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E49DFF9C-AED2-133D-B1FA-F68CAD1CFA44}"/>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4C535165-C299-236A-1268-56006B5353EA}"/>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014D05C4-2F68-1BDA-61C0-7CD56095540B}"/>
              </a:ext>
            </a:extLst>
          </p:cNvPr>
          <p:cNvSpPr>
            <a:spLocks noGrp="1"/>
          </p:cNvSpPr>
          <p:nvPr>
            <p:ph type="sldNum" sz="quarter" idx="15"/>
          </p:nvPr>
        </p:nvSpPr>
        <p:spPr/>
        <p:txBody>
          <a:bodyPr/>
          <a:lstStyle/>
          <a:p>
            <a:pPr>
              <a:defRPr/>
            </a:pPr>
            <a:fld id="{AC20D698-E8D5-BB4D-895B-89EE952D3A3D}" type="slidenum">
              <a:rPr lang="en-GB" smtClean="0"/>
              <a:pPr>
                <a:defRPr/>
              </a:pPr>
              <a:t>5</a:t>
            </a:fld>
            <a:endParaRPr lang="en-GB" dirty="0"/>
          </a:p>
        </p:txBody>
      </p:sp>
      <p:sp>
        <p:nvSpPr>
          <p:cNvPr id="5" name="Title 1">
            <a:extLst>
              <a:ext uri="{FF2B5EF4-FFF2-40B4-BE49-F238E27FC236}">
                <a16:creationId xmlns:a16="http://schemas.microsoft.com/office/drawing/2014/main" id="{116D7FC2-2143-D29D-29B8-605047BAD7EC}"/>
              </a:ext>
            </a:extLst>
          </p:cNvPr>
          <p:cNvSpPr>
            <a:spLocks noGrp="1"/>
          </p:cNvSpPr>
          <p:nvPr>
            <p:ph type="title"/>
          </p:nvPr>
        </p:nvSpPr>
        <p:spPr>
          <a:xfrm>
            <a:off x="838200" y="365125"/>
            <a:ext cx="10515600" cy="1325563"/>
          </a:xfrm>
        </p:spPr>
        <p:txBody>
          <a:bodyPr/>
          <a:lstStyle/>
          <a:p>
            <a:r>
              <a:rPr lang="fr-FR" dirty="0"/>
              <a:t>Objectifs du projet LEADER</a:t>
            </a:r>
            <a:endParaRPr lang="fr-CH" dirty="0"/>
          </a:p>
        </p:txBody>
      </p:sp>
      <p:sp>
        <p:nvSpPr>
          <p:cNvPr id="6" name="Content Placeholder 2">
            <a:extLst>
              <a:ext uri="{FF2B5EF4-FFF2-40B4-BE49-F238E27FC236}">
                <a16:creationId xmlns:a16="http://schemas.microsoft.com/office/drawing/2014/main" id="{A577AF17-56B5-5E2A-4920-EF724FAD8989}"/>
              </a:ext>
            </a:extLst>
          </p:cNvPr>
          <p:cNvSpPr>
            <a:spLocks noGrp="1"/>
          </p:cNvSpPr>
          <p:nvPr>
            <p:ph idx="1"/>
          </p:nvPr>
        </p:nvSpPr>
        <p:spPr>
          <a:xfrm>
            <a:off x="838200" y="1825625"/>
            <a:ext cx="7754007" cy="3371526"/>
          </a:xfrm>
        </p:spPr>
        <p:txBody>
          <a:bodyPr>
            <a:noAutofit/>
          </a:bodyPr>
          <a:lstStyle/>
          <a:p>
            <a:r>
              <a:rPr lang="fr-FR" sz="1800" dirty="0"/>
              <a:t>L’objectif principal était de trier, mesurer, et conditionner le lot de plomb (env. 205 tonnes) entreposé puis d’éliminer le plomb radioactif en France vers le CIRES de l’ANDRA via la filière TFA « SHERPA » et de recycler le plomb non-radioactif en Suisse via une filière conventionnelle.</a:t>
            </a:r>
          </a:p>
          <a:p>
            <a:endParaRPr lang="fr-FR" sz="1800" dirty="0"/>
          </a:p>
          <a:p>
            <a:pPr marL="0" indent="0">
              <a:buNone/>
            </a:pPr>
            <a:r>
              <a:rPr lang="fr-FR" sz="1800" b="1" u="sng" dirty="0">
                <a:solidFill>
                  <a:srgbClr val="FF0000"/>
                </a:solidFill>
              </a:rPr>
              <a:t>Mais aussi: </a:t>
            </a:r>
          </a:p>
          <a:p>
            <a:r>
              <a:rPr lang="fr-FR" sz="1800" dirty="0"/>
              <a:t>Permettre l’assainissement complet du bâtiment n°131 en vue de sa future réutilisation pour d’autres activités</a:t>
            </a:r>
          </a:p>
          <a:p>
            <a:r>
              <a:rPr lang="fr-FR" sz="1800" dirty="0"/>
              <a:t>Assurer la sécurité des intervenants vis-à-vis du risque plomb (les enjeux radiologiques étaient relativement faibles)</a:t>
            </a:r>
          </a:p>
          <a:p>
            <a:endParaRPr lang="fr-CH" sz="1800" dirty="0"/>
          </a:p>
        </p:txBody>
      </p:sp>
      <p:pic>
        <p:nvPicPr>
          <p:cNvPr id="7" name="Picture 6" descr="A warehouse with pallets and pallets&#10;&#10;Description automatically generated">
            <a:extLst>
              <a:ext uri="{FF2B5EF4-FFF2-40B4-BE49-F238E27FC236}">
                <a16:creationId xmlns:a16="http://schemas.microsoft.com/office/drawing/2014/main" id="{8A247EF8-F5AC-FF0F-F649-B73AEB12DFFB}"/>
              </a:ext>
            </a:extLst>
          </p:cNvPr>
          <p:cNvPicPr>
            <a:picLocks noChangeAspect="1"/>
          </p:cNvPicPr>
          <p:nvPr/>
        </p:nvPicPr>
        <p:blipFill>
          <a:blip r:embed="rId2"/>
          <a:srcRect l="5801"/>
          <a:stretch/>
        </p:blipFill>
        <p:spPr>
          <a:xfrm>
            <a:off x="8898723" y="173834"/>
            <a:ext cx="3101087" cy="2469048"/>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8" name="Picture 7" descr="A warehouse with pallets and pallets&#10;&#10;Description automatically generated">
            <a:extLst>
              <a:ext uri="{FF2B5EF4-FFF2-40B4-BE49-F238E27FC236}">
                <a16:creationId xmlns:a16="http://schemas.microsoft.com/office/drawing/2014/main" id="{063FCAD0-F8E9-9CD1-FDEF-C81A17148539}"/>
              </a:ext>
            </a:extLst>
          </p:cNvPr>
          <p:cNvPicPr>
            <a:picLocks noChangeAspect="1"/>
          </p:cNvPicPr>
          <p:nvPr/>
        </p:nvPicPr>
        <p:blipFill>
          <a:blip r:embed="rId3"/>
          <a:stretch>
            <a:fillRect/>
          </a:stretch>
        </p:blipFill>
        <p:spPr>
          <a:xfrm>
            <a:off x="8898723" y="3281482"/>
            <a:ext cx="3101087" cy="2325815"/>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0" name="TextBox 9">
            <a:extLst>
              <a:ext uri="{FF2B5EF4-FFF2-40B4-BE49-F238E27FC236}">
                <a16:creationId xmlns:a16="http://schemas.microsoft.com/office/drawing/2014/main" id="{5F6000AB-2BF6-99A9-2B42-4332796E896B}"/>
              </a:ext>
            </a:extLst>
          </p:cNvPr>
          <p:cNvSpPr txBox="1"/>
          <p:nvPr/>
        </p:nvSpPr>
        <p:spPr>
          <a:xfrm>
            <a:off x="8846378" y="2654936"/>
            <a:ext cx="3205775" cy="400110"/>
          </a:xfrm>
          <a:prstGeom prst="rect">
            <a:avLst/>
          </a:prstGeom>
          <a:noFill/>
        </p:spPr>
        <p:txBody>
          <a:bodyPr wrap="square" rtlCol="0">
            <a:spAutoFit/>
          </a:bodyPr>
          <a:lstStyle/>
          <a:p>
            <a:pPr algn="ctr"/>
            <a:r>
              <a:rPr lang="fr-FR" sz="1000" b="1" i="1" dirty="0">
                <a:solidFill>
                  <a:schemeClr val="bg2">
                    <a:lumMod val="10000"/>
                  </a:schemeClr>
                </a:solidFill>
              </a:rPr>
              <a:t>Lot de plomb (env. 205 tonnes) à traiter dans le local R-401 du bâtiment n°131 - Partie gauche</a:t>
            </a:r>
            <a:endParaRPr lang="fr-CH" sz="1000" b="1" i="1" dirty="0">
              <a:solidFill>
                <a:schemeClr val="bg2">
                  <a:lumMod val="10000"/>
                </a:schemeClr>
              </a:solidFill>
            </a:endParaRPr>
          </a:p>
        </p:txBody>
      </p:sp>
      <p:sp>
        <p:nvSpPr>
          <p:cNvPr id="11" name="TextBox 10">
            <a:extLst>
              <a:ext uri="{FF2B5EF4-FFF2-40B4-BE49-F238E27FC236}">
                <a16:creationId xmlns:a16="http://schemas.microsoft.com/office/drawing/2014/main" id="{11990220-86C5-EAF9-E3D9-F03EF4F00FC8}"/>
              </a:ext>
            </a:extLst>
          </p:cNvPr>
          <p:cNvSpPr txBox="1"/>
          <p:nvPr/>
        </p:nvSpPr>
        <p:spPr>
          <a:xfrm>
            <a:off x="8898723" y="5607297"/>
            <a:ext cx="3205775" cy="400110"/>
          </a:xfrm>
          <a:prstGeom prst="rect">
            <a:avLst/>
          </a:prstGeom>
          <a:noFill/>
        </p:spPr>
        <p:txBody>
          <a:bodyPr wrap="square" rtlCol="0">
            <a:spAutoFit/>
          </a:bodyPr>
          <a:lstStyle/>
          <a:p>
            <a:pPr algn="ctr"/>
            <a:r>
              <a:rPr lang="fr-FR" sz="1000" b="1" i="1" dirty="0">
                <a:solidFill>
                  <a:schemeClr val="bg2">
                    <a:lumMod val="10000"/>
                  </a:schemeClr>
                </a:solidFill>
              </a:rPr>
              <a:t>Lot de plomb (env. 205 tonnes) à traiter dans le local R-401 du bâtiment n°131 - Partie droite</a:t>
            </a:r>
            <a:endParaRPr lang="fr-CH" sz="1000" b="1" i="1" dirty="0">
              <a:solidFill>
                <a:schemeClr val="bg2">
                  <a:lumMod val="10000"/>
                </a:schemeClr>
              </a:solidFill>
            </a:endParaRPr>
          </a:p>
        </p:txBody>
      </p:sp>
    </p:spTree>
    <p:extLst>
      <p:ext uri="{BB962C8B-B14F-4D97-AF65-F5344CB8AC3E}">
        <p14:creationId xmlns:p14="http://schemas.microsoft.com/office/powerpoint/2010/main" val="2346788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642A5F-2FA8-F968-E023-C59BA4BE3E31}"/>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DBFA9A59-5A67-8404-CDA8-B8E3E192AEF1}"/>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B1992B48-0900-70DE-468A-1E7D62A2BD46}"/>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AAF6D207-017E-9BD1-D0C0-92042E41F3AC}"/>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648E7A26-2E50-775B-972A-420017012BBC}"/>
              </a:ext>
            </a:extLst>
          </p:cNvPr>
          <p:cNvSpPr>
            <a:spLocks noGrp="1"/>
          </p:cNvSpPr>
          <p:nvPr>
            <p:ph type="sldNum" sz="quarter" idx="15"/>
          </p:nvPr>
        </p:nvSpPr>
        <p:spPr/>
        <p:txBody>
          <a:bodyPr/>
          <a:lstStyle/>
          <a:p>
            <a:pPr>
              <a:defRPr/>
            </a:pPr>
            <a:fld id="{AC20D698-E8D5-BB4D-895B-89EE952D3A3D}" type="slidenum">
              <a:rPr lang="en-GB" smtClean="0"/>
              <a:pPr>
                <a:defRPr/>
              </a:pPr>
              <a:t>6</a:t>
            </a:fld>
            <a:endParaRPr lang="en-GB" dirty="0"/>
          </a:p>
        </p:txBody>
      </p:sp>
      <p:sp>
        <p:nvSpPr>
          <p:cNvPr id="5" name="Title 1">
            <a:extLst>
              <a:ext uri="{FF2B5EF4-FFF2-40B4-BE49-F238E27FC236}">
                <a16:creationId xmlns:a16="http://schemas.microsoft.com/office/drawing/2014/main" id="{E38F548A-E3B2-FB80-0FF5-1259B57AB04F}"/>
              </a:ext>
            </a:extLst>
          </p:cNvPr>
          <p:cNvSpPr>
            <a:spLocks noGrp="1"/>
          </p:cNvSpPr>
          <p:nvPr>
            <p:ph type="title"/>
          </p:nvPr>
        </p:nvSpPr>
        <p:spPr>
          <a:xfrm>
            <a:off x="838200" y="365125"/>
            <a:ext cx="10515600" cy="1325563"/>
          </a:xfrm>
        </p:spPr>
        <p:txBody>
          <a:bodyPr/>
          <a:lstStyle/>
          <a:p>
            <a:r>
              <a:rPr lang="fr-FR" dirty="0"/>
              <a:t>Maitrise du risque plomb</a:t>
            </a:r>
            <a:endParaRPr lang="fr-CH" dirty="0"/>
          </a:p>
        </p:txBody>
      </p:sp>
      <p:pic>
        <p:nvPicPr>
          <p:cNvPr id="6" name="Picture 5">
            <a:extLst>
              <a:ext uri="{FF2B5EF4-FFF2-40B4-BE49-F238E27FC236}">
                <a16:creationId xmlns:a16="http://schemas.microsoft.com/office/drawing/2014/main" id="{931F21B3-E7FD-3B38-7E73-C509BD8883AB}"/>
              </a:ext>
            </a:extLst>
          </p:cNvPr>
          <p:cNvPicPr>
            <a:picLocks noChangeAspect="1"/>
          </p:cNvPicPr>
          <p:nvPr/>
        </p:nvPicPr>
        <p:blipFill>
          <a:blip r:embed="rId2"/>
          <a:srcRect l="8102" t="4114" r="15021" b="2295"/>
          <a:stretch/>
        </p:blipFill>
        <p:spPr>
          <a:xfrm>
            <a:off x="299696" y="1660260"/>
            <a:ext cx="2803436" cy="3902597"/>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7" name="Picture 6">
            <a:extLst>
              <a:ext uri="{FF2B5EF4-FFF2-40B4-BE49-F238E27FC236}">
                <a16:creationId xmlns:a16="http://schemas.microsoft.com/office/drawing/2014/main" id="{BBB9B0B6-EA92-CD2C-B82F-08FDC9AE8B25}"/>
              </a:ext>
            </a:extLst>
          </p:cNvPr>
          <p:cNvPicPr>
            <a:picLocks noChangeAspect="1"/>
          </p:cNvPicPr>
          <p:nvPr/>
        </p:nvPicPr>
        <p:blipFill>
          <a:blip r:embed="rId3"/>
          <a:stretch>
            <a:fillRect/>
          </a:stretch>
        </p:blipFill>
        <p:spPr>
          <a:xfrm>
            <a:off x="4549926" y="1660259"/>
            <a:ext cx="2803435" cy="3902597"/>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8" name="TextBox 7">
            <a:extLst>
              <a:ext uri="{FF2B5EF4-FFF2-40B4-BE49-F238E27FC236}">
                <a16:creationId xmlns:a16="http://schemas.microsoft.com/office/drawing/2014/main" id="{EADC95CC-5BC2-E00B-A85C-A6287BEADE72}"/>
              </a:ext>
            </a:extLst>
          </p:cNvPr>
          <p:cNvSpPr txBox="1"/>
          <p:nvPr/>
        </p:nvSpPr>
        <p:spPr>
          <a:xfrm>
            <a:off x="4496516" y="5575464"/>
            <a:ext cx="2880494" cy="400110"/>
          </a:xfrm>
          <a:prstGeom prst="rect">
            <a:avLst/>
          </a:prstGeom>
          <a:noFill/>
        </p:spPr>
        <p:txBody>
          <a:bodyPr wrap="square" rtlCol="0">
            <a:spAutoFit/>
          </a:bodyPr>
          <a:lstStyle/>
          <a:p>
            <a:pPr algn="ctr"/>
            <a:r>
              <a:rPr lang="fr-FR" sz="1000" b="1" i="1" dirty="0">
                <a:solidFill>
                  <a:schemeClr val="bg2">
                    <a:lumMod val="10000"/>
                  </a:schemeClr>
                </a:solidFill>
              </a:rPr>
              <a:t>Procédure de gestion des déchets souillés au Plomb</a:t>
            </a:r>
            <a:endParaRPr lang="fr-CH" sz="1000" b="1" i="1" dirty="0">
              <a:solidFill>
                <a:schemeClr val="bg2">
                  <a:lumMod val="10000"/>
                </a:schemeClr>
              </a:solidFill>
            </a:endParaRPr>
          </a:p>
        </p:txBody>
      </p:sp>
      <p:sp>
        <p:nvSpPr>
          <p:cNvPr id="10" name="TextBox 9">
            <a:extLst>
              <a:ext uri="{FF2B5EF4-FFF2-40B4-BE49-F238E27FC236}">
                <a16:creationId xmlns:a16="http://schemas.microsoft.com/office/drawing/2014/main" id="{D5A961CA-FCB3-8B16-6286-4B50A2568885}"/>
              </a:ext>
            </a:extLst>
          </p:cNvPr>
          <p:cNvSpPr txBox="1"/>
          <p:nvPr/>
        </p:nvSpPr>
        <p:spPr>
          <a:xfrm>
            <a:off x="236391" y="5562526"/>
            <a:ext cx="2880494" cy="400110"/>
          </a:xfrm>
          <a:prstGeom prst="rect">
            <a:avLst/>
          </a:prstGeom>
          <a:noFill/>
        </p:spPr>
        <p:txBody>
          <a:bodyPr wrap="square" rtlCol="0">
            <a:spAutoFit/>
          </a:bodyPr>
          <a:lstStyle/>
          <a:p>
            <a:pPr algn="ctr"/>
            <a:r>
              <a:rPr lang="fr-FR" sz="1000" b="1" i="1" dirty="0">
                <a:solidFill>
                  <a:schemeClr val="bg2">
                    <a:lumMod val="10000"/>
                  </a:schemeClr>
                </a:solidFill>
              </a:rPr>
              <a:t>Guide de sécurité « manipulation et stockage du plomb au CERN »</a:t>
            </a:r>
            <a:endParaRPr lang="fr-CH" sz="1000" b="1" i="1" dirty="0">
              <a:solidFill>
                <a:schemeClr val="bg2">
                  <a:lumMod val="10000"/>
                </a:schemeClr>
              </a:solidFill>
            </a:endParaRPr>
          </a:p>
        </p:txBody>
      </p:sp>
      <p:sp>
        <p:nvSpPr>
          <p:cNvPr id="11" name="Plus Sign 10">
            <a:extLst>
              <a:ext uri="{FF2B5EF4-FFF2-40B4-BE49-F238E27FC236}">
                <a16:creationId xmlns:a16="http://schemas.microsoft.com/office/drawing/2014/main" id="{D38CAC0D-0C6D-B7AB-F71C-9A76D8300B5D}"/>
              </a:ext>
            </a:extLst>
          </p:cNvPr>
          <p:cNvSpPr/>
          <p:nvPr/>
        </p:nvSpPr>
        <p:spPr>
          <a:xfrm>
            <a:off x="3281613" y="3139254"/>
            <a:ext cx="970384" cy="933061"/>
          </a:xfrm>
          <a:prstGeom prst="mathPlus">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pic>
        <p:nvPicPr>
          <p:cNvPr id="12" name="Picture 11">
            <a:extLst>
              <a:ext uri="{FF2B5EF4-FFF2-40B4-BE49-F238E27FC236}">
                <a16:creationId xmlns:a16="http://schemas.microsoft.com/office/drawing/2014/main" id="{71C2286E-C98A-389B-3D76-44FE8C6055F9}"/>
              </a:ext>
            </a:extLst>
          </p:cNvPr>
          <p:cNvPicPr>
            <a:picLocks noChangeAspect="1"/>
          </p:cNvPicPr>
          <p:nvPr/>
        </p:nvPicPr>
        <p:blipFill>
          <a:blip r:embed="rId4"/>
          <a:srcRect l="4931" t="1895" r="4140" b="499"/>
          <a:stretch/>
        </p:blipFill>
        <p:spPr>
          <a:xfrm>
            <a:off x="8918974" y="1654487"/>
            <a:ext cx="2746687" cy="3902596"/>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3" name="Arrow: Right 12">
            <a:extLst>
              <a:ext uri="{FF2B5EF4-FFF2-40B4-BE49-F238E27FC236}">
                <a16:creationId xmlns:a16="http://schemas.microsoft.com/office/drawing/2014/main" id="{C18CC40E-05BD-E9AA-F6C2-0604AFE08086}"/>
              </a:ext>
            </a:extLst>
          </p:cNvPr>
          <p:cNvSpPr/>
          <p:nvPr/>
        </p:nvSpPr>
        <p:spPr>
          <a:xfrm>
            <a:off x="7743689" y="3353857"/>
            <a:ext cx="784956" cy="503853"/>
          </a:xfrm>
          <a:prstGeom prst="rightArrow">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14" name="TextBox 13">
            <a:extLst>
              <a:ext uri="{FF2B5EF4-FFF2-40B4-BE49-F238E27FC236}">
                <a16:creationId xmlns:a16="http://schemas.microsoft.com/office/drawing/2014/main" id="{5FC95BA8-7B76-9B4D-2048-7A4CF2951671}"/>
              </a:ext>
            </a:extLst>
          </p:cNvPr>
          <p:cNvSpPr txBox="1"/>
          <p:nvPr/>
        </p:nvSpPr>
        <p:spPr>
          <a:xfrm>
            <a:off x="8815099" y="5567581"/>
            <a:ext cx="2880494" cy="400110"/>
          </a:xfrm>
          <a:prstGeom prst="rect">
            <a:avLst/>
          </a:prstGeom>
          <a:noFill/>
        </p:spPr>
        <p:txBody>
          <a:bodyPr wrap="square" rtlCol="0">
            <a:spAutoFit/>
          </a:bodyPr>
          <a:lstStyle/>
          <a:p>
            <a:pPr algn="ctr"/>
            <a:r>
              <a:rPr lang="fr-FR" sz="1000" b="1" i="1" dirty="0">
                <a:solidFill>
                  <a:schemeClr val="bg2">
                    <a:lumMod val="10000"/>
                  </a:schemeClr>
                </a:solidFill>
              </a:rPr>
              <a:t>Procédure opérationnelle + Modes opératoires + Fiches réflexes</a:t>
            </a:r>
            <a:endParaRPr lang="fr-CH" sz="1000" b="1" i="1" dirty="0">
              <a:solidFill>
                <a:schemeClr val="bg2">
                  <a:lumMod val="10000"/>
                </a:schemeClr>
              </a:solidFill>
            </a:endParaRPr>
          </a:p>
        </p:txBody>
      </p:sp>
    </p:spTree>
    <p:extLst>
      <p:ext uri="{BB962C8B-B14F-4D97-AF65-F5344CB8AC3E}">
        <p14:creationId xmlns:p14="http://schemas.microsoft.com/office/powerpoint/2010/main" val="29690319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4C1C6E-BAA2-D617-CF71-7948C8119B7A}"/>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7A427F20-19E2-7FCE-9C4F-7A60075CEA39}"/>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FB2E2B96-A675-54DA-2C93-B80DC6D493BF}"/>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38D54750-9AE6-D7A8-302E-E6A8404CC7FB}"/>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0E9BA6CF-EC6B-34BA-B897-26437A706879}"/>
              </a:ext>
            </a:extLst>
          </p:cNvPr>
          <p:cNvSpPr>
            <a:spLocks noGrp="1"/>
          </p:cNvSpPr>
          <p:nvPr>
            <p:ph type="sldNum" sz="quarter" idx="15"/>
          </p:nvPr>
        </p:nvSpPr>
        <p:spPr/>
        <p:txBody>
          <a:bodyPr/>
          <a:lstStyle/>
          <a:p>
            <a:pPr>
              <a:defRPr/>
            </a:pPr>
            <a:fld id="{AC20D698-E8D5-BB4D-895B-89EE952D3A3D}" type="slidenum">
              <a:rPr lang="en-GB" smtClean="0"/>
              <a:pPr>
                <a:defRPr/>
              </a:pPr>
              <a:t>7</a:t>
            </a:fld>
            <a:endParaRPr lang="en-GB" dirty="0"/>
          </a:p>
        </p:txBody>
      </p:sp>
      <p:sp>
        <p:nvSpPr>
          <p:cNvPr id="5" name="Title 1">
            <a:extLst>
              <a:ext uri="{FF2B5EF4-FFF2-40B4-BE49-F238E27FC236}">
                <a16:creationId xmlns:a16="http://schemas.microsoft.com/office/drawing/2014/main" id="{4A1FFDA6-6417-9E0F-C9AB-928C05672781}"/>
              </a:ext>
            </a:extLst>
          </p:cNvPr>
          <p:cNvSpPr>
            <a:spLocks noGrp="1"/>
          </p:cNvSpPr>
          <p:nvPr>
            <p:ph type="title"/>
          </p:nvPr>
        </p:nvSpPr>
        <p:spPr>
          <a:xfrm>
            <a:off x="838200" y="365125"/>
            <a:ext cx="10515600" cy="1325563"/>
          </a:xfrm>
        </p:spPr>
        <p:txBody>
          <a:bodyPr/>
          <a:lstStyle/>
          <a:p>
            <a:r>
              <a:rPr lang="fr-FR" dirty="0"/>
              <a:t>Maitrise du risque plomb</a:t>
            </a:r>
            <a:endParaRPr lang="fr-CH" dirty="0"/>
          </a:p>
        </p:txBody>
      </p:sp>
      <p:sp>
        <p:nvSpPr>
          <p:cNvPr id="6" name="Content Placeholder 2">
            <a:extLst>
              <a:ext uri="{FF2B5EF4-FFF2-40B4-BE49-F238E27FC236}">
                <a16:creationId xmlns:a16="http://schemas.microsoft.com/office/drawing/2014/main" id="{5B00B105-F326-267C-F8CB-FA980ABA5723}"/>
              </a:ext>
            </a:extLst>
          </p:cNvPr>
          <p:cNvSpPr>
            <a:spLocks noGrp="1"/>
          </p:cNvSpPr>
          <p:nvPr>
            <p:ph idx="1"/>
          </p:nvPr>
        </p:nvSpPr>
        <p:spPr>
          <a:xfrm>
            <a:off x="838199" y="1825625"/>
            <a:ext cx="7377075" cy="3906459"/>
          </a:xfrm>
        </p:spPr>
        <p:txBody>
          <a:bodyPr vert="horz" lIns="91440" tIns="45720" rIns="91440" bIns="45720" rtlCol="0">
            <a:normAutofit fontScale="85000" lnSpcReduction="20000"/>
          </a:bodyPr>
          <a:lstStyle/>
          <a:p>
            <a:r>
              <a:rPr lang="fr-FR" sz="1800" b="1" dirty="0"/>
              <a:t>Afin de limiter la remise en suspension de poussières de plomb et réduire le risque d’exposition des intervenants, les dispositions ci-dessous ont été mises en place :</a:t>
            </a:r>
            <a:endParaRPr lang="fr-FR" sz="1400" dirty="0"/>
          </a:p>
          <a:p>
            <a:pPr lvl="1"/>
            <a:r>
              <a:rPr lang="fr-FR" sz="1400" dirty="0"/>
              <a:t>Nettoyage préalable du sol du local R-401 par aspiration des poussières déposées</a:t>
            </a:r>
          </a:p>
          <a:p>
            <a:pPr lvl="1"/>
            <a:r>
              <a:rPr lang="fr-FR" sz="1400" dirty="0"/>
              <a:t>Installation d’un SAS en surpression composé d’une zone « sale » et d’une  zone  « propre »</a:t>
            </a:r>
          </a:p>
          <a:p>
            <a:pPr lvl="1"/>
            <a:r>
              <a:rPr lang="fr-CH" sz="1400" dirty="0"/>
              <a:t>Aspiration des poussières avant l’entrée des déchets dans le SAS </a:t>
            </a:r>
          </a:p>
          <a:p>
            <a:pPr lvl="1"/>
            <a:r>
              <a:rPr lang="fr-CH" sz="1400" dirty="0"/>
              <a:t>EPI : cagoule ventilée + tenue </a:t>
            </a:r>
            <a:r>
              <a:rPr lang="fr-CH" sz="1400" dirty="0" err="1"/>
              <a:t>Tyveck</a:t>
            </a:r>
            <a:r>
              <a:rPr lang="fr-CH" sz="1400" dirty="0"/>
              <a:t> + gants vinyle + surbottes + (gants de manutention)</a:t>
            </a:r>
          </a:p>
          <a:p>
            <a:pPr lvl="1"/>
            <a:r>
              <a:rPr lang="fr-CH" sz="1400" dirty="0"/>
              <a:t>Méthode de travail à l’intérieur du SAS: «Mains propres / Mains sales» </a:t>
            </a:r>
          </a:p>
          <a:p>
            <a:pPr lvl="1"/>
            <a:r>
              <a:rPr lang="fr-CH" sz="1400" dirty="0"/>
              <a:t>Emballage individuel du plomb reconditionné avec du vinyle </a:t>
            </a:r>
            <a:r>
              <a:rPr lang="fr-CH" sz="1400" b="1" u="sng" dirty="0"/>
              <a:t>renforcée</a:t>
            </a:r>
            <a:r>
              <a:rPr lang="fr-CH" sz="1400" dirty="0"/>
              <a:t> </a:t>
            </a:r>
          </a:p>
          <a:p>
            <a:pPr lvl="1"/>
            <a:r>
              <a:rPr lang="fr-CH" sz="1400" dirty="0"/>
              <a:t>Nettoyage (avec lingette décontaminante) puis contrôle de non-contamination au plomb des déchets reconditionnés sortant de SAS avec des frottis (réf: 3M Lead Check)</a:t>
            </a:r>
          </a:p>
          <a:p>
            <a:pPr lvl="1"/>
            <a:r>
              <a:rPr lang="fr-CH" sz="1400" dirty="0"/>
              <a:t>Nettoyages et contrôles réguliers de la zone «propre» du SAS (plan de travail, matériels,…)</a:t>
            </a:r>
          </a:p>
          <a:p>
            <a:pPr lvl="1"/>
            <a:r>
              <a:rPr lang="fr-CH" sz="1400" dirty="0"/>
              <a:t>Procédure de déshabillage des opérateurs en sortie de SAS</a:t>
            </a:r>
          </a:p>
          <a:p>
            <a:pPr lvl="1"/>
            <a:r>
              <a:rPr lang="fr-CH" sz="1400" dirty="0"/>
              <a:t>Nettoyage puis contrôle de non-contamination au plomb des cagoules et des appareils de ventilation assistée avec des frottis (réf: 3M Lead Check)</a:t>
            </a:r>
          </a:p>
          <a:p>
            <a:pPr lvl="1"/>
            <a:r>
              <a:rPr lang="fr-CH" sz="1400" dirty="0"/>
              <a:t>Nettoyage systématique des mains puis douche à chaque fin de poste</a:t>
            </a:r>
          </a:p>
          <a:p>
            <a:pPr lvl="1"/>
            <a:endParaRPr lang="fr-CH" sz="1400" dirty="0"/>
          </a:p>
          <a:p>
            <a:pPr marL="457200" lvl="1" indent="0">
              <a:buNone/>
            </a:pPr>
            <a:r>
              <a:rPr lang="fr-CH" sz="1400" b="1" u="sng" dirty="0">
                <a:solidFill>
                  <a:srgbClr val="FF0000"/>
                </a:solidFill>
              </a:rPr>
              <a:t>Mais aussi:</a:t>
            </a:r>
          </a:p>
          <a:p>
            <a:pPr lvl="1"/>
            <a:r>
              <a:rPr lang="fr-CH" sz="1400" dirty="0"/>
              <a:t>Gestion spécifique des déchets souillés au plomb (EPI, lingettes,…)</a:t>
            </a:r>
          </a:p>
          <a:p>
            <a:pPr lvl="1"/>
            <a:r>
              <a:rPr lang="fr-CH" sz="1400" dirty="0"/>
              <a:t>Sensibilisation au risque plomb et suivi médical et biologique pour tous les intervenants </a:t>
            </a:r>
          </a:p>
          <a:p>
            <a:pPr marL="457200" lvl="1" indent="0">
              <a:buNone/>
            </a:pPr>
            <a:endParaRPr lang="fr-CH" sz="1400" dirty="0"/>
          </a:p>
        </p:txBody>
      </p:sp>
      <p:pic>
        <p:nvPicPr>
          <p:cNvPr id="7" name="Picture 6" descr="A white tent next to a building&#10;&#10;Description automatically generated">
            <a:extLst>
              <a:ext uri="{FF2B5EF4-FFF2-40B4-BE49-F238E27FC236}">
                <a16:creationId xmlns:a16="http://schemas.microsoft.com/office/drawing/2014/main" id="{7C324491-8900-2170-1070-62040B7A3919}"/>
              </a:ext>
            </a:extLst>
          </p:cNvPr>
          <p:cNvPicPr>
            <a:picLocks noChangeAspect="1"/>
          </p:cNvPicPr>
          <p:nvPr/>
        </p:nvPicPr>
        <p:blipFill>
          <a:blip r:embed="rId2"/>
          <a:srcRect l="28807" t="10666" r="22233"/>
          <a:stretch/>
        </p:blipFill>
        <p:spPr>
          <a:xfrm>
            <a:off x="10277449" y="48582"/>
            <a:ext cx="1629512" cy="1672458"/>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8" name="Picture 7" descr="Boxes on the floor&#10;&#10;Description automatically generated">
            <a:extLst>
              <a:ext uri="{FF2B5EF4-FFF2-40B4-BE49-F238E27FC236}">
                <a16:creationId xmlns:a16="http://schemas.microsoft.com/office/drawing/2014/main" id="{D00C86BD-F9C0-DB5A-8819-41C729A7BF3E}"/>
              </a:ext>
            </a:extLst>
          </p:cNvPr>
          <p:cNvPicPr>
            <a:picLocks noChangeAspect="1"/>
          </p:cNvPicPr>
          <p:nvPr/>
        </p:nvPicPr>
        <p:blipFill>
          <a:blip r:embed="rId3"/>
          <a:srcRect l="28645" t="1046" r="28813" b="2115"/>
          <a:stretch/>
        </p:blipFill>
        <p:spPr>
          <a:xfrm rot="5400000">
            <a:off x="10222040" y="3927773"/>
            <a:ext cx="1638235" cy="2097602"/>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10" name="Picture 9" descr="A person in a white suit and a yellow forklift&#10;&#10;Description automatically generated">
            <a:extLst>
              <a:ext uri="{FF2B5EF4-FFF2-40B4-BE49-F238E27FC236}">
                <a16:creationId xmlns:a16="http://schemas.microsoft.com/office/drawing/2014/main" id="{5C84338C-27AA-FF38-DFAD-40BD16CFD2F3}"/>
              </a:ext>
            </a:extLst>
          </p:cNvPr>
          <p:cNvPicPr>
            <a:picLocks noChangeAspect="1"/>
          </p:cNvPicPr>
          <p:nvPr/>
        </p:nvPicPr>
        <p:blipFill>
          <a:blip r:embed="rId4"/>
          <a:srcRect l="12644" r="29271"/>
          <a:stretch/>
        </p:blipFill>
        <p:spPr>
          <a:xfrm rot="5400000">
            <a:off x="8206651" y="4185437"/>
            <a:ext cx="1638233" cy="1586480"/>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1" name="TextBox 10">
            <a:extLst>
              <a:ext uri="{FF2B5EF4-FFF2-40B4-BE49-F238E27FC236}">
                <a16:creationId xmlns:a16="http://schemas.microsoft.com/office/drawing/2014/main" id="{14A8CFD1-4AFB-0F66-3C3E-7E5CB4459CDB}"/>
              </a:ext>
            </a:extLst>
          </p:cNvPr>
          <p:cNvSpPr txBox="1"/>
          <p:nvPr/>
        </p:nvSpPr>
        <p:spPr>
          <a:xfrm>
            <a:off x="10043403" y="1702187"/>
            <a:ext cx="2097603" cy="400110"/>
          </a:xfrm>
          <a:prstGeom prst="rect">
            <a:avLst/>
          </a:prstGeom>
          <a:noFill/>
        </p:spPr>
        <p:txBody>
          <a:bodyPr wrap="square" rtlCol="0">
            <a:spAutoFit/>
          </a:bodyPr>
          <a:lstStyle/>
          <a:p>
            <a:pPr algn="ctr"/>
            <a:r>
              <a:rPr lang="fr-FR" sz="1000" b="1" i="1" dirty="0">
                <a:solidFill>
                  <a:schemeClr val="bg2">
                    <a:lumMod val="10000"/>
                  </a:schemeClr>
                </a:solidFill>
              </a:rPr>
              <a:t>Vue extérieure de l’entrée du local R-401</a:t>
            </a:r>
            <a:endParaRPr lang="fr-CH" sz="1000" b="1" i="1" dirty="0">
              <a:solidFill>
                <a:schemeClr val="bg2">
                  <a:lumMod val="10000"/>
                </a:schemeClr>
              </a:solidFill>
            </a:endParaRPr>
          </a:p>
        </p:txBody>
      </p:sp>
      <p:sp>
        <p:nvSpPr>
          <p:cNvPr id="12" name="TextBox 11">
            <a:extLst>
              <a:ext uri="{FF2B5EF4-FFF2-40B4-BE49-F238E27FC236}">
                <a16:creationId xmlns:a16="http://schemas.microsoft.com/office/drawing/2014/main" id="{030C9AFE-9F24-DEAC-36C9-14A54D753EEA}"/>
              </a:ext>
            </a:extLst>
          </p:cNvPr>
          <p:cNvSpPr txBox="1"/>
          <p:nvPr/>
        </p:nvSpPr>
        <p:spPr>
          <a:xfrm>
            <a:off x="7782444" y="3818532"/>
            <a:ext cx="2462291" cy="246221"/>
          </a:xfrm>
          <a:prstGeom prst="rect">
            <a:avLst/>
          </a:prstGeom>
          <a:noFill/>
        </p:spPr>
        <p:txBody>
          <a:bodyPr wrap="square" rtlCol="0">
            <a:spAutoFit/>
          </a:bodyPr>
          <a:lstStyle/>
          <a:p>
            <a:pPr algn="ctr"/>
            <a:r>
              <a:rPr lang="fr-FR" sz="1000" b="1" i="1" dirty="0">
                <a:solidFill>
                  <a:schemeClr val="bg2">
                    <a:lumMod val="10000"/>
                  </a:schemeClr>
                </a:solidFill>
              </a:rPr>
              <a:t>Opérateurs en zone propre du SAS</a:t>
            </a:r>
            <a:endParaRPr lang="fr-CH" sz="1000" b="1" i="1" dirty="0">
              <a:solidFill>
                <a:schemeClr val="bg2">
                  <a:lumMod val="10000"/>
                </a:schemeClr>
              </a:solidFill>
            </a:endParaRPr>
          </a:p>
        </p:txBody>
      </p:sp>
      <p:sp>
        <p:nvSpPr>
          <p:cNvPr id="13" name="TextBox 12">
            <a:extLst>
              <a:ext uri="{FF2B5EF4-FFF2-40B4-BE49-F238E27FC236}">
                <a16:creationId xmlns:a16="http://schemas.microsoft.com/office/drawing/2014/main" id="{BC1D7A4D-2451-23FA-5D3A-8CE8F1F61A80}"/>
              </a:ext>
            </a:extLst>
          </p:cNvPr>
          <p:cNvSpPr txBox="1"/>
          <p:nvPr/>
        </p:nvSpPr>
        <p:spPr>
          <a:xfrm>
            <a:off x="8108830" y="5815066"/>
            <a:ext cx="1954801" cy="400110"/>
          </a:xfrm>
          <a:prstGeom prst="rect">
            <a:avLst/>
          </a:prstGeom>
          <a:noFill/>
        </p:spPr>
        <p:txBody>
          <a:bodyPr wrap="square" rtlCol="0">
            <a:spAutoFit/>
          </a:bodyPr>
          <a:lstStyle/>
          <a:p>
            <a:pPr algn="ctr"/>
            <a:r>
              <a:rPr lang="fr-FR" sz="1000" b="1" i="1" dirty="0">
                <a:solidFill>
                  <a:schemeClr val="bg2">
                    <a:lumMod val="10000"/>
                  </a:schemeClr>
                </a:solidFill>
              </a:rPr>
              <a:t>Sortie de SAS du plomb reconditionné</a:t>
            </a:r>
            <a:endParaRPr lang="fr-CH" sz="1000" b="1" i="1" dirty="0">
              <a:solidFill>
                <a:schemeClr val="bg2">
                  <a:lumMod val="10000"/>
                </a:schemeClr>
              </a:solidFill>
            </a:endParaRPr>
          </a:p>
        </p:txBody>
      </p:sp>
      <p:sp>
        <p:nvSpPr>
          <p:cNvPr id="14" name="TextBox 13">
            <a:extLst>
              <a:ext uri="{FF2B5EF4-FFF2-40B4-BE49-F238E27FC236}">
                <a16:creationId xmlns:a16="http://schemas.microsoft.com/office/drawing/2014/main" id="{30945030-139A-1F1A-A3A4-77FE879E10D6}"/>
              </a:ext>
            </a:extLst>
          </p:cNvPr>
          <p:cNvSpPr txBox="1"/>
          <p:nvPr/>
        </p:nvSpPr>
        <p:spPr>
          <a:xfrm>
            <a:off x="9861286" y="5773365"/>
            <a:ext cx="2245925" cy="400110"/>
          </a:xfrm>
          <a:prstGeom prst="rect">
            <a:avLst/>
          </a:prstGeom>
          <a:noFill/>
        </p:spPr>
        <p:txBody>
          <a:bodyPr wrap="square" rtlCol="0">
            <a:spAutoFit/>
          </a:bodyPr>
          <a:lstStyle/>
          <a:p>
            <a:pPr algn="ctr"/>
            <a:r>
              <a:rPr lang="fr-FR" sz="1000" b="1" i="1" dirty="0">
                <a:solidFill>
                  <a:schemeClr val="bg2">
                    <a:lumMod val="10000"/>
                  </a:schemeClr>
                </a:solidFill>
              </a:rPr>
              <a:t>Briques de plomb radioactif emballées avec du vinyle renforcé </a:t>
            </a:r>
            <a:endParaRPr lang="fr-CH" sz="1000" b="1" i="1" dirty="0">
              <a:solidFill>
                <a:schemeClr val="bg2">
                  <a:lumMod val="10000"/>
                </a:schemeClr>
              </a:solidFill>
            </a:endParaRPr>
          </a:p>
        </p:txBody>
      </p:sp>
      <p:pic>
        <p:nvPicPr>
          <p:cNvPr id="15" name="Picture 14" descr="A person in white hazmat suit working in a warehouse&#10;&#10;Description automatically generated">
            <a:extLst>
              <a:ext uri="{FF2B5EF4-FFF2-40B4-BE49-F238E27FC236}">
                <a16:creationId xmlns:a16="http://schemas.microsoft.com/office/drawing/2014/main" id="{7E757785-9F6B-7131-318C-B35CB4164C58}"/>
              </a:ext>
            </a:extLst>
          </p:cNvPr>
          <p:cNvPicPr>
            <a:picLocks noChangeAspect="1"/>
          </p:cNvPicPr>
          <p:nvPr/>
        </p:nvPicPr>
        <p:blipFill>
          <a:blip r:embed="rId5"/>
          <a:srcRect r="20882"/>
          <a:stretch/>
        </p:blipFill>
        <p:spPr>
          <a:xfrm rot="5400000">
            <a:off x="8249981" y="92718"/>
            <a:ext cx="1672496" cy="1585439"/>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6" name="TextBox 15">
            <a:extLst>
              <a:ext uri="{FF2B5EF4-FFF2-40B4-BE49-F238E27FC236}">
                <a16:creationId xmlns:a16="http://schemas.microsoft.com/office/drawing/2014/main" id="{C7CC1360-DC68-896F-F4E0-A8ED4870D313}"/>
              </a:ext>
            </a:extLst>
          </p:cNvPr>
          <p:cNvSpPr txBox="1"/>
          <p:nvPr/>
        </p:nvSpPr>
        <p:spPr>
          <a:xfrm>
            <a:off x="8169102" y="1685684"/>
            <a:ext cx="1794513" cy="400110"/>
          </a:xfrm>
          <a:prstGeom prst="rect">
            <a:avLst/>
          </a:prstGeom>
          <a:noFill/>
        </p:spPr>
        <p:txBody>
          <a:bodyPr wrap="square" rtlCol="0">
            <a:spAutoFit/>
          </a:bodyPr>
          <a:lstStyle/>
          <a:p>
            <a:pPr algn="ctr"/>
            <a:r>
              <a:rPr lang="fr-FR" sz="1000" b="1" i="1" dirty="0">
                <a:solidFill>
                  <a:schemeClr val="bg2">
                    <a:lumMod val="10000"/>
                  </a:schemeClr>
                </a:solidFill>
              </a:rPr>
              <a:t>Aspiration des poussières accumulées sur le sol</a:t>
            </a:r>
            <a:endParaRPr lang="fr-CH" sz="1000" b="1" i="1" dirty="0">
              <a:solidFill>
                <a:schemeClr val="bg2">
                  <a:lumMod val="10000"/>
                </a:schemeClr>
              </a:solidFill>
            </a:endParaRPr>
          </a:p>
        </p:txBody>
      </p:sp>
      <p:pic>
        <p:nvPicPr>
          <p:cNvPr id="17" name="Picture 16" descr="Two white markers on a grey surface&#10;&#10;Description automatically generated">
            <a:extLst>
              <a:ext uri="{FF2B5EF4-FFF2-40B4-BE49-F238E27FC236}">
                <a16:creationId xmlns:a16="http://schemas.microsoft.com/office/drawing/2014/main" id="{EA8A214F-FA7C-6457-98BF-65566DAE81A7}"/>
              </a:ext>
            </a:extLst>
          </p:cNvPr>
          <p:cNvPicPr>
            <a:picLocks noChangeAspect="1"/>
          </p:cNvPicPr>
          <p:nvPr/>
        </p:nvPicPr>
        <p:blipFill>
          <a:blip r:embed="rId6"/>
          <a:srcRect l="63421" t="8772" r="7564" b="44456"/>
          <a:stretch/>
        </p:blipFill>
        <p:spPr>
          <a:xfrm>
            <a:off x="10098753" y="2093004"/>
            <a:ext cx="1844520" cy="1672458"/>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8" name="TextBox 17">
            <a:extLst>
              <a:ext uri="{FF2B5EF4-FFF2-40B4-BE49-F238E27FC236}">
                <a16:creationId xmlns:a16="http://schemas.microsoft.com/office/drawing/2014/main" id="{A541C2F2-3B14-C17E-D0F6-C050BACC3328}"/>
              </a:ext>
            </a:extLst>
          </p:cNvPr>
          <p:cNvSpPr txBox="1"/>
          <p:nvPr/>
        </p:nvSpPr>
        <p:spPr>
          <a:xfrm>
            <a:off x="10226998" y="3737316"/>
            <a:ext cx="1703482" cy="400110"/>
          </a:xfrm>
          <a:prstGeom prst="rect">
            <a:avLst/>
          </a:prstGeom>
          <a:noFill/>
        </p:spPr>
        <p:txBody>
          <a:bodyPr wrap="square" rtlCol="0">
            <a:spAutoFit/>
          </a:bodyPr>
          <a:lstStyle/>
          <a:p>
            <a:pPr algn="ctr"/>
            <a:r>
              <a:rPr lang="fr-FR" sz="1000" b="1" i="1" dirty="0">
                <a:solidFill>
                  <a:schemeClr val="bg2">
                    <a:lumMod val="10000"/>
                  </a:schemeClr>
                </a:solidFill>
              </a:rPr>
              <a:t>Frottis 3M Lead Check positif au Pb</a:t>
            </a:r>
            <a:endParaRPr lang="fr-CH" sz="1000" b="1" i="1" dirty="0">
              <a:solidFill>
                <a:schemeClr val="bg2">
                  <a:lumMod val="10000"/>
                </a:schemeClr>
              </a:solidFill>
            </a:endParaRPr>
          </a:p>
        </p:txBody>
      </p:sp>
      <p:pic>
        <p:nvPicPr>
          <p:cNvPr id="19" name="Picture 18">
            <a:extLst>
              <a:ext uri="{FF2B5EF4-FFF2-40B4-BE49-F238E27FC236}">
                <a16:creationId xmlns:a16="http://schemas.microsoft.com/office/drawing/2014/main" id="{AE44BE3C-6438-74AC-1EE4-E6DF239794E0}"/>
              </a:ext>
            </a:extLst>
          </p:cNvPr>
          <p:cNvPicPr>
            <a:picLocks noChangeAspect="1"/>
          </p:cNvPicPr>
          <p:nvPr/>
        </p:nvPicPr>
        <p:blipFill>
          <a:blip r:embed="rId7"/>
          <a:srcRect l="24682" t="35048" r="23331" b="5379"/>
          <a:stretch/>
        </p:blipFill>
        <p:spPr>
          <a:xfrm>
            <a:off x="8268061" y="2085393"/>
            <a:ext cx="1593225" cy="1748077"/>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Tree>
    <p:extLst>
      <p:ext uri="{BB962C8B-B14F-4D97-AF65-F5344CB8AC3E}">
        <p14:creationId xmlns:p14="http://schemas.microsoft.com/office/powerpoint/2010/main" val="1995507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E5764C-D977-252A-CC2B-196DE119C97D}"/>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29A9DC2B-02D3-65B9-54C8-54B15FBC7B7F}"/>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5513613F-4D14-6661-CE35-9C062DEECFC7}"/>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1787C9A3-2155-0EFE-9094-31FBD13F8C0D}"/>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039DC052-A40C-72C7-9E5D-5B1B900A1EF9}"/>
              </a:ext>
            </a:extLst>
          </p:cNvPr>
          <p:cNvSpPr>
            <a:spLocks noGrp="1"/>
          </p:cNvSpPr>
          <p:nvPr>
            <p:ph type="sldNum" sz="quarter" idx="15"/>
          </p:nvPr>
        </p:nvSpPr>
        <p:spPr/>
        <p:txBody>
          <a:bodyPr/>
          <a:lstStyle/>
          <a:p>
            <a:pPr>
              <a:defRPr/>
            </a:pPr>
            <a:fld id="{AC20D698-E8D5-BB4D-895B-89EE952D3A3D}" type="slidenum">
              <a:rPr lang="en-GB" smtClean="0"/>
              <a:pPr>
                <a:defRPr/>
              </a:pPr>
              <a:t>8</a:t>
            </a:fld>
            <a:endParaRPr lang="en-GB" dirty="0"/>
          </a:p>
        </p:txBody>
      </p:sp>
      <p:sp>
        <p:nvSpPr>
          <p:cNvPr id="5" name="TextBox 4">
            <a:extLst>
              <a:ext uri="{FF2B5EF4-FFF2-40B4-BE49-F238E27FC236}">
                <a16:creationId xmlns:a16="http://schemas.microsoft.com/office/drawing/2014/main" id="{16C75199-EDE9-4EF0-BA8B-43A61078A653}"/>
              </a:ext>
            </a:extLst>
          </p:cNvPr>
          <p:cNvSpPr txBox="1"/>
          <p:nvPr/>
        </p:nvSpPr>
        <p:spPr>
          <a:xfrm>
            <a:off x="528630" y="73661"/>
            <a:ext cx="11378331" cy="369332"/>
          </a:xfrm>
          <a:prstGeom prst="rect">
            <a:avLst/>
          </a:prstGeom>
          <a:noFill/>
        </p:spPr>
        <p:txBody>
          <a:bodyPr wrap="square" rtlCol="0">
            <a:spAutoFit/>
          </a:bodyPr>
          <a:lstStyle/>
          <a:p>
            <a:r>
              <a:rPr lang="fr-FR" b="1" u="sng" dirty="0">
                <a:solidFill>
                  <a:srgbClr val="0070C0"/>
                </a:solidFill>
              </a:rPr>
              <a:t>Visualisation de l’organisation opérationnelle mise en place :</a:t>
            </a:r>
            <a:endParaRPr lang="fr-CH" b="1" u="sng" dirty="0">
              <a:solidFill>
                <a:srgbClr val="0070C0"/>
              </a:solidFill>
            </a:endParaRPr>
          </a:p>
        </p:txBody>
      </p:sp>
      <p:pic>
        <p:nvPicPr>
          <p:cNvPr id="6" name="Picture 5">
            <a:extLst>
              <a:ext uri="{FF2B5EF4-FFF2-40B4-BE49-F238E27FC236}">
                <a16:creationId xmlns:a16="http://schemas.microsoft.com/office/drawing/2014/main" id="{A58D45D0-31B7-811A-494F-C380D1E23D0A}"/>
              </a:ext>
            </a:extLst>
          </p:cNvPr>
          <p:cNvPicPr>
            <a:picLocks noChangeAspect="1"/>
          </p:cNvPicPr>
          <p:nvPr/>
        </p:nvPicPr>
        <p:blipFill>
          <a:blip r:embed="rId2"/>
          <a:srcRect b="3458"/>
          <a:stretch/>
        </p:blipFill>
        <p:spPr>
          <a:xfrm>
            <a:off x="362338" y="442992"/>
            <a:ext cx="5733662" cy="5575853"/>
          </a:xfrm>
          <a:prstGeom prst="rect">
            <a:avLst/>
          </a:prstGeom>
        </p:spPr>
      </p:pic>
      <p:pic>
        <p:nvPicPr>
          <p:cNvPr id="7" name="Picture 6">
            <a:extLst>
              <a:ext uri="{FF2B5EF4-FFF2-40B4-BE49-F238E27FC236}">
                <a16:creationId xmlns:a16="http://schemas.microsoft.com/office/drawing/2014/main" id="{DB5CFDB0-DA83-8E1E-E4A1-4203CB82135B}"/>
              </a:ext>
            </a:extLst>
          </p:cNvPr>
          <p:cNvPicPr>
            <a:picLocks noChangeAspect="1"/>
          </p:cNvPicPr>
          <p:nvPr/>
        </p:nvPicPr>
        <p:blipFill>
          <a:blip r:embed="rId3"/>
          <a:stretch>
            <a:fillRect/>
          </a:stretch>
        </p:blipFill>
        <p:spPr>
          <a:xfrm>
            <a:off x="6262292" y="442992"/>
            <a:ext cx="5668783" cy="5575852"/>
          </a:xfrm>
          <a:prstGeom prst="rect">
            <a:avLst/>
          </a:prstGeom>
        </p:spPr>
      </p:pic>
    </p:spTree>
    <p:extLst>
      <p:ext uri="{BB962C8B-B14F-4D97-AF65-F5344CB8AC3E}">
        <p14:creationId xmlns:p14="http://schemas.microsoft.com/office/powerpoint/2010/main" val="1633940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80AE9E-AF82-4DC8-92A4-1BA0EDA223A2}"/>
            </a:ext>
          </a:extLst>
        </p:cNvPr>
        <p:cNvGrpSpPr/>
        <p:nvPr/>
      </p:nvGrpSpPr>
      <p:grpSpPr>
        <a:xfrm>
          <a:off x="0" y="0"/>
          <a:ext cx="0" cy="0"/>
          <a:chOff x="0" y="0"/>
          <a:chExt cx="0" cy="0"/>
        </a:xfrm>
      </p:grpSpPr>
      <p:sp>
        <p:nvSpPr>
          <p:cNvPr id="9" name="ZoneTexte 2">
            <a:extLst>
              <a:ext uri="{FF2B5EF4-FFF2-40B4-BE49-F238E27FC236}">
                <a16:creationId xmlns:a16="http://schemas.microsoft.com/office/drawing/2014/main" id="{F60D4D8F-D40E-85BF-1953-1EC91265A3E0}"/>
              </a:ext>
            </a:extLst>
          </p:cNvPr>
          <p:cNvSpPr txBox="1"/>
          <p:nvPr/>
        </p:nvSpPr>
        <p:spPr>
          <a:xfrm>
            <a:off x="8870134" y="2307962"/>
            <a:ext cx="3060346" cy="1323439"/>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rPr>
              <a:t>Le CERN est le plus grand laboratoire de recherche en physique des particules</a:t>
            </a:r>
            <a:r>
              <a:rPr kumimoji="0" lang="fr" sz="2000"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du monde.</a:t>
            </a:r>
            <a:endParaRPr kumimoji="0" lang="fr" sz="2000" b="0" i="0" u="none" strike="noStrike" kern="1200" cap="none" spc="0" normalizeH="0" baseline="0" noProof="0" dirty="0">
              <a:ln>
                <a:noFill/>
              </a:ln>
              <a:solidFill>
                <a:srgbClr val="FFFFFF"/>
              </a:solidFill>
              <a:effectLst/>
              <a:uLnTx/>
              <a:uFillTx/>
              <a:latin typeface="Arial" charset="0"/>
              <a:ea typeface="Arial" charset="0"/>
              <a:cs typeface="Arial" charset="0"/>
            </a:endParaRPr>
          </a:p>
        </p:txBody>
      </p:sp>
      <p:sp>
        <p:nvSpPr>
          <p:cNvPr id="2" name="Date Placeholder 1">
            <a:extLst>
              <a:ext uri="{FF2B5EF4-FFF2-40B4-BE49-F238E27FC236}">
                <a16:creationId xmlns:a16="http://schemas.microsoft.com/office/drawing/2014/main" id="{9973AFDB-9008-75D7-E825-5999A6E1D11D}"/>
              </a:ext>
            </a:extLst>
          </p:cNvPr>
          <p:cNvSpPr>
            <a:spLocks noGrp="1"/>
          </p:cNvSpPr>
          <p:nvPr>
            <p:ph type="dt" sz="half" idx="14"/>
          </p:nvPr>
        </p:nvSpPr>
        <p:spPr/>
        <p:txBody>
          <a:bodyPr/>
          <a:lstStyle/>
          <a:p>
            <a:pPr>
              <a:defRPr/>
            </a:pPr>
            <a:r>
              <a:rPr lang="en-GB"/>
              <a:t>22/01/2025</a:t>
            </a:r>
            <a:endParaRPr lang="en-GB" dirty="0"/>
          </a:p>
        </p:txBody>
      </p:sp>
      <p:sp>
        <p:nvSpPr>
          <p:cNvPr id="3" name="Footer Placeholder 2">
            <a:extLst>
              <a:ext uri="{FF2B5EF4-FFF2-40B4-BE49-F238E27FC236}">
                <a16:creationId xmlns:a16="http://schemas.microsoft.com/office/drawing/2014/main" id="{73EACF55-BA48-CEA2-01A5-F1BCABF07D65}"/>
              </a:ext>
            </a:extLst>
          </p:cNvPr>
          <p:cNvSpPr>
            <a:spLocks noGrp="1"/>
          </p:cNvSpPr>
          <p:nvPr>
            <p:ph type="ftr" sz="quarter" idx="16"/>
          </p:nvPr>
        </p:nvSpPr>
        <p:spPr/>
        <p:txBody>
          <a:bodyPr/>
          <a:lstStyle/>
          <a:p>
            <a:pPr>
              <a:defRPr/>
            </a:pPr>
            <a:r>
              <a:rPr lang="fr-FR" dirty="0"/>
              <a:t>Présentation du projet LEADER / EDMS 3220759</a:t>
            </a:r>
            <a:endParaRPr lang="en-GB" dirty="0"/>
          </a:p>
        </p:txBody>
      </p:sp>
      <p:sp>
        <p:nvSpPr>
          <p:cNvPr id="4" name="Slide Number Placeholder 3">
            <a:extLst>
              <a:ext uri="{FF2B5EF4-FFF2-40B4-BE49-F238E27FC236}">
                <a16:creationId xmlns:a16="http://schemas.microsoft.com/office/drawing/2014/main" id="{6585F609-A29D-5766-2242-03ADA62AB758}"/>
              </a:ext>
            </a:extLst>
          </p:cNvPr>
          <p:cNvSpPr>
            <a:spLocks noGrp="1"/>
          </p:cNvSpPr>
          <p:nvPr>
            <p:ph type="sldNum" sz="quarter" idx="15"/>
          </p:nvPr>
        </p:nvSpPr>
        <p:spPr/>
        <p:txBody>
          <a:bodyPr/>
          <a:lstStyle/>
          <a:p>
            <a:pPr>
              <a:defRPr/>
            </a:pPr>
            <a:fld id="{AC20D698-E8D5-BB4D-895B-89EE952D3A3D}" type="slidenum">
              <a:rPr lang="en-GB" smtClean="0"/>
              <a:pPr>
                <a:defRPr/>
              </a:pPr>
              <a:t>9</a:t>
            </a:fld>
            <a:endParaRPr lang="en-GB" dirty="0"/>
          </a:p>
        </p:txBody>
      </p:sp>
      <p:sp>
        <p:nvSpPr>
          <p:cNvPr id="5" name="Title 1">
            <a:extLst>
              <a:ext uri="{FF2B5EF4-FFF2-40B4-BE49-F238E27FC236}">
                <a16:creationId xmlns:a16="http://schemas.microsoft.com/office/drawing/2014/main" id="{E9EA6A37-1B02-0B11-27C2-B8AE5BF9BC8B}"/>
              </a:ext>
            </a:extLst>
          </p:cNvPr>
          <p:cNvSpPr>
            <a:spLocks noGrp="1"/>
          </p:cNvSpPr>
          <p:nvPr>
            <p:ph type="title"/>
          </p:nvPr>
        </p:nvSpPr>
        <p:spPr>
          <a:xfrm>
            <a:off x="838200" y="365125"/>
            <a:ext cx="10515600" cy="1325563"/>
          </a:xfrm>
        </p:spPr>
        <p:txBody>
          <a:bodyPr/>
          <a:lstStyle/>
          <a:p>
            <a:r>
              <a:rPr lang="fr-FR" dirty="0"/>
              <a:t>Bilan et retour d’expérience</a:t>
            </a:r>
            <a:endParaRPr lang="fr-CH" dirty="0"/>
          </a:p>
        </p:txBody>
      </p:sp>
      <p:sp>
        <p:nvSpPr>
          <p:cNvPr id="6" name="Content Placeholder 2">
            <a:extLst>
              <a:ext uri="{FF2B5EF4-FFF2-40B4-BE49-F238E27FC236}">
                <a16:creationId xmlns:a16="http://schemas.microsoft.com/office/drawing/2014/main" id="{1BB9259A-B9A4-9960-5B14-6CBC63BC1491}"/>
              </a:ext>
            </a:extLst>
          </p:cNvPr>
          <p:cNvSpPr>
            <a:spLocks noGrp="1"/>
          </p:cNvSpPr>
          <p:nvPr>
            <p:ph idx="1"/>
          </p:nvPr>
        </p:nvSpPr>
        <p:spPr>
          <a:xfrm>
            <a:off x="211923" y="1765184"/>
            <a:ext cx="9639121" cy="4325516"/>
          </a:xfrm>
        </p:spPr>
        <p:txBody>
          <a:bodyPr>
            <a:normAutofit fontScale="92500" lnSpcReduction="20000"/>
          </a:bodyPr>
          <a:lstStyle/>
          <a:p>
            <a:r>
              <a:rPr lang="fr-FR" sz="1800" b="1" dirty="0"/>
              <a:t>Au total, 205 tonnes de plomb ont été triées durant les 2 mois du chantier: </a:t>
            </a:r>
          </a:p>
          <a:p>
            <a:pPr lvl="1"/>
            <a:r>
              <a:rPr lang="fr-FR" sz="1400" dirty="0"/>
              <a:t>Les 110 tonnes de plomb radioactifs seront progressivement éliminées via la filière TFA  « SHERPA » (100kg max par colis) vers le CIRES et les 95 tonnes de plomb non-radioactif ont été recyclées en Suisse via une filière conventionnelle</a:t>
            </a:r>
          </a:p>
          <a:p>
            <a:pPr lvl="1"/>
            <a:endParaRPr lang="fr-FR" sz="1400" dirty="0"/>
          </a:p>
          <a:p>
            <a:pPr lvl="1"/>
            <a:r>
              <a:rPr lang="fr-FR" sz="1400" dirty="0"/>
              <a:t>Absence de contamination au plomb pour l’ensemble des intervenants du chantier (analyse médicale avec plombémie)</a:t>
            </a:r>
          </a:p>
          <a:p>
            <a:pPr lvl="1"/>
            <a:endParaRPr lang="fr-FR" sz="1400" dirty="0"/>
          </a:p>
          <a:p>
            <a:pPr lvl="1"/>
            <a:r>
              <a:rPr lang="fr-FR" sz="1400" dirty="0"/>
              <a:t>Les contrôles réguliers réalisés au moyen des frottis (3M Lead Check</a:t>
            </a:r>
            <a:r>
              <a:rPr lang="fr-FR" sz="1400" b="1" dirty="0">
                <a:solidFill>
                  <a:srgbClr val="FF0000"/>
                </a:solidFill>
              </a:rPr>
              <a:t>*</a:t>
            </a:r>
            <a:r>
              <a:rPr lang="fr-FR" sz="1400" dirty="0"/>
              <a:t>) ont permis d’identifier rapidement et facilement toute trace de contamination sur le plomb reconditionné et les matériels :</a:t>
            </a:r>
          </a:p>
          <a:p>
            <a:pPr lvl="1"/>
            <a:endParaRPr lang="fr-FR" sz="1400" dirty="0"/>
          </a:p>
          <a:p>
            <a:pPr lvl="2">
              <a:buFontTx/>
              <a:buChar char="-"/>
            </a:pPr>
            <a:r>
              <a:rPr lang="fr-FR" sz="1200" i="1" dirty="0">
                <a:solidFill>
                  <a:srgbClr val="FF0000"/>
                </a:solidFill>
              </a:rPr>
              <a:t>Mise en évidence du risque élevé de transfert de poussières de plomb par contact direct ou par remise en suspension lors de la manipulation et du déplacement des briques de plomb</a:t>
            </a:r>
          </a:p>
          <a:p>
            <a:pPr lvl="2">
              <a:buFontTx/>
              <a:buChar char="-"/>
            </a:pPr>
            <a:r>
              <a:rPr lang="fr-FR" sz="1200" i="1" dirty="0">
                <a:solidFill>
                  <a:srgbClr val="FF0000"/>
                </a:solidFill>
                <a:sym typeface="Wingdings" panose="05000000000000000000" pitchFamily="2" charset="2"/>
              </a:rPr>
              <a:t>Frottis simples d’usage et adaptés pour détecter une contamination d’environ 1 mg/ m² (seuil de détection &lt; 2µg --&gt; Surface à frotter pour avoir 1mg/m² : 4 cm* 5cm)</a:t>
            </a:r>
          </a:p>
          <a:p>
            <a:pPr lvl="2">
              <a:buFont typeface="Wingdings" panose="05000000000000000000" pitchFamily="2" charset="2"/>
              <a:buChar char="Ø"/>
            </a:pPr>
            <a:endParaRPr lang="fr-FR" sz="1200" i="1" dirty="0"/>
          </a:p>
          <a:p>
            <a:pPr lvl="1">
              <a:lnSpc>
                <a:spcPct val="100000"/>
              </a:lnSpc>
            </a:pPr>
            <a:r>
              <a:rPr lang="fr-FR" sz="1400" dirty="0"/>
              <a:t>La méthode de travail avec des opérateurs « Mains propres / Mains sales » a permis de réduire significativement le transfert de poussières de plomb sur les déchets reconditionnés</a:t>
            </a:r>
          </a:p>
          <a:p>
            <a:pPr lvl="1">
              <a:lnSpc>
                <a:spcPct val="100000"/>
              </a:lnSpc>
            </a:pPr>
            <a:endParaRPr lang="fr-FR" sz="1400" dirty="0"/>
          </a:p>
          <a:p>
            <a:pPr lvl="1">
              <a:lnSpc>
                <a:spcPct val="100000"/>
              </a:lnSpc>
            </a:pPr>
            <a:r>
              <a:rPr lang="fr-CH" sz="1400" dirty="0"/>
              <a:t>Les mesures organisationnelles et techniques mises en places ont permis de réduire significativement le transfert de poussières de plomb lors du tri et du reconditionnement des déchets et d’éviter une contamination des intervenants et des matériels</a:t>
            </a:r>
            <a:endParaRPr lang="fr-FR" sz="1400" dirty="0"/>
          </a:p>
          <a:p>
            <a:pPr lvl="1">
              <a:lnSpc>
                <a:spcPct val="100000"/>
              </a:lnSpc>
            </a:pPr>
            <a:endParaRPr lang="fr-FR" sz="1400" dirty="0"/>
          </a:p>
          <a:p>
            <a:pPr marL="457200" lvl="1" indent="0">
              <a:lnSpc>
                <a:spcPct val="100000"/>
              </a:lnSpc>
              <a:buNone/>
            </a:pPr>
            <a:r>
              <a:rPr lang="fr-FR" sz="1100" b="1" i="1" dirty="0">
                <a:solidFill>
                  <a:srgbClr val="FF0000"/>
                </a:solidFill>
              </a:rPr>
              <a:t>*</a:t>
            </a:r>
            <a:r>
              <a:rPr lang="fr-FR" sz="1100" i="1" dirty="0"/>
              <a:t> Ces tests ne sont plus commercialisés par « 3M » suite au changement de propriétaire du produit (</a:t>
            </a:r>
            <a:r>
              <a:rPr lang="fr-FR" sz="1100" i="1" dirty="0" err="1"/>
              <a:t>Luxfer</a:t>
            </a:r>
            <a:r>
              <a:rPr lang="fr-FR" sz="1100" i="1" dirty="0"/>
              <a:t> </a:t>
            </a:r>
            <a:r>
              <a:rPr lang="fr-FR" sz="1100" i="1" dirty="0" err="1"/>
              <a:t>Magtech</a:t>
            </a:r>
            <a:r>
              <a:rPr lang="fr-FR" sz="1100" i="1" dirty="0"/>
              <a:t>) et à la modification des critères de reconnaissance de performance des kits de détection de plomb par l’EPA. D’autres kits existent comme par ex:TK08 / </a:t>
            </a:r>
            <a:r>
              <a:rPr lang="fr-FR" sz="1100" i="1" dirty="0" err="1"/>
              <a:t>Matinspired</a:t>
            </a:r>
            <a:r>
              <a:rPr lang="fr-FR" sz="1100" i="1" dirty="0"/>
              <a:t>.</a:t>
            </a:r>
          </a:p>
        </p:txBody>
      </p:sp>
      <p:pic>
        <p:nvPicPr>
          <p:cNvPr id="7" name="Picture 6" descr="Two white markers on a grey surface&#10;&#10;Description automatically generated">
            <a:extLst>
              <a:ext uri="{FF2B5EF4-FFF2-40B4-BE49-F238E27FC236}">
                <a16:creationId xmlns:a16="http://schemas.microsoft.com/office/drawing/2014/main" id="{80B83773-6D29-F992-8019-AA5E80BD4BCF}"/>
              </a:ext>
            </a:extLst>
          </p:cNvPr>
          <p:cNvPicPr>
            <a:picLocks noChangeAspect="1"/>
          </p:cNvPicPr>
          <p:nvPr/>
        </p:nvPicPr>
        <p:blipFill>
          <a:blip r:embed="rId2"/>
          <a:srcRect l="63421" t="8772" r="7564" b="44456"/>
          <a:stretch/>
        </p:blipFill>
        <p:spPr>
          <a:xfrm>
            <a:off x="10153107" y="2236930"/>
            <a:ext cx="1826970" cy="1656546"/>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8" name="TextBox 7">
            <a:extLst>
              <a:ext uri="{FF2B5EF4-FFF2-40B4-BE49-F238E27FC236}">
                <a16:creationId xmlns:a16="http://schemas.microsoft.com/office/drawing/2014/main" id="{92F6722B-A906-7BBD-E9D5-6988FC877249}"/>
              </a:ext>
            </a:extLst>
          </p:cNvPr>
          <p:cNvSpPr txBox="1"/>
          <p:nvPr/>
        </p:nvSpPr>
        <p:spPr>
          <a:xfrm>
            <a:off x="9902977" y="3877711"/>
            <a:ext cx="2379163" cy="246221"/>
          </a:xfrm>
          <a:prstGeom prst="rect">
            <a:avLst/>
          </a:prstGeom>
          <a:noFill/>
        </p:spPr>
        <p:txBody>
          <a:bodyPr wrap="square" rtlCol="0">
            <a:spAutoFit/>
          </a:bodyPr>
          <a:lstStyle/>
          <a:p>
            <a:pPr algn="ctr"/>
            <a:r>
              <a:rPr lang="fr-FR" sz="1000" b="1" i="1" dirty="0">
                <a:solidFill>
                  <a:schemeClr val="bg2">
                    <a:lumMod val="10000"/>
                  </a:schemeClr>
                </a:solidFill>
              </a:rPr>
              <a:t>Frottis 3M Lead Check positif au Pb</a:t>
            </a:r>
            <a:endParaRPr lang="fr-CH" sz="1000" b="1" i="1" dirty="0">
              <a:solidFill>
                <a:schemeClr val="bg2">
                  <a:lumMod val="10000"/>
                </a:schemeClr>
              </a:solidFill>
            </a:endParaRPr>
          </a:p>
        </p:txBody>
      </p:sp>
      <p:sp>
        <p:nvSpPr>
          <p:cNvPr id="10" name="TextBox 9">
            <a:extLst>
              <a:ext uri="{FF2B5EF4-FFF2-40B4-BE49-F238E27FC236}">
                <a16:creationId xmlns:a16="http://schemas.microsoft.com/office/drawing/2014/main" id="{049E6280-A613-D76A-CDA8-FEC5E6406926}"/>
              </a:ext>
            </a:extLst>
          </p:cNvPr>
          <p:cNvSpPr txBox="1"/>
          <p:nvPr/>
        </p:nvSpPr>
        <p:spPr>
          <a:xfrm>
            <a:off x="9782503" y="1966073"/>
            <a:ext cx="2409497" cy="246221"/>
          </a:xfrm>
          <a:prstGeom prst="rect">
            <a:avLst/>
          </a:prstGeom>
          <a:noFill/>
        </p:spPr>
        <p:txBody>
          <a:bodyPr wrap="square" rtlCol="0">
            <a:spAutoFit/>
          </a:bodyPr>
          <a:lstStyle/>
          <a:p>
            <a:pPr algn="ctr"/>
            <a:r>
              <a:rPr lang="fr-FR" sz="1000" b="1" i="1" dirty="0">
                <a:solidFill>
                  <a:schemeClr val="bg2">
                    <a:lumMod val="10000"/>
                  </a:schemeClr>
                </a:solidFill>
              </a:rPr>
              <a:t>Chargement de 8 colis TFA SHERPA</a:t>
            </a:r>
            <a:endParaRPr lang="fr-CH" sz="1000" b="1" i="1" dirty="0">
              <a:solidFill>
                <a:schemeClr val="bg2">
                  <a:lumMod val="10000"/>
                </a:schemeClr>
              </a:solidFill>
            </a:endParaRPr>
          </a:p>
        </p:txBody>
      </p:sp>
      <p:pic>
        <p:nvPicPr>
          <p:cNvPr id="11" name="Picture 10">
            <a:extLst>
              <a:ext uri="{FF2B5EF4-FFF2-40B4-BE49-F238E27FC236}">
                <a16:creationId xmlns:a16="http://schemas.microsoft.com/office/drawing/2014/main" id="{CFB73332-819C-58AB-BA8E-E577E8D6D9EE}"/>
              </a:ext>
            </a:extLst>
          </p:cNvPr>
          <p:cNvPicPr>
            <a:picLocks noChangeAspect="1"/>
          </p:cNvPicPr>
          <p:nvPr/>
        </p:nvPicPr>
        <p:blipFill>
          <a:blip r:embed="rId3"/>
          <a:srcRect l="7849" t="25063" r="6998"/>
          <a:stretch/>
        </p:blipFill>
        <p:spPr>
          <a:xfrm>
            <a:off x="10153107" y="87139"/>
            <a:ext cx="1798068" cy="1872515"/>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pic>
        <p:nvPicPr>
          <p:cNvPr id="12" name="Picture 11">
            <a:extLst>
              <a:ext uri="{FF2B5EF4-FFF2-40B4-BE49-F238E27FC236}">
                <a16:creationId xmlns:a16="http://schemas.microsoft.com/office/drawing/2014/main" id="{BB4BE02F-7939-6176-FFE5-224413D5C8F4}"/>
              </a:ext>
            </a:extLst>
          </p:cNvPr>
          <p:cNvPicPr>
            <a:picLocks noChangeAspect="1"/>
          </p:cNvPicPr>
          <p:nvPr/>
        </p:nvPicPr>
        <p:blipFill>
          <a:blip r:embed="rId4"/>
          <a:srcRect l="4460" r="1375"/>
          <a:stretch/>
        </p:blipFill>
        <p:spPr>
          <a:xfrm>
            <a:off x="10144359" y="4174782"/>
            <a:ext cx="1896398" cy="1614567"/>
          </a:xfrm>
          <a:prstGeom prst="rect">
            <a:avLst/>
          </a:prstGeom>
          <a:ln w="38100">
            <a:solidFill>
              <a:schemeClr val="tx1"/>
            </a:solidFill>
          </a:ln>
          <a:effectLst>
            <a:glow rad="139700">
              <a:schemeClr val="accent6">
                <a:satMod val="175000"/>
                <a:alpha val="40000"/>
              </a:schemeClr>
            </a:glow>
            <a:outerShdw blurRad="50800" dist="38100" dir="13500000" algn="br" rotWithShape="0">
              <a:prstClr val="black">
                <a:alpha val="40000"/>
              </a:prstClr>
            </a:outerShdw>
          </a:effectLst>
        </p:spPr>
      </p:pic>
      <p:sp>
        <p:nvSpPr>
          <p:cNvPr id="13" name="TextBox 12">
            <a:extLst>
              <a:ext uri="{FF2B5EF4-FFF2-40B4-BE49-F238E27FC236}">
                <a16:creationId xmlns:a16="http://schemas.microsoft.com/office/drawing/2014/main" id="{CDEB77F9-D4EF-1A20-C2AD-5D7060EA85A2}"/>
              </a:ext>
            </a:extLst>
          </p:cNvPr>
          <p:cNvSpPr txBox="1"/>
          <p:nvPr/>
        </p:nvSpPr>
        <p:spPr>
          <a:xfrm>
            <a:off x="9750979" y="5773583"/>
            <a:ext cx="2558769" cy="246221"/>
          </a:xfrm>
          <a:prstGeom prst="rect">
            <a:avLst/>
          </a:prstGeom>
          <a:noFill/>
        </p:spPr>
        <p:txBody>
          <a:bodyPr wrap="square" rtlCol="0">
            <a:spAutoFit/>
          </a:bodyPr>
          <a:lstStyle/>
          <a:p>
            <a:pPr algn="ctr"/>
            <a:r>
              <a:rPr lang="fr-FR" sz="1000" b="1" i="1" dirty="0">
                <a:solidFill>
                  <a:schemeClr val="bg2">
                    <a:lumMod val="10000"/>
                  </a:schemeClr>
                </a:solidFill>
              </a:rPr>
              <a:t>Opérateurs en « zone propre » du SAS</a:t>
            </a:r>
            <a:endParaRPr lang="fr-CH" sz="1000" b="1" i="1" dirty="0">
              <a:solidFill>
                <a:schemeClr val="bg2">
                  <a:lumMod val="10000"/>
                </a:schemeClr>
              </a:solidFill>
            </a:endParaRPr>
          </a:p>
        </p:txBody>
      </p:sp>
    </p:spTree>
    <p:extLst>
      <p:ext uri="{BB962C8B-B14F-4D97-AF65-F5344CB8AC3E}">
        <p14:creationId xmlns:p14="http://schemas.microsoft.com/office/powerpoint/2010/main" val="2394938360"/>
      </p:ext>
    </p:extLst>
  </p:cSld>
  <p:clrMapOvr>
    <a:masterClrMapping/>
  </p:clrMapOvr>
</p:sld>
</file>

<file path=ppt/theme/theme1.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OHS_PPTTemplate" id="{293897EA-AA6C-4E60-97C2-B2E91BA64B2F}" vid="{FE5E144D-1B57-4D11-BC5E-D72427832635}"/>
    </a:ext>
  </a:extLst>
</a:theme>
</file>

<file path=ppt/theme/theme2.xml><?xml version="1.0" encoding="utf-8"?>
<a:theme xmlns:a="http://schemas.openxmlformats.org/drawingml/2006/main" name="1_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SE_RP_PPTTemplate" id="{C4BB7189-185B-4762-9339-5E7CC5AE9AC2}" vid="{239EFF58-88C6-4716-A535-6606C0785EA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HSE_OHS_PPTTemplate</Template>
  <TotalTime>0</TotalTime>
  <Words>2397</Words>
  <Application>Microsoft Office PowerPoint</Application>
  <PresentationFormat>Widescreen</PresentationFormat>
  <Paragraphs>180</Paragraphs>
  <Slides>20</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Roboto</vt:lpstr>
      <vt:lpstr>Wingdings</vt:lpstr>
      <vt:lpstr>End Slides</vt:lpstr>
      <vt:lpstr>1_CERNCorporate16-9</vt:lpstr>
      <vt:lpstr>PowerPoint Presentation</vt:lpstr>
      <vt:lpstr>Contexte</vt:lpstr>
      <vt:lpstr>Contexte</vt:lpstr>
      <vt:lpstr>Contexte</vt:lpstr>
      <vt:lpstr>Objectifs du projet LEADER</vt:lpstr>
      <vt:lpstr>Maitrise du risque plomb</vt:lpstr>
      <vt:lpstr>Maitrise du risque plomb</vt:lpstr>
      <vt:lpstr>PowerPoint Presentation</vt:lpstr>
      <vt:lpstr>Bilan et retour d’expérience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Jonathan Gulley</dc:creator>
  <cp:lastModifiedBy>Sebastien Michel Boucly</cp:lastModifiedBy>
  <cp:revision>65</cp:revision>
  <dcterms:created xsi:type="dcterms:W3CDTF">2024-08-28T08:00:58Z</dcterms:created>
  <dcterms:modified xsi:type="dcterms:W3CDTF">2025-01-20T14:51:27Z</dcterms:modified>
</cp:coreProperties>
</file>