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  <p:sldMasterId id="2147483721" r:id="rId2"/>
  </p:sldMasterIdLst>
  <p:notesMasterIdLst>
    <p:notesMasterId r:id="rId18"/>
  </p:notesMasterIdLst>
  <p:sldIdLst>
    <p:sldId id="286" r:id="rId3"/>
    <p:sldId id="317" r:id="rId4"/>
    <p:sldId id="308" r:id="rId5"/>
    <p:sldId id="309" r:id="rId6"/>
    <p:sldId id="310" r:id="rId7"/>
    <p:sldId id="314" r:id="rId8"/>
    <p:sldId id="315" r:id="rId9"/>
    <p:sldId id="316" r:id="rId10"/>
    <p:sldId id="318" r:id="rId11"/>
    <p:sldId id="313" r:id="rId12"/>
    <p:sldId id="295" r:id="rId13"/>
    <p:sldId id="259" r:id="rId14"/>
    <p:sldId id="307" r:id="rId15"/>
    <p:sldId id="311" r:id="rId16"/>
    <p:sldId id="312" r:id="rId17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46BE46-D84D-47FA-9AB0-D2643B2DEDE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585121F5-5BBB-4136-A195-65C95CE1D223}">
      <dgm:prSet phldrT="[Text]" custT="1"/>
      <dgm:spPr>
        <a:solidFill>
          <a:srgbClr val="00B050"/>
        </a:solidFill>
      </dgm:spPr>
      <dgm:t>
        <a:bodyPr/>
        <a:lstStyle/>
        <a:p>
          <a:r>
            <a:rPr lang="fr-FR" sz="1400" dirty="0"/>
            <a:t>0 à 1 mg/m²</a:t>
          </a:r>
        </a:p>
        <a:p>
          <a:r>
            <a:rPr lang="fr-FR" sz="1400" dirty="0"/>
            <a:t> Zone de travail sans risque plomb </a:t>
          </a:r>
        </a:p>
      </dgm:t>
    </dgm:pt>
    <dgm:pt modelId="{1D128B8D-4878-4C29-997E-F9FD2D35DC60}" type="parTrans" cxnId="{14BEA6B9-A2F0-446A-A96F-927BD0C27E82}">
      <dgm:prSet/>
      <dgm:spPr/>
      <dgm:t>
        <a:bodyPr/>
        <a:lstStyle/>
        <a:p>
          <a:endParaRPr lang="fr-FR"/>
        </a:p>
      </dgm:t>
    </dgm:pt>
    <dgm:pt modelId="{D67E4574-8D22-44BA-A879-D1B3AE59F5BF}" type="sibTrans" cxnId="{14BEA6B9-A2F0-446A-A96F-927BD0C27E82}">
      <dgm:prSet/>
      <dgm:spPr/>
      <dgm:t>
        <a:bodyPr/>
        <a:lstStyle/>
        <a:p>
          <a:endParaRPr lang="fr-FR"/>
        </a:p>
      </dgm:t>
    </dgm:pt>
    <dgm:pt modelId="{8096DDB2-8B13-446F-B838-2B5BE9D84E8C}">
      <dgm:prSet phldrT="[Text]" custT="1"/>
      <dgm:spPr>
        <a:solidFill>
          <a:srgbClr val="FFC000"/>
        </a:solidFill>
      </dgm:spPr>
      <dgm:t>
        <a:bodyPr/>
        <a:lstStyle/>
        <a:p>
          <a:r>
            <a:rPr lang="fr-FR" sz="2100" dirty="0"/>
            <a:t> </a:t>
          </a:r>
          <a:r>
            <a:rPr lang="fr-FR" sz="1400" dirty="0"/>
            <a:t>1 à 10 mg/m²</a:t>
          </a:r>
        </a:p>
        <a:p>
          <a:r>
            <a:rPr lang="fr-FR" sz="1400" dirty="0"/>
            <a:t> Zone de travail à risque plomb modéré</a:t>
          </a:r>
        </a:p>
      </dgm:t>
    </dgm:pt>
    <dgm:pt modelId="{F405D56D-E00F-4ED5-9631-C62A6834F574}" type="parTrans" cxnId="{BCED3B4A-DC58-4210-82B8-67AAAA0846AB}">
      <dgm:prSet/>
      <dgm:spPr/>
      <dgm:t>
        <a:bodyPr/>
        <a:lstStyle/>
        <a:p>
          <a:endParaRPr lang="fr-FR"/>
        </a:p>
      </dgm:t>
    </dgm:pt>
    <dgm:pt modelId="{19A6EBB5-4CFC-471F-A97D-B578158D9743}" type="sibTrans" cxnId="{BCED3B4A-DC58-4210-82B8-67AAAA0846AB}">
      <dgm:prSet/>
      <dgm:spPr/>
      <dgm:t>
        <a:bodyPr/>
        <a:lstStyle/>
        <a:p>
          <a:endParaRPr lang="fr-FR"/>
        </a:p>
      </dgm:t>
    </dgm:pt>
    <dgm:pt modelId="{EDE85FA6-4FF2-4556-8993-930B21D798FF}">
      <dgm:prSet phldrT="[Text]" custT="1"/>
      <dgm:spPr>
        <a:solidFill>
          <a:srgbClr val="FF0000"/>
        </a:solidFill>
      </dgm:spPr>
      <dgm:t>
        <a:bodyPr/>
        <a:lstStyle/>
        <a:p>
          <a:r>
            <a:rPr lang="fr-FR" sz="1400" dirty="0"/>
            <a:t>&gt; à 10 mg/m² </a:t>
          </a:r>
        </a:p>
        <a:p>
          <a:r>
            <a:rPr lang="fr-FR" sz="1400" dirty="0"/>
            <a:t>Zone de travail à risque plomb </a:t>
          </a:r>
        </a:p>
      </dgm:t>
    </dgm:pt>
    <dgm:pt modelId="{95F0166D-CD05-4E66-8242-081F915E2262}" type="parTrans" cxnId="{C53044FF-038F-405E-915C-C8ACCDA85A96}">
      <dgm:prSet/>
      <dgm:spPr/>
      <dgm:t>
        <a:bodyPr/>
        <a:lstStyle/>
        <a:p>
          <a:endParaRPr lang="fr-FR"/>
        </a:p>
      </dgm:t>
    </dgm:pt>
    <dgm:pt modelId="{821ACC78-9CF1-4000-B4D4-85DA61AD5CFD}" type="sibTrans" cxnId="{C53044FF-038F-405E-915C-C8ACCDA85A96}">
      <dgm:prSet/>
      <dgm:spPr/>
      <dgm:t>
        <a:bodyPr/>
        <a:lstStyle/>
        <a:p>
          <a:endParaRPr lang="fr-FR"/>
        </a:p>
      </dgm:t>
    </dgm:pt>
    <dgm:pt modelId="{8D67B6EF-D026-4DA8-A123-9CFABB521E57}" type="pres">
      <dgm:prSet presAssocID="{4B46BE46-D84D-47FA-9AB0-D2643B2DEDE3}" presName="Name0" presStyleCnt="0">
        <dgm:presLayoutVars>
          <dgm:dir/>
          <dgm:resizeHandles val="exact"/>
        </dgm:presLayoutVars>
      </dgm:prSet>
      <dgm:spPr/>
    </dgm:pt>
    <dgm:pt modelId="{2AA5F7F0-D11E-4DCA-9FA8-454418DA840E}" type="pres">
      <dgm:prSet presAssocID="{585121F5-5BBB-4136-A195-65C95CE1D223}" presName="parTxOnly" presStyleLbl="node1" presStyleIdx="0" presStyleCnt="3">
        <dgm:presLayoutVars>
          <dgm:bulletEnabled val="1"/>
        </dgm:presLayoutVars>
      </dgm:prSet>
      <dgm:spPr/>
    </dgm:pt>
    <dgm:pt modelId="{E415BA33-BE02-451A-B7E4-BA4A56DE6CFF}" type="pres">
      <dgm:prSet presAssocID="{D67E4574-8D22-44BA-A879-D1B3AE59F5BF}" presName="parSpace" presStyleCnt="0"/>
      <dgm:spPr/>
    </dgm:pt>
    <dgm:pt modelId="{0E4EF27F-4AE4-46EC-85CE-2EAA6357C124}" type="pres">
      <dgm:prSet presAssocID="{8096DDB2-8B13-446F-B838-2B5BE9D84E8C}" presName="parTxOnly" presStyleLbl="node1" presStyleIdx="1" presStyleCnt="3" custLinFactNeighborX="0" custLinFactNeighborY="0">
        <dgm:presLayoutVars>
          <dgm:bulletEnabled val="1"/>
        </dgm:presLayoutVars>
      </dgm:prSet>
      <dgm:spPr/>
    </dgm:pt>
    <dgm:pt modelId="{C226A806-D1AA-4E39-BBE9-FD6A63F69924}" type="pres">
      <dgm:prSet presAssocID="{19A6EBB5-4CFC-471F-A97D-B578158D9743}" presName="parSpace" presStyleCnt="0"/>
      <dgm:spPr/>
    </dgm:pt>
    <dgm:pt modelId="{C0768B32-0CAA-4701-A51D-3ED0B250E9FB}" type="pres">
      <dgm:prSet presAssocID="{EDE85FA6-4FF2-4556-8993-930B21D798FF}" presName="parTxOnly" presStyleLbl="node1" presStyleIdx="2" presStyleCnt="3">
        <dgm:presLayoutVars>
          <dgm:bulletEnabled val="1"/>
        </dgm:presLayoutVars>
      </dgm:prSet>
      <dgm:spPr/>
    </dgm:pt>
  </dgm:ptLst>
  <dgm:cxnLst>
    <dgm:cxn modelId="{BCED3B4A-DC58-4210-82B8-67AAAA0846AB}" srcId="{4B46BE46-D84D-47FA-9AB0-D2643B2DEDE3}" destId="{8096DDB2-8B13-446F-B838-2B5BE9D84E8C}" srcOrd="1" destOrd="0" parTransId="{F405D56D-E00F-4ED5-9631-C62A6834F574}" sibTransId="{19A6EBB5-4CFC-471F-A97D-B578158D9743}"/>
    <dgm:cxn modelId="{0FB5784D-D7E1-4833-AAA4-22C70B96E7B1}" type="presOf" srcId="{4B46BE46-D84D-47FA-9AB0-D2643B2DEDE3}" destId="{8D67B6EF-D026-4DA8-A123-9CFABB521E57}" srcOrd="0" destOrd="0" presId="urn:microsoft.com/office/officeart/2005/8/layout/hChevron3"/>
    <dgm:cxn modelId="{DE7914B8-19CC-4D2E-9AD8-640B79488AC8}" type="presOf" srcId="{EDE85FA6-4FF2-4556-8993-930B21D798FF}" destId="{C0768B32-0CAA-4701-A51D-3ED0B250E9FB}" srcOrd="0" destOrd="0" presId="urn:microsoft.com/office/officeart/2005/8/layout/hChevron3"/>
    <dgm:cxn modelId="{14BEA6B9-A2F0-446A-A96F-927BD0C27E82}" srcId="{4B46BE46-D84D-47FA-9AB0-D2643B2DEDE3}" destId="{585121F5-5BBB-4136-A195-65C95CE1D223}" srcOrd="0" destOrd="0" parTransId="{1D128B8D-4878-4C29-997E-F9FD2D35DC60}" sibTransId="{D67E4574-8D22-44BA-A879-D1B3AE59F5BF}"/>
    <dgm:cxn modelId="{65D932C2-7932-471D-9929-5D8E5A3C16BA}" type="presOf" srcId="{8096DDB2-8B13-446F-B838-2B5BE9D84E8C}" destId="{0E4EF27F-4AE4-46EC-85CE-2EAA6357C124}" srcOrd="0" destOrd="0" presId="urn:microsoft.com/office/officeart/2005/8/layout/hChevron3"/>
    <dgm:cxn modelId="{991357D4-1723-4B71-8C68-B08A51D82129}" type="presOf" srcId="{585121F5-5BBB-4136-A195-65C95CE1D223}" destId="{2AA5F7F0-D11E-4DCA-9FA8-454418DA840E}" srcOrd="0" destOrd="0" presId="urn:microsoft.com/office/officeart/2005/8/layout/hChevron3"/>
    <dgm:cxn modelId="{C53044FF-038F-405E-915C-C8ACCDA85A96}" srcId="{4B46BE46-D84D-47FA-9AB0-D2643B2DEDE3}" destId="{EDE85FA6-4FF2-4556-8993-930B21D798FF}" srcOrd="2" destOrd="0" parTransId="{95F0166D-CD05-4E66-8242-081F915E2262}" sibTransId="{821ACC78-9CF1-4000-B4D4-85DA61AD5CFD}"/>
    <dgm:cxn modelId="{498E55CB-231C-4980-9728-F745D7125C13}" type="presParOf" srcId="{8D67B6EF-D026-4DA8-A123-9CFABB521E57}" destId="{2AA5F7F0-D11E-4DCA-9FA8-454418DA840E}" srcOrd="0" destOrd="0" presId="urn:microsoft.com/office/officeart/2005/8/layout/hChevron3"/>
    <dgm:cxn modelId="{20A11AF8-C2C0-4494-A379-3B2DB3F3E38A}" type="presParOf" srcId="{8D67B6EF-D026-4DA8-A123-9CFABB521E57}" destId="{E415BA33-BE02-451A-B7E4-BA4A56DE6CFF}" srcOrd="1" destOrd="0" presId="urn:microsoft.com/office/officeart/2005/8/layout/hChevron3"/>
    <dgm:cxn modelId="{67540AE3-0CD9-4F99-A76C-590C18810784}" type="presParOf" srcId="{8D67B6EF-D026-4DA8-A123-9CFABB521E57}" destId="{0E4EF27F-4AE4-46EC-85CE-2EAA6357C124}" srcOrd="2" destOrd="0" presId="urn:microsoft.com/office/officeart/2005/8/layout/hChevron3"/>
    <dgm:cxn modelId="{B79E4FBA-CF73-4139-8175-39970E4FAF03}" type="presParOf" srcId="{8D67B6EF-D026-4DA8-A123-9CFABB521E57}" destId="{C226A806-D1AA-4E39-BBE9-FD6A63F69924}" srcOrd="3" destOrd="0" presId="urn:microsoft.com/office/officeart/2005/8/layout/hChevron3"/>
    <dgm:cxn modelId="{CAB62262-140C-4D3C-BAE5-4C483114EDF6}" type="presParOf" srcId="{8D67B6EF-D026-4DA8-A123-9CFABB521E57}" destId="{C0768B32-0CAA-4701-A51D-3ED0B250E9FB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5F7F0-D11E-4DCA-9FA8-454418DA840E}">
      <dsp:nvSpPr>
        <dsp:cNvPr id="0" name=""/>
        <dsp:cNvSpPr/>
      </dsp:nvSpPr>
      <dsp:spPr>
        <a:xfrm>
          <a:off x="2610" y="385081"/>
          <a:ext cx="2282381" cy="912952"/>
        </a:xfrm>
        <a:prstGeom prst="homePlat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0 à 1 mg/m²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 Zone de travail sans risque plomb </a:t>
          </a:r>
        </a:p>
      </dsp:txBody>
      <dsp:txXfrm>
        <a:off x="2610" y="385081"/>
        <a:ext cx="2054143" cy="912952"/>
      </dsp:txXfrm>
    </dsp:sp>
    <dsp:sp modelId="{0E4EF27F-4AE4-46EC-85CE-2EAA6357C124}">
      <dsp:nvSpPr>
        <dsp:cNvPr id="0" name=""/>
        <dsp:cNvSpPr/>
      </dsp:nvSpPr>
      <dsp:spPr>
        <a:xfrm>
          <a:off x="1828514" y="385081"/>
          <a:ext cx="2282381" cy="912952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 </a:t>
          </a:r>
          <a:r>
            <a:rPr lang="fr-FR" sz="1400" kern="1200" dirty="0"/>
            <a:t>1 à 10 mg/m²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 Zone de travail à risque plomb modéré</a:t>
          </a:r>
        </a:p>
      </dsp:txBody>
      <dsp:txXfrm>
        <a:off x="2284990" y="385081"/>
        <a:ext cx="1369429" cy="912952"/>
      </dsp:txXfrm>
    </dsp:sp>
    <dsp:sp modelId="{C0768B32-0CAA-4701-A51D-3ED0B250E9FB}">
      <dsp:nvSpPr>
        <dsp:cNvPr id="0" name=""/>
        <dsp:cNvSpPr/>
      </dsp:nvSpPr>
      <dsp:spPr>
        <a:xfrm>
          <a:off x="3654419" y="385081"/>
          <a:ext cx="2282381" cy="912952"/>
        </a:xfrm>
        <a:prstGeom prst="chevron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&gt; à 10 mg/m²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Zone de travail à risque plomb </a:t>
          </a:r>
        </a:p>
      </dsp:txBody>
      <dsp:txXfrm>
        <a:off x="4110895" y="385081"/>
        <a:ext cx="1369429" cy="912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21875A-A53F-3042-B0C3-8346A3C6B586}" type="datetimeFigureOut">
              <a:rPr lang="en-GB"/>
              <a:pPr>
                <a:defRPr/>
              </a:pPr>
              <a:t>21/01/2025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4B4B48-B91B-EC40-83B1-8E918996D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CA21BCA-D959-C741-97C2-D9660171E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12258675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5255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64A2D4E-4189-CA4B-A2EE-F4C727379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93BDEE1-7BFB-8A4F-81CA-BB58E92B9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719D1-DCC1-3149-88C4-91C47D30F0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4072E1B-D66B-744B-B8DC-021958ABE6A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90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CF02630-B49F-4949-93AD-71D094A34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F2A15-BEFC-C94F-96B6-404B5C1775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B7FD-2ECA-DE4D-9982-0839717E51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F80ECEA-B349-4849-97A1-E06CD49ACF3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110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96F824-7D53-2340-AE1A-7348FB377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3994B-B1A9-C942-A725-14DA23EB80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2ECF0-2374-F048-9206-C3C9010A35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B29B97B-277E-1F4D-A88D-15D85437AA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200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0B5176FC-B237-9E46-B257-FEA50489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2250738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3895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633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EFF96E-5728-8647-82B4-6826FFFDAD41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B21B3C1-98E9-D249-9D9C-1C8DC44FF4D5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E73919-8DCB-014D-9ECF-87A1BB5CD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C61E023-2BE3-164E-965A-36DD146AC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240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7377D436-80B3-D643-9463-218F865035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83EF2F7-3D60-C44C-BCFE-2E1846FA4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CD902B5-BDC4-3443-BC31-D9AE0A23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1D99EB4-3047-BB4F-B230-1874C1CE0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EBC59C4-9C3C-5F43-AA96-0A989BFA1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9961F07-C0F6-1D48-B38D-84E6F3C8C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53B5BD6-9E2D-3E4C-A5F7-AE985513C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3E4AE3D-A562-D948-96E2-E722D0D2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3E672-EB12-A342-9BCF-E8C176B3F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133614C-3E67-794E-BA3B-BCDA89923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294B4803-4C70-9A4F-A3C4-87817FE7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2E3576B-27AA-8F4A-8F46-4E38974A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76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30E8-C435-F346-825C-4B9230A97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E39AF2D-067B-7B4D-9A30-69F8B2C9BC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C3BB-3D6E-CE4D-8B16-1A2DDA0D3A3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D5D4A74-8699-504C-BE6A-D651C2DC8C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300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2ED1-7191-F948-A4A2-7318F411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4896188-1C5F-694D-8C6B-1FA2CA0214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E73-054D-6C4E-9975-9A683C5A96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091C91-9AE2-304B-870F-2A07DCDC9E5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97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B29A604-DB0B-E94F-AE2E-8CE9913BC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EF9D0-68BD-634F-B876-06D382A916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2101F-6B99-614B-8565-79324F6F18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F8B4D7A-C690-B340-89C7-3ACF819A4C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43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B1D902E-1197-374C-AC97-CFE956DDBD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FF02E3-2E05-3944-B750-7AAFBCC161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0D698-E8D5-BB4D-895B-89EE952D3A3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EE84657-0B82-4F42-AA46-C6E661CCFBB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045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6987D3E-7CA5-BA47-B2F9-C5B36D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B9BDCFD-CE17-474D-935F-B7559CA42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C34C9-00E0-D742-BE52-39B07CBF3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78A393-D2E7-5046-ADEF-2E975225B0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4218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BA8B197-D71E-DD42-B56C-69CFF11B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FB59AF-8E24-7946-95D8-A518BFE52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69FA1-B048-DD41-98A9-3CA9AFCDB7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D1848-A001-DD4D-B82B-AE98D7EAC94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375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>
            <a:extLst>
              <a:ext uri="{FF2B5EF4-FFF2-40B4-BE49-F238E27FC236}">
                <a16:creationId xmlns:a16="http://schemas.microsoft.com/office/drawing/2014/main" id="{C69C39AF-9BEB-EE4F-B659-D22773BEC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678837D9-F349-4B4D-B2A2-C8D96B2542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9D8CA463-ECAB-EB4E-B250-6BA4E6797E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DD0D816-059C-4E47-A9FF-2F36CA877C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Guide de sécurité plomb | EDMS 3218929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35">
            <a:extLst>
              <a:ext uri="{FF2B5EF4-FFF2-40B4-BE49-F238E27FC236}">
                <a16:creationId xmlns:a16="http://schemas.microsoft.com/office/drawing/2014/main" id="{0FE4E30D-9AA3-4347-90AF-33C423D00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6311900"/>
            <a:ext cx="22510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481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5DCBF084-F308-294E-898F-AEE8BF72FC6A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871358" y="6110286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EDMS 3221564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E9C9EAC-1954-4AC5-6748-ED66EF5CF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272" y="2993721"/>
            <a:ext cx="11347450" cy="87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fr-FR" sz="5400" dirty="0"/>
              <a:t>Gestion du plomb dans le RWTCS</a:t>
            </a:r>
            <a:endParaRPr lang="en-GB" altLang="en-US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53A4B75-0172-6807-EC75-6E2C15F6D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297" y="5996207"/>
            <a:ext cx="5821363" cy="72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Christophe Celce (HSE-RP-RWM)</a:t>
            </a:r>
          </a:p>
          <a:p>
            <a:r>
              <a:rPr lang="fr-FR" dirty="0"/>
              <a:t>22 janvier 2025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A2361-F40F-495E-60A3-5FEC6E356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6207"/>
          </a:xfrm>
        </p:spPr>
        <p:txBody>
          <a:bodyPr/>
          <a:lstStyle/>
          <a:p>
            <a:r>
              <a:rPr lang="fr-FR" sz="2500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D270D-8EE7-4981-A85E-AA27E3A7D2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763307"/>
            <a:ext cx="10887634" cy="1239054"/>
          </a:xfrm>
        </p:spPr>
        <p:txBody>
          <a:bodyPr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1200" i="0" dirty="0">
                <a:solidFill>
                  <a:srgbClr val="111111"/>
                </a:solidFill>
                <a:effectLst/>
                <a:latin typeface="+mj-lt"/>
              </a:rPr>
              <a:t>Les résultats de notre étude montrent que la VME est trois fois inférieure au seuil d’acceptabilité pour une contamination surfacique de 6,6 mg/m². </a:t>
            </a:r>
          </a:p>
          <a:p>
            <a:pPr marL="285750" indent="-285750" algn="just"/>
            <a:r>
              <a:rPr lang="fr-FR" sz="1200" i="0" dirty="0">
                <a:solidFill>
                  <a:srgbClr val="111111"/>
                </a:solidFill>
                <a:effectLst/>
                <a:latin typeface="+mj-lt"/>
              </a:rPr>
              <a:t>Les recommandations* préconisées par Unisanté sont en accord avec les directives du CERN.</a:t>
            </a:r>
          </a:p>
          <a:p>
            <a:pPr marL="285750" indent="-285750" algn="just"/>
            <a:r>
              <a:rPr lang="fr-FR" sz="1200" i="0" dirty="0">
                <a:solidFill>
                  <a:srgbClr val="111111"/>
                </a:solidFill>
                <a:effectLst/>
                <a:latin typeface="+mj-lt"/>
              </a:rPr>
              <a:t>La valeur de 10 mg/m² appliquée au CERN rest</a:t>
            </a:r>
            <a:r>
              <a:rPr lang="fr-FR" sz="1200" dirty="0">
                <a:solidFill>
                  <a:srgbClr val="111111"/>
                </a:solidFill>
                <a:latin typeface="+mj-lt"/>
              </a:rPr>
              <a:t>e conservative au vu des résultats de l’étude.</a:t>
            </a:r>
            <a:endParaRPr lang="fr-FR" sz="1600" i="0" dirty="0">
              <a:solidFill>
                <a:srgbClr val="111111"/>
              </a:solidFill>
              <a:effectLst/>
              <a:latin typeface="+mj-lt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49B4E40-C4E6-BE23-8F66-A2BA2FF04C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97352" y="4441172"/>
            <a:ext cx="4958314" cy="162996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2FB8AF-0519-EA58-4889-0A09E163991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AB77D3-A25A-BAD4-F880-ADE29E4E875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113977-FB2E-C427-1032-4EF3924F7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787" y="4343374"/>
            <a:ext cx="390178" cy="44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87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1DE6E-8444-632F-8D13-A8782EDB9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2">
            <a:extLst>
              <a:ext uri="{FF2B5EF4-FFF2-40B4-BE49-F238E27FC236}">
                <a16:creationId xmlns:a16="http://schemas.microsoft.com/office/drawing/2014/main" id="{32E5B87C-1D3B-4A67-6BA1-6A32B34DC46E}"/>
              </a:ext>
            </a:extLst>
          </p:cNvPr>
          <p:cNvSpPr txBox="1"/>
          <p:nvPr/>
        </p:nvSpPr>
        <p:spPr>
          <a:xfrm>
            <a:off x="8870134" y="2307962"/>
            <a:ext cx="3060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 CERN est le plus grand laboratoire de recherche en physique des particules</a:t>
            </a:r>
            <a:r>
              <a:rPr kumimoji="0" lang="fr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du monde.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47AAF-B719-0E82-58F6-D77D07DD8D4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A978D-0D2D-5418-ABD2-F3AF99EEE7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65987EA-333F-CA18-9C31-E9B3D501D48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87916" y="733476"/>
            <a:ext cx="8810784" cy="41368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293B24-3C97-72B9-150A-F341D3323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54" y="1978981"/>
            <a:ext cx="2700762" cy="269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21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2C94C-DAFC-6305-6273-AB183DDAD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257" y="365125"/>
            <a:ext cx="10928013" cy="725693"/>
          </a:xfrm>
        </p:spPr>
        <p:txBody>
          <a:bodyPr/>
          <a:lstStyle/>
          <a:p>
            <a:r>
              <a:rPr lang="en-GB" sz="2500" dirty="0"/>
              <a:t>Présentation du centre de traitement et de stockage des déchets radioactifs</a:t>
            </a:r>
            <a:endParaRPr lang="fr-FR" sz="25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E5133E6-8F5D-770C-EC00-B74524D05EC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AD5906-8CAF-2967-5644-F53983288DB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5F533DCA-86A0-935F-B5A2-6267B2082A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1258" y="1214948"/>
            <a:ext cx="3616380" cy="34112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2A404B-C5A6-9156-EBF3-C32A0A51E300}"/>
              </a:ext>
            </a:extLst>
          </p:cNvPr>
          <p:cNvSpPr txBox="1"/>
          <p:nvPr/>
        </p:nvSpPr>
        <p:spPr>
          <a:xfrm>
            <a:off x="330131" y="4782321"/>
            <a:ext cx="404530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  <a:t>Radioactive Waste Treatment Centre </a:t>
            </a:r>
            <a:b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  <a:t>and interim-Storage facilities (RWTCS)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130AAA-07FC-2527-F9CE-A884037E6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108" y="1354463"/>
            <a:ext cx="7609986" cy="32488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9E4E82F-3DA7-8692-F309-37836C76881F}"/>
              </a:ext>
            </a:extLst>
          </p:cNvPr>
          <p:cNvSpPr txBox="1"/>
          <p:nvPr/>
        </p:nvSpPr>
        <p:spPr>
          <a:xfrm>
            <a:off x="4500566" y="4866959"/>
            <a:ext cx="715716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1" dirty="0">
                <a:solidFill>
                  <a:schemeClr val="accent6">
                    <a:lumMod val="50000"/>
                  </a:schemeClr>
                </a:solidFill>
              </a:rPr>
              <a:t>Functional area of the treatment centre</a:t>
            </a:r>
          </a:p>
        </p:txBody>
      </p:sp>
    </p:spTree>
    <p:extLst>
      <p:ext uri="{BB962C8B-B14F-4D97-AF65-F5344CB8AC3E}">
        <p14:creationId xmlns:p14="http://schemas.microsoft.com/office/powerpoint/2010/main" val="213325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A27E6-F694-15D2-7D40-98D086603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256" y="365126"/>
            <a:ext cx="10033543" cy="566208"/>
          </a:xfrm>
        </p:spPr>
        <p:txBody>
          <a:bodyPr/>
          <a:lstStyle/>
          <a:p>
            <a:r>
              <a:rPr lang="fr-FR" sz="2500" dirty="0"/>
              <a:t>Investigation sur l’origine de la contamination plomb sur nos câbles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F7CE399-B300-CDFB-2928-550A0AAF4C9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9306" y="1825624"/>
            <a:ext cx="2905244" cy="41005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E88461E-75E2-9B93-B555-E6D869F636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C1D51B-C5AE-42C2-6B8D-6450372B280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9788EB-159C-E183-E54E-D56BF31CB8FD}"/>
              </a:ext>
            </a:extLst>
          </p:cNvPr>
          <p:cNvSpPr txBox="1"/>
          <p:nvPr/>
        </p:nvSpPr>
        <p:spPr>
          <a:xfrm>
            <a:off x="1095315" y="1240850"/>
            <a:ext cx="10166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>
                <a:solidFill>
                  <a:schemeClr val="accent6">
                    <a:lumMod val="50000"/>
                  </a:schemeClr>
                </a:solidFill>
              </a:rPr>
              <a:t>Nous avons analysé 16 colis 1.35m</a:t>
            </a:r>
            <a:r>
              <a:rPr lang="fr-FR" sz="1400" i="1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fr-FR" sz="1400" i="1" dirty="0">
                <a:solidFill>
                  <a:schemeClr val="accent6">
                    <a:lumMod val="50000"/>
                  </a:schemeClr>
                </a:solidFill>
              </a:rPr>
              <a:t> contenant des câbles à l’aide d’un XRF et de frottis plomb.</a:t>
            </a:r>
          </a:p>
          <a:p>
            <a:endParaRPr lang="fr-FR" dirty="0"/>
          </a:p>
        </p:txBody>
      </p:sp>
      <p:pic>
        <p:nvPicPr>
          <p:cNvPr id="18" name="Content Placeholder 10">
            <a:extLst>
              <a:ext uri="{FF2B5EF4-FFF2-40B4-BE49-F238E27FC236}">
                <a16:creationId xmlns:a16="http://schemas.microsoft.com/office/drawing/2014/main" id="{E29F784E-05E8-C9CF-91F9-DEC83795C5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852070" y="1825625"/>
            <a:ext cx="3304296" cy="41005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BC1A02E7-0FBC-AB71-6DB5-599F68005965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1095315" y="2395967"/>
            <a:ext cx="2391186" cy="239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901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2E0C2-72EC-A363-A3C2-4583F14CF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1080"/>
          </a:xfrm>
        </p:spPr>
        <p:txBody>
          <a:bodyPr/>
          <a:lstStyle/>
          <a:p>
            <a:r>
              <a:rPr lang="fr-FR" sz="2500" dirty="0"/>
              <a:t>Observations et interprétations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99764DC-E544-9BF0-4FF0-3D1D436B32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7424" y="2174950"/>
            <a:ext cx="2041060" cy="2724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BE10750-9839-8EFD-1EAD-6F833D8349D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138563" y="2174950"/>
            <a:ext cx="2045745" cy="27244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9B02C9A-E393-057D-DB5A-9DD667E2C7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19B64-8241-0347-A4F1-267C3BC1095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0BBE0E8-8380-C43E-EB80-54F9BC92BA96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5560072" y="2165746"/>
            <a:ext cx="2045745" cy="27244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6F1301-E070-C869-0295-E412C29B9B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3430" y="2174950"/>
            <a:ext cx="2660387" cy="27336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BB4F708-9E2E-F983-CC94-66E1D4F6352C}"/>
              </a:ext>
            </a:extLst>
          </p:cNvPr>
          <p:cNvSpPr txBox="1"/>
          <p:nvPr/>
        </p:nvSpPr>
        <p:spPr>
          <a:xfrm>
            <a:off x="667424" y="1661771"/>
            <a:ext cx="11115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0" i="0" dirty="0">
                <a:solidFill>
                  <a:srgbClr val="242424"/>
                </a:solidFill>
                <a:effectLst/>
                <a:latin typeface="+mn-lt"/>
              </a:rPr>
              <a:t>Une contamination par le plomb de nos câbles a été constatée lorsque ceux-ci contiennent du plomb dans leur gaine.</a:t>
            </a:r>
            <a:endParaRPr lang="fr-FR" sz="1400" dirty="0">
              <a:latin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658C8F-8B54-D795-4D5E-D45FB373D474}"/>
              </a:ext>
            </a:extLst>
          </p:cNvPr>
          <p:cNvSpPr txBox="1"/>
          <p:nvPr/>
        </p:nvSpPr>
        <p:spPr>
          <a:xfrm>
            <a:off x="601449" y="4908559"/>
            <a:ext cx="2107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accent6">
                    <a:lumMod val="50000"/>
                  </a:schemeClr>
                </a:solidFill>
              </a:rPr>
              <a:t>Frottis devient rose = positif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CAA97C-D4E0-DB20-E224-0D490F477277}"/>
              </a:ext>
            </a:extLst>
          </p:cNvPr>
          <p:cNvSpPr txBox="1"/>
          <p:nvPr/>
        </p:nvSpPr>
        <p:spPr>
          <a:xfrm>
            <a:off x="3085058" y="4908558"/>
            <a:ext cx="2152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accent6">
                    <a:lumMod val="50000"/>
                  </a:schemeClr>
                </a:solidFill>
              </a:rPr>
              <a:t>Différence entre un frottis positif et négatif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BC036E-51FB-923E-46D4-81763A3E0366}"/>
              </a:ext>
            </a:extLst>
          </p:cNvPr>
          <p:cNvSpPr txBox="1"/>
          <p:nvPr/>
        </p:nvSpPr>
        <p:spPr>
          <a:xfrm>
            <a:off x="5506567" y="4908558"/>
            <a:ext cx="2152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accent6">
                    <a:lumMod val="50000"/>
                  </a:schemeClr>
                </a:solidFill>
              </a:rPr>
              <a:t>Frottis se noircit = négatif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DB2730-D23C-F8F0-43BC-53C653A2A9AD}"/>
              </a:ext>
            </a:extLst>
          </p:cNvPr>
          <p:cNvSpPr txBox="1"/>
          <p:nvPr/>
        </p:nvSpPr>
        <p:spPr>
          <a:xfrm>
            <a:off x="7923430" y="4939336"/>
            <a:ext cx="26603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accent6">
                    <a:lumMod val="50000"/>
                  </a:schemeClr>
                </a:solidFill>
              </a:rPr>
              <a:t>Après application du fixateur le frottis ne réagit plus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822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48A35-8EF4-B46B-FC6E-EF8DF6909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645" y="365125"/>
            <a:ext cx="10894155" cy="720419"/>
          </a:xfrm>
        </p:spPr>
        <p:txBody>
          <a:bodyPr/>
          <a:lstStyle/>
          <a:p>
            <a:r>
              <a:rPr lang="en-GB" sz="2500" dirty="0"/>
              <a:t>Présentation du centre de traitement et de stockage des déchets radioactifs</a:t>
            </a:r>
            <a:endParaRPr lang="fr-FR" sz="25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2EB98B-DF1C-D091-27FF-33AA9623A034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199" y="5098323"/>
            <a:ext cx="4588303" cy="614405"/>
          </a:xfrm>
        </p:spPr>
        <p:txBody>
          <a:bodyPr/>
          <a:lstStyle/>
          <a:p>
            <a:pPr marL="0" indent="0">
              <a:buNone/>
            </a:pPr>
            <a:r>
              <a:rPr lang="fr-FR" sz="1200" i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ISR : (Intersecting Storage Rings) Ancienne installation faisceau, découpé en huit octants.</a:t>
            </a:r>
            <a:r>
              <a:rPr lang="fr-FR" sz="900" dirty="0"/>
              <a:t> 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</a:rPr>
              <a:t>Capacité de stockage 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~8500 m3</a:t>
            </a:r>
          </a:p>
          <a:p>
            <a:pPr marL="0" indent="0">
              <a:buNone/>
            </a:pPr>
            <a:endParaRPr lang="fr-FR" sz="1200" i="1" dirty="0">
              <a:solidFill>
                <a:schemeClr val="accent6">
                  <a:lumMod val="50000"/>
                </a:schemeClr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607067C-847A-28A9-6672-F826E7ACCD6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99680D-94DF-A0D8-CE76-5C82EFD00B3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7BE9AEB-ACA8-8B70-F121-E3489D1CC63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642987"/>
            <a:ext cx="4588303" cy="3364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7AE7C7-C5CB-13E4-C12B-E116A18D25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77"/>
          <a:stretch/>
        </p:blipFill>
        <p:spPr>
          <a:xfrm>
            <a:off x="5949046" y="1719941"/>
            <a:ext cx="5478509" cy="30265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8422CD-F5A2-EA2F-B123-07C7DF736A71}"/>
              </a:ext>
            </a:extLst>
          </p:cNvPr>
          <p:cNvSpPr txBox="1"/>
          <p:nvPr/>
        </p:nvSpPr>
        <p:spPr>
          <a:xfrm>
            <a:off x="6337231" y="5007195"/>
            <a:ext cx="4474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accent6">
                    <a:lumMod val="50000"/>
                  </a:schemeClr>
                </a:solidFill>
              </a:rPr>
              <a:t>Différents moyens de traitement présents au RWTCS</a:t>
            </a:r>
          </a:p>
        </p:txBody>
      </p:sp>
    </p:spTree>
    <p:extLst>
      <p:ext uri="{BB962C8B-B14F-4D97-AF65-F5344CB8AC3E}">
        <p14:creationId xmlns:p14="http://schemas.microsoft.com/office/powerpoint/2010/main" val="4208586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0ABDA-34B2-90C5-D70F-2BBE1B692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6208"/>
          </a:xfrm>
        </p:spPr>
        <p:txBody>
          <a:bodyPr/>
          <a:lstStyle/>
          <a:p>
            <a:r>
              <a:rPr lang="en-GB" sz="2500" dirty="0"/>
              <a:t>Procédé d’acceptation d’un déchet plomb radioactif</a:t>
            </a:r>
            <a:endParaRPr lang="fr-FR" sz="25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87175E7-44CC-12C4-B5B5-9C9B960795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A089C-3AF7-8FE6-6A81-D43827EEB89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8FE00072-E069-51C4-2AD5-09CF2EC0C41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92126" y="1441599"/>
            <a:ext cx="2823113" cy="39748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300AACD1-1D1D-BE53-B3CE-72833874F7A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84663" y="1378742"/>
            <a:ext cx="2858331" cy="4151667"/>
          </a:xfrm>
          <a:prstGeom prst="rect">
            <a:avLst/>
          </a:prstGeom>
        </p:spPr>
      </p:pic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0AFD71E3-FA20-F99B-F3B9-39BEBD58C521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7506372" y="1378742"/>
            <a:ext cx="3472519" cy="415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95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F5F37-79E9-A648-0F36-388D93693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6208"/>
          </a:xfrm>
        </p:spPr>
        <p:txBody>
          <a:bodyPr/>
          <a:lstStyle/>
          <a:p>
            <a:r>
              <a:rPr lang="fr-FR" sz="2500" dirty="0"/>
              <a:t>Gestion du risque plomb en sein du RWTCS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E43FDA5-414F-6D61-E151-4842FF42790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B9D792-B9B4-8EFC-7A27-38E95F61EDC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0F42CF6-AA74-9E7B-05F1-32AC4FA9DA48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838200" y="1496949"/>
            <a:ext cx="648403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Le plomb est identifié et emballé dans l’entreposage.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Sensibilisation des opérateurs.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Présence d’une fiche sécurité plomb aux différents postes de travail.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Nettoyage régulier de nos locaux.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0575B311-FFD1-F5F2-E987-A02D85CCDE75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/>
          <a:stretch>
            <a:fillRect/>
          </a:stretch>
        </p:blipFill>
        <p:spPr>
          <a:xfrm>
            <a:off x="8218237" y="1184537"/>
            <a:ext cx="3297488" cy="4741601"/>
          </a:xfrm>
          <a:prstGeom prst="rect">
            <a:avLst/>
          </a:prstGeo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0B38C425-6BAF-51E2-2F51-EF0F3EDA2D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028423" y="3035847"/>
            <a:ext cx="3890682" cy="295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63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A2813-0334-219A-A988-12F1B36A8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2009"/>
          </a:xfrm>
        </p:spPr>
        <p:txBody>
          <a:bodyPr/>
          <a:lstStyle/>
          <a:p>
            <a:r>
              <a:rPr lang="fr-FR" sz="2500" dirty="0"/>
              <a:t>Retour du CIRES sur des contaminations plomb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62EC3-0E57-1D9C-1B76-F50E69E25A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5685" y="1374784"/>
            <a:ext cx="8677960" cy="105788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fr-FR" sz="1400" i="1" u="sng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sz="1400" i="1" u="sng" baseline="30000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fr-FR" sz="1400" i="1" u="sng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retour du CIRES</a:t>
            </a:r>
            <a:r>
              <a:rPr lang="fr-FR" sz="1400" i="1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Contamination du plancher d’un transconteneur.</a:t>
            </a:r>
          </a:p>
          <a:p>
            <a:pPr algn="just"/>
            <a:r>
              <a:rPr lang="fr-FR" sz="1400" b="0" i="1" u="sng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Valeur mesurée par le CIRES</a:t>
            </a:r>
            <a:r>
              <a:rPr lang="fr-FR" sz="1400" b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0.38 mg/m². </a:t>
            </a:r>
          </a:p>
          <a:p>
            <a:pPr algn="just"/>
            <a:r>
              <a:rPr lang="fr-FR" sz="1400" b="0" i="1" u="sng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Action</a:t>
            </a:r>
            <a:r>
              <a:rPr lang="fr-FR" sz="1400" b="0" i="1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Décontamination du transconteneur et vérification de l’ensemble de nos transconteneurs CERN.</a:t>
            </a:r>
          </a:p>
          <a:p>
            <a:endParaRPr lang="fr-F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18D077-A827-3C06-F92B-5C07E34CD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5685" y="2513040"/>
            <a:ext cx="8677960" cy="166777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fr-FR" sz="1400" b="0" i="1" u="sng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2eme retour du CIRES :</a:t>
            </a:r>
            <a:r>
              <a:rPr lang="fr-FR" sz="1400" b="0" i="1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Contamination sur le dessus d’un colis contenant des câbles.</a:t>
            </a:r>
          </a:p>
          <a:p>
            <a:pPr algn="just"/>
            <a:r>
              <a:rPr lang="fr-FR" sz="1400" b="0" i="1" u="sng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Valeur mesurée par le </a:t>
            </a:r>
            <a:r>
              <a:rPr lang="fr-FR" sz="1400" b="1" i="1" u="sng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laboratoire</a:t>
            </a:r>
            <a:r>
              <a:rPr lang="fr-FR" sz="1400" b="0" i="1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: 1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61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mg/m². </a:t>
            </a:r>
          </a:p>
          <a:p>
            <a:pPr algn="just"/>
            <a:r>
              <a:rPr lang="fr-FR" sz="1400" b="0" i="1" u="sng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Action</a:t>
            </a:r>
            <a:r>
              <a:rPr lang="fr-FR" sz="1400" b="0" i="1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Nous avons 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réalisé une cartographie 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sur un ensemble de câble et avons trouvé des câbles avec une contamination supérieure à 1 mg/m2. 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Suite a cette analyse nous réalisons un dépistage sur l’ensemble de nos colis contenant des câbles et application d’un fixateur si résultat positif.</a:t>
            </a:r>
          </a:p>
          <a:p>
            <a:endParaRPr lang="fr-FR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F5B42DA-F4A7-2162-3A22-2BF07F72FAC9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925685" y="4304833"/>
            <a:ext cx="8677960" cy="138103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fr-FR" sz="1400" b="0" i="1" u="sng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3eme retour du CIRES</a:t>
            </a:r>
            <a:r>
              <a:rPr lang="fr-FR" sz="1400" b="0" i="1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Contamination sur le dessus d’un colis 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de déchets métalliques 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contenants du plomb.</a:t>
            </a:r>
          </a:p>
          <a:p>
            <a:pPr algn="just"/>
            <a:r>
              <a:rPr lang="fr-FR" sz="1400" i="1" u="sng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Valeur mesurée par le </a:t>
            </a:r>
            <a:r>
              <a:rPr lang="fr-FR" sz="1400" b="1" i="1" u="sng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laboratoire</a:t>
            </a:r>
            <a:r>
              <a:rPr lang="fr-FR" sz="1400" b="1" i="1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i="1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12.6 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mg/m². </a:t>
            </a:r>
          </a:p>
          <a:p>
            <a:pPr algn="just"/>
            <a:r>
              <a:rPr lang="fr-FR" sz="1400" i="1" u="sng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Action</a:t>
            </a:r>
            <a:r>
              <a:rPr lang="fr-FR" sz="1400" i="1" dirty="0">
                <a:solidFill>
                  <a:schemeClr val="accent6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FR" sz="1400" b="0" i="0" dirty="0">
                <a:solidFill>
                  <a:schemeClr val="accent6">
                    <a:lumMod val="50000"/>
                  </a:schemeClr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Dépistage sur l’ensemble de nos colis de déchets métalliques et application d’un fixateur si résultat positif.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028C05C-07F3-54C1-68B8-EB7F15586D2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BBD70-63EC-6190-4462-216C804CF0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109DF7-C711-363B-DBE2-26D4131C2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140" y="2432671"/>
            <a:ext cx="2119490" cy="211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68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E74A7-8604-CA36-519B-4377E658C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7953"/>
          </a:xfrm>
        </p:spPr>
        <p:txBody>
          <a:bodyPr/>
          <a:lstStyle/>
          <a:p>
            <a:r>
              <a:rPr lang="fr-FR" sz="2500" dirty="0"/>
              <a:t>Etude de poste réalisée par une entité indépendante Unisanté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34353-325A-7447-BFC7-0968DB9FB7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7001" y="1272294"/>
            <a:ext cx="4146584" cy="3226357"/>
          </a:xfrm>
        </p:spPr>
        <p:txBody>
          <a:bodyPr/>
          <a:lstStyle/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Cette étude intervient dans le cadre de notre procédé de libération de nos câbles. Ce procédé consiste a prendre les câbles dans un bac, les poser à plat sur une table, a réaliser des contrôles radiologiques et de les reconditionner en caisse grillagée.</a:t>
            </a:r>
          </a:p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Sélection de 5 casiers 1.35m</a:t>
            </a:r>
            <a:r>
              <a:rPr lang="fr-FR" sz="14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 avec des câbles contenant de la contamination au plomb.</a:t>
            </a:r>
          </a:p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Une analyse en laboratoire a permis de quantifier cette contamination.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6420A63-9635-B0F5-51FF-09F39C7CB53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483E7-C5B0-78B9-2CF0-A301C2C2CF3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1D2888D-FC9B-E615-6509-0057BBCC28E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62520" y="1272295"/>
            <a:ext cx="3220844" cy="3298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03020A-0245-9EF7-B83B-1475C2657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286" y="4717389"/>
            <a:ext cx="6625427" cy="13397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5C12577B-2942-3F59-4A11-36E025C3E8F5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8522663" y="1278141"/>
            <a:ext cx="3023878" cy="3298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4773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8241E-EDEC-79AD-AFC8-54AE77BF4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2402"/>
          </a:xfrm>
        </p:spPr>
        <p:txBody>
          <a:bodyPr/>
          <a:lstStyle/>
          <a:p>
            <a:r>
              <a:rPr lang="fr-FR" sz="2500" dirty="0"/>
              <a:t>Stratégie mise en place par Unisanté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B7A55-BEF4-9170-726F-FC8BDBFE36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6275" y="1708234"/>
            <a:ext cx="4159775" cy="3929751"/>
          </a:xfrm>
        </p:spPr>
        <p:txBody>
          <a:bodyPr/>
          <a:lstStyle/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2 prélèvements personnels (PP) et 2 prélèvements fixes (PF) lors de la manutention pour mesurer l’exposition au plomb.</a:t>
            </a:r>
          </a:p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4 prélèvements surfaciques pour évaluer la contamination surfacique au plomb.</a:t>
            </a:r>
          </a:p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Analyses des résultats dans le laboratoire du CURML/CHUV.</a:t>
            </a:r>
          </a:p>
          <a:p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Interprétation des résultats ainsi que des recommandations en cas de dépassement des seuils.</a:t>
            </a:r>
          </a:p>
          <a:p>
            <a:endParaRPr lang="fr-FR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C88299B-A81C-4B62-7A15-587374F3707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26397" y="1571319"/>
            <a:ext cx="3077910" cy="3999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3D5F060-4F1E-8BC7-80C5-997EFF6FA2B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CD83CC-7FAE-E039-17C6-1796722696F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582EB83-75AD-EEF1-DD8F-FFB0B2AF9902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/>
          <a:stretch>
            <a:fillRect/>
          </a:stretch>
        </p:blipFill>
        <p:spPr>
          <a:xfrm>
            <a:off x="8537062" y="1571318"/>
            <a:ext cx="3017782" cy="39993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62387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5560E-EAF3-AEBE-62AE-BFD493B3E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6208"/>
          </a:xfrm>
        </p:spPr>
        <p:txBody>
          <a:bodyPr/>
          <a:lstStyle/>
          <a:p>
            <a:r>
              <a:rPr lang="fr-FR" sz="2500" dirty="0">
                <a:solidFill>
                  <a:schemeClr val="accent2"/>
                </a:solidFill>
              </a:rPr>
              <a:t>Résultat d’analyses des prélèvements surfaciques de plomb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764BA43-59E7-FB95-23F9-10EA5C43C6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55139" y="1792581"/>
            <a:ext cx="5063773" cy="13856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CB3A8F3-C3FE-91F9-D6B6-E9864BF3DE5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79DA5-56A8-C29C-D31E-C1907A2438A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09CF0DFB-FD9C-154A-C088-5D9290821A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8890103"/>
              </p:ext>
            </p:extLst>
          </p:nvPr>
        </p:nvGraphicFramePr>
        <p:xfrm>
          <a:off x="1255139" y="3178276"/>
          <a:ext cx="5939411" cy="1683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0F6642D5-ED5B-F707-4237-3A0A847B3736}"/>
              </a:ext>
            </a:extLst>
          </p:cNvPr>
          <p:cNvSpPr txBox="1"/>
          <p:nvPr/>
        </p:nvSpPr>
        <p:spPr>
          <a:xfrm>
            <a:off x="1319981" y="4992329"/>
            <a:ext cx="91956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400" u="sng" dirty="0">
                <a:solidFill>
                  <a:schemeClr val="accent6">
                    <a:lumMod val="50000"/>
                  </a:schemeClr>
                </a:solidFill>
              </a:rPr>
              <a:t>Zone de travail à risque plomb modéré 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:  port de gant, lavage des mains en sortie de poste, interdiction de manger et boire sur le lieu de travail, nettoyage régulier de la zone de travail. </a:t>
            </a:r>
          </a:p>
          <a:p>
            <a:pPr lvl="0"/>
            <a:r>
              <a:rPr lang="fr-FR" sz="1400" u="sng" dirty="0">
                <a:solidFill>
                  <a:schemeClr val="accent6">
                    <a:lumMod val="50000"/>
                  </a:schemeClr>
                </a:solidFill>
              </a:rPr>
              <a:t>Zone de travail a risque plomb </a:t>
            </a:r>
            <a:r>
              <a:rPr lang="fr-FR" sz="1400" dirty="0">
                <a:solidFill>
                  <a:schemeClr val="accent6">
                    <a:lumMod val="50000"/>
                  </a:schemeClr>
                </a:solidFill>
              </a:rPr>
              <a:t>: Tenu tyvek, port de protection des voies respiratoires.</a:t>
            </a:r>
          </a:p>
        </p:txBody>
      </p:sp>
    </p:spTree>
    <p:extLst>
      <p:ext uri="{BB962C8B-B14F-4D97-AF65-F5344CB8AC3E}">
        <p14:creationId xmlns:p14="http://schemas.microsoft.com/office/powerpoint/2010/main" val="1088404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15915-9CB0-EEEB-5125-FB1B1BB13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6256"/>
          </a:xfrm>
        </p:spPr>
        <p:txBody>
          <a:bodyPr/>
          <a:lstStyle/>
          <a:p>
            <a:r>
              <a:rPr lang="fr-FR" sz="2500" dirty="0">
                <a:solidFill>
                  <a:srgbClr val="0070C0"/>
                </a:solidFill>
              </a:rPr>
              <a:t>Résultat d’analyses de plomb dans l’air (VME : 0.1mg/m³)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6DB9BB-B98B-48AC-7E09-ACE6058E3FE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22/01/2025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35898D-DC43-4D6D-CC6C-41BA4D3FDF1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C20D698-E8D5-BB4D-895B-89EE952D3A3D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754BAA37-B5F2-16D2-E1E2-0897D217E99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80652" y="2826898"/>
            <a:ext cx="4720668" cy="13837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0377C31-B68A-35BD-7AF6-5B282DFC57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400000">
            <a:off x="7183505" y="2851907"/>
            <a:ext cx="4308517" cy="16772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ECA9D51-2304-A4FC-FEEA-03E58355A7CA}"/>
              </a:ext>
            </a:extLst>
          </p:cNvPr>
          <p:cNvSpPr txBox="1"/>
          <p:nvPr/>
        </p:nvSpPr>
        <p:spPr>
          <a:xfrm>
            <a:off x="764850" y="5445694"/>
            <a:ext cx="9744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La VME est la </a:t>
            </a:r>
            <a:r>
              <a:rPr lang="fr-FR" sz="1200" b="0" i="1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valeur limite de moyenne d'exposition sur la durée d'un poste de travail de 8 heures.</a:t>
            </a:r>
          </a:p>
          <a:p>
            <a:r>
              <a:rPr lang="fr-FR" sz="1200" i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Seuil d’acceptabilité est a 10% de la VME soit 0.01 mg/m</a:t>
            </a:r>
            <a:r>
              <a:rPr lang="fr-FR" sz="12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³.</a:t>
            </a:r>
            <a:endParaRPr lang="fr-FR" sz="1200" i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5897949"/>
      </p:ext>
    </p:extLst>
  </p:cSld>
  <p:clrMapOvr>
    <a:masterClrMapping/>
  </p:clrMapOvr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FE5E144D-1B57-4D11-BC5E-D72427832635}"/>
    </a:ext>
  </a:extLst>
</a:theme>
</file>

<file path=ppt/theme/theme2.xml><?xml version="1.0" encoding="utf-8"?>
<a:theme xmlns:a="http://schemas.openxmlformats.org/drawingml/2006/main" name="1_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39EFF58-88C6-4716-A535-6606C0785EA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HSE_OHS_PPTTemplate</Template>
  <TotalTime>3113</TotalTime>
  <Words>774</Words>
  <Application>Microsoft Office PowerPoint</Application>
  <PresentationFormat>Widescreen</PresentationFormat>
  <Paragraphs>86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End Slides</vt:lpstr>
      <vt:lpstr>1_CERNCorporate16-9</vt:lpstr>
      <vt:lpstr>PowerPoint Presentation</vt:lpstr>
      <vt:lpstr>Présentation du centre de traitement et de stockage des déchets radioactifs</vt:lpstr>
      <vt:lpstr>Procédé d’acceptation d’un déchet plomb radioactif</vt:lpstr>
      <vt:lpstr>Gestion du risque plomb en sein du RWTCS</vt:lpstr>
      <vt:lpstr>Retour du CIRES sur des contaminations plomb </vt:lpstr>
      <vt:lpstr>Etude de poste réalisée par une entité indépendante Unisanté</vt:lpstr>
      <vt:lpstr>Stratégie mise en place par Unisanté</vt:lpstr>
      <vt:lpstr>Résultat d’analyses des prélèvements surfaciques de plomb</vt:lpstr>
      <vt:lpstr>Résultat d’analyses de plomb dans l’air (VME : 0.1mg/m³)</vt:lpstr>
      <vt:lpstr>Conclusion</vt:lpstr>
      <vt:lpstr>PowerPoint Presentation</vt:lpstr>
      <vt:lpstr>PowerPoint Presentation</vt:lpstr>
      <vt:lpstr>Présentation du centre de traitement et de stockage des déchets radioactifs</vt:lpstr>
      <vt:lpstr>Investigation sur l’origine de la contamination plomb sur nos câbles </vt:lpstr>
      <vt:lpstr>Observations et interprétations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Jonathan Gulley</dc:creator>
  <cp:lastModifiedBy>Christophe Celce</cp:lastModifiedBy>
  <cp:revision>53</cp:revision>
  <dcterms:created xsi:type="dcterms:W3CDTF">2024-08-28T08:00:58Z</dcterms:created>
  <dcterms:modified xsi:type="dcterms:W3CDTF">2025-01-21T19:18:25Z</dcterms:modified>
</cp:coreProperties>
</file>