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1A_955C99E4.xml" ContentType="application/vnd.ms-powerpoint.comments+xml"/>
  <Override PartName="/ppt/notesSlides/notesSlide2.xml" ContentType="application/vnd.openxmlformats-officedocument.presentationml.notesSlide+xml"/>
  <Override PartName="/ppt/comments/modernComment_11B_7C97B696.xml" ContentType="application/vnd.ms-powerpoint.comment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78" r:id="rId5"/>
    <p:sldId id="261" r:id="rId6"/>
    <p:sldId id="286" r:id="rId7"/>
    <p:sldId id="281" r:id="rId8"/>
    <p:sldId id="282" r:id="rId9"/>
    <p:sldId id="283" r:id="rId10"/>
    <p:sldId id="287" r:id="rId11"/>
    <p:sldId id="288" r:id="rId12"/>
    <p:sldId id="289" r:id="rId13"/>
    <p:sldId id="292" r:id="rId14"/>
    <p:sldId id="301" r:id="rId15"/>
    <p:sldId id="300" r:id="rId16"/>
    <p:sldId id="358" r:id="rId17"/>
    <p:sldId id="360" r:id="rId18"/>
    <p:sldId id="359" r:id="rId19"/>
    <p:sldId id="296" r:id="rId20"/>
    <p:sldId id="293" r:id="rId21"/>
    <p:sldId id="297" r:id="rId22"/>
    <p:sldId id="277"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E29F5C7-8E23-3D5D-15C8-107D0A0489EF}" name="DOUMEIX Cecile" initials="CD" userId="S::cecile.doumeix@edf.fr::1755362f-2bee-4886-9182-a904f93bd031" providerId="AD"/>
  <p188:author id="{027CE4FE-901D-553B-D32C-12C3597A8E92}" name="ROUAUD Bastian" initials="RB" userId="S::bastian.rouaud@edf.fr::91ffa1c6-3a08-4787-a05b-b39af73680c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OUNIOL Lou" initials="BL" lastIdx="1" clrIdx="0">
    <p:extLst>
      <p:ext uri="{19B8F6BF-5375-455C-9EA6-DF929625EA0E}">
        <p15:presenceInfo xmlns:p15="http://schemas.microsoft.com/office/powerpoint/2012/main" userId="BOUNIOL Lo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089FF"/>
    <a:srgbClr val="4472C4"/>
    <a:srgbClr val="FEFEFE"/>
    <a:srgbClr val="C0E410"/>
    <a:srgbClr val="88D910"/>
    <a:srgbClr val="4F9E30"/>
    <a:srgbClr val="1057C8"/>
    <a:srgbClr val="011A70"/>
    <a:srgbClr val="FFB210"/>
    <a:srgbClr val="FF861D"/>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90" autoAdjust="0"/>
    <p:restoredTop sz="85641" autoAdjust="0"/>
  </p:normalViewPr>
  <p:slideViewPr>
    <p:cSldViewPr snapToGrid="0" snapToObjects="1">
      <p:cViewPr varScale="1">
        <p:scale>
          <a:sx n="53" d="100"/>
          <a:sy n="53" d="100"/>
        </p:scale>
        <p:origin x="876" y="1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comments/modernComment_11A_955C99E4.xml><?xml version="1.0" encoding="utf-8"?>
<p188:cmLst xmlns:a="http://schemas.openxmlformats.org/drawingml/2006/main" xmlns:r="http://schemas.openxmlformats.org/officeDocument/2006/relationships" xmlns:p188="http://schemas.microsoft.com/office/powerpoint/2018/8/main">
  <p188:cm id="{09CA35FA-7449-4285-BA93-CF4E6188C085}" authorId="{027CE4FE-901D-553B-D32C-12C3597A8E92}" status="resolved" created="2025-01-16T15:47:03.294" complete="100000">
    <ac:txMkLst xmlns:ac="http://schemas.microsoft.com/office/drawing/2013/main/command">
      <pc:docMk xmlns:pc="http://schemas.microsoft.com/office/powerpoint/2013/main/command"/>
      <pc:sldMk xmlns:pc="http://schemas.microsoft.com/office/powerpoint/2013/main/command" cId="2505873892" sldId="282"/>
      <ac:spMk id="7" creationId="{8425BB1B-7B37-B343-8DD5-9E56758128B5}"/>
      <ac:txMk cp="638" len="1">
        <ac:context len="1323" hash="3799665339"/>
      </ac:txMk>
    </ac:txMkLst>
    <p188:pos x="11027433" y="2645433"/>
    <p188:replyLst>
      <p188:reply id="{2FF60E4A-F109-4035-AEAA-C6EBF9883886}" authorId="{027CE4FE-901D-553B-D32C-12C3597A8E92}" created="2025-01-21T15:47:37.041">
        <p188:txBody>
          <a:bodyPr/>
          <a:lstStyle/>
          <a:p>
            <a:r>
              <a:rPr lang="fr-FR"/>
              <a:t>Suppression du texte rouge et changement mep.</a:t>
            </a:r>
          </a:p>
        </p188:txBody>
      </p188:reply>
    </p188:replyLst>
    <p188:txBody>
      <a:bodyPr/>
      <a:lstStyle/>
      <a:p>
        <a:r>
          <a:rPr lang="fr-FR"/>
          <a:t>Pas d'exemples dans la note de REX, mais oui, surtout de la découpe de pièces. Je le dirais à l'oral.</a:t>
        </a:r>
      </a:p>
    </p188:txBody>
  </p188:cm>
</p188:cmLst>
</file>

<file path=ppt/comments/modernComment_11B_7C97B696.xml><?xml version="1.0" encoding="utf-8"?>
<p188:cmLst xmlns:a="http://schemas.openxmlformats.org/drawingml/2006/main" xmlns:r="http://schemas.openxmlformats.org/officeDocument/2006/relationships" xmlns:p188="http://schemas.microsoft.com/office/powerpoint/2018/8/main">
  <p188:cm id="{C8CEFDE6-07E0-41BC-9BD1-51770CFB1FE6}" authorId="{027CE4FE-901D-553B-D32C-12C3597A8E92}" status="resolved" created="2025-01-16T16:12:36.044" complete="100000">
    <ac:txMkLst xmlns:ac="http://schemas.microsoft.com/office/drawing/2013/main/command">
      <pc:docMk xmlns:pc="http://schemas.microsoft.com/office/powerpoint/2013/main/command"/>
      <pc:sldMk xmlns:pc="http://schemas.microsoft.com/office/powerpoint/2013/main/command" cId="2090317462" sldId="283"/>
      <ac:spMk id="7" creationId="{8425BB1B-7B37-B343-8DD5-9E56758128B5}"/>
      <ac:txMk cp="89">
        <ac:context len="768" hash="1037073710"/>
      </ac:txMk>
    </ac:txMkLst>
    <p188:pos x="9330905" y="589471"/>
    <p188:replyLst>
      <p188:reply id="{5658A07A-C844-4532-94B9-60E6A4C163FD}" authorId="{027CE4FE-901D-553B-D32C-12C3597A8E92}" created="2025-01-21T15:48:09.302">
        <p188:txBody>
          <a:bodyPr/>
          <a:lstStyle/>
          <a:p>
            <a:r>
              <a:rPr lang="fr-FR"/>
              <a:t>Suppression/mise en noir du texte rouge</a:t>
            </a:r>
          </a:p>
        </p188:txBody>
      </p188:reply>
    </p188:replyLst>
    <p188:txBody>
      <a:bodyPr/>
      <a:lstStyle/>
      <a:p>
        <a:r>
          <a:rPr lang="fr-FR"/>
          <a:t>Etant donné que c'est le sujet du jour et qu'on passe plutot en fin de journée je suis parti du principe que tout le monde saurait ce que c'est, les 3P ayant tous reçus les courriers. Je vais préparer une diapo de rappel dans le doute, qu'on pourra passer si besoin. </a:t>
        </a:r>
      </a:p>
    </p188:txBody>
  </p188:cm>
</p188: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0716BE-ADC7-4AF4-A88A-DC61CCB288AE}" type="doc">
      <dgm:prSet loTypeId="urn:microsoft.com/office/officeart/2005/8/layout/hProcess11" loCatId="process" qsTypeId="urn:microsoft.com/office/officeart/2005/8/quickstyle/simple1" qsCatId="simple" csTypeId="urn:microsoft.com/office/officeart/2005/8/colors/colorful1" csCatId="colorful" phldr="1"/>
      <dgm:spPr/>
    </dgm:pt>
    <dgm:pt modelId="{EF191435-5FC2-4AD3-9088-AE8786C1814B}">
      <dgm:prSet phldrT="[Texte]"/>
      <dgm:spPr/>
      <dgm:t>
        <a:bodyPr/>
        <a:lstStyle/>
        <a:p>
          <a:r>
            <a:rPr lang="fr-FR" b="1" dirty="0"/>
            <a:t>2018</a:t>
          </a:r>
          <a:r>
            <a:rPr lang="fr-FR" dirty="0"/>
            <a:t> : 1er aléa plomb (CNPE de CHB)</a:t>
          </a:r>
        </a:p>
      </dgm:t>
    </dgm:pt>
    <dgm:pt modelId="{FA06C0BA-9147-4663-BD89-324C414EB117}" type="parTrans" cxnId="{045D4C39-DBED-4638-9659-C9590F87E965}">
      <dgm:prSet/>
      <dgm:spPr/>
      <dgm:t>
        <a:bodyPr/>
        <a:lstStyle/>
        <a:p>
          <a:endParaRPr lang="fr-FR"/>
        </a:p>
      </dgm:t>
    </dgm:pt>
    <dgm:pt modelId="{37156DF6-EC2A-4D26-9E63-FD6B38C15C92}" type="sibTrans" cxnId="{045D4C39-DBED-4638-9659-C9590F87E965}">
      <dgm:prSet/>
      <dgm:spPr/>
      <dgm:t>
        <a:bodyPr/>
        <a:lstStyle/>
        <a:p>
          <a:endParaRPr lang="fr-FR"/>
        </a:p>
      </dgm:t>
    </dgm:pt>
    <dgm:pt modelId="{C584CC35-B6B4-432A-A481-FC7C4B63A354}">
      <dgm:prSet phldrT="[Texte]"/>
      <dgm:spPr/>
      <dgm:t>
        <a:bodyPr/>
        <a:lstStyle/>
        <a:p>
          <a:r>
            <a:rPr lang="fr-FR" b="1" dirty="0"/>
            <a:t>Mars 2023 </a:t>
          </a:r>
          <a:r>
            <a:rPr lang="fr-FR" dirty="0"/>
            <a:t>: </a:t>
          </a:r>
          <a:r>
            <a:rPr lang="fr-FR" dirty="0" err="1"/>
            <a:t>Andra</a:t>
          </a:r>
          <a:r>
            <a:rPr lang="fr-FR" dirty="0"/>
            <a:t> précise ses attendus</a:t>
          </a:r>
        </a:p>
      </dgm:t>
    </dgm:pt>
    <dgm:pt modelId="{0C43967B-4F27-41B8-AF1F-0A5DADA476D6}" type="parTrans" cxnId="{26F39A53-C6AB-4B63-BF65-1476178CCE3D}">
      <dgm:prSet/>
      <dgm:spPr/>
      <dgm:t>
        <a:bodyPr/>
        <a:lstStyle/>
        <a:p>
          <a:endParaRPr lang="fr-FR"/>
        </a:p>
      </dgm:t>
    </dgm:pt>
    <dgm:pt modelId="{75243D73-B7C5-4A16-8DEC-AFAE4516BBA7}" type="sibTrans" cxnId="{26F39A53-C6AB-4B63-BF65-1476178CCE3D}">
      <dgm:prSet/>
      <dgm:spPr/>
      <dgm:t>
        <a:bodyPr/>
        <a:lstStyle/>
        <a:p>
          <a:endParaRPr lang="fr-FR"/>
        </a:p>
      </dgm:t>
    </dgm:pt>
    <dgm:pt modelId="{3BD55A4D-034D-4E5F-B2BE-38350820F8D6}">
      <dgm:prSet phldrT="[Texte]"/>
      <dgm:spPr/>
      <dgm:t>
        <a:bodyPr/>
        <a:lstStyle/>
        <a:p>
          <a:r>
            <a:rPr lang="fr-FR" b="1" dirty="0"/>
            <a:t>Juin 2023 </a:t>
          </a:r>
          <a:r>
            <a:rPr lang="fr-FR" dirty="0"/>
            <a:t>: </a:t>
          </a:r>
          <a:r>
            <a:rPr lang="fr-FR" dirty="0" err="1"/>
            <a:t>Andra</a:t>
          </a:r>
          <a:r>
            <a:rPr lang="fr-FR" dirty="0"/>
            <a:t> définit ses critères d’acceptation (DIGE/AC/RSC/23-0087)</a:t>
          </a:r>
        </a:p>
      </dgm:t>
    </dgm:pt>
    <dgm:pt modelId="{F91C77ED-98CC-4F6D-B2D1-278D1E5C75EC}" type="parTrans" cxnId="{6504DCE4-9566-4FC5-BAC3-99A5320295F0}">
      <dgm:prSet/>
      <dgm:spPr/>
      <dgm:t>
        <a:bodyPr/>
        <a:lstStyle/>
        <a:p>
          <a:endParaRPr lang="fr-FR"/>
        </a:p>
      </dgm:t>
    </dgm:pt>
    <dgm:pt modelId="{34D0E193-BAA8-4138-A74E-64B29B3D36E1}" type="sibTrans" cxnId="{6504DCE4-9566-4FC5-BAC3-99A5320295F0}">
      <dgm:prSet/>
      <dgm:spPr/>
      <dgm:t>
        <a:bodyPr/>
        <a:lstStyle/>
        <a:p>
          <a:endParaRPr lang="fr-FR"/>
        </a:p>
      </dgm:t>
    </dgm:pt>
    <dgm:pt modelId="{B70B7B76-5555-4A2E-9DE0-FAD8536C8F31}">
      <dgm:prSet phldrT="[Texte]"/>
      <dgm:spPr/>
      <dgm:t>
        <a:bodyPr/>
        <a:lstStyle/>
        <a:p>
          <a:r>
            <a:rPr lang="fr-FR" b="1" dirty="0"/>
            <a:t>Août 2023 </a:t>
          </a:r>
          <a:r>
            <a:rPr lang="fr-FR" dirty="0"/>
            <a:t>: </a:t>
          </a:r>
          <a:r>
            <a:rPr lang="fr-FR" dirty="0" err="1"/>
            <a:t>Andra</a:t>
          </a:r>
          <a:r>
            <a:rPr lang="fr-FR" dirty="0"/>
            <a:t> valide le protocole plomb DPN</a:t>
          </a:r>
        </a:p>
      </dgm:t>
    </dgm:pt>
    <dgm:pt modelId="{A2C51382-8AEC-4287-B0C4-718B90404315}" type="parTrans" cxnId="{B8D9F766-047D-4D81-9B1B-A04AEB9E947E}">
      <dgm:prSet/>
      <dgm:spPr/>
      <dgm:t>
        <a:bodyPr/>
        <a:lstStyle/>
        <a:p>
          <a:endParaRPr lang="fr-FR"/>
        </a:p>
      </dgm:t>
    </dgm:pt>
    <dgm:pt modelId="{3B28F509-3691-4940-87C5-59A6829C16ED}" type="sibTrans" cxnId="{B8D9F766-047D-4D81-9B1B-A04AEB9E947E}">
      <dgm:prSet/>
      <dgm:spPr/>
      <dgm:t>
        <a:bodyPr/>
        <a:lstStyle/>
        <a:p>
          <a:endParaRPr lang="fr-FR"/>
        </a:p>
      </dgm:t>
    </dgm:pt>
    <dgm:pt modelId="{4077410E-8AA7-4E87-9F39-AB6E73CD7EB5}">
      <dgm:prSet phldrT="[Texte]"/>
      <dgm:spPr/>
      <dgm:t>
        <a:bodyPr/>
        <a:lstStyle/>
        <a:p>
          <a:r>
            <a:rPr lang="fr-FR" b="1" dirty="0"/>
            <a:t>Septembre 2023 </a:t>
          </a:r>
          <a:r>
            <a:rPr lang="fr-FR" dirty="0"/>
            <a:t>: </a:t>
          </a:r>
          <a:r>
            <a:rPr lang="fr-FR" dirty="0" err="1"/>
            <a:t>Andra</a:t>
          </a:r>
          <a:r>
            <a:rPr lang="fr-FR" dirty="0"/>
            <a:t> met en place son plan de surveillance</a:t>
          </a:r>
        </a:p>
      </dgm:t>
    </dgm:pt>
    <dgm:pt modelId="{D72D43BB-F29A-497C-BE25-D9540347CD8F}" type="parTrans" cxnId="{C5252E89-4941-4D7D-9A70-7DA7217BB204}">
      <dgm:prSet/>
      <dgm:spPr/>
      <dgm:t>
        <a:bodyPr/>
        <a:lstStyle/>
        <a:p>
          <a:endParaRPr lang="fr-FR"/>
        </a:p>
      </dgm:t>
    </dgm:pt>
    <dgm:pt modelId="{DD69D852-2844-40F5-92A6-E3EF044B74E5}" type="sibTrans" cxnId="{C5252E89-4941-4D7D-9A70-7DA7217BB204}">
      <dgm:prSet/>
      <dgm:spPr/>
      <dgm:t>
        <a:bodyPr/>
        <a:lstStyle/>
        <a:p>
          <a:endParaRPr lang="fr-FR"/>
        </a:p>
      </dgm:t>
    </dgm:pt>
    <dgm:pt modelId="{D0EB3E99-4E3A-4F28-A5EA-902986AE8AFC}">
      <dgm:prSet phldrT="[Texte]"/>
      <dgm:spPr/>
      <dgm:t>
        <a:bodyPr/>
        <a:lstStyle/>
        <a:p>
          <a:r>
            <a:rPr lang="fr-FR" b="1" dirty="0"/>
            <a:t>Octobre 2023 </a:t>
          </a:r>
          <a:r>
            <a:rPr lang="fr-FR" dirty="0"/>
            <a:t>: </a:t>
          </a:r>
          <a:r>
            <a:rPr lang="fr-FR" dirty="0" err="1"/>
            <a:t>Andra</a:t>
          </a:r>
          <a:r>
            <a:rPr lang="fr-FR" dirty="0"/>
            <a:t> valide des 1ères notes de REX</a:t>
          </a:r>
        </a:p>
      </dgm:t>
    </dgm:pt>
    <dgm:pt modelId="{7BCA65DA-4C27-43F2-8954-0CDE9D6AA450}" type="parTrans" cxnId="{FFFE850A-F1AB-4186-BD50-EC321C43B167}">
      <dgm:prSet/>
      <dgm:spPr/>
      <dgm:t>
        <a:bodyPr/>
        <a:lstStyle/>
        <a:p>
          <a:endParaRPr lang="fr-FR"/>
        </a:p>
      </dgm:t>
    </dgm:pt>
    <dgm:pt modelId="{22FAAC94-7652-44A4-9BCE-3402BCE07763}" type="sibTrans" cxnId="{FFFE850A-F1AB-4186-BD50-EC321C43B167}">
      <dgm:prSet/>
      <dgm:spPr/>
      <dgm:t>
        <a:bodyPr/>
        <a:lstStyle/>
        <a:p>
          <a:endParaRPr lang="fr-FR"/>
        </a:p>
      </dgm:t>
    </dgm:pt>
    <dgm:pt modelId="{E3C74FE9-1C25-40FF-86EB-3493A9939643}">
      <dgm:prSet phldrT="[Texte]"/>
      <dgm:spPr/>
      <dgm:t>
        <a:bodyPr/>
        <a:lstStyle/>
        <a:p>
          <a:r>
            <a:rPr lang="fr-FR" b="1" dirty="0"/>
            <a:t>Janvier 2024 </a:t>
          </a:r>
          <a:r>
            <a:rPr lang="fr-FR" dirty="0"/>
            <a:t>: DPN applique les RR/RM Plomb</a:t>
          </a:r>
        </a:p>
      </dgm:t>
    </dgm:pt>
    <dgm:pt modelId="{72ED5663-8A13-4E43-975F-0BE274B7F5BE}" type="parTrans" cxnId="{57D2102A-E721-4342-8870-E82DFFB215B9}">
      <dgm:prSet/>
      <dgm:spPr/>
      <dgm:t>
        <a:bodyPr/>
        <a:lstStyle/>
        <a:p>
          <a:endParaRPr lang="fr-FR"/>
        </a:p>
      </dgm:t>
    </dgm:pt>
    <dgm:pt modelId="{2BC7D769-03ED-4D06-AB55-BE7CC34C7B56}" type="sibTrans" cxnId="{57D2102A-E721-4342-8870-E82DFFB215B9}">
      <dgm:prSet/>
      <dgm:spPr/>
      <dgm:t>
        <a:bodyPr/>
        <a:lstStyle/>
        <a:p>
          <a:endParaRPr lang="fr-FR"/>
        </a:p>
      </dgm:t>
    </dgm:pt>
    <dgm:pt modelId="{6D228D12-FFC1-4C3F-B8F4-F1A0116DF618}">
      <dgm:prSet phldrT="[Texte]"/>
      <dgm:spPr/>
      <dgm:t>
        <a:bodyPr/>
        <a:lstStyle/>
        <a:p>
          <a:r>
            <a:rPr lang="fr-FR" b="1" dirty="0"/>
            <a:t>Mai 2024 </a:t>
          </a:r>
          <a:r>
            <a:rPr lang="fr-FR" dirty="0"/>
            <a:t>: </a:t>
          </a:r>
          <a:r>
            <a:rPr lang="fr-FR" dirty="0" err="1"/>
            <a:t>Andra</a:t>
          </a:r>
          <a:r>
            <a:rPr lang="fr-FR" dirty="0"/>
            <a:t> confirme le critère de prise en charge (DIGE/AC/RSC/24-0052)</a:t>
          </a:r>
        </a:p>
      </dgm:t>
    </dgm:pt>
    <dgm:pt modelId="{A5EFDA6D-7E87-4F3F-9E72-ADA0C8831052}" type="parTrans" cxnId="{8C79A7C1-24C2-4475-B574-DBAEA2F8AEC5}">
      <dgm:prSet/>
      <dgm:spPr/>
      <dgm:t>
        <a:bodyPr/>
        <a:lstStyle/>
        <a:p>
          <a:endParaRPr lang="fr-FR"/>
        </a:p>
      </dgm:t>
    </dgm:pt>
    <dgm:pt modelId="{C8A493A1-290B-48EF-87F8-3AB8D9F3B7F2}" type="sibTrans" cxnId="{8C79A7C1-24C2-4475-B574-DBAEA2F8AEC5}">
      <dgm:prSet/>
      <dgm:spPr/>
      <dgm:t>
        <a:bodyPr/>
        <a:lstStyle/>
        <a:p>
          <a:endParaRPr lang="fr-FR"/>
        </a:p>
      </dgm:t>
    </dgm:pt>
    <dgm:pt modelId="{EF0C83A6-6DD8-4A7F-9A13-40270DAFDB12}">
      <dgm:prSet phldrT="[Texte]"/>
      <dgm:spPr/>
      <dgm:t>
        <a:bodyPr/>
        <a:lstStyle/>
        <a:p>
          <a:r>
            <a:rPr lang="fr-FR" b="1" dirty="0"/>
            <a:t>Juillet 2024 </a:t>
          </a:r>
          <a:r>
            <a:rPr lang="fr-FR" dirty="0"/>
            <a:t>: </a:t>
          </a:r>
          <a:r>
            <a:rPr lang="fr-FR" dirty="0" err="1"/>
            <a:t>Andra</a:t>
          </a:r>
          <a:r>
            <a:rPr lang="fr-FR" dirty="0"/>
            <a:t> relaxe le critère / déchets accessibles en casiers à parois pleines (DIGE/AC/RSC/24-0085)</a:t>
          </a:r>
        </a:p>
      </dgm:t>
    </dgm:pt>
    <dgm:pt modelId="{72C2F88C-0395-4BBC-B974-F93A85D502D9}" type="parTrans" cxnId="{6CC6C7D2-6367-470E-BC38-0ED45AD69A8C}">
      <dgm:prSet/>
      <dgm:spPr/>
      <dgm:t>
        <a:bodyPr/>
        <a:lstStyle/>
        <a:p>
          <a:endParaRPr lang="fr-FR"/>
        </a:p>
      </dgm:t>
    </dgm:pt>
    <dgm:pt modelId="{3D76AE33-2B5E-4B34-8352-898DF00F67FE}" type="sibTrans" cxnId="{6CC6C7D2-6367-470E-BC38-0ED45AD69A8C}">
      <dgm:prSet/>
      <dgm:spPr/>
      <dgm:t>
        <a:bodyPr/>
        <a:lstStyle/>
        <a:p>
          <a:endParaRPr lang="fr-FR"/>
        </a:p>
      </dgm:t>
    </dgm:pt>
    <dgm:pt modelId="{5ECCC73B-B83C-42A8-B3BB-3E52E6071B9B}">
      <dgm:prSet phldrT="[Texte]"/>
      <dgm:spPr/>
      <dgm:t>
        <a:bodyPr/>
        <a:lstStyle/>
        <a:p>
          <a:r>
            <a:rPr lang="fr-FR" b="1" dirty="0"/>
            <a:t>Août 2024 </a:t>
          </a:r>
          <a:r>
            <a:rPr lang="fr-FR" dirty="0"/>
            <a:t>: </a:t>
          </a:r>
          <a:r>
            <a:rPr lang="fr-FR" dirty="0" err="1"/>
            <a:t>Andra</a:t>
          </a:r>
          <a:r>
            <a:rPr lang="fr-FR" dirty="0"/>
            <a:t> valide la </a:t>
          </a:r>
          <a:r>
            <a:rPr lang="fr-FR" dirty="0" err="1"/>
            <a:t>MàJ</a:t>
          </a:r>
          <a:r>
            <a:rPr lang="fr-FR" dirty="0"/>
            <a:t> du protocole plomb DPN</a:t>
          </a:r>
        </a:p>
      </dgm:t>
    </dgm:pt>
    <dgm:pt modelId="{4552DB85-A130-4819-8623-D36D19FF65BB}" type="parTrans" cxnId="{9A568833-AB64-43E9-9A02-E36B0CFCECE2}">
      <dgm:prSet/>
      <dgm:spPr/>
      <dgm:t>
        <a:bodyPr/>
        <a:lstStyle/>
        <a:p>
          <a:endParaRPr lang="fr-FR"/>
        </a:p>
      </dgm:t>
    </dgm:pt>
    <dgm:pt modelId="{34719239-D0C4-41CF-A90F-2874EA497393}" type="sibTrans" cxnId="{9A568833-AB64-43E9-9A02-E36B0CFCECE2}">
      <dgm:prSet/>
      <dgm:spPr/>
      <dgm:t>
        <a:bodyPr/>
        <a:lstStyle/>
        <a:p>
          <a:endParaRPr lang="fr-FR"/>
        </a:p>
      </dgm:t>
    </dgm:pt>
    <dgm:pt modelId="{C0FB098E-55B2-4A75-A891-D8D064005D6B}" type="pres">
      <dgm:prSet presAssocID="{DE0716BE-ADC7-4AF4-A88A-DC61CCB288AE}" presName="Name0" presStyleCnt="0">
        <dgm:presLayoutVars>
          <dgm:dir/>
          <dgm:resizeHandles val="exact"/>
        </dgm:presLayoutVars>
      </dgm:prSet>
      <dgm:spPr/>
    </dgm:pt>
    <dgm:pt modelId="{D5590A39-2FD7-4C00-937E-4E2C2BEB1D76}" type="pres">
      <dgm:prSet presAssocID="{DE0716BE-ADC7-4AF4-A88A-DC61CCB288AE}" presName="arrow" presStyleLbl="bgShp" presStyleIdx="0" presStyleCnt="1"/>
      <dgm:spPr>
        <a:solidFill>
          <a:schemeClr val="accent5">
            <a:lumMod val="20000"/>
            <a:lumOff val="80000"/>
          </a:schemeClr>
        </a:solidFill>
      </dgm:spPr>
    </dgm:pt>
    <dgm:pt modelId="{4E92406A-0756-4754-A486-17946493699C}" type="pres">
      <dgm:prSet presAssocID="{DE0716BE-ADC7-4AF4-A88A-DC61CCB288AE}" presName="points" presStyleCnt="0"/>
      <dgm:spPr/>
    </dgm:pt>
    <dgm:pt modelId="{ACA288F3-1E17-4A55-8BDB-9E389E61BB1E}" type="pres">
      <dgm:prSet presAssocID="{EF191435-5FC2-4AD3-9088-AE8786C1814B}" presName="compositeA" presStyleCnt="0"/>
      <dgm:spPr/>
    </dgm:pt>
    <dgm:pt modelId="{06871C86-8612-4FD0-B6ED-2EAF7797EE8D}" type="pres">
      <dgm:prSet presAssocID="{EF191435-5FC2-4AD3-9088-AE8786C1814B}" presName="textA" presStyleLbl="revTx" presStyleIdx="0" presStyleCnt="10">
        <dgm:presLayoutVars>
          <dgm:bulletEnabled val="1"/>
        </dgm:presLayoutVars>
      </dgm:prSet>
      <dgm:spPr/>
    </dgm:pt>
    <dgm:pt modelId="{A268396F-C947-4D25-BC8B-87B3D5FFADC3}" type="pres">
      <dgm:prSet presAssocID="{EF191435-5FC2-4AD3-9088-AE8786C1814B}" presName="circleA" presStyleLbl="node1" presStyleIdx="0" presStyleCnt="10"/>
      <dgm:spPr/>
    </dgm:pt>
    <dgm:pt modelId="{1C1ECE30-8123-4D3B-A509-2A10EF27CB37}" type="pres">
      <dgm:prSet presAssocID="{EF191435-5FC2-4AD3-9088-AE8786C1814B}" presName="spaceA" presStyleCnt="0"/>
      <dgm:spPr/>
    </dgm:pt>
    <dgm:pt modelId="{22CE8B91-4886-4922-8721-D7E35D08C0F3}" type="pres">
      <dgm:prSet presAssocID="{37156DF6-EC2A-4D26-9E63-FD6B38C15C92}" presName="space" presStyleCnt="0"/>
      <dgm:spPr/>
    </dgm:pt>
    <dgm:pt modelId="{87937111-6815-4C76-89A3-EFF6FB84FE56}" type="pres">
      <dgm:prSet presAssocID="{C584CC35-B6B4-432A-A481-FC7C4B63A354}" presName="compositeB" presStyleCnt="0"/>
      <dgm:spPr/>
    </dgm:pt>
    <dgm:pt modelId="{E58C9B77-BA7B-4983-84FE-AADC6E4F8F79}" type="pres">
      <dgm:prSet presAssocID="{C584CC35-B6B4-432A-A481-FC7C4B63A354}" presName="textB" presStyleLbl="revTx" presStyleIdx="1" presStyleCnt="10">
        <dgm:presLayoutVars>
          <dgm:bulletEnabled val="1"/>
        </dgm:presLayoutVars>
      </dgm:prSet>
      <dgm:spPr/>
    </dgm:pt>
    <dgm:pt modelId="{604A4E78-FCF4-48D2-BD94-144A844B01F7}" type="pres">
      <dgm:prSet presAssocID="{C584CC35-B6B4-432A-A481-FC7C4B63A354}" presName="circleB" presStyleLbl="node1" presStyleIdx="1" presStyleCnt="10"/>
      <dgm:spPr/>
    </dgm:pt>
    <dgm:pt modelId="{69F5E2F1-C796-48F2-8675-21BE26809A3C}" type="pres">
      <dgm:prSet presAssocID="{C584CC35-B6B4-432A-A481-FC7C4B63A354}" presName="spaceB" presStyleCnt="0"/>
      <dgm:spPr/>
    </dgm:pt>
    <dgm:pt modelId="{5FE6E8C3-7002-44FA-88E2-F3193242D07E}" type="pres">
      <dgm:prSet presAssocID="{75243D73-B7C5-4A16-8DEC-AFAE4516BBA7}" presName="space" presStyleCnt="0"/>
      <dgm:spPr/>
    </dgm:pt>
    <dgm:pt modelId="{43CB9EB8-A4C1-4C4C-A29C-9749CA5DA152}" type="pres">
      <dgm:prSet presAssocID="{3BD55A4D-034D-4E5F-B2BE-38350820F8D6}" presName="compositeA" presStyleCnt="0"/>
      <dgm:spPr/>
    </dgm:pt>
    <dgm:pt modelId="{06D5B698-D539-4BF1-9ED0-0708187DA361}" type="pres">
      <dgm:prSet presAssocID="{3BD55A4D-034D-4E5F-B2BE-38350820F8D6}" presName="textA" presStyleLbl="revTx" presStyleIdx="2" presStyleCnt="10">
        <dgm:presLayoutVars>
          <dgm:bulletEnabled val="1"/>
        </dgm:presLayoutVars>
      </dgm:prSet>
      <dgm:spPr/>
    </dgm:pt>
    <dgm:pt modelId="{3E40F3FA-B7E9-4F38-ACA6-B95D1661942B}" type="pres">
      <dgm:prSet presAssocID="{3BD55A4D-034D-4E5F-B2BE-38350820F8D6}" presName="circleA" presStyleLbl="node1" presStyleIdx="2" presStyleCnt="10"/>
      <dgm:spPr/>
    </dgm:pt>
    <dgm:pt modelId="{AD659574-5162-48A5-B551-69FAE2DEF8EB}" type="pres">
      <dgm:prSet presAssocID="{3BD55A4D-034D-4E5F-B2BE-38350820F8D6}" presName="spaceA" presStyleCnt="0"/>
      <dgm:spPr/>
    </dgm:pt>
    <dgm:pt modelId="{80EA758C-0608-4538-AE6D-87A87B27FC83}" type="pres">
      <dgm:prSet presAssocID="{34D0E193-BAA8-4138-A74E-64B29B3D36E1}" presName="space" presStyleCnt="0"/>
      <dgm:spPr/>
    </dgm:pt>
    <dgm:pt modelId="{63C25C24-ADBC-4ABE-A779-5E1CEAFBC3FF}" type="pres">
      <dgm:prSet presAssocID="{B70B7B76-5555-4A2E-9DE0-FAD8536C8F31}" presName="compositeB" presStyleCnt="0"/>
      <dgm:spPr/>
    </dgm:pt>
    <dgm:pt modelId="{5B6C56BB-B934-44BB-A84D-73BE1E2392EB}" type="pres">
      <dgm:prSet presAssocID="{B70B7B76-5555-4A2E-9DE0-FAD8536C8F31}" presName="textB" presStyleLbl="revTx" presStyleIdx="3" presStyleCnt="10">
        <dgm:presLayoutVars>
          <dgm:bulletEnabled val="1"/>
        </dgm:presLayoutVars>
      </dgm:prSet>
      <dgm:spPr/>
    </dgm:pt>
    <dgm:pt modelId="{CB0B988B-3724-4041-A375-DF750D56361D}" type="pres">
      <dgm:prSet presAssocID="{B70B7B76-5555-4A2E-9DE0-FAD8536C8F31}" presName="circleB" presStyleLbl="node1" presStyleIdx="3" presStyleCnt="10"/>
      <dgm:spPr/>
    </dgm:pt>
    <dgm:pt modelId="{4A14DD16-08D2-4B4A-9BBC-C9641819F54A}" type="pres">
      <dgm:prSet presAssocID="{B70B7B76-5555-4A2E-9DE0-FAD8536C8F31}" presName="spaceB" presStyleCnt="0"/>
      <dgm:spPr/>
    </dgm:pt>
    <dgm:pt modelId="{783D8225-B805-4C63-ABE3-C7BB8826D1E8}" type="pres">
      <dgm:prSet presAssocID="{3B28F509-3691-4940-87C5-59A6829C16ED}" presName="space" presStyleCnt="0"/>
      <dgm:spPr/>
    </dgm:pt>
    <dgm:pt modelId="{9AAC5389-33FA-49FD-B089-AE11138ABA66}" type="pres">
      <dgm:prSet presAssocID="{4077410E-8AA7-4E87-9F39-AB6E73CD7EB5}" presName="compositeA" presStyleCnt="0"/>
      <dgm:spPr/>
    </dgm:pt>
    <dgm:pt modelId="{3702B38D-404A-47D8-8CF9-CF5E5399D2F1}" type="pres">
      <dgm:prSet presAssocID="{4077410E-8AA7-4E87-9F39-AB6E73CD7EB5}" presName="textA" presStyleLbl="revTx" presStyleIdx="4" presStyleCnt="10">
        <dgm:presLayoutVars>
          <dgm:bulletEnabled val="1"/>
        </dgm:presLayoutVars>
      </dgm:prSet>
      <dgm:spPr/>
    </dgm:pt>
    <dgm:pt modelId="{4E50EB24-3A27-4AE6-AC57-D27EFDCF66C0}" type="pres">
      <dgm:prSet presAssocID="{4077410E-8AA7-4E87-9F39-AB6E73CD7EB5}" presName="circleA" presStyleLbl="node1" presStyleIdx="4" presStyleCnt="10"/>
      <dgm:spPr/>
    </dgm:pt>
    <dgm:pt modelId="{111D7E3F-F15B-43D6-A968-E541E8B4F15C}" type="pres">
      <dgm:prSet presAssocID="{4077410E-8AA7-4E87-9F39-AB6E73CD7EB5}" presName="spaceA" presStyleCnt="0"/>
      <dgm:spPr/>
    </dgm:pt>
    <dgm:pt modelId="{2E7BE389-3254-48A4-A610-2CB0AA2D5AC3}" type="pres">
      <dgm:prSet presAssocID="{DD69D852-2844-40F5-92A6-E3EF044B74E5}" presName="space" presStyleCnt="0"/>
      <dgm:spPr/>
    </dgm:pt>
    <dgm:pt modelId="{9629A555-2AAF-4AA5-91E0-E75C4D9D247F}" type="pres">
      <dgm:prSet presAssocID="{D0EB3E99-4E3A-4F28-A5EA-902986AE8AFC}" presName="compositeB" presStyleCnt="0"/>
      <dgm:spPr/>
    </dgm:pt>
    <dgm:pt modelId="{98A8CD83-6428-4A40-92E2-28920C2EBA67}" type="pres">
      <dgm:prSet presAssocID="{D0EB3E99-4E3A-4F28-A5EA-902986AE8AFC}" presName="textB" presStyleLbl="revTx" presStyleIdx="5" presStyleCnt="10">
        <dgm:presLayoutVars>
          <dgm:bulletEnabled val="1"/>
        </dgm:presLayoutVars>
      </dgm:prSet>
      <dgm:spPr/>
    </dgm:pt>
    <dgm:pt modelId="{870E0E91-F7F5-437D-A913-EFEEC42A9D15}" type="pres">
      <dgm:prSet presAssocID="{D0EB3E99-4E3A-4F28-A5EA-902986AE8AFC}" presName="circleB" presStyleLbl="node1" presStyleIdx="5" presStyleCnt="10"/>
      <dgm:spPr/>
    </dgm:pt>
    <dgm:pt modelId="{400648C9-F48E-4919-A243-0D7339A8E7C3}" type="pres">
      <dgm:prSet presAssocID="{D0EB3E99-4E3A-4F28-A5EA-902986AE8AFC}" presName="spaceB" presStyleCnt="0"/>
      <dgm:spPr/>
    </dgm:pt>
    <dgm:pt modelId="{F570C174-AC56-479D-9A9A-881D8BE9B065}" type="pres">
      <dgm:prSet presAssocID="{22FAAC94-7652-44A4-9BCE-3402BCE07763}" presName="space" presStyleCnt="0"/>
      <dgm:spPr/>
    </dgm:pt>
    <dgm:pt modelId="{B4C66EBE-8388-49D2-A6DD-E6B2E8603FA8}" type="pres">
      <dgm:prSet presAssocID="{E3C74FE9-1C25-40FF-86EB-3493A9939643}" presName="compositeA" presStyleCnt="0"/>
      <dgm:spPr/>
    </dgm:pt>
    <dgm:pt modelId="{C3677DC8-6619-4C2A-BF9F-A059DEF0C458}" type="pres">
      <dgm:prSet presAssocID="{E3C74FE9-1C25-40FF-86EB-3493A9939643}" presName="textA" presStyleLbl="revTx" presStyleIdx="6" presStyleCnt="10">
        <dgm:presLayoutVars>
          <dgm:bulletEnabled val="1"/>
        </dgm:presLayoutVars>
      </dgm:prSet>
      <dgm:spPr/>
    </dgm:pt>
    <dgm:pt modelId="{34F47BBE-A7DA-478A-82C4-89AA1AD1E2DA}" type="pres">
      <dgm:prSet presAssocID="{E3C74FE9-1C25-40FF-86EB-3493A9939643}" presName="circleA" presStyleLbl="node1" presStyleIdx="6" presStyleCnt="10"/>
      <dgm:spPr/>
    </dgm:pt>
    <dgm:pt modelId="{5B27488F-6315-4FFD-A950-359718B4BE15}" type="pres">
      <dgm:prSet presAssocID="{E3C74FE9-1C25-40FF-86EB-3493A9939643}" presName="spaceA" presStyleCnt="0"/>
      <dgm:spPr/>
    </dgm:pt>
    <dgm:pt modelId="{2D4BC055-677C-42FD-9432-2C0E45B569CE}" type="pres">
      <dgm:prSet presAssocID="{2BC7D769-03ED-4D06-AB55-BE7CC34C7B56}" presName="space" presStyleCnt="0"/>
      <dgm:spPr/>
    </dgm:pt>
    <dgm:pt modelId="{1A916B3C-457A-4225-83B9-FACFD2F831FB}" type="pres">
      <dgm:prSet presAssocID="{6D228D12-FFC1-4C3F-B8F4-F1A0116DF618}" presName="compositeB" presStyleCnt="0"/>
      <dgm:spPr/>
    </dgm:pt>
    <dgm:pt modelId="{8B777606-B688-4FEF-B3A0-913139BC171D}" type="pres">
      <dgm:prSet presAssocID="{6D228D12-FFC1-4C3F-B8F4-F1A0116DF618}" presName="textB" presStyleLbl="revTx" presStyleIdx="7" presStyleCnt="10">
        <dgm:presLayoutVars>
          <dgm:bulletEnabled val="1"/>
        </dgm:presLayoutVars>
      </dgm:prSet>
      <dgm:spPr/>
    </dgm:pt>
    <dgm:pt modelId="{371245EF-B772-480D-A483-6FE3F240DA2F}" type="pres">
      <dgm:prSet presAssocID="{6D228D12-FFC1-4C3F-B8F4-F1A0116DF618}" presName="circleB" presStyleLbl="node1" presStyleIdx="7" presStyleCnt="10"/>
      <dgm:spPr/>
    </dgm:pt>
    <dgm:pt modelId="{E29A8626-30D1-4F07-9B6E-A6B792743966}" type="pres">
      <dgm:prSet presAssocID="{6D228D12-FFC1-4C3F-B8F4-F1A0116DF618}" presName="spaceB" presStyleCnt="0"/>
      <dgm:spPr/>
    </dgm:pt>
    <dgm:pt modelId="{40B60B6D-B760-48AD-8089-FBD655C39A8B}" type="pres">
      <dgm:prSet presAssocID="{C8A493A1-290B-48EF-87F8-3AB8D9F3B7F2}" presName="space" presStyleCnt="0"/>
      <dgm:spPr/>
    </dgm:pt>
    <dgm:pt modelId="{B2B83F90-B5F9-4AE8-A112-400108C5C823}" type="pres">
      <dgm:prSet presAssocID="{EF0C83A6-6DD8-4A7F-9A13-40270DAFDB12}" presName="compositeA" presStyleCnt="0"/>
      <dgm:spPr/>
    </dgm:pt>
    <dgm:pt modelId="{658927A1-B242-42AB-8051-2F7071947022}" type="pres">
      <dgm:prSet presAssocID="{EF0C83A6-6DD8-4A7F-9A13-40270DAFDB12}" presName="textA" presStyleLbl="revTx" presStyleIdx="8" presStyleCnt="10">
        <dgm:presLayoutVars>
          <dgm:bulletEnabled val="1"/>
        </dgm:presLayoutVars>
      </dgm:prSet>
      <dgm:spPr/>
    </dgm:pt>
    <dgm:pt modelId="{F8AE3EBC-750E-40AF-B26B-2200D7932A95}" type="pres">
      <dgm:prSet presAssocID="{EF0C83A6-6DD8-4A7F-9A13-40270DAFDB12}" presName="circleA" presStyleLbl="node1" presStyleIdx="8" presStyleCnt="10"/>
      <dgm:spPr/>
    </dgm:pt>
    <dgm:pt modelId="{A28782A7-094D-4CD6-B7CE-24BD71F3133C}" type="pres">
      <dgm:prSet presAssocID="{EF0C83A6-6DD8-4A7F-9A13-40270DAFDB12}" presName="spaceA" presStyleCnt="0"/>
      <dgm:spPr/>
    </dgm:pt>
    <dgm:pt modelId="{9F436598-2D3B-4568-98CF-31F96A5F88E4}" type="pres">
      <dgm:prSet presAssocID="{3D76AE33-2B5E-4B34-8352-898DF00F67FE}" presName="space" presStyleCnt="0"/>
      <dgm:spPr/>
    </dgm:pt>
    <dgm:pt modelId="{D95640CC-7C5A-4AA1-AC88-7488609C9BDA}" type="pres">
      <dgm:prSet presAssocID="{5ECCC73B-B83C-42A8-B3BB-3E52E6071B9B}" presName="compositeB" presStyleCnt="0"/>
      <dgm:spPr/>
    </dgm:pt>
    <dgm:pt modelId="{6510C40E-2CB7-4D1C-A61E-366887D05C6F}" type="pres">
      <dgm:prSet presAssocID="{5ECCC73B-B83C-42A8-B3BB-3E52E6071B9B}" presName="textB" presStyleLbl="revTx" presStyleIdx="9" presStyleCnt="10">
        <dgm:presLayoutVars>
          <dgm:bulletEnabled val="1"/>
        </dgm:presLayoutVars>
      </dgm:prSet>
      <dgm:spPr/>
    </dgm:pt>
    <dgm:pt modelId="{A39580AE-D37A-46A8-937E-0F19D05AFB80}" type="pres">
      <dgm:prSet presAssocID="{5ECCC73B-B83C-42A8-B3BB-3E52E6071B9B}" presName="circleB" presStyleLbl="node1" presStyleIdx="9" presStyleCnt="10"/>
      <dgm:spPr/>
    </dgm:pt>
    <dgm:pt modelId="{3763325A-A187-4204-8BC5-D30CDA32BB26}" type="pres">
      <dgm:prSet presAssocID="{5ECCC73B-B83C-42A8-B3BB-3E52E6071B9B}" presName="spaceB" presStyleCnt="0"/>
      <dgm:spPr/>
    </dgm:pt>
  </dgm:ptLst>
  <dgm:cxnLst>
    <dgm:cxn modelId="{CE8A1407-64E0-4666-95B1-F64DDEBBBDDA}" type="presOf" srcId="{C584CC35-B6B4-432A-A481-FC7C4B63A354}" destId="{E58C9B77-BA7B-4983-84FE-AADC6E4F8F79}" srcOrd="0" destOrd="0" presId="urn:microsoft.com/office/officeart/2005/8/layout/hProcess11"/>
    <dgm:cxn modelId="{FFFE850A-F1AB-4186-BD50-EC321C43B167}" srcId="{DE0716BE-ADC7-4AF4-A88A-DC61CCB288AE}" destId="{D0EB3E99-4E3A-4F28-A5EA-902986AE8AFC}" srcOrd="5" destOrd="0" parTransId="{7BCA65DA-4C27-43F2-8954-0CDE9D6AA450}" sibTransId="{22FAAC94-7652-44A4-9BCE-3402BCE07763}"/>
    <dgm:cxn modelId="{81004920-3FCF-4EFD-B19B-853A7A0C8587}" type="presOf" srcId="{E3C74FE9-1C25-40FF-86EB-3493A9939643}" destId="{C3677DC8-6619-4C2A-BF9F-A059DEF0C458}" srcOrd="0" destOrd="0" presId="urn:microsoft.com/office/officeart/2005/8/layout/hProcess11"/>
    <dgm:cxn modelId="{57D2102A-E721-4342-8870-E82DFFB215B9}" srcId="{DE0716BE-ADC7-4AF4-A88A-DC61CCB288AE}" destId="{E3C74FE9-1C25-40FF-86EB-3493A9939643}" srcOrd="6" destOrd="0" parTransId="{72ED5663-8A13-4E43-975F-0BE274B7F5BE}" sibTransId="{2BC7D769-03ED-4D06-AB55-BE7CC34C7B56}"/>
    <dgm:cxn modelId="{5C4A002C-D694-40D8-A387-F25E1EF35BC2}" type="presOf" srcId="{6D228D12-FFC1-4C3F-B8F4-F1A0116DF618}" destId="{8B777606-B688-4FEF-B3A0-913139BC171D}" srcOrd="0" destOrd="0" presId="urn:microsoft.com/office/officeart/2005/8/layout/hProcess11"/>
    <dgm:cxn modelId="{9A568833-AB64-43E9-9A02-E36B0CFCECE2}" srcId="{DE0716BE-ADC7-4AF4-A88A-DC61CCB288AE}" destId="{5ECCC73B-B83C-42A8-B3BB-3E52E6071B9B}" srcOrd="9" destOrd="0" parTransId="{4552DB85-A130-4819-8623-D36D19FF65BB}" sibTransId="{34719239-D0C4-41CF-A90F-2874EA497393}"/>
    <dgm:cxn modelId="{045D4C39-DBED-4638-9659-C9590F87E965}" srcId="{DE0716BE-ADC7-4AF4-A88A-DC61CCB288AE}" destId="{EF191435-5FC2-4AD3-9088-AE8786C1814B}" srcOrd="0" destOrd="0" parTransId="{FA06C0BA-9147-4663-BD89-324C414EB117}" sibTransId="{37156DF6-EC2A-4D26-9E63-FD6B38C15C92}"/>
    <dgm:cxn modelId="{B8D9F766-047D-4D81-9B1B-A04AEB9E947E}" srcId="{DE0716BE-ADC7-4AF4-A88A-DC61CCB288AE}" destId="{B70B7B76-5555-4A2E-9DE0-FAD8536C8F31}" srcOrd="3" destOrd="0" parTransId="{A2C51382-8AEC-4287-B0C4-718B90404315}" sibTransId="{3B28F509-3691-4940-87C5-59A6829C16ED}"/>
    <dgm:cxn modelId="{C181344A-ABE7-4A0E-B836-7E37BBA9332C}" type="presOf" srcId="{DE0716BE-ADC7-4AF4-A88A-DC61CCB288AE}" destId="{C0FB098E-55B2-4A75-A891-D8D064005D6B}" srcOrd="0" destOrd="0" presId="urn:microsoft.com/office/officeart/2005/8/layout/hProcess11"/>
    <dgm:cxn modelId="{F7633973-743B-4459-B899-610A56A31EA3}" type="presOf" srcId="{EF191435-5FC2-4AD3-9088-AE8786C1814B}" destId="{06871C86-8612-4FD0-B6ED-2EAF7797EE8D}" srcOrd="0" destOrd="0" presId="urn:microsoft.com/office/officeart/2005/8/layout/hProcess11"/>
    <dgm:cxn modelId="{26F39A53-C6AB-4B63-BF65-1476178CCE3D}" srcId="{DE0716BE-ADC7-4AF4-A88A-DC61CCB288AE}" destId="{C584CC35-B6B4-432A-A481-FC7C4B63A354}" srcOrd="1" destOrd="0" parTransId="{0C43967B-4F27-41B8-AF1F-0A5DADA476D6}" sibTransId="{75243D73-B7C5-4A16-8DEC-AFAE4516BBA7}"/>
    <dgm:cxn modelId="{EA9F9D77-B131-4486-AA97-9D4140379E3D}" type="presOf" srcId="{B70B7B76-5555-4A2E-9DE0-FAD8536C8F31}" destId="{5B6C56BB-B934-44BB-A84D-73BE1E2392EB}" srcOrd="0" destOrd="0" presId="urn:microsoft.com/office/officeart/2005/8/layout/hProcess11"/>
    <dgm:cxn modelId="{C16A7878-0520-406E-B799-916D2813C796}" type="presOf" srcId="{D0EB3E99-4E3A-4F28-A5EA-902986AE8AFC}" destId="{98A8CD83-6428-4A40-92E2-28920C2EBA67}" srcOrd="0" destOrd="0" presId="urn:microsoft.com/office/officeart/2005/8/layout/hProcess11"/>
    <dgm:cxn modelId="{C5252E89-4941-4D7D-9A70-7DA7217BB204}" srcId="{DE0716BE-ADC7-4AF4-A88A-DC61CCB288AE}" destId="{4077410E-8AA7-4E87-9F39-AB6E73CD7EB5}" srcOrd="4" destOrd="0" parTransId="{D72D43BB-F29A-497C-BE25-D9540347CD8F}" sibTransId="{DD69D852-2844-40F5-92A6-E3EF044B74E5}"/>
    <dgm:cxn modelId="{0186C18C-E6C4-464C-9B04-99A8A3830B74}" type="presOf" srcId="{5ECCC73B-B83C-42A8-B3BB-3E52E6071B9B}" destId="{6510C40E-2CB7-4D1C-A61E-366887D05C6F}" srcOrd="0" destOrd="0" presId="urn:microsoft.com/office/officeart/2005/8/layout/hProcess11"/>
    <dgm:cxn modelId="{46B195B8-873A-4DF9-B78C-7D1DEDF5322C}" type="presOf" srcId="{4077410E-8AA7-4E87-9F39-AB6E73CD7EB5}" destId="{3702B38D-404A-47D8-8CF9-CF5E5399D2F1}" srcOrd="0" destOrd="0" presId="urn:microsoft.com/office/officeart/2005/8/layout/hProcess11"/>
    <dgm:cxn modelId="{8C79A7C1-24C2-4475-B574-DBAEA2F8AEC5}" srcId="{DE0716BE-ADC7-4AF4-A88A-DC61CCB288AE}" destId="{6D228D12-FFC1-4C3F-B8F4-F1A0116DF618}" srcOrd="7" destOrd="0" parTransId="{A5EFDA6D-7E87-4F3F-9E72-ADA0C8831052}" sibTransId="{C8A493A1-290B-48EF-87F8-3AB8D9F3B7F2}"/>
    <dgm:cxn modelId="{A2CE9ECC-2E94-4626-985B-E42FD77A71DB}" type="presOf" srcId="{3BD55A4D-034D-4E5F-B2BE-38350820F8D6}" destId="{06D5B698-D539-4BF1-9ED0-0708187DA361}" srcOrd="0" destOrd="0" presId="urn:microsoft.com/office/officeart/2005/8/layout/hProcess11"/>
    <dgm:cxn modelId="{6CC6C7D2-6367-470E-BC38-0ED45AD69A8C}" srcId="{DE0716BE-ADC7-4AF4-A88A-DC61CCB288AE}" destId="{EF0C83A6-6DD8-4A7F-9A13-40270DAFDB12}" srcOrd="8" destOrd="0" parTransId="{72C2F88C-0395-4BBC-B974-F93A85D502D9}" sibTransId="{3D76AE33-2B5E-4B34-8352-898DF00F67FE}"/>
    <dgm:cxn modelId="{7899CCD2-A188-4F22-95B5-E94D597BC093}" type="presOf" srcId="{EF0C83A6-6DD8-4A7F-9A13-40270DAFDB12}" destId="{658927A1-B242-42AB-8051-2F7071947022}" srcOrd="0" destOrd="0" presId="urn:microsoft.com/office/officeart/2005/8/layout/hProcess11"/>
    <dgm:cxn modelId="{6504DCE4-9566-4FC5-BAC3-99A5320295F0}" srcId="{DE0716BE-ADC7-4AF4-A88A-DC61CCB288AE}" destId="{3BD55A4D-034D-4E5F-B2BE-38350820F8D6}" srcOrd="2" destOrd="0" parTransId="{F91C77ED-98CC-4F6D-B2D1-278D1E5C75EC}" sibTransId="{34D0E193-BAA8-4138-A74E-64B29B3D36E1}"/>
    <dgm:cxn modelId="{ED4EACF2-AF8D-43D6-8ED3-C24A65FE9C68}" type="presParOf" srcId="{C0FB098E-55B2-4A75-A891-D8D064005D6B}" destId="{D5590A39-2FD7-4C00-937E-4E2C2BEB1D76}" srcOrd="0" destOrd="0" presId="urn:microsoft.com/office/officeart/2005/8/layout/hProcess11"/>
    <dgm:cxn modelId="{37A1384E-6FF5-440F-96F4-8D8C4A77852A}" type="presParOf" srcId="{C0FB098E-55B2-4A75-A891-D8D064005D6B}" destId="{4E92406A-0756-4754-A486-17946493699C}" srcOrd="1" destOrd="0" presId="urn:microsoft.com/office/officeart/2005/8/layout/hProcess11"/>
    <dgm:cxn modelId="{387EA8FE-939C-4DA8-A425-00258582D2A0}" type="presParOf" srcId="{4E92406A-0756-4754-A486-17946493699C}" destId="{ACA288F3-1E17-4A55-8BDB-9E389E61BB1E}" srcOrd="0" destOrd="0" presId="urn:microsoft.com/office/officeart/2005/8/layout/hProcess11"/>
    <dgm:cxn modelId="{624EB549-24C1-4A37-AA91-17251EEBCE43}" type="presParOf" srcId="{ACA288F3-1E17-4A55-8BDB-9E389E61BB1E}" destId="{06871C86-8612-4FD0-B6ED-2EAF7797EE8D}" srcOrd="0" destOrd="0" presId="urn:microsoft.com/office/officeart/2005/8/layout/hProcess11"/>
    <dgm:cxn modelId="{EB4E050B-13B5-476C-BC80-EE3A57E57BCD}" type="presParOf" srcId="{ACA288F3-1E17-4A55-8BDB-9E389E61BB1E}" destId="{A268396F-C947-4D25-BC8B-87B3D5FFADC3}" srcOrd="1" destOrd="0" presId="urn:microsoft.com/office/officeart/2005/8/layout/hProcess11"/>
    <dgm:cxn modelId="{8F062148-A568-43E3-9185-6EE85D0563F2}" type="presParOf" srcId="{ACA288F3-1E17-4A55-8BDB-9E389E61BB1E}" destId="{1C1ECE30-8123-4D3B-A509-2A10EF27CB37}" srcOrd="2" destOrd="0" presId="urn:microsoft.com/office/officeart/2005/8/layout/hProcess11"/>
    <dgm:cxn modelId="{C12A0319-9F03-47D2-9ABA-7252D98EB8B1}" type="presParOf" srcId="{4E92406A-0756-4754-A486-17946493699C}" destId="{22CE8B91-4886-4922-8721-D7E35D08C0F3}" srcOrd="1" destOrd="0" presId="urn:microsoft.com/office/officeart/2005/8/layout/hProcess11"/>
    <dgm:cxn modelId="{B441AD36-F5AD-4839-B062-075880BCC141}" type="presParOf" srcId="{4E92406A-0756-4754-A486-17946493699C}" destId="{87937111-6815-4C76-89A3-EFF6FB84FE56}" srcOrd="2" destOrd="0" presId="urn:microsoft.com/office/officeart/2005/8/layout/hProcess11"/>
    <dgm:cxn modelId="{26AE1D49-89A7-4EE9-9493-E79B9611A190}" type="presParOf" srcId="{87937111-6815-4C76-89A3-EFF6FB84FE56}" destId="{E58C9B77-BA7B-4983-84FE-AADC6E4F8F79}" srcOrd="0" destOrd="0" presId="urn:microsoft.com/office/officeart/2005/8/layout/hProcess11"/>
    <dgm:cxn modelId="{70DE8C69-A03C-439E-BD8A-278B7902F965}" type="presParOf" srcId="{87937111-6815-4C76-89A3-EFF6FB84FE56}" destId="{604A4E78-FCF4-48D2-BD94-144A844B01F7}" srcOrd="1" destOrd="0" presId="urn:microsoft.com/office/officeart/2005/8/layout/hProcess11"/>
    <dgm:cxn modelId="{AC780780-7233-4ED0-B37B-F9F95F1B0BBF}" type="presParOf" srcId="{87937111-6815-4C76-89A3-EFF6FB84FE56}" destId="{69F5E2F1-C796-48F2-8675-21BE26809A3C}" srcOrd="2" destOrd="0" presId="urn:microsoft.com/office/officeart/2005/8/layout/hProcess11"/>
    <dgm:cxn modelId="{DB561BA1-DA72-4041-93B2-EBA7DE677B2D}" type="presParOf" srcId="{4E92406A-0756-4754-A486-17946493699C}" destId="{5FE6E8C3-7002-44FA-88E2-F3193242D07E}" srcOrd="3" destOrd="0" presId="urn:microsoft.com/office/officeart/2005/8/layout/hProcess11"/>
    <dgm:cxn modelId="{273F6DC0-A5A5-4F70-BB00-D0126FE16B04}" type="presParOf" srcId="{4E92406A-0756-4754-A486-17946493699C}" destId="{43CB9EB8-A4C1-4C4C-A29C-9749CA5DA152}" srcOrd="4" destOrd="0" presId="urn:microsoft.com/office/officeart/2005/8/layout/hProcess11"/>
    <dgm:cxn modelId="{3CC63FC3-18E3-42B7-A3F4-2D340FABABFA}" type="presParOf" srcId="{43CB9EB8-A4C1-4C4C-A29C-9749CA5DA152}" destId="{06D5B698-D539-4BF1-9ED0-0708187DA361}" srcOrd="0" destOrd="0" presId="urn:microsoft.com/office/officeart/2005/8/layout/hProcess11"/>
    <dgm:cxn modelId="{B3C4F368-443C-4584-B51E-B9BA4661965D}" type="presParOf" srcId="{43CB9EB8-A4C1-4C4C-A29C-9749CA5DA152}" destId="{3E40F3FA-B7E9-4F38-ACA6-B95D1661942B}" srcOrd="1" destOrd="0" presId="urn:microsoft.com/office/officeart/2005/8/layout/hProcess11"/>
    <dgm:cxn modelId="{9C196270-658A-4963-8203-222E0E65C10C}" type="presParOf" srcId="{43CB9EB8-A4C1-4C4C-A29C-9749CA5DA152}" destId="{AD659574-5162-48A5-B551-69FAE2DEF8EB}" srcOrd="2" destOrd="0" presId="urn:microsoft.com/office/officeart/2005/8/layout/hProcess11"/>
    <dgm:cxn modelId="{32967B4F-DA71-4767-B994-DBC9DFFB4B01}" type="presParOf" srcId="{4E92406A-0756-4754-A486-17946493699C}" destId="{80EA758C-0608-4538-AE6D-87A87B27FC83}" srcOrd="5" destOrd="0" presId="urn:microsoft.com/office/officeart/2005/8/layout/hProcess11"/>
    <dgm:cxn modelId="{43CDA2DA-008F-442F-96B8-81C71FD476CB}" type="presParOf" srcId="{4E92406A-0756-4754-A486-17946493699C}" destId="{63C25C24-ADBC-4ABE-A779-5E1CEAFBC3FF}" srcOrd="6" destOrd="0" presId="urn:microsoft.com/office/officeart/2005/8/layout/hProcess11"/>
    <dgm:cxn modelId="{5C4211EB-BA67-4CA3-A779-1F3C62CD2FFB}" type="presParOf" srcId="{63C25C24-ADBC-4ABE-A779-5E1CEAFBC3FF}" destId="{5B6C56BB-B934-44BB-A84D-73BE1E2392EB}" srcOrd="0" destOrd="0" presId="urn:microsoft.com/office/officeart/2005/8/layout/hProcess11"/>
    <dgm:cxn modelId="{FDD2FEA4-AEA3-4A69-A369-043EC07CF705}" type="presParOf" srcId="{63C25C24-ADBC-4ABE-A779-5E1CEAFBC3FF}" destId="{CB0B988B-3724-4041-A375-DF750D56361D}" srcOrd="1" destOrd="0" presId="urn:microsoft.com/office/officeart/2005/8/layout/hProcess11"/>
    <dgm:cxn modelId="{C7F370A4-1795-4432-B548-85D546FC8994}" type="presParOf" srcId="{63C25C24-ADBC-4ABE-A779-5E1CEAFBC3FF}" destId="{4A14DD16-08D2-4B4A-9BBC-C9641819F54A}" srcOrd="2" destOrd="0" presId="urn:microsoft.com/office/officeart/2005/8/layout/hProcess11"/>
    <dgm:cxn modelId="{BB2B8B83-B076-47D1-965E-6E1198A37EF5}" type="presParOf" srcId="{4E92406A-0756-4754-A486-17946493699C}" destId="{783D8225-B805-4C63-ABE3-C7BB8826D1E8}" srcOrd="7" destOrd="0" presId="urn:microsoft.com/office/officeart/2005/8/layout/hProcess11"/>
    <dgm:cxn modelId="{DF594726-20F7-4735-826F-F5672213F953}" type="presParOf" srcId="{4E92406A-0756-4754-A486-17946493699C}" destId="{9AAC5389-33FA-49FD-B089-AE11138ABA66}" srcOrd="8" destOrd="0" presId="urn:microsoft.com/office/officeart/2005/8/layout/hProcess11"/>
    <dgm:cxn modelId="{2D8914D3-DF36-42DC-AFD6-475BFDE150C6}" type="presParOf" srcId="{9AAC5389-33FA-49FD-B089-AE11138ABA66}" destId="{3702B38D-404A-47D8-8CF9-CF5E5399D2F1}" srcOrd="0" destOrd="0" presId="urn:microsoft.com/office/officeart/2005/8/layout/hProcess11"/>
    <dgm:cxn modelId="{5C44F092-C8AF-4126-80F2-C628806DDB66}" type="presParOf" srcId="{9AAC5389-33FA-49FD-B089-AE11138ABA66}" destId="{4E50EB24-3A27-4AE6-AC57-D27EFDCF66C0}" srcOrd="1" destOrd="0" presId="urn:microsoft.com/office/officeart/2005/8/layout/hProcess11"/>
    <dgm:cxn modelId="{97C02741-BD05-4154-A711-A53D5F59E546}" type="presParOf" srcId="{9AAC5389-33FA-49FD-B089-AE11138ABA66}" destId="{111D7E3F-F15B-43D6-A968-E541E8B4F15C}" srcOrd="2" destOrd="0" presId="urn:microsoft.com/office/officeart/2005/8/layout/hProcess11"/>
    <dgm:cxn modelId="{D785ABD4-6E04-4F24-96F3-CC999E053750}" type="presParOf" srcId="{4E92406A-0756-4754-A486-17946493699C}" destId="{2E7BE389-3254-48A4-A610-2CB0AA2D5AC3}" srcOrd="9" destOrd="0" presId="urn:microsoft.com/office/officeart/2005/8/layout/hProcess11"/>
    <dgm:cxn modelId="{768DCD54-4E7C-42F4-AC24-5E07E0C206B5}" type="presParOf" srcId="{4E92406A-0756-4754-A486-17946493699C}" destId="{9629A555-2AAF-4AA5-91E0-E75C4D9D247F}" srcOrd="10" destOrd="0" presId="urn:microsoft.com/office/officeart/2005/8/layout/hProcess11"/>
    <dgm:cxn modelId="{429337CE-BF4A-4D2F-8B9A-355CC49D5C52}" type="presParOf" srcId="{9629A555-2AAF-4AA5-91E0-E75C4D9D247F}" destId="{98A8CD83-6428-4A40-92E2-28920C2EBA67}" srcOrd="0" destOrd="0" presId="urn:microsoft.com/office/officeart/2005/8/layout/hProcess11"/>
    <dgm:cxn modelId="{16D5028D-2A78-4578-960F-3B3FA32424B8}" type="presParOf" srcId="{9629A555-2AAF-4AA5-91E0-E75C4D9D247F}" destId="{870E0E91-F7F5-437D-A913-EFEEC42A9D15}" srcOrd="1" destOrd="0" presId="urn:microsoft.com/office/officeart/2005/8/layout/hProcess11"/>
    <dgm:cxn modelId="{A99868DD-A4E2-45F7-8D89-D8F8C05BA565}" type="presParOf" srcId="{9629A555-2AAF-4AA5-91E0-E75C4D9D247F}" destId="{400648C9-F48E-4919-A243-0D7339A8E7C3}" srcOrd="2" destOrd="0" presId="urn:microsoft.com/office/officeart/2005/8/layout/hProcess11"/>
    <dgm:cxn modelId="{EFA62E2C-451A-4AF0-9379-F6760630C13F}" type="presParOf" srcId="{4E92406A-0756-4754-A486-17946493699C}" destId="{F570C174-AC56-479D-9A9A-881D8BE9B065}" srcOrd="11" destOrd="0" presId="urn:microsoft.com/office/officeart/2005/8/layout/hProcess11"/>
    <dgm:cxn modelId="{49A4FF9F-2C33-49B9-A018-640D331B1F2D}" type="presParOf" srcId="{4E92406A-0756-4754-A486-17946493699C}" destId="{B4C66EBE-8388-49D2-A6DD-E6B2E8603FA8}" srcOrd="12" destOrd="0" presId="urn:microsoft.com/office/officeart/2005/8/layout/hProcess11"/>
    <dgm:cxn modelId="{17D13D67-4C97-48BC-ADCA-489C9CD1B17E}" type="presParOf" srcId="{B4C66EBE-8388-49D2-A6DD-E6B2E8603FA8}" destId="{C3677DC8-6619-4C2A-BF9F-A059DEF0C458}" srcOrd="0" destOrd="0" presId="urn:microsoft.com/office/officeart/2005/8/layout/hProcess11"/>
    <dgm:cxn modelId="{85B14606-7FCD-4EBC-8F16-F113CB401D14}" type="presParOf" srcId="{B4C66EBE-8388-49D2-A6DD-E6B2E8603FA8}" destId="{34F47BBE-A7DA-478A-82C4-89AA1AD1E2DA}" srcOrd="1" destOrd="0" presId="urn:microsoft.com/office/officeart/2005/8/layout/hProcess11"/>
    <dgm:cxn modelId="{FFCE7144-B0EA-4C84-B9AC-B80669941F6E}" type="presParOf" srcId="{B4C66EBE-8388-49D2-A6DD-E6B2E8603FA8}" destId="{5B27488F-6315-4FFD-A950-359718B4BE15}" srcOrd="2" destOrd="0" presId="urn:microsoft.com/office/officeart/2005/8/layout/hProcess11"/>
    <dgm:cxn modelId="{2FDC3452-5262-4C12-8F64-C4D51DD4ED92}" type="presParOf" srcId="{4E92406A-0756-4754-A486-17946493699C}" destId="{2D4BC055-677C-42FD-9432-2C0E45B569CE}" srcOrd="13" destOrd="0" presId="urn:microsoft.com/office/officeart/2005/8/layout/hProcess11"/>
    <dgm:cxn modelId="{DC4C47F6-D775-4D76-8A0F-02B4842CAEF0}" type="presParOf" srcId="{4E92406A-0756-4754-A486-17946493699C}" destId="{1A916B3C-457A-4225-83B9-FACFD2F831FB}" srcOrd="14" destOrd="0" presId="urn:microsoft.com/office/officeart/2005/8/layout/hProcess11"/>
    <dgm:cxn modelId="{9334BD66-98F0-4055-99E2-2E59CA2DCC76}" type="presParOf" srcId="{1A916B3C-457A-4225-83B9-FACFD2F831FB}" destId="{8B777606-B688-4FEF-B3A0-913139BC171D}" srcOrd="0" destOrd="0" presId="urn:microsoft.com/office/officeart/2005/8/layout/hProcess11"/>
    <dgm:cxn modelId="{C21641B7-675F-4DA9-B52B-ED5DD7080288}" type="presParOf" srcId="{1A916B3C-457A-4225-83B9-FACFD2F831FB}" destId="{371245EF-B772-480D-A483-6FE3F240DA2F}" srcOrd="1" destOrd="0" presId="urn:microsoft.com/office/officeart/2005/8/layout/hProcess11"/>
    <dgm:cxn modelId="{CCC7C8EA-76A4-472B-9039-27D7BEB6AD34}" type="presParOf" srcId="{1A916B3C-457A-4225-83B9-FACFD2F831FB}" destId="{E29A8626-30D1-4F07-9B6E-A6B792743966}" srcOrd="2" destOrd="0" presId="urn:microsoft.com/office/officeart/2005/8/layout/hProcess11"/>
    <dgm:cxn modelId="{DE448947-B9E6-463D-976B-5EEE9E6A66F7}" type="presParOf" srcId="{4E92406A-0756-4754-A486-17946493699C}" destId="{40B60B6D-B760-48AD-8089-FBD655C39A8B}" srcOrd="15" destOrd="0" presId="urn:microsoft.com/office/officeart/2005/8/layout/hProcess11"/>
    <dgm:cxn modelId="{1C555B99-BFAF-45D8-A324-4C1CBA5202DD}" type="presParOf" srcId="{4E92406A-0756-4754-A486-17946493699C}" destId="{B2B83F90-B5F9-4AE8-A112-400108C5C823}" srcOrd="16" destOrd="0" presId="urn:microsoft.com/office/officeart/2005/8/layout/hProcess11"/>
    <dgm:cxn modelId="{57B90C1C-82B6-46D8-B6E8-427D538222E9}" type="presParOf" srcId="{B2B83F90-B5F9-4AE8-A112-400108C5C823}" destId="{658927A1-B242-42AB-8051-2F7071947022}" srcOrd="0" destOrd="0" presId="urn:microsoft.com/office/officeart/2005/8/layout/hProcess11"/>
    <dgm:cxn modelId="{5A742FDE-9C16-4BD2-BC08-3E494171F2EC}" type="presParOf" srcId="{B2B83F90-B5F9-4AE8-A112-400108C5C823}" destId="{F8AE3EBC-750E-40AF-B26B-2200D7932A95}" srcOrd="1" destOrd="0" presId="urn:microsoft.com/office/officeart/2005/8/layout/hProcess11"/>
    <dgm:cxn modelId="{702B44A9-5659-4473-893B-59FC7F5D7AAA}" type="presParOf" srcId="{B2B83F90-B5F9-4AE8-A112-400108C5C823}" destId="{A28782A7-094D-4CD6-B7CE-24BD71F3133C}" srcOrd="2" destOrd="0" presId="urn:microsoft.com/office/officeart/2005/8/layout/hProcess11"/>
    <dgm:cxn modelId="{E9E0254D-B25A-4DE9-BCC3-FB1AB91CFBE9}" type="presParOf" srcId="{4E92406A-0756-4754-A486-17946493699C}" destId="{9F436598-2D3B-4568-98CF-31F96A5F88E4}" srcOrd="17" destOrd="0" presId="urn:microsoft.com/office/officeart/2005/8/layout/hProcess11"/>
    <dgm:cxn modelId="{8A127E1E-5A34-4941-82A3-4349A61875E8}" type="presParOf" srcId="{4E92406A-0756-4754-A486-17946493699C}" destId="{D95640CC-7C5A-4AA1-AC88-7488609C9BDA}" srcOrd="18" destOrd="0" presId="urn:microsoft.com/office/officeart/2005/8/layout/hProcess11"/>
    <dgm:cxn modelId="{44A5D923-C190-4F61-9469-6ED732126BCB}" type="presParOf" srcId="{D95640CC-7C5A-4AA1-AC88-7488609C9BDA}" destId="{6510C40E-2CB7-4D1C-A61E-366887D05C6F}" srcOrd="0" destOrd="0" presId="urn:microsoft.com/office/officeart/2005/8/layout/hProcess11"/>
    <dgm:cxn modelId="{917F527C-0C90-4D6D-B9CF-53E7B2745C2F}" type="presParOf" srcId="{D95640CC-7C5A-4AA1-AC88-7488609C9BDA}" destId="{A39580AE-D37A-46A8-937E-0F19D05AFB80}" srcOrd="1" destOrd="0" presId="urn:microsoft.com/office/officeart/2005/8/layout/hProcess11"/>
    <dgm:cxn modelId="{4831A765-A5F8-4AC9-907F-9CDC437FD157}" type="presParOf" srcId="{D95640CC-7C5A-4AA1-AC88-7488609C9BDA}" destId="{3763325A-A187-4204-8BC5-D30CDA32BB26}"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83E1FD-9399-4965-A984-B74C66D5917F}"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fr-FR"/>
        </a:p>
      </dgm:t>
    </dgm:pt>
    <dgm:pt modelId="{E6B59EDD-2FD7-4A39-B9AA-FD7BE2E4F3C0}">
      <dgm:prSet phldrT="[Texte]"/>
      <dgm:spPr/>
      <dgm:t>
        <a:bodyPr/>
        <a:lstStyle/>
        <a:p>
          <a:r>
            <a:rPr lang="fr-FR" b="1" dirty="0"/>
            <a:t>Principales origines</a:t>
          </a:r>
        </a:p>
      </dgm:t>
    </dgm:pt>
    <dgm:pt modelId="{53B554FF-1BCE-4BD2-9A4A-701AF61E9A0A}" type="parTrans" cxnId="{FC055DAA-A5A2-41FA-961A-4CC718BF5158}">
      <dgm:prSet/>
      <dgm:spPr/>
      <dgm:t>
        <a:bodyPr/>
        <a:lstStyle/>
        <a:p>
          <a:endParaRPr lang="fr-FR"/>
        </a:p>
      </dgm:t>
    </dgm:pt>
    <dgm:pt modelId="{CA93AAB0-C7D1-4AE4-AE81-0E5CA6192AEB}" type="sibTrans" cxnId="{FC055DAA-A5A2-41FA-961A-4CC718BF5158}">
      <dgm:prSet/>
      <dgm:spPr/>
      <dgm:t>
        <a:bodyPr/>
        <a:lstStyle/>
        <a:p>
          <a:endParaRPr lang="fr-FR"/>
        </a:p>
      </dgm:t>
    </dgm:pt>
    <dgm:pt modelId="{F57401EB-C07E-4FAB-A55D-FFF49A13D530}">
      <dgm:prSet phldrT="[Texte]"/>
      <dgm:spPr/>
      <dgm:t>
        <a:bodyPr/>
        <a:lstStyle/>
        <a:p>
          <a:r>
            <a:rPr lang="fr-FR" b="1" dirty="0"/>
            <a:t>Source externe</a:t>
          </a:r>
        </a:p>
      </dgm:t>
    </dgm:pt>
    <dgm:pt modelId="{CE7FE596-F83A-4405-B8DE-690B588BBF48}" type="parTrans" cxnId="{DD180D12-9AF0-4726-9C99-D16D0F24A239}">
      <dgm:prSet/>
      <dgm:spPr/>
      <dgm:t>
        <a:bodyPr/>
        <a:lstStyle/>
        <a:p>
          <a:endParaRPr lang="fr-FR"/>
        </a:p>
      </dgm:t>
    </dgm:pt>
    <dgm:pt modelId="{59626399-FF70-45C5-91FC-C49EEA75EAD0}" type="sibTrans" cxnId="{DD180D12-9AF0-4726-9C99-D16D0F24A239}">
      <dgm:prSet/>
      <dgm:spPr/>
      <dgm:t>
        <a:bodyPr/>
        <a:lstStyle/>
        <a:p>
          <a:endParaRPr lang="fr-FR"/>
        </a:p>
      </dgm:t>
    </dgm:pt>
    <dgm:pt modelId="{B3E8F315-43CE-4004-84C8-646E123C9D82}">
      <dgm:prSet phldrT="[Texte]"/>
      <dgm:spPr/>
      <dgm:t>
        <a:bodyPr/>
        <a:lstStyle/>
        <a:p>
          <a:r>
            <a:rPr lang="fr-FR" b="1" dirty="0"/>
            <a:t>Sources secondaires</a:t>
          </a:r>
        </a:p>
      </dgm:t>
    </dgm:pt>
    <dgm:pt modelId="{BB449B2F-9843-40EE-8003-6C7115A6AB93}" type="parTrans" cxnId="{2DA7D482-A9DD-4738-8B6D-CE4B3C55154F}">
      <dgm:prSet/>
      <dgm:spPr/>
      <dgm:t>
        <a:bodyPr/>
        <a:lstStyle/>
        <a:p>
          <a:endParaRPr lang="fr-FR"/>
        </a:p>
      </dgm:t>
    </dgm:pt>
    <dgm:pt modelId="{2B6B4848-7F76-45C0-ACF6-8AE5A93F5174}" type="sibTrans" cxnId="{2DA7D482-A9DD-4738-8B6D-CE4B3C55154F}">
      <dgm:prSet/>
      <dgm:spPr/>
      <dgm:t>
        <a:bodyPr/>
        <a:lstStyle/>
        <a:p>
          <a:endParaRPr lang="fr-FR"/>
        </a:p>
      </dgm:t>
    </dgm:pt>
    <dgm:pt modelId="{EA2E129E-AD5A-4462-8CB2-2C1E12726196}">
      <dgm:prSet phldrT="[Texte]"/>
      <dgm:spPr/>
      <dgm:t>
        <a:bodyPr/>
        <a:lstStyle/>
        <a:p>
          <a:r>
            <a:rPr lang="fr-FR" b="1" dirty="0"/>
            <a:t>Source interne</a:t>
          </a:r>
        </a:p>
      </dgm:t>
    </dgm:pt>
    <dgm:pt modelId="{F246A1EE-6246-465B-AE43-064A96A7E5C8}" type="parTrans" cxnId="{D191AE60-6E9F-472A-AD71-3487898ECF30}">
      <dgm:prSet/>
      <dgm:spPr/>
      <dgm:t>
        <a:bodyPr/>
        <a:lstStyle/>
        <a:p>
          <a:endParaRPr lang="fr-FR"/>
        </a:p>
      </dgm:t>
    </dgm:pt>
    <dgm:pt modelId="{5AA8B15C-1D19-4E5B-B872-D2173A45C4A1}" type="sibTrans" cxnId="{D191AE60-6E9F-472A-AD71-3487898ECF30}">
      <dgm:prSet/>
      <dgm:spPr/>
      <dgm:t>
        <a:bodyPr/>
        <a:lstStyle/>
        <a:p>
          <a:endParaRPr lang="fr-FR"/>
        </a:p>
      </dgm:t>
    </dgm:pt>
    <dgm:pt modelId="{30569F25-D4EA-4545-B88A-A8D5518950FD}">
      <dgm:prSet phldrT="[Texte]"/>
      <dgm:spPr/>
      <dgm:t>
        <a:bodyPr/>
        <a:lstStyle/>
        <a:p>
          <a:r>
            <a:rPr lang="fr-FR" b="1" dirty="0"/>
            <a:t>Source interne</a:t>
          </a:r>
        </a:p>
      </dgm:t>
    </dgm:pt>
    <dgm:pt modelId="{FC82B88D-B83C-4E89-9839-1834D1CD7087}" type="parTrans" cxnId="{693FDEE3-0185-43F6-9BD0-F781EBC38BCA}">
      <dgm:prSet/>
      <dgm:spPr/>
      <dgm:t>
        <a:bodyPr/>
        <a:lstStyle/>
        <a:p>
          <a:endParaRPr lang="fr-FR"/>
        </a:p>
      </dgm:t>
    </dgm:pt>
    <dgm:pt modelId="{D67BF1BF-C158-49C8-815C-049859693190}" type="sibTrans" cxnId="{693FDEE3-0185-43F6-9BD0-F781EBC38BCA}">
      <dgm:prSet/>
      <dgm:spPr/>
      <dgm:t>
        <a:bodyPr/>
        <a:lstStyle/>
        <a:p>
          <a:endParaRPr lang="fr-FR"/>
        </a:p>
      </dgm:t>
    </dgm:pt>
    <dgm:pt modelId="{938A7FA8-3659-4E68-B97C-7758F92EE85C}">
      <dgm:prSet phldrT="[Texte]"/>
      <dgm:spPr/>
      <dgm:t>
        <a:bodyPr/>
        <a:lstStyle/>
        <a:p>
          <a:r>
            <a:rPr lang="fr-FR" b="1" dirty="0"/>
            <a:t>Sources tertiaires</a:t>
          </a:r>
        </a:p>
      </dgm:t>
    </dgm:pt>
    <dgm:pt modelId="{E0F62641-359E-4714-B61D-73F8CDBF0B32}" type="parTrans" cxnId="{ED048F87-8799-4B67-80E2-9EFD17446C1E}">
      <dgm:prSet/>
      <dgm:spPr/>
      <dgm:t>
        <a:bodyPr/>
        <a:lstStyle/>
        <a:p>
          <a:endParaRPr lang="fr-FR"/>
        </a:p>
      </dgm:t>
    </dgm:pt>
    <dgm:pt modelId="{5290C267-2F2C-45D9-9535-6484B129EA87}" type="sibTrans" cxnId="{ED048F87-8799-4B67-80E2-9EFD17446C1E}">
      <dgm:prSet/>
      <dgm:spPr/>
      <dgm:t>
        <a:bodyPr/>
        <a:lstStyle/>
        <a:p>
          <a:endParaRPr lang="fr-FR"/>
        </a:p>
      </dgm:t>
    </dgm:pt>
    <dgm:pt modelId="{45E6F21F-6547-4F27-B9EC-9F1F80FA87DC}">
      <dgm:prSet phldrT="[Texte]"/>
      <dgm:spPr/>
      <dgm:t>
        <a:bodyPr/>
        <a:lstStyle/>
        <a:p>
          <a:r>
            <a:rPr lang="fr-FR" dirty="0"/>
            <a:t>Source externe</a:t>
          </a:r>
        </a:p>
      </dgm:t>
    </dgm:pt>
    <dgm:pt modelId="{977AABF6-7AF3-4576-8FED-FCF239A61031}" type="parTrans" cxnId="{19DC92A8-B782-4199-8142-F733AB7E0FB2}">
      <dgm:prSet/>
      <dgm:spPr/>
      <dgm:t>
        <a:bodyPr/>
        <a:lstStyle/>
        <a:p>
          <a:endParaRPr lang="fr-FR"/>
        </a:p>
      </dgm:t>
    </dgm:pt>
    <dgm:pt modelId="{D5E78EF4-952E-42E5-89F5-178F92700AC3}" type="sibTrans" cxnId="{19DC92A8-B782-4199-8142-F733AB7E0FB2}">
      <dgm:prSet/>
      <dgm:spPr/>
      <dgm:t>
        <a:bodyPr/>
        <a:lstStyle/>
        <a:p>
          <a:endParaRPr lang="fr-FR"/>
        </a:p>
      </dgm:t>
    </dgm:pt>
    <dgm:pt modelId="{354B2B18-F3AA-4F41-8E00-42954AFA1EA7}">
      <dgm:prSet phldrT="[Texte]"/>
      <dgm:spPr/>
      <dgm:t>
        <a:bodyPr/>
        <a:lstStyle/>
        <a:p>
          <a:r>
            <a:rPr lang="fr-FR" b="1" dirty="0"/>
            <a:t>Source interne</a:t>
          </a:r>
        </a:p>
      </dgm:t>
    </dgm:pt>
    <dgm:pt modelId="{16E0A1AE-FD07-4C62-909E-2D050FC47DAD}" type="parTrans" cxnId="{63D49F22-9F2C-4701-BA9B-F1EF058AC413}">
      <dgm:prSet/>
      <dgm:spPr/>
      <dgm:t>
        <a:bodyPr/>
        <a:lstStyle/>
        <a:p>
          <a:endParaRPr lang="fr-FR"/>
        </a:p>
      </dgm:t>
    </dgm:pt>
    <dgm:pt modelId="{5DDF3E20-001B-434C-90F2-C1269BD7C1B2}" type="sibTrans" cxnId="{63D49F22-9F2C-4701-BA9B-F1EF058AC413}">
      <dgm:prSet/>
      <dgm:spPr/>
      <dgm:t>
        <a:bodyPr/>
        <a:lstStyle/>
        <a:p>
          <a:endParaRPr lang="fr-FR"/>
        </a:p>
      </dgm:t>
    </dgm:pt>
    <dgm:pt modelId="{835762B6-D4C0-4223-BE31-D0AD5080C960}">
      <dgm:prSet phldrT="[Texte]"/>
      <dgm:spPr/>
      <dgm:t>
        <a:bodyPr/>
        <a:lstStyle/>
        <a:p>
          <a:r>
            <a:rPr lang="fr-FR" dirty="0"/>
            <a:t>Déchets nucléaires issus de </a:t>
          </a:r>
          <a:r>
            <a:rPr lang="fr-FR" dirty="0" err="1"/>
            <a:t>ZppDN</a:t>
          </a:r>
          <a:endParaRPr lang="fr-FR" dirty="0"/>
        </a:p>
      </dgm:t>
    </dgm:pt>
    <dgm:pt modelId="{67480F65-ABEC-4300-B177-042B5E8E3756}" type="parTrans" cxnId="{B37F20B1-2D96-4333-AF1A-FE5DD8188D32}">
      <dgm:prSet/>
      <dgm:spPr/>
      <dgm:t>
        <a:bodyPr/>
        <a:lstStyle/>
        <a:p>
          <a:endParaRPr lang="fr-FR"/>
        </a:p>
      </dgm:t>
    </dgm:pt>
    <dgm:pt modelId="{1EF0AFCC-4F22-482A-ABF4-78812BD0105A}" type="sibTrans" cxnId="{B37F20B1-2D96-4333-AF1A-FE5DD8188D32}">
      <dgm:prSet/>
      <dgm:spPr/>
      <dgm:t>
        <a:bodyPr/>
        <a:lstStyle/>
        <a:p>
          <a:endParaRPr lang="fr-FR"/>
        </a:p>
      </dgm:t>
    </dgm:pt>
    <dgm:pt modelId="{BF225163-9583-4ACC-BDCD-97F74331946A}">
      <dgm:prSet phldrT="[Texte]"/>
      <dgm:spPr/>
      <dgm:t>
        <a:bodyPr/>
        <a:lstStyle/>
        <a:p>
          <a:r>
            <a:rPr lang="fr-FR" dirty="0"/>
            <a:t>Plomb brut accessible (billes, château, briques, plaques)</a:t>
          </a:r>
        </a:p>
      </dgm:t>
    </dgm:pt>
    <dgm:pt modelId="{A13DC4AE-BAF3-403E-935A-565D0DFDF347}" type="parTrans" cxnId="{966C1E62-0223-4F52-A431-01BDA0433563}">
      <dgm:prSet/>
      <dgm:spPr/>
      <dgm:t>
        <a:bodyPr/>
        <a:lstStyle/>
        <a:p>
          <a:endParaRPr lang="fr-FR"/>
        </a:p>
      </dgm:t>
    </dgm:pt>
    <dgm:pt modelId="{B821548E-03BA-4093-B00F-E2AA39742AB4}" type="sibTrans" cxnId="{966C1E62-0223-4F52-A431-01BDA0433563}">
      <dgm:prSet/>
      <dgm:spPr/>
      <dgm:t>
        <a:bodyPr/>
        <a:lstStyle/>
        <a:p>
          <a:endParaRPr lang="fr-FR"/>
        </a:p>
      </dgm:t>
    </dgm:pt>
    <dgm:pt modelId="{C135FB0D-860A-4313-BA11-2C5323685CD5}">
      <dgm:prSet phldrT="[Texte]"/>
      <dgm:spPr/>
      <dgm:t>
        <a:bodyPr/>
        <a:lstStyle/>
        <a:p>
          <a:r>
            <a:rPr lang="fr-FR" dirty="0"/>
            <a:t>Déchets induits en sac déchets issus des chantiers générant de la poussière de plomb</a:t>
          </a:r>
        </a:p>
      </dgm:t>
    </dgm:pt>
    <dgm:pt modelId="{E0A66CB1-15B2-448F-B06F-B48B711A6BFD}" type="parTrans" cxnId="{66F31914-F0A2-4196-B630-4D0EC53D2F33}">
      <dgm:prSet/>
      <dgm:spPr/>
      <dgm:t>
        <a:bodyPr/>
        <a:lstStyle/>
        <a:p>
          <a:endParaRPr lang="fr-FR"/>
        </a:p>
      </dgm:t>
    </dgm:pt>
    <dgm:pt modelId="{C8A039FF-CAF8-42E4-941A-DB5610CC7344}" type="sibTrans" cxnId="{66F31914-F0A2-4196-B630-4D0EC53D2F33}">
      <dgm:prSet/>
      <dgm:spPr/>
      <dgm:t>
        <a:bodyPr/>
        <a:lstStyle/>
        <a:p>
          <a:endParaRPr lang="fr-FR"/>
        </a:p>
      </dgm:t>
    </dgm:pt>
    <dgm:pt modelId="{2C5A9C21-D0DA-470A-B46C-291335310732}">
      <dgm:prSet phldrT="[Texte]"/>
      <dgm:spPr/>
      <dgm:t>
        <a:bodyPr/>
        <a:lstStyle/>
        <a:p>
          <a:r>
            <a:rPr lang="fr-FR" dirty="0"/>
            <a:t>Activités avec émissions de poussière (découpe) – règles d’hygiène – propreté de chantier – pratique quotidienne des intervenants</a:t>
          </a:r>
        </a:p>
      </dgm:t>
    </dgm:pt>
    <dgm:pt modelId="{9740DCA0-4960-48E4-9929-0E43FFC5AC6D}" type="parTrans" cxnId="{46185483-D787-42DD-B3A3-6FFB316DB874}">
      <dgm:prSet/>
      <dgm:spPr/>
      <dgm:t>
        <a:bodyPr/>
        <a:lstStyle/>
        <a:p>
          <a:endParaRPr lang="fr-FR"/>
        </a:p>
      </dgm:t>
    </dgm:pt>
    <dgm:pt modelId="{AFEEE3D5-9BCA-40B8-9325-909321721400}" type="sibTrans" cxnId="{46185483-D787-42DD-B3A3-6FFB316DB874}">
      <dgm:prSet/>
      <dgm:spPr/>
      <dgm:t>
        <a:bodyPr/>
        <a:lstStyle/>
        <a:p>
          <a:endParaRPr lang="fr-FR"/>
        </a:p>
      </dgm:t>
    </dgm:pt>
    <dgm:pt modelId="{C69CC88A-3BFA-4F06-ACF0-F4FF593888E0}">
      <dgm:prSet phldrT="[Texte]"/>
      <dgm:spPr/>
      <dgm:t>
        <a:bodyPr/>
        <a:lstStyle/>
        <a:p>
          <a:endParaRPr lang="fr-FR" dirty="0"/>
        </a:p>
      </dgm:t>
    </dgm:pt>
    <dgm:pt modelId="{6691D303-FCBA-4FD3-A3A8-2CB49C725E75}" type="parTrans" cxnId="{4F728691-9BE7-4344-B1AE-6F53D3B3F9AE}">
      <dgm:prSet/>
      <dgm:spPr/>
      <dgm:t>
        <a:bodyPr/>
        <a:lstStyle/>
        <a:p>
          <a:endParaRPr lang="fr-FR"/>
        </a:p>
      </dgm:t>
    </dgm:pt>
    <dgm:pt modelId="{247C2C2E-B938-46D7-8FF6-CC0E39D0E369}" type="sibTrans" cxnId="{4F728691-9BE7-4344-B1AE-6F53D3B3F9AE}">
      <dgm:prSet/>
      <dgm:spPr/>
      <dgm:t>
        <a:bodyPr/>
        <a:lstStyle/>
        <a:p>
          <a:endParaRPr lang="fr-FR"/>
        </a:p>
      </dgm:t>
    </dgm:pt>
    <dgm:pt modelId="{4E0B91C1-D75A-4D22-9968-59ED4A80C428}">
      <dgm:prSet phldrT="[Texte]"/>
      <dgm:spPr/>
      <dgm:t>
        <a:bodyPr/>
        <a:lstStyle/>
        <a:p>
          <a:r>
            <a:rPr lang="fr-FR" dirty="0"/>
            <a:t>Poussières de plomb dans les gaines de ventilation et dans les aérothermes du BAC</a:t>
          </a:r>
        </a:p>
        <a:p>
          <a:endParaRPr lang="fr-FR" dirty="0"/>
        </a:p>
      </dgm:t>
    </dgm:pt>
    <dgm:pt modelId="{850B3F31-E403-4210-B996-7CBF0AAC116E}" type="parTrans" cxnId="{305D5F0F-277F-43FF-BE97-F16657F2D81C}">
      <dgm:prSet/>
      <dgm:spPr/>
      <dgm:t>
        <a:bodyPr/>
        <a:lstStyle/>
        <a:p>
          <a:endParaRPr lang="fr-FR"/>
        </a:p>
      </dgm:t>
    </dgm:pt>
    <dgm:pt modelId="{7D87E0E0-D507-4945-8BAA-C9256E13386D}" type="sibTrans" cxnId="{305D5F0F-277F-43FF-BE97-F16657F2D81C}">
      <dgm:prSet/>
      <dgm:spPr/>
      <dgm:t>
        <a:bodyPr/>
        <a:lstStyle/>
        <a:p>
          <a:endParaRPr lang="fr-FR"/>
        </a:p>
      </dgm:t>
    </dgm:pt>
    <dgm:pt modelId="{CE2D8AB3-20B4-4884-9E70-0FAB4284F4B5}">
      <dgm:prSet phldrT="[Texte]"/>
      <dgm:spPr/>
      <dgm:t>
        <a:bodyPr/>
        <a:lstStyle/>
        <a:p>
          <a:r>
            <a:rPr lang="fr-FR" dirty="0"/>
            <a:t>Peinture au plomb des différentes structures du BAC (IPN, ponts, conteneurs, coques spécifiques)</a:t>
          </a:r>
        </a:p>
      </dgm:t>
    </dgm:pt>
    <dgm:pt modelId="{1A872320-49C8-4B74-BE10-C42FFEBEA2C5}" type="parTrans" cxnId="{81A155D0-DBE3-4B4E-8A1D-20EB6D1BBD6F}">
      <dgm:prSet/>
      <dgm:spPr/>
      <dgm:t>
        <a:bodyPr/>
        <a:lstStyle/>
        <a:p>
          <a:endParaRPr lang="fr-FR"/>
        </a:p>
      </dgm:t>
    </dgm:pt>
    <dgm:pt modelId="{D8369FB1-1E49-4A26-8BC2-CF072ADFCF36}" type="sibTrans" cxnId="{81A155D0-DBE3-4B4E-8A1D-20EB6D1BBD6F}">
      <dgm:prSet/>
      <dgm:spPr/>
      <dgm:t>
        <a:bodyPr/>
        <a:lstStyle/>
        <a:p>
          <a:endParaRPr lang="fr-FR"/>
        </a:p>
      </dgm:t>
    </dgm:pt>
    <dgm:pt modelId="{85E1F48B-BC0B-4B52-8019-AC96FDB80F6B}">
      <dgm:prSet phldrT="[Texte]"/>
      <dgm:spPr/>
      <dgm:t>
        <a:bodyPr/>
        <a:lstStyle/>
        <a:p>
          <a:r>
            <a:rPr lang="fr-FR" dirty="0"/>
            <a:t>Réception de matériels pollués</a:t>
          </a:r>
        </a:p>
      </dgm:t>
    </dgm:pt>
    <dgm:pt modelId="{3EACA574-8648-4FA5-8097-F3ABFDB716FE}" type="parTrans" cxnId="{2D42724F-E0CC-48E9-A8A5-21E121841EFD}">
      <dgm:prSet/>
      <dgm:spPr/>
      <dgm:t>
        <a:bodyPr/>
        <a:lstStyle/>
        <a:p>
          <a:endParaRPr lang="fr-FR"/>
        </a:p>
      </dgm:t>
    </dgm:pt>
    <dgm:pt modelId="{3E50816C-03DB-4DBD-90F0-C1EFFB348227}" type="sibTrans" cxnId="{2D42724F-E0CC-48E9-A8A5-21E121841EFD}">
      <dgm:prSet/>
      <dgm:spPr/>
      <dgm:t>
        <a:bodyPr/>
        <a:lstStyle/>
        <a:p>
          <a:endParaRPr lang="fr-FR"/>
        </a:p>
      </dgm:t>
    </dgm:pt>
    <dgm:pt modelId="{58ADAB06-E816-4A54-B1DB-A040095D21AB}" type="pres">
      <dgm:prSet presAssocID="{4383E1FD-9399-4965-A984-B74C66D5917F}" presName="Name0" presStyleCnt="0">
        <dgm:presLayoutVars>
          <dgm:dir/>
          <dgm:animLvl val="lvl"/>
          <dgm:resizeHandles val="exact"/>
        </dgm:presLayoutVars>
      </dgm:prSet>
      <dgm:spPr/>
    </dgm:pt>
    <dgm:pt modelId="{70F14629-0BB9-4CAE-B4D1-C2447825E4C5}" type="pres">
      <dgm:prSet presAssocID="{E6B59EDD-2FD7-4A39-B9AA-FD7BE2E4F3C0}" presName="composite" presStyleCnt="0"/>
      <dgm:spPr/>
    </dgm:pt>
    <dgm:pt modelId="{2DC4EEDE-85B1-460E-9BE4-2CD65A1DCCD8}" type="pres">
      <dgm:prSet presAssocID="{E6B59EDD-2FD7-4A39-B9AA-FD7BE2E4F3C0}" presName="parTx" presStyleLbl="alignNode1" presStyleIdx="0" presStyleCnt="3">
        <dgm:presLayoutVars>
          <dgm:chMax val="0"/>
          <dgm:chPref val="0"/>
          <dgm:bulletEnabled val="1"/>
        </dgm:presLayoutVars>
      </dgm:prSet>
      <dgm:spPr/>
    </dgm:pt>
    <dgm:pt modelId="{BA9A8FF7-4A4E-4874-91A6-6D2F0A91879F}" type="pres">
      <dgm:prSet presAssocID="{E6B59EDD-2FD7-4A39-B9AA-FD7BE2E4F3C0}" presName="desTx" presStyleLbl="alignAccFollowNode1" presStyleIdx="0" presStyleCnt="3">
        <dgm:presLayoutVars>
          <dgm:bulletEnabled val="1"/>
        </dgm:presLayoutVars>
      </dgm:prSet>
      <dgm:spPr/>
    </dgm:pt>
    <dgm:pt modelId="{85D93B00-C808-49EF-B22F-C83EAD4A9EDC}" type="pres">
      <dgm:prSet presAssocID="{CA93AAB0-C7D1-4AE4-AE81-0E5CA6192AEB}" presName="space" presStyleCnt="0"/>
      <dgm:spPr/>
    </dgm:pt>
    <dgm:pt modelId="{08092EB4-EE23-4B68-AB80-159432710CDB}" type="pres">
      <dgm:prSet presAssocID="{B3E8F315-43CE-4004-84C8-646E123C9D82}" presName="composite" presStyleCnt="0"/>
      <dgm:spPr/>
    </dgm:pt>
    <dgm:pt modelId="{05812A62-1B46-4F3C-87C9-5513A4758C80}" type="pres">
      <dgm:prSet presAssocID="{B3E8F315-43CE-4004-84C8-646E123C9D82}" presName="parTx" presStyleLbl="alignNode1" presStyleIdx="1" presStyleCnt="3">
        <dgm:presLayoutVars>
          <dgm:chMax val="0"/>
          <dgm:chPref val="0"/>
          <dgm:bulletEnabled val="1"/>
        </dgm:presLayoutVars>
      </dgm:prSet>
      <dgm:spPr/>
    </dgm:pt>
    <dgm:pt modelId="{7B3112B3-B976-40D8-A010-0327D6B064B9}" type="pres">
      <dgm:prSet presAssocID="{B3E8F315-43CE-4004-84C8-646E123C9D82}" presName="desTx" presStyleLbl="alignAccFollowNode1" presStyleIdx="1" presStyleCnt="3">
        <dgm:presLayoutVars>
          <dgm:bulletEnabled val="1"/>
        </dgm:presLayoutVars>
      </dgm:prSet>
      <dgm:spPr/>
    </dgm:pt>
    <dgm:pt modelId="{BBDE850B-43E9-426F-8E98-D9321BEF9067}" type="pres">
      <dgm:prSet presAssocID="{2B6B4848-7F76-45C0-ACF6-8AE5A93F5174}" presName="space" presStyleCnt="0"/>
      <dgm:spPr/>
    </dgm:pt>
    <dgm:pt modelId="{D11FD70A-4790-423E-BFA1-0BBE1307D5CE}" type="pres">
      <dgm:prSet presAssocID="{938A7FA8-3659-4E68-B97C-7758F92EE85C}" presName="composite" presStyleCnt="0"/>
      <dgm:spPr/>
    </dgm:pt>
    <dgm:pt modelId="{82A2FF66-E6E4-4006-A298-2838417D8501}" type="pres">
      <dgm:prSet presAssocID="{938A7FA8-3659-4E68-B97C-7758F92EE85C}" presName="parTx" presStyleLbl="alignNode1" presStyleIdx="2" presStyleCnt="3">
        <dgm:presLayoutVars>
          <dgm:chMax val="0"/>
          <dgm:chPref val="0"/>
          <dgm:bulletEnabled val="1"/>
        </dgm:presLayoutVars>
      </dgm:prSet>
      <dgm:spPr/>
    </dgm:pt>
    <dgm:pt modelId="{E71A464F-C96F-4793-932B-998A8EB72ACC}" type="pres">
      <dgm:prSet presAssocID="{938A7FA8-3659-4E68-B97C-7758F92EE85C}" presName="desTx" presStyleLbl="alignAccFollowNode1" presStyleIdx="2" presStyleCnt="3">
        <dgm:presLayoutVars>
          <dgm:bulletEnabled val="1"/>
        </dgm:presLayoutVars>
      </dgm:prSet>
      <dgm:spPr/>
    </dgm:pt>
  </dgm:ptLst>
  <dgm:cxnLst>
    <dgm:cxn modelId="{305D5F0F-277F-43FF-BE97-F16657F2D81C}" srcId="{30569F25-D4EA-4545-B88A-A8D5518950FD}" destId="{4E0B91C1-D75A-4D22-9968-59ED4A80C428}" srcOrd="0" destOrd="0" parTransId="{850B3F31-E403-4210-B996-7CBF0AAC116E}" sibTransId="{7D87E0E0-D507-4945-8BAA-C9256E13386D}"/>
    <dgm:cxn modelId="{DD180D12-9AF0-4726-9C99-D16D0F24A239}" srcId="{E6B59EDD-2FD7-4A39-B9AA-FD7BE2E4F3C0}" destId="{F57401EB-C07E-4FAB-A55D-FFF49A13D530}" srcOrd="0" destOrd="0" parTransId="{CE7FE596-F83A-4405-B8DE-690B588BBF48}" sibTransId="{59626399-FF70-45C5-91FC-C49EEA75EAD0}"/>
    <dgm:cxn modelId="{66F31914-F0A2-4196-B630-4D0EC53D2F33}" srcId="{F57401EB-C07E-4FAB-A55D-FFF49A13D530}" destId="{C135FB0D-860A-4313-BA11-2C5323685CD5}" srcOrd="2" destOrd="0" parTransId="{E0A66CB1-15B2-448F-B06F-B48B711A6BFD}" sibTransId="{C8A039FF-CAF8-42E4-941A-DB5610CC7344}"/>
    <dgm:cxn modelId="{C8A76520-462A-4B25-9A52-E7B846124FEA}" type="presOf" srcId="{4E0B91C1-D75A-4D22-9968-59ED4A80C428}" destId="{7B3112B3-B976-40D8-A010-0327D6B064B9}" srcOrd="0" destOrd="3" presId="urn:microsoft.com/office/officeart/2005/8/layout/hList1"/>
    <dgm:cxn modelId="{883E9A22-4678-47E8-899D-2E83452698CC}" type="presOf" srcId="{C69CC88A-3BFA-4F06-ACF0-F4FF593888E0}" destId="{E71A464F-C96F-4793-932B-998A8EB72ACC}" srcOrd="0" destOrd="2" presId="urn:microsoft.com/office/officeart/2005/8/layout/hList1"/>
    <dgm:cxn modelId="{63D49F22-9F2C-4701-BA9B-F1EF058AC413}" srcId="{E6B59EDD-2FD7-4A39-B9AA-FD7BE2E4F3C0}" destId="{354B2B18-F3AA-4F41-8E00-42954AFA1EA7}" srcOrd="1" destOrd="0" parTransId="{16E0A1AE-FD07-4C62-909E-2D050FC47DAD}" sibTransId="{5DDF3E20-001B-434C-90F2-C1269BD7C1B2}"/>
    <dgm:cxn modelId="{D191AE60-6E9F-472A-AD71-3487898ECF30}" srcId="{B3E8F315-43CE-4004-84C8-646E123C9D82}" destId="{EA2E129E-AD5A-4462-8CB2-2C1E12726196}" srcOrd="0" destOrd="0" parTransId="{F246A1EE-6246-465B-AE43-064A96A7E5C8}" sibTransId="{5AA8B15C-1D19-4E5B-B872-D2173A45C4A1}"/>
    <dgm:cxn modelId="{966C1E62-0223-4F52-A431-01BDA0433563}" srcId="{F57401EB-C07E-4FAB-A55D-FFF49A13D530}" destId="{BF225163-9583-4ACC-BDCD-97F74331946A}" srcOrd="1" destOrd="0" parTransId="{A13DC4AE-BAF3-403E-935A-565D0DFDF347}" sibTransId="{B821548E-03BA-4093-B00F-E2AA39742AB4}"/>
    <dgm:cxn modelId="{036DC162-1B84-4172-A896-7F2DB04CAFD7}" type="presOf" srcId="{BF225163-9583-4ACC-BDCD-97F74331946A}" destId="{BA9A8FF7-4A4E-4874-91A6-6D2F0A91879F}" srcOrd="0" destOrd="2" presId="urn:microsoft.com/office/officeart/2005/8/layout/hList1"/>
    <dgm:cxn modelId="{B6CA4347-564D-47E8-86F2-63E7AE9BB90D}" type="presOf" srcId="{938A7FA8-3659-4E68-B97C-7758F92EE85C}" destId="{82A2FF66-E6E4-4006-A298-2838417D8501}" srcOrd="0" destOrd="0" presId="urn:microsoft.com/office/officeart/2005/8/layout/hList1"/>
    <dgm:cxn modelId="{90F30D69-6A2D-4652-9888-703436A210CE}" type="presOf" srcId="{4383E1FD-9399-4965-A984-B74C66D5917F}" destId="{58ADAB06-E816-4A54-B1DB-A040095D21AB}" srcOrd="0" destOrd="0" presId="urn:microsoft.com/office/officeart/2005/8/layout/hList1"/>
    <dgm:cxn modelId="{4178E64A-F6D1-40C7-908F-8F05F5BD4723}" type="presOf" srcId="{EA2E129E-AD5A-4462-8CB2-2C1E12726196}" destId="{7B3112B3-B976-40D8-A010-0327D6B064B9}" srcOrd="0" destOrd="0" presId="urn:microsoft.com/office/officeart/2005/8/layout/hList1"/>
    <dgm:cxn modelId="{2D42724F-E0CC-48E9-A8A5-21E121841EFD}" srcId="{45E6F21F-6547-4F27-B9EC-9F1F80FA87DC}" destId="{85E1F48B-BC0B-4B52-8019-AC96FDB80F6B}" srcOrd="0" destOrd="0" parTransId="{3EACA574-8648-4FA5-8097-F3ABFDB716FE}" sibTransId="{3E50816C-03DB-4DBD-90F0-C1EFFB348227}"/>
    <dgm:cxn modelId="{72F84972-B8F6-44B2-879E-FCA238A734E5}" type="presOf" srcId="{45E6F21F-6547-4F27-B9EC-9F1F80FA87DC}" destId="{E71A464F-C96F-4793-932B-998A8EB72ACC}" srcOrd="0" destOrd="0" presId="urn:microsoft.com/office/officeart/2005/8/layout/hList1"/>
    <dgm:cxn modelId="{5F630C73-43FF-4136-9282-D610152BE7D4}" type="presOf" srcId="{E6B59EDD-2FD7-4A39-B9AA-FD7BE2E4F3C0}" destId="{2DC4EEDE-85B1-460E-9BE4-2CD65A1DCCD8}" srcOrd="0" destOrd="0" presId="urn:microsoft.com/office/officeart/2005/8/layout/hList1"/>
    <dgm:cxn modelId="{2DA7D482-A9DD-4738-8B6D-CE4B3C55154F}" srcId="{4383E1FD-9399-4965-A984-B74C66D5917F}" destId="{B3E8F315-43CE-4004-84C8-646E123C9D82}" srcOrd="1" destOrd="0" parTransId="{BB449B2F-9843-40EE-8003-6C7115A6AB93}" sibTransId="{2B6B4848-7F76-45C0-ACF6-8AE5A93F5174}"/>
    <dgm:cxn modelId="{46185483-D787-42DD-B3A3-6FFB316DB874}" srcId="{354B2B18-F3AA-4F41-8E00-42954AFA1EA7}" destId="{2C5A9C21-D0DA-470A-B46C-291335310732}" srcOrd="0" destOrd="0" parTransId="{9740DCA0-4960-48E4-9929-0E43FFC5AC6D}" sibTransId="{AFEEE3D5-9BCA-40B8-9325-909321721400}"/>
    <dgm:cxn modelId="{ED048F87-8799-4B67-80E2-9EFD17446C1E}" srcId="{4383E1FD-9399-4965-A984-B74C66D5917F}" destId="{938A7FA8-3659-4E68-B97C-7758F92EE85C}" srcOrd="2" destOrd="0" parTransId="{E0F62641-359E-4714-B61D-73F8CDBF0B32}" sibTransId="{5290C267-2F2C-45D9-9535-6484B129EA87}"/>
    <dgm:cxn modelId="{5073D38C-D32F-4F46-ABD4-8BB90E821586}" type="presOf" srcId="{C135FB0D-860A-4313-BA11-2C5323685CD5}" destId="{BA9A8FF7-4A4E-4874-91A6-6D2F0A91879F}" srcOrd="0" destOrd="3" presId="urn:microsoft.com/office/officeart/2005/8/layout/hList1"/>
    <dgm:cxn modelId="{4F728691-9BE7-4344-B1AE-6F53D3B3F9AE}" srcId="{938A7FA8-3659-4E68-B97C-7758F92EE85C}" destId="{C69CC88A-3BFA-4F06-ACF0-F4FF593888E0}" srcOrd="1" destOrd="0" parTransId="{6691D303-FCBA-4FD3-A3A8-2CB49C725E75}" sibTransId="{247C2C2E-B938-46D7-8FF6-CC0E39D0E369}"/>
    <dgm:cxn modelId="{0D39A5A4-CD6E-4500-A5CF-0A481C0B0FAC}" type="presOf" srcId="{85E1F48B-BC0B-4B52-8019-AC96FDB80F6B}" destId="{E71A464F-C96F-4793-932B-998A8EB72ACC}" srcOrd="0" destOrd="1" presId="urn:microsoft.com/office/officeart/2005/8/layout/hList1"/>
    <dgm:cxn modelId="{19DC92A8-B782-4199-8142-F733AB7E0FB2}" srcId="{938A7FA8-3659-4E68-B97C-7758F92EE85C}" destId="{45E6F21F-6547-4F27-B9EC-9F1F80FA87DC}" srcOrd="0" destOrd="0" parTransId="{977AABF6-7AF3-4576-8FED-FCF239A61031}" sibTransId="{D5E78EF4-952E-42E5-89F5-178F92700AC3}"/>
    <dgm:cxn modelId="{FC055DAA-A5A2-41FA-961A-4CC718BF5158}" srcId="{4383E1FD-9399-4965-A984-B74C66D5917F}" destId="{E6B59EDD-2FD7-4A39-B9AA-FD7BE2E4F3C0}" srcOrd="0" destOrd="0" parTransId="{53B554FF-1BCE-4BD2-9A4A-701AF61E9A0A}" sibTransId="{CA93AAB0-C7D1-4AE4-AE81-0E5CA6192AEB}"/>
    <dgm:cxn modelId="{B37F20B1-2D96-4333-AF1A-FE5DD8188D32}" srcId="{F57401EB-C07E-4FAB-A55D-FFF49A13D530}" destId="{835762B6-D4C0-4223-BE31-D0AD5080C960}" srcOrd="0" destOrd="0" parTransId="{67480F65-ABEC-4300-B177-042B5E8E3756}" sibTransId="{1EF0AFCC-4F22-482A-ABF4-78812BD0105A}"/>
    <dgm:cxn modelId="{404B09B3-4ED5-477F-87B5-064AB7DFF8DD}" type="presOf" srcId="{835762B6-D4C0-4223-BE31-D0AD5080C960}" destId="{BA9A8FF7-4A4E-4874-91A6-6D2F0A91879F}" srcOrd="0" destOrd="1" presId="urn:microsoft.com/office/officeart/2005/8/layout/hList1"/>
    <dgm:cxn modelId="{A0C20BB9-C5A8-4BEE-99E6-921F7A7BBBD7}" type="presOf" srcId="{F57401EB-C07E-4FAB-A55D-FFF49A13D530}" destId="{BA9A8FF7-4A4E-4874-91A6-6D2F0A91879F}" srcOrd="0" destOrd="0" presId="urn:microsoft.com/office/officeart/2005/8/layout/hList1"/>
    <dgm:cxn modelId="{044A4CC1-FB0A-445A-8151-2B068C5F88F6}" type="presOf" srcId="{30569F25-D4EA-4545-B88A-A8D5518950FD}" destId="{7B3112B3-B976-40D8-A010-0327D6B064B9}" srcOrd="0" destOrd="2" presId="urn:microsoft.com/office/officeart/2005/8/layout/hList1"/>
    <dgm:cxn modelId="{26D54FC3-81AA-4C8E-8265-AB840215640F}" type="presOf" srcId="{CE2D8AB3-20B4-4884-9E70-0FAB4284F4B5}" destId="{7B3112B3-B976-40D8-A010-0327D6B064B9}" srcOrd="0" destOrd="1" presId="urn:microsoft.com/office/officeart/2005/8/layout/hList1"/>
    <dgm:cxn modelId="{81A155D0-DBE3-4B4E-8A1D-20EB6D1BBD6F}" srcId="{EA2E129E-AD5A-4462-8CB2-2C1E12726196}" destId="{CE2D8AB3-20B4-4884-9E70-0FAB4284F4B5}" srcOrd="0" destOrd="0" parTransId="{1A872320-49C8-4B74-BE10-C42FFEBEA2C5}" sibTransId="{D8369FB1-1E49-4A26-8BC2-CF072ADFCF36}"/>
    <dgm:cxn modelId="{F1E107D8-49DE-4D57-8641-76D26067E2CA}" type="presOf" srcId="{354B2B18-F3AA-4F41-8E00-42954AFA1EA7}" destId="{BA9A8FF7-4A4E-4874-91A6-6D2F0A91879F}" srcOrd="0" destOrd="4" presId="urn:microsoft.com/office/officeart/2005/8/layout/hList1"/>
    <dgm:cxn modelId="{693FDEE3-0185-43F6-9BD0-F781EBC38BCA}" srcId="{B3E8F315-43CE-4004-84C8-646E123C9D82}" destId="{30569F25-D4EA-4545-B88A-A8D5518950FD}" srcOrd="1" destOrd="0" parTransId="{FC82B88D-B83C-4E89-9839-1834D1CD7087}" sibTransId="{D67BF1BF-C158-49C8-815C-049859693190}"/>
    <dgm:cxn modelId="{FE6B3FEB-8690-414C-B4B0-0CB5CA2C20EF}" type="presOf" srcId="{B3E8F315-43CE-4004-84C8-646E123C9D82}" destId="{05812A62-1B46-4F3C-87C9-5513A4758C80}" srcOrd="0" destOrd="0" presId="urn:microsoft.com/office/officeart/2005/8/layout/hList1"/>
    <dgm:cxn modelId="{0C56A9FD-0073-4174-B782-2041B0F1F12E}" type="presOf" srcId="{2C5A9C21-D0DA-470A-B46C-291335310732}" destId="{BA9A8FF7-4A4E-4874-91A6-6D2F0A91879F}" srcOrd="0" destOrd="5" presId="urn:microsoft.com/office/officeart/2005/8/layout/hList1"/>
    <dgm:cxn modelId="{2B39C32C-40F0-4E76-8CC3-CA2F60B0982A}" type="presParOf" srcId="{58ADAB06-E816-4A54-B1DB-A040095D21AB}" destId="{70F14629-0BB9-4CAE-B4D1-C2447825E4C5}" srcOrd="0" destOrd="0" presId="urn:microsoft.com/office/officeart/2005/8/layout/hList1"/>
    <dgm:cxn modelId="{CBAFA44C-DC76-477E-B469-FFF32C0A3C97}" type="presParOf" srcId="{70F14629-0BB9-4CAE-B4D1-C2447825E4C5}" destId="{2DC4EEDE-85B1-460E-9BE4-2CD65A1DCCD8}" srcOrd="0" destOrd="0" presId="urn:microsoft.com/office/officeart/2005/8/layout/hList1"/>
    <dgm:cxn modelId="{55147849-8C19-41FD-A85A-7227B6616880}" type="presParOf" srcId="{70F14629-0BB9-4CAE-B4D1-C2447825E4C5}" destId="{BA9A8FF7-4A4E-4874-91A6-6D2F0A91879F}" srcOrd="1" destOrd="0" presId="urn:microsoft.com/office/officeart/2005/8/layout/hList1"/>
    <dgm:cxn modelId="{9A169053-98FC-4A39-9009-2238C84B1B19}" type="presParOf" srcId="{58ADAB06-E816-4A54-B1DB-A040095D21AB}" destId="{85D93B00-C808-49EF-B22F-C83EAD4A9EDC}" srcOrd="1" destOrd="0" presId="urn:microsoft.com/office/officeart/2005/8/layout/hList1"/>
    <dgm:cxn modelId="{328C8329-F21A-45DE-AAE5-B275B53FA687}" type="presParOf" srcId="{58ADAB06-E816-4A54-B1DB-A040095D21AB}" destId="{08092EB4-EE23-4B68-AB80-159432710CDB}" srcOrd="2" destOrd="0" presId="urn:microsoft.com/office/officeart/2005/8/layout/hList1"/>
    <dgm:cxn modelId="{48223BC6-B55B-496A-A39A-F0BDB57140DA}" type="presParOf" srcId="{08092EB4-EE23-4B68-AB80-159432710CDB}" destId="{05812A62-1B46-4F3C-87C9-5513A4758C80}" srcOrd="0" destOrd="0" presId="urn:microsoft.com/office/officeart/2005/8/layout/hList1"/>
    <dgm:cxn modelId="{53F9162B-270F-4ACA-B42C-EDE5D60C76E3}" type="presParOf" srcId="{08092EB4-EE23-4B68-AB80-159432710CDB}" destId="{7B3112B3-B976-40D8-A010-0327D6B064B9}" srcOrd="1" destOrd="0" presId="urn:microsoft.com/office/officeart/2005/8/layout/hList1"/>
    <dgm:cxn modelId="{E0A6BAA5-62FC-4526-ACB2-1C1349079E60}" type="presParOf" srcId="{58ADAB06-E816-4A54-B1DB-A040095D21AB}" destId="{BBDE850B-43E9-426F-8E98-D9321BEF9067}" srcOrd="3" destOrd="0" presId="urn:microsoft.com/office/officeart/2005/8/layout/hList1"/>
    <dgm:cxn modelId="{902B0D4F-81A2-4CF4-9FDE-0D66425F6894}" type="presParOf" srcId="{58ADAB06-E816-4A54-B1DB-A040095D21AB}" destId="{D11FD70A-4790-423E-BFA1-0BBE1307D5CE}" srcOrd="4" destOrd="0" presId="urn:microsoft.com/office/officeart/2005/8/layout/hList1"/>
    <dgm:cxn modelId="{E300FF68-151B-41FA-8CAD-ABB3C16C35B6}" type="presParOf" srcId="{D11FD70A-4790-423E-BFA1-0BBE1307D5CE}" destId="{82A2FF66-E6E4-4006-A298-2838417D8501}" srcOrd="0" destOrd="0" presId="urn:microsoft.com/office/officeart/2005/8/layout/hList1"/>
    <dgm:cxn modelId="{D4A3BA82-50F4-4142-A580-76C34748E568}" type="presParOf" srcId="{D11FD70A-4790-423E-BFA1-0BBE1307D5CE}" destId="{E71A464F-C96F-4793-932B-998A8EB72AC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90A39-2FD7-4C00-937E-4E2C2BEB1D76}">
      <dsp:nvSpPr>
        <dsp:cNvPr id="0" name=""/>
        <dsp:cNvSpPr/>
      </dsp:nvSpPr>
      <dsp:spPr>
        <a:xfrm>
          <a:off x="0" y="1625600"/>
          <a:ext cx="11459851" cy="2167466"/>
        </a:xfrm>
        <a:prstGeom prst="notchedRightArrow">
          <a:avLst/>
        </a:prstGeom>
        <a:solidFill>
          <a:schemeClr val="accent5">
            <a:lumMod val="20000"/>
            <a:lumOff val="80000"/>
          </a:schemeClr>
        </a:solidFill>
        <a:ln>
          <a:noFill/>
        </a:ln>
        <a:effectLst/>
      </dsp:spPr>
      <dsp:style>
        <a:lnRef idx="0">
          <a:scrgbClr r="0" g="0" b="0"/>
        </a:lnRef>
        <a:fillRef idx="1">
          <a:scrgbClr r="0" g="0" b="0"/>
        </a:fillRef>
        <a:effectRef idx="0">
          <a:scrgbClr r="0" g="0" b="0"/>
        </a:effectRef>
        <a:fontRef idx="minor"/>
      </dsp:style>
    </dsp:sp>
    <dsp:sp modelId="{06871C86-8612-4FD0-B6ED-2EAF7797EE8D}">
      <dsp:nvSpPr>
        <dsp:cNvPr id="0" name=""/>
        <dsp:cNvSpPr/>
      </dsp:nvSpPr>
      <dsp:spPr>
        <a:xfrm>
          <a:off x="6074" y="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fr-FR" sz="900" b="1" kern="1200" dirty="0"/>
            <a:t>2018</a:t>
          </a:r>
          <a:r>
            <a:rPr lang="fr-FR" sz="900" kern="1200" dirty="0"/>
            <a:t> : 1er aléa plomb (CNPE de CHB)</a:t>
          </a:r>
        </a:p>
      </dsp:txBody>
      <dsp:txXfrm>
        <a:off x="6074" y="0"/>
        <a:ext cx="985810" cy="2167466"/>
      </dsp:txXfrm>
    </dsp:sp>
    <dsp:sp modelId="{A268396F-C947-4D25-BC8B-87B3D5FFADC3}">
      <dsp:nvSpPr>
        <dsp:cNvPr id="0" name=""/>
        <dsp:cNvSpPr/>
      </dsp:nvSpPr>
      <dsp:spPr>
        <a:xfrm>
          <a:off x="228046" y="2438400"/>
          <a:ext cx="541866" cy="5418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8C9B77-BA7B-4983-84FE-AADC6E4F8F79}">
      <dsp:nvSpPr>
        <dsp:cNvPr id="0" name=""/>
        <dsp:cNvSpPr/>
      </dsp:nvSpPr>
      <dsp:spPr>
        <a:xfrm>
          <a:off x="1041175" y="325120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fr-FR" sz="900" b="1" kern="1200" dirty="0"/>
            <a:t>Mars 2023 </a:t>
          </a:r>
          <a:r>
            <a:rPr lang="fr-FR" sz="900" kern="1200" dirty="0"/>
            <a:t>: </a:t>
          </a:r>
          <a:r>
            <a:rPr lang="fr-FR" sz="900" kern="1200" dirty="0" err="1"/>
            <a:t>Andra</a:t>
          </a:r>
          <a:r>
            <a:rPr lang="fr-FR" sz="900" kern="1200" dirty="0"/>
            <a:t> précise ses attendus</a:t>
          </a:r>
        </a:p>
      </dsp:txBody>
      <dsp:txXfrm>
        <a:off x="1041175" y="3251200"/>
        <a:ext cx="985810" cy="2167466"/>
      </dsp:txXfrm>
    </dsp:sp>
    <dsp:sp modelId="{604A4E78-FCF4-48D2-BD94-144A844B01F7}">
      <dsp:nvSpPr>
        <dsp:cNvPr id="0" name=""/>
        <dsp:cNvSpPr/>
      </dsp:nvSpPr>
      <dsp:spPr>
        <a:xfrm>
          <a:off x="1263147" y="2438400"/>
          <a:ext cx="541866" cy="54186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D5B698-D539-4BF1-9ED0-0708187DA361}">
      <dsp:nvSpPr>
        <dsp:cNvPr id="0" name=""/>
        <dsp:cNvSpPr/>
      </dsp:nvSpPr>
      <dsp:spPr>
        <a:xfrm>
          <a:off x="2076276" y="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fr-FR" sz="900" b="1" kern="1200" dirty="0"/>
            <a:t>Juin 2023 </a:t>
          </a:r>
          <a:r>
            <a:rPr lang="fr-FR" sz="900" kern="1200" dirty="0"/>
            <a:t>: </a:t>
          </a:r>
          <a:r>
            <a:rPr lang="fr-FR" sz="900" kern="1200" dirty="0" err="1"/>
            <a:t>Andra</a:t>
          </a:r>
          <a:r>
            <a:rPr lang="fr-FR" sz="900" kern="1200" dirty="0"/>
            <a:t> définit ses critères d’acceptation (DIGE/AC/RSC/23-0087)</a:t>
          </a:r>
        </a:p>
      </dsp:txBody>
      <dsp:txXfrm>
        <a:off x="2076276" y="0"/>
        <a:ext cx="985810" cy="2167466"/>
      </dsp:txXfrm>
    </dsp:sp>
    <dsp:sp modelId="{3E40F3FA-B7E9-4F38-ACA6-B95D1661942B}">
      <dsp:nvSpPr>
        <dsp:cNvPr id="0" name=""/>
        <dsp:cNvSpPr/>
      </dsp:nvSpPr>
      <dsp:spPr>
        <a:xfrm>
          <a:off x="2298247" y="2438400"/>
          <a:ext cx="541866" cy="54186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6C56BB-B934-44BB-A84D-73BE1E2392EB}">
      <dsp:nvSpPr>
        <dsp:cNvPr id="0" name=""/>
        <dsp:cNvSpPr/>
      </dsp:nvSpPr>
      <dsp:spPr>
        <a:xfrm>
          <a:off x="3111376" y="325120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fr-FR" sz="900" b="1" kern="1200" dirty="0"/>
            <a:t>Août 2023 </a:t>
          </a:r>
          <a:r>
            <a:rPr lang="fr-FR" sz="900" kern="1200" dirty="0"/>
            <a:t>: </a:t>
          </a:r>
          <a:r>
            <a:rPr lang="fr-FR" sz="900" kern="1200" dirty="0" err="1"/>
            <a:t>Andra</a:t>
          </a:r>
          <a:r>
            <a:rPr lang="fr-FR" sz="900" kern="1200" dirty="0"/>
            <a:t> valide le protocole plomb DPN</a:t>
          </a:r>
        </a:p>
      </dsp:txBody>
      <dsp:txXfrm>
        <a:off x="3111376" y="3251200"/>
        <a:ext cx="985810" cy="2167466"/>
      </dsp:txXfrm>
    </dsp:sp>
    <dsp:sp modelId="{CB0B988B-3724-4041-A375-DF750D56361D}">
      <dsp:nvSpPr>
        <dsp:cNvPr id="0" name=""/>
        <dsp:cNvSpPr/>
      </dsp:nvSpPr>
      <dsp:spPr>
        <a:xfrm>
          <a:off x="3333348" y="2438400"/>
          <a:ext cx="541866" cy="5418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02B38D-404A-47D8-8CF9-CF5E5399D2F1}">
      <dsp:nvSpPr>
        <dsp:cNvPr id="0" name=""/>
        <dsp:cNvSpPr/>
      </dsp:nvSpPr>
      <dsp:spPr>
        <a:xfrm>
          <a:off x="4146477" y="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fr-FR" sz="900" b="1" kern="1200" dirty="0"/>
            <a:t>Septembre 2023 </a:t>
          </a:r>
          <a:r>
            <a:rPr lang="fr-FR" sz="900" kern="1200" dirty="0"/>
            <a:t>: </a:t>
          </a:r>
          <a:r>
            <a:rPr lang="fr-FR" sz="900" kern="1200" dirty="0" err="1"/>
            <a:t>Andra</a:t>
          </a:r>
          <a:r>
            <a:rPr lang="fr-FR" sz="900" kern="1200" dirty="0"/>
            <a:t> met en place son plan de surveillance</a:t>
          </a:r>
        </a:p>
      </dsp:txBody>
      <dsp:txXfrm>
        <a:off x="4146477" y="0"/>
        <a:ext cx="985810" cy="2167466"/>
      </dsp:txXfrm>
    </dsp:sp>
    <dsp:sp modelId="{4E50EB24-3A27-4AE6-AC57-D27EFDCF66C0}">
      <dsp:nvSpPr>
        <dsp:cNvPr id="0" name=""/>
        <dsp:cNvSpPr/>
      </dsp:nvSpPr>
      <dsp:spPr>
        <a:xfrm>
          <a:off x="4368449" y="2438400"/>
          <a:ext cx="541866" cy="54186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A8CD83-6428-4A40-92E2-28920C2EBA67}">
      <dsp:nvSpPr>
        <dsp:cNvPr id="0" name=""/>
        <dsp:cNvSpPr/>
      </dsp:nvSpPr>
      <dsp:spPr>
        <a:xfrm>
          <a:off x="5181578" y="325120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fr-FR" sz="900" b="1" kern="1200" dirty="0"/>
            <a:t>Octobre 2023 </a:t>
          </a:r>
          <a:r>
            <a:rPr lang="fr-FR" sz="900" kern="1200" dirty="0"/>
            <a:t>: </a:t>
          </a:r>
          <a:r>
            <a:rPr lang="fr-FR" sz="900" kern="1200" dirty="0" err="1"/>
            <a:t>Andra</a:t>
          </a:r>
          <a:r>
            <a:rPr lang="fr-FR" sz="900" kern="1200" dirty="0"/>
            <a:t> valide des 1ères notes de REX</a:t>
          </a:r>
        </a:p>
      </dsp:txBody>
      <dsp:txXfrm>
        <a:off x="5181578" y="3251200"/>
        <a:ext cx="985810" cy="2167466"/>
      </dsp:txXfrm>
    </dsp:sp>
    <dsp:sp modelId="{870E0E91-F7F5-437D-A913-EFEEC42A9D15}">
      <dsp:nvSpPr>
        <dsp:cNvPr id="0" name=""/>
        <dsp:cNvSpPr/>
      </dsp:nvSpPr>
      <dsp:spPr>
        <a:xfrm>
          <a:off x="5403549" y="2438400"/>
          <a:ext cx="541866" cy="5418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677DC8-6619-4C2A-BF9F-A059DEF0C458}">
      <dsp:nvSpPr>
        <dsp:cNvPr id="0" name=""/>
        <dsp:cNvSpPr/>
      </dsp:nvSpPr>
      <dsp:spPr>
        <a:xfrm>
          <a:off x="6216678" y="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fr-FR" sz="900" b="1" kern="1200" dirty="0"/>
            <a:t>Janvier 2024 </a:t>
          </a:r>
          <a:r>
            <a:rPr lang="fr-FR" sz="900" kern="1200" dirty="0"/>
            <a:t>: DPN applique les RR/RM Plomb</a:t>
          </a:r>
        </a:p>
      </dsp:txBody>
      <dsp:txXfrm>
        <a:off x="6216678" y="0"/>
        <a:ext cx="985810" cy="2167466"/>
      </dsp:txXfrm>
    </dsp:sp>
    <dsp:sp modelId="{34F47BBE-A7DA-478A-82C4-89AA1AD1E2DA}">
      <dsp:nvSpPr>
        <dsp:cNvPr id="0" name=""/>
        <dsp:cNvSpPr/>
      </dsp:nvSpPr>
      <dsp:spPr>
        <a:xfrm>
          <a:off x="6438650" y="2438400"/>
          <a:ext cx="541866" cy="54186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777606-B688-4FEF-B3A0-913139BC171D}">
      <dsp:nvSpPr>
        <dsp:cNvPr id="0" name=""/>
        <dsp:cNvSpPr/>
      </dsp:nvSpPr>
      <dsp:spPr>
        <a:xfrm>
          <a:off x="7251779" y="325120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fr-FR" sz="900" b="1" kern="1200" dirty="0"/>
            <a:t>Mai 2024 </a:t>
          </a:r>
          <a:r>
            <a:rPr lang="fr-FR" sz="900" kern="1200" dirty="0"/>
            <a:t>: </a:t>
          </a:r>
          <a:r>
            <a:rPr lang="fr-FR" sz="900" kern="1200" dirty="0" err="1"/>
            <a:t>Andra</a:t>
          </a:r>
          <a:r>
            <a:rPr lang="fr-FR" sz="900" kern="1200" dirty="0"/>
            <a:t> confirme le critère de prise en charge (DIGE/AC/RSC/24-0052)</a:t>
          </a:r>
        </a:p>
      </dsp:txBody>
      <dsp:txXfrm>
        <a:off x="7251779" y="3251200"/>
        <a:ext cx="985810" cy="2167466"/>
      </dsp:txXfrm>
    </dsp:sp>
    <dsp:sp modelId="{371245EF-B772-480D-A483-6FE3F240DA2F}">
      <dsp:nvSpPr>
        <dsp:cNvPr id="0" name=""/>
        <dsp:cNvSpPr/>
      </dsp:nvSpPr>
      <dsp:spPr>
        <a:xfrm>
          <a:off x="7473751" y="2438400"/>
          <a:ext cx="541866" cy="54186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8927A1-B242-42AB-8051-2F7071947022}">
      <dsp:nvSpPr>
        <dsp:cNvPr id="0" name=""/>
        <dsp:cNvSpPr/>
      </dsp:nvSpPr>
      <dsp:spPr>
        <a:xfrm>
          <a:off x="8286880" y="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fr-FR" sz="900" b="1" kern="1200" dirty="0"/>
            <a:t>Juillet 2024 </a:t>
          </a:r>
          <a:r>
            <a:rPr lang="fr-FR" sz="900" kern="1200" dirty="0"/>
            <a:t>: </a:t>
          </a:r>
          <a:r>
            <a:rPr lang="fr-FR" sz="900" kern="1200" dirty="0" err="1"/>
            <a:t>Andra</a:t>
          </a:r>
          <a:r>
            <a:rPr lang="fr-FR" sz="900" kern="1200" dirty="0"/>
            <a:t> relaxe le critère / déchets accessibles en casiers à parois pleines (DIGE/AC/RSC/24-0085)</a:t>
          </a:r>
        </a:p>
      </dsp:txBody>
      <dsp:txXfrm>
        <a:off x="8286880" y="0"/>
        <a:ext cx="985810" cy="2167466"/>
      </dsp:txXfrm>
    </dsp:sp>
    <dsp:sp modelId="{F8AE3EBC-750E-40AF-B26B-2200D7932A95}">
      <dsp:nvSpPr>
        <dsp:cNvPr id="0" name=""/>
        <dsp:cNvSpPr/>
      </dsp:nvSpPr>
      <dsp:spPr>
        <a:xfrm>
          <a:off x="8508852" y="2438400"/>
          <a:ext cx="541866" cy="5418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10C40E-2CB7-4D1C-A61E-366887D05C6F}">
      <dsp:nvSpPr>
        <dsp:cNvPr id="0" name=""/>
        <dsp:cNvSpPr/>
      </dsp:nvSpPr>
      <dsp:spPr>
        <a:xfrm>
          <a:off x="9321980" y="3251200"/>
          <a:ext cx="985810" cy="2167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fr-FR" sz="900" b="1" kern="1200" dirty="0"/>
            <a:t>Août 2024 </a:t>
          </a:r>
          <a:r>
            <a:rPr lang="fr-FR" sz="900" kern="1200" dirty="0"/>
            <a:t>: </a:t>
          </a:r>
          <a:r>
            <a:rPr lang="fr-FR" sz="900" kern="1200" dirty="0" err="1"/>
            <a:t>Andra</a:t>
          </a:r>
          <a:r>
            <a:rPr lang="fr-FR" sz="900" kern="1200" dirty="0"/>
            <a:t> valide la </a:t>
          </a:r>
          <a:r>
            <a:rPr lang="fr-FR" sz="900" kern="1200" dirty="0" err="1"/>
            <a:t>MàJ</a:t>
          </a:r>
          <a:r>
            <a:rPr lang="fr-FR" sz="900" kern="1200" dirty="0"/>
            <a:t> du protocole plomb DPN</a:t>
          </a:r>
        </a:p>
      </dsp:txBody>
      <dsp:txXfrm>
        <a:off x="9321980" y="3251200"/>
        <a:ext cx="985810" cy="2167466"/>
      </dsp:txXfrm>
    </dsp:sp>
    <dsp:sp modelId="{A39580AE-D37A-46A8-937E-0F19D05AFB80}">
      <dsp:nvSpPr>
        <dsp:cNvPr id="0" name=""/>
        <dsp:cNvSpPr/>
      </dsp:nvSpPr>
      <dsp:spPr>
        <a:xfrm>
          <a:off x="9543952" y="2438400"/>
          <a:ext cx="541866" cy="54186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C4EEDE-85B1-460E-9BE4-2CD65A1DCCD8}">
      <dsp:nvSpPr>
        <dsp:cNvPr id="0" name=""/>
        <dsp:cNvSpPr/>
      </dsp:nvSpPr>
      <dsp:spPr>
        <a:xfrm>
          <a:off x="3573" y="103118"/>
          <a:ext cx="3484436" cy="3456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fr-FR" sz="1200" b="1" kern="1200" dirty="0"/>
            <a:t>Principales origines</a:t>
          </a:r>
        </a:p>
      </dsp:txBody>
      <dsp:txXfrm>
        <a:off x="3573" y="103118"/>
        <a:ext cx="3484436" cy="345600"/>
      </dsp:txXfrm>
    </dsp:sp>
    <dsp:sp modelId="{BA9A8FF7-4A4E-4874-91A6-6D2F0A91879F}">
      <dsp:nvSpPr>
        <dsp:cNvPr id="0" name=""/>
        <dsp:cNvSpPr/>
      </dsp:nvSpPr>
      <dsp:spPr>
        <a:xfrm>
          <a:off x="3573" y="448718"/>
          <a:ext cx="3484436" cy="197640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fr-FR" sz="1200" b="1" kern="1200" dirty="0"/>
            <a:t>Source externe</a:t>
          </a:r>
        </a:p>
        <a:p>
          <a:pPr marL="228600" lvl="2" indent="-114300" algn="l" defTabSz="533400">
            <a:lnSpc>
              <a:spcPct val="90000"/>
            </a:lnSpc>
            <a:spcBef>
              <a:spcPct val="0"/>
            </a:spcBef>
            <a:spcAft>
              <a:spcPct val="15000"/>
            </a:spcAft>
            <a:buChar char="•"/>
          </a:pPr>
          <a:r>
            <a:rPr lang="fr-FR" sz="1200" kern="1200" dirty="0"/>
            <a:t>Déchets nucléaires issus de </a:t>
          </a:r>
          <a:r>
            <a:rPr lang="fr-FR" sz="1200" kern="1200" dirty="0" err="1"/>
            <a:t>ZppDN</a:t>
          </a:r>
          <a:endParaRPr lang="fr-FR" sz="1200" kern="1200" dirty="0"/>
        </a:p>
        <a:p>
          <a:pPr marL="228600" lvl="2" indent="-114300" algn="l" defTabSz="533400">
            <a:lnSpc>
              <a:spcPct val="90000"/>
            </a:lnSpc>
            <a:spcBef>
              <a:spcPct val="0"/>
            </a:spcBef>
            <a:spcAft>
              <a:spcPct val="15000"/>
            </a:spcAft>
            <a:buChar char="•"/>
          </a:pPr>
          <a:r>
            <a:rPr lang="fr-FR" sz="1200" kern="1200" dirty="0"/>
            <a:t>Plomb brut accessible (billes, château, briques, plaques)</a:t>
          </a:r>
        </a:p>
        <a:p>
          <a:pPr marL="228600" lvl="2" indent="-114300" algn="l" defTabSz="533400">
            <a:lnSpc>
              <a:spcPct val="90000"/>
            </a:lnSpc>
            <a:spcBef>
              <a:spcPct val="0"/>
            </a:spcBef>
            <a:spcAft>
              <a:spcPct val="15000"/>
            </a:spcAft>
            <a:buChar char="•"/>
          </a:pPr>
          <a:r>
            <a:rPr lang="fr-FR" sz="1200" kern="1200" dirty="0"/>
            <a:t>Déchets induits en sac déchets issus des chantiers générant de la poussière de plomb</a:t>
          </a:r>
        </a:p>
        <a:p>
          <a:pPr marL="114300" lvl="1" indent="-114300" algn="l" defTabSz="533400">
            <a:lnSpc>
              <a:spcPct val="90000"/>
            </a:lnSpc>
            <a:spcBef>
              <a:spcPct val="0"/>
            </a:spcBef>
            <a:spcAft>
              <a:spcPct val="15000"/>
            </a:spcAft>
            <a:buChar char="•"/>
          </a:pPr>
          <a:r>
            <a:rPr lang="fr-FR" sz="1200" b="1" kern="1200" dirty="0"/>
            <a:t>Source interne</a:t>
          </a:r>
        </a:p>
        <a:p>
          <a:pPr marL="228600" lvl="2" indent="-114300" algn="l" defTabSz="533400">
            <a:lnSpc>
              <a:spcPct val="90000"/>
            </a:lnSpc>
            <a:spcBef>
              <a:spcPct val="0"/>
            </a:spcBef>
            <a:spcAft>
              <a:spcPct val="15000"/>
            </a:spcAft>
            <a:buChar char="•"/>
          </a:pPr>
          <a:r>
            <a:rPr lang="fr-FR" sz="1200" kern="1200" dirty="0"/>
            <a:t>Activités avec émissions de poussière (découpe) – règles d’hygiène – propreté de chantier – pratique quotidienne des intervenants</a:t>
          </a:r>
        </a:p>
      </dsp:txBody>
      <dsp:txXfrm>
        <a:off x="3573" y="448718"/>
        <a:ext cx="3484436" cy="1976400"/>
      </dsp:txXfrm>
    </dsp:sp>
    <dsp:sp modelId="{05812A62-1B46-4F3C-87C9-5513A4758C80}">
      <dsp:nvSpPr>
        <dsp:cNvPr id="0" name=""/>
        <dsp:cNvSpPr/>
      </dsp:nvSpPr>
      <dsp:spPr>
        <a:xfrm>
          <a:off x="3975831" y="103118"/>
          <a:ext cx="3484436" cy="34560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fr-FR" sz="1200" b="1" kern="1200" dirty="0"/>
            <a:t>Sources secondaires</a:t>
          </a:r>
        </a:p>
      </dsp:txBody>
      <dsp:txXfrm>
        <a:off x="3975831" y="103118"/>
        <a:ext cx="3484436" cy="345600"/>
      </dsp:txXfrm>
    </dsp:sp>
    <dsp:sp modelId="{7B3112B3-B976-40D8-A010-0327D6B064B9}">
      <dsp:nvSpPr>
        <dsp:cNvPr id="0" name=""/>
        <dsp:cNvSpPr/>
      </dsp:nvSpPr>
      <dsp:spPr>
        <a:xfrm>
          <a:off x="3975831" y="448718"/>
          <a:ext cx="3484436" cy="197640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fr-FR" sz="1200" b="1" kern="1200" dirty="0"/>
            <a:t>Source interne</a:t>
          </a:r>
        </a:p>
        <a:p>
          <a:pPr marL="228600" lvl="2" indent="-114300" algn="l" defTabSz="533400">
            <a:lnSpc>
              <a:spcPct val="90000"/>
            </a:lnSpc>
            <a:spcBef>
              <a:spcPct val="0"/>
            </a:spcBef>
            <a:spcAft>
              <a:spcPct val="15000"/>
            </a:spcAft>
            <a:buChar char="•"/>
          </a:pPr>
          <a:r>
            <a:rPr lang="fr-FR" sz="1200" kern="1200" dirty="0"/>
            <a:t>Peinture au plomb des différentes structures du BAC (IPN, ponts, conteneurs, coques spécifiques)</a:t>
          </a:r>
        </a:p>
        <a:p>
          <a:pPr marL="114300" lvl="1" indent="-114300" algn="l" defTabSz="533400">
            <a:lnSpc>
              <a:spcPct val="90000"/>
            </a:lnSpc>
            <a:spcBef>
              <a:spcPct val="0"/>
            </a:spcBef>
            <a:spcAft>
              <a:spcPct val="15000"/>
            </a:spcAft>
            <a:buChar char="•"/>
          </a:pPr>
          <a:r>
            <a:rPr lang="fr-FR" sz="1200" b="1" kern="1200" dirty="0"/>
            <a:t>Source interne</a:t>
          </a:r>
        </a:p>
        <a:p>
          <a:pPr marL="228600" lvl="2" indent="-114300" algn="l" defTabSz="533400">
            <a:lnSpc>
              <a:spcPct val="90000"/>
            </a:lnSpc>
            <a:spcBef>
              <a:spcPct val="0"/>
            </a:spcBef>
            <a:spcAft>
              <a:spcPct val="15000"/>
            </a:spcAft>
            <a:buChar char="•"/>
          </a:pPr>
          <a:r>
            <a:rPr lang="fr-FR" sz="1200" kern="1200" dirty="0"/>
            <a:t>Poussières de plomb dans les gaines de ventilation et dans les aérothermes du BAC</a:t>
          </a:r>
        </a:p>
        <a:p>
          <a:pPr marL="228600" lvl="2" indent="-114300" algn="l" defTabSz="533400">
            <a:lnSpc>
              <a:spcPct val="90000"/>
            </a:lnSpc>
            <a:spcBef>
              <a:spcPct val="0"/>
            </a:spcBef>
            <a:spcAft>
              <a:spcPct val="15000"/>
            </a:spcAft>
            <a:buChar char="•"/>
          </a:pPr>
          <a:endParaRPr lang="fr-FR" sz="1200" kern="1200" dirty="0"/>
        </a:p>
      </dsp:txBody>
      <dsp:txXfrm>
        <a:off x="3975831" y="448718"/>
        <a:ext cx="3484436" cy="1976400"/>
      </dsp:txXfrm>
    </dsp:sp>
    <dsp:sp modelId="{82A2FF66-E6E4-4006-A298-2838417D8501}">
      <dsp:nvSpPr>
        <dsp:cNvPr id="0" name=""/>
        <dsp:cNvSpPr/>
      </dsp:nvSpPr>
      <dsp:spPr>
        <a:xfrm>
          <a:off x="7948089" y="103118"/>
          <a:ext cx="3484436" cy="3456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fr-FR" sz="1200" b="1" kern="1200" dirty="0"/>
            <a:t>Sources tertiaires</a:t>
          </a:r>
        </a:p>
      </dsp:txBody>
      <dsp:txXfrm>
        <a:off x="7948089" y="103118"/>
        <a:ext cx="3484436" cy="345600"/>
      </dsp:txXfrm>
    </dsp:sp>
    <dsp:sp modelId="{E71A464F-C96F-4793-932B-998A8EB72ACC}">
      <dsp:nvSpPr>
        <dsp:cNvPr id="0" name=""/>
        <dsp:cNvSpPr/>
      </dsp:nvSpPr>
      <dsp:spPr>
        <a:xfrm>
          <a:off x="7948089" y="448718"/>
          <a:ext cx="3484436" cy="197640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fr-FR" sz="1200" kern="1200" dirty="0"/>
            <a:t>Source externe</a:t>
          </a:r>
        </a:p>
        <a:p>
          <a:pPr marL="228600" lvl="2" indent="-114300" algn="l" defTabSz="533400">
            <a:lnSpc>
              <a:spcPct val="90000"/>
            </a:lnSpc>
            <a:spcBef>
              <a:spcPct val="0"/>
            </a:spcBef>
            <a:spcAft>
              <a:spcPct val="15000"/>
            </a:spcAft>
            <a:buChar char="•"/>
          </a:pPr>
          <a:r>
            <a:rPr lang="fr-FR" sz="1200" kern="1200" dirty="0"/>
            <a:t>Réception de matériels pollués</a:t>
          </a:r>
        </a:p>
        <a:p>
          <a:pPr marL="114300" lvl="1" indent="-114300" algn="l" defTabSz="533400">
            <a:lnSpc>
              <a:spcPct val="90000"/>
            </a:lnSpc>
            <a:spcBef>
              <a:spcPct val="0"/>
            </a:spcBef>
            <a:spcAft>
              <a:spcPct val="15000"/>
            </a:spcAft>
            <a:buChar char="•"/>
          </a:pPr>
          <a:endParaRPr lang="fr-FR" sz="1200" kern="1200" dirty="0"/>
        </a:p>
      </dsp:txBody>
      <dsp:txXfrm>
        <a:off x="7948089" y="448718"/>
        <a:ext cx="3484436" cy="19764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C1C809-16FF-4C1B-A726-F85E284894F8}" type="datetimeFigureOut">
              <a:rPr lang="fr-FR" smtClean="0"/>
              <a:t>22/01/2025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BB9702-AE69-4C9D-82DD-7B8D1AC21C60}" type="slidenum">
              <a:rPr lang="fr-FR" smtClean="0"/>
              <a:t>‹N°›</a:t>
            </a:fld>
            <a:endParaRPr lang="fr-FR"/>
          </a:p>
        </p:txBody>
      </p:sp>
    </p:spTree>
    <p:extLst>
      <p:ext uri="{BB962C8B-B14F-4D97-AF65-F5344CB8AC3E}">
        <p14:creationId xmlns:p14="http://schemas.microsoft.com/office/powerpoint/2010/main" val="3555933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le cadre de la démarche Numérique Responsable (NR) d’EDF, ce document a été conçu dans le but de réduire son impact carbone en minimisant sa taille et d’assurer l’inclusion des personnes en situation de handicap visuel avec l’utilisation de couleurs de typographies adaptées. </a:t>
            </a:r>
          </a:p>
          <a:p>
            <a:endParaRPr lang="fr-FR" dirty="0"/>
          </a:p>
        </p:txBody>
      </p:sp>
      <p:sp>
        <p:nvSpPr>
          <p:cNvPr id="4" name="Espace réservé du numéro de diapositive 3"/>
          <p:cNvSpPr>
            <a:spLocks noGrp="1"/>
          </p:cNvSpPr>
          <p:nvPr>
            <p:ph type="sldNum" sz="quarter" idx="10"/>
          </p:nvPr>
        </p:nvSpPr>
        <p:spPr/>
        <p:txBody>
          <a:bodyPr/>
          <a:lstStyle/>
          <a:p>
            <a:fld id="{0CBB9702-AE69-4C9D-82DD-7B8D1AC21C60}" type="slidenum">
              <a:rPr lang="fr-FR" smtClean="0"/>
              <a:t>1</a:t>
            </a:fld>
            <a:endParaRPr lang="fr-FR"/>
          </a:p>
        </p:txBody>
      </p:sp>
    </p:spTree>
    <p:extLst>
      <p:ext uri="{BB962C8B-B14F-4D97-AF65-F5344CB8AC3E}">
        <p14:creationId xmlns:p14="http://schemas.microsoft.com/office/powerpoint/2010/main" val="1650226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18</a:t>
            </a:fld>
            <a:endParaRPr lang="fr-FR"/>
          </a:p>
        </p:txBody>
      </p:sp>
    </p:spTree>
    <p:extLst>
      <p:ext uri="{BB962C8B-B14F-4D97-AF65-F5344CB8AC3E}">
        <p14:creationId xmlns:p14="http://schemas.microsoft.com/office/powerpoint/2010/main" val="3989668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6</a:t>
            </a:fld>
            <a:endParaRPr lang="fr-FR"/>
          </a:p>
        </p:txBody>
      </p:sp>
    </p:spTree>
    <p:extLst>
      <p:ext uri="{BB962C8B-B14F-4D97-AF65-F5344CB8AC3E}">
        <p14:creationId xmlns:p14="http://schemas.microsoft.com/office/powerpoint/2010/main" val="1200865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7</a:t>
            </a:fld>
            <a:endParaRPr lang="fr-FR"/>
          </a:p>
        </p:txBody>
      </p:sp>
    </p:spTree>
    <p:extLst>
      <p:ext uri="{BB962C8B-B14F-4D97-AF65-F5344CB8AC3E}">
        <p14:creationId xmlns:p14="http://schemas.microsoft.com/office/powerpoint/2010/main" val="3108864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8</a:t>
            </a:fld>
            <a:endParaRPr lang="fr-FR"/>
          </a:p>
        </p:txBody>
      </p:sp>
    </p:spTree>
    <p:extLst>
      <p:ext uri="{BB962C8B-B14F-4D97-AF65-F5344CB8AC3E}">
        <p14:creationId xmlns:p14="http://schemas.microsoft.com/office/powerpoint/2010/main" val="685908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9</a:t>
            </a:fld>
            <a:endParaRPr lang="fr-FR"/>
          </a:p>
        </p:txBody>
      </p:sp>
    </p:spTree>
    <p:extLst>
      <p:ext uri="{BB962C8B-B14F-4D97-AF65-F5344CB8AC3E}">
        <p14:creationId xmlns:p14="http://schemas.microsoft.com/office/powerpoint/2010/main" val="174783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10</a:t>
            </a:fld>
            <a:endParaRPr lang="fr-FR"/>
          </a:p>
        </p:txBody>
      </p:sp>
    </p:spTree>
    <p:extLst>
      <p:ext uri="{BB962C8B-B14F-4D97-AF65-F5344CB8AC3E}">
        <p14:creationId xmlns:p14="http://schemas.microsoft.com/office/powerpoint/2010/main" val="1303563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11</a:t>
            </a:fld>
            <a:endParaRPr lang="fr-FR"/>
          </a:p>
        </p:txBody>
      </p:sp>
    </p:spTree>
    <p:extLst>
      <p:ext uri="{BB962C8B-B14F-4D97-AF65-F5344CB8AC3E}">
        <p14:creationId xmlns:p14="http://schemas.microsoft.com/office/powerpoint/2010/main" val="2203456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16</a:t>
            </a:fld>
            <a:endParaRPr lang="fr-FR"/>
          </a:p>
        </p:txBody>
      </p:sp>
    </p:spTree>
    <p:extLst>
      <p:ext uri="{BB962C8B-B14F-4D97-AF65-F5344CB8AC3E}">
        <p14:creationId xmlns:p14="http://schemas.microsoft.com/office/powerpoint/2010/main" val="929311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CBB9702-AE69-4C9D-82DD-7B8D1AC21C60}" type="slidenum">
              <a:rPr lang="fr-FR" smtClean="0"/>
              <a:t>17</a:t>
            </a:fld>
            <a:endParaRPr lang="fr-FR"/>
          </a:p>
        </p:txBody>
      </p:sp>
    </p:spTree>
    <p:extLst>
      <p:ext uri="{BB962C8B-B14F-4D97-AF65-F5344CB8AC3E}">
        <p14:creationId xmlns:p14="http://schemas.microsoft.com/office/powerpoint/2010/main" val="35530812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vec logo NR">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93412" y="5581649"/>
            <a:ext cx="1598588" cy="1133823"/>
          </a:xfrm>
          <a:prstGeom prst="rect">
            <a:avLst/>
          </a:prstGeom>
        </p:spPr>
      </p:pic>
    </p:spTree>
    <p:extLst>
      <p:ext uri="{BB962C8B-B14F-4D97-AF65-F5344CB8AC3E}">
        <p14:creationId xmlns:p14="http://schemas.microsoft.com/office/powerpoint/2010/main" val="1860035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vec logo NR et EDF">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B0EB65B1-672B-BE43-9B5C-AD9D6320F03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7512" y="6046256"/>
            <a:ext cx="1028700" cy="685800"/>
          </a:xfrm>
          <a:prstGeom prst="rect">
            <a:avLst/>
          </a:prstGeom>
        </p:spPr>
      </p:pic>
      <p:pic>
        <p:nvPicPr>
          <p:cNvPr id="3" name="Imag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87384" y="6095390"/>
            <a:ext cx="828366" cy="587531"/>
          </a:xfrm>
          <a:prstGeom prst="rect">
            <a:avLst/>
          </a:prstGeom>
        </p:spPr>
      </p:pic>
    </p:spTree>
    <p:extLst>
      <p:ext uri="{BB962C8B-B14F-4D97-AF65-F5344CB8AC3E}">
        <p14:creationId xmlns:p14="http://schemas.microsoft.com/office/powerpoint/2010/main" val="366861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982473B-D245-CF43-B8C6-0345A19B7A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2AB1555-40FD-DF4F-89C4-628CBF7B9E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entrer votre texte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BB7AE483-0E94-2747-B980-C46E6A77FE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EE4CA-3176-8F4E-A509-3FF0B65F3256}" type="datetimeFigureOut">
              <a:rPr lang="fr-FR" smtClean="0"/>
              <a:t>22/01/2025</a:t>
            </a:fld>
            <a:endParaRPr lang="fr-FR"/>
          </a:p>
        </p:txBody>
      </p:sp>
      <p:sp>
        <p:nvSpPr>
          <p:cNvPr id="5" name="Espace réservé du pied de page 4">
            <a:extLst>
              <a:ext uri="{FF2B5EF4-FFF2-40B4-BE49-F238E27FC236}">
                <a16:creationId xmlns:a16="http://schemas.microsoft.com/office/drawing/2014/main" id="{0932F561-A26C-BB46-BF28-DE6C4F525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F11CD66-CE02-BB44-9531-50E34E8B14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F32FA-03BE-2541-922F-056FC2103095}" type="slidenum">
              <a:rPr lang="fr-FR" smtClean="0"/>
              <a:t>‹N°›</a:t>
            </a:fld>
            <a:endParaRPr lang="fr-FR"/>
          </a:p>
        </p:txBody>
      </p:sp>
    </p:spTree>
    <p:extLst>
      <p:ext uri="{BB962C8B-B14F-4D97-AF65-F5344CB8AC3E}">
        <p14:creationId xmlns:p14="http://schemas.microsoft.com/office/powerpoint/2010/main" val="1740400848"/>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b="0" i="0" kern="1200">
          <a:solidFill>
            <a:srgbClr val="001A70"/>
          </a:solidFill>
          <a:latin typeface="WORK SANS LIGHT ROMAN"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b="0" i="0" kern="1200">
          <a:solidFill>
            <a:srgbClr val="001A70"/>
          </a:solidFill>
          <a:latin typeface="WORK SANS LIGHT ROMAN" pitchFamily="2" charset="77"/>
          <a:ea typeface="+mn-ea"/>
          <a:cs typeface="+mn-cs"/>
        </a:defRPr>
      </a:lvl2pPr>
      <a:lvl3pPr marL="1143000" indent="-228600" algn="l" defTabSz="914400" rtl="0" eaLnBrk="1" latinLnBrk="0" hangingPunct="1">
        <a:lnSpc>
          <a:spcPct val="90000"/>
        </a:lnSpc>
        <a:spcBef>
          <a:spcPts val="500"/>
        </a:spcBef>
        <a:buFont typeface="Police système Courant"/>
        <a:buChar char="-"/>
        <a:defRPr sz="1400" b="0" i="0" kern="1200">
          <a:solidFill>
            <a:srgbClr val="001A70"/>
          </a:solidFill>
          <a:latin typeface="WORK SANS LIGHT ROMAN"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b="0" i="0" kern="1200">
          <a:solidFill>
            <a:srgbClr val="001A70"/>
          </a:solidFill>
          <a:latin typeface="WORK SANS LIGHT ROMAN" pitchFamily="2" charset="77"/>
          <a:ea typeface="+mn-ea"/>
          <a:cs typeface="+mn-cs"/>
        </a:defRPr>
      </a:lvl4pPr>
      <a:lvl5pPr marL="2057400" indent="-228600" algn="l" defTabSz="914400" rtl="0" eaLnBrk="1" latinLnBrk="0" hangingPunct="1">
        <a:lnSpc>
          <a:spcPct val="90000"/>
        </a:lnSpc>
        <a:spcBef>
          <a:spcPts val="500"/>
        </a:spcBef>
        <a:buFont typeface="Police système Courant"/>
        <a:buChar char="-"/>
        <a:defRPr sz="1000" b="0" i="0" kern="1200">
          <a:solidFill>
            <a:srgbClr val="001A70"/>
          </a:solidFill>
          <a:latin typeface="WORK SANS LIGHT ROMAN"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tif"/></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19.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1A_955C99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1B_7C97B696.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F57C8"/>
        </a:solidFill>
        <a:effectLst/>
      </p:bgPr>
    </p:bg>
    <p:spTree>
      <p:nvGrpSpPr>
        <p:cNvPr id="1" name=""/>
        <p:cNvGrpSpPr/>
        <p:nvPr/>
      </p:nvGrpSpPr>
      <p:grpSpPr>
        <a:xfrm>
          <a:off x="0" y="0"/>
          <a:ext cx="0" cy="0"/>
          <a:chOff x="0" y="0"/>
          <a:chExt cx="0" cy="0"/>
        </a:xfrm>
      </p:grpSpPr>
      <p:sp>
        <p:nvSpPr>
          <p:cNvPr id="3" name="Espace réservé du texte 26">
            <a:extLst>
              <a:ext uri="{FF2B5EF4-FFF2-40B4-BE49-F238E27FC236}">
                <a16:creationId xmlns:a16="http://schemas.microsoft.com/office/drawing/2014/main" id="{D0998150-B947-E24C-9C33-AC240B0785CB}"/>
              </a:ext>
            </a:extLst>
          </p:cNvPr>
          <p:cNvSpPr txBox="1">
            <a:spLocks/>
          </p:cNvSpPr>
          <p:nvPr/>
        </p:nvSpPr>
        <p:spPr>
          <a:xfrm>
            <a:off x="6858000" y="0"/>
            <a:ext cx="5335200" cy="1800000"/>
          </a:xfrm>
          <a:prstGeom prst="rect">
            <a:avLst/>
          </a:prstGeom>
          <a:noFill/>
        </p:spPr>
        <p:txBody>
          <a:bodyPr vert="horz" lIns="540000" tIns="45720" rIns="90000" bIns="45720" rtlCol="0" anchor="ctr">
            <a:noAutofit/>
          </a:bodyPr>
          <a:lstStyle>
            <a:defPPr>
              <a:defRPr lang="fr-FR"/>
            </a:defPPr>
            <a:lvl1pPr marL="0" indent="0" algn="l" defTabSz="914400" rtl="0" eaLnBrk="1" latinLnBrk="0" hangingPunct="1">
              <a:buFontTx/>
              <a:buNone/>
              <a:defRPr sz="2000" kern="1200">
                <a:solidFill>
                  <a:schemeClr val="bg1"/>
                </a:solidFill>
                <a:latin typeface="+mn-lt"/>
                <a:ea typeface="+mn-ea"/>
                <a:cs typeface="+mn-cs"/>
              </a:defRPr>
            </a:lvl1pPr>
            <a:lvl2pPr marL="457200" algn="l" defTabSz="914400" rtl="0" eaLnBrk="1" latinLnBrk="0" hangingPunct="1">
              <a:buFontTx/>
              <a:buNone/>
              <a:defRPr sz="1800" kern="1200">
                <a:solidFill>
                  <a:schemeClr val="tx1"/>
                </a:solidFill>
                <a:latin typeface="+mn-lt"/>
                <a:ea typeface="+mn-ea"/>
                <a:cs typeface="+mn-cs"/>
              </a:defRPr>
            </a:lvl2pPr>
            <a:lvl3pPr marL="914400" algn="l" defTabSz="914400" rtl="0" eaLnBrk="1" latinLnBrk="0" hangingPunct="1">
              <a:buFontTx/>
              <a:buNone/>
              <a:defRPr sz="1800" kern="1200">
                <a:solidFill>
                  <a:schemeClr val="tx1"/>
                </a:solidFill>
                <a:latin typeface="+mn-lt"/>
                <a:ea typeface="+mn-ea"/>
                <a:cs typeface="+mn-cs"/>
              </a:defRPr>
            </a:lvl3pPr>
            <a:lvl4pPr marL="1371600" algn="l" defTabSz="914400" rtl="0" eaLnBrk="1" latinLnBrk="0" hangingPunct="1">
              <a:buFontTx/>
              <a:buNone/>
              <a:defRPr sz="1800" kern="1200">
                <a:solidFill>
                  <a:schemeClr val="tx1"/>
                </a:solidFill>
                <a:latin typeface="+mn-lt"/>
                <a:ea typeface="+mn-ea"/>
                <a:cs typeface="+mn-cs"/>
              </a:defRPr>
            </a:lvl4pPr>
            <a:lvl5pPr marL="182880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800" dirty="0">
                <a:latin typeface="Arial" panose="020B0604020202020204" pitchFamily="34" charset="0"/>
                <a:cs typeface="Arial" panose="020B0604020202020204" pitchFamily="34" charset="0"/>
              </a:rPr>
              <a:t>Partage de REX thématique plomb</a:t>
            </a:r>
          </a:p>
          <a:p>
            <a:endParaRPr lang="fr-FR" sz="1800" dirty="0">
              <a:latin typeface="Arial" panose="020B0604020202020204" pitchFamily="34" charset="0"/>
              <a:cs typeface="Arial" panose="020B0604020202020204" pitchFamily="34" charset="0"/>
            </a:endParaRPr>
          </a:p>
          <a:p>
            <a:r>
              <a:rPr lang="fr-FR" sz="1800" dirty="0">
                <a:latin typeface="Arial" panose="020B0604020202020204" pitchFamily="34" charset="0"/>
                <a:cs typeface="Arial" panose="020B0604020202020204" pitchFamily="34" charset="0"/>
              </a:rPr>
              <a:t>CERN – 22/01</a:t>
            </a:r>
          </a:p>
        </p:txBody>
      </p:sp>
      <p:sp>
        <p:nvSpPr>
          <p:cNvPr id="4" name="Espace réservé du texte 26">
            <a:extLst>
              <a:ext uri="{FF2B5EF4-FFF2-40B4-BE49-F238E27FC236}">
                <a16:creationId xmlns:a16="http://schemas.microsoft.com/office/drawing/2014/main" id="{F82488DC-6AE8-544B-B444-6BFCC156BED1}"/>
              </a:ext>
            </a:extLst>
          </p:cNvPr>
          <p:cNvSpPr txBox="1">
            <a:spLocks/>
          </p:cNvSpPr>
          <p:nvPr/>
        </p:nvSpPr>
        <p:spPr>
          <a:xfrm>
            <a:off x="6858000" y="1800000"/>
            <a:ext cx="5335200" cy="5058000"/>
          </a:xfrm>
          <a:prstGeom prst="rect">
            <a:avLst/>
          </a:prstGeom>
          <a:noFill/>
        </p:spPr>
        <p:txBody>
          <a:bodyPr vert="horz" wrap="square" lIns="540000" tIns="46800" rIns="540000" bIns="45720" rtlCol="0" anchor="ctr">
            <a:noAutofit/>
          </a:bodyPr>
          <a:lstStyle>
            <a:defPPr>
              <a:defRPr lang="fr-FR"/>
            </a:defPPr>
            <a:lvl1pPr marL="0" indent="0" algn="ctr" defTabSz="914400" rtl="0" eaLnBrk="1" latinLnBrk="0" hangingPunct="1">
              <a:buFontTx/>
              <a:buNone/>
              <a:defRPr sz="4000" b="0" i="0" kern="1200">
                <a:solidFill>
                  <a:schemeClr val="bg1"/>
                </a:solidFill>
                <a:latin typeface="Work Sans ExtraLight Roman"/>
                <a:ea typeface="+mn-ea"/>
                <a:cs typeface="Work Sans ExtraLight Roman"/>
              </a:defRPr>
            </a:lvl1pPr>
            <a:lvl2pPr marL="457200" algn="l" defTabSz="914400" rtl="0" eaLnBrk="1" latinLnBrk="0" hangingPunct="1">
              <a:buFontTx/>
              <a:buNone/>
              <a:defRPr sz="1800" kern="1200">
                <a:solidFill>
                  <a:schemeClr val="tx1"/>
                </a:solidFill>
                <a:latin typeface="+mn-lt"/>
                <a:ea typeface="+mn-ea"/>
                <a:cs typeface="+mn-cs"/>
              </a:defRPr>
            </a:lvl2pPr>
            <a:lvl3pPr marL="914400" algn="l" defTabSz="914400" rtl="0" eaLnBrk="1" latinLnBrk="0" hangingPunct="1">
              <a:buFontTx/>
              <a:buNone/>
              <a:defRPr sz="1800" kern="1200">
                <a:solidFill>
                  <a:schemeClr val="tx1"/>
                </a:solidFill>
                <a:latin typeface="+mn-lt"/>
                <a:ea typeface="+mn-ea"/>
                <a:cs typeface="+mn-cs"/>
              </a:defRPr>
            </a:lvl3pPr>
            <a:lvl4pPr marL="1371600" algn="l" defTabSz="914400" rtl="0" eaLnBrk="1" latinLnBrk="0" hangingPunct="1">
              <a:buFontTx/>
              <a:buNone/>
              <a:defRPr sz="1800" kern="1200">
                <a:solidFill>
                  <a:schemeClr val="tx1"/>
                </a:solidFill>
                <a:latin typeface="+mn-lt"/>
                <a:ea typeface="+mn-ea"/>
                <a:cs typeface="+mn-cs"/>
              </a:defRPr>
            </a:lvl4pPr>
            <a:lvl5pPr marL="182880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dirty="0">
                <a:latin typeface="Arial" panose="020B0604020202020204" pitchFamily="34" charset="0"/>
                <a:cs typeface="Arial" panose="020B0604020202020204" pitchFamily="34" charset="0"/>
              </a:rPr>
              <a:t>REX EDF - Problématique Plomb</a:t>
            </a:r>
          </a:p>
        </p:txBody>
      </p:sp>
      <p:grpSp>
        <p:nvGrpSpPr>
          <p:cNvPr id="6" name="Groupe 5"/>
          <p:cNvGrpSpPr/>
          <p:nvPr/>
        </p:nvGrpSpPr>
        <p:grpSpPr>
          <a:xfrm>
            <a:off x="0" y="0"/>
            <a:ext cx="6857998" cy="6858000"/>
            <a:chOff x="0" y="0"/>
            <a:chExt cx="6857998" cy="6858000"/>
          </a:xfrm>
        </p:grpSpPr>
        <p:pic>
          <p:nvPicPr>
            <p:cNvPr id="2" name="Image 1" descr="233325-light.jpeg">
              <a:extLst>
                <a:ext uri="{FF2B5EF4-FFF2-40B4-BE49-F238E27FC236}">
                  <a16:creationId xmlns:a16="http://schemas.microsoft.com/office/drawing/2014/main" id="{0E44E644-7AF2-F645-A5B2-0BBD17117CD7}"/>
                </a:ext>
              </a:extLst>
            </p:cNvPr>
            <p:cNvPicPr>
              <a:picLocks/>
            </p:cNvPicPr>
            <p:nvPr/>
          </p:nvPicPr>
          <p:blipFill rotWithShape="1">
            <a:blip r:embed="rId3" cstate="email">
              <a:extLst>
                <a:ext uri="{28A0092B-C50C-407E-A947-70E740481C1C}">
                  <a14:useLocalDpi xmlns:a14="http://schemas.microsoft.com/office/drawing/2010/main" val="0"/>
                </a:ext>
              </a:extLst>
            </a:blip>
            <a:srcRect/>
            <a:stretch/>
          </p:blipFill>
          <p:spPr>
            <a:xfrm>
              <a:off x="0" y="0"/>
              <a:ext cx="6857998" cy="6858000"/>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486" y="200752"/>
              <a:ext cx="2157984" cy="1255776"/>
            </a:xfrm>
            <a:prstGeom prst="rect">
              <a:avLst/>
            </a:prstGeom>
          </p:spPr>
        </p:pic>
      </p:grpSp>
    </p:spTree>
    <p:extLst>
      <p:ext uri="{BB962C8B-B14F-4D97-AF65-F5344CB8AC3E}">
        <p14:creationId xmlns:p14="http://schemas.microsoft.com/office/powerpoint/2010/main" val="2593902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910433"/>
            <a:ext cx="12192000" cy="5945289"/>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endParaRPr lang="fr-FR" sz="1600" dirty="0">
              <a:solidFill>
                <a:srgbClr val="1089FF"/>
              </a:solidFill>
              <a:latin typeface="Work Sans"/>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10</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pic>
        <p:nvPicPr>
          <p:cNvPr id="2" name="Image 1">
            <a:extLst>
              <a:ext uri="{FF2B5EF4-FFF2-40B4-BE49-F238E27FC236}">
                <a16:creationId xmlns:a16="http://schemas.microsoft.com/office/drawing/2014/main" id="{C4F6D5B3-E611-F678-C6EB-D52A1A18BE6A}"/>
              </a:ext>
            </a:extLst>
          </p:cNvPr>
          <p:cNvPicPr>
            <a:picLocks noChangeAspect="1"/>
          </p:cNvPicPr>
          <p:nvPr/>
        </p:nvPicPr>
        <p:blipFill rotWithShape="1">
          <a:blip r:embed="rId4">
            <a:clrChange>
              <a:clrFrom>
                <a:srgbClr val="FFFFFF"/>
              </a:clrFrom>
              <a:clrTo>
                <a:srgbClr val="FFFFFF">
                  <a:alpha val="0"/>
                </a:srgbClr>
              </a:clrTo>
            </a:clrChange>
          </a:blip>
          <a:srcRect b="70839"/>
          <a:stretch/>
        </p:blipFill>
        <p:spPr>
          <a:xfrm>
            <a:off x="1008211" y="830273"/>
            <a:ext cx="9329910" cy="1581547"/>
          </a:xfrm>
          <a:prstGeom prst="rect">
            <a:avLst/>
          </a:prstGeom>
        </p:spPr>
      </p:pic>
      <p:sp>
        <p:nvSpPr>
          <p:cNvPr id="6" name="ZoneTexte 5">
            <a:extLst>
              <a:ext uri="{FF2B5EF4-FFF2-40B4-BE49-F238E27FC236}">
                <a16:creationId xmlns:a16="http://schemas.microsoft.com/office/drawing/2014/main" id="{326B711D-6988-BB7E-E808-49AC184BBC3F}"/>
              </a:ext>
            </a:extLst>
          </p:cNvPr>
          <p:cNvSpPr txBox="1"/>
          <p:nvPr/>
        </p:nvSpPr>
        <p:spPr>
          <a:xfrm>
            <a:off x="925004" y="2413337"/>
            <a:ext cx="10118968" cy="2554545"/>
          </a:xfrm>
          <a:prstGeom prst="rect">
            <a:avLst/>
          </a:prstGeom>
          <a:noFill/>
        </p:spPr>
        <p:txBody>
          <a:bodyPr wrap="square" rtlCol="0">
            <a:spAutoFit/>
          </a:bodyPr>
          <a:lstStyle/>
          <a:p>
            <a:pPr algn="ctr"/>
            <a:r>
              <a:rPr lang="fr-FR" sz="2000" b="1" dirty="0">
                <a:solidFill>
                  <a:srgbClr val="0070C0"/>
                </a:solidFill>
              </a:rPr>
              <a:t>DEMANDE RÉSOLUE EN 2022 </a:t>
            </a:r>
            <a:r>
              <a:rPr lang="fr-FR" sz="2000" b="1" dirty="0">
                <a:solidFill>
                  <a:srgbClr val="0070C0"/>
                </a:solidFill>
                <a:sym typeface="Wingdings" panose="05000000000000000000" pitchFamily="2" charset="2"/>
              </a:rPr>
              <a:t> MESURES ENVIRONNEMENTALES  D’AIR ET SUR PORTEUR RÉALISÉES </a:t>
            </a:r>
          </a:p>
          <a:p>
            <a:pPr marL="342900" indent="-342900">
              <a:buFontTx/>
              <a:buChar char="-"/>
            </a:pPr>
            <a:r>
              <a:rPr lang="fr-FR" sz="2000" b="1" dirty="0">
                <a:solidFill>
                  <a:srgbClr val="0070C0"/>
                </a:solidFill>
                <a:sym typeface="Wingdings" panose="05000000000000000000" pitchFamily="2" charset="2"/>
              </a:rPr>
              <a:t>AU BAC + SUR PORTEUR AU BAC</a:t>
            </a:r>
          </a:p>
          <a:p>
            <a:pPr marL="342900" indent="-342900">
              <a:buFontTx/>
              <a:buChar char="-"/>
            </a:pPr>
            <a:r>
              <a:rPr lang="fr-FR" sz="2000" b="1" dirty="0">
                <a:solidFill>
                  <a:srgbClr val="0070C0"/>
                </a:solidFill>
                <a:sym typeface="Wingdings" panose="05000000000000000000" pitchFamily="2" charset="2"/>
              </a:rPr>
              <a:t>EN SALLE DES MACHINES, </a:t>
            </a:r>
          </a:p>
          <a:p>
            <a:pPr marL="342900" indent="-342900">
              <a:buFontTx/>
              <a:buChar char="-"/>
            </a:pPr>
            <a:r>
              <a:rPr lang="fr-FR" sz="2000" b="1" dirty="0">
                <a:solidFill>
                  <a:srgbClr val="0070C0"/>
                </a:solidFill>
                <a:sym typeface="Wingdings" panose="05000000000000000000" pitchFamily="2" charset="2"/>
              </a:rPr>
              <a:t>CROIX DU BAN, </a:t>
            </a:r>
          </a:p>
          <a:p>
            <a:pPr marL="342900" indent="-342900">
              <a:buFontTx/>
              <a:buChar char="-"/>
            </a:pPr>
            <a:r>
              <a:rPr lang="fr-FR" sz="2000" b="1" dirty="0">
                <a:solidFill>
                  <a:srgbClr val="0070C0"/>
                </a:solidFill>
                <a:sym typeface="Wingdings" panose="05000000000000000000" pitchFamily="2" charset="2"/>
              </a:rPr>
              <a:t>BK</a:t>
            </a:r>
          </a:p>
          <a:p>
            <a:pPr marL="342900" indent="-342900">
              <a:buFontTx/>
              <a:buChar char="-"/>
            </a:pPr>
            <a:r>
              <a:rPr lang="fr-FR" sz="2000" b="1" dirty="0">
                <a:solidFill>
                  <a:srgbClr val="0070C0"/>
                </a:solidFill>
                <a:sym typeface="Wingdings" panose="05000000000000000000" pitchFamily="2" charset="2"/>
              </a:rPr>
              <a:t>PLANCHERS FILTRES</a:t>
            </a:r>
          </a:p>
          <a:p>
            <a:pPr marL="342900" indent="-342900">
              <a:buFontTx/>
              <a:buChar char="-"/>
            </a:pPr>
            <a:r>
              <a:rPr lang="fr-FR" sz="2000" b="1" dirty="0">
                <a:solidFill>
                  <a:srgbClr val="0070C0"/>
                </a:solidFill>
                <a:sym typeface="Wingdings" panose="05000000000000000000" pitchFamily="2" charset="2"/>
              </a:rPr>
              <a:t>SUR PORTEUR DANS LE BAN</a:t>
            </a:r>
          </a:p>
        </p:txBody>
      </p:sp>
    </p:spTree>
    <p:extLst>
      <p:ext uri="{BB962C8B-B14F-4D97-AF65-F5344CB8AC3E}">
        <p14:creationId xmlns:p14="http://schemas.microsoft.com/office/powerpoint/2010/main" val="4148564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910433"/>
            <a:ext cx="12192000" cy="5945289"/>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endParaRPr lang="fr-FR" sz="1600" dirty="0">
              <a:solidFill>
                <a:srgbClr val="1089FF"/>
              </a:solidFill>
              <a:latin typeface="Work Sans"/>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11</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sp>
        <p:nvSpPr>
          <p:cNvPr id="6" name="ZoneTexte 5">
            <a:extLst>
              <a:ext uri="{FF2B5EF4-FFF2-40B4-BE49-F238E27FC236}">
                <a16:creationId xmlns:a16="http://schemas.microsoft.com/office/drawing/2014/main" id="{326B711D-6988-BB7E-E808-49AC184BBC3F}"/>
              </a:ext>
            </a:extLst>
          </p:cNvPr>
          <p:cNvSpPr txBox="1"/>
          <p:nvPr/>
        </p:nvSpPr>
        <p:spPr>
          <a:xfrm>
            <a:off x="792656" y="1183375"/>
            <a:ext cx="10118968" cy="400110"/>
          </a:xfrm>
          <a:prstGeom prst="rect">
            <a:avLst/>
          </a:prstGeom>
          <a:noFill/>
        </p:spPr>
        <p:txBody>
          <a:bodyPr wrap="square" rtlCol="0">
            <a:spAutoFit/>
          </a:bodyPr>
          <a:lstStyle/>
          <a:p>
            <a:pPr algn="ctr"/>
            <a:r>
              <a:rPr lang="fr-FR" sz="2000" b="1" dirty="0">
                <a:solidFill>
                  <a:srgbClr val="0070C0"/>
                </a:solidFill>
              </a:rPr>
              <a:t>RESULTATS AU BATIMENT DE CONDITIONNEMENT DES DECHETS</a:t>
            </a:r>
            <a:endParaRPr lang="fr-FR" sz="2000" b="1" dirty="0">
              <a:solidFill>
                <a:srgbClr val="0070C0"/>
              </a:solidFill>
              <a:sym typeface="Wingdings" panose="05000000000000000000" pitchFamily="2" charset="2"/>
            </a:endParaRPr>
          </a:p>
        </p:txBody>
      </p:sp>
      <p:sp>
        <p:nvSpPr>
          <p:cNvPr id="3" name="ZoneTexte 2">
            <a:extLst>
              <a:ext uri="{FF2B5EF4-FFF2-40B4-BE49-F238E27FC236}">
                <a16:creationId xmlns:a16="http://schemas.microsoft.com/office/drawing/2014/main" id="{D2D97140-D9B6-4AFD-9ED6-FD2DE59F38DC}"/>
              </a:ext>
            </a:extLst>
          </p:cNvPr>
          <p:cNvSpPr txBox="1"/>
          <p:nvPr/>
        </p:nvSpPr>
        <p:spPr>
          <a:xfrm>
            <a:off x="1401967" y="4222176"/>
            <a:ext cx="4629873"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285750" indent="-285750">
              <a:buFont typeface="Arial" panose="020B0604020202020204" pitchFamily="34" charset="0"/>
              <a:buChar char="•"/>
            </a:pPr>
            <a:r>
              <a:rPr lang="fr-FR" b="1" dirty="0"/>
              <a:t>[Concentration plomb] &lt; LD</a:t>
            </a:r>
          </a:p>
          <a:p>
            <a:r>
              <a:rPr lang="fr-FR" dirty="0"/>
              <a:t>Nombre de poste : </a:t>
            </a:r>
            <a:r>
              <a:rPr lang="fr-FR" b="1" dirty="0"/>
              <a:t>7</a:t>
            </a:r>
          </a:p>
        </p:txBody>
      </p:sp>
      <p:sp>
        <p:nvSpPr>
          <p:cNvPr id="11" name="ZoneTexte 10">
            <a:extLst>
              <a:ext uri="{FF2B5EF4-FFF2-40B4-BE49-F238E27FC236}">
                <a16:creationId xmlns:a16="http://schemas.microsoft.com/office/drawing/2014/main" id="{D43DC964-950E-450A-9501-93BD650C021F}"/>
              </a:ext>
            </a:extLst>
          </p:cNvPr>
          <p:cNvSpPr txBox="1"/>
          <p:nvPr/>
        </p:nvSpPr>
        <p:spPr>
          <a:xfrm>
            <a:off x="2547257" y="3145952"/>
            <a:ext cx="546171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285750" indent="-285750">
              <a:buFont typeface="Arial" panose="020B0604020202020204" pitchFamily="34" charset="0"/>
              <a:buChar char="•"/>
            </a:pPr>
            <a:r>
              <a:rPr lang="fr-FR" b="1" dirty="0"/>
              <a:t>LD &lt; [Concentration plomb] &lt; </a:t>
            </a:r>
            <a:r>
              <a:rPr lang="fr-FR" sz="1800" b="1" i="1" dirty="0"/>
              <a:t>0,1 mg/m</a:t>
            </a:r>
            <a:r>
              <a:rPr lang="fr-FR" sz="1800" b="1" i="1" baseline="30000" dirty="0"/>
              <a:t>3</a:t>
            </a:r>
          </a:p>
          <a:p>
            <a:r>
              <a:rPr lang="fr-FR" dirty="0"/>
              <a:t>Nombre de poste de travail : </a:t>
            </a:r>
            <a:r>
              <a:rPr lang="fr-FR" b="1" dirty="0"/>
              <a:t>3</a:t>
            </a:r>
          </a:p>
        </p:txBody>
      </p:sp>
      <p:sp>
        <p:nvSpPr>
          <p:cNvPr id="12" name="ZoneTexte 11">
            <a:extLst>
              <a:ext uri="{FF2B5EF4-FFF2-40B4-BE49-F238E27FC236}">
                <a16:creationId xmlns:a16="http://schemas.microsoft.com/office/drawing/2014/main" id="{70F926B6-1271-4294-AC79-8573C7157862}"/>
              </a:ext>
            </a:extLst>
          </p:cNvPr>
          <p:cNvSpPr txBox="1"/>
          <p:nvPr/>
        </p:nvSpPr>
        <p:spPr>
          <a:xfrm>
            <a:off x="5095782" y="2093303"/>
            <a:ext cx="4629873"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285750" indent="-285750">
              <a:buFont typeface="Arial" panose="020B0604020202020204" pitchFamily="34" charset="0"/>
              <a:buChar char="•"/>
            </a:pPr>
            <a:r>
              <a:rPr lang="fr-FR" b="1" dirty="0"/>
              <a:t>[Concentration plomb] &gt; </a:t>
            </a:r>
            <a:r>
              <a:rPr lang="fr-FR" sz="1800" b="1" i="1" dirty="0"/>
              <a:t>0,1 mg/m</a:t>
            </a:r>
            <a:r>
              <a:rPr lang="fr-FR" sz="1800" b="1" i="1" baseline="30000" dirty="0"/>
              <a:t>3</a:t>
            </a:r>
            <a:endParaRPr lang="fr-FR" b="1" dirty="0"/>
          </a:p>
          <a:p>
            <a:r>
              <a:rPr lang="fr-FR" dirty="0"/>
              <a:t>Nombre de poste : </a:t>
            </a:r>
            <a:r>
              <a:rPr lang="fr-FR" b="1" dirty="0"/>
              <a:t>1</a:t>
            </a:r>
            <a:r>
              <a:rPr lang="fr-FR" dirty="0"/>
              <a:t> </a:t>
            </a:r>
          </a:p>
        </p:txBody>
      </p:sp>
      <p:pic>
        <p:nvPicPr>
          <p:cNvPr id="14" name="Image 13">
            <a:extLst>
              <a:ext uri="{FF2B5EF4-FFF2-40B4-BE49-F238E27FC236}">
                <a16:creationId xmlns:a16="http://schemas.microsoft.com/office/drawing/2014/main" id="{DCBD0B7F-901C-4749-BA99-8D4CDC023679}"/>
              </a:ext>
            </a:extLst>
          </p:cNvPr>
          <p:cNvPicPr>
            <a:picLocks noChangeAspect="1"/>
          </p:cNvPicPr>
          <p:nvPr/>
        </p:nvPicPr>
        <p:blipFill rotWithShape="1">
          <a:blip r:embed="rId4"/>
          <a:srcRect l="1324"/>
          <a:stretch/>
        </p:blipFill>
        <p:spPr>
          <a:xfrm>
            <a:off x="9436560" y="2104130"/>
            <a:ext cx="1600795" cy="2108642"/>
          </a:xfrm>
          <a:prstGeom prst="rect">
            <a:avLst/>
          </a:prstGeom>
          <a:ln w="28575">
            <a:solidFill>
              <a:schemeClr val="accent1"/>
            </a:solidFill>
          </a:ln>
        </p:spPr>
      </p:pic>
      <p:pic>
        <p:nvPicPr>
          <p:cNvPr id="16" name="Image 15">
            <a:extLst>
              <a:ext uri="{FF2B5EF4-FFF2-40B4-BE49-F238E27FC236}">
                <a16:creationId xmlns:a16="http://schemas.microsoft.com/office/drawing/2014/main" id="{57E7774C-FAA7-48CE-82F2-655100088A75}"/>
              </a:ext>
            </a:extLst>
          </p:cNvPr>
          <p:cNvPicPr>
            <a:picLocks noChangeAspect="1"/>
          </p:cNvPicPr>
          <p:nvPr/>
        </p:nvPicPr>
        <p:blipFill>
          <a:blip r:embed="rId5"/>
          <a:stretch>
            <a:fillRect/>
          </a:stretch>
        </p:blipFill>
        <p:spPr>
          <a:xfrm>
            <a:off x="5148548" y="4222176"/>
            <a:ext cx="1597086" cy="2102822"/>
          </a:xfrm>
          <a:prstGeom prst="rect">
            <a:avLst/>
          </a:prstGeom>
          <a:ln w="28575">
            <a:solidFill>
              <a:schemeClr val="accent1"/>
            </a:solidFill>
          </a:ln>
        </p:spPr>
      </p:pic>
      <p:pic>
        <p:nvPicPr>
          <p:cNvPr id="17" name="Image 16">
            <a:extLst>
              <a:ext uri="{FF2B5EF4-FFF2-40B4-BE49-F238E27FC236}">
                <a16:creationId xmlns:a16="http://schemas.microsoft.com/office/drawing/2014/main" id="{FE8F0B89-71D1-4A66-BFFA-FC7C01482E7D}"/>
              </a:ext>
            </a:extLst>
          </p:cNvPr>
          <p:cNvPicPr>
            <a:picLocks noChangeAspect="1"/>
          </p:cNvPicPr>
          <p:nvPr/>
        </p:nvPicPr>
        <p:blipFill>
          <a:blip r:embed="rId6"/>
          <a:stretch>
            <a:fillRect/>
          </a:stretch>
        </p:blipFill>
        <p:spPr>
          <a:xfrm>
            <a:off x="7459428" y="3162610"/>
            <a:ext cx="1699496" cy="2006623"/>
          </a:xfrm>
          <a:prstGeom prst="rect">
            <a:avLst/>
          </a:prstGeom>
          <a:ln w="28575">
            <a:solidFill>
              <a:schemeClr val="accent1"/>
            </a:solidFill>
          </a:ln>
        </p:spPr>
      </p:pic>
      <p:sp>
        <p:nvSpPr>
          <p:cNvPr id="9" name="ZoneTexte 8">
            <a:extLst>
              <a:ext uri="{FF2B5EF4-FFF2-40B4-BE49-F238E27FC236}">
                <a16:creationId xmlns:a16="http://schemas.microsoft.com/office/drawing/2014/main" id="{DD83C5A8-3FD6-ADA0-5C0C-5268D764F6D9}"/>
              </a:ext>
            </a:extLst>
          </p:cNvPr>
          <p:cNvSpPr txBox="1"/>
          <p:nvPr/>
        </p:nvSpPr>
        <p:spPr>
          <a:xfrm>
            <a:off x="487278" y="1585308"/>
            <a:ext cx="6148136" cy="369332"/>
          </a:xfrm>
          <a:prstGeom prst="rect">
            <a:avLst/>
          </a:prstGeom>
          <a:noFill/>
        </p:spPr>
        <p:txBody>
          <a:bodyPr wrap="square">
            <a:spAutoFit/>
          </a:bodyPr>
          <a:lstStyle/>
          <a:p>
            <a:r>
              <a:rPr lang="fr-FR" b="1" dirty="0"/>
              <a:t>Réalisation de VLEP sur chaque poste de travail</a:t>
            </a:r>
          </a:p>
        </p:txBody>
      </p:sp>
    </p:spTree>
    <p:extLst>
      <p:ext uri="{BB962C8B-B14F-4D97-AF65-F5344CB8AC3E}">
        <p14:creationId xmlns:p14="http://schemas.microsoft.com/office/powerpoint/2010/main" val="3399507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E975D69C-85DB-40ED-BFD9-9E4117EA3493}"/>
              </a:ext>
            </a:extLst>
          </p:cNvPr>
          <p:cNvPicPr>
            <a:picLocks noChangeAspect="1"/>
          </p:cNvPicPr>
          <p:nvPr/>
        </p:nvPicPr>
        <p:blipFill>
          <a:blip r:embed="rId2"/>
          <a:stretch>
            <a:fillRect/>
          </a:stretch>
        </p:blipFill>
        <p:spPr>
          <a:xfrm>
            <a:off x="259977" y="1590567"/>
            <a:ext cx="8821556" cy="4631315"/>
          </a:xfrm>
          <a:prstGeom prst="rect">
            <a:avLst/>
          </a:prstGeom>
          <a:noFill/>
        </p:spPr>
      </p:pic>
      <p:pic>
        <p:nvPicPr>
          <p:cNvPr id="15" name="Image 14">
            <a:extLst>
              <a:ext uri="{FF2B5EF4-FFF2-40B4-BE49-F238E27FC236}">
                <a16:creationId xmlns:a16="http://schemas.microsoft.com/office/drawing/2014/main" id="{1036923C-76F0-4410-8DA6-2C4EB6D31536}"/>
              </a:ext>
            </a:extLst>
          </p:cNvPr>
          <p:cNvPicPr>
            <a:picLocks noChangeAspect="1"/>
          </p:cNvPicPr>
          <p:nvPr/>
        </p:nvPicPr>
        <p:blipFill>
          <a:blip r:embed="rId3"/>
          <a:stretch>
            <a:fillRect/>
          </a:stretch>
        </p:blipFill>
        <p:spPr>
          <a:xfrm>
            <a:off x="9384190" y="2914352"/>
            <a:ext cx="2198209" cy="2149577"/>
          </a:xfrm>
          <a:prstGeom prst="rect">
            <a:avLst/>
          </a:prstGeom>
          <a:ln>
            <a:noFill/>
          </a:ln>
        </p:spPr>
      </p:pic>
      <p:sp>
        <p:nvSpPr>
          <p:cNvPr id="5" name="Espace réservé du contenu 4">
            <a:extLst>
              <a:ext uri="{FF2B5EF4-FFF2-40B4-BE49-F238E27FC236}">
                <a16:creationId xmlns:a16="http://schemas.microsoft.com/office/drawing/2014/main" id="{1B9E4422-F9EF-48EC-ADDE-A4968C833EDC}"/>
              </a:ext>
            </a:extLst>
          </p:cNvPr>
          <p:cNvSpPr txBox="1">
            <a:spLocks/>
          </p:cNvSpPr>
          <p:nvPr/>
        </p:nvSpPr>
        <p:spPr>
          <a:xfrm>
            <a:off x="609600" y="1139074"/>
            <a:ext cx="10972800" cy="82328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rgbClr val="001A70"/>
                </a:solidFill>
                <a:latin typeface="WORK SANS LIGHT ROMAN"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b="0" i="0" kern="1200">
                <a:solidFill>
                  <a:srgbClr val="001A70"/>
                </a:solidFill>
                <a:latin typeface="WORK SANS LIGHT ROMAN" pitchFamily="2" charset="77"/>
                <a:ea typeface="+mn-ea"/>
                <a:cs typeface="+mn-cs"/>
              </a:defRPr>
            </a:lvl2pPr>
            <a:lvl3pPr marL="1143000" indent="-228600" algn="l" defTabSz="914400" rtl="0" eaLnBrk="1" latinLnBrk="0" hangingPunct="1">
              <a:lnSpc>
                <a:spcPct val="90000"/>
              </a:lnSpc>
              <a:spcBef>
                <a:spcPts val="500"/>
              </a:spcBef>
              <a:buFont typeface="Police système Courant"/>
              <a:buChar char="-"/>
              <a:defRPr sz="1400" b="0" i="0" kern="1200">
                <a:solidFill>
                  <a:srgbClr val="001A70"/>
                </a:solidFill>
                <a:latin typeface="WORK SANS LIGHT ROMAN"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b="0" i="0" kern="1200">
                <a:solidFill>
                  <a:srgbClr val="001A70"/>
                </a:solidFill>
                <a:latin typeface="WORK SANS LIGHT ROMAN" pitchFamily="2" charset="77"/>
                <a:ea typeface="+mn-ea"/>
                <a:cs typeface="+mn-cs"/>
              </a:defRPr>
            </a:lvl4pPr>
            <a:lvl5pPr marL="2057400" indent="-228600" algn="l" defTabSz="914400" rtl="0" eaLnBrk="1" latinLnBrk="0" hangingPunct="1">
              <a:lnSpc>
                <a:spcPct val="90000"/>
              </a:lnSpc>
              <a:spcBef>
                <a:spcPts val="500"/>
              </a:spcBef>
              <a:buFont typeface="Police système Courant"/>
              <a:buChar char="-"/>
              <a:defRPr sz="1000" b="0" i="0" kern="1200">
                <a:solidFill>
                  <a:srgbClr val="001A70"/>
                </a:solidFill>
                <a:latin typeface="WORK SANS LIGHT ROMAN"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b="1"/>
              <a:t>Cartographie surfacique initiale par zone de travail</a:t>
            </a:r>
            <a:endParaRPr lang="fr-FR" sz="2000" b="1" dirty="0"/>
          </a:p>
        </p:txBody>
      </p:sp>
      <p:sp>
        <p:nvSpPr>
          <p:cNvPr id="2" name="Titre 1">
            <a:extLst>
              <a:ext uri="{FF2B5EF4-FFF2-40B4-BE49-F238E27FC236}">
                <a16:creationId xmlns:a16="http://schemas.microsoft.com/office/drawing/2014/main" id="{118192A4-E798-5E38-7AEF-C59B153AA6F6}"/>
              </a:ext>
            </a:extLst>
          </p:cNvPr>
          <p:cNvSpPr txBox="1">
            <a:spLocks/>
          </p:cNvSpPr>
          <p:nvPr/>
        </p:nvSpPr>
        <p:spPr>
          <a:xfrm>
            <a:off x="0" y="-297246"/>
            <a:ext cx="11127179" cy="1371600"/>
          </a:xfrm>
          <a:prstGeom prst="rect">
            <a:avLst/>
          </a:prstGeom>
        </p:spPr>
        <p:txBody>
          <a:bodyPr vert="horz" lIns="360000" tIns="45720" rIns="540000" bIns="45720" rtlCol="0" anchor="ctr">
            <a:normAutofit/>
          </a:bodyPr>
          <a:lstStyle>
            <a:lvl1pPr marL="365125" indent="-365125" algn="l" defTabSz="914400" rtl="0" eaLnBrk="1" latinLnBrk="0" hangingPunct="1">
              <a:lnSpc>
                <a:spcPct val="90000"/>
              </a:lnSpc>
              <a:spcBef>
                <a:spcPct val="0"/>
              </a:spcBef>
              <a:buFont typeface="+mj-lt"/>
              <a:buAutoNum type="arabicPeriod"/>
              <a:tabLst/>
              <a:defRPr sz="3000" b="0" i="0" kern="1200">
                <a:solidFill>
                  <a:srgbClr val="1089FF"/>
                </a:solidFill>
                <a:latin typeface="Work Sans ExtraLight Roman"/>
                <a:ea typeface="+mj-ea"/>
                <a:cs typeface="Work Sans ExtraLight Roman"/>
              </a:defRPr>
            </a:lvl1pPr>
          </a:lstStyle>
          <a:p>
            <a:pPr marL="0" indent="0">
              <a:buFont typeface="+mj-lt"/>
              <a:buNone/>
            </a:pPr>
            <a:r>
              <a:rPr lang="fr-FR" sz="2800"/>
              <a:t>3. Et maintenant, gérer le risque plomb – DPN : exemple du CNPE de Dampierre</a:t>
            </a:r>
            <a:endParaRPr lang="fr-FR" sz="2800" dirty="0"/>
          </a:p>
        </p:txBody>
      </p:sp>
      <p:pic>
        <p:nvPicPr>
          <p:cNvPr id="3" name="Image 2">
            <a:extLst>
              <a:ext uri="{FF2B5EF4-FFF2-40B4-BE49-F238E27FC236}">
                <a16:creationId xmlns:a16="http://schemas.microsoft.com/office/drawing/2014/main" id="{BB791AED-8D44-1098-27E9-4C3491B9A780}"/>
              </a:ext>
            </a:extLst>
          </p:cNvPr>
          <p:cNvPicPr>
            <a:picLocks noChangeAspect="1"/>
          </p:cNvPicPr>
          <p:nvPr/>
        </p:nvPicPr>
        <p:blipFill rotWithShape="1">
          <a:blip r:embed="rId4"/>
          <a:srcRect l="36333"/>
          <a:stretch/>
        </p:blipFill>
        <p:spPr>
          <a:xfrm>
            <a:off x="10695934" y="11830"/>
            <a:ext cx="1496066" cy="589527"/>
          </a:xfrm>
          <a:prstGeom prst="rect">
            <a:avLst/>
          </a:prstGeom>
        </p:spPr>
      </p:pic>
    </p:spTree>
    <p:extLst>
      <p:ext uri="{BB962C8B-B14F-4D97-AF65-F5344CB8AC3E}">
        <p14:creationId xmlns:p14="http://schemas.microsoft.com/office/powerpoint/2010/main" val="3174360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8192A4-E798-5E38-7AEF-C59B153AA6F6}"/>
              </a:ext>
            </a:extLst>
          </p:cNvPr>
          <p:cNvSpPr txBox="1">
            <a:spLocks/>
          </p:cNvSpPr>
          <p:nvPr/>
        </p:nvSpPr>
        <p:spPr>
          <a:xfrm>
            <a:off x="0" y="-297246"/>
            <a:ext cx="11127179" cy="1371600"/>
          </a:xfrm>
          <a:prstGeom prst="rect">
            <a:avLst/>
          </a:prstGeom>
        </p:spPr>
        <p:txBody>
          <a:bodyPr vert="horz" lIns="360000" tIns="45720" rIns="540000" bIns="45720" rtlCol="0" anchor="ctr">
            <a:normAutofit/>
          </a:bodyPr>
          <a:lstStyle>
            <a:lvl1pPr marL="365125" indent="-365125" algn="l" defTabSz="914400" rtl="0" eaLnBrk="1" latinLnBrk="0" hangingPunct="1">
              <a:lnSpc>
                <a:spcPct val="90000"/>
              </a:lnSpc>
              <a:spcBef>
                <a:spcPct val="0"/>
              </a:spcBef>
              <a:buFont typeface="+mj-lt"/>
              <a:buAutoNum type="arabicPeriod"/>
              <a:tabLst/>
              <a:defRPr sz="3000" b="0" i="0" kern="1200">
                <a:solidFill>
                  <a:srgbClr val="1089FF"/>
                </a:solidFill>
                <a:latin typeface="Work Sans ExtraLight Roman"/>
                <a:ea typeface="+mj-ea"/>
                <a:cs typeface="Work Sans ExtraLight Roman"/>
              </a:defRPr>
            </a:lvl1pPr>
          </a:lstStyle>
          <a:p>
            <a:pPr marL="0" indent="0">
              <a:buFont typeface="+mj-lt"/>
              <a:buNone/>
            </a:pPr>
            <a:r>
              <a:rPr lang="fr-FR" sz="2800" dirty="0"/>
              <a:t>3. Et maintenant, gérer le risque plomb – DPN : exemple du CNPE de Dampierre</a:t>
            </a:r>
          </a:p>
        </p:txBody>
      </p:sp>
      <p:pic>
        <p:nvPicPr>
          <p:cNvPr id="3" name="Image 2">
            <a:extLst>
              <a:ext uri="{FF2B5EF4-FFF2-40B4-BE49-F238E27FC236}">
                <a16:creationId xmlns:a16="http://schemas.microsoft.com/office/drawing/2014/main" id="{BB791AED-8D44-1098-27E9-4C3491B9A780}"/>
              </a:ext>
            </a:extLst>
          </p:cNvPr>
          <p:cNvPicPr>
            <a:picLocks noChangeAspect="1"/>
          </p:cNvPicPr>
          <p:nvPr/>
        </p:nvPicPr>
        <p:blipFill rotWithShape="1">
          <a:blip r:embed="rId2"/>
          <a:srcRect l="36333"/>
          <a:stretch/>
        </p:blipFill>
        <p:spPr>
          <a:xfrm>
            <a:off x="10695934" y="11830"/>
            <a:ext cx="1496066" cy="589527"/>
          </a:xfrm>
          <a:prstGeom prst="rect">
            <a:avLst/>
          </a:prstGeom>
        </p:spPr>
      </p:pic>
      <p:pic>
        <p:nvPicPr>
          <p:cNvPr id="10" name="Image 9">
            <a:extLst>
              <a:ext uri="{FF2B5EF4-FFF2-40B4-BE49-F238E27FC236}">
                <a16:creationId xmlns:a16="http://schemas.microsoft.com/office/drawing/2014/main" id="{6391A99D-9437-4F9D-95B5-10A516833939}"/>
              </a:ext>
            </a:extLst>
          </p:cNvPr>
          <p:cNvPicPr>
            <a:picLocks noChangeAspect="1"/>
          </p:cNvPicPr>
          <p:nvPr/>
        </p:nvPicPr>
        <p:blipFill>
          <a:blip r:embed="rId3"/>
          <a:stretch>
            <a:fillRect/>
          </a:stretch>
        </p:blipFill>
        <p:spPr>
          <a:xfrm>
            <a:off x="655254" y="2230075"/>
            <a:ext cx="10194175" cy="3689462"/>
          </a:xfrm>
          <a:prstGeom prst="rect">
            <a:avLst/>
          </a:prstGeom>
        </p:spPr>
      </p:pic>
      <p:sp>
        <p:nvSpPr>
          <p:cNvPr id="4" name="Espace réservé du contenu 4">
            <a:extLst>
              <a:ext uri="{FF2B5EF4-FFF2-40B4-BE49-F238E27FC236}">
                <a16:creationId xmlns:a16="http://schemas.microsoft.com/office/drawing/2014/main" id="{1B9E4422-F9EF-48EC-ADDE-A4968C833EDC}"/>
              </a:ext>
            </a:extLst>
          </p:cNvPr>
          <p:cNvSpPr txBox="1">
            <a:spLocks/>
          </p:cNvSpPr>
          <p:nvPr/>
        </p:nvSpPr>
        <p:spPr>
          <a:xfrm>
            <a:off x="609600" y="1139074"/>
            <a:ext cx="10972800" cy="82328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rgbClr val="001A70"/>
                </a:solidFill>
                <a:latin typeface="WORK SANS LIGHT ROMAN"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b="0" i="0" kern="1200">
                <a:solidFill>
                  <a:srgbClr val="001A70"/>
                </a:solidFill>
                <a:latin typeface="WORK SANS LIGHT ROMAN" pitchFamily="2" charset="77"/>
                <a:ea typeface="+mn-ea"/>
                <a:cs typeface="+mn-cs"/>
              </a:defRPr>
            </a:lvl2pPr>
            <a:lvl3pPr marL="1143000" indent="-228600" algn="l" defTabSz="914400" rtl="0" eaLnBrk="1" latinLnBrk="0" hangingPunct="1">
              <a:lnSpc>
                <a:spcPct val="90000"/>
              </a:lnSpc>
              <a:spcBef>
                <a:spcPts val="500"/>
              </a:spcBef>
              <a:buFont typeface="Police système Courant"/>
              <a:buChar char="-"/>
              <a:defRPr sz="1400" b="0" i="0" kern="1200">
                <a:solidFill>
                  <a:srgbClr val="001A70"/>
                </a:solidFill>
                <a:latin typeface="WORK SANS LIGHT ROMAN"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b="0" i="0" kern="1200">
                <a:solidFill>
                  <a:srgbClr val="001A70"/>
                </a:solidFill>
                <a:latin typeface="WORK SANS LIGHT ROMAN" pitchFamily="2" charset="77"/>
                <a:ea typeface="+mn-ea"/>
                <a:cs typeface="+mn-cs"/>
              </a:defRPr>
            </a:lvl4pPr>
            <a:lvl5pPr marL="2057400" indent="-228600" algn="l" defTabSz="914400" rtl="0" eaLnBrk="1" latinLnBrk="0" hangingPunct="1">
              <a:lnSpc>
                <a:spcPct val="90000"/>
              </a:lnSpc>
              <a:spcBef>
                <a:spcPts val="500"/>
              </a:spcBef>
              <a:buFont typeface="Police système Courant"/>
              <a:buChar char="-"/>
              <a:defRPr sz="1000" b="0" i="0" kern="1200">
                <a:solidFill>
                  <a:srgbClr val="001A70"/>
                </a:solidFill>
                <a:latin typeface="WORK SANS LIGHT ROMAN"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dirty="0"/>
              <a:t>Fréquentiel de nettoyage spécifique plomb</a:t>
            </a:r>
          </a:p>
          <a:p>
            <a:r>
              <a:rPr lang="fr-FR" sz="1800" i="1" dirty="0"/>
              <a:t>(Réalisation d’un protocole visant à définir un fréquentiel de nettoyage adapté suivant la re-pollution des zones)</a:t>
            </a:r>
          </a:p>
        </p:txBody>
      </p:sp>
    </p:spTree>
    <p:extLst>
      <p:ext uri="{BB962C8B-B14F-4D97-AF65-F5344CB8AC3E}">
        <p14:creationId xmlns:p14="http://schemas.microsoft.com/office/powerpoint/2010/main" val="2043427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2DADA2E-A88A-7FB1-8271-D8078B8C7B35}"/>
              </a:ext>
            </a:extLst>
          </p:cNvPr>
          <p:cNvPicPr>
            <a:picLocks noChangeAspect="1"/>
          </p:cNvPicPr>
          <p:nvPr/>
        </p:nvPicPr>
        <p:blipFill rotWithShape="1">
          <a:blip r:embed="rId2"/>
          <a:srcRect t="17759"/>
          <a:stretch/>
        </p:blipFill>
        <p:spPr>
          <a:xfrm>
            <a:off x="353428" y="1924820"/>
            <a:ext cx="11080400" cy="4332027"/>
          </a:xfrm>
          <a:prstGeom prst="rect">
            <a:avLst/>
          </a:prstGeom>
        </p:spPr>
      </p:pic>
      <p:pic>
        <p:nvPicPr>
          <p:cNvPr id="5" name="Image 4">
            <a:extLst>
              <a:ext uri="{FF2B5EF4-FFF2-40B4-BE49-F238E27FC236}">
                <a16:creationId xmlns:a16="http://schemas.microsoft.com/office/drawing/2014/main" id="{3223D051-711F-F8A6-EEC3-C838224CFB06}"/>
              </a:ext>
            </a:extLst>
          </p:cNvPr>
          <p:cNvPicPr>
            <a:picLocks noChangeAspect="1"/>
          </p:cNvPicPr>
          <p:nvPr/>
        </p:nvPicPr>
        <p:blipFill>
          <a:blip r:embed="rId3"/>
          <a:stretch>
            <a:fillRect/>
          </a:stretch>
        </p:blipFill>
        <p:spPr>
          <a:xfrm>
            <a:off x="10184860" y="4918796"/>
            <a:ext cx="1759950" cy="1721014"/>
          </a:xfrm>
          <a:prstGeom prst="rect">
            <a:avLst/>
          </a:prstGeom>
          <a:ln>
            <a:noFill/>
          </a:ln>
        </p:spPr>
      </p:pic>
      <p:sp>
        <p:nvSpPr>
          <p:cNvPr id="6" name="Espace réservé du contenu 4">
            <a:extLst>
              <a:ext uri="{FF2B5EF4-FFF2-40B4-BE49-F238E27FC236}">
                <a16:creationId xmlns:a16="http://schemas.microsoft.com/office/drawing/2014/main" id="{2E19CDEA-FE94-00BB-1B86-DFC00CCF1AE4}"/>
              </a:ext>
            </a:extLst>
          </p:cNvPr>
          <p:cNvSpPr txBox="1">
            <a:spLocks/>
          </p:cNvSpPr>
          <p:nvPr/>
        </p:nvSpPr>
        <p:spPr>
          <a:xfrm>
            <a:off x="609600" y="910433"/>
            <a:ext cx="10972800" cy="1051921"/>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rgbClr val="001A70"/>
                </a:solidFill>
                <a:latin typeface="WORK SANS LIGHT ROMAN"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b="0" i="0" kern="1200">
                <a:solidFill>
                  <a:srgbClr val="001A70"/>
                </a:solidFill>
                <a:latin typeface="WORK SANS LIGHT ROMAN" pitchFamily="2" charset="77"/>
                <a:ea typeface="+mn-ea"/>
                <a:cs typeface="+mn-cs"/>
              </a:defRPr>
            </a:lvl2pPr>
            <a:lvl3pPr marL="1143000" indent="-228600" algn="l" defTabSz="914400" rtl="0" eaLnBrk="1" latinLnBrk="0" hangingPunct="1">
              <a:lnSpc>
                <a:spcPct val="90000"/>
              </a:lnSpc>
              <a:spcBef>
                <a:spcPts val="500"/>
              </a:spcBef>
              <a:buFont typeface="Police système Courant"/>
              <a:buChar char="-"/>
              <a:defRPr sz="1400" b="0" i="0" kern="1200">
                <a:solidFill>
                  <a:srgbClr val="001A70"/>
                </a:solidFill>
                <a:latin typeface="WORK SANS LIGHT ROMAN"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b="0" i="0" kern="1200">
                <a:solidFill>
                  <a:srgbClr val="001A70"/>
                </a:solidFill>
                <a:latin typeface="WORK SANS LIGHT ROMAN" pitchFamily="2" charset="77"/>
                <a:ea typeface="+mn-ea"/>
                <a:cs typeface="+mn-cs"/>
              </a:defRPr>
            </a:lvl4pPr>
            <a:lvl5pPr marL="2057400" indent="-228600" algn="l" defTabSz="914400" rtl="0" eaLnBrk="1" latinLnBrk="0" hangingPunct="1">
              <a:lnSpc>
                <a:spcPct val="90000"/>
              </a:lnSpc>
              <a:spcBef>
                <a:spcPts val="500"/>
              </a:spcBef>
              <a:buFont typeface="Police système Courant"/>
              <a:buChar char="-"/>
              <a:defRPr sz="1000" b="0" i="0" kern="1200">
                <a:solidFill>
                  <a:srgbClr val="001A70"/>
                </a:solidFill>
                <a:latin typeface="WORK SANS LIGHT ROMAN"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900" b="1" dirty="0"/>
              <a:t>Cartographie du BAC à T0 + 4 mois</a:t>
            </a:r>
          </a:p>
          <a:p>
            <a:r>
              <a:rPr lang="fr-FR" b="1" i="1" dirty="0"/>
              <a:t>Méthode de nettoyage : </a:t>
            </a:r>
          </a:p>
          <a:p>
            <a:r>
              <a:rPr lang="fr-FR" b="1" i="1" dirty="0"/>
              <a:t>Aspiration THE + nettoyage à l’humide (</a:t>
            </a:r>
            <a:r>
              <a:rPr lang="fr-FR" b="1" i="1" dirty="0" err="1"/>
              <a:t>alcatom</a:t>
            </a:r>
            <a:r>
              <a:rPr lang="fr-FR" b="1" i="1" dirty="0"/>
              <a:t> ou </a:t>
            </a:r>
            <a:r>
              <a:rPr lang="fr-FR" b="1" i="1" dirty="0" err="1"/>
              <a:t>décontanet</a:t>
            </a:r>
            <a:r>
              <a:rPr lang="fr-FR" b="1" i="1" dirty="0"/>
              <a:t>)</a:t>
            </a:r>
            <a:endParaRPr lang="fr-FR" i="1" dirty="0"/>
          </a:p>
        </p:txBody>
      </p:sp>
      <p:sp>
        <p:nvSpPr>
          <p:cNvPr id="7" name="Titre 1">
            <a:extLst>
              <a:ext uri="{FF2B5EF4-FFF2-40B4-BE49-F238E27FC236}">
                <a16:creationId xmlns:a16="http://schemas.microsoft.com/office/drawing/2014/main" id="{F00B06EE-7801-4D56-7F4C-F7309302B67E}"/>
              </a:ext>
            </a:extLst>
          </p:cNvPr>
          <p:cNvSpPr txBox="1">
            <a:spLocks/>
          </p:cNvSpPr>
          <p:nvPr/>
        </p:nvSpPr>
        <p:spPr>
          <a:xfrm>
            <a:off x="0" y="-297246"/>
            <a:ext cx="11127179" cy="1371600"/>
          </a:xfrm>
          <a:prstGeom prst="rect">
            <a:avLst/>
          </a:prstGeom>
        </p:spPr>
        <p:txBody>
          <a:bodyPr vert="horz" lIns="360000" tIns="45720" rIns="540000" bIns="45720" rtlCol="0" anchor="ctr">
            <a:normAutofit/>
          </a:bodyPr>
          <a:lstStyle>
            <a:lvl1pPr marL="365125" indent="-365125" algn="l" defTabSz="914400" rtl="0" eaLnBrk="1" latinLnBrk="0" hangingPunct="1">
              <a:lnSpc>
                <a:spcPct val="90000"/>
              </a:lnSpc>
              <a:spcBef>
                <a:spcPct val="0"/>
              </a:spcBef>
              <a:buFont typeface="+mj-lt"/>
              <a:buAutoNum type="arabicPeriod"/>
              <a:tabLst/>
              <a:defRPr sz="3000" b="0" i="0" kern="1200">
                <a:solidFill>
                  <a:srgbClr val="1089FF"/>
                </a:solidFill>
                <a:latin typeface="Work Sans ExtraLight Roman"/>
                <a:ea typeface="+mj-ea"/>
                <a:cs typeface="Work Sans ExtraLight Roman"/>
              </a:defRPr>
            </a:lvl1pPr>
          </a:lstStyle>
          <a:p>
            <a:pPr marL="0" indent="0">
              <a:buFont typeface="+mj-lt"/>
              <a:buNone/>
            </a:pPr>
            <a:r>
              <a:rPr lang="fr-FR" sz="2800" dirty="0"/>
              <a:t>3. Et maintenant, gérer le risque plomb – DPN : exemple du CNPE de Dampierre</a:t>
            </a:r>
          </a:p>
        </p:txBody>
      </p:sp>
      <p:pic>
        <p:nvPicPr>
          <p:cNvPr id="8" name="Image 7">
            <a:extLst>
              <a:ext uri="{FF2B5EF4-FFF2-40B4-BE49-F238E27FC236}">
                <a16:creationId xmlns:a16="http://schemas.microsoft.com/office/drawing/2014/main" id="{E352F0E7-8455-B3D2-1157-7E362EAB92E7}"/>
              </a:ext>
            </a:extLst>
          </p:cNvPr>
          <p:cNvPicPr>
            <a:picLocks noChangeAspect="1"/>
          </p:cNvPicPr>
          <p:nvPr/>
        </p:nvPicPr>
        <p:blipFill rotWithShape="1">
          <a:blip r:embed="rId4"/>
          <a:srcRect l="36333"/>
          <a:stretch/>
        </p:blipFill>
        <p:spPr>
          <a:xfrm>
            <a:off x="10695934" y="11830"/>
            <a:ext cx="1496066" cy="589527"/>
          </a:xfrm>
          <a:prstGeom prst="rect">
            <a:avLst/>
          </a:prstGeom>
        </p:spPr>
      </p:pic>
    </p:spTree>
    <p:extLst>
      <p:ext uri="{BB962C8B-B14F-4D97-AF65-F5344CB8AC3E}">
        <p14:creationId xmlns:p14="http://schemas.microsoft.com/office/powerpoint/2010/main" val="2953869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4">
            <a:extLst>
              <a:ext uri="{FF2B5EF4-FFF2-40B4-BE49-F238E27FC236}">
                <a16:creationId xmlns:a16="http://schemas.microsoft.com/office/drawing/2014/main" id="{2AFBE848-7326-9361-7BB3-273CEC8FF180}"/>
              </a:ext>
            </a:extLst>
          </p:cNvPr>
          <p:cNvSpPr txBox="1">
            <a:spLocks/>
          </p:cNvSpPr>
          <p:nvPr/>
        </p:nvSpPr>
        <p:spPr>
          <a:xfrm>
            <a:off x="450973" y="891737"/>
            <a:ext cx="11696700" cy="82328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1600" b="1" dirty="0">
                <a:solidFill>
                  <a:srgbClr val="001A70"/>
                </a:solidFill>
                <a:latin typeface="WORK SANS LIGHT ROMAN" pitchFamily="2" charset="77"/>
              </a:rPr>
              <a:t>SUPPRIMER ET LIMITER LE RISQUE : Mise en place ciblée d’EPI et EPC </a:t>
            </a:r>
          </a:p>
        </p:txBody>
      </p:sp>
      <p:sp>
        <p:nvSpPr>
          <p:cNvPr id="3" name="Titre 1">
            <a:extLst>
              <a:ext uri="{FF2B5EF4-FFF2-40B4-BE49-F238E27FC236}">
                <a16:creationId xmlns:a16="http://schemas.microsoft.com/office/drawing/2014/main" id="{9123F780-6B7C-8EC1-703B-D8A2DFCEFDE7}"/>
              </a:ext>
            </a:extLst>
          </p:cNvPr>
          <p:cNvSpPr txBox="1">
            <a:spLocks/>
          </p:cNvSpPr>
          <p:nvPr/>
        </p:nvSpPr>
        <p:spPr>
          <a:xfrm>
            <a:off x="0" y="-297246"/>
            <a:ext cx="11127179" cy="1371600"/>
          </a:xfrm>
          <a:prstGeom prst="rect">
            <a:avLst/>
          </a:prstGeom>
        </p:spPr>
        <p:txBody>
          <a:bodyPr vert="horz" lIns="360000" tIns="45720" rIns="540000" bIns="45720" rtlCol="0" anchor="ctr">
            <a:normAutofit/>
          </a:bodyPr>
          <a:lstStyle>
            <a:lvl1pPr marL="365125" indent="-365125" algn="l" defTabSz="914400" rtl="0" eaLnBrk="1" latinLnBrk="0" hangingPunct="1">
              <a:lnSpc>
                <a:spcPct val="90000"/>
              </a:lnSpc>
              <a:spcBef>
                <a:spcPct val="0"/>
              </a:spcBef>
              <a:buFont typeface="+mj-lt"/>
              <a:buAutoNum type="arabicPeriod"/>
              <a:tabLst/>
              <a:defRPr sz="3000" b="0" i="0" kern="1200">
                <a:solidFill>
                  <a:srgbClr val="1089FF"/>
                </a:solidFill>
                <a:latin typeface="Work Sans ExtraLight Roman"/>
                <a:ea typeface="+mj-ea"/>
                <a:cs typeface="Work Sans ExtraLight Roman"/>
              </a:defRPr>
            </a:lvl1pPr>
          </a:lstStyle>
          <a:p>
            <a:pPr marL="0" indent="0">
              <a:buFont typeface="+mj-lt"/>
              <a:buNone/>
            </a:pPr>
            <a:r>
              <a:rPr lang="fr-FR" sz="2800" dirty="0"/>
              <a:t>3. Et maintenant, gérer le risque plomb – DPN : exemple du CNPE de Dampierre</a:t>
            </a:r>
          </a:p>
        </p:txBody>
      </p:sp>
      <p:pic>
        <p:nvPicPr>
          <p:cNvPr id="4" name="Image 3">
            <a:extLst>
              <a:ext uri="{FF2B5EF4-FFF2-40B4-BE49-F238E27FC236}">
                <a16:creationId xmlns:a16="http://schemas.microsoft.com/office/drawing/2014/main" id="{B65DCCFC-AC44-546F-A290-931738F5E935}"/>
              </a:ext>
            </a:extLst>
          </p:cNvPr>
          <p:cNvPicPr>
            <a:picLocks noChangeAspect="1"/>
          </p:cNvPicPr>
          <p:nvPr/>
        </p:nvPicPr>
        <p:blipFill rotWithShape="1">
          <a:blip r:embed="rId2"/>
          <a:srcRect l="36333"/>
          <a:stretch/>
        </p:blipFill>
        <p:spPr>
          <a:xfrm>
            <a:off x="10695934" y="11830"/>
            <a:ext cx="1496066" cy="589527"/>
          </a:xfrm>
          <a:prstGeom prst="rect">
            <a:avLst/>
          </a:prstGeom>
        </p:spPr>
      </p:pic>
      <p:pic>
        <p:nvPicPr>
          <p:cNvPr id="5" name="Image 4">
            <a:extLst>
              <a:ext uri="{FF2B5EF4-FFF2-40B4-BE49-F238E27FC236}">
                <a16:creationId xmlns:a16="http://schemas.microsoft.com/office/drawing/2014/main" id="{D8F9585F-731D-0BDD-0AE9-CD333A3B9519}"/>
              </a:ext>
            </a:extLst>
          </p:cNvPr>
          <p:cNvPicPr>
            <a:picLocks noChangeAspect="1"/>
          </p:cNvPicPr>
          <p:nvPr/>
        </p:nvPicPr>
        <p:blipFill>
          <a:blip r:embed="rId3"/>
          <a:stretch>
            <a:fillRect/>
          </a:stretch>
        </p:blipFill>
        <p:spPr>
          <a:xfrm>
            <a:off x="1646572" y="1508503"/>
            <a:ext cx="10245126" cy="4651665"/>
          </a:xfrm>
          <a:prstGeom prst="rect">
            <a:avLst/>
          </a:prstGeom>
        </p:spPr>
      </p:pic>
      <p:sp>
        <p:nvSpPr>
          <p:cNvPr id="6" name="Légende : flèche vers la droite 5">
            <a:extLst>
              <a:ext uri="{FF2B5EF4-FFF2-40B4-BE49-F238E27FC236}">
                <a16:creationId xmlns:a16="http://schemas.microsoft.com/office/drawing/2014/main" id="{5392996B-0AF2-2150-E61D-0DC77DAD3579}"/>
              </a:ext>
            </a:extLst>
          </p:cNvPr>
          <p:cNvSpPr/>
          <p:nvPr/>
        </p:nvSpPr>
        <p:spPr>
          <a:xfrm>
            <a:off x="175735" y="1346754"/>
            <a:ext cx="1470837" cy="4508204"/>
          </a:xfrm>
          <a:prstGeom prst="rightArrowCallout">
            <a:avLst>
              <a:gd name="adj1" fmla="val 25000"/>
              <a:gd name="adj2" fmla="val 25000"/>
              <a:gd name="adj3" fmla="val 9819"/>
              <a:gd name="adj4" fmla="val 80158"/>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1200" dirty="0"/>
              <a:t>Temporisation entreposage aire TFA</a:t>
            </a:r>
          </a:p>
        </p:txBody>
      </p:sp>
    </p:spTree>
    <p:extLst>
      <p:ext uri="{BB962C8B-B14F-4D97-AF65-F5344CB8AC3E}">
        <p14:creationId xmlns:p14="http://schemas.microsoft.com/office/powerpoint/2010/main" val="600874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617155"/>
            <a:ext cx="12192000" cy="6238567"/>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600" b="1" dirty="0">
                <a:solidFill>
                  <a:srgbClr val="1089FF"/>
                </a:solidFill>
                <a:latin typeface="Work Sans"/>
              </a:rPr>
              <a:t>Conditionner un déchet « plomb »</a:t>
            </a:r>
          </a:p>
          <a:p>
            <a:pPr marL="428625" algn="l" fontAlgn="t">
              <a:lnSpc>
                <a:spcPct val="150000"/>
              </a:lnSpc>
            </a:pPr>
            <a:r>
              <a:rPr lang="fr-FR" sz="1600" b="1" dirty="0">
                <a:solidFill>
                  <a:schemeClr val="tx1"/>
                </a:solidFill>
                <a:latin typeface="Work Sans"/>
              </a:rPr>
              <a:t>Sont concernés:</a:t>
            </a:r>
          </a:p>
          <a:p>
            <a:pPr marL="0" indent="0">
              <a:buNone/>
            </a:pPr>
            <a:endParaRPr lang="fr-FR" dirty="0"/>
          </a:p>
          <a:p>
            <a:pPr marL="714375" lvl="1" indent="-285750" fontAlgn="t">
              <a:lnSpc>
                <a:spcPct val="150000"/>
              </a:lnSpc>
              <a:buFont typeface="Arial" panose="020B0604020202020204" pitchFamily="34" charset="0"/>
              <a:buChar char="•"/>
            </a:pPr>
            <a:r>
              <a:rPr lang="fr-FR" sz="1600" dirty="0">
                <a:latin typeface="Work Sans"/>
              </a:rPr>
              <a:t>Tous les déchets issus d’un chantier avec présence de plomb (détection positive)</a:t>
            </a:r>
          </a:p>
          <a:p>
            <a:pPr marL="1171575" lvl="3" indent="-285750" fontAlgn="t">
              <a:lnSpc>
                <a:spcPct val="150000"/>
              </a:lnSpc>
              <a:buFont typeface="Arial" panose="020B0604020202020204" pitchFamily="34" charset="0"/>
              <a:buChar char="•"/>
            </a:pPr>
            <a:r>
              <a:rPr lang="fr-FR" sz="1600" b="1" dirty="0">
                <a:latin typeface="Work Sans"/>
              </a:rPr>
              <a:t>Déchets bruts</a:t>
            </a:r>
            <a:r>
              <a:rPr lang="fr-FR" sz="1600" dirty="0">
                <a:latin typeface="Work Sans"/>
              </a:rPr>
              <a:t> : tuyauteries peintes, tuyauteries ayant véhiculées de l’eau, gravats avec revêtement et poussières du chantier</a:t>
            </a:r>
          </a:p>
          <a:p>
            <a:pPr marL="1171575" lvl="3" indent="-285750" fontAlgn="t">
              <a:lnSpc>
                <a:spcPct val="150000"/>
              </a:lnSpc>
              <a:buFont typeface="Arial" panose="020B0604020202020204" pitchFamily="34" charset="0"/>
              <a:buChar char="•"/>
            </a:pPr>
            <a:r>
              <a:rPr lang="fr-FR" sz="1600" b="1" dirty="0">
                <a:latin typeface="Work Sans"/>
              </a:rPr>
              <a:t>Déchets induits</a:t>
            </a:r>
            <a:r>
              <a:rPr lang="fr-FR" sz="1600" dirty="0">
                <a:latin typeface="Work Sans"/>
              </a:rPr>
              <a:t> : consommables utilisés durant le chantier (SAS, filtres déprimogènes, EPI, chiffonnettes…)</a:t>
            </a: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16</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pic>
        <p:nvPicPr>
          <p:cNvPr id="2" name="Image 1">
            <a:extLst>
              <a:ext uri="{FF2B5EF4-FFF2-40B4-BE49-F238E27FC236}">
                <a16:creationId xmlns:a16="http://schemas.microsoft.com/office/drawing/2014/main" id="{A5F2FCCB-FC24-F603-7E06-B99283B0108F}"/>
              </a:ext>
            </a:extLst>
          </p:cNvPr>
          <p:cNvPicPr>
            <a:picLocks noChangeAspect="1"/>
          </p:cNvPicPr>
          <p:nvPr/>
        </p:nvPicPr>
        <p:blipFill rotWithShape="1">
          <a:blip r:embed="rId4"/>
          <a:srcRect l="20782" r="29913"/>
          <a:stretch/>
        </p:blipFill>
        <p:spPr>
          <a:xfrm>
            <a:off x="4825417" y="3442867"/>
            <a:ext cx="2517407" cy="2616701"/>
          </a:xfrm>
          <a:prstGeom prst="rect">
            <a:avLst/>
          </a:prstGeom>
        </p:spPr>
      </p:pic>
    </p:spTree>
    <p:extLst>
      <p:ext uri="{BB962C8B-B14F-4D97-AF65-F5344CB8AC3E}">
        <p14:creationId xmlns:p14="http://schemas.microsoft.com/office/powerpoint/2010/main" val="1509096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617155"/>
            <a:ext cx="12192000" cy="6238567"/>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600" b="1" dirty="0">
                <a:solidFill>
                  <a:schemeClr val="tx1"/>
                </a:solidFill>
                <a:latin typeface="Work Sans"/>
              </a:rPr>
              <a:t>Etiquetage des déchets plomb en </a:t>
            </a:r>
            <a:r>
              <a:rPr lang="fr-FR" sz="1600" b="1" dirty="0" err="1">
                <a:solidFill>
                  <a:schemeClr val="tx1"/>
                </a:solidFill>
                <a:latin typeface="Work Sans"/>
              </a:rPr>
              <a:t>ZppDN</a:t>
            </a:r>
            <a:endParaRPr lang="fr-FR" sz="1600" dirty="0">
              <a:solidFill>
                <a:schemeClr val="tx1"/>
              </a:solidFill>
              <a:latin typeface="Work Sans"/>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17</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sp>
        <p:nvSpPr>
          <p:cNvPr id="3" name="Espace réservé du contenu 2">
            <a:extLst>
              <a:ext uri="{FF2B5EF4-FFF2-40B4-BE49-F238E27FC236}">
                <a16:creationId xmlns:a16="http://schemas.microsoft.com/office/drawing/2014/main" id="{28DED620-359E-1464-1D2F-0C47365347AB}"/>
              </a:ext>
            </a:extLst>
          </p:cNvPr>
          <p:cNvSpPr txBox="1">
            <a:spLocks/>
          </p:cNvSpPr>
          <p:nvPr/>
        </p:nvSpPr>
        <p:spPr>
          <a:xfrm>
            <a:off x="7221039" y="1659370"/>
            <a:ext cx="4676776" cy="435133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b="0" i="0" kern="1200">
                <a:solidFill>
                  <a:srgbClr val="001A70"/>
                </a:solidFill>
                <a:latin typeface="WORK SANS LIGHT ROMAN"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b="0" i="0" kern="1200">
                <a:solidFill>
                  <a:srgbClr val="001A70"/>
                </a:solidFill>
                <a:latin typeface="WORK SANS LIGHT ROMAN" pitchFamily="2" charset="77"/>
                <a:ea typeface="+mn-ea"/>
                <a:cs typeface="+mn-cs"/>
              </a:defRPr>
            </a:lvl2pPr>
            <a:lvl3pPr marL="1143000" indent="-228600" algn="l" defTabSz="914400" rtl="0" eaLnBrk="1" latinLnBrk="0" hangingPunct="1">
              <a:lnSpc>
                <a:spcPct val="90000"/>
              </a:lnSpc>
              <a:spcBef>
                <a:spcPts val="500"/>
              </a:spcBef>
              <a:buFont typeface="Police système Courant"/>
              <a:buChar char="-"/>
              <a:defRPr sz="1400" b="0" i="0" kern="1200">
                <a:solidFill>
                  <a:srgbClr val="001A70"/>
                </a:solidFill>
                <a:latin typeface="WORK SANS LIGHT ROMAN"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b="0" i="0" kern="1200">
                <a:solidFill>
                  <a:srgbClr val="001A70"/>
                </a:solidFill>
                <a:latin typeface="WORK SANS LIGHT ROMAN" pitchFamily="2" charset="77"/>
                <a:ea typeface="+mn-ea"/>
                <a:cs typeface="+mn-cs"/>
              </a:defRPr>
            </a:lvl4pPr>
            <a:lvl5pPr marL="2057400" indent="-228600" algn="l" defTabSz="914400" rtl="0" eaLnBrk="1" latinLnBrk="0" hangingPunct="1">
              <a:lnSpc>
                <a:spcPct val="90000"/>
              </a:lnSpc>
              <a:spcBef>
                <a:spcPts val="500"/>
              </a:spcBef>
              <a:buFont typeface="Police système Courant"/>
              <a:buChar char="-"/>
              <a:defRPr sz="1000" b="0" i="0" kern="1200">
                <a:solidFill>
                  <a:srgbClr val="001A70"/>
                </a:solidFill>
                <a:latin typeface="WORK SANS LIGHT ROMAN"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2800" b="1" i="1" dirty="0">
                <a:solidFill>
                  <a:schemeClr val="tx1"/>
                </a:solidFill>
                <a:latin typeface="+mn-lt"/>
              </a:rPr>
              <a:t>Déchets hors sac :</a:t>
            </a:r>
          </a:p>
          <a:p>
            <a:pPr algn="ctr"/>
            <a:r>
              <a:rPr lang="fr-FR" sz="2000" b="1" dirty="0">
                <a:solidFill>
                  <a:srgbClr val="FF0000"/>
                </a:solidFill>
                <a:latin typeface="+mn-lt"/>
              </a:rPr>
              <a:t>Doublement filmé sur palette</a:t>
            </a:r>
          </a:p>
          <a:p>
            <a:pPr algn="ctr"/>
            <a:endParaRPr lang="fr-FR" sz="2800" b="1" i="1" dirty="0">
              <a:solidFill>
                <a:schemeClr val="tx1"/>
              </a:solidFill>
              <a:latin typeface="+mn-lt"/>
            </a:endParaRPr>
          </a:p>
        </p:txBody>
      </p:sp>
      <p:sp>
        <p:nvSpPr>
          <p:cNvPr id="5" name="Espace réservé du contenu 2">
            <a:extLst>
              <a:ext uri="{FF2B5EF4-FFF2-40B4-BE49-F238E27FC236}">
                <a16:creationId xmlns:a16="http://schemas.microsoft.com/office/drawing/2014/main" id="{74213A5D-C7AC-B744-350C-253D48F120FB}"/>
              </a:ext>
            </a:extLst>
          </p:cNvPr>
          <p:cNvSpPr txBox="1">
            <a:spLocks/>
          </p:cNvSpPr>
          <p:nvPr/>
        </p:nvSpPr>
        <p:spPr>
          <a:xfrm>
            <a:off x="190500" y="1659370"/>
            <a:ext cx="4676776" cy="47879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FR" b="1" i="1" dirty="0"/>
              <a:t>Déchets en sac :</a:t>
            </a:r>
          </a:p>
          <a:p>
            <a:pPr marL="0" indent="0" algn="ctr">
              <a:buFont typeface="Arial" panose="020B0604020202020204" pitchFamily="34" charset="0"/>
              <a:buNone/>
            </a:pPr>
            <a:r>
              <a:rPr lang="fr-FR" sz="2000" b="1" dirty="0">
                <a:solidFill>
                  <a:srgbClr val="FF0000"/>
                </a:solidFill>
              </a:rPr>
              <a:t>Emballage fermé non détérioré</a:t>
            </a:r>
          </a:p>
        </p:txBody>
      </p:sp>
      <p:sp>
        <p:nvSpPr>
          <p:cNvPr id="11" name="Espace réservé du contenu 2">
            <a:extLst>
              <a:ext uri="{FF2B5EF4-FFF2-40B4-BE49-F238E27FC236}">
                <a16:creationId xmlns:a16="http://schemas.microsoft.com/office/drawing/2014/main" id="{0CDE4870-9603-EF31-3CD9-FCCCF2CB3F9C}"/>
              </a:ext>
            </a:extLst>
          </p:cNvPr>
          <p:cNvSpPr txBox="1">
            <a:spLocks/>
          </p:cNvSpPr>
          <p:nvPr/>
        </p:nvSpPr>
        <p:spPr>
          <a:xfrm>
            <a:off x="1348669" y="4958178"/>
            <a:ext cx="5548520" cy="38978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1400" b="1" dirty="0">
                <a:solidFill>
                  <a:srgbClr val="FF0000"/>
                </a:solidFill>
              </a:rPr>
              <a:t>LE DÉCHET DOIT ÊTRE TOTALEMENT CONFINÉ DURANT SON TRANSPORT ET SON ENTREPOSAGE</a:t>
            </a:r>
          </a:p>
          <a:p>
            <a:pPr marL="0" indent="0" algn="ctr">
              <a:buNone/>
            </a:pPr>
            <a:r>
              <a:rPr lang="fr-FR" sz="1200" b="1" dirty="0"/>
              <a:t>RÉCUPÉRATION DES ÉTIQUETTES </a:t>
            </a:r>
            <a:r>
              <a:rPr lang="fr-FR" sz="1200" b="1" dirty="0">
                <a:sym typeface="Wingdings" panose="05000000000000000000" pitchFamily="2" charset="2"/>
              </a:rPr>
              <a:t></a:t>
            </a:r>
            <a:r>
              <a:rPr lang="fr-FR" sz="1200" b="1" dirty="0"/>
              <a:t> VOIR LE TECH. DÉCHETS DE LA CROIX DU BAN</a:t>
            </a:r>
          </a:p>
        </p:txBody>
      </p:sp>
      <p:pic>
        <p:nvPicPr>
          <p:cNvPr id="12" name="Image 11">
            <a:extLst>
              <a:ext uri="{FF2B5EF4-FFF2-40B4-BE49-F238E27FC236}">
                <a16:creationId xmlns:a16="http://schemas.microsoft.com/office/drawing/2014/main" id="{5100758C-E7BF-4198-C149-8A8E47769612}"/>
              </a:ext>
            </a:extLst>
          </p:cNvPr>
          <p:cNvPicPr>
            <a:picLocks noChangeAspect="1"/>
          </p:cNvPicPr>
          <p:nvPr/>
        </p:nvPicPr>
        <p:blipFill>
          <a:blip r:embed="rId4"/>
          <a:stretch>
            <a:fillRect/>
          </a:stretch>
        </p:blipFill>
        <p:spPr>
          <a:xfrm>
            <a:off x="7600950" y="2856364"/>
            <a:ext cx="3752850" cy="3361928"/>
          </a:xfrm>
          <a:prstGeom prst="rect">
            <a:avLst/>
          </a:prstGeom>
        </p:spPr>
      </p:pic>
      <p:pic>
        <p:nvPicPr>
          <p:cNvPr id="13" name="Image 12">
            <a:extLst>
              <a:ext uri="{FF2B5EF4-FFF2-40B4-BE49-F238E27FC236}">
                <a16:creationId xmlns:a16="http://schemas.microsoft.com/office/drawing/2014/main" id="{EDE1EA41-9679-5ECA-25F3-6E0ABC081CBA}"/>
              </a:ext>
            </a:extLst>
          </p:cNvPr>
          <p:cNvPicPr>
            <a:picLocks noChangeAspect="1"/>
          </p:cNvPicPr>
          <p:nvPr/>
        </p:nvPicPr>
        <p:blipFill rotWithShape="1">
          <a:blip r:embed="rId5"/>
          <a:srcRect r="67824"/>
          <a:stretch/>
        </p:blipFill>
        <p:spPr>
          <a:xfrm>
            <a:off x="410120" y="2601379"/>
            <a:ext cx="796875" cy="1264831"/>
          </a:xfrm>
          <a:prstGeom prst="rect">
            <a:avLst/>
          </a:prstGeom>
        </p:spPr>
      </p:pic>
      <p:pic>
        <p:nvPicPr>
          <p:cNvPr id="14" name="Image 13">
            <a:extLst>
              <a:ext uri="{FF2B5EF4-FFF2-40B4-BE49-F238E27FC236}">
                <a16:creationId xmlns:a16="http://schemas.microsoft.com/office/drawing/2014/main" id="{AEF8B805-4849-6057-F312-8439A4F7E9A6}"/>
              </a:ext>
            </a:extLst>
          </p:cNvPr>
          <p:cNvPicPr>
            <a:picLocks noChangeAspect="1"/>
          </p:cNvPicPr>
          <p:nvPr/>
        </p:nvPicPr>
        <p:blipFill>
          <a:blip r:embed="rId6"/>
          <a:stretch>
            <a:fillRect/>
          </a:stretch>
        </p:blipFill>
        <p:spPr>
          <a:xfrm>
            <a:off x="368131" y="3747800"/>
            <a:ext cx="880852" cy="913477"/>
          </a:xfrm>
          <a:prstGeom prst="rect">
            <a:avLst/>
          </a:prstGeom>
        </p:spPr>
      </p:pic>
      <p:pic>
        <p:nvPicPr>
          <p:cNvPr id="15" name="Image 14">
            <a:extLst>
              <a:ext uri="{FF2B5EF4-FFF2-40B4-BE49-F238E27FC236}">
                <a16:creationId xmlns:a16="http://schemas.microsoft.com/office/drawing/2014/main" id="{0A11C879-3A54-0C92-35C6-4FF73E409408}"/>
              </a:ext>
            </a:extLst>
          </p:cNvPr>
          <p:cNvPicPr>
            <a:picLocks noChangeAspect="1"/>
          </p:cNvPicPr>
          <p:nvPr/>
        </p:nvPicPr>
        <p:blipFill rotWithShape="1">
          <a:blip r:embed="rId5"/>
          <a:srcRect l="33028"/>
          <a:stretch/>
        </p:blipFill>
        <p:spPr>
          <a:xfrm>
            <a:off x="1630530" y="3091560"/>
            <a:ext cx="2085974" cy="1590675"/>
          </a:xfrm>
          <a:prstGeom prst="rect">
            <a:avLst/>
          </a:prstGeom>
        </p:spPr>
      </p:pic>
      <p:pic>
        <p:nvPicPr>
          <p:cNvPr id="16" name="Image 15">
            <a:extLst>
              <a:ext uri="{FF2B5EF4-FFF2-40B4-BE49-F238E27FC236}">
                <a16:creationId xmlns:a16="http://schemas.microsoft.com/office/drawing/2014/main" id="{AF683004-BCCB-B772-C347-474DD8DDE11C}"/>
              </a:ext>
            </a:extLst>
          </p:cNvPr>
          <p:cNvPicPr>
            <a:picLocks noChangeAspect="1"/>
          </p:cNvPicPr>
          <p:nvPr/>
        </p:nvPicPr>
        <p:blipFill>
          <a:blip r:embed="rId7"/>
          <a:stretch>
            <a:fillRect/>
          </a:stretch>
        </p:blipFill>
        <p:spPr>
          <a:xfrm>
            <a:off x="410120" y="4661277"/>
            <a:ext cx="896560" cy="913477"/>
          </a:xfrm>
          <a:prstGeom prst="rect">
            <a:avLst/>
          </a:prstGeom>
        </p:spPr>
      </p:pic>
    </p:spTree>
    <p:extLst>
      <p:ext uri="{BB962C8B-B14F-4D97-AF65-F5344CB8AC3E}">
        <p14:creationId xmlns:p14="http://schemas.microsoft.com/office/powerpoint/2010/main" val="2898067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Pour conclure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617155"/>
            <a:ext cx="12192000" cy="6238567"/>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600" b="1" dirty="0">
                <a:solidFill>
                  <a:srgbClr val="1089FF"/>
                </a:solidFill>
                <a:latin typeface="Work Sans"/>
              </a:rPr>
              <a:t>Phase émergence</a:t>
            </a:r>
          </a:p>
          <a:p>
            <a:pPr marL="714375" indent="-285750" algn="l" fontAlgn="t">
              <a:lnSpc>
                <a:spcPct val="150000"/>
              </a:lnSpc>
              <a:buFont typeface="Arial" panose="020B0604020202020204" pitchFamily="34" charset="0"/>
              <a:buChar char="•"/>
            </a:pPr>
            <a:r>
              <a:rPr lang="fr-FR" sz="1600" dirty="0">
                <a:solidFill>
                  <a:schemeClr val="tx1"/>
                </a:solidFill>
                <a:latin typeface="Work Sans"/>
              </a:rPr>
              <a:t>Nettoyage</a:t>
            </a:r>
          </a:p>
          <a:p>
            <a:pPr marL="714375" indent="-285750" algn="l" fontAlgn="t">
              <a:lnSpc>
                <a:spcPct val="150000"/>
              </a:lnSpc>
              <a:buFont typeface="Arial" panose="020B0604020202020204" pitchFamily="34" charset="0"/>
              <a:buChar char="•"/>
            </a:pPr>
            <a:r>
              <a:rPr lang="fr-FR" sz="1600" dirty="0">
                <a:solidFill>
                  <a:schemeClr val="tx1"/>
                </a:solidFill>
                <a:latin typeface="Work Sans"/>
              </a:rPr>
              <a:t>surveillance</a:t>
            </a:r>
          </a:p>
          <a:p>
            <a:pPr marL="428625" algn="l">
              <a:lnSpc>
                <a:spcPct val="150000"/>
              </a:lnSpc>
            </a:pPr>
            <a:endParaRPr lang="fr-FR" sz="1600" b="1" dirty="0">
              <a:solidFill>
                <a:srgbClr val="1089FF"/>
              </a:solidFill>
              <a:latin typeface="Work Sans"/>
            </a:endParaRPr>
          </a:p>
          <a:p>
            <a:pPr marL="428625" algn="l">
              <a:lnSpc>
                <a:spcPct val="150000"/>
              </a:lnSpc>
            </a:pPr>
            <a:r>
              <a:rPr lang="fr-FR" sz="1600" b="1" dirty="0">
                <a:solidFill>
                  <a:srgbClr val="1089FF"/>
                </a:solidFill>
                <a:latin typeface="Work Sans"/>
              </a:rPr>
              <a:t>Phase maintien en propreté</a:t>
            </a:r>
          </a:p>
          <a:p>
            <a:pPr marL="714375" indent="-285750" algn="l" fontAlgn="t">
              <a:lnSpc>
                <a:spcPct val="150000"/>
              </a:lnSpc>
              <a:buFont typeface="Arial" panose="020B0604020202020204" pitchFamily="34" charset="0"/>
              <a:buChar char="•"/>
            </a:pPr>
            <a:r>
              <a:rPr lang="fr-FR" sz="1600" dirty="0">
                <a:solidFill>
                  <a:schemeClr val="tx1"/>
                </a:solidFill>
                <a:latin typeface="Work Sans"/>
              </a:rPr>
              <a:t>Prévention : application des RR/RM Plomb, étiquetage</a:t>
            </a:r>
          </a:p>
          <a:p>
            <a:pPr marL="714375" indent="-285750" algn="l" fontAlgn="t">
              <a:lnSpc>
                <a:spcPct val="150000"/>
              </a:lnSpc>
              <a:buFont typeface="Arial" panose="020B0604020202020204" pitchFamily="34" charset="0"/>
              <a:buChar char="•"/>
            </a:pPr>
            <a:r>
              <a:rPr lang="fr-FR" sz="1600" dirty="0">
                <a:solidFill>
                  <a:schemeClr val="tx1"/>
                </a:solidFill>
                <a:latin typeface="Work Sans"/>
              </a:rPr>
              <a:t>Communication</a:t>
            </a:r>
          </a:p>
          <a:p>
            <a:pPr marL="428625" algn="l" fontAlgn="t">
              <a:lnSpc>
                <a:spcPct val="150000"/>
              </a:lnSpc>
            </a:pPr>
            <a:r>
              <a:rPr lang="fr-FR" sz="1600" dirty="0">
                <a:solidFill>
                  <a:schemeClr val="tx1"/>
                </a:solidFill>
                <a:latin typeface="Work Sans"/>
              </a:rPr>
              <a:t> </a:t>
            </a:r>
            <a:r>
              <a:rPr lang="fr-FR" sz="1600" dirty="0">
                <a:solidFill>
                  <a:schemeClr val="tx1"/>
                </a:solidFill>
                <a:latin typeface="Work Sans"/>
                <a:sym typeface="Wingdings" panose="05000000000000000000" pitchFamily="2" charset="2"/>
              </a:rPr>
              <a:t> </a:t>
            </a:r>
            <a:r>
              <a:rPr lang="fr-FR" sz="1600" dirty="0">
                <a:solidFill>
                  <a:schemeClr val="tx1"/>
                </a:solidFill>
                <a:latin typeface="Work Sans"/>
              </a:rPr>
              <a:t>impact budgétaire important</a:t>
            </a:r>
          </a:p>
          <a:p>
            <a:pPr marL="428625" algn="l" fontAlgn="t">
              <a:lnSpc>
                <a:spcPct val="150000"/>
              </a:lnSpc>
            </a:pPr>
            <a:endParaRPr lang="fr-FR" sz="1600" dirty="0">
              <a:solidFill>
                <a:schemeClr val="tx1"/>
              </a:solidFill>
              <a:latin typeface="Work Sans"/>
            </a:endParaRPr>
          </a:p>
          <a:p>
            <a:pPr marL="428625" algn="l" fontAlgn="t">
              <a:lnSpc>
                <a:spcPct val="150000"/>
              </a:lnSpc>
            </a:pPr>
            <a:endParaRPr lang="fr-FR" sz="1600" b="1" dirty="0">
              <a:solidFill>
                <a:srgbClr val="1089FF"/>
              </a:solidFill>
              <a:latin typeface="Work Sans"/>
            </a:endParaRPr>
          </a:p>
          <a:p>
            <a:pPr marL="428625" algn="l" fontAlgn="t">
              <a:lnSpc>
                <a:spcPct val="150000"/>
              </a:lnSpc>
            </a:pPr>
            <a:r>
              <a:rPr lang="fr-FR" sz="1600" b="1" dirty="0">
                <a:solidFill>
                  <a:srgbClr val="1089FF"/>
                </a:solidFill>
                <a:latin typeface="Work Sans"/>
              </a:rPr>
              <a:t>			Il faut apprendre à vivre avec le plomb !</a:t>
            </a:r>
          </a:p>
          <a:p>
            <a:pPr marL="428625" algn="l" fontAlgn="t">
              <a:lnSpc>
                <a:spcPct val="150000"/>
              </a:lnSpc>
            </a:pPr>
            <a:endParaRPr lang="fr-FR" sz="1600" dirty="0">
              <a:solidFill>
                <a:schemeClr val="tx1"/>
              </a:solidFill>
              <a:latin typeface="Work Sans"/>
            </a:endParaRPr>
          </a:p>
          <a:p>
            <a:pPr marL="714375" indent="-285750" algn="l" fontAlgn="t">
              <a:lnSpc>
                <a:spcPct val="150000"/>
              </a:lnSpc>
              <a:buFont typeface="Arial" panose="020B0604020202020204" pitchFamily="34" charset="0"/>
              <a:buChar char="•"/>
            </a:pPr>
            <a:endParaRPr lang="fr-FR" sz="1600" dirty="0">
              <a:solidFill>
                <a:schemeClr val="tx1"/>
              </a:solidFill>
              <a:latin typeface="Work Sans"/>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18</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pic>
        <p:nvPicPr>
          <p:cNvPr id="2" name="Image 1">
            <a:extLst>
              <a:ext uri="{FF2B5EF4-FFF2-40B4-BE49-F238E27FC236}">
                <a16:creationId xmlns:a16="http://schemas.microsoft.com/office/drawing/2014/main" id="{8C5F9519-386D-FD35-4116-94776D3B26A7}"/>
              </a:ext>
            </a:extLst>
          </p:cNvPr>
          <p:cNvPicPr>
            <a:picLocks noChangeAspect="1"/>
          </p:cNvPicPr>
          <p:nvPr/>
        </p:nvPicPr>
        <p:blipFill>
          <a:blip r:embed="rId4"/>
          <a:stretch>
            <a:fillRect/>
          </a:stretch>
        </p:blipFill>
        <p:spPr>
          <a:xfrm>
            <a:off x="6882739" y="3178362"/>
            <a:ext cx="3810000" cy="2857500"/>
          </a:xfrm>
          <a:prstGeom prst="rect">
            <a:avLst/>
          </a:prstGeom>
        </p:spPr>
      </p:pic>
    </p:spTree>
    <p:extLst>
      <p:ext uri="{BB962C8B-B14F-4D97-AF65-F5344CB8AC3E}">
        <p14:creationId xmlns:p14="http://schemas.microsoft.com/office/powerpoint/2010/main" val="1010170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300m1460064-light.jpeg">
            <a:extLst>
              <a:ext uri="{FF2B5EF4-FFF2-40B4-BE49-F238E27FC236}">
                <a16:creationId xmlns:a16="http://schemas.microsoft.com/office/drawing/2014/main" id="{4CE132E7-4EFC-8C46-874C-CE1C962C421A}"/>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4544FA2-4C84-0744-BDA9-D8D658862A5C}"/>
              </a:ext>
            </a:extLst>
          </p:cNvPr>
          <p:cNvSpPr/>
          <p:nvPr/>
        </p:nvSpPr>
        <p:spPr>
          <a:xfrm>
            <a:off x="816858" y="0"/>
            <a:ext cx="5040001" cy="5034600"/>
          </a:xfrm>
          <a:prstGeom prst="rect">
            <a:avLst/>
          </a:prstGeom>
          <a:solidFill>
            <a:srgbClr val="001A7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89310BD6-0BFB-8B42-AA8F-68F7E7406E29}"/>
              </a:ext>
            </a:extLst>
          </p:cNvPr>
          <p:cNvSpPr txBox="1"/>
          <p:nvPr/>
        </p:nvSpPr>
        <p:spPr>
          <a:xfrm>
            <a:off x="1269932" y="1893680"/>
            <a:ext cx="4356168" cy="1938992"/>
          </a:xfrm>
          <a:prstGeom prst="rect">
            <a:avLst/>
          </a:prstGeom>
          <a:noFill/>
        </p:spPr>
        <p:txBody>
          <a:bodyPr wrap="square" rtlCol="0">
            <a:spAutoFit/>
          </a:bodyPr>
          <a:lstStyle/>
          <a:p>
            <a:r>
              <a:rPr lang="fr-FR" sz="12000" b="0" i="0" dirty="0">
                <a:solidFill>
                  <a:schemeClr val="bg1"/>
                </a:solidFill>
                <a:latin typeface="Arial" panose="020B0604020202020204" pitchFamily="34" charset="0"/>
                <a:cs typeface="Arial" panose="020B0604020202020204" pitchFamily="34" charset="0"/>
              </a:rPr>
              <a:t>Merci</a:t>
            </a:r>
          </a:p>
        </p:txBody>
      </p:sp>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6857" y="309234"/>
            <a:ext cx="2157984" cy="1255776"/>
          </a:xfrm>
          <a:prstGeom prst="rect">
            <a:avLst/>
          </a:prstGeom>
        </p:spPr>
      </p:pic>
    </p:spTree>
    <p:extLst>
      <p:ext uri="{BB962C8B-B14F-4D97-AF65-F5344CB8AC3E}">
        <p14:creationId xmlns:p14="http://schemas.microsoft.com/office/powerpoint/2010/main" val="3369775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610A255-557A-4348-BBB1-EF983FE20A90}"/>
              </a:ext>
            </a:extLst>
          </p:cNvPr>
          <p:cNvSpPr/>
          <p:nvPr/>
        </p:nvSpPr>
        <p:spPr>
          <a:xfrm>
            <a:off x="0" y="0"/>
            <a:ext cx="6858000" cy="6858000"/>
          </a:xfrm>
          <a:prstGeom prst="rect">
            <a:avLst/>
          </a:prstGeom>
          <a:solidFill>
            <a:srgbClr val="105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1EA2D997-5235-6F4C-B10D-DA08877B8B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7511" y="6055158"/>
            <a:ext cx="1028700" cy="685800"/>
          </a:xfrm>
          <a:prstGeom prst="rect">
            <a:avLst/>
          </a:prstGeom>
        </p:spPr>
      </p:pic>
      <p:sp>
        <p:nvSpPr>
          <p:cNvPr id="6" name="Espace réservé du texte 3">
            <a:extLst>
              <a:ext uri="{FF2B5EF4-FFF2-40B4-BE49-F238E27FC236}">
                <a16:creationId xmlns:a16="http://schemas.microsoft.com/office/drawing/2014/main" id="{E2EBE061-B99F-854A-A8E2-84346F037255}"/>
              </a:ext>
            </a:extLst>
          </p:cNvPr>
          <p:cNvSpPr txBox="1">
            <a:spLocks/>
          </p:cNvSpPr>
          <p:nvPr/>
        </p:nvSpPr>
        <p:spPr>
          <a:xfrm>
            <a:off x="484633" y="1930390"/>
            <a:ext cx="5714461" cy="3600000"/>
          </a:xfrm>
          <a:prstGeom prst="rect">
            <a:avLst/>
          </a:prstGeom>
        </p:spPr>
        <p:txBody>
          <a:bodyPr/>
          <a:lstStyle>
            <a:lvl1pPr marL="269875" indent="-269875" algn="l" defTabSz="914400" rtl="0" eaLnBrk="1" latinLnBrk="0" hangingPunct="1">
              <a:lnSpc>
                <a:spcPct val="90000"/>
              </a:lnSpc>
              <a:spcBef>
                <a:spcPts val="1000"/>
              </a:spcBef>
              <a:buFont typeface="+mj-lt"/>
              <a:buAutoNum type="arabicPeriod"/>
              <a:tabLst/>
              <a:defRPr sz="20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fr-FR" sz="2000" dirty="0"/>
              <a:t>L’émergence du sujet</a:t>
            </a:r>
          </a:p>
          <a:p>
            <a:r>
              <a:rPr lang="fr-FR" sz="2000" dirty="0"/>
              <a:t>La gestion au cas par cas</a:t>
            </a:r>
          </a:p>
          <a:p>
            <a:r>
              <a:rPr lang="fr-FR" dirty="0"/>
              <a:t>Et maintenant, gérer le risque plomb</a:t>
            </a:r>
            <a:endParaRPr lang="fr-FR" sz="2000" dirty="0"/>
          </a:p>
          <a:p>
            <a:pPr marL="0" indent="0">
              <a:buNone/>
            </a:pPr>
            <a:endParaRPr lang="fr-FR" sz="1800" dirty="0">
              <a:latin typeface="Arial" panose="020B0604020202020204" pitchFamily="34" charset="0"/>
              <a:cs typeface="Arial" panose="020B0604020202020204" pitchFamily="34" charset="0"/>
            </a:endParaRPr>
          </a:p>
        </p:txBody>
      </p:sp>
      <p:pic>
        <p:nvPicPr>
          <p:cNvPr id="7" name="Image 6" descr="255392-light.jpeg">
            <a:extLst>
              <a:ext uri="{FF2B5EF4-FFF2-40B4-BE49-F238E27FC236}">
                <a16:creationId xmlns:a16="http://schemas.microsoft.com/office/drawing/2014/main" id="{21AFA2E5-EA2E-1D4B-8E96-C97FAAEF7A90}"/>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6858000" y="0"/>
            <a:ext cx="5334000" cy="6858000"/>
          </a:xfrm>
          <a:prstGeom prst="rect">
            <a:avLst/>
          </a:prstGeom>
        </p:spPr>
      </p:pic>
      <p:sp>
        <p:nvSpPr>
          <p:cNvPr id="8" name="ZoneTexte 7">
            <a:extLst>
              <a:ext uri="{FF2B5EF4-FFF2-40B4-BE49-F238E27FC236}">
                <a16:creationId xmlns:a16="http://schemas.microsoft.com/office/drawing/2014/main" id="{01F5A08D-949C-4B49-A842-03DF075E03F1}"/>
              </a:ext>
            </a:extLst>
          </p:cNvPr>
          <p:cNvSpPr txBox="1"/>
          <p:nvPr/>
        </p:nvSpPr>
        <p:spPr>
          <a:xfrm>
            <a:off x="241655" y="495908"/>
            <a:ext cx="4411132" cy="830997"/>
          </a:xfrm>
          <a:prstGeom prst="rect">
            <a:avLst/>
          </a:prstGeom>
          <a:noFill/>
        </p:spPr>
        <p:txBody>
          <a:bodyPr wrap="square" rtlCol="0">
            <a:spAutoFit/>
          </a:bodyPr>
          <a:lstStyle/>
          <a:p>
            <a:r>
              <a:rPr lang="fr-FR" sz="4800" b="0" i="0" dirty="0">
                <a:ln>
                  <a:noFill/>
                </a:ln>
                <a:solidFill>
                  <a:schemeClr val="bg1"/>
                </a:solidFill>
                <a:latin typeface="Arial" panose="020B0604020202020204" pitchFamily="34" charset="0"/>
                <a:cs typeface="Arial" panose="020B0604020202020204" pitchFamily="34" charset="0"/>
              </a:rPr>
              <a:t>Sommaire</a:t>
            </a:r>
          </a:p>
        </p:txBody>
      </p:sp>
    </p:spTree>
    <p:extLst>
      <p:ext uri="{BB962C8B-B14F-4D97-AF65-F5344CB8AC3E}">
        <p14:creationId xmlns:p14="http://schemas.microsoft.com/office/powerpoint/2010/main" val="2555305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0"/>
            <a:ext cx="967338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1. L’émergence du sujet - EDF</a:t>
            </a:r>
            <a:endParaRPr lang="fr-FR" dirty="0"/>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3</a:t>
            </a:fld>
            <a:endParaRPr lang="fr-FR" sz="1200" dirty="0">
              <a:latin typeface="Arial" panose="020B0604020202020204" pitchFamily="34" charset="0"/>
              <a:cs typeface="Arial" panose="020B0604020202020204" pitchFamily="34" charset="0"/>
            </a:endParaRPr>
          </a:p>
        </p:txBody>
      </p:sp>
      <p:graphicFrame>
        <p:nvGraphicFramePr>
          <p:cNvPr id="2" name="Diagramme 1">
            <a:extLst>
              <a:ext uri="{FF2B5EF4-FFF2-40B4-BE49-F238E27FC236}">
                <a16:creationId xmlns:a16="http://schemas.microsoft.com/office/drawing/2014/main" id="{00F8D7B0-BD72-01EC-11E1-282E104CFB97}"/>
              </a:ext>
            </a:extLst>
          </p:cNvPr>
          <p:cNvGraphicFramePr/>
          <p:nvPr>
            <p:extLst>
              <p:ext uri="{D42A27DB-BD31-4B8C-83A1-F6EECF244321}">
                <p14:modId xmlns:p14="http://schemas.microsoft.com/office/powerpoint/2010/main" val="3934162512"/>
              </p:ext>
            </p:extLst>
          </p:nvPr>
        </p:nvGraphicFramePr>
        <p:xfrm>
          <a:off x="356096" y="2340153"/>
          <a:ext cx="1145985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ccolade ouvrante 2">
            <a:extLst>
              <a:ext uri="{FF2B5EF4-FFF2-40B4-BE49-F238E27FC236}">
                <a16:creationId xmlns:a16="http://schemas.microsoft.com/office/drawing/2014/main" id="{12016719-B876-6D0D-B5D3-5748C86D6955}"/>
              </a:ext>
            </a:extLst>
          </p:cNvPr>
          <p:cNvSpPr/>
          <p:nvPr/>
        </p:nvSpPr>
        <p:spPr>
          <a:xfrm rot="5400000">
            <a:off x="1128154" y="3063477"/>
            <a:ext cx="380010" cy="1116281"/>
          </a:xfrm>
          <a:prstGeom prst="leftBrace">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 name="Espace réservé du texte 3">
            <a:extLst>
              <a:ext uri="{FF2B5EF4-FFF2-40B4-BE49-F238E27FC236}">
                <a16:creationId xmlns:a16="http://schemas.microsoft.com/office/drawing/2014/main" id="{875B6193-E5DB-9A01-6786-1265D4819695}"/>
              </a:ext>
            </a:extLst>
          </p:cNvPr>
          <p:cNvSpPr txBox="1">
            <a:spLocks/>
          </p:cNvSpPr>
          <p:nvPr/>
        </p:nvSpPr>
        <p:spPr>
          <a:xfrm>
            <a:off x="274865" y="946307"/>
            <a:ext cx="11622312" cy="2482693"/>
          </a:xfrm>
          <a:prstGeom prst="rect">
            <a:avLst/>
          </a:prstGeom>
          <a:ln>
            <a:solidFill>
              <a:srgbClr val="4472C4"/>
            </a:solidFill>
          </a:ln>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spcAft>
                <a:spcPts val="1200"/>
              </a:spcAft>
            </a:pPr>
            <a:r>
              <a:rPr lang="fr-FR" sz="1600" dirty="0">
                <a:solidFill>
                  <a:schemeClr val="tx1"/>
                </a:solidFill>
                <a:latin typeface="Work Sans"/>
              </a:rPr>
              <a:t>Depuis 2018, différents cas isolés de présence de poussière de plomb sur les sites EDF : CNPE de BUG, CHB, DAM et Structures en Déconstruction de BCOT, SLA. </a:t>
            </a:r>
          </a:p>
          <a:p>
            <a:pPr algn="just">
              <a:spcAft>
                <a:spcPts val="1200"/>
              </a:spcAft>
            </a:pPr>
            <a:r>
              <a:rPr lang="fr-FR" sz="1600" dirty="0">
                <a:solidFill>
                  <a:schemeClr val="tx1"/>
                </a:solidFill>
                <a:latin typeface="Work Sans" panose="00000500000000000000" pitchFamily="2" charset="0"/>
                <a:sym typeface="Wingdings" panose="05000000000000000000" pitchFamily="2" charset="2"/>
              </a:rPr>
              <a:t></a:t>
            </a:r>
            <a:r>
              <a:rPr lang="fr-FR" sz="1600" dirty="0">
                <a:solidFill>
                  <a:schemeClr val="tx1"/>
                </a:solidFill>
                <a:latin typeface="Work Sans" panose="00000500000000000000" pitchFamily="2" charset="0"/>
              </a:rPr>
              <a:t> Les modes de gestion ont varié d’un site à l’autre :</a:t>
            </a:r>
          </a:p>
          <a:p>
            <a:pPr marL="914400" lvl="1" indent="-457200" algn="just">
              <a:spcAft>
                <a:spcPts val="1200"/>
              </a:spcAft>
              <a:buFont typeface="Arial" panose="020B0604020202020204" pitchFamily="34" charset="0"/>
              <a:buChar char="•"/>
            </a:pPr>
            <a:r>
              <a:rPr lang="fr-FR" sz="1600" dirty="0">
                <a:solidFill>
                  <a:schemeClr val="tx1"/>
                </a:solidFill>
                <a:latin typeface="Work Sans" panose="00000500000000000000" pitchFamily="2" charset="0"/>
              </a:rPr>
              <a:t>modalités de prise en charge définies au cas par cas par l’</a:t>
            </a:r>
            <a:r>
              <a:rPr lang="fr-FR" sz="1600" dirty="0" err="1">
                <a:solidFill>
                  <a:schemeClr val="tx1"/>
                </a:solidFill>
                <a:latin typeface="Work Sans" panose="00000500000000000000" pitchFamily="2" charset="0"/>
              </a:rPr>
              <a:t>Andra</a:t>
            </a:r>
            <a:r>
              <a:rPr lang="fr-FR" sz="1600" dirty="0">
                <a:solidFill>
                  <a:schemeClr val="tx1"/>
                </a:solidFill>
                <a:latin typeface="Work Sans" panose="00000500000000000000" pitchFamily="2" charset="0"/>
              </a:rPr>
              <a:t>, pas forcément homogènes</a:t>
            </a:r>
          </a:p>
          <a:p>
            <a:pPr marL="914400" lvl="1" indent="-457200" algn="just">
              <a:spcAft>
                <a:spcPts val="1200"/>
              </a:spcAft>
              <a:buFont typeface="Arial" panose="020B0604020202020204" pitchFamily="34" charset="0"/>
              <a:buChar char="•"/>
            </a:pPr>
            <a:r>
              <a:rPr lang="fr-FR" sz="1600" dirty="0">
                <a:latin typeface="Work Sans"/>
              </a:rPr>
              <a:t>pas de prise en compte initiale du risque plomb dans l’analyse de risque </a:t>
            </a:r>
            <a:r>
              <a:rPr lang="fr-FR" sz="1600" dirty="0" err="1">
                <a:latin typeface="Work Sans"/>
              </a:rPr>
              <a:t>Andra</a:t>
            </a:r>
            <a:r>
              <a:rPr lang="fr-FR" sz="1600" dirty="0">
                <a:latin typeface="Work Sans"/>
              </a:rPr>
              <a:t> (Cires et CSA)</a:t>
            </a:r>
          </a:p>
          <a:p>
            <a:pPr marL="914400" lvl="1" indent="-457200" algn="just">
              <a:spcAft>
                <a:spcPts val="1200"/>
              </a:spcAft>
              <a:buFont typeface="Arial" panose="020B0604020202020204" pitchFamily="34" charset="0"/>
              <a:buChar char="•"/>
            </a:pPr>
            <a:r>
              <a:rPr lang="fr-FR" sz="1600" dirty="0">
                <a:latin typeface="Work Sans"/>
              </a:rPr>
              <a:t>mais des mesures à réception à l’Andra sur les colis </a:t>
            </a:r>
            <a:r>
              <a:rPr lang="fr-FR" sz="1600" dirty="0">
                <a:latin typeface="Work Sans"/>
                <a:sym typeface="Wingdings" panose="05000000000000000000" pitchFamily="2" charset="2"/>
              </a:rPr>
              <a:t> </a:t>
            </a:r>
            <a:r>
              <a:rPr lang="fr-FR" sz="1600" dirty="0">
                <a:latin typeface="Work Sans"/>
              </a:rPr>
              <a:t>poussière de plomb identifiée sur des colis en provenance de sites n’étant pas sous vigilance plomb (ex : BCOT, SAL</a:t>
            </a:r>
            <a:r>
              <a:rPr lang="fr-FR" sz="1600" dirty="0">
                <a:solidFill>
                  <a:srgbClr val="000000"/>
                </a:solidFill>
                <a:latin typeface="Work Sans"/>
              </a:rPr>
              <a:t>,</a:t>
            </a:r>
            <a:r>
              <a:rPr lang="fr-FR" sz="1600" dirty="0">
                <a:latin typeface="Work Sans"/>
              </a:rPr>
              <a:t> SLA)</a:t>
            </a:r>
          </a:p>
          <a:p>
            <a:pPr marL="457200" indent="-457200" algn="just">
              <a:spcAft>
                <a:spcPts val="1200"/>
              </a:spcAft>
              <a:buFont typeface="Arial" panose="020B0604020202020204" pitchFamily="34" charset="0"/>
              <a:buChar char="•"/>
            </a:pPr>
            <a:endParaRPr lang="fr-FR" sz="1600" dirty="0">
              <a:solidFill>
                <a:schemeClr val="tx1"/>
              </a:solidFill>
              <a:latin typeface="Work Sans" panose="00000500000000000000" pitchFamily="2" charset="0"/>
            </a:endParaRPr>
          </a:p>
        </p:txBody>
      </p:sp>
    </p:spTree>
    <p:extLst>
      <p:ext uri="{BB962C8B-B14F-4D97-AF65-F5344CB8AC3E}">
        <p14:creationId xmlns:p14="http://schemas.microsoft.com/office/powerpoint/2010/main" val="1798201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0"/>
            <a:ext cx="967338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2.1 La gestion au cas par cas – DP2D : exemple de SLA </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0" y="1052052"/>
            <a:ext cx="12192000" cy="4714567"/>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8725" lvl="1" indent="-342900">
              <a:buAutoNum type="arabicPeriod"/>
            </a:pPr>
            <a:r>
              <a:rPr lang="fr-FR" sz="1600" u="sng" dirty="0">
                <a:latin typeface="Work Sans" panose="00000500000000000000" pitchFamily="2" charset="0"/>
              </a:rPr>
              <a:t>Historique sur le site de Saint-Laurent</a:t>
            </a:r>
          </a:p>
          <a:p>
            <a:pPr marL="428625" algn="l"/>
            <a:endParaRPr lang="fr-FR" sz="1600" dirty="0">
              <a:latin typeface="Work Sans" panose="00000500000000000000" pitchFamily="2" charset="0"/>
            </a:endParaRPr>
          </a:p>
          <a:p>
            <a:pPr marL="428625" algn="l">
              <a:lnSpc>
                <a:spcPct val="150000"/>
              </a:lnSpc>
            </a:pPr>
            <a:r>
              <a:rPr lang="fr-FR" sz="1600" dirty="0">
                <a:solidFill>
                  <a:schemeClr val="tx1"/>
                </a:solidFill>
                <a:latin typeface="Work Sans" panose="00000500000000000000" pitchFamily="2" charset="0"/>
              </a:rPr>
              <a:t>Apparition de la problématique en </a:t>
            </a:r>
            <a:r>
              <a:rPr lang="fr-FR" sz="1600" b="1" dirty="0">
                <a:solidFill>
                  <a:schemeClr val="tx1"/>
                </a:solidFill>
                <a:latin typeface="Work Sans" panose="00000500000000000000" pitchFamily="2" charset="0"/>
              </a:rPr>
              <a:t>avril 2021</a:t>
            </a:r>
            <a:r>
              <a:rPr lang="fr-FR" sz="1600" dirty="0">
                <a:solidFill>
                  <a:schemeClr val="tx1"/>
                </a:solidFill>
                <a:latin typeface="Work Sans" panose="00000500000000000000" pitchFamily="2" charset="0"/>
              </a:rPr>
              <a:t>, lors d’un super-contrôle réalisé à l’Andra sur un colis SLA:</a:t>
            </a:r>
          </a:p>
          <a:p>
            <a:pPr marL="1171575" lvl="1" indent="-285750">
              <a:lnSpc>
                <a:spcPct val="150000"/>
              </a:lnSpc>
              <a:buFont typeface="Arial" panose="020B0604020202020204" pitchFamily="34" charset="0"/>
              <a:buChar char="•"/>
            </a:pPr>
            <a:r>
              <a:rPr lang="fr-FR" sz="1600" dirty="0">
                <a:latin typeface="Work Sans" panose="00000500000000000000" pitchFamily="2" charset="0"/>
              </a:rPr>
              <a:t>C</a:t>
            </a:r>
            <a:r>
              <a:rPr lang="fr-FR" sz="1600" dirty="0">
                <a:solidFill>
                  <a:schemeClr val="tx1"/>
                </a:solidFill>
                <a:latin typeface="Work Sans" panose="00000500000000000000" pitchFamily="2" charset="0"/>
              </a:rPr>
              <a:t>ontamination au plomb à 1100µg/m².</a:t>
            </a:r>
          </a:p>
          <a:p>
            <a:pPr marL="1171575" lvl="1" indent="-285750">
              <a:lnSpc>
                <a:spcPct val="150000"/>
              </a:lnSpc>
              <a:buFont typeface="Arial" panose="020B0604020202020204" pitchFamily="34" charset="0"/>
              <a:buChar char="•"/>
            </a:pPr>
            <a:r>
              <a:rPr lang="fr-FR" sz="1600" dirty="0">
                <a:latin typeface="Work Sans" panose="00000500000000000000" pitchFamily="2" charset="0"/>
              </a:rPr>
              <a:t>E</a:t>
            </a:r>
            <a:r>
              <a:rPr lang="fr-FR" sz="1600" dirty="0">
                <a:solidFill>
                  <a:schemeClr val="tx1"/>
                </a:solidFill>
                <a:latin typeface="Work Sans" panose="00000500000000000000" pitchFamily="2" charset="0"/>
              </a:rPr>
              <a:t>mission de la FNC SLA 2022 01 en </a:t>
            </a:r>
            <a:r>
              <a:rPr lang="fr-FR" sz="1600" b="1" dirty="0">
                <a:solidFill>
                  <a:schemeClr val="tx1"/>
                </a:solidFill>
                <a:latin typeface="Work Sans" panose="00000500000000000000" pitchFamily="2" charset="0"/>
              </a:rPr>
              <a:t>décembre 2022</a:t>
            </a:r>
            <a:r>
              <a:rPr lang="fr-FR" sz="1600" dirty="0">
                <a:solidFill>
                  <a:schemeClr val="tx1"/>
                </a:solidFill>
                <a:latin typeface="Work Sans" panose="00000500000000000000" pitchFamily="2" charset="0"/>
              </a:rPr>
              <a:t>.</a:t>
            </a:r>
          </a:p>
          <a:p>
            <a:pPr marL="1171575" lvl="1" indent="-285750">
              <a:lnSpc>
                <a:spcPct val="150000"/>
              </a:lnSpc>
              <a:buFont typeface="Arial" panose="020B0604020202020204" pitchFamily="34" charset="0"/>
              <a:buChar char="•"/>
            </a:pPr>
            <a:r>
              <a:rPr lang="fr-FR" sz="1600" dirty="0">
                <a:latin typeface="Work Sans" panose="00000500000000000000" pitchFamily="2" charset="0"/>
              </a:rPr>
              <a:t>Un autre contrôle positif est associé à cette FNC en </a:t>
            </a:r>
            <a:r>
              <a:rPr lang="fr-FR" sz="1600" b="1" dirty="0">
                <a:latin typeface="Work Sans" panose="00000500000000000000" pitchFamily="2" charset="0"/>
              </a:rPr>
              <a:t>mars 2023</a:t>
            </a:r>
            <a:r>
              <a:rPr lang="fr-FR" sz="1600" dirty="0">
                <a:latin typeface="Work Sans" panose="00000500000000000000" pitchFamily="2" charset="0"/>
              </a:rPr>
              <a:t>.</a:t>
            </a:r>
          </a:p>
          <a:p>
            <a:pPr marL="1628775" lvl="2" indent="-285750">
              <a:lnSpc>
                <a:spcPct val="150000"/>
              </a:lnSpc>
              <a:buFont typeface="Wingdings" panose="05000000000000000000" pitchFamily="2" charset="2"/>
              <a:buChar char="à"/>
            </a:pPr>
            <a:r>
              <a:rPr lang="fr-FR" sz="1600" dirty="0">
                <a:latin typeface="Work Sans"/>
                <a:sym typeface="Wingdings" panose="05000000000000000000" pitchFamily="2" charset="2"/>
              </a:rPr>
              <a:t>Blocage informatique des expéditions du site en </a:t>
            </a:r>
            <a:r>
              <a:rPr lang="fr-FR" sz="1600" b="1" dirty="0">
                <a:latin typeface="Work Sans"/>
                <a:sym typeface="Wingdings" panose="05000000000000000000" pitchFamily="2" charset="2"/>
              </a:rPr>
              <a:t>mars 2023</a:t>
            </a:r>
            <a:r>
              <a:rPr lang="fr-FR" sz="1600" dirty="0">
                <a:latin typeface="Work Sans"/>
                <a:sym typeface="Wingdings" panose="05000000000000000000" pitchFamily="2" charset="2"/>
              </a:rPr>
              <a:t>.</a:t>
            </a:r>
            <a:endParaRPr lang="fr-FR" sz="1600" dirty="0">
              <a:latin typeface="Work Sans"/>
            </a:endParaRPr>
          </a:p>
          <a:p>
            <a:pPr marL="1171575" lvl="1" indent="-285750">
              <a:lnSpc>
                <a:spcPct val="150000"/>
              </a:lnSpc>
              <a:buFont typeface="Arial" panose="020B0604020202020204" pitchFamily="34" charset="0"/>
              <a:buChar char="•"/>
            </a:pPr>
            <a:r>
              <a:rPr lang="fr-FR" sz="1600" dirty="0">
                <a:latin typeface="Work Sans"/>
                <a:sym typeface="Wingdings" panose="05000000000000000000" pitchFamily="2" charset="2"/>
              </a:rPr>
              <a:t>Déblocage informatique en </a:t>
            </a:r>
            <a:r>
              <a:rPr lang="fr-FR" sz="1600" b="1" dirty="0">
                <a:latin typeface="Work Sans"/>
                <a:sym typeface="Wingdings" panose="05000000000000000000" pitchFamily="2" charset="2"/>
              </a:rPr>
              <a:t>juin 2024 </a:t>
            </a:r>
            <a:r>
              <a:rPr lang="fr-FR" sz="1600" dirty="0">
                <a:latin typeface="Work Sans"/>
                <a:sym typeface="Wingdings" panose="05000000000000000000" pitchFamily="2" charset="2"/>
              </a:rPr>
              <a:t>suite à l’envoi de la note de REX (contenu, difficultés). </a:t>
            </a:r>
            <a:endParaRPr lang="fr-FR" sz="1600" dirty="0">
              <a:latin typeface="Work Sans"/>
            </a:endParaRPr>
          </a:p>
          <a:p>
            <a:pPr marL="1171575" lvl="1" indent="-285750">
              <a:lnSpc>
                <a:spcPct val="150000"/>
              </a:lnSpc>
              <a:buFont typeface="Arial" panose="020B0604020202020204" pitchFamily="34" charset="0"/>
              <a:buChar char="•"/>
            </a:pPr>
            <a:r>
              <a:rPr lang="fr-FR" sz="1600" dirty="0">
                <a:solidFill>
                  <a:schemeClr val="tx1"/>
                </a:solidFill>
                <a:latin typeface="Work Sans" panose="00000500000000000000" pitchFamily="2" charset="0"/>
                <a:sym typeface="Wingdings" panose="05000000000000000000" pitchFamily="2" charset="2"/>
              </a:rPr>
              <a:t>S</a:t>
            </a:r>
            <a:r>
              <a:rPr lang="fr-FR" sz="1600" dirty="0">
                <a:latin typeface="Work Sans" panose="00000500000000000000" pitchFamily="2" charset="0"/>
                <a:sym typeface="Wingdings" panose="05000000000000000000" pitchFamily="2" charset="2"/>
              </a:rPr>
              <a:t>olde de la FNC en </a:t>
            </a:r>
            <a:r>
              <a:rPr lang="fr-FR" sz="1600" b="1" dirty="0">
                <a:latin typeface="Work Sans" panose="00000500000000000000" pitchFamily="2" charset="0"/>
                <a:sym typeface="Wingdings" panose="05000000000000000000" pitchFamily="2" charset="2"/>
              </a:rPr>
              <a:t>décembre 2024</a:t>
            </a:r>
            <a:r>
              <a:rPr lang="fr-FR" sz="1600" dirty="0">
                <a:latin typeface="Work Sans" panose="00000500000000000000" pitchFamily="2" charset="0"/>
                <a:sym typeface="Wingdings" panose="05000000000000000000" pitchFamily="2" charset="2"/>
              </a:rPr>
              <a:t>.</a:t>
            </a:r>
          </a:p>
          <a:p>
            <a:pPr marL="1171575" lvl="1" indent="-285750">
              <a:buFont typeface="Arial" panose="020B0604020202020204" pitchFamily="34" charset="0"/>
              <a:buChar char="•"/>
            </a:pPr>
            <a:endParaRPr lang="fr-FR" sz="1600" dirty="0">
              <a:solidFill>
                <a:schemeClr val="tx1"/>
              </a:solidFill>
              <a:latin typeface="Work Sans" panose="00000500000000000000" pitchFamily="2" charset="0"/>
              <a:sym typeface="Wingdings" panose="05000000000000000000" pitchFamily="2" charset="2"/>
            </a:endParaRPr>
          </a:p>
          <a:p>
            <a:pPr marL="428625" algn="l"/>
            <a:endParaRPr lang="fr-FR" sz="1600" dirty="0">
              <a:solidFill>
                <a:schemeClr val="tx1"/>
              </a:solidFill>
              <a:latin typeface="Work Sans" panose="00000500000000000000" pitchFamily="2" charset="0"/>
            </a:endParaRPr>
          </a:p>
          <a:p>
            <a:pPr marL="428625" algn="l"/>
            <a:r>
              <a:rPr lang="fr-FR" sz="1000" dirty="0">
                <a:latin typeface="Work Sans" panose="00000500000000000000" pitchFamily="2" charset="0"/>
              </a:rPr>
              <a:t> </a:t>
            </a: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4</a:t>
            </a:fld>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8493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0"/>
            <a:ext cx="967338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2.1 La gestion au cas par cas – DP2D : exemple de SLA </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31445" y="837048"/>
            <a:ext cx="12454890" cy="6165011"/>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8725" lvl="1" indent="-342900">
              <a:buFont typeface="+mj-lt"/>
              <a:buAutoNum type="arabicPeriod" startAt="2"/>
            </a:pPr>
            <a:r>
              <a:rPr lang="fr-FR" sz="1600" u="sng" dirty="0">
                <a:latin typeface="Work Sans"/>
              </a:rPr>
              <a:t>Actions mises en place sur site après détection</a:t>
            </a:r>
          </a:p>
          <a:p>
            <a:pPr marL="1228725" lvl="1" indent="-342900">
              <a:buFont typeface="+mj-lt"/>
              <a:buAutoNum type="arabicPeriod" startAt="2"/>
            </a:pPr>
            <a:endParaRPr lang="fr-FR" sz="1600" dirty="0">
              <a:latin typeface="Work Sans" panose="00000500000000000000" pitchFamily="2" charset="0"/>
            </a:endParaRPr>
          </a:p>
          <a:p>
            <a:pPr marL="428625" algn="l"/>
            <a:r>
              <a:rPr lang="fr-FR" sz="1600" dirty="0">
                <a:solidFill>
                  <a:schemeClr val="tx1"/>
                </a:solidFill>
                <a:latin typeface="Work Sans"/>
              </a:rPr>
              <a:t>Dès réception de l’information sur la détection de poussière de plomb (décembre 2022) :</a:t>
            </a:r>
          </a:p>
          <a:p>
            <a:pPr marL="1171575" lvl="1" indent="-285750">
              <a:buFont typeface="Arial" panose="020B0604020202020204" pitchFamily="34" charset="0"/>
              <a:buChar char="•"/>
            </a:pPr>
            <a:r>
              <a:rPr lang="fr-FR" sz="1600" dirty="0">
                <a:latin typeface="Work Sans"/>
              </a:rPr>
              <a:t>ouverture d’un constat d’en l’outil interne dédié.</a:t>
            </a:r>
          </a:p>
          <a:p>
            <a:pPr marL="1171575" lvl="1" indent="-285750">
              <a:buFont typeface="Arial" panose="020B0604020202020204" pitchFamily="34" charset="0"/>
              <a:buChar char="•"/>
            </a:pPr>
            <a:r>
              <a:rPr lang="fr-FR" sz="1600" dirty="0">
                <a:latin typeface="Work Sans"/>
              </a:rPr>
              <a:t>causeries effectuées aux titulaires pour rappeler l’importance de la propreté ménagère du site.</a:t>
            </a:r>
          </a:p>
          <a:p>
            <a:pPr marL="1171575" lvl="1" indent="-285750">
              <a:buFont typeface="Arial" panose="020B0604020202020204" pitchFamily="34" charset="0"/>
              <a:buChar char="•"/>
            </a:pPr>
            <a:r>
              <a:rPr lang="fr-FR" sz="1600" dirty="0">
                <a:latin typeface="Work Sans"/>
              </a:rPr>
              <a:t>lancement d’investigation dans tous les lieux de conditionnement de déchets pour déterminer l’origine de la contamination, auprès des fournisseurs d’emballages et du gestionnaire de la flotte de conteneurs.</a:t>
            </a:r>
          </a:p>
          <a:p>
            <a:pPr marL="1171575" lvl="1" indent="-285750">
              <a:buFont typeface="Arial" panose="020B0604020202020204" pitchFamily="34" charset="0"/>
              <a:buChar char="•"/>
            </a:pPr>
            <a:r>
              <a:rPr lang="fr-FR" sz="1600" dirty="0">
                <a:latin typeface="Work Sans"/>
              </a:rPr>
              <a:t>Cartographie complète de l’installation.</a:t>
            </a:r>
          </a:p>
          <a:p>
            <a:pPr marL="1171575" lvl="1" indent="-285750">
              <a:buFont typeface="Arial" panose="020B0604020202020204" pitchFamily="34" charset="0"/>
              <a:buChar char="•"/>
            </a:pPr>
            <a:r>
              <a:rPr lang="fr-FR" sz="1600" dirty="0">
                <a:latin typeface="Work Sans"/>
              </a:rPr>
              <a:t>Identification de 3 sources</a:t>
            </a:r>
          </a:p>
          <a:p>
            <a:pPr marL="1628775" lvl="2" indent="-285750">
              <a:lnSpc>
                <a:spcPct val="150000"/>
              </a:lnSpc>
              <a:buFont typeface="Wingdings" panose="05000000000000000000" pitchFamily="2" charset="2"/>
              <a:buChar char="à"/>
            </a:pPr>
            <a:r>
              <a:rPr lang="fr-FR" sz="1400" dirty="0">
                <a:latin typeface="Work Sans"/>
                <a:sym typeface="Wingdings" panose="05000000000000000000" pitchFamily="2" charset="2"/>
              </a:rPr>
              <a:t>Activités de déconstruction en cours sur des équipements contenant du plomb ;</a:t>
            </a:r>
            <a:r>
              <a:rPr lang="fr-FR" sz="1400" dirty="0">
                <a:solidFill>
                  <a:srgbClr val="FF0000"/>
                </a:solidFill>
                <a:latin typeface="Work Sans"/>
                <a:sym typeface="Wingdings" panose="05000000000000000000" pitchFamily="2" charset="2"/>
              </a:rPr>
              <a:t>  </a:t>
            </a:r>
            <a:endParaRPr lang="fr-FR" sz="1400" dirty="0">
              <a:latin typeface="Work Sans"/>
            </a:endParaRPr>
          </a:p>
          <a:p>
            <a:pPr marL="1628775" lvl="2" indent="-285750">
              <a:lnSpc>
                <a:spcPct val="150000"/>
              </a:lnSpc>
              <a:buFont typeface="Wingdings" panose="05000000000000000000" pitchFamily="2" charset="2"/>
              <a:buChar char="à"/>
            </a:pPr>
            <a:r>
              <a:rPr lang="fr-FR" sz="1400" dirty="0">
                <a:latin typeface="Work Sans"/>
              </a:rPr>
              <a:t>Activités de déconstruction passées sur des équipements contenant du plomb ; </a:t>
            </a:r>
            <a:r>
              <a:rPr lang="fr-FR" sz="1400" dirty="0">
                <a:solidFill>
                  <a:srgbClr val="FF0000"/>
                </a:solidFill>
                <a:latin typeface="Work Sans"/>
              </a:rPr>
              <a:t> </a:t>
            </a:r>
            <a:endParaRPr lang="fr-FR" sz="1400" dirty="0">
              <a:solidFill>
                <a:schemeClr val="tx1"/>
              </a:solidFill>
              <a:latin typeface="Work Sans"/>
            </a:endParaRPr>
          </a:p>
          <a:p>
            <a:pPr marL="1628775" lvl="2" indent="-285750">
              <a:lnSpc>
                <a:spcPct val="150000"/>
              </a:lnSpc>
              <a:buFont typeface="Wingdings" panose="05000000000000000000" pitchFamily="2" charset="2"/>
              <a:buChar char="à"/>
            </a:pPr>
            <a:r>
              <a:rPr lang="fr-FR" sz="1400" dirty="0">
                <a:latin typeface="Work Sans"/>
              </a:rPr>
              <a:t>L’état dégradé des peintures contenant du plomb de certains locaux.</a:t>
            </a:r>
            <a:endParaRPr lang="fr-FR" sz="1600" dirty="0">
              <a:latin typeface="Work Sans"/>
            </a:endParaRPr>
          </a:p>
          <a:p>
            <a:pPr marL="1171575" lvl="1" indent="-285750">
              <a:lnSpc>
                <a:spcPct val="150000"/>
              </a:lnSpc>
              <a:buFont typeface="Arial" panose="020B0604020202020204" pitchFamily="34" charset="0"/>
              <a:buChar char="•"/>
            </a:pPr>
            <a:r>
              <a:rPr lang="fr-FR" sz="1600" dirty="0">
                <a:latin typeface="Work Sans"/>
              </a:rPr>
              <a:t>Mise en place d’un plan d’action détaillé pour assurer le respect des seuils de pollution. Entre autres : </a:t>
            </a:r>
          </a:p>
          <a:p>
            <a:pPr marL="1628775" lvl="2" indent="-285750">
              <a:lnSpc>
                <a:spcPct val="150000"/>
              </a:lnSpc>
              <a:buFont typeface="Arial" panose="020B0604020202020204" pitchFamily="34" charset="0"/>
              <a:buChar char="•"/>
            </a:pPr>
            <a:r>
              <a:rPr lang="fr-FR" sz="1400" dirty="0">
                <a:latin typeface="Work Sans"/>
              </a:rPr>
              <a:t>Suivi de l’exposition des intervenants</a:t>
            </a:r>
          </a:p>
          <a:p>
            <a:pPr marL="1628775" lvl="2" indent="-285750">
              <a:lnSpc>
                <a:spcPct val="150000"/>
              </a:lnSpc>
              <a:buFont typeface="Arial" panose="020B0604020202020204" pitchFamily="34" charset="0"/>
              <a:buChar char="•"/>
            </a:pPr>
            <a:r>
              <a:rPr lang="fr-FR" sz="1400" dirty="0">
                <a:latin typeface="Work Sans"/>
              </a:rPr>
              <a:t>Acquisition d’un appareil de mesure portatif</a:t>
            </a:r>
          </a:p>
          <a:p>
            <a:pPr marL="1628775" lvl="2" indent="-285750">
              <a:lnSpc>
                <a:spcPct val="150000"/>
              </a:lnSpc>
              <a:buFont typeface="Arial" panose="020B0604020202020204" pitchFamily="34" charset="0"/>
              <a:buChar char="•"/>
            </a:pPr>
            <a:r>
              <a:rPr lang="fr-FR" sz="1400" dirty="0">
                <a:latin typeface="Work Sans"/>
              </a:rPr>
              <a:t>Nettoyage des locaux et adoption de moyens évitant la dissémination (tapis </a:t>
            </a:r>
            <a:r>
              <a:rPr lang="fr-FR" sz="1400" dirty="0" err="1">
                <a:latin typeface="Work Sans"/>
              </a:rPr>
              <a:t>piégants</a:t>
            </a:r>
            <a:r>
              <a:rPr lang="fr-FR" sz="1400" dirty="0">
                <a:latin typeface="Work Sans"/>
              </a:rPr>
              <a:t>, surbottes, nettoyage du casque...)</a:t>
            </a:r>
          </a:p>
          <a:p>
            <a:pPr marL="1628775" lvl="2" indent="-285750">
              <a:lnSpc>
                <a:spcPct val="150000"/>
              </a:lnSpc>
              <a:buFont typeface="Arial" panose="020B0604020202020204" pitchFamily="34" charset="0"/>
              <a:buChar char="•"/>
            </a:pPr>
            <a:r>
              <a:rPr lang="fr-FR" sz="1400" dirty="0">
                <a:latin typeface="Work Sans"/>
              </a:rPr>
              <a:t>Nettoyage systématique des colis finis à la lingette humide et sèche</a:t>
            </a:r>
          </a:p>
          <a:p>
            <a:pPr marL="1628775" lvl="2" indent="-285750">
              <a:lnSpc>
                <a:spcPct val="150000"/>
              </a:lnSpc>
              <a:buFont typeface="Arial" panose="020B0604020202020204" pitchFamily="34" charset="0"/>
              <a:buChar char="•"/>
            </a:pPr>
            <a:r>
              <a:rPr lang="fr-FR" sz="1400" dirty="0">
                <a:latin typeface="Work Sans"/>
              </a:rPr>
              <a:t>Respect du protocole plomb depuis sa validation au </a:t>
            </a:r>
            <a:r>
              <a:rPr lang="fr-FR" sz="1400" b="1" dirty="0">
                <a:latin typeface="Work Sans"/>
              </a:rPr>
              <a:t>14/02/2024</a:t>
            </a:r>
            <a:r>
              <a:rPr lang="fr-FR" sz="1400" dirty="0">
                <a:latin typeface="Work Sans"/>
              </a:rPr>
              <a:t> jusqu'à validation de la note de </a:t>
            </a:r>
            <a:r>
              <a:rPr lang="fr-FR" sz="1400" dirty="0" err="1">
                <a:latin typeface="Work Sans"/>
              </a:rPr>
              <a:t>REx</a:t>
            </a:r>
            <a:r>
              <a:rPr lang="fr-FR" sz="1400" dirty="0">
                <a:latin typeface="Work Sans"/>
              </a:rPr>
              <a:t> le 26 juin 2024 et sorti du statut "Vigilance Plomb"</a:t>
            </a:r>
            <a:endParaRPr lang="fr-FR" sz="1400" dirty="0">
              <a:solidFill>
                <a:srgbClr val="FF0000"/>
              </a:solidFill>
              <a:latin typeface="Work Sans"/>
            </a:endParaRPr>
          </a:p>
          <a:p>
            <a:pPr marL="1171575" lvl="1" indent="-285750">
              <a:buFont typeface="Arial" panose="020B0604020202020204" pitchFamily="34" charset="0"/>
              <a:buChar char="•"/>
            </a:pPr>
            <a:endParaRPr lang="fr-FR" sz="1600" dirty="0">
              <a:latin typeface="Work Sans" panose="00000500000000000000" pitchFamily="2" charset="0"/>
            </a:endParaRPr>
          </a:p>
          <a:p>
            <a:pPr marL="428625" algn="l"/>
            <a:endParaRPr lang="fr-FR" sz="1600" dirty="0">
              <a:solidFill>
                <a:schemeClr val="tx1"/>
              </a:solidFill>
              <a:latin typeface="Work Sans" panose="00000500000000000000" pitchFamily="2" charset="0"/>
            </a:endParaRPr>
          </a:p>
          <a:p>
            <a:pPr marL="428625" algn="l"/>
            <a:r>
              <a:rPr lang="fr-FR" sz="1000" dirty="0">
                <a:latin typeface="Work Sans"/>
              </a:rPr>
              <a:t> </a:t>
            </a: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5</a:t>
            </a:fld>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5873892"/>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0"/>
            <a:ext cx="967338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2.1 La gestion au cas par cas – DP2D : exemple de SLA </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0" y="1056968"/>
            <a:ext cx="12192000" cy="5029200"/>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28725" lvl="1" indent="-342900">
              <a:buFont typeface="+mj-lt"/>
              <a:buAutoNum type="arabicPeriod" startAt="3"/>
            </a:pPr>
            <a:r>
              <a:rPr lang="fr-FR" sz="1600" u="sng" dirty="0">
                <a:latin typeface="Work Sans"/>
              </a:rPr>
              <a:t>Dispositions de veille mises en œuvre sur site après sortie du statut « Vigilance Plomb »</a:t>
            </a:r>
          </a:p>
          <a:p>
            <a:pPr marL="428625" algn="l"/>
            <a:endParaRPr lang="fr-FR" sz="1600" dirty="0">
              <a:solidFill>
                <a:schemeClr val="tx1"/>
              </a:solidFill>
              <a:latin typeface="Work Sans" panose="00000500000000000000" pitchFamily="2" charset="0"/>
            </a:endParaRPr>
          </a:p>
          <a:p>
            <a:pPr marL="1171575" lvl="1" indent="-285750">
              <a:buFont typeface="Arial" panose="020B0604020202020204" pitchFamily="34" charset="0"/>
              <a:buChar char="•"/>
            </a:pPr>
            <a:r>
              <a:rPr lang="fr-FR" sz="1600" dirty="0">
                <a:latin typeface="Work Sans"/>
              </a:rPr>
              <a:t>Maintien du nettoyage systématique des colis en sortie de </a:t>
            </a:r>
            <a:r>
              <a:rPr lang="fr-FR" sz="1600" dirty="0" err="1">
                <a:latin typeface="Work Sans"/>
              </a:rPr>
              <a:t>ZppDN</a:t>
            </a:r>
            <a:r>
              <a:rPr lang="fr-FR" sz="1600" dirty="0">
                <a:latin typeface="Work Sans"/>
              </a:rPr>
              <a:t> (intégré au processus déchet). Traçabilité suivie dans le PV de sortie de </a:t>
            </a:r>
            <a:r>
              <a:rPr lang="fr-FR" sz="1600" dirty="0" err="1">
                <a:latin typeface="Work Sans"/>
              </a:rPr>
              <a:t>ZppDN</a:t>
            </a:r>
            <a:r>
              <a:rPr lang="fr-FR" sz="1600" dirty="0">
                <a:latin typeface="Work Sans"/>
              </a:rPr>
              <a:t>. Rappel régulier auprès des titulaires producteurs de déchets.</a:t>
            </a:r>
          </a:p>
          <a:p>
            <a:pPr marL="1171575" lvl="1" indent="-285750">
              <a:lnSpc>
                <a:spcPct val="150000"/>
              </a:lnSpc>
              <a:buFont typeface="Arial" panose="020B0604020202020204" pitchFamily="34" charset="0"/>
              <a:buChar char="•"/>
            </a:pPr>
            <a:r>
              <a:rPr lang="fr-FR" sz="1600" dirty="0">
                <a:latin typeface="Work Sans"/>
              </a:rPr>
              <a:t>Contrôles réguliers des colis à l’analyseur plomb portatif maintenus, aux fréquences mentionnées dans le protocole.</a:t>
            </a:r>
            <a:endParaRPr lang="fr-FR" sz="1600" dirty="0">
              <a:solidFill>
                <a:srgbClr val="000000"/>
              </a:solidFill>
              <a:latin typeface="Work Sans"/>
            </a:endParaRPr>
          </a:p>
          <a:p>
            <a:pPr marL="1171575" lvl="1" indent="-285750">
              <a:lnSpc>
                <a:spcPct val="150000"/>
              </a:lnSpc>
              <a:buFont typeface="Arial" panose="020B0604020202020204" pitchFamily="34" charset="0"/>
              <a:buChar char="•"/>
            </a:pPr>
            <a:r>
              <a:rPr lang="fr-FR" sz="1600" dirty="0">
                <a:latin typeface="Work Sans"/>
              </a:rPr>
              <a:t>Contrôles de cohérences réalisés au moins annuellement par un organisme externe.</a:t>
            </a:r>
            <a:endParaRPr lang="fr-FR" sz="1600" dirty="0">
              <a:solidFill>
                <a:srgbClr val="FF0000"/>
              </a:solidFill>
              <a:latin typeface="Work Sans"/>
            </a:endParaRPr>
          </a:p>
          <a:p>
            <a:pPr marL="1171575" lvl="1" indent="-285750">
              <a:lnSpc>
                <a:spcPct val="150000"/>
              </a:lnSpc>
              <a:buFont typeface="Arial" panose="020B0604020202020204" pitchFamily="34" charset="0"/>
              <a:buChar char="•"/>
            </a:pPr>
            <a:endParaRPr lang="fr-FR" sz="1600" dirty="0">
              <a:latin typeface="Work Sans" panose="00000500000000000000" pitchFamily="2" charset="0"/>
            </a:endParaRPr>
          </a:p>
          <a:p>
            <a:pPr marL="1228725" lvl="1" indent="-342900">
              <a:lnSpc>
                <a:spcPct val="150000"/>
              </a:lnSpc>
              <a:buFont typeface="+mj-lt"/>
              <a:buAutoNum type="arabicPeriod" startAt="4"/>
            </a:pPr>
            <a:r>
              <a:rPr lang="fr-FR" sz="1600" u="sng" dirty="0">
                <a:latin typeface="Work Sans" panose="00000500000000000000" pitchFamily="2" charset="0"/>
              </a:rPr>
              <a:t>Autres points d’intérêts</a:t>
            </a:r>
          </a:p>
          <a:p>
            <a:pPr marL="428625" algn="l">
              <a:lnSpc>
                <a:spcPct val="150000"/>
              </a:lnSpc>
            </a:pPr>
            <a:r>
              <a:rPr lang="fr-FR" sz="1600" dirty="0">
                <a:solidFill>
                  <a:schemeClr val="tx1"/>
                </a:solidFill>
                <a:latin typeface="Work Sans"/>
              </a:rPr>
              <a:t>Le site de SLA étant le premier site</a:t>
            </a:r>
            <a:r>
              <a:rPr lang="fr-FR" sz="1600" dirty="0">
                <a:solidFill>
                  <a:srgbClr val="FF0000"/>
                </a:solidFill>
                <a:latin typeface="Work Sans"/>
              </a:rPr>
              <a:t> </a:t>
            </a:r>
            <a:r>
              <a:rPr lang="fr-FR" sz="1600" dirty="0">
                <a:solidFill>
                  <a:schemeClr val="tx1"/>
                </a:solidFill>
                <a:latin typeface="Work Sans"/>
              </a:rPr>
              <a:t>concerné à la DP2D et le plus gros producteur parmi les 2 sites, les spécificités du protocole DP2D (par rapport au protocole DPN validé ultérieurement) ont principalement été établies grâce à leur REX. </a:t>
            </a:r>
          </a:p>
          <a:p>
            <a:pPr marL="1228725" lvl="1" indent="-342900">
              <a:lnSpc>
                <a:spcPct val="150000"/>
              </a:lnSpc>
              <a:buFont typeface="+mj-lt"/>
              <a:buAutoNum type="arabicPeriod" startAt="4"/>
            </a:pPr>
            <a:endParaRPr lang="fr-FR" sz="1600" dirty="0">
              <a:latin typeface="Work Sans" panose="00000500000000000000" pitchFamily="2" charset="0"/>
            </a:endParaRPr>
          </a:p>
          <a:p>
            <a:pPr marL="1171575" lvl="1" indent="-285750">
              <a:buFont typeface="Arial" panose="020B0604020202020204" pitchFamily="34" charset="0"/>
              <a:buChar char="•"/>
            </a:pPr>
            <a:endParaRPr lang="fr-FR" sz="1600" dirty="0">
              <a:solidFill>
                <a:schemeClr val="tx1"/>
              </a:solidFill>
              <a:latin typeface="Work Sans" panose="00000500000000000000" pitchFamily="2" charset="0"/>
            </a:endParaRPr>
          </a:p>
          <a:p>
            <a:pPr marL="1171575" lvl="1" indent="-285750">
              <a:buFont typeface="Arial" panose="020B0604020202020204" pitchFamily="34" charset="0"/>
              <a:buChar char="•"/>
            </a:pPr>
            <a:endParaRPr lang="fr-FR" sz="1600" dirty="0">
              <a:latin typeface="Work Sans" panose="00000500000000000000" pitchFamily="2" charset="0"/>
            </a:endParaRPr>
          </a:p>
          <a:p>
            <a:pPr marL="428625" algn="l"/>
            <a:endParaRPr lang="fr-FR" sz="1600" dirty="0">
              <a:solidFill>
                <a:schemeClr val="tx1"/>
              </a:solidFill>
              <a:latin typeface="Work Sans" panose="00000500000000000000" pitchFamily="2" charset="0"/>
            </a:endParaRPr>
          </a:p>
          <a:p>
            <a:pPr marL="428625" algn="l"/>
            <a:r>
              <a:rPr lang="fr-FR" sz="1000" dirty="0">
                <a:latin typeface="Work Sans" panose="00000500000000000000" pitchFamily="2" charset="0"/>
              </a:rPr>
              <a:t> </a:t>
            </a: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6</a:t>
            </a:fld>
            <a:endParaRPr lang="fr-F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0317462"/>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2.2 La gestion au cas par cas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617155"/>
            <a:ext cx="12192000" cy="6238567"/>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600" b="1" dirty="0">
                <a:solidFill>
                  <a:srgbClr val="1089FF"/>
                </a:solidFill>
                <a:latin typeface="Work Sans"/>
              </a:rPr>
              <a:t>📅 Historique</a:t>
            </a:r>
          </a:p>
          <a:p>
            <a:pPr marL="428625" algn="l">
              <a:lnSpc>
                <a:spcPct val="150000"/>
              </a:lnSpc>
            </a:pPr>
            <a:r>
              <a:rPr lang="fr-FR" sz="1600" b="1" dirty="0">
                <a:solidFill>
                  <a:schemeClr val="tx1"/>
                </a:solidFill>
                <a:latin typeface="Work Sans"/>
              </a:rPr>
              <a:t>01/03/2019</a:t>
            </a:r>
            <a:r>
              <a:rPr lang="fr-FR" sz="1600" dirty="0">
                <a:solidFill>
                  <a:schemeClr val="tx1"/>
                </a:solidFill>
                <a:latin typeface="Work Sans"/>
              </a:rPr>
              <a:t> : identification par le site de la présence de plaques de plomb nues dans le local RGV95 (local dédié à l’entreposage de matériels [dont matériels à rebuter] + colis TFA et CTO) </a:t>
            </a:r>
            <a:r>
              <a:rPr lang="fr-FR" sz="1600" dirty="0">
                <a:solidFill>
                  <a:schemeClr val="tx1"/>
                </a:solidFill>
                <a:latin typeface="Work Sans"/>
                <a:sym typeface="Wingdings" panose="05000000000000000000" pitchFamily="2" charset="2"/>
              </a:rPr>
              <a:t> </a:t>
            </a:r>
            <a:r>
              <a:rPr lang="fr-FR" sz="1600" dirty="0">
                <a:solidFill>
                  <a:schemeClr val="tx1"/>
                </a:solidFill>
                <a:latin typeface="Work Sans"/>
              </a:rPr>
              <a:t>par principe de précaution, le </a:t>
            </a:r>
            <a:r>
              <a:rPr lang="fr-FR" sz="1600" b="1" dirty="0">
                <a:solidFill>
                  <a:schemeClr val="tx1"/>
                </a:solidFill>
                <a:latin typeface="Work Sans"/>
              </a:rPr>
              <a:t>local est condamné d’accès</a:t>
            </a:r>
            <a:r>
              <a:rPr lang="fr-FR" sz="1600" dirty="0">
                <a:solidFill>
                  <a:schemeClr val="tx1"/>
                </a:solidFill>
                <a:latin typeface="Work Sans"/>
              </a:rPr>
              <a:t> et des </a:t>
            </a:r>
            <a:r>
              <a:rPr lang="fr-FR" sz="1600" b="1" dirty="0">
                <a:solidFill>
                  <a:schemeClr val="tx1"/>
                </a:solidFill>
                <a:latin typeface="Work Sans"/>
              </a:rPr>
              <a:t>mesures de contamination surfacique au plomb </a:t>
            </a:r>
            <a:r>
              <a:rPr lang="fr-FR" sz="1600" dirty="0">
                <a:solidFill>
                  <a:schemeClr val="tx1"/>
                </a:solidFill>
                <a:latin typeface="Work Sans"/>
              </a:rPr>
              <a:t>sont réalisées</a:t>
            </a:r>
          </a:p>
          <a:p>
            <a:pPr marL="428625" algn="l">
              <a:lnSpc>
                <a:spcPct val="150000"/>
              </a:lnSpc>
            </a:pPr>
            <a:r>
              <a:rPr lang="fr-FR" sz="1600" b="1" dirty="0">
                <a:solidFill>
                  <a:schemeClr val="tx1"/>
                </a:solidFill>
                <a:latin typeface="Work Sans"/>
              </a:rPr>
              <a:t>Juin 2019</a:t>
            </a:r>
            <a:r>
              <a:rPr lang="fr-FR" sz="1600" dirty="0">
                <a:solidFill>
                  <a:schemeClr val="tx1"/>
                </a:solidFill>
                <a:latin typeface="Work Sans"/>
              </a:rPr>
              <a:t> : réunions avec l’</a:t>
            </a:r>
            <a:r>
              <a:rPr lang="fr-FR" sz="1600" dirty="0" err="1">
                <a:solidFill>
                  <a:schemeClr val="tx1"/>
                </a:solidFill>
                <a:latin typeface="Work Sans"/>
              </a:rPr>
              <a:t>Andra</a:t>
            </a:r>
            <a:r>
              <a:rPr lang="fr-FR" sz="1600" dirty="0">
                <a:solidFill>
                  <a:schemeClr val="tx1"/>
                </a:solidFill>
                <a:latin typeface="Work Sans"/>
              </a:rPr>
              <a:t> pour présenter l’état des lieux :</a:t>
            </a:r>
          </a:p>
          <a:p>
            <a:pPr marL="714375" indent="-285750" algn="l">
              <a:lnSpc>
                <a:spcPct val="150000"/>
              </a:lnSpc>
              <a:buFont typeface="Arial" panose="020B0604020202020204" pitchFamily="34" charset="0"/>
              <a:buChar char="•"/>
            </a:pPr>
            <a:r>
              <a:rPr lang="fr-FR" sz="1600" dirty="0">
                <a:solidFill>
                  <a:schemeClr val="tx1"/>
                </a:solidFill>
                <a:latin typeface="Work Sans"/>
              </a:rPr>
              <a:t>Les niveaux de contamination surfacique</a:t>
            </a:r>
          </a:p>
          <a:p>
            <a:pPr marL="714375" indent="-285750" algn="l">
              <a:lnSpc>
                <a:spcPct val="150000"/>
              </a:lnSpc>
              <a:buFont typeface="Arial" panose="020B0604020202020204" pitchFamily="34" charset="0"/>
              <a:buChar char="•"/>
            </a:pPr>
            <a:r>
              <a:rPr lang="fr-FR" sz="1600" dirty="0">
                <a:solidFill>
                  <a:schemeClr val="tx1"/>
                </a:solidFill>
                <a:latin typeface="Work Sans"/>
              </a:rPr>
              <a:t>L’inventaire des colis ayant transité par le local incriminé (évacués + encore entreposés)</a:t>
            </a:r>
          </a:p>
          <a:p>
            <a:pPr marL="428625" algn="l">
              <a:lnSpc>
                <a:spcPct val="150000"/>
              </a:lnSpc>
            </a:pPr>
            <a:r>
              <a:rPr lang="fr-FR" sz="1600" b="1" dirty="0">
                <a:solidFill>
                  <a:schemeClr val="tx1"/>
                </a:solidFill>
                <a:latin typeface="Work Sans"/>
              </a:rPr>
              <a:t>Août 2019</a:t>
            </a:r>
            <a:r>
              <a:rPr lang="fr-FR" sz="1600" dirty="0">
                <a:solidFill>
                  <a:schemeClr val="tx1"/>
                </a:solidFill>
                <a:latin typeface="Work Sans"/>
              </a:rPr>
              <a:t> : dispositions de prise en charge par l’</a:t>
            </a:r>
            <a:r>
              <a:rPr lang="fr-FR" sz="1600" dirty="0" err="1">
                <a:solidFill>
                  <a:schemeClr val="tx1"/>
                </a:solidFill>
                <a:latin typeface="Work Sans"/>
              </a:rPr>
              <a:t>Andra</a:t>
            </a:r>
            <a:r>
              <a:rPr lang="fr-FR" sz="1600" dirty="0">
                <a:solidFill>
                  <a:schemeClr val="tx1"/>
                </a:solidFill>
                <a:latin typeface="Work Sans"/>
              </a:rPr>
              <a:t> établies</a:t>
            </a:r>
          </a:p>
          <a:p>
            <a:pPr marL="428625" algn="l">
              <a:lnSpc>
                <a:spcPct val="150000"/>
              </a:lnSpc>
            </a:pPr>
            <a:r>
              <a:rPr lang="fr-FR" sz="1600" dirty="0">
                <a:solidFill>
                  <a:schemeClr val="tx1"/>
                </a:solidFill>
                <a:latin typeface="Work Sans"/>
              </a:rPr>
              <a:t>En parallèle et en interne Dampierre : ouverture d’un </a:t>
            </a:r>
            <a:r>
              <a:rPr lang="fr-FR" sz="1600" b="1" dirty="0">
                <a:solidFill>
                  <a:schemeClr val="tx1"/>
                </a:solidFill>
                <a:latin typeface="Work Sans"/>
              </a:rPr>
              <a:t>GRP pollution plomb au BAC</a:t>
            </a:r>
            <a:r>
              <a:rPr lang="fr-FR" sz="1600" dirty="0">
                <a:solidFill>
                  <a:schemeClr val="tx1"/>
                </a:solidFill>
                <a:latin typeface="Work Sans"/>
              </a:rPr>
              <a:t> </a:t>
            </a:r>
            <a:r>
              <a:rPr lang="fr-FR" sz="1600" dirty="0">
                <a:solidFill>
                  <a:schemeClr val="tx1"/>
                </a:solidFill>
                <a:latin typeface="Work Sans"/>
                <a:sym typeface="Wingdings" panose="05000000000000000000" pitchFamily="2" charset="2"/>
              </a:rPr>
              <a:t> 🎯 identifier les origines de la poussière de plomb au BAC</a:t>
            </a:r>
            <a:endParaRPr lang="fr-FR" dirty="0">
              <a:solidFill>
                <a:schemeClr val="tx1"/>
              </a:solidFill>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7</a:t>
            </a:fld>
            <a:endParaRPr lang="fr-FR" sz="1200" dirty="0">
              <a:latin typeface="Arial" panose="020B0604020202020204" pitchFamily="34" charset="0"/>
              <a:cs typeface="Arial" panose="020B0604020202020204" pitchFamily="34" charset="0"/>
            </a:endParaRPr>
          </a:p>
        </p:txBody>
      </p:sp>
      <p:graphicFrame>
        <p:nvGraphicFramePr>
          <p:cNvPr id="6" name="Diagramme 5">
            <a:extLst>
              <a:ext uri="{FF2B5EF4-FFF2-40B4-BE49-F238E27FC236}">
                <a16:creationId xmlns:a16="http://schemas.microsoft.com/office/drawing/2014/main" id="{F8E85574-4F4D-521E-0B00-508C69A5B8B9}"/>
              </a:ext>
            </a:extLst>
          </p:cNvPr>
          <p:cNvGraphicFramePr/>
          <p:nvPr>
            <p:extLst>
              <p:ext uri="{D42A27DB-BD31-4B8C-83A1-F6EECF244321}">
                <p14:modId xmlns:p14="http://schemas.microsoft.com/office/powerpoint/2010/main" val="349626530"/>
              </p:ext>
            </p:extLst>
          </p:nvPr>
        </p:nvGraphicFramePr>
        <p:xfrm>
          <a:off x="356097" y="4275116"/>
          <a:ext cx="11436100" cy="2528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8"/>
          <a:srcRect l="36333"/>
          <a:stretch/>
        </p:blipFill>
        <p:spPr>
          <a:xfrm>
            <a:off x="10695934" y="11830"/>
            <a:ext cx="1496066" cy="589527"/>
          </a:xfrm>
          <a:prstGeom prst="rect">
            <a:avLst/>
          </a:prstGeom>
        </p:spPr>
      </p:pic>
    </p:spTree>
    <p:extLst>
      <p:ext uri="{BB962C8B-B14F-4D97-AF65-F5344CB8AC3E}">
        <p14:creationId xmlns:p14="http://schemas.microsoft.com/office/powerpoint/2010/main" val="200454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617155"/>
            <a:ext cx="12192000" cy="4532361"/>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400" b="1" dirty="0">
                <a:solidFill>
                  <a:srgbClr val="1089FF"/>
                </a:solidFill>
                <a:latin typeface="Work Sans"/>
              </a:rPr>
              <a:t>Pour anticiper et sécuriser la gestion des déchets plomb</a:t>
            </a:r>
            <a:r>
              <a:rPr lang="fr-FR" sz="1400" dirty="0">
                <a:solidFill>
                  <a:srgbClr val="1089FF"/>
                </a:solidFill>
                <a:latin typeface="Work Sans"/>
              </a:rPr>
              <a:t> :</a:t>
            </a:r>
          </a:p>
          <a:p>
            <a:pPr marL="771525" indent="-342900" algn="l">
              <a:lnSpc>
                <a:spcPct val="150000"/>
              </a:lnSpc>
              <a:buFont typeface="Wingdings" panose="05000000000000000000" pitchFamily="2" charset="2"/>
              <a:buChar char="Ø"/>
            </a:pPr>
            <a:r>
              <a:rPr lang="fr-FR" sz="1800" dirty="0">
                <a:solidFill>
                  <a:schemeClr val="tx1"/>
                </a:solidFill>
                <a:latin typeface="Work Sans"/>
              </a:rPr>
              <a:t>SERVICE DE PREVENTION DES RISQUES:</a:t>
            </a:r>
          </a:p>
          <a:p>
            <a:pPr marL="1343025" lvl="1" indent="-457200">
              <a:lnSpc>
                <a:spcPct val="150000"/>
              </a:lnSpc>
              <a:buFont typeface="Wingdings" panose="05000000000000000000" pitchFamily="2" charset="2"/>
              <a:buChar char="§"/>
            </a:pPr>
            <a:r>
              <a:rPr lang="fr-FR" dirty="0">
                <a:solidFill>
                  <a:schemeClr val="tx1"/>
                </a:solidFill>
                <a:latin typeface="Work Sans"/>
              </a:rPr>
              <a:t>Décliner les RR et RM Plomb au travers d’une note de gestion du risque Plomb locale : </a:t>
            </a:r>
          </a:p>
          <a:p>
            <a:pPr marL="1685925" lvl="2" indent="-342900">
              <a:lnSpc>
                <a:spcPct val="150000"/>
              </a:lnSpc>
              <a:buFont typeface="Wingdings" panose="05000000000000000000" pitchFamily="2" charset="2"/>
              <a:buChar char="Ø"/>
            </a:pPr>
            <a:r>
              <a:rPr lang="fr-FR" sz="2400" dirty="0">
                <a:solidFill>
                  <a:schemeClr val="tx1"/>
                </a:solidFill>
                <a:latin typeface="Work Sans"/>
              </a:rPr>
              <a:t>CELLULE REPERAGE AMIANTE PLOMB DU SITE : </a:t>
            </a:r>
          </a:p>
          <a:p>
            <a:pPr marL="1343025" lvl="1" indent="-457200">
              <a:lnSpc>
                <a:spcPct val="150000"/>
              </a:lnSpc>
              <a:buFont typeface="Wingdings" panose="05000000000000000000" pitchFamily="2" charset="2"/>
              <a:buChar char="§"/>
            </a:pPr>
            <a:r>
              <a:rPr lang="fr-FR" dirty="0">
                <a:solidFill>
                  <a:schemeClr val="tx1"/>
                </a:solidFill>
                <a:latin typeface="Work Sans"/>
              </a:rPr>
              <a:t>Fiabiliser le repérage plomb avant travaux sur site </a:t>
            </a:r>
            <a:r>
              <a:rPr lang="fr-FR" dirty="0">
                <a:solidFill>
                  <a:schemeClr val="tx1"/>
                </a:solidFill>
                <a:latin typeface="Work Sans"/>
                <a:sym typeface="Wingdings" panose="05000000000000000000" pitchFamily="2" charset="2"/>
              </a:rPr>
              <a:t> </a:t>
            </a:r>
            <a:r>
              <a:rPr lang="fr-FR" dirty="0">
                <a:solidFill>
                  <a:schemeClr val="tx1"/>
                </a:solidFill>
                <a:latin typeface="Work Sans"/>
              </a:rPr>
              <a:t> SENSIBILISER les métiers sur le requis de la demande de repérage/ </a:t>
            </a:r>
            <a:r>
              <a:rPr lang="fr-FR" dirty="0" err="1">
                <a:solidFill>
                  <a:schemeClr val="tx1"/>
                </a:solidFill>
                <a:latin typeface="Work Sans"/>
              </a:rPr>
              <a:t>AdREx</a:t>
            </a:r>
            <a:r>
              <a:rPr lang="fr-FR" dirty="0">
                <a:solidFill>
                  <a:schemeClr val="tx1"/>
                </a:solidFill>
                <a:latin typeface="Work Sans"/>
              </a:rPr>
              <a:t> / </a:t>
            </a:r>
          </a:p>
          <a:p>
            <a:pPr marL="1343025" lvl="1" indent="-457200">
              <a:lnSpc>
                <a:spcPct val="150000"/>
              </a:lnSpc>
              <a:buFont typeface="Wingdings" panose="05000000000000000000" pitchFamily="2" charset="2"/>
              <a:buChar char="§"/>
            </a:pPr>
            <a:r>
              <a:rPr lang="fr-FR" dirty="0">
                <a:solidFill>
                  <a:schemeClr val="tx1"/>
                </a:solidFill>
                <a:latin typeface="Work Sans"/>
              </a:rPr>
              <a:t>Définir les chantiers à risques Plomb</a:t>
            </a:r>
          </a:p>
          <a:p>
            <a:pPr marL="1685925" lvl="2" indent="-342900">
              <a:lnSpc>
                <a:spcPct val="150000"/>
              </a:lnSpc>
              <a:buFont typeface="Wingdings" panose="05000000000000000000" pitchFamily="2" charset="2"/>
              <a:buChar char="Ø"/>
            </a:pPr>
            <a:r>
              <a:rPr lang="fr-FR" sz="2400" dirty="0">
                <a:solidFill>
                  <a:schemeClr val="tx1"/>
                </a:solidFill>
                <a:latin typeface="Work Sans"/>
              </a:rPr>
              <a:t>SERVICE LOGISTIQUE DECHETS: </a:t>
            </a:r>
          </a:p>
          <a:p>
            <a:pPr marL="1343025" lvl="1" indent="-457200">
              <a:lnSpc>
                <a:spcPct val="150000"/>
              </a:lnSpc>
              <a:buFont typeface="Wingdings" panose="05000000000000000000" pitchFamily="2" charset="2"/>
              <a:buChar char="§"/>
            </a:pPr>
            <a:r>
              <a:rPr lang="fr-FR" dirty="0">
                <a:solidFill>
                  <a:schemeClr val="tx1"/>
                </a:solidFill>
                <a:latin typeface="Work Sans"/>
              </a:rPr>
              <a:t>Assurer un conditionnement conforme des déchets plomb issus de </a:t>
            </a:r>
            <a:r>
              <a:rPr lang="fr-FR" dirty="0" err="1">
                <a:solidFill>
                  <a:schemeClr val="tx1"/>
                </a:solidFill>
                <a:latin typeface="Work Sans"/>
              </a:rPr>
              <a:t>ZppDn</a:t>
            </a:r>
            <a:r>
              <a:rPr lang="fr-FR" dirty="0">
                <a:solidFill>
                  <a:schemeClr val="tx1"/>
                </a:solidFill>
                <a:latin typeface="Work Sans"/>
              </a:rPr>
              <a:t> et les conventionnels</a:t>
            </a: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8</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sp>
        <p:nvSpPr>
          <p:cNvPr id="3" name="ZoneTexte 2">
            <a:extLst>
              <a:ext uri="{FF2B5EF4-FFF2-40B4-BE49-F238E27FC236}">
                <a16:creationId xmlns:a16="http://schemas.microsoft.com/office/drawing/2014/main" id="{5C277000-F09E-7854-34E8-F41203066D19}"/>
              </a:ext>
            </a:extLst>
          </p:cNvPr>
          <p:cNvSpPr txBox="1"/>
          <p:nvPr/>
        </p:nvSpPr>
        <p:spPr>
          <a:xfrm>
            <a:off x="1978192" y="5165314"/>
            <a:ext cx="8235616" cy="646331"/>
          </a:xfrm>
          <a:prstGeom prst="rect">
            <a:avLst/>
          </a:prstGeom>
          <a:noFill/>
        </p:spPr>
        <p:txBody>
          <a:bodyPr wrap="square">
            <a:spAutoFit/>
          </a:bodyPr>
          <a:lstStyle/>
          <a:p>
            <a:pPr algn="ctr"/>
            <a:r>
              <a:rPr lang="fr-FR" sz="1800" b="1" dirty="0">
                <a:solidFill>
                  <a:srgbClr val="FF0000"/>
                </a:solidFill>
                <a:effectLst/>
                <a:latin typeface="Calibri" panose="020F0502020204030204" pitchFamily="34" charset="0"/>
                <a:ea typeface="Calibri" panose="020F0502020204030204" pitchFamily="34" charset="0"/>
              </a:rPr>
              <a:t>Ces actions permettent de donner un socle de travail et de définir une stratégie pluriannuelle de gestion des locaux à risque de pollution au plomb.</a:t>
            </a:r>
          </a:p>
        </p:txBody>
      </p:sp>
    </p:spTree>
    <p:extLst>
      <p:ext uri="{BB962C8B-B14F-4D97-AF65-F5344CB8AC3E}">
        <p14:creationId xmlns:p14="http://schemas.microsoft.com/office/powerpoint/2010/main" val="4049128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83D5A4D-C711-B743-BABE-C8EE6208C671}"/>
              </a:ext>
            </a:extLst>
          </p:cNvPr>
          <p:cNvSpPr>
            <a:spLocks noGrp="1"/>
          </p:cNvSpPr>
          <p:nvPr>
            <p:ph type="ctrTitle" idx="4294967295" hasCustomPrompt="1"/>
          </p:nvPr>
        </p:nvSpPr>
        <p:spPr>
          <a:xfrm>
            <a:off x="0" y="-297246"/>
            <a:ext cx="11127179" cy="1371600"/>
          </a:xfrm>
        </p:spPr>
        <p:txBody>
          <a:bodyPr lIns="360000" rIns="540000" anchor="ctr">
            <a:normAutofit/>
          </a:bodyPr>
          <a:lstStyle>
            <a:lvl1pPr marL="365125" indent="-365125" algn="l">
              <a:buFont typeface="+mj-lt"/>
              <a:buAutoNum type="arabicPeriod"/>
              <a:tabLst/>
              <a:defRPr sz="3000" b="0" i="0">
                <a:solidFill>
                  <a:srgbClr val="1089FF"/>
                </a:solidFill>
                <a:latin typeface="Work Sans ExtraLight Roman"/>
                <a:cs typeface="Work Sans ExtraLight Roman"/>
              </a:defRPr>
            </a:lvl1pPr>
          </a:lstStyle>
          <a:p>
            <a:pPr marL="0" indent="0">
              <a:buNone/>
            </a:pPr>
            <a:r>
              <a:rPr lang="fr-FR" sz="2800" dirty="0"/>
              <a:t>3. Et maintenant, gérer le risque plomb – DPN : exemple du CNPE de Dampierre</a:t>
            </a:r>
          </a:p>
        </p:txBody>
      </p:sp>
      <p:sp>
        <p:nvSpPr>
          <p:cNvPr id="7" name="Espace réservé du texte 3">
            <a:extLst>
              <a:ext uri="{FF2B5EF4-FFF2-40B4-BE49-F238E27FC236}">
                <a16:creationId xmlns:a16="http://schemas.microsoft.com/office/drawing/2014/main" id="{8425BB1B-7B37-B343-8DD5-9E56758128B5}"/>
              </a:ext>
            </a:extLst>
          </p:cNvPr>
          <p:cNvSpPr txBox="1">
            <a:spLocks/>
          </p:cNvSpPr>
          <p:nvPr/>
        </p:nvSpPr>
        <p:spPr>
          <a:xfrm>
            <a:off x="-111512" y="910433"/>
            <a:ext cx="12192000" cy="5945289"/>
          </a:xfrm>
          <a:prstGeom prst="rect">
            <a:avLst/>
          </a:prstGeom>
        </p:spPr>
        <p:txBody>
          <a:bodyPr vert="horz" lIns="91440" tIns="45720" rIns="91440" bIns="45720" rtlCol="0" anchor="t" anchorCtr="0"/>
          <a:lstStyle>
            <a:defPPr>
              <a:defRPr lang="fr-F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28625" algn="l">
              <a:lnSpc>
                <a:spcPct val="150000"/>
              </a:lnSpc>
            </a:pPr>
            <a:r>
              <a:rPr lang="fr-FR" sz="1600" b="1" dirty="0">
                <a:solidFill>
                  <a:srgbClr val="1089FF"/>
                </a:solidFill>
                <a:latin typeface="Work Sans"/>
              </a:rPr>
              <a:t>SENSIBILISATION METIERS : Repérage plomb avant travaux et </a:t>
            </a:r>
            <a:r>
              <a:rPr lang="fr-FR" sz="1600" b="1" dirty="0" err="1">
                <a:solidFill>
                  <a:srgbClr val="1089FF"/>
                </a:solidFill>
                <a:latin typeface="Work Sans"/>
              </a:rPr>
              <a:t>AdR</a:t>
            </a:r>
            <a:r>
              <a:rPr lang="fr-FR" sz="1600" b="1" dirty="0">
                <a:solidFill>
                  <a:srgbClr val="1089FF"/>
                </a:solidFill>
                <a:latin typeface="Work Sans"/>
              </a:rPr>
              <a:t> chantier </a:t>
            </a:r>
            <a:endParaRPr lang="fr-FR" sz="1600" dirty="0">
              <a:solidFill>
                <a:srgbClr val="1089FF"/>
              </a:solidFill>
              <a:latin typeface="Work Sans"/>
            </a:endParaRPr>
          </a:p>
        </p:txBody>
      </p:sp>
      <p:sp>
        <p:nvSpPr>
          <p:cNvPr id="10" name="Espace réservé du numéro de diapositive 2">
            <a:extLst>
              <a:ext uri="{FF2B5EF4-FFF2-40B4-BE49-F238E27FC236}">
                <a16:creationId xmlns:a16="http://schemas.microsoft.com/office/drawing/2014/main" id="{E43B2D61-BB24-794E-B18B-7826C519DEE0}"/>
              </a:ext>
            </a:extLst>
          </p:cNvPr>
          <p:cNvSpPr txBox="1">
            <a:spLocks/>
          </p:cNvSpPr>
          <p:nvPr/>
        </p:nvSpPr>
        <p:spPr>
          <a:xfrm>
            <a:off x="9256720" y="6250657"/>
            <a:ext cx="2650436" cy="276999"/>
          </a:xfrm>
          <a:prstGeom prst="rect">
            <a:avLst/>
          </a:prstGeom>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EE3DB67-EEC3-864F-AA9B-084794469228}" type="slidenum">
              <a:rPr lang="fr-FR" sz="1200" smtClean="0">
                <a:latin typeface="Arial" panose="020B0604020202020204" pitchFamily="34" charset="0"/>
                <a:cs typeface="Arial" panose="020B0604020202020204" pitchFamily="34" charset="0"/>
              </a:rPr>
              <a:pPr algn="r"/>
              <a:t>9</a:t>
            </a:fld>
            <a:endParaRPr lang="fr-FR" sz="1200" dirty="0">
              <a:latin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6403A68E-3370-2B63-4BC3-7A882C34387C}"/>
              </a:ext>
            </a:extLst>
          </p:cNvPr>
          <p:cNvPicPr>
            <a:picLocks noChangeAspect="1"/>
          </p:cNvPicPr>
          <p:nvPr/>
        </p:nvPicPr>
        <p:blipFill rotWithShape="1">
          <a:blip r:embed="rId3"/>
          <a:srcRect l="36333"/>
          <a:stretch/>
        </p:blipFill>
        <p:spPr>
          <a:xfrm>
            <a:off x="10695934" y="11830"/>
            <a:ext cx="1496066" cy="589527"/>
          </a:xfrm>
          <a:prstGeom prst="rect">
            <a:avLst/>
          </a:prstGeom>
        </p:spPr>
      </p:pic>
      <p:pic>
        <p:nvPicPr>
          <p:cNvPr id="3" name="Image 2">
            <a:extLst>
              <a:ext uri="{FF2B5EF4-FFF2-40B4-BE49-F238E27FC236}">
                <a16:creationId xmlns:a16="http://schemas.microsoft.com/office/drawing/2014/main" id="{1DA75C2F-2725-3436-36F6-7877521C36E3}"/>
              </a:ext>
            </a:extLst>
          </p:cNvPr>
          <p:cNvPicPr>
            <a:picLocks noChangeAspect="1"/>
          </p:cNvPicPr>
          <p:nvPr/>
        </p:nvPicPr>
        <p:blipFill>
          <a:blip r:embed="rId4"/>
          <a:stretch>
            <a:fillRect/>
          </a:stretch>
        </p:blipFill>
        <p:spPr>
          <a:xfrm>
            <a:off x="1407695" y="1383429"/>
            <a:ext cx="3949148" cy="4921247"/>
          </a:xfrm>
          <a:prstGeom prst="rect">
            <a:avLst/>
          </a:prstGeom>
        </p:spPr>
      </p:pic>
      <p:sp>
        <p:nvSpPr>
          <p:cNvPr id="6" name="ZoneTexte 5">
            <a:extLst>
              <a:ext uri="{FF2B5EF4-FFF2-40B4-BE49-F238E27FC236}">
                <a16:creationId xmlns:a16="http://schemas.microsoft.com/office/drawing/2014/main" id="{2A824CCA-4C25-D59D-C82B-FD6367CCF12A}"/>
              </a:ext>
            </a:extLst>
          </p:cNvPr>
          <p:cNvSpPr txBox="1"/>
          <p:nvPr/>
        </p:nvSpPr>
        <p:spPr>
          <a:xfrm>
            <a:off x="5563589" y="1697184"/>
            <a:ext cx="6148136" cy="379335"/>
          </a:xfrm>
          <a:prstGeom prst="rect">
            <a:avLst/>
          </a:prstGeom>
          <a:noFill/>
        </p:spPr>
        <p:txBody>
          <a:bodyPr wrap="square">
            <a:spAutoFit/>
          </a:bodyPr>
          <a:lstStyle/>
          <a:p>
            <a:pPr marL="428625" algn="l">
              <a:lnSpc>
                <a:spcPct val="150000"/>
              </a:lnSpc>
            </a:pPr>
            <a:r>
              <a:rPr lang="fr-FR" sz="1400" b="1" dirty="0">
                <a:solidFill>
                  <a:srgbClr val="1089FF"/>
                </a:solidFill>
                <a:latin typeface="Work Sans"/>
              </a:rPr>
              <a:t>Formulaire de demande de diagnostic matériaux dangereux</a:t>
            </a:r>
            <a:endParaRPr lang="fr-FR" sz="1400" dirty="0">
              <a:solidFill>
                <a:srgbClr val="1089FF"/>
              </a:solidFill>
              <a:latin typeface="Work Sans"/>
            </a:endParaRPr>
          </a:p>
        </p:txBody>
      </p:sp>
      <p:pic>
        <p:nvPicPr>
          <p:cNvPr id="9" name="Image 8">
            <a:extLst>
              <a:ext uri="{FF2B5EF4-FFF2-40B4-BE49-F238E27FC236}">
                <a16:creationId xmlns:a16="http://schemas.microsoft.com/office/drawing/2014/main" id="{33462063-669F-290A-5EF4-EC732CDC445F}"/>
              </a:ext>
            </a:extLst>
          </p:cNvPr>
          <p:cNvPicPr>
            <a:picLocks noChangeAspect="1"/>
          </p:cNvPicPr>
          <p:nvPr/>
        </p:nvPicPr>
        <p:blipFill>
          <a:blip r:embed="rId5"/>
          <a:stretch>
            <a:fillRect/>
          </a:stretch>
        </p:blipFill>
        <p:spPr>
          <a:xfrm>
            <a:off x="6426545" y="2124645"/>
            <a:ext cx="5017422" cy="3643604"/>
          </a:xfrm>
          <a:prstGeom prst="rect">
            <a:avLst/>
          </a:prstGeom>
        </p:spPr>
      </p:pic>
    </p:spTree>
    <p:extLst>
      <p:ext uri="{BB962C8B-B14F-4D97-AF65-F5344CB8AC3E}">
        <p14:creationId xmlns:p14="http://schemas.microsoft.com/office/powerpoint/2010/main" val="290330848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AD93F7DB43BD4ABE25A7DDCD92A11B" ma:contentTypeVersion="12" ma:contentTypeDescription="Crée un document." ma:contentTypeScope="" ma:versionID="28a1d41a34b24a9ae55b3e04214b15de">
  <xsd:schema xmlns:xsd="http://www.w3.org/2001/XMLSchema" xmlns:xs="http://www.w3.org/2001/XMLSchema" xmlns:p="http://schemas.microsoft.com/office/2006/metadata/properties" xmlns:ns2="ad955667-24e0-4d48-9411-8310dffa0690" xmlns:ns3="79fc16ce-c6b4-4363-9fa9-d88d6f1fc449" targetNamespace="http://schemas.microsoft.com/office/2006/metadata/properties" ma:root="true" ma:fieldsID="a59dd2b4f277160904113554d9dda6f9" ns2:_="" ns3:_="">
    <xsd:import namespace="ad955667-24e0-4d48-9411-8310dffa0690"/>
    <xsd:import namespace="79fc16ce-c6b4-4363-9fa9-d88d6f1fc44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Commentaires" minOccurs="0"/>
                <xsd:element ref="ns2:MediaServiceSearchProperti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955667-24e0-4d48-9411-8310dffa06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Commentaires" ma:index="11" nillable="true" ma:displayName="Commentaires" ma:format="Dropdown" ma:internalName="Commentaires">
      <xsd:simpleType>
        <xsd:restriction base="dms:Text">
          <xsd:maxLength value="255"/>
        </xsd:restriction>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42f93913-bc41-4bc1-b92f-9f3e8e4be57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9fc16ce-c6b4-4363-9fa9-d88d6f1fc44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64f59fc8-5d9c-4d40-8e8f-1a636dbe583b}" ma:internalName="TaxCatchAll" ma:showField="CatchAllData" ma:web="79fc16ce-c6b4-4363-9fa9-d88d6f1fc44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mmentaires xmlns="ad955667-24e0-4d48-9411-8310dffa0690" xsi:nil="true"/>
    <lcf76f155ced4ddcb4097134ff3c332f xmlns="ad955667-24e0-4d48-9411-8310dffa0690">
      <Terms xmlns="http://schemas.microsoft.com/office/infopath/2007/PartnerControls"/>
    </lcf76f155ced4ddcb4097134ff3c332f>
    <TaxCatchAll xmlns="79fc16ce-c6b4-4363-9fa9-d88d6f1fc449" xsi:nil="true"/>
  </documentManagement>
</p:properties>
</file>

<file path=customXml/itemProps1.xml><?xml version="1.0" encoding="utf-8"?>
<ds:datastoreItem xmlns:ds="http://schemas.openxmlformats.org/officeDocument/2006/customXml" ds:itemID="{1B0CCA29-D7E3-45D1-803A-D4BE6D6ED6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955667-24e0-4d48-9411-8310dffa0690"/>
    <ds:schemaRef ds:uri="79fc16ce-c6b4-4363-9fa9-d88d6f1fc44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E777BD-7B0C-4F0B-98EF-D1D34A2B383F}">
  <ds:schemaRefs>
    <ds:schemaRef ds:uri="http://schemas.microsoft.com/sharepoint/v3/contenttype/forms"/>
  </ds:schemaRefs>
</ds:datastoreItem>
</file>

<file path=customXml/itemProps3.xml><?xml version="1.0" encoding="utf-8"?>
<ds:datastoreItem xmlns:ds="http://schemas.openxmlformats.org/officeDocument/2006/customXml" ds:itemID="{954754FC-8D83-468D-9903-C713A01386D1}">
  <ds:schemaRefs>
    <ds:schemaRef ds:uri="http://schemas.openxmlformats.org/package/2006/metadata/core-properties"/>
    <ds:schemaRef ds:uri="http://schemas.microsoft.com/office/2006/documentManagement/types"/>
    <ds:schemaRef ds:uri="79fc16ce-c6b4-4363-9fa9-d88d6f1fc449"/>
    <ds:schemaRef ds:uri="http://purl.org/dc/elements/1.1/"/>
    <ds:schemaRef ds:uri="http://schemas.microsoft.com/office/2006/metadata/properties"/>
    <ds:schemaRef ds:uri="ad955667-24e0-4d48-9411-8310dffa0690"/>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1205</TotalTime>
  <Words>1680</Words>
  <Application>Microsoft Office PowerPoint</Application>
  <PresentationFormat>Grand écran</PresentationFormat>
  <Paragraphs>188</Paragraphs>
  <Slides>19</Slides>
  <Notes>10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19</vt:i4>
      </vt:variant>
    </vt:vector>
  </HeadingPairs>
  <TitlesOfParts>
    <vt:vector size="27" baseType="lpstr">
      <vt:lpstr>Arial</vt:lpstr>
      <vt:lpstr>Calibri</vt:lpstr>
      <vt:lpstr>Calibri Light</vt:lpstr>
      <vt:lpstr>Police système Courant</vt:lpstr>
      <vt:lpstr>Wingdings</vt:lpstr>
      <vt:lpstr>Work Sans</vt:lpstr>
      <vt:lpstr>WORK SANS LIGHT ROMAN</vt:lpstr>
      <vt:lpstr>Thème Office</vt:lpstr>
      <vt:lpstr>Présentation PowerPoint</vt:lpstr>
      <vt:lpstr>Présentation PowerPoint</vt:lpstr>
      <vt:lpstr>1. L’émergence du sujet - EDF</vt:lpstr>
      <vt:lpstr>2.1 La gestion au cas par cas – DP2D : exemple de SLA </vt:lpstr>
      <vt:lpstr>2.1 La gestion au cas par cas – DP2D : exemple de SLA </vt:lpstr>
      <vt:lpstr>2.1 La gestion au cas par cas – DP2D : exemple de SLA </vt:lpstr>
      <vt:lpstr>2.2 La gestion au cas par cas – DPN : exemple du CNPE de Dampierre</vt:lpstr>
      <vt:lpstr>3. Et maintenant, gérer le risque plomb – DPN : exemple du CNPE de Dampierre</vt:lpstr>
      <vt:lpstr>3. Et maintenant, gérer le risque plomb – DPN : exemple du CNPE de Dampierre</vt:lpstr>
      <vt:lpstr>3. Et maintenant, gérer le risque plomb – DPN : exemple du CNPE de Dampierre</vt:lpstr>
      <vt:lpstr>3. Et maintenant, gérer le risque plomb – DPN : exemple du CNPE de Dampierre</vt:lpstr>
      <vt:lpstr>Présentation PowerPoint</vt:lpstr>
      <vt:lpstr>Présentation PowerPoint</vt:lpstr>
      <vt:lpstr>Présentation PowerPoint</vt:lpstr>
      <vt:lpstr>Présentation PowerPoint</vt:lpstr>
      <vt:lpstr>3. Et maintenant, gérer le risque plomb – DPN : exemple du CNPE de Dampierre</vt:lpstr>
      <vt:lpstr>3. Et maintenant, gérer le risque plomb – DPN : exemple du CNPE de Dampierre</vt:lpstr>
      <vt:lpstr>Pour conclure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marion grenier</dc:creator>
  <cp:lastModifiedBy>BAUDOT Marie</cp:lastModifiedBy>
  <cp:revision>157</cp:revision>
  <dcterms:created xsi:type="dcterms:W3CDTF">2021-04-07T13:05:34Z</dcterms:created>
  <dcterms:modified xsi:type="dcterms:W3CDTF">2025-01-22T11:12:17Z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d26f538-337a-4593-a7e6-123667b1a538_Enabled">
    <vt:lpwstr>true</vt:lpwstr>
  </property>
  <property fmtid="{D5CDD505-2E9C-101B-9397-08002B2CF9AE}" pid="3" name="MSIP_Label_2d26f538-337a-4593-a7e6-123667b1a538_SetDate">
    <vt:lpwstr>2025-01-14T16:31:16Z</vt:lpwstr>
  </property>
  <property fmtid="{D5CDD505-2E9C-101B-9397-08002B2CF9AE}" pid="4" name="MSIP_Label_2d26f538-337a-4593-a7e6-123667b1a538_Method">
    <vt:lpwstr>Standard</vt:lpwstr>
  </property>
  <property fmtid="{D5CDD505-2E9C-101B-9397-08002B2CF9AE}" pid="5" name="MSIP_Label_2d26f538-337a-4593-a7e6-123667b1a538_Name">
    <vt:lpwstr>C1 Interne</vt:lpwstr>
  </property>
  <property fmtid="{D5CDD505-2E9C-101B-9397-08002B2CF9AE}" pid="6" name="MSIP_Label_2d26f538-337a-4593-a7e6-123667b1a538_SiteId">
    <vt:lpwstr>e242425b-70fc-44dc-9ddf-c21e304e6c80</vt:lpwstr>
  </property>
  <property fmtid="{D5CDD505-2E9C-101B-9397-08002B2CF9AE}" pid="7" name="MSIP_Label_2d26f538-337a-4593-a7e6-123667b1a538_ActionId">
    <vt:lpwstr>e7992409-368a-4dec-927b-ea0b6d4db658</vt:lpwstr>
  </property>
  <property fmtid="{D5CDD505-2E9C-101B-9397-08002B2CF9AE}" pid="8" name="MSIP_Label_2d26f538-337a-4593-a7e6-123667b1a538_ContentBits">
    <vt:lpwstr>0</vt:lpwstr>
  </property>
  <property fmtid="{D5CDD505-2E9C-101B-9397-08002B2CF9AE}" pid="9" name="ContentTypeId">
    <vt:lpwstr>0x0101008FAD93F7DB43BD4ABE25A7DDCD92A11B</vt:lpwstr>
  </property>
  <property fmtid="{D5CDD505-2E9C-101B-9397-08002B2CF9AE}" pid="10" name="MediaServiceImageTags">
    <vt:lpwstr/>
  </property>
</Properties>
</file>