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68" r:id="rId3"/>
    <p:sldId id="274" r:id="rId4"/>
    <p:sldId id="270" r:id="rId5"/>
    <p:sldId id="271" r:id="rId6"/>
    <p:sldId id="258" r:id="rId7"/>
    <p:sldId id="266" r:id="rId8"/>
    <p:sldId id="27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EEF"/>
    <a:srgbClr val="E0EFF7"/>
    <a:srgbClr val="5B9BD5"/>
    <a:srgbClr val="5BDEEF"/>
    <a:srgbClr val="D2DEF7"/>
    <a:srgbClr val="EFF9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78" autoAdjust="0"/>
    <p:restoredTop sz="94660"/>
  </p:normalViewPr>
  <p:slideViewPr>
    <p:cSldViewPr snapToGrid="0">
      <p:cViewPr>
        <p:scale>
          <a:sx n="112" d="100"/>
          <a:sy n="112" d="100"/>
        </p:scale>
        <p:origin x="-136" y="-2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collaboration meeting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650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0"/>
            <a:ext cx="110744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collaboration meeting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943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/>
          <a:p>
            <a:r>
              <a:rPr lang="fr-FR"/>
              <a:t>Cliquez sur l'icône pour ajouter une image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8165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4978400" cy="4368801"/>
          </a:xfrm>
          <a:prstGeom prst="rect">
            <a:avLst/>
          </a:prstGeom>
        </p:spPr>
        <p:txBody>
          <a:bodyPr vert="horz"/>
          <a:lstStyle/>
          <a:p>
            <a:r>
              <a:rPr lang="fr-FR"/>
              <a:t>Cliquez sur l'icône pour ajouter une image</a:t>
            </a:r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collaboration meeting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5250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4857403"/>
          </a:xfrm>
        </p:spPr>
        <p:txBody>
          <a:bodyPr/>
          <a:lstStyle>
            <a:lvl1pPr marL="342900" indent="-342900">
              <a:buClr>
                <a:srgbClr val="770D29"/>
              </a:buClr>
              <a:buFont typeface="Wingdings" panose="05000000000000000000" pitchFamily="2" charset="2"/>
              <a:buChar char="§"/>
              <a:defRPr>
                <a:solidFill>
                  <a:srgbClr val="00649D"/>
                </a:solidFill>
              </a:defRPr>
            </a:lvl1pPr>
            <a:lvl2pPr marL="742950" indent="-285750">
              <a:buClr>
                <a:srgbClr val="770D29"/>
              </a:buClr>
              <a:buFont typeface="Wingdings" panose="05000000000000000000" pitchFamily="2" charset="2"/>
              <a:buChar char="§"/>
              <a:defRPr>
                <a:solidFill>
                  <a:srgbClr val="00649D"/>
                </a:solidFill>
              </a:defRPr>
            </a:lvl2pPr>
            <a:lvl3pPr marL="1143000" indent="-228600">
              <a:buClr>
                <a:srgbClr val="770D29"/>
              </a:buClr>
              <a:buFont typeface="Wingdings" panose="05000000000000000000" pitchFamily="2" charset="2"/>
              <a:buChar char="§"/>
              <a:defRPr>
                <a:solidFill>
                  <a:srgbClr val="00649D"/>
                </a:solidFill>
              </a:defRPr>
            </a:lvl3pPr>
            <a:lvl4pPr marL="1600200" indent="-228600">
              <a:buClr>
                <a:srgbClr val="770D29"/>
              </a:buClr>
              <a:buFont typeface="Wingdings" panose="05000000000000000000" pitchFamily="2" charset="2"/>
              <a:buChar char="§"/>
              <a:defRPr>
                <a:solidFill>
                  <a:srgbClr val="00649D"/>
                </a:solidFill>
              </a:defRPr>
            </a:lvl4pPr>
            <a:lvl5pPr marL="2057400" indent="-228600">
              <a:buClr>
                <a:srgbClr val="770D29"/>
              </a:buClr>
              <a:buFont typeface="Wingdings" panose="05000000000000000000" pitchFamily="2" charset="2"/>
              <a:buChar char="§"/>
              <a:defRPr>
                <a:solidFill>
                  <a:srgbClr val="00649D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09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6273800"/>
            <a:ext cx="12192000" cy="677333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D9030DCB-E887-DD12-A522-648B298E82F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7504" y="123478"/>
            <a:ext cx="1008112" cy="115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61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733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781387" y="1690794"/>
            <a:ext cx="9042400" cy="1143000"/>
          </a:xfrm>
        </p:spPr>
        <p:txBody>
          <a:bodyPr/>
          <a:lstStyle/>
          <a:p>
            <a:r>
              <a:rPr lang="fr-FR" dirty="0" err="1"/>
              <a:t>Elliptical</a:t>
            </a:r>
            <a:r>
              <a:rPr lang="fr-FR" dirty="0"/>
              <a:t> </a:t>
            </a:r>
            <a:r>
              <a:rPr lang="fr-FR" dirty="0" err="1"/>
              <a:t>cavities</a:t>
            </a:r>
            <a:r>
              <a:rPr lang="fr-FR" dirty="0"/>
              <a:t> simulations for </a:t>
            </a:r>
            <a:r>
              <a:rPr lang="fr-FR" dirty="0" err="1"/>
              <a:t>MuCol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7971905" y="4596939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Sophie </a:t>
            </a:r>
            <a:r>
              <a:rPr lang="fr-FR" dirty="0" err="1" smtClean="0"/>
              <a:t>Pierron</a:t>
            </a:r>
            <a:endParaRPr lang="fr-FR" dirty="0" smtClean="0"/>
          </a:p>
          <a:p>
            <a:r>
              <a:rPr lang="fr-FR" dirty="0" err="1" smtClean="0"/>
              <a:t>Dec</a:t>
            </a:r>
            <a:r>
              <a:rPr lang="fr-FR" dirty="0" smtClean="0"/>
              <a:t>. 10th 2024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6914" t="11918" r="-1"/>
          <a:stretch/>
        </p:blipFill>
        <p:spPr>
          <a:xfrm>
            <a:off x="1049867" y="67734"/>
            <a:ext cx="1003089" cy="105129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413" y="67734"/>
            <a:ext cx="1022546" cy="115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86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3"/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609600" y="1319415"/>
                <a:ext cx="11074400" cy="4714875"/>
              </a:xfrm>
            </p:spPr>
            <p:txBody>
              <a:bodyPr/>
              <a:lstStyle/>
              <a:p>
                <a:pPr>
                  <a:buClr>
                    <a:schemeClr val="accent2">
                      <a:lumMod val="75000"/>
                    </a:schemeClr>
                  </a:buClr>
                </a:pPr>
                <a:r>
                  <a:rPr lang="fr-FR" dirty="0" smtClean="0"/>
                  <a:t>Constraints</a:t>
                </a:r>
                <a:r>
                  <a:rPr lang="fr-FR" dirty="0"/>
                  <a:t> to </a:t>
                </a:r>
                <a:r>
                  <a:rPr lang="fr-FR" dirty="0" err="1"/>
                  <a:t>be</a:t>
                </a:r>
                <a:r>
                  <a:rPr lang="fr-FR" dirty="0"/>
                  <a:t> </a:t>
                </a:r>
                <a:r>
                  <a:rPr lang="fr-FR" dirty="0" smtClean="0"/>
                  <a:t>met :</a:t>
                </a:r>
                <a:endParaRPr lang="fr-FR" dirty="0"/>
              </a:p>
              <a:p>
                <a:pPr lvl="1">
                  <a:buClr>
                    <a:schemeClr val="accent4">
                      <a:lumMod val="60000"/>
                      <a:lumOff val="40000"/>
                    </a:schemeClr>
                  </a:buClr>
                </a:pPr>
                <a:r>
                  <a:rPr lang="en-US" sz="2200" dirty="0" smtClean="0"/>
                  <a:t>A </a:t>
                </a:r>
                <a:r>
                  <a:rPr lang="en-US" sz="2200" dirty="0"/>
                  <a:t>frequency of 704.4 </a:t>
                </a:r>
                <a:r>
                  <a:rPr lang="en-US" sz="2200" dirty="0" smtClean="0"/>
                  <a:t>MHz, </a:t>
                </a:r>
                <a14:m>
                  <m:oMath xmlns:m="http://schemas.openxmlformats.org/officeDocument/2006/math">
                    <m:r>
                      <a:rPr lang="fr-FR" sz="2200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fr-FR" sz="2200" b="0" i="1" smtClean="0">
                        <a:latin typeface="Cambria Math" panose="02040503050406030204" pitchFamily="18" charset="0"/>
                      </a:rPr>
                      <m:t>=0.884</m:t>
                    </m:r>
                  </m:oMath>
                </a14:m>
                <a:r>
                  <a:rPr lang="en-US" sz="2200" dirty="0" smtClean="0"/>
                  <a:t>.</a:t>
                </a:r>
                <a:endParaRPr lang="en-US" sz="2200" dirty="0"/>
              </a:p>
              <a:p>
                <a:pPr lvl="1">
                  <a:buClr>
                    <a:schemeClr val="accent4">
                      <a:lumMod val="60000"/>
                      <a:lumOff val="40000"/>
                    </a:schemeClr>
                  </a:buClr>
                </a:pPr>
                <a:r>
                  <a:rPr lang="en-US" sz="2200" dirty="0" smtClean="0"/>
                  <a:t>A </a:t>
                </a:r>
                <a:r>
                  <a:rPr lang="en-US" sz="2200" dirty="0"/>
                  <a:t>cavity length </a:t>
                </a:r>
                <a:r>
                  <a:rPr lang="en-US" sz="2200" dirty="0" err="1"/>
                  <a:t>Lacc</a:t>
                </a:r>
                <a:r>
                  <a:rPr lang="en-US" sz="2200"/>
                  <a:t> </a:t>
                </a:r>
                <a:r>
                  <a:rPr lang="en-US" sz="2200" smtClean="0"/>
                  <a:t>of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2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fr-FR" sz="22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fr-FR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2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fr-FR" sz="22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fr-FR" sz="2200" b="0" i="1" smtClean="0">
                            <a:latin typeface="Cambria Math" panose="02040503050406030204" pitchFamily="18" charset="0"/>
                          </a:rPr>
                          <m:t>704.4 [</m:t>
                        </m:r>
                        <m:r>
                          <a:rPr lang="fr-FR" sz="2200" b="0" i="1" smtClean="0">
                            <a:latin typeface="Cambria Math" panose="02040503050406030204" pitchFamily="18" charset="0"/>
                          </a:rPr>
                          <m:t>𝑀𝐻𝑧</m:t>
                        </m:r>
                        <m:r>
                          <a:rPr lang="fr-FR" sz="2200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den>
                    </m:f>
                    <m:r>
                      <a:rPr lang="fr-FR" sz="2200" b="0" i="1" smtClean="0">
                        <a:latin typeface="Cambria Math" panose="02040503050406030204" pitchFamily="18" charset="0"/>
                      </a:rPr>
                      <m:t>=565 </m:t>
                    </m:r>
                    <m:r>
                      <a:rPr lang="fr-FR" sz="2200" b="0" i="1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fr-FR" sz="22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200" dirty="0"/>
              </a:p>
              <a:p>
                <a:pPr lvl="1">
                  <a:buClr>
                    <a:schemeClr val="accent4">
                      <a:lumMod val="60000"/>
                      <a:lumOff val="40000"/>
                    </a:schemeClr>
                  </a:buClr>
                </a:pPr>
                <a:r>
                  <a:rPr lang="en-US" sz="2200" dirty="0" smtClean="0"/>
                  <a:t>Limited </a:t>
                </a:r>
                <a:r>
                  <a:rPr lang="en-US" sz="2200" dirty="0"/>
                  <a:t>to 3 cells</a:t>
                </a:r>
              </a:p>
              <a:p>
                <a:pPr marL="457200" lvl="1" indent="0">
                  <a:buNone/>
                </a:pPr>
                <a:endParaRPr lang="fr-FR" dirty="0"/>
              </a:p>
              <a:p>
                <a:pPr>
                  <a:buClr>
                    <a:schemeClr val="accent1">
                      <a:lumMod val="50000"/>
                    </a:schemeClr>
                  </a:buClr>
                </a:pPr>
                <a:r>
                  <a:rPr lang="en-US" dirty="0"/>
                  <a:t>An </a:t>
                </a:r>
                <a:r>
                  <a:rPr lang="en-US" dirty="0" smtClean="0"/>
                  <a:t>elliptical cavity as </a:t>
                </a:r>
                <a:r>
                  <a:rPr lang="en-US" dirty="0"/>
                  <a:t>an alternative approach</a:t>
                </a:r>
              </a:p>
              <a:p>
                <a:pPr marL="1080000" indent="-457200">
                  <a:buClr>
                    <a:schemeClr val="accent4">
                      <a:lumMod val="60000"/>
                      <a:lumOff val="40000"/>
                    </a:schemeClr>
                  </a:buClr>
                  <a:buFont typeface="Symbol" panose="05050102010706020507" pitchFamily="18" charset="2"/>
                  <a:buChar char="Þ"/>
                </a:pPr>
                <a:r>
                  <a:rPr lang="en-US" sz="2200" dirty="0"/>
                  <a:t>Cells not separated by windows to allow electrical coupling</a:t>
                </a:r>
                <a:r>
                  <a:rPr lang="en-US" sz="2200" dirty="0" smtClean="0"/>
                  <a:t>.</a:t>
                </a:r>
                <a:endParaRPr lang="fr-FR" sz="2200" dirty="0"/>
              </a:p>
              <a:p>
                <a:pPr marL="1440000" indent="-457200">
                  <a:buClr>
                    <a:schemeClr val="accent4">
                      <a:lumMod val="60000"/>
                      <a:lumOff val="40000"/>
                    </a:schemeClr>
                  </a:buClr>
                  <a:buFont typeface="Symbol" panose="05050102010706020507" pitchFamily="18" charset="2"/>
                  <a:buChar char="Þ"/>
                </a:pPr>
                <a:r>
                  <a:rPr lang="en-US" sz="2200" dirty="0" smtClean="0"/>
                  <a:t>Walls are not parallel </a:t>
                </a:r>
                <a14:m>
                  <m:oMath xmlns:m="http://schemas.openxmlformats.org/officeDocument/2006/math">
                    <m:r>
                      <a:rPr lang="fr-FR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200" dirty="0" smtClean="0"/>
                  <a:t> Reduces the </a:t>
                </a:r>
                <a:r>
                  <a:rPr lang="en-US" sz="2200" dirty="0" err="1" smtClean="0"/>
                  <a:t>multipactor</a:t>
                </a:r>
                <a:r>
                  <a:rPr lang="en-US" sz="2200" dirty="0" smtClean="0"/>
                  <a:t>.</a:t>
                </a:r>
                <a:endParaRPr lang="en-US" sz="2200" dirty="0"/>
              </a:p>
              <a:p>
                <a:pPr marL="1800000" indent="-457200">
                  <a:buClr>
                    <a:schemeClr val="accent4">
                      <a:lumMod val="60000"/>
                      <a:lumOff val="40000"/>
                    </a:schemeClr>
                  </a:buClr>
                  <a:buFont typeface="Symbol" panose="05050102010706020507" pitchFamily="18" charset="2"/>
                  <a:buChar char="Þ"/>
                </a:pPr>
                <a:r>
                  <a:rPr lang="fr-FR" sz="2200" dirty="0"/>
                  <a:t> </a:t>
                </a:r>
                <a:r>
                  <a:rPr lang="en-US" sz="2200" dirty="0" smtClean="0"/>
                  <a:t>Irises are </a:t>
                </a:r>
                <a:r>
                  <a:rPr lang="en-US" sz="2200" u="sng" dirty="0" smtClean="0"/>
                  <a:t>optimized to minimize </a:t>
                </a:r>
                <a:r>
                  <a:rPr lang="en-US" sz="2200" dirty="0" smtClean="0"/>
                  <a:t>the electric peak field.</a:t>
                </a:r>
                <a:endParaRPr lang="fr-FR" dirty="0"/>
              </a:p>
              <a:p>
                <a:pPr marL="0" indent="0">
                  <a:buNone/>
                </a:pPr>
                <a:r>
                  <a:rPr lang="fr-FR" sz="2000" dirty="0"/>
                  <a:t> </a:t>
                </a:r>
                <a:endParaRPr lang="fr-FR" sz="2000" dirty="0" smtClean="0"/>
              </a:p>
              <a:p>
                <a:pPr marL="0" indent="0">
                  <a:buNone/>
                </a:pPr>
                <a:r>
                  <a:rPr lang="fr-FR" sz="1600" dirty="0" smtClean="0"/>
                  <a:t>N.B</a:t>
                </a:r>
                <a:r>
                  <a:rPr lang="fr-FR" sz="1600" dirty="0"/>
                  <a:t>.: </a:t>
                </a:r>
                <a:r>
                  <a:rPr lang="en-US" sz="1600" dirty="0"/>
                  <a:t>the geometry of the designs shown below is </a:t>
                </a:r>
                <a:r>
                  <a:rPr lang="en-US" sz="1600" dirty="0" err="1"/>
                  <a:t>axisymmetrical</a:t>
                </a:r>
                <a:r>
                  <a:rPr lang="en-US" sz="1600" dirty="0"/>
                  <a:t>.</a:t>
                </a:r>
                <a:endParaRPr lang="fr-FR" sz="160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4" name="Espace réservé du conten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609600" y="1319415"/>
                <a:ext cx="11074400" cy="4714875"/>
              </a:xfrm>
              <a:blipFill>
                <a:blip r:embed="rId2"/>
                <a:stretch>
                  <a:fillRect l="-1541" t="-2196" b="-1292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Elliptical</a:t>
            </a:r>
            <a:r>
              <a:rPr lang="fr-FR" dirty="0" smtClean="0"/>
              <a:t> </a:t>
            </a:r>
            <a:r>
              <a:rPr lang="fr-FR" dirty="0" err="1" smtClean="0"/>
              <a:t>cavities</a:t>
            </a:r>
            <a:r>
              <a:rPr lang="fr-FR" dirty="0" smtClean="0"/>
              <a:t> simulations for </a:t>
            </a:r>
            <a:r>
              <a:rPr lang="fr-FR" dirty="0" err="1" smtClean="0"/>
              <a:t>MuCol</a:t>
            </a:r>
            <a:r>
              <a:rPr lang="fr-FR" dirty="0" smtClean="0"/>
              <a:t> </a:t>
            </a:r>
            <a:br>
              <a:rPr lang="fr-FR" dirty="0" smtClean="0"/>
            </a:b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85954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Espace réservé du contenu 6"/>
          <p:cNvSpPr txBox="1">
            <a:spLocks/>
          </p:cNvSpPr>
          <p:nvPr/>
        </p:nvSpPr>
        <p:spPr>
          <a:xfrm>
            <a:off x="555668" y="1608139"/>
            <a:ext cx="11598648" cy="4714875"/>
          </a:xfrm>
          <a:prstGeom prst="rect">
            <a:avLst/>
          </a:prstGeom>
        </p:spPr>
        <p:txBody>
          <a:bodyPr/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3733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3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667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667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667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Wingdings" panose="05000000000000000000" pitchFamily="2" charset="2"/>
              <a:buChar char="Ø"/>
            </a:pPr>
            <a:r>
              <a:rPr lang="fr-FR" sz="2400" dirty="0" err="1" smtClean="0"/>
              <a:t>Elliptical</a:t>
            </a:r>
            <a:r>
              <a:rPr lang="fr-FR" sz="2400" dirty="0" smtClean="0"/>
              <a:t> </a:t>
            </a:r>
            <a:r>
              <a:rPr lang="fr-FR" sz="2400" dirty="0" err="1" smtClean="0"/>
              <a:t>cells</a:t>
            </a:r>
            <a:r>
              <a:rPr lang="fr-FR" sz="2400" dirty="0" smtClean="0"/>
              <a:t> </a:t>
            </a:r>
            <a:r>
              <a:rPr lang="fr-FR" sz="1400" dirty="0" smtClean="0"/>
              <a:t>(</a:t>
            </a:r>
            <a:r>
              <a:rPr lang="fr-FR" sz="1400" dirty="0" err="1" smtClean="0"/>
              <a:t>walls</a:t>
            </a:r>
            <a:r>
              <a:rPr lang="fr-FR" sz="1400" dirty="0" smtClean="0"/>
              <a:t> are not </a:t>
            </a:r>
            <a:r>
              <a:rPr lang="fr-FR" sz="1400" dirty="0" err="1" smtClean="0"/>
              <a:t>parallel</a:t>
            </a:r>
            <a:r>
              <a:rPr lang="fr-FR" sz="1400" dirty="0" smtClean="0"/>
              <a:t>)</a:t>
            </a:r>
            <a:r>
              <a:rPr lang="fr-FR" sz="2400" dirty="0" smtClean="0"/>
              <a:t>:</a:t>
            </a:r>
          </a:p>
          <a:p>
            <a:endParaRPr lang="fr-FR" dirty="0"/>
          </a:p>
        </p:txBody>
      </p:sp>
      <p:sp>
        <p:nvSpPr>
          <p:cNvPr id="54" name="Titre 1"/>
          <p:cNvSpPr txBox="1">
            <a:spLocks/>
          </p:cNvSpPr>
          <p:nvPr/>
        </p:nvSpPr>
        <p:spPr>
          <a:xfrm>
            <a:off x="1519734" y="39470"/>
            <a:ext cx="9260498" cy="1143000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pPr algn="just"/>
            <a:r>
              <a:rPr lang="fr-FR" smtClean="0"/>
              <a:t>  Design ESS, a 5 cells cavity </a:t>
            </a:r>
            <a:r>
              <a:rPr lang="fr-FR" sz="1800" smtClean="0"/>
              <a:t>– as reference</a:t>
            </a:r>
            <a:endParaRPr lang="fr-FR" sz="2000" dirty="0"/>
          </a:p>
        </p:txBody>
      </p:sp>
      <p:pic>
        <p:nvPicPr>
          <p:cNvPr id="55" name="Espace réservé du contenu 7"/>
          <p:cNvPicPr>
            <a:picLocks noChangeAspect="1"/>
          </p:cNvPicPr>
          <p:nvPr/>
        </p:nvPicPr>
        <p:blipFill rotWithShape="1">
          <a:blip r:embed="rId2"/>
          <a:srcRect l="625" t="7685" r="90423"/>
          <a:stretch/>
        </p:blipFill>
        <p:spPr>
          <a:xfrm>
            <a:off x="874489" y="2361062"/>
            <a:ext cx="350838" cy="3943350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/>
        </p:nvPicPr>
        <p:blipFill rotWithShape="1">
          <a:blip r:embed="rId2"/>
          <a:srcRect l="68514" t="7423" r="9048"/>
          <a:stretch/>
        </p:blipFill>
        <p:spPr>
          <a:xfrm>
            <a:off x="1233777" y="2502116"/>
            <a:ext cx="843643" cy="3790936"/>
          </a:xfrm>
          <a:prstGeom prst="rect">
            <a:avLst/>
          </a:prstGeom>
        </p:spPr>
      </p:pic>
      <p:sp>
        <p:nvSpPr>
          <p:cNvPr id="57" name="ZoneTexte 56"/>
          <p:cNvSpPr txBox="1"/>
          <p:nvPr/>
        </p:nvSpPr>
        <p:spPr>
          <a:xfrm rot="16200000">
            <a:off x="166195" y="2750538"/>
            <a:ext cx="1086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cavity</a:t>
            </a:r>
            <a:r>
              <a:rPr lang="fr-FR" sz="1400" dirty="0" smtClean="0"/>
              <a:t> end</a:t>
            </a:r>
            <a:endParaRPr lang="fr-FR" sz="1400" dirty="0"/>
          </a:p>
        </p:txBody>
      </p:sp>
      <p:sp>
        <p:nvSpPr>
          <p:cNvPr id="58" name="ZoneTexte 57"/>
          <p:cNvSpPr txBox="1"/>
          <p:nvPr/>
        </p:nvSpPr>
        <p:spPr>
          <a:xfrm rot="16200000">
            <a:off x="153224" y="5634051"/>
            <a:ext cx="1117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cavity</a:t>
            </a:r>
            <a:r>
              <a:rPr lang="fr-FR" sz="1400" dirty="0" smtClean="0"/>
              <a:t> end</a:t>
            </a:r>
            <a:endParaRPr lang="fr-FR" sz="1400" dirty="0"/>
          </a:p>
        </p:txBody>
      </p:sp>
      <p:sp>
        <p:nvSpPr>
          <p:cNvPr id="59" name="ZoneTexte 58"/>
          <p:cNvSpPr txBox="1"/>
          <p:nvPr/>
        </p:nvSpPr>
        <p:spPr>
          <a:xfrm rot="16200000">
            <a:off x="100356" y="4158345"/>
            <a:ext cx="1279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>
                <a:solidFill>
                  <a:srgbClr val="FF0000"/>
                </a:solidFill>
              </a:rPr>
              <a:t>cavity</a:t>
            </a:r>
            <a:r>
              <a:rPr lang="fr-FR" dirty="0" smtClean="0"/>
              <a:t> </a:t>
            </a:r>
            <a:r>
              <a:rPr lang="fr-FR" sz="1400" dirty="0" smtClean="0">
                <a:solidFill>
                  <a:srgbClr val="FF0000"/>
                </a:solidFill>
              </a:rPr>
              <a:t>center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60" name="Image 59"/>
          <p:cNvPicPr>
            <a:picLocks noChangeAspect="1"/>
          </p:cNvPicPr>
          <p:nvPr/>
        </p:nvPicPr>
        <p:blipFill rotWithShape="1">
          <a:blip r:embed="rId2"/>
          <a:srcRect l="90591" t="88367" b="2061"/>
          <a:stretch/>
        </p:blipFill>
        <p:spPr>
          <a:xfrm>
            <a:off x="2056516" y="5808934"/>
            <a:ext cx="353786" cy="400050"/>
          </a:xfrm>
          <a:prstGeom prst="rect">
            <a:avLst/>
          </a:prstGeom>
        </p:spPr>
      </p:pic>
      <p:pic>
        <p:nvPicPr>
          <p:cNvPr id="61" name="Espace réservé du contenu 7"/>
          <p:cNvPicPr>
            <a:picLocks noChangeAspect="1"/>
          </p:cNvPicPr>
          <p:nvPr/>
        </p:nvPicPr>
        <p:blipFill rotWithShape="1">
          <a:blip r:embed="rId2"/>
          <a:srcRect l="6177" t="848" r="83622" b="96529"/>
          <a:stretch/>
        </p:blipFill>
        <p:spPr>
          <a:xfrm>
            <a:off x="1091111" y="2247610"/>
            <a:ext cx="428623" cy="119996"/>
          </a:xfrm>
          <a:prstGeom prst="rect">
            <a:avLst/>
          </a:prstGeom>
        </p:spPr>
      </p:pic>
      <p:sp>
        <p:nvSpPr>
          <p:cNvPr id="62" name="ZoneTexte 61"/>
          <p:cNvSpPr txBox="1"/>
          <p:nvPr/>
        </p:nvSpPr>
        <p:spPr>
          <a:xfrm>
            <a:off x="2699906" y="748240"/>
            <a:ext cx="7357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l-GR" sz="1600" dirty="0" smtClean="0"/>
              <a:t>β</a:t>
            </a:r>
            <a:r>
              <a:rPr lang="fr-FR" sz="1600" dirty="0"/>
              <a:t>= </a:t>
            </a:r>
            <a:r>
              <a:rPr lang="fr-FR" sz="1600" dirty="0" smtClean="0"/>
              <a:t>0.86 and </a:t>
            </a:r>
            <a:r>
              <a:rPr lang="fr-FR" sz="1600" dirty="0"/>
              <a:t>the </a:t>
            </a:r>
            <a:r>
              <a:rPr lang="fr-FR" sz="1600" dirty="0" err="1"/>
              <a:t>resonant</a:t>
            </a:r>
            <a:r>
              <a:rPr lang="fr-FR" sz="1600" dirty="0"/>
              <a:t> </a:t>
            </a:r>
            <a:r>
              <a:rPr lang="fr-FR" sz="1600" dirty="0" err="1"/>
              <a:t>frequency</a:t>
            </a:r>
            <a:r>
              <a:rPr lang="fr-FR" sz="1600" dirty="0"/>
              <a:t> </a:t>
            </a:r>
            <a:r>
              <a:rPr lang="fr-FR" sz="1600" dirty="0" err="1"/>
              <a:t>is</a:t>
            </a:r>
            <a:r>
              <a:rPr lang="fr-FR" sz="1600" dirty="0"/>
              <a:t> </a:t>
            </a:r>
            <a:r>
              <a:rPr lang="fr-FR" sz="1600" dirty="0" err="1"/>
              <a:t>closed</a:t>
            </a:r>
            <a:r>
              <a:rPr lang="fr-FR" sz="1600" dirty="0"/>
              <a:t> </a:t>
            </a:r>
            <a:r>
              <a:rPr lang="fr-FR" sz="1600" dirty="0" smtClean="0"/>
              <a:t>to </a:t>
            </a:r>
            <a:r>
              <a:rPr lang="fr-FR" sz="1600" dirty="0"/>
              <a:t>704 MHz</a:t>
            </a:r>
            <a:r>
              <a:rPr lang="fr-FR" sz="1600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ESS  </a:t>
            </a:r>
            <a:r>
              <a:rPr lang="fr-FR" sz="1600" dirty="0" err="1" smtClean="0"/>
              <a:t>cavities</a:t>
            </a:r>
            <a:r>
              <a:rPr lang="fr-FR" sz="1600" dirty="0" smtClean="0"/>
              <a:t> </a:t>
            </a:r>
            <a:r>
              <a:rPr lang="fr-FR" sz="1600" dirty="0" err="1"/>
              <a:t>designed</a:t>
            </a:r>
            <a:r>
              <a:rPr lang="fr-FR" sz="1600" dirty="0"/>
              <a:t> to </a:t>
            </a:r>
            <a:r>
              <a:rPr lang="fr-FR" sz="1600" dirty="0" err="1"/>
              <a:t>minimize</a:t>
            </a:r>
            <a:r>
              <a:rPr lang="fr-FR" sz="1600" dirty="0"/>
              <a:t> </a:t>
            </a:r>
            <a:r>
              <a:rPr lang="fr-FR" sz="1600" dirty="0" err="1" smtClean="0"/>
              <a:t>Epeak</a:t>
            </a:r>
            <a:r>
              <a:rPr lang="fr-FR" sz="1600" dirty="0" smtClean="0"/>
              <a:t>/</a:t>
            </a:r>
            <a:r>
              <a:rPr lang="fr-FR" sz="1600" dirty="0" err="1" smtClean="0"/>
              <a:t>Eacc</a:t>
            </a:r>
            <a:r>
              <a:rPr lang="fr-FR" sz="1600" dirty="0" smtClean="0"/>
              <a:t> .</a:t>
            </a:r>
          </a:p>
          <a:p>
            <a:r>
              <a:rPr lang="fr-FR" sz="1600" dirty="0"/>
              <a:t>	</a:t>
            </a:r>
            <a:endParaRPr lang="fr-FR" dirty="0"/>
          </a:p>
        </p:txBody>
      </p:sp>
      <p:sp>
        <p:nvSpPr>
          <p:cNvPr id="63" name="ZoneTexte 62"/>
          <p:cNvSpPr txBox="1"/>
          <p:nvPr/>
        </p:nvSpPr>
        <p:spPr>
          <a:xfrm>
            <a:off x="2113012" y="2786071"/>
            <a:ext cx="25020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1600" dirty="0" err="1" smtClean="0"/>
              <a:t>inner_rint</a:t>
            </a:r>
            <a:r>
              <a:rPr lang="fr-FR" sz="1600" dirty="0" smtClean="0"/>
              <a:t> = 62 mm</a:t>
            </a:r>
          </a:p>
          <a:p>
            <a:pPr marL="285750" indent="-285750">
              <a:buFontTx/>
              <a:buChar char="-"/>
            </a:pPr>
            <a:r>
              <a:rPr lang="fr-FR" sz="1600" dirty="0" err="1" smtClean="0"/>
              <a:t>end_rint</a:t>
            </a:r>
            <a:r>
              <a:rPr lang="fr-FR" sz="1600" dirty="0" smtClean="0"/>
              <a:t> = 70 mm</a:t>
            </a:r>
          </a:p>
          <a:p>
            <a:pPr marL="285750" indent="-285750">
              <a:buFontTx/>
              <a:buChar char="-"/>
            </a:pPr>
            <a:r>
              <a:rPr lang="fr-FR" sz="1600" dirty="0" err="1"/>
              <a:t>r</a:t>
            </a:r>
            <a:r>
              <a:rPr lang="fr-FR" sz="1600" dirty="0" err="1" smtClean="0"/>
              <a:t>ext</a:t>
            </a:r>
            <a:r>
              <a:rPr lang="fr-FR" sz="1600" dirty="0" smtClean="0"/>
              <a:t> = 189 mm</a:t>
            </a:r>
          </a:p>
          <a:p>
            <a:pPr marL="285750" indent="-285750">
              <a:buFontTx/>
              <a:buChar char="-"/>
            </a:pPr>
            <a:r>
              <a:rPr lang="fr-FR" sz="1600" dirty="0" err="1" smtClean="0"/>
              <a:t>Lacc</a:t>
            </a:r>
            <a:r>
              <a:rPr lang="fr-FR" sz="1600" dirty="0" smtClean="0"/>
              <a:t> = 915.05</a:t>
            </a:r>
          </a:p>
          <a:p>
            <a:r>
              <a:rPr lang="fr-FR" sz="1400" dirty="0" smtClean="0"/>
              <a:t>        </a:t>
            </a:r>
            <a:r>
              <a:rPr lang="fr-FR" sz="1600" dirty="0" smtClean="0"/>
              <a:t>       </a:t>
            </a:r>
            <a:endParaRPr lang="fr-FR" dirty="0"/>
          </a:p>
        </p:txBody>
      </p:sp>
      <p:graphicFrame>
        <p:nvGraphicFramePr>
          <p:cNvPr id="64" name="Tableau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678366"/>
              </p:ext>
            </p:extLst>
          </p:nvPr>
        </p:nvGraphicFramePr>
        <p:xfrm>
          <a:off x="5128134" y="2083752"/>
          <a:ext cx="2929616" cy="2209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840">
                  <a:extLst>
                    <a:ext uri="{9D8B030D-6E8A-4147-A177-3AD203B41FA5}">
                      <a16:colId xmlns:a16="http://schemas.microsoft.com/office/drawing/2014/main" val="1996948303"/>
                    </a:ext>
                  </a:extLst>
                </a:gridCol>
                <a:gridCol w="1398776">
                  <a:extLst>
                    <a:ext uri="{9D8B030D-6E8A-4147-A177-3AD203B41FA5}">
                      <a16:colId xmlns:a16="http://schemas.microsoft.com/office/drawing/2014/main" val="3904612405"/>
                    </a:ext>
                  </a:extLst>
                </a:gridCol>
              </a:tblGrid>
              <a:tr h="355882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chemeClr val="bg1"/>
                          </a:solidFill>
                        </a:rPr>
                        <a:t>ESS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Comsol</a:t>
                      </a:r>
                      <a:endParaRPr lang="fr-FR" sz="1400" dirty="0"/>
                    </a:p>
                  </a:txBody>
                  <a:tcP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202548"/>
                  </a:ext>
                </a:extLst>
              </a:tr>
              <a:tr h="291910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frequency</a:t>
                      </a:r>
                      <a:r>
                        <a:rPr lang="fr-FR" sz="1400" dirty="0" smtClean="0"/>
                        <a:t> [MHz]</a:t>
                      </a:r>
                      <a:endParaRPr lang="fr-FR" sz="1400" dirty="0"/>
                    </a:p>
                  </a:txBody>
                  <a:tcPr>
                    <a:solidFill>
                      <a:srgbClr val="D2DE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704.48 MHz</a:t>
                      </a:r>
                      <a:endParaRPr lang="fr-FR" sz="1400" dirty="0"/>
                    </a:p>
                  </a:txBody>
                  <a:tcPr>
                    <a:solidFill>
                      <a:srgbClr val="D2D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916926"/>
                  </a:ext>
                </a:extLst>
              </a:tr>
              <a:tr h="29191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High beta, </a:t>
                      </a:r>
                      <a:r>
                        <a:rPr lang="el-GR" sz="1400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β</a:t>
                      </a:r>
                      <a:endParaRPr lang="fr-FR" sz="1400" dirty="0"/>
                    </a:p>
                  </a:txBody>
                  <a:tcPr>
                    <a:solidFill>
                      <a:srgbClr val="E0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0.86</a:t>
                      </a:r>
                      <a:endParaRPr lang="fr-FR" sz="1400" dirty="0"/>
                    </a:p>
                  </a:txBody>
                  <a:tcPr>
                    <a:solidFill>
                      <a:srgbClr val="E0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542239"/>
                  </a:ext>
                </a:extLst>
              </a:tr>
              <a:tr h="278327"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Q0 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Not </a:t>
                      </a: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simulated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184808"/>
                  </a:ext>
                </a:extLst>
              </a:tr>
              <a:tr h="291910">
                <a:tc>
                  <a:txBody>
                    <a:bodyPr/>
                    <a:lstStyle/>
                    <a:p>
                      <a:r>
                        <a:rPr lang="fr-FR" sz="1400" b="1" dirty="0" err="1" smtClean="0">
                          <a:solidFill>
                            <a:srgbClr val="C00000"/>
                          </a:solidFill>
                        </a:rPr>
                        <a:t>E</a:t>
                      </a:r>
                      <a:r>
                        <a:rPr lang="fr-FR" sz="1100" b="1" dirty="0" err="1" smtClean="0">
                          <a:solidFill>
                            <a:srgbClr val="C00000"/>
                          </a:solidFill>
                        </a:rPr>
                        <a:t>peak</a:t>
                      </a:r>
                      <a:r>
                        <a:rPr lang="fr-FR" sz="1400" b="1" dirty="0" smtClean="0">
                          <a:solidFill>
                            <a:srgbClr val="C00000"/>
                          </a:solidFill>
                        </a:rPr>
                        <a:t>/</a:t>
                      </a:r>
                      <a:r>
                        <a:rPr lang="fr-FR" sz="1400" b="1" dirty="0" err="1" smtClean="0">
                          <a:solidFill>
                            <a:srgbClr val="C00000"/>
                          </a:solidFill>
                        </a:rPr>
                        <a:t>E</a:t>
                      </a:r>
                      <a:r>
                        <a:rPr lang="fr-FR" sz="1100" b="1" dirty="0" err="1" smtClean="0">
                          <a:solidFill>
                            <a:srgbClr val="C00000"/>
                          </a:solidFill>
                        </a:rPr>
                        <a:t>acc</a:t>
                      </a:r>
                      <a:endParaRPr lang="fr-FR" sz="11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E0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1,89990683</a:t>
                      </a:r>
                      <a:endParaRPr lang="fr-FR" sz="1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E0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875202"/>
                  </a:ext>
                </a:extLst>
              </a:tr>
              <a:tr h="3300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/>
                        <a:t>B</a:t>
                      </a:r>
                      <a:r>
                        <a:rPr lang="fr-FR" sz="1100" dirty="0" err="1" smtClean="0"/>
                        <a:t>peak</a:t>
                      </a:r>
                      <a:r>
                        <a:rPr lang="fr-FR" sz="1400" dirty="0" smtClean="0"/>
                        <a:t>/</a:t>
                      </a:r>
                      <a:r>
                        <a:rPr lang="fr-FR" sz="1400" dirty="0" err="1" smtClean="0"/>
                        <a:t>E</a:t>
                      </a:r>
                      <a:r>
                        <a:rPr lang="fr-FR" sz="1100" dirty="0" err="1" smtClean="0"/>
                        <a:t>acc</a:t>
                      </a:r>
                      <a:endParaRPr lang="fr-FR" sz="11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4.36 E-09 s/m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332713"/>
                  </a:ext>
                </a:extLst>
              </a:tr>
              <a:tr h="291910">
                <a:tc>
                  <a:txBody>
                    <a:bodyPr/>
                    <a:lstStyle/>
                    <a:p>
                      <a:pPr marL="0" algn="l" defTabSz="609585" rtl="0" eaLnBrk="1" latinLnBrk="0" hangingPunct="1"/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R/Q [</a:t>
                      </a:r>
                      <a:r>
                        <a:rPr lang="el-G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Ω</a:t>
                      </a: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0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455.84896</a:t>
                      </a:r>
                    </a:p>
                  </a:txBody>
                  <a:tcPr>
                    <a:solidFill>
                      <a:srgbClr val="E0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965642"/>
                  </a:ext>
                </a:extLst>
              </a:tr>
            </a:tbl>
          </a:graphicData>
        </a:graphic>
      </p:graphicFrame>
      <p:pic>
        <p:nvPicPr>
          <p:cNvPr id="65" name="Image 6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101" y="3493768"/>
            <a:ext cx="3733800" cy="2799284"/>
          </a:xfrm>
          <a:prstGeom prst="rect">
            <a:avLst/>
          </a:prstGeom>
          <a:ln w="12700">
            <a:solidFill>
              <a:srgbClr val="C00000"/>
            </a:solidFill>
          </a:ln>
        </p:spPr>
      </p:pic>
      <p:sp>
        <p:nvSpPr>
          <p:cNvPr id="66" name="Rectangle 65"/>
          <p:cNvSpPr/>
          <p:nvPr/>
        </p:nvSpPr>
        <p:spPr>
          <a:xfrm>
            <a:off x="-5423" y="-2341"/>
            <a:ext cx="12192000" cy="6945007"/>
          </a:xfrm>
          <a:prstGeom prst="rect">
            <a:avLst/>
          </a:prstGeom>
          <a:noFill/>
          <a:ln w="222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/>
          <p:nvPr/>
        </p:nvSpPr>
        <p:spPr>
          <a:xfrm>
            <a:off x="9775313" y="15205"/>
            <a:ext cx="2416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an alternative </a:t>
            </a:r>
            <a:r>
              <a:rPr lang="fr-FR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approach</a:t>
            </a:r>
            <a:endParaRPr lang="fr-FR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8" name="ZoneTexte 67"/>
          <p:cNvSpPr txBox="1"/>
          <p:nvPr/>
        </p:nvSpPr>
        <p:spPr>
          <a:xfrm>
            <a:off x="2077420" y="6200288"/>
            <a:ext cx="31114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 smtClean="0"/>
              <a:t>N.B.:  </a:t>
            </a:r>
            <a:r>
              <a:rPr lang="fr-FR" sz="1200" dirty="0" err="1" smtClean="0"/>
              <a:t>rint</a:t>
            </a:r>
            <a:r>
              <a:rPr lang="fr-FR" sz="1200" dirty="0" smtClean="0"/>
              <a:t> for the </a:t>
            </a:r>
            <a:r>
              <a:rPr lang="fr-FR" sz="1200" dirty="0" err="1" smtClean="0"/>
              <a:t>inside</a:t>
            </a:r>
            <a:r>
              <a:rPr lang="fr-FR" sz="1200" dirty="0" smtClean="0"/>
              <a:t> </a:t>
            </a:r>
            <a:r>
              <a:rPr lang="fr-FR" sz="1200" dirty="0" err="1" smtClean="0"/>
              <a:t>radii</a:t>
            </a:r>
            <a:r>
              <a:rPr lang="fr-FR" sz="1200" dirty="0" smtClean="0"/>
              <a:t> of the </a:t>
            </a:r>
            <a:r>
              <a:rPr lang="fr-FR" sz="1200" dirty="0" err="1"/>
              <a:t>c</a:t>
            </a:r>
            <a:r>
              <a:rPr lang="fr-FR" sz="1200" dirty="0" err="1" smtClean="0"/>
              <a:t>avity</a:t>
            </a:r>
            <a:r>
              <a:rPr lang="fr-FR" sz="1200" dirty="0" smtClean="0"/>
              <a:t>,</a:t>
            </a:r>
          </a:p>
          <a:p>
            <a:pPr algn="just"/>
            <a:r>
              <a:rPr lang="fr-FR" sz="1200" dirty="0" smtClean="0"/>
              <a:t>           </a:t>
            </a:r>
            <a:r>
              <a:rPr lang="fr-FR" sz="1200" dirty="0" err="1" smtClean="0"/>
              <a:t>rext</a:t>
            </a:r>
            <a:r>
              <a:rPr lang="fr-FR" sz="1200" dirty="0" smtClean="0"/>
              <a:t>, for the </a:t>
            </a:r>
            <a:r>
              <a:rPr lang="fr-FR" sz="1200" dirty="0" err="1" smtClean="0"/>
              <a:t>extrern</a:t>
            </a:r>
            <a:r>
              <a:rPr lang="fr-FR" sz="1200" dirty="0" smtClean="0"/>
              <a:t> </a:t>
            </a:r>
            <a:r>
              <a:rPr lang="fr-FR" sz="1200" dirty="0" err="1" smtClean="0"/>
              <a:t>ones</a:t>
            </a:r>
            <a:r>
              <a:rPr lang="fr-FR" dirty="0" smtClean="0"/>
              <a:t>.</a:t>
            </a:r>
            <a:endParaRPr lang="fr-FR" dirty="0"/>
          </a:p>
        </p:txBody>
      </p:sp>
      <p:cxnSp>
        <p:nvCxnSpPr>
          <p:cNvPr id="69" name="Connecteur droit 68"/>
          <p:cNvCxnSpPr/>
          <p:nvPr/>
        </p:nvCxnSpPr>
        <p:spPr>
          <a:xfrm>
            <a:off x="4958080" y="1998133"/>
            <a:ext cx="18858" cy="4630929"/>
          </a:xfrm>
          <a:prstGeom prst="line">
            <a:avLst/>
          </a:prstGeom>
          <a:ln>
            <a:solidFill>
              <a:srgbClr val="5B9BD5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88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230293" y="1462222"/>
            <a:ext cx="11453707" cy="4954454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fr-FR" sz="2400" dirty="0" err="1" smtClean="0"/>
              <a:t>With</a:t>
            </a:r>
            <a:r>
              <a:rPr lang="fr-FR" sz="2400" dirty="0" smtClean="0"/>
              <a:t> tubes at </a:t>
            </a:r>
            <a:r>
              <a:rPr lang="fr-FR" sz="2400" dirty="0" err="1" smtClean="0"/>
              <a:t>both</a:t>
            </a:r>
            <a:r>
              <a:rPr lang="fr-FR" sz="2400" dirty="0" smtClean="0"/>
              <a:t> ends:</a:t>
            </a:r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fr-FR" b="1" dirty="0"/>
              <a:t> </a:t>
            </a:r>
            <a:r>
              <a:rPr lang="fr-FR" b="1" dirty="0" smtClean="0"/>
              <a:t> Design </a:t>
            </a:r>
            <a:r>
              <a:rPr lang="fr-FR" b="1" dirty="0" err="1" smtClean="0"/>
              <a:t>with</a:t>
            </a:r>
            <a:r>
              <a:rPr lang="fr-FR" b="1" dirty="0" smtClean="0"/>
              <a:t> a 3 </a:t>
            </a:r>
            <a:r>
              <a:rPr lang="fr-FR" b="1" dirty="0" err="1" smtClean="0"/>
              <a:t>cells</a:t>
            </a:r>
            <a:r>
              <a:rPr lang="fr-FR" b="1" dirty="0" smtClean="0"/>
              <a:t> </a:t>
            </a:r>
            <a:r>
              <a:rPr lang="fr-FR" b="1" dirty="0" err="1" smtClean="0"/>
              <a:t>cavity</a:t>
            </a:r>
            <a:endParaRPr lang="fr-FR" b="1" dirty="0"/>
          </a:p>
        </p:txBody>
      </p:sp>
      <p:pic>
        <p:nvPicPr>
          <p:cNvPr id="21" name="Espace réservé du contenu 24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2"/>
          <a:srcRect l="26853" t="8353" r="45077" b="6755"/>
          <a:stretch/>
        </p:blipFill>
        <p:spPr>
          <a:xfrm rot="16200000">
            <a:off x="7616739" y="2053681"/>
            <a:ext cx="949325" cy="217328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981318" y="881772"/>
            <a:ext cx="928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- </a:t>
            </a:r>
            <a:r>
              <a:rPr lang="fr-FR" sz="1600" dirty="0" err="1" smtClean="0"/>
              <a:t>Same</a:t>
            </a:r>
            <a:r>
              <a:rPr lang="fr-FR" sz="1600" dirty="0" smtClean="0"/>
              <a:t> </a:t>
            </a:r>
            <a:r>
              <a:rPr lang="fr-FR" sz="1600" dirty="0" err="1" smtClean="0"/>
              <a:t>elliptical</a:t>
            </a:r>
            <a:r>
              <a:rPr lang="fr-FR" sz="1600" dirty="0" smtClean="0"/>
              <a:t> </a:t>
            </a:r>
            <a:r>
              <a:rPr lang="fr-FR" sz="1600" dirty="0" err="1" smtClean="0"/>
              <a:t>cavity</a:t>
            </a:r>
            <a:r>
              <a:rPr lang="fr-FR" sz="1600" dirty="0" smtClean="0"/>
              <a:t>,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el-GR" sz="1600" dirty="0" smtClean="0"/>
              <a:t>β</a:t>
            </a:r>
            <a:r>
              <a:rPr lang="fr-FR" sz="1600" dirty="0" smtClean="0"/>
              <a:t>= 0.884, </a:t>
            </a:r>
            <a:r>
              <a:rPr lang="fr-FR" sz="1600" dirty="0" err="1" smtClean="0"/>
              <a:t>only</a:t>
            </a:r>
            <a:r>
              <a:rPr lang="fr-FR" sz="1600" dirty="0" smtClean="0"/>
              <a:t> 3 </a:t>
            </a:r>
            <a:r>
              <a:rPr lang="fr-FR" sz="1600" dirty="0" err="1" smtClean="0"/>
              <a:t>cells</a:t>
            </a:r>
            <a:r>
              <a:rPr lang="fr-FR" sz="1600" dirty="0" smtClean="0"/>
              <a:t>.</a:t>
            </a:r>
            <a:endParaRPr lang="fr-FR" dirty="0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3"/>
          <a:srcRect l="23997" t="7728" r="43193" b="6532"/>
          <a:stretch/>
        </p:blipFill>
        <p:spPr>
          <a:xfrm rot="16200000">
            <a:off x="5017510" y="2050216"/>
            <a:ext cx="1101498" cy="2190511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 rotWithShape="1">
          <a:blip r:embed="rId3"/>
          <a:srcRect l="89709" t="5037" r="1725" b="1773"/>
          <a:stretch/>
        </p:blipFill>
        <p:spPr>
          <a:xfrm rot="16200000">
            <a:off x="5419439" y="1215277"/>
            <a:ext cx="281558" cy="2319653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4785059" y="3293735"/>
            <a:ext cx="1564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Magnetic</a:t>
            </a:r>
            <a:r>
              <a:rPr lang="fr-FR" sz="1400" dirty="0" smtClean="0"/>
              <a:t> </a:t>
            </a:r>
            <a:r>
              <a:rPr lang="fr-FR" sz="1400" dirty="0" err="1" smtClean="0"/>
              <a:t>field</a:t>
            </a:r>
            <a:r>
              <a:rPr lang="fr-FR" sz="1400" dirty="0" smtClean="0"/>
              <a:t> (T)</a:t>
            </a:r>
            <a:endParaRPr lang="fr-FR" sz="1400" dirty="0"/>
          </a:p>
        </p:txBody>
      </p:sp>
      <p:pic>
        <p:nvPicPr>
          <p:cNvPr id="26" name="Espace réservé du contenu 24"/>
          <p:cNvPicPr>
            <a:picLocks noChangeAspect="1"/>
          </p:cNvPicPr>
          <p:nvPr/>
        </p:nvPicPr>
        <p:blipFill rotWithShape="1">
          <a:blip r:embed="rId2"/>
          <a:srcRect l="89435" t="5180" r="2239" b="2601"/>
          <a:stretch/>
        </p:blipFill>
        <p:spPr>
          <a:xfrm rot="16200000">
            <a:off x="7878777" y="1219558"/>
            <a:ext cx="277063" cy="2365061"/>
          </a:xfrm>
          <a:prstGeom prst="rect">
            <a:avLst/>
          </a:prstGeom>
        </p:spPr>
      </p:pic>
      <p:sp>
        <p:nvSpPr>
          <p:cNvPr id="27" name="ZoneTexte 26"/>
          <p:cNvSpPr txBox="1"/>
          <p:nvPr/>
        </p:nvSpPr>
        <p:spPr>
          <a:xfrm>
            <a:off x="7237808" y="3307590"/>
            <a:ext cx="1777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Electric </a:t>
            </a:r>
            <a:r>
              <a:rPr lang="fr-FR" sz="1400" dirty="0" err="1" smtClean="0"/>
              <a:t>field</a:t>
            </a:r>
            <a:r>
              <a:rPr lang="fr-FR" sz="1400" dirty="0" smtClean="0"/>
              <a:t> (V/m)</a:t>
            </a:r>
            <a:endParaRPr lang="fr-FR" sz="1400" dirty="0"/>
          </a:p>
        </p:txBody>
      </p:sp>
      <p:grpSp>
        <p:nvGrpSpPr>
          <p:cNvPr id="32" name="Groupe 31"/>
          <p:cNvGrpSpPr/>
          <p:nvPr/>
        </p:nvGrpSpPr>
        <p:grpSpPr>
          <a:xfrm>
            <a:off x="21401" y="2024772"/>
            <a:ext cx="1835615" cy="4823089"/>
            <a:chOff x="5434532" y="1901978"/>
            <a:chExt cx="1835615" cy="4823089"/>
          </a:xfrm>
        </p:grpSpPr>
        <p:pic>
          <p:nvPicPr>
            <p:cNvPr id="33" name="Image 32"/>
            <p:cNvPicPr>
              <a:picLocks noChangeAspect="1"/>
            </p:cNvPicPr>
            <p:nvPr/>
          </p:nvPicPr>
          <p:blipFill rotWithShape="1">
            <a:blip r:embed="rId4"/>
            <a:srcRect l="-2542" t="293" r="89766" b="17838"/>
            <a:stretch/>
          </p:blipFill>
          <p:spPr>
            <a:xfrm>
              <a:off x="5434532" y="1901978"/>
              <a:ext cx="885380" cy="4395290"/>
            </a:xfrm>
            <a:prstGeom prst="rect">
              <a:avLst/>
            </a:prstGeom>
          </p:spPr>
        </p:pic>
        <p:pic>
          <p:nvPicPr>
            <p:cNvPr id="34" name="Image 33"/>
            <p:cNvPicPr>
              <a:picLocks noChangeAspect="1"/>
            </p:cNvPicPr>
            <p:nvPr/>
          </p:nvPicPr>
          <p:blipFill rotWithShape="1">
            <a:blip r:embed="rId5"/>
            <a:srcRect l="23504" t="6741" r="65787" b="5639"/>
            <a:stretch/>
          </p:blipFill>
          <p:spPr>
            <a:xfrm>
              <a:off x="6249727" y="2903758"/>
              <a:ext cx="723559" cy="3400564"/>
            </a:xfrm>
            <a:prstGeom prst="rect">
              <a:avLst/>
            </a:prstGeom>
          </p:spPr>
        </p:pic>
        <p:pic>
          <p:nvPicPr>
            <p:cNvPr id="35" name="Image 34"/>
            <p:cNvPicPr>
              <a:picLocks noChangeAspect="1"/>
            </p:cNvPicPr>
            <p:nvPr/>
          </p:nvPicPr>
          <p:blipFill rotWithShape="1">
            <a:blip r:embed="rId4"/>
            <a:srcRect l="25053" t="93781" r="57300" b="-2027"/>
            <a:stretch/>
          </p:blipFill>
          <p:spPr>
            <a:xfrm>
              <a:off x="5879718" y="6282377"/>
              <a:ext cx="1390429" cy="442690"/>
            </a:xfrm>
            <a:prstGeom prst="rect">
              <a:avLst/>
            </a:prstGeom>
          </p:spPr>
        </p:pic>
      </p:grpSp>
      <p:sp>
        <p:nvSpPr>
          <p:cNvPr id="10" name="ZoneTexte 9"/>
          <p:cNvSpPr txBox="1"/>
          <p:nvPr/>
        </p:nvSpPr>
        <p:spPr>
          <a:xfrm>
            <a:off x="1666594" y="4450315"/>
            <a:ext cx="2733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i="1" dirty="0" smtClean="0"/>
              <a:t>N.B.: This </a:t>
            </a:r>
            <a:r>
              <a:rPr lang="en-US" sz="1200" i="1" dirty="0"/>
              <a:t>is an axisymmetric geometry.</a:t>
            </a:r>
          </a:p>
          <a:p>
            <a:pPr algn="just"/>
            <a:endParaRPr lang="en-US" sz="1200" i="1" dirty="0" smtClean="0"/>
          </a:p>
          <a:p>
            <a:pPr algn="just"/>
            <a:r>
              <a:rPr lang="en-US" sz="1200" i="1" dirty="0" smtClean="0"/>
              <a:t>- The walls are in copper.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ZoneTexte 14"/>
              <p:cNvSpPr txBox="1"/>
              <p:nvPr/>
            </p:nvSpPr>
            <p:spPr>
              <a:xfrm>
                <a:off x="1276818" y="2263556"/>
                <a:ext cx="2854943" cy="1262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fr-FR" sz="1400" dirty="0" smtClean="0"/>
                  <a:t>inner_rint = </a:t>
                </a:r>
                <a:r>
                  <a:rPr lang="fr-FR" sz="1400" dirty="0" smtClean="0"/>
                  <a:t>62.72 </a:t>
                </a:r>
                <a:r>
                  <a:rPr lang="fr-FR" sz="1400" dirty="0" smtClean="0"/>
                  <a:t>mm</a:t>
                </a:r>
              </a:p>
              <a:p>
                <a:pPr marL="285750" indent="-285750">
                  <a:buFontTx/>
                  <a:buChar char="-"/>
                </a:pPr>
                <a:r>
                  <a:rPr lang="fr-FR" sz="1400" dirty="0" err="1" smtClean="0"/>
                  <a:t>end_rint</a:t>
                </a:r>
                <a:r>
                  <a:rPr lang="fr-FR" sz="1400" dirty="0" smtClean="0"/>
                  <a:t> = </a:t>
                </a:r>
                <a:r>
                  <a:rPr lang="fr-FR" sz="1400" dirty="0" smtClean="0"/>
                  <a:t>77.5 </a:t>
                </a:r>
                <a:r>
                  <a:rPr lang="fr-FR" sz="1400" dirty="0" smtClean="0"/>
                  <a:t>mm</a:t>
                </a:r>
              </a:p>
              <a:p>
                <a:pPr marL="285750" indent="-285750">
                  <a:buFontTx/>
                  <a:buChar char="-"/>
                </a:pPr>
                <a:r>
                  <a:rPr lang="fr-FR" sz="1400" dirty="0" err="1"/>
                  <a:t>r</a:t>
                </a:r>
                <a:r>
                  <a:rPr lang="fr-FR" sz="1400" dirty="0" err="1" smtClean="0"/>
                  <a:t>ext</a:t>
                </a:r>
                <a:r>
                  <a:rPr lang="fr-FR" sz="1400" dirty="0" smtClean="0"/>
                  <a:t> = 191.77 mm</a:t>
                </a:r>
              </a:p>
              <a:p>
                <a:pPr marL="285750" indent="-285750">
                  <a:buFontTx/>
                  <a:buChar char="-"/>
                </a:pPr>
                <a:r>
                  <a:rPr lang="fr-FR" sz="1400" dirty="0" err="1" smtClean="0"/>
                  <a:t>Lacc</a:t>
                </a:r>
                <a:r>
                  <a:rPr lang="fr-FR" sz="1400" dirty="0" smtClean="0"/>
                  <a:t> = 3Lcell</a:t>
                </a:r>
              </a:p>
              <a:p>
                <a:r>
                  <a:rPr lang="fr-FR" sz="1400" dirty="0" smtClean="0"/>
                  <a:t>        </a:t>
                </a:r>
                <a:r>
                  <a:rPr lang="fr-FR" sz="1200" dirty="0" err="1" smtClean="0"/>
                  <a:t>where</a:t>
                </a:r>
                <a:r>
                  <a:rPr lang="fr-FR" sz="1200" dirty="0" smtClean="0"/>
                  <a:t> </a:t>
                </a:r>
                <a:r>
                  <a:rPr lang="fr-FR" sz="1200" dirty="0"/>
                  <a:t> Lcell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2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12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sz="12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sz="1200" dirty="0"/>
                          <m:t>β</m:t>
                        </m:r>
                        <m:r>
                          <m:rPr>
                            <m:nor/>
                          </m:rPr>
                          <a:rPr lang="fr-FR" sz="1200" b="0" i="0" dirty="0" smtClean="0"/>
                          <m:t>∗</m:t>
                        </m:r>
                        <m:r>
                          <m:rPr>
                            <m:nor/>
                          </m:rPr>
                          <a:rPr lang="fr-FR" sz="1200" dirty="0"/>
                          <m:t>c</m:t>
                        </m:r>
                      </m:num>
                      <m:den>
                        <m:r>
                          <m:rPr>
                            <m:nor/>
                          </m:rPr>
                          <a:rPr lang="fr-FR" sz="1200" dirty="0"/>
                          <m:t>704</m:t>
                        </m:r>
                        <m:r>
                          <m:rPr>
                            <m:nor/>
                          </m:rPr>
                          <a:rPr lang="fr-FR" sz="1200" b="0" i="0" dirty="0" smtClean="0"/>
                          <m:t>.</m:t>
                        </m:r>
                        <m:r>
                          <m:rPr>
                            <m:nor/>
                          </m:rPr>
                          <a:rPr lang="fr-FR" sz="1200" dirty="0"/>
                          <m:t>4</m:t>
                        </m:r>
                        <m:r>
                          <m:rPr>
                            <m:nor/>
                          </m:rPr>
                          <a:rPr lang="fr-FR" sz="1200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fr-FR" sz="1200" b="0" i="0" dirty="0" smtClean="0"/>
                          <m:t>MHz</m:t>
                        </m:r>
                        <m:r>
                          <m:rPr>
                            <m:nor/>
                          </m:rPr>
                          <a:rPr lang="fr-FR" sz="1200" dirty="0"/>
                          <m:t> </m:t>
                        </m:r>
                      </m:den>
                    </m:f>
                  </m:oMath>
                </a14:m>
                <a:r>
                  <a:rPr lang="fr-FR" sz="1600" dirty="0" smtClean="0"/>
                  <a:t>       </a:t>
                </a:r>
                <a:endParaRPr lang="fr-FR" dirty="0"/>
              </a:p>
            </p:txBody>
          </p:sp>
        </mc:Choice>
        <mc:Fallback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6818" y="2263556"/>
                <a:ext cx="2854943" cy="1262333"/>
              </a:xfrm>
              <a:prstGeom prst="rect">
                <a:avLst/>
              </a:prstGeom>
              <a:blipFill>
                <a:blip r:embed="rId6"/>
                <a:stretch>
                  <a:fillRect l="-213" t="-483" b="-4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7" name="Image 46"/>
          <p:cNvPicPr>
            <a:picLocks noChangeAspect="1"/>
          </p:cNvPicPr>
          <p:nvPr/>
        </p:nvPicPr>
        <p:blipFill rotWithShape="1">
          <a:blip r:embed="rId7"/>
          <a:srcRect t="4258"/>
          <a:stretch/>
        </p:blipFill>
        <p:spPr>
          <a:xfrm>
            <a:off x="4499494" y="4130655"/>
            <a:ext cx="3758486" cy="2296461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0" y="-1"/>
            <a:ext cx="12192000" cy="6956213"/>
          </a:xfrm>
          <a:prstGeom prst="rect">
            <a:avLst/>
          </a:prstGeom>
          <a:noFill/>
          <a:ln w="222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9775313" y="15205"/>
            <a:ext cx="2416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an alternative </a:t>
            </a:r>
            <a:r>
              <a:rPr lang="fr-FR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approach</a:t>
            </a:r>
            <a:endParaRPr lang="fr-FR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37" name="Tableau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424442"/>
              </p:ext>
            </p:extLst>
          </p:nvPr>
        </p:nvGraphicFramePr>
        <p:xfrm>
          <a:off x="8761950" y="3845104"/>
          <a:ext cx="2926080" cy="2209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5280">
                  <a:extLst>
                    <a:ext uri="{9D8B030D-6E8A-4147-A177-3AD203B41FA5}">
                      <a16:colId xmlns:a16="http://schemas.microsoft.com/office/drawing/2014/main" val="1996948303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3904612405"/>
                    </a:ext>
                  </a:extLst>
                </a:gridCol>
              </a:tblGrid>
              <a:tr h="355882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bg1"/>
                          </a:solidFill>
                        </a:rPr>
                        <a:t>MuCol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</a:rPr>
                        <a:t> 3cells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Comsol</a:t>
                      </a:r>
                      <a:endParaRPr lang="fr-FR" sz="1400" dirty="0"/>
                    </a:p>
                  </a:txBody>
                  <a:tcP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202548"/>
                  </a:ext>
                </a:extLst>
              </a:tr>
              <a:tr h="291910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frequency</a:t>
                      </a:r>
                      <a:r>
                        <a:rPr lang="fr-FR" sz="1400" dirty="0" smtClean="0"/>
                        <a:t> [MHz]</a:t>
                      </a:r>
                      <a:endParaRPr lang="fr-FR" sz="140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704.08 MHz</a:t>
                      </a:r>
                      <a:endParaRPr lang="fr-FR" sz="140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916926"/>
                  </a:ext>
                </a:extLst>
              </a:tr>
              <a:tr h="29191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High beta, </a:t>
                      </a:r>
                      <a:r>
                        <a:rPr lang="el-GR" sz="1400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β</a:t>
                      </a:r>
                      <a:endParaRPr lang="fr-FR" sz="1400" dirty="0"/>
                    </a:p>
                  </a:txBody>
                  <a:tcPr>
                    <a:solidFill>
                      <a:srgbClr val="E0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0.884</a:t>
                      </a:r>
                      <a:endParaRPr lang="fr-FR" sz="1400" dirty="0"/>
                    </a:p>
                  </a:txBody>
                  <a:tcPr>
                    <a:solidFill>
                      <a:srgbClr val="E0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542239"/>
                  </a:ext>
                </a:extLst>
              </a:tr>
              <a:tr h="278327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Q0 </a:t>
                      </a:r>
                      <a:endParaRPr lang="fr-FR" sz="140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</a:t>
                      </a:r>
                      <a:r>
                        <a:rPr lang="fr-FR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simulated</a:t>
                      </a:r>
                      <a:endParaRPr lang="fr-FR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184808"/>
                  </a:ext>
                </a:extLst>
              </a:tr>
              <a:tr h="291910">
                <a:tc>
                  <a:txBody>
                    <a:bodyPr/>
                    <a:lstStyle/>
                    <a:p>
                      <a:r>
                        <a:rPr lang="fr-FR" sz="1400" b="1" dirty="0" err="1" smtClean="0">
                          <a:solidFill>
                            <a:srgbClr val="C00000"/>
                          </a:solidFill>
                        </a:rPr>
                        <a:t>E</a:t>
                      </a:r>
                      <a:r>
                        <a:rPr lang="fr-FR" sz="1100" b="1" dirty="0" err="1" smtClean="0">
                          <a:solidFill>
                            <a:srgbClr val="C00000"/>
                          </a:solidFill>
                        </a:rPr>
                        <a:t>peak</a:t>
                      </a:r>
                      <a:r>
                        <a:rPr lang="fr-FR" sz="1400" b="1" dirty="0" smtClean="0">
                          <a:solidFill>
                            <a:srgbClr val="C00000"/>
                          </a:solidFill>
                        </a:rPr>
                        <a:t>/</a:t>
                      </a:r>
                      <a:r>
                        <a:rPr lang="fr-FR" sz="1400" b="1" dirty="0" err="1" smtClean="0">
                          <a:solidFill>
                            <a:srgbClr val="C00000"/>
                          </a:solidFill>
                        </a:rPr>
                        <a:t>E</a:t>
                      </a:r>
                      <a:r>
                        <a:rPr lang="fr-FR" sz="1100" b="1" dirty="0" err="1" smtClean="0">
                          <a:solidFill>
                            <a:srgbClr val="C00000"/>
                          </a:solidFill>
                        </a:rPr>
                        <a:t>acc</a:t>
                      </a:r>
                      <a:endParaRPr lang="fr-FR" sz="11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E0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1.9366</a:t>
                      </a:r>
                      <a:endParaRPr lang="fr-FR" sz="1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E0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875202"/>
                  </a:ext>
                </a:extLst>
              </a:tr>
              <a:tr h="3300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/>
                        <a:t>B</a:t>
                      </a:r>
                      <a:r>
                        <a:rPr lang="fr-FR" sz="1100" dirty="0" err="1" smtClean="0"/>
                        <a:t>peak</a:t>
                      </a:r>
                      <a:r>
                        <a:rPr lang="fr-FR" sz="1400" dirty="0" smtClean="0"/>
                        <a:t>/</a:t>
                      </a:r>
                      <a:r>
                        <a:rPr lang="fr-FR" sz="1400" dirty="0" err="1" smtClean="0"/>
                        <a:t>E</a:t>
                      </a:r>
                      <a:r>
                        <a:rPr lang="fr-FR" sz="1100" dirty="0" err="1" smtClean="0"/>
                        <a:t>acc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400" dirty="0" smtClean="0"/>
                        <a:t>[s/m]</a:t>
                      </a:r>
                      <a:endParaRPr lang="fr-FR" sz="14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4. 463 E-09 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332713"/>
                  </a:ext>
                </a:extLst>
              </a:tr>
              <a:tr h="29191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R/Q [</a:t>
                      </a:r>
                      <a:r>
                        <a:rPr lang="el-GR" sz="1400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Ω</a:t>
                      </a:r>
                      <a:r>
                        <a:rPr lang="fr-FR" sz="1400" dirty="0" smtClean="0"/>
                        <a:t>]</a:t>
                      </a:r>
                      <a:endParaRPr lang="fr-FR" sz="1400" dirty="0"/>
                    </a:p>
                  </a:txBody>
                  <a:tcPr>
                    <a:solidFill>
                      <a:srgbClr val="E0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274.1516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E0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965642"/>
                  </a:ext>
                </a:extLst>
              </a:tr>
            </a:tbl>
          </a:graphicData>
        </a:graphic>
      </p:graphicFrame>
      <p:cxnSp>
        <p:nvCxnSpPr>
          <p:cNvPr id="29" name="Connecteur droit 28"/>
          <p:cNvCxnSpPr/>
          <p:nvPr/>
        </p:nvCxnSpPr>
        <p:spPr>
          <a:xfrm>
            <a:off x="4368463" y="1995587"/>
            <a:ext cx="18858" cy="4630929"/>
          </a:xfrm>
          <a:prstGeom prst="line">
            <a:avLst/>
          </a:prstGeom>
          <a:ln>
            <a:solidFill>
              <a:srgbClr val="5B9BD5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624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667736"/>
            <a:ext cx="11074400" cy="4748939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fr-FR" sz="2400" dirty="0" err="1" smtClean="0"/>
              <a:t>Without</a:t>
            </a:r>
            <a:r>
              <a:rPr lang="fr-FR" sz="2400" dirty="0" smtClean="0"/>
              <a:t> tube:</a:t>
            </a:r>
          </a:p>
          <a:p>
            <a:pPr marL="457200" lvl="1" indent="0" algn="just">
              <a:buNone/>
            </a:pPr>
            <a:endParaRPr lang="fr-FR" sz="2400" dirty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fr-FR" b="1" dirty="0"/>
              <a:t> </a:t>
            </a:r>
            <a:r>
              <a:rPr lang="fr-FR" b="1" dirty="0" smtClean="0"/>
              <a:t> Design </a:t>
            </a:r>
            <a:r>
              <a:rPr lang="fr-FR" b="1" dirty="0" err="1" smtClean="0"/>
              <a:t>with</a:t>
            </a:r>
            <a:r>
              <a:rPr lang="fr-FR" b="1" dirty="0" smtClean="0"/>
              <a:t> a 3 </a:t>
            </a:r>
            <a:r>
              <a:rPr lang="fr-FR" b="1" dirty="0" err="1" smtClean="0"/>
              <a:t>cells</a:t>
            </a:r>
            <a:r>
              <a:rPr lang="fr-FR" b="1" dirty="0" smtClean="0"/>
              <a:t> </a:t>
            </a:r>
            <a:r>
              <a:rPr lang="fr-FR" b="1" dirty="0" err="1" smtClean="0"/>
              <a:t>cavity</a:t>
            </a:r>
            <a:r>
              <a:rPr lang="fr-FR" b="1" dirty="0" smtClean="0"/>
              <a:t> + Windows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982617" y="788304"/>
            <a:ext cx="104077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- </a:t>
            </a:r>
            <a:r>
              <a:rPr lang="fr-FR" sz="1600" dirty="0" err="1" smtClean="0"/>
              <a:t>Same</a:t>
            </a:r>
            <a:r>
              <a:rPr lang="fr-FR" sz="1600" dirty="0" smtClean="0"/>
              <a:t> </a:t>
            </a:r>
            <a:r>
              <a:rPr lang="fr-FR" sz="1600" dirty="0" err="1"/>
              <a:t>elliptical</a:t>
            </a:r>
            <a:r>
              <a:rPr lang="fr-FR" sz="1600" dirty="0"/>
              <a:t> </a:t>
            </a:r>
            <a:r>
              <a:rPr lang="fr-FR" sz="1600" dirty="0" err="1"/>
              <a:t>cavity</a:t>
            </a:r>
            <a:r>
              <a:rPr lang="fr-FR" sz="1600" dirty="0"/>
              <a:t>, </a:t>
            </a:r>
            <a:r>
              <a:rPr lang="fr-FR" sz="1600" dirty="0" err="1"/>
              <a:t>with</a:t>
            </a:r>
            <a:r>
              <a:rPr lang="fr-FR" sz="1600" dirty="0"/>
              <a:t> </a:t>
            </a:r>
            <a:r>
              <a:rPr lang="el-GR" sz="1600" dirty="0"/>
              <a:t>β</a:t>
            </a:r>
            <a:r>
              <a:rPr lang="fr-FR" sz="1600" dirty="0"/>
              <a:t>= </a:t>
            </a:r>
            <a:r>
              <a:rPr lang="fr-FR" sz="1600" dirty="0" smtClean="0"/>
              <a:t>0.884 and 3 </a:t>
            </a:r>
            <a:r>
              <a:rPr lang="fr-FR" sz="1600" dirty="0" err="1" smtClean="0"/>
              <a:t>cells</a:t>
            </a:r>
            <a:r>
              <a:rPr lang="fr-FR" sz="1600" dirty="0" smtClean="0"/>
              <a:t> but</a:t>
            </a:r>
            <a:endParaRPr lang="fr-FR" sz="1600" dirty="0"/>
          </a:p>
          <a:p>
            <a:pPr algn="ctr"/>
            <a:r>
              <a:rPr lang="fr-FR" sz="1600" dirty="0" err="1" smtClean="0"/>
              <a:t>closed</a:t>
            </a:r>
            <a:r>
              <a:rPr lang="fr-FR" sz="1600" dirty="0" smtClean="0"/>
              <a:t> by </a:t>
            </a:r>
            <a:r>
              <a:rPr lang="fr-FR" sz="1600" dirty="0" err="1" smtClean="0"/>
              <a:t>two</a:t>
            </a:r>
            <a:r>
              <a:rPr lang="fr-FR" sz="1600" dirty="0" smtClean="0"/>
              <a:t> </a:t>
            </a:r>
            <a:r>
              <a:rPr lang="fr-FR" sz="1600" dirty="0" err="1" smtClean="0"/>
              <a:t>windows</a:t>
            </a:r>
            <a:r>
              <a:rPr lang="fr-FR" sz="1600" dirty="0" smtClean="0"/>
              <a:t> in Al.</a:t>
            </a:r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90008" y="2065223"/>
            <a:ext cx="1835615" cy="4837719"/>
            <a:chOff x="474879" y="1992086"/>
            <a:chExt cx="1835615" cy="4837719"/>
          </a:xfrm>
        </p:grpSpPr>
        <p:pic>
          <p:nvPicPr>
            <p:cNvPr id="14" name="Image 13"/>
            <p:cNvPicPr>
              <a:picLocks noChangeAspect="1"/>
            </p:cNvPicPr>
            <p:nvPr/>
          </p:nvPicPr>
          <p:blipFill rotWithShape="1">
            <a:blip r:embed="rId2"/>
            <a:srcRect l="-2542" t="293" r="89766" b="17838"/>
            <a:stretch/>
          </p:blipFill>
          <p:spPr>
            <a:xfrm>
              <a:off x="474879" y="1992086"/>
              <a:ext cx="885380" cy="4395290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 rotWithShape="1">
            <a:blip r:embed="rId2"/>
            <a:srcRect l="30182" t="17625" r="57300" b="17837"/>
            <a:stretch/>
          </p:blipFill>
          <p:spPr>
            <a:xfrm>
              <a:off x="1277989" y="2927055"/>
              <a:ext cx="867515" cy="3464841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 rotWithShape="1">
            <a:blip r:embed="rId2"/>
            <a:srcRect l="25053" t="93781" r="57300" b="-2027"/>
            <a:stretch/>
          </p:blipFill>
          <p:spPr>
            <a:xfrm>
              <a:off x="920065" y="6387115"/>
              <a:ext cx="1390429" cy="442690"/>
            </a:xfrm>
            <a:prstGeom prst="rect">
              <a:avLst/>
            </a:prstGeom>
          </p:spPr>
        </p:pic>
      </p:grpSp>
      <p:sp>
        <p:nvSpPr>
          <p:cNvPr id="10" name="ZoneTexte 9"/>
          <p:cNvSpPr txBox="1"/>
          <p:nvPr/>
        </p:nvSpPr>
        <p:spPr>
          <a:xfrm>
            <a:off x="1294734" y="4432568"/>
            <a:ext cx="27930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i="1" dirty="0" smtClean="0"/>
              <a:t>N.B.: This is an axisymmetric geometry.</a:t>
            </a:r>
          </a:p>
          <a:p>
            <a:pPr algn="just"/>
            <a:endParaRPr lang="en-US" sz="1200" i="1" dirty="0" smtClean="0"/>
          </a:p>
          <a:p>
            <a:pPr indent="-171450" algn="just">
              <a:buFontTx/>
              <a:buChar char="-"/>
            </a:pPr>
            <a:r>
              <a:rPr lang="en-US" sz="1200" i="1" dirty="0" smtClean="0"/>
              <a:t>The walls are in copper</a:t>
            </a:r>
            <a:endParaRPr lang="en-US" sz="1100" i="1" dirty="0" smtClean="0"/>
          </a:p>
          <a:p>
            <a:pPr indent="-171450" algn="just">
              <a:buFontTx/>
              <a:buChar char="-"/>
            </a:pPr>
            <a:r>
              <a:rPr lang="en-US" sz="1200" i="1" dirty="0" smtClean="0"/>
              <a:t>If </a:t>
            </a:r>
            <a:r>
              <a:rPr lang="en-US" sz="1200" i="1" dirty="0"/>
              <a:t>the tubes still exist, the </a:t>
            </a:r>
            <a:r>
              <a:rPr lang="en-US" sz="1200" i="1" dirty="0" smtClean="0"/>
              <a:t>RF cavity </a:t>
            </a:r>
            <a:r>
              <a:rPr lang="en-US" sz="1200" i="1" dirty="0"/>
              <a:t>is </a:t>
            </a:r>
            <a:r>
              <a:rPr lang="en-US" sz="1200" i="1" dirty="0" smtClean="0"/>
              <a:t>enclosed </a:t>
            </a:r>
            <a:r>
              <a:rPr lang="en-US" sz="1200" i="1" dirty="0"/>
              <a:t>by two </a:t>
            </a:r>
            <a:r>
              <a:rPr lang="en-US" sz="1200" i="1" dirty="0" smtClean="0"/>
              <a:t>Al windows </a:t>
            </a:r>
            <a:r>
              <a:rPr lang="en-US" sz="1200" i="1" dirty="0"/>
              <a:t>(at either end).</a:t>
            </a:r>
            <a:endParaRPr lang="en-US" sz="1200" i="1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ZoneTexte 14"/>
              <p:cNvSpPr txBox="1"/>
              <p:nvPr/>
            </p:nvSpPr>
            <p:spPr>
              <a:xfrm>
                <a:off x="1107429" y="2203718"/>
                <a:ext cx="3126836" cy="1559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fr-FR" sz="1400" dirty="0" smtClean="0"/>
                  <a:t>inner_rint = 55.5 mm</a:t>
                </a:r>
              </a:p>
              <a:p>
                <a:pPr marL="285750" indent="-285750">
                  <a:buFontTx/>
                  <a:buChar char="-"/>
                </a:pPr>
                <a:r>
                  <a:rPr lang="fr-FR" sz="1400" dirty="0" err="1" smtClean="0"/>
                  <a:t>end_rint</a:t>
                </a:r>
                <a:r>
                  <a:rPr lang="fr-FR" sz="1400" dirty="0" smtClean="0"/>
                  <a:t> = </a:t>
                </a:r>
                <a:r>
                  <a:rPr lang="fr-FR" sz="1400" dirty="0" smtClean="0"/>
                  <a:t>78 </a:t>
                </a:r>
                <a:r>
                  <a:rPr lang="fr-FR" sz="1400" dirty="0" smtClean="0"/>
                  <a:t>mm</a:t>
                </a:r>
              </a:p>
              <a:p>
                <a:pPr marL="285750" indent="-285750">
                  <a:buFontTx/>
                  <a:buChar char="-"/>
                </a:pPr>
                <a:r>
                  <a:rPr lang="fr-FR" sz="1400" dirty="0" err="1"/>
                  <a:t>r</a:t>
                </a:r>
                <a:r>
                  <a:rPr lang="fr-FR" sz="1400" dirty="0" err="1" smtClean="0"/>
                  <a:t>ext</a:t>
                </a:r>
                <a:r>
                  <a:rPr lang="fr-FR" sz="1400" dirty="0" smtClean="0"/>
                  <a:t> = 188 mm</a:t>
                </a:r>
              </a:p>
              <a:p>
                <a:pPr marL="285750" indent="-285750">
                  <a:buFontTx/>
                  <a:buChar char="-"/>
                </a:pPr>
                <a:r>
                  <a:rPr lang="fr-FR" sz="1400" dirty="0"/>
                  <a:t>Lacc = </a:t>
                </a:r>
                <a:r>
                  <a:rPr lang="fr-FR" sz="1400" dirty="0" smtClean="0"/>
                  <a:t>3 </a:t>
                </a:r>
                <a:r>
                  <a:rPr lang="fr-FR" sz="1400" dirty="0" err="1" smtClean="0"/>
                  <a:t>Lcell</a:t>
                </a:r>
                <a:endParaRPr lang="fr-FR" sz="1400" dirty="0"/>
              </a:p>
              <a:p>
                <a:r>
                  <a:rPr lang="fr-FR" sz="1400" dirty="0"/>
                  <a:t>        </a:t>
                </a:r>
                <a:r>
                  <a:rPr lang="fr-FR" sz="1400" dirty="0" smtClean="0"/>
                  <a:t>         </a:t>
                </a:r>
                <a:r>
                  <a:rPr lang="fr-FR" sz="1200" dirty="0" err="1" smtClean="0"/>
                  <a:t>where</a:t>
                </a:r>
                <a:r>
                  <a:rPr lang="fr-FR" sz="1200" dirty="0" smtClean="0"/>
                  <a:t>  </a:t>
                </a:r>
                <a:r>
                  <a:rPr lang="fr-FR" sz="1200" dirty="0" err="1"/>
                  <a:t>Lcell</a:t>
                </a:r>
                <a:r>
                  <a:rPr lang="fr-FR" sz="1200" dirty="0"/>
                  <a:t> </a:t>
                </a:r>
                <a:r>
                  <a:rPr lang="fr-FR" sz="1200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sz="12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sz="1200" dirty="0"/>
                          <m:t>β</m:t>
                        </m:r>
                        <m:r>
                          <m:rPr>
                            <m:nor/>
                          </m:rPr>
                          <a:rPr lang="fr-FR" sz="1200" b="0" i="0" dirty="0" smtClean="0"/>
                          <m:t>∗</m:t>
                        </m:r>
                        <m:r>
                          <m:rPr>
                            <m:nor/>
                          </m:rPr>
                          <a:rPr lang="fr-FR" sz="1200" dirty="0"/>
                          <m:t>c</m:t>
                        </m:r>
                      </m:num>
                      <m:den>
                        <m:r>
                          <m:rPr>
                            <m:nor/>
                          </m:rPr>
                          <a:rPr lang="fr-FR" sz="1200" dirty="0"/>
                          <m:t>704</m:t>
                        </m:r>
                        <m:r>
                          <m:rPr>
                            <m:nor/>
                          </m:rPr>
                          <a:rPr lang="fr-FR" sz="1200" b="0" i="0" dirty="0" smtClean="0"/>
                          <m:t>.</m:t>
                        </m:r>
                        <m:r>
                          <m:rPr>
                            <m:nor/>
                          </m:rPr>
                          <a:rPr lang="fr-FR" sz="1200" dirty="0"/>
                          <m:t>4 </m:t>
                        </m:r>
                      </m:den>
                    </m:f>
                  </m:oMath>
                </a14:m>
                <a:endParaRPr lang="fr-FR" sz="1600" dirty="0"/>
              </a:p>
              <a:p>
                <a:r>
                  <a:rPr lang="fr-FR" sz="1600" dirty="0" smtClean="0"/>
                  <a:t>       </a:t>
                </a:r>
                <a:endParaRPr lang="fr-FR" dirty="0"/>
              </a:p>
            </p:txBody>
          </p:sp>
        </mc:Choice>
        <mc:Fallback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7429" y="2203718"/>
                <a:ext cx="3126836" cy="1559979"/>
              </a:xfrm>
              <a:prstGeom prst="rect">
                <a:avLst/>
              </a:prstGeom>
              <a:blipFill>
                <a:blip r:embed="rId3"/>
                <a:stretch>
                  <a:fillRect l="-390" t="-78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4"/>
          <a:srcRect t="6019"/>
          <a:stretch/>
        </p:blipFill>
        <p:spPr>
          <a:xfrm>
            <a:off x="4643291" y="4109788"/>
            <a:ext cx="3878420" cy="2371208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7" name="ZoneTexte 26"/>
          <p:cNvSpPr txBox="1"/>
          <p:nvPr/>
        </p:nvSpPr>
        <p:spPr>
          <a:xfrm>
            <a:off x="7665554" y="3075609"/>
            <a:ext cx="1686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Electric </a:t>
            </a:r>
            <a:r>
              <a:rPr lang="fr-FR" sz="1400" dirty="0" err="1" smtClean="0"/>
              <a:t>field</a:t>
            </a:r>
            <a:r>
              <a:rPr lang="fr-FR" sz="1400" dirty="0" smtClean="0"/>
              <a:t> (V/m)</a:t>
            </a:r>
            <a:endParaRPr lang="fr-FR" sz="1400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12192000" cy="6956213"/>
          </a:xfrm>
          <a:prstGeom prst="rect">
            <a:avLst/>
          </a:prstGeom>
          <a:noFill/>
          <a:ln w="222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9775313" y="15205"/>
            <a:ext cx="2416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an alternative </a:t>
            </a:r>
            <a:r>
              <a:rPr lang="fr-FR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approach</a:t>
            </a:r>
            <a:endParaRPr lang="fr-FR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roix 2"/>
          <p:cNvSpPr/>
          <p:nvPr/>
        </p:nvSpPr>
        <p:spPr>
          <a:xfrm rot="2684663">
            <a:off x="498722" y="3156610"/>
            <a:ext cx="789353" cy="789762"/>
          </a:xfrm>
          <a:prstGeom prst="plus">
            <a:avLst>
              <a:gd name="adj" fmla="val 36856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35" name="Croix 34"/>
          <p:cNvSpPr/>
          <p:nvPr/>
        </p:nvSpPr>
        <p:spPr>
          <a:xfrm rot="2684663">
            <a:off x="435527" y="5610165"/>
            <a:ext cx="789353" cy="789762"/>
          </a:xfrm>
          <a:prstGeom prst="plus">
            <a:avLst>
              <a:gd name="adj" fmla="val 36856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graphicFrame>
        <p:nvGraphicFramePr>
          <p:cNvPr id="36" name="Tableau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48053"/>
              </p:ext>
            </p:extLst>
          </p:nvPr>
        </p:nvGraphicFramePr>
        <p:xfrm>
          <a:off x="8870884" y="3841521"/>
          <a:ext cx="2926080" cy="2209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5280">
                  <a:extLst>
                    <a:ext uri="{9D8B030D-6E8A-4147-A177-3AD203B41FA5}">
                      <a16:colId xmlns:a16="http://schemas.microsoft.com/office/drawing/2014/main" val="1996948303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3904612405"/>
                    </a:ext>
                  </a:extLst>
                </a:gridCol>
              </a:tblGrid>
              <a:tr h="355882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bg1"/>
                          </a:solidFill>
                        </a:rPr>
                        <a:t>MuCol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</a:rPr>
                        <a:t> 3cells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Comsol</a:t>
                      </a:r>
                      <a:endParaRPr lang="fr-FR" sz="1400" dirty="0"/>
                    </a:p>
                  </a:txBody>
                  <a:tcP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202548"/>
                  </a:ext>
                </a:extLst>
              </a:tr>
              <a:tr h="291910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frequency</a:t>
                      </a:r>
                      <a:r>
                        <a:rPr lang="fr-FR" sz="1400" dirty="0" smtClean="0"/>
                        <a:t> [MHz]</a:t>
                      </a:r>
                      <a:endParaRPr lang="fr-FR" sz="140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704.08 MHz</a:t>
                      </a:r>
                      <a:endParaRPr lang="fr-FR" sz="140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916926"/>
                  </a:ext>
                </a:extLst>
              </a:tr>
              <a:tr h="29191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High beta, </a:t>
                      </a:r>
                      <a:r>
                        <a:rPr lang="el-GR" sz="1400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β</a:t>
                      </a:r>
                      <a:endParaRPr lang="fr-FR" sz="1400" dirty="0"/>
                    </a:p>
                  </a:txBody>
                  <a:tcPr>
                    <a:solidFill>
                      <a:srgbClr val="E0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0.884</a:t>
                      </a:r>
                      <a:endParaRPr lang="fr-FR" sz="1400" dirty="0"/>
                    </a:p>
                  </a:txBody>
                  <a:tcPr>
                    <a:solidFill>
                      <a:srgbClr val="E0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542239"/>
                  </a:ext>
                </a:extLst>
              </a:tr>
              <a:tr h="278327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Q0 </a:t>
                      </a:r>
                      <a:endParaRPr lang="fr-FR" sz="140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</a:t>
                      </a:r>
                      <a:r>
                        <a:rPr lang="fr-FR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simulated</a:t>
                      </a:r>
                      <a:endParaRPr lang="fr-FR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184808"/>
                  </a:ext>
                </a:extLst>
              </a:tr>
              <a:tr h="291910">
                <a:tc>
                  <a:txBody>
                    <a:bodyPr/>
                    <a:lstStyle/>
                    <a:p>
                      <a:r>
                        <a:rPr lang="fr-FR" sz="1400" b="1" dirty="0" err="1" smtClean="0">
                          <a:solidFill>
                            <a:srgbClr val="C00000"/>
                          </a:solidFill>
                        </a:rPr>
                        <a:t>E</a:t>
                      </a:r>
                      <a:r>
                        <a:rPr lang="fr-FR" sz="1100" b="1" dirty="0" err="1" smtClean="0">
                          <a:solidFill>
                            <a:srgbClr val="C00000"/>
                          </a:solidFill>
                        </a:rPr>
                        <a:t>peak</a:t>
                      </a:r>
                      <a:r>
                        <a:rPr lang="fr-FR" sz="1400" b="1" dirty="0" smtClean="0">
                          <a:solidFill>
                            <a:srgbClr val="C00000"/>
                          </a:solidFill>
                        </a:rPr>
                        <a:t>/</a:t>
                      </a:r>
                      <a:r>
                        <a:rPr lang="fr-FR" sz="1400" b="1" dirty="0" err="1" smtClean="0">
                          <a:solidFill>
                            <a:srgbClr val="C00000"/>
                          </a:solidFill>
                        </a:rPr>
                        <a:t>E</a:t>
                      </a:r>
                      <a:r>
                        <a:rPr lang="fr-FR" sz="1100" b="1" dirty="0" err="1" smtClean="0">
                          <a:solidFill>
                            <a:srgbClr val="C00000"/>
                          </a:solidFill>
                        </a:rPr>
                        <a:t>acc</a:t>
                      </a:r>
                      <a:endParaRPr lang="fr-FR" sz="11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1.8822</a:t>
                      </a:r>
                      <a:endParaRPr lang="fr-FR" sz="1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875202"/>
                  </a:ext>
                </a:extLst>
              </a:tr>
              <a:tr h="3300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/>
                        <a:t>B</a:t>
                      </a:r>
                      <a:r>
                        <a:rPr lang="fr-FR" sz="1100" dirty="0" err="1" smtClean="0"/>
                        <a:t>peak</a:t>
                      </a:r>
                      <a:r>
                        <a:rPr lang="fr-FR" sz="1400" dirty="0" smtClean="0"/>
                        <a:t>/</a:t>
                      </a:r>
                      <a:r>
                        <a:rPr lang="fr-FR" sz="1400" dirty="0" err="1" smtClean="0"/>
                        <a:t>E</a:t>
                      </a:r>
                      <a:r>
                        <a:rPr lang="fr-FR" sz="1100" dirty="0" err="1" smtClean="0"/>
                        <a:t>acc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400" dirty="0" smtClean="0"/>
                        <a:t>[s/m]</a:t>
                      </a:r>
                      <a:endParaRPr lang="fr-FR" sz="14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E0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4. 01 E-09 </a:t>
                      </a:r>
                    </a:p>
                  </a:txBody>
                  <a:tcPr>
                    <a:solidFill>
                      <a:srgbClr val="E0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332713"/>
                  </a:ext>
                </a:extLst>
              </a:tr>
              <a:tr h="29191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R/Q [</a:t>
                      </a:r>
                      <a:r>
                        <a:rPr lang="el-GR" sz="1400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Ω</a:t>
                      </a:r>
                      <a:r>
                        <a:rPr lang="fr-FR" sz="1400" dirty="0" smtClean="0"/>
                        <a:t>]</a:t>
                      </a:r>
                      <a:endParaRPr lang="fr-FR" sz="140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349.41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965642"/>
                  </a:ext>
                </a:extLst>
              </a:tr>
            </a:tbl>
          </a:graphicData>
        </a:graphic>
      </p:graphicFrame>
      <p:cxnSp>
        <p:nvCxnSpPr>
          <p:cNvPr id="28" name="Connecteur droit 27"/>
          <p:cNvCxnSpPr/>
          <p:nvPr/>
        </p:nvCxnSpPr>
        <p:spPr>
          <a:xfrm>
            <a:off x="4275260" y="2065223"/>
            <a:ext cx="18858" cy="4630929"/>
          </a:xfrm>
          <a:prstGeom prst="line">
            <a:avLst/>
          </a:prstGeom>
          <a:ln>
            <a:solidFill>
              <a:srgbClr val="5B9BD5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5"/>
          <a:srcRect l="83656" t="14848"/>
          <a:stretch/>
        </p:blipFill>
        <p:spPr>
          <a:xfrm rot="16200000">
            <a:off x="5537664" y="866664"/>
            <a:ext cx="423662" cy="259506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 rotWithShape="1">
          <a:blip r:embed="rId5"/>
          <a:srcRect l="18840" t="21463" r="57596" b="10213"/>
          <a:stretch/>
        </p:blipFill>
        <p:spPr>
          <a:xfrm rot="16200000">
            <a:off x="5327273" y="1456772"/>
            <a:ext cx="749702" cy="2689809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4896145" y="3069441"/>
            <a:ext cx="1686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Magnetic</a:t>
            </a:r>
            <a:r>
              <a:rPr lang="fr-FR" sz="1400" dirty="0" smtClean="0"/>
              <a:t> </a:t>
            </a:r>
            <a:r>
              <a:rPr lang="fr-FR" sz="1400" dirty="0" err="1" smtClean="0"/>
              <a:t>field</a:t>
            </a:r>
            <a:r>
              <a:rPr lang="fr-FR" sz="1400" dirty="0" smtClean="0"/>
              <a:t> (T)</a:t>
            </a:r>
            <a:endParaRPr lang="fr-FR" sz="14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6"/>
          <a:srcRect l="23688" t="20952" r="57173" b="16148"/>
          <a:stretch/>
        </p:blipFill>
        <p:spPr>
          <a:xfrm rot="16200000">
            <a:off x="8200475" y="1447789"/>
            <a:ext cx="616514" cy="2507154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6"/>
          <a:srcRect l="76369" t="5844" r="2288"/>
          <a:stretch/>
        </p:blipFill>
        <p:spPr>
          <a:xfrm rot="16200000">
            <a:off x="8255324" y="691553"/>
            <a:ext cx="541968" cy="295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99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fr-FR" b="1" dirty="0" smtClean="0"/>
              <a:t>Comparative </a:t>
            </a:r>
            <a:r>
              <a:rPr lang="fr-FR" b="1" dirty="0" err="1"/>
              <a:t>work</a:t>
            </a:r>
            <a:endParaRPr lang="fr-F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4966239" y="2215711"/>
                <a:ext cx="6845069" cy="1040236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285750" indent="-285750" defTabSz="914400">
                  <a:lnSpc>
                    <a:spcPct val="110000"/>
                  </a:lnSpc>
                  <a:buClrTx/>
                  <a:buFont typeface="Arial" panose="020B0604020202020204" pitchFamily="34" charset="0"/>
                  <a:buChar char="•"/>
                </a:pPr>
                <a:r>
                  <a:rPr lang="fr-FR" sz="1600" dirty="0">
                    <a:latin typeface="+mn-lt"/>
                    <a:cs typeface="+mn-cs"/>
                  </a:rPr>
                  <a:t>For a </a:t>
                </a:r>
                <a:r>
                  <a:rPr lang="fr-FR" sz="1600" dirty="0" err="1">
                    <a:latin typeface="+mn-lt"/>
                    <a:cs typeface="+mn-cs"/>
                  </a:rPr>
                  <a:t>perfect</a:t>
                </a:r>
                <a:r>
                  <a:rPr lang="fr-FR" sz="1600" dirty="0">
                    <a:latin typeface="+mn-lt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lang="fr-FR" sz="1600">
                        <a:latin typeface="Cambria Math" panose="02040503050406030204" pitchFamily="18" charset="0"/>
                        <a:cs typeface="+mn-cs"/>
                      </a:rPr>
                      <m:t>𝛽𝜆</m:t>
                    </m:r>
                    <m:r>
                      <a:rPr lang="fr-FR" sz="1600">
                        <a:latin typeface="Cambria Math" panose="02040503050406030204" pitchFamily="18" charset="0"/>
                        <a:cs typeface="+mn-cs"/>
                      </a:rPr>
                      <m:t>/2 </m:t>
                    </m:r>
                  </m:oMath>
                </a14:m>
                <a:r>
                  <a:rPr lang="fr-FR" sz="1600" dirty="0" err="1">
                    <a:latin typeface="+mn-lt"/>
                    <a:cs typeface="+mn-cs"/>
                  </a:rPr>
                  <a:t>pillbox</a:t>
                </a:r>
                <a:r>
                  <a:rPr lang="fr-FR" sz="1600" dirty="0">
                    <a:latin typeface="+mn-lt"/>
                    <a:cs typeface="+mn-cs"/>
                  </a:rPr>
                  <a:t>, </a:t>
                </a:r>
                <a:r>
                  <a:rPr lang="fr-FR" sz="1600" dirty="0" err="1">
                    <a:latin typeface="+mn-lt"/>
                    <a:cs typeface="+mn-cs"/>
                  </a:rPr>
                  <a:t>where</a:t>
                </a:r>
                <a:r>
                  <a:rPr lang="fr-FR" sz="1600" dirty="0">
                    <a:latin typeface="+mn-lt"/>
                    <a:cs typeface="+mn-cs"/>
                  </a:rPr>
                  <a:t> </a:t>
                </a:r>
                <a:r>
                  <a:rPr lang="fr-FR" sz="1600" dirty="0" err="1">
                    <a:latin typeface="+mn-lt"/>
                    <a:cs typeface="+mn-cs"/>
                  </a:rPr>
                  <a:t>Each</a:t>
                </a:r>
                <a:r>
                  <a:rPr lang="fr-FR" sz="1600" dirty="0">
                    <a:latin typeface="+mn-lt"/>
                    <a:cs typeface="+mn-cs"/>
                  </a:rPr>
                  <a:t> </a:t>
                </a:r>
                <a:r>
                  <a:rPr lang="fr-FR" sz="1600" dirty="0" err="1">
                    <a:latin typeface="+mn-lt"/>
                    <a:cs typeface="+mn-cs"/>
                  </a:rPr>
                  <a:t>cell</a:t>
                </a:r>
                <a:r>
                  <a:rPr lang="fr-FR" sz="1600" dirty="0">
                    <a:latin typeface="+mn-lt"/>
                    <a:cs typeface="+mn-cs"/>
                  </a:rPr>
                  <a:t> </a:t>
                </a:r>
                <a:r>
                  <a:rPr lang="fr-FR" sz="1600" dirty="0" err="1">
                    <a:latin typeface="+mn-lt"/>
                    <a:cs typeface="+mn-cs"/>
                  </a:rPr>
                  <a:t>is</a:t>
                </a:r>
                <a:r>
                  <a:rPr lang="fr-FR" sz="1600" dirty="0">
                    <a:latin typeface="+mn-lt"/>
                    <a:cs typeface="+mn-cs"/>
                  </a:rPr>
                  <a:t> </a:t>
                </a:r>
                <a:r>
                  <a:rPr lang="fr-FR" sz="1600" dirty="0" err="1">
                    <a:latin typeface="+mn-lt"/>
                    <a:cs typeface="+mn-cs"/>
                  </a:rPr>
                  <a:t>separated</a:t>
                </a:r>
                <a:r>
                  <a:rPr lang="fr-FR" sz="1600" dirty="0">
                    <a:latin typeface="+mn-lt"/>
                    <a:cs typeface="+mn-cs"/>
                  </a:rPr>
                  <a:t> and </a:t>
                </a:r>
                <a:r>
                  <a:rPr lang="fr-FR" sz="1600" dirty="0" err="1">
                    <a:latin typeface="+mn-lt"/>
                    <a:cs typeface="+mn-cs"/>
                  </a:rPr>
                  <a:t>walls</a:t>
                </a:r>
                <a:r>
                  <a:rPr lang="fr-FR" sz="1600" dirty="0">
                    <a:latin typeface="+mn-lt"/>
                    <a:cs typeface="+mn-cs"/>
                  </a:rPr>
                  <a:t> are </a:t>
                </a:r>
                <a:r>
                  <a:rPr lang="fr-FR" sz="1600" dirty="0" err="1">
                    <a:latin typeface="+mn-lt"/>
                    <a:cs typeface="+mn-cs"/>
                  </a:rPr>
                  <a:t>parallel</a:t>
                </a:r>
                <a:r>
                  <a:rPr lang="fr-FR" sz="1600" dirty="0">
                    <a:latin typeface="+mn-lt"/>
                    <a:cs typeface="+mn-cs"/>
                  </a:rPr>
                  <a:t>, the ratio </a:t>
                </a:r>
                <a:r>
                  <a:rPr lang="fr-FR" sz="1600" dirty="0" err="1">
                    <a:latin typeface="+mn-lt"/>
                    <a:cs typeface="+mn-cs"/>
                  </a:rPr>
                  <a:t>Epeak</a:t>
                </a:r>
                <a:r>
                  <a:rPr lang="fr-FR" sz="1600" dirty="0">
                    <a:latin typeface="+mn-lt"/>
                    <a:cs typeface="+mn-cs"/>
                  </a:rPr>
                  <a:t>/</a:t>
                </a:r>
                <a:r>
                  <a:rPr lang="fr-FR" sz="1600" dirty="0" err="1">
                    <a:latin typeface="+mn-lt"/>
                    <a:cs typeface="+mn-cs"/>
                  </a:rPr>
                  <a:t>Eacc</a:t>
                </a:r>
                <a:r>
                  <a:rPr lang="fr-FR" sz="1600" dirty="0">
                    <a:latin typeface="+mn-lt"/>
                    <a:cs typeface="+mn-cs"/>
                  </a:rPr>
                  <a:t>  </a:t>
                </a:r>
                <a:r>
                  <a:rPr lang="fr-FR" sz="1600" dirty="0" err="1">
                    <a:latin typeface="+mn-lt"/>
                    <a:cs typeface="+mn-cs"/>
                  </a:rPr>
                  <a:t>is</a:t>
                </a:r>
                <a:r>
                  <a:rPr lang="fr-FR" sz="1600" dirty="0">
                    <a:latin typeface="+mn-lt"/>
                    <a:cs typeface="+mn-cs"/>
                  </a:rPr>
                  <a:t> 1.55.</a:t>
                </a:r>
              </a:p>
              <a:p>
                <a:pPr marL="0" indent="0" defTabSz="914400">
                  <a:lnSpc>
                    <a:spcPct val="110000"/>
                  </a:lnSpc>
                  <a:buClrTx/>
                  <a:buNone/>
                </a:pPr>
                <a:r>
                  <a:rPr lang="fr-FR" sz="1600" dirty="0">
                    <a:cs typeface="+mn-cs"/>
                  </a:rPr>
                  <a:t> </a:t>
                </a:r>
                <a:r>
                  <a:rPr lang="fr-FR" sz="1600" dirty="0" smtClean="0">
                    <a:cs typeface="+mn-cs"/>
                  </a:rPr>
                  <a:t>     </a:t>
                </a:r>
                <a:r>
                  <a:rPr lang="fr-FR" sz="1600" dirty="0" smtClean="0">
                    <a:latin typeface="+mn-lt"/>
                    <a:cs typeface="+mn-cs"/>
                  </a:rPr>
                  <a:t>The </a:t>
                </a:r>
                <a:r>
                  <a:rPr lang="fr-FR" sz="1600" dirty="0">
                    <a:latin typeface="+mn-lt"/>
                    <a:cs typeface="+mn-cs"/>
                  </a:rPr>
                  <a:t>simulation of the </a:t>
                </a:r>
                <a:r>
                  <a:rPr lang="fr-FR" sz="1600" dirty="0" err="1">
                    <a:latin typeface="+mn-lt"/>
                    <a:cs typeface="+mn-cs"/>
                  </a:rPr>
                  <a:t>pillbox</a:t>
                </a:r>
                <a:r>
                  <a:rPr lang="fr-FR" sz="1600" dirty="0">
                    <a:latin typeface="+mn-lt"/>
                    <a:cs typeface="+mn-cs"/>
                  </a:rPr>
                  <a:t> </a:t>
                </a:r>
                <a:r>
                  <a:rPr lang="fr-FR" sz="1600" dirty="0" err="1">
                    <a:latin typeface="+mn-lt"/>
                    <a:cs typeface="+mn-cs"/>
                  </a:rPr>
                  <a:t>with</a:t>
                </a:r>
                <a:r>
                  <a:rPr lang="fr-FR" sz="1600" dirty="0">
                    <a:latin typeface="+mn-lt"/>
                    <a:cs typeface="+mn-cs"/>
                  </a:rPr>
                  <a:t> </a:t>
                </a:r>
                <a:r>
                  <a:rPr lang="fr-FR" sz="1600" dirty="0" err="1">
                    <a:latin typeface="+mn-lt"/>
                    <a:cs typeface="+mn-cs"/>
                  </a:rPr>
                  <a:t>Comsol</a:t>
                </a:r>
                <a:r>
                  <a:rPr lang="fr-FR" sz="1600" dirty="0">
                    <a:latin typeface="+mn-lt"/>
                    <a:cs typeface="+mn-cs"/>
                  </a:rPr>
                  <a:t> </a:t>
                </a:r>
                <a:r>
                  <a:rPr lang="fr-FR" sz="1600" dirty="0" err="1">
                    <a:latin typeface="+mn-lt"/>
                    <a:cs typeface="+mn-cs"/>
                  </a:rPr>
                  <a:t>gives</a:t>
                </a:r>
                <a:r>
                  <a:rPr lang="fr-FR" sz="1600" dirty="0">
                    <a:latin typeface="+mn-lt"/>
                    <a:cs typeface="+mn-cs"/>
                  </a:rPr>
                  <a:t> a bit more (1.59).</a:t>
                </a:r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8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966239" y="2215711"/>
                <a:ext cx="6845069" cy="1040236"/>
              </a:xfrm>
              <a:prstGeom prst="rect">
                <a:avLst/>
              </a:prstGeom>
              <a:blipFill>
                <a:blip r:embed="rId2"/>
                <a:stretch>
                  <a:fillRect l="-356" t="-11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0" y="-1"/>
            <a:ext cx="12192000" cy="6962987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9775313" y="15205"/>
            <a:ext cx="2416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an alternative </a:t>
            </a:r>
            <a:r>
              <a:rPr lang="fr-FR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approach</a:t>
            </a:r>
            <a:endParaRPr lang="fr-FR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147447"/>
              </p:ext>
            </p:extLst>
          </p:nvPr>
        </p:nvGraphicFramePr>
        <p:xfrm>
          <a:off x="647007" y="2271696"/>
          <a:ext cx="3938540" cy="2415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8433">
                  <a:extLst>
                    <a:ext uri="{9D8B030D-6E8A-4147-A177-3AD203B41FA5}">
                      <a16:colId xmlns:a16="http://schemas.microsoft.com/office/drawing/2014/main" val="907426163"/>
                    </a:ext>
                  </a:extLst>
                </a:gridCol>
                <a:gridCol w="1700107">
                  <a:extLst>
                    <a:ext uri="{9D8B030D-6E8A-4147-A177-3AD203B41FA5}">
                      <a16:colId xmlns:a16="http://schemas.microsoft.com/office/drawing/2014/main" val="3519790145"/>
                    </a:ext>
                  </a:extLst>
                </a:gridCol>
              </a:tblGrid>
              <a:tr h="688361">
                <a:tc>
                  <a:txBody>
                    <a:bodyPr/>
                    <a:lstStyle/>
                    <a:p>
                      <a:r>
                        <a:rPr lang="fr-FR" sz="2100" dirty="0" err="1" smtClean="0"/>
                        <a:t>Comsol</a:t>
                      </a:r>
                      <a:endParaRPr lang="fr-FR" sz="2100" dirty="0"/>
                    </a:p>
                  </a:txBody>
                  <a:tcPr marL="106464" marR="106464" marT="53232" marB="53232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100" dirty="0" err="1" smtClean="0"/>
                        <a:t>Epeak</a:t>
                      </a:r>
                      <a:r>
                        <a:rPr lang="fr-FR" sz="2100" dirty="0" smtClean="0"/>
                        <a:t>/</a:t>
                      </a:r>
                      <a:r>
                        <a:rPr lang="fr-FR" sz="2100" dirty="0" err="1" smtClean="0"/>
                        <a:t>Eacc</a:t>
                      </a:r>
                      <a:endParaRPr lang="fr-FR" sz="2100" dirty="0"/>
                    </a:p>
                  </a:txBody>
                  <a:tcPr marL="106464" marR="106464" marT="53232" marB="53232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969429"/>
                  </a:ext>
                </a:extLst>
              </a:tr>
              <a:tr h="398812">
                <a:tc>
                  <a:txBody>
                    <a:bodyPr/>
                    <a:lstStyle/>
                    <a:p>
                      <a:r>
                        <a:rPr lang="fr-FR" sz="2100" dirty="0" smtClean="0"/>
                        <a:t>1 </a:t>
                      </a:r>
                      <a:r>
                        <a:rPr lang="fr-FR" sz="2100" dirty="0" err="1" smtClean="0"/>
                        <a:t>cell</a:t>
                      </a:r>
                      <a:r>
                        <a:rPr lang="fr-FR" sz="2100" dirty="0" smtClean="0"/>
                        <a:t> </a:t>
                      </a:r>
                      <a:r>
                        <a:rPr lang="fr-FR" sz="2100" dirty="0" err="1" smtClean="0"/>
                        <a:t>pillbox</a:t>
                      </a:r>
                      <a:endParaRPr lang="fr-FR" sz="2100" dirty="0"/>
                    </a:p>
                  </a:txBody>
                  <a:tcPr marL="106464" marR="106464" marT="53232" marB="53232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 smtClean="0"/>
                        <a:t>1.59</a:t>
                      </a:r>
                      <a:endParaRPr lang="fr-FR" sz="2100" dirty="0"/>
                    </a:p>
                  </a:txBody>
                  <a:tcPr marL="106464" marR="106464" marT="53232" marB="53232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005549"/>
                  </a:ext>
                </a:extLst>
              </a:tr>
              <a:tr h="398812">
                <a:tc>
                  <a:txBody>
                    <a:bodyPr/>
                    <a:lstStyle/>
                    <a:p>
                      <a:r>
                        <a:rPr lang="fr-FR" sz="2100" dirty="0" smtClean="0"/>
                        <a:t>ESS 5 </a:t>
                      </a:r>
                      <a:r>
                        <a:rPr lang="fr-FR" sz="2100" dirty="0" err="1" smtClean="0"/>
                        <a:t>cells</a:t>
                      </a:r>
                      <a:endParaRPr lang="fr-FR" sz="2100" dirty="0"/>
                    </a:p>
                  </a:txBody>
                  <a:tcPr marL="106464" marR="106464" marT="53232" marB="532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1.8999</a:t>
                      </a:r>
                      <a:endParaRPr lang="fr-FR" sz="2100" dirty="0"/>
                    </a:p>
                  </a:txBody>
                  <a:tcPr marL="106464" marR="106464" marT="53232" marB="532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4357087"/>
                  </a:ext>
                </a:extLst>
              </a:tr>
              <a:tr h="447578">
                <a:tc>
                  <a:txBody>
                    <a:bodyPr/>
                    <a:lstStyle/>
                    <a:p>
                      <a:r>
                        <a:rPr lang="fr-FR" sz="2100" dirty="0" smtClean="0"/>
                        <a:t>3</a:t>
                      </a:r>
                      <a:r>
                        <a:rPr lang="fr-FR" sz="2100" baseline="0" dirty="0" smtClean="0"/>
                        <a:t> </a:t>
                      </a:r>
                      <a:r>
                        <a:rPr lang="fr-FR" sz="2100" baseline="0" dirty="0" err="1" smtClean="0"/>
                        <a:t>cells</a:t>
                      </a:r>
                      <a:r>
                        <a:rPr lang="fr-FR" sz="2100" baseline="0" dirty="0" smtClean="0"/>
                        <a:t> w. tubes</a:t>
                      </a:r>
                      <a:endParaRPr lang="fr-FR" sz="2100" dirty="0"/>
                    </a:p>
                  </a:txBody>
                  <a:tcPr marL="106464" marR="106464" marT="53232" marB="53232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1.9366</a:t>
                      </a:r>
                      <a:endParaRPr lang="fr-FR" sz="21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 marL="106464" marR="106464" marT="53232" marB="53232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0307607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fr-FR" sz="2100" dirty="0" smtClean="0"/>
                        <a:t>3 </a:t>
                      </a:r>
                      <a:r>
                        <a:rPr lang="fr-FR" sz="2100" dirty="0" err="1" smtClean="0"/>
                        <a:t>cells</a:t>
                      </a:r>
                      <a:r>
                        <a:rPr lang="fr-FR" sz="2100" dirty="0" smtClean="0"/>
                        <a:t> </a:t>
                      </a:r>
                      <a:r>
                        <a:rPr lang="fr-FR" sz="2100" dirty="0" err="1" smtClean="0"/>
                        <a:t>w.o</a:t>
                      </a:r>
                      <a:r>
                        <a:rPr lang="fr-FR" sz="2100" dirty="0" smtClean="0"/>
                        <a:t>.</a:t>
                      </a:r>
                      <a:r>
                        <a:rPr lang="fr-FR" sz="2100" baseline="0" dirty="0" smtClean="0"/>
                        <a:t> tube</a:t>
                      </a:r>
                      <a:endParaRPr lang="fr-FR" sz="2100" dirty="0"/>
                    </a:p>
                  </a:txBody>
                  <a:tcPr marL="106464" marR="106464" marT="53232" marB="532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1.8822</a:t>
                      </a:r>
                      <a:endParaRPr lang="fr-FR" sz="2100" b="1" dirty="0">
                        <a:solidFill>
                          <a:srgbClr val="C00000"/>
                        </a:solidFill>
                      </a:endParaRPr>
                    </a:p>
                  </a:txBody>
                  <a:tcPr marL="106464" marR="106464" marT="53232" marB="532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8544344"/>
                  </a:ext>
                </a:extLst>
              </a:tr>
            </a:tbl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4994718" y="3249341"/>
            <a:ext cx="684506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 </a:t>
            </a:r>
            <a:r>
              <a:rPr lang="en-US" sz="1600" dirty="0"/>
              <a:t>an electrically coupled system, the </a:t>
            </a:r>
            <a:r>
              <a:rPr lang="en-US" sz="1600" dirty="0" err="1"/>
              <a:t>Epeak</a:t>
            </a:r>
            <a:r>
              <a:rPr lang="en-US" sz="1600" dirty="0"/>
              <a:t>/</a:t>
            </a:r>
            <a:r>
              <a:rPr lang="en-US" sz="1600" dirty="0" err="1"/>
              <a:t>Eacc</a:t>
            </a:r>
            <a:r>
              <a:rPr lang="en-US" sz="1600" dirty="0"/>
              <a:t> ratio increases compared with a pillbox cavity, which however </a:t>
            </a:r>
            <a:r>
              <a:rPr lang="en-US" sz="1600" dirty="0" smtClean="0"/>
              <a:t>does </a:t>
            </a:r>
            <a:r>
              <a:rPr lang="en-US" sz="1600" dirty="0"/>
              <a:t>not allow electrical coupling. </a:t>
            </a:r>
            <a:endParaRPr lang="en-US" sz="1600" dirty="0" smtClean="0"/>
          </a:p>
          <a:p>
            <a:endParaRPr lang="fr-FR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Enclosing the 3 cells reduces this ratio from 19.4% to 18.8%.</a:t>
            </a:r>
            <a:endParaRPr lang="fr-FR" sz="1600" dirty="0" smtClean="0"/>
          </a:p>
          <a:p>
            <a:endParaRPr lang="fr-FR" dirty="0"/>
          </a:p>
          <a:p>
            <a:r>
              <a:rPr lang="fr-FR" sz="2000" dirty="0"/>
              <a:t> </a:t>
            </a:r>
            <a:r>
              <a:rPr lang="fr-FR" sz="2000" dirty="0" smtClean="0"/>
              <a:t>    </a:t>
            </a:r>
            <a:r>
              <a:rPr lang="fr-FR" b="1" dirty="0" smtClean="0"/>
              <a:t>So, f</a:t>
            </a:r>
            <a:r>
              <a:rPr lang="en-US" b="1" dirty="0" smtClean="0"/>
              <a:t>or </a:t>
            </a:r>
            <a:r>
              <a:rPr lang="en-US" b="1" dirty="0"/>
              <a:t>an electrically coupled system, the </a:t>
            </a:r>
            <a:r>
              <a:rPr lang="en-US" b="1" dirty="0" smtClean="0"/>
              <a:t>3-cell elliptical cavity </a:t>
            </a:r>
            <a:r>
              <a:rPr lang="en-US" b="1" dirty="0"/>
              <a:t>with </a:t>
            </a:r>
            <a:r>
              <a:rPr lang="en-US" b="1" dirty="0" smtClean="0"/>
              <a:t>windows </a:t>
            </a:r>
            <a:r>
              <a:rPr lang="en-US" b="1" dirty="0"/>
              <a:t>gives </a:t>
            </a:r>
            <a:r>
              <a:rPr lang="en-US" b="1" dirty="0" smtClean="0"/>
              <a:t>a “good” </a:t>
            </a:r>
            <a:r>
              <a:rPr lang="en-US" b="1" dirty="0" err="1" smtClean="0"/>
              <a:t>Epeak</a:t>
            </a:r>
            <a:r>
              <a:rPr lang="en-US" b="1" dirty="0" smtClean="0"/>
              <a:t>/</a:t>
            </a:r>
            <a:r>
              <a:rPr lang="en-US" b="1" dirty="0" err="1" smtClean="0"/>
              <a:t>Eacc</a:t>
            </a:r>
            <a:r>
              <a:rPr lang="en-US" b="1" dirty="0" smtClean="0"/>
              <a:t> ratio.</a:t>
            </a:r>
            <a:endParaRPr lang="fr-FR" b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63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969760"/>
          </a:xfrm>
          <a:prstGeom prst="rect">
            <a:avLst/>
          </a:prstGeom>
          <a:noFill/>
          <a:ln w="222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Simulation of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emission</a:t>
            </a:r>
            <a:r>
              <a:rPr lang="fr-FR" dirty="0"/>
              <a:t>/breakdown 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2"/>
          </p:nvPr>
        </p:nvSpPr>
        <p:spPr>
          <a:xfrm>
            <a:off x="625302" y="1485669"/>
            <a:ext cx="11074400" cy="4714875"/>
          </a:xfrm>
        </p:spPr>
        <p:txBody>
          <a:bodyPr/>
          <a:lstStyle/>
          <a:p>
            <a:r>
              <a:rPr lang="fr-FR" dirty="0" err="1"/>
              <a:t>Next</a:t>
            </a:r>
            <a:r>
              <a:rPr lang="fr-FR" dirty="0"/>
              <a:t> </a:t>
            </a:r>
            <a:r>
              <a:rPr lang="fr-FR" dirty="0" err="1"/>
              <a:t>step</a:t>
            </a:r>
            <a:r>
              <a:rPr lang="fr-FR" dirty="0"/>
              <a:t>: </a:t>
            </a:r>
            <a:r>
              <a:rPr lang="fr-FR" dirty="0" err="1"/>
              <a:t>Simulating</a:t>
            </a:r>
            <a:r>
              <a:rPr lang="fr-FR" dirty="0"/>
              <a:t> the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emission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an </a:t>
            </a:r>
            <a:r>
              <a:rPr lang="fr-FR" dirty="0" err="1"/>
              <a:t>elliptical</a:t>
            </a:r>
            <a:r>
              <a:rPr lang="fr-FR" dirty="0"/>
              <a:t> 3 </a:t>
            </a:r>
            <a:r>
              <a:rPr lang="fr-FR" dirty="0" err="1"/>
              <a:t>cells</a:t>
            </a:r>
            <a:r>
              <a:rPr lang="fr-FR" dirty="0"/>
              <a:t> </a:t>
            </a:r>
            <a:r>
              <a:rPr lang="fr-FR" dirty="0" err="1"/>
              <a:t>cavity</a:t>
            </a:r>
            <a:r>
              <a:rPr lang="fr-FR" dirty="0"/>
              <a:t> and a </a:t>
            </a:r>
            <a:r>
              <a:rPr lang="fr-FR" dirty="0" err="1"/>
              <a:t>pillbox</a:t>
            </a:r>
            <a:r>
              <a:rPr lang="fr-FR" dirty="0"/>
              <a:t> </a:t>
            </a:r>
            <a:r>
              <a:rPr lang="fr-FR" dirty="0" err="1"/>
              <a:t>cavity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We</a:t>
            </a:r>
            <a:r>
              <a:rPr lang="fr-FR" dirty="0" smtClean="0"/>
              <a:t> are </a:t>
            </a:r>
            <a:r>
              <a:rPr lang="fr-FR" dirty="0" err="1" smtClean="0"/>
              <a:t>working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CST to </a:t>
            </a:r>
            <a:r>
              <a:rPr lang="fr-FR" dirty="0" err="1" smtClean="0"/>
              <a:t>simulate</a:t>
            </a:r>
            <a:r>
              <a:rPr lang="fr-FR" dirty="0" smtClean="0"/>
              <a:t> </a:t>
            </a:r>
            <a:r>
              <a:rPr lang="fr-FR" dirty="0" err="1" smtClean="0"/>
              <a:t>flows</a:t>
            </a:r>
            <a:r>
              <a:rPr lang="fr-FR" dirty="0" smtClean="0"/>
              <a:t> of </a:t>
            </a:r>
            <a:r>
              <a:rPr lang="fr-FR" dirty="0" err="1" smtClean="0"/>
              <a:t>particles</a:t>
            </a:r>
            <a:r>
              <a:rPr lang="fr-FR" dirty="0" smtClean="0"/>
              <a:t>.</a:t>
            </a:r>
            <a:endParaRPr lang="fr-FR" dirty="0"/>
          </a:p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l="49168"/>
          <a:stretch/>
        </p:blipFill>
        <p:spPr>
          <a:xfrm>
            <a:off x="1059437" y="3661688"/>
            <a:ext cx="4140407" cy="217251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6D556D9-A5E2-C98C-796A-735BDDF9F4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179"/>
          <a:stretch/>
        </p:blipFill>
        <p:spPr>
          <a:xfrm>
            <a:off x="6163734" y="3661688"/>
            <a:ext cx="4203804" cy="212709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059437" y="5834199"/>
            <a:ext cx="39982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Simulation of </a:t>
            </a:r>
            <a:r>
              <a:rPr lang="fr-FR" sz="1400" dirty="0" err="1" smtClean="0"/>
              <a:t>electrons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constant DC E </a:t>
            </a:r>
            <a:r>
              <a:rPr lang="fr-FR" sz="1400" dirty="0" err="1" smtClean="0"/>
              <a:t>field</a:t>
            </a:r>
            <a:r>
              <a:rPr lang="fr-FR" sz="1400" dirty="0" smtClean="0"/>
              <a:t>.</a:t>
            </a:r>
            <a:endParaRPr lang="fr-FR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6051974" y="5865674"/>
            <a:ext cx="5173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Simulation of </a:t>
            </a:r>
            <a:r>
              <a:rPr lang="fr-FR" sz="1400" dirty="0" err="1" smtClean="0"/>
              <a:t>electrons</a:t>
            </a:r>
            <a:r>
              <a:rPr lang="fr-FR" sz="1400" dirty="0" smtClean="0"/>
              <a:t> in an ECR ion source at 2.45 GHz.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96176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Questions?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505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gh_gradient_testing_CEA-Marchand.pptx" id="{FC30B02E-692D-465D-8849-6B1A3F10518F}" vid="{B8D1C872-6E34-47B5-8615-7069E5F2C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676</Words>
  <Application>Microsoft Office PowerPoint</Application>
  <PresentationFormat>Grand écran</PresentationFormat>
  <Paragraphs>131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6" baseType="lpstr">
      <vt:lpstr>Arial</vt:lpstr>
      <vt:lpstr>Arial Narrow</vt:lpstr>
      <vt:lpstr>Calibri</vt:lpstr>
      <vt:lpstr>Calibri Light</vt:lpstr>
      <vt:lpstr>Cambria Math</vt:lpstr>
      <vt:lpstr>Symbol</vt:lpstr>
      <vt:lpstr>Wingdings</vt:lpstr>
      <vt:lpstr>IMCC - 1</vt:lpstr>
      <vt:lpstr>Elliptical cavities simulations for MuCol</vt:lpstr>
      <vt:lpstr>Elliptical cavities simulations for MuCol  </vt:lpstr>
      <vt:lpstr>Présentation PowerPoint</vt:lpstr>
      <vt:lpstr>  Design with a 3 cells cavity</vt:lpstr>
      <vt:lpstr>  Design with a 3 cells cavity + Windows</vt:lpstr>
      <vt:lpstr>Comparative work</vt:lpstr>
      <vt:lpstr>Simulation of field emission/breakdown  </vt:lpstr>
      <vt:lpstr>Questions?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PIERRON Sophie</dc:creator>
  <cp:lastModifiedBy>PIERRON Sophie</cp:lastModifiedBy>
  <cp:revision>78</cp:revision>
  <dcterms:created xsi:type="dcterms:W3CDTF">2024-12-04T09:09:49Z</dcterms:created>
  <dcterms:modified xsi:type="dcterms:W3CDTF">2024-12-11T12:46:18Z</dcterms:modified>
</cp:coreProperties>
</file>