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67" r:id="rId5"/>
  </p:sldIdLst>
  <p:sldSz cx="12192000" cy="6858000"/>
  <p:notesSz cx="9906000" cy="6794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orient="horz" pos="3783">
          <p15:clr>
            <a:srgbClr val="A4A3A4"/>
          </p15:clr>
        </p15:guide>
        <p15:guide id="4" pos="7333" userDrawn="1">
          <p15:clr>
            <a:srgbClr val="A4A3A4"/>
          </p15:clr>
        </p15:guide>
        <p15:guide id="5" orient="horz" pos="323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NILLA REDONDO Marina (JRC-ISPRA)" initials="PRM(" lastIdx="3" clrIdx="1">
    <p:extLst>
      <p:ext uri="{19B8F6BF-5375-455C-9EA6-DF929625EA0E}">
        <p15:presenceInfo xmlns:p15="http://schemas.microsoft.com/office/powerpoint/2012/main" userId="S-1-5-21-1606980848-2025429265-839522115-12584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74B6"/>
    <a:srgbClr val="7AC8D2"/>
    <a:srgbClr val="585EA8"/>
    <a:srgbClr val="87C8D3"/>
    <a:srgbClr val="7FCBD3"/>
    <a:srgbClr val="606AAD"/>
    <a:srgbClr val="6983B7"/>
    <a:srgbClr val="83C0D0"/>
    <a:srgbClr val="79A7C7"/>
    <a:srgbClr val="6F90B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83475" autoAdjust="0"/>
  </p:normalViewPr>
  <p:slideViewPr>
    <p:cSldViewPr snapToGrid="0">
      <p:cViewPr varScale="1">
        <p:scale>
          <a:sx n="41" d="100"/>
          <a:sy n="41" d="100"/>
        </p:scale>
        <p:origin x="994" y="41"/>
      </p:cViewPr>
      <p:guideLst>
        <p:guide orient="horz" pos="2160"/>
        <p:guide orient="horz" pos="3783"/>
        <p:guide pos="7333"/>
        <p:guide orient="horz" pos="323"/>
        <p:guide pos="3840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4121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840" y="176"/>
      </p:cViewPr>
      <p:guideLst>
        <p:guide orient="horz" pos="2140"/>
        <p:guide pos="3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92600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11109" y="1"/>
            <a:ext cx="4292600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pPr/>
              <a:t>12/09/2025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3596"/>
            <a:ext cx="4292600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11109" y="6453596"/>
            <a:ext cx="4292600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92600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11109" y="1"/>
            <a:ext cx="4292600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pPr/>
              <a:t>12/09/2025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0600" y="3269853"/>
            <a:ext cx="7924800" cy="26753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3596"/>
            <a:ext cx="4292600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11109" y="6453596"/>
            <a:ext cx="4292600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Visualisation</a:t>
            </a:r>
            <a:r>
              <a:rPr lang="en-GB" baseline="0" dirty="0"/>
              <a:t> of Knowledge Management </a:t>
            </a:r>
          </a:p>
          <a:p>
            <a:endParaRPr lang="en-GB" baseline="0" dirty="0"/>
          </a:p>
          <a:p>
            <a:pPr marL="285750" indent="-285750">
              <a:buFontTx/>
              <a:buChar char="-"/>
            </a:pPr>
            <a:r>
              <a:rPr lang="en-GB" baseline="0" dirty="0"/>
              <a:t>Today we have access to a unique vast amount of information</a:t>
            </a:r>
          </a:p>
          <a:p>
            <a:pPr marL="285750" indent="-285750">
              <a:buFontTx/>
              <a:buChar char="-"/>
            </a:pPr>
            <a:r>
              <a:rPr lang="en-GB" baseline="0" dirty="0"/>
              <a:t>The information comes from many sources from crowd sourcing to universities and industry to individual experts</a:t>
            </a:r>
          </a:p>
          <a:p>
            <a:pPr marL="285750" indent="-285750">
              <a:buFontTx/>
              <a:buChar char="-"/>
            </a:pPr>
            <a:r>
              <a:rPr lang="en-GB" baseline="0" dirty="0"/>
              <a:t>Within the Commission there is a need/wish to manage this information</a:t>
            </a:r>
          </a:p>
          <a:p>
            <a:pPr marL="285750" indent="-285750">
              <a:buFontTx/>
              <a:buChar char="-"/>
            </a:pPr>
            <a:r>
              <a:rPr lang="en-GB" baseline="0" dirty="0"/>
              <a:t>The added value of the JRC is to perform this task through our expertise and the development of Knowledge Management procedures. Including sense making / filtering / visualisation of data </a:t>
            </a:r>
          </a:p>
          <a:p>
            <a:pPr marL="285750" indent="-285750">
              <a:buFontTx/>
              <a:buChar char="-"/>
            </a:pPr>
            <a:r>
              <a:rPr lang="en-GB" baseline="0" dirty="0"/>
              <a:t>Furthermore, it should be noted that the process is 2-way and dynamic both in the information and policy making domains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7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"/>
          <a:stretch/>
        </p:blipFill>
        <p:spPr>
          <a:xfrm>
            <a:off x="-4145" y="-17645"/>
            <a:ext cx="12200290" cy="689329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10100" y="1260629"/>
            <a:ext cx="7324004" cy="22493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03275" y="3602038"/>
            <a:ext cx="7324003" cy="1351702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06093" y="5134274"/>
            <a:ext cx="4049315" cy="877455"/>
          </a:xfrm>
          <a:prstGeom prst="rect">
            <a:avLst/>
          </a:prstGeom>
        </p:spPr>
        <p:txBody>
          <a:bodyPr lIns="0"/>
          <a:lstStyle>
            <a:lvl1pPr marL="0" indent="0" algn="l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</p:spTree>
    <p:extLst>
      <p:ext uri="{BB962C8B-B14F-4D97-AF65-F5344CB8AC3E}">
        <p14:creationId xmlns:p14="http://schemas.microsoft.com/office/powerpoint/2010/main" val="904999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 marL="0"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3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7">
            <a:extLst>
              <a:ext uri="{FF2B5EF4-FFF2-40B4-BE49-F238E27FC236}">
                <a16:creationId xmlns:a16="http://schemas.microsoft.com/office/drawing/2014/main" id="{70A26C3E-C83D-C8D0-8D39-FECFE6934D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2" y="-36577"/>
            <a:ext cx="12182668" cy="6894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90EE13D9-10DB-7DA3-0219-515ADFE98E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4933" y="6193859"/>
            <a:ext cx="1725347" cy="4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00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icture Placeholder 2">
            <a:extLst>
              <a:ext uri="{FF2B5EF4-FFF2-40B4-BE49-F238E27FC236}">
                <a16:creationId xmlns:a16="http://schemas.microsoft.com/office/drawing/2014/main" id="{CA5413D4-3464-5446-9BA1-3BAD3170FCF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201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46EB0D93-FBAA-A74E-B21E-1472D09689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82156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B76EE823-FC7D-C248-9740-B5FEDF6A4D2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55300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AC06F9D3-D33A-F048-8BF8-7A3A77CF4B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99255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549E3D0B-E219-9F43-9128-A6A207A4CD7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72399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E55B758-1336-EB4E-970D-06877F30CBB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1635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33074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733075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27391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9559992" y="3907988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70722" y="1750540"/>
            <a:ext cx="1663928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27393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78650" y="3897313"/>
            <a:ext cx="1656000" cy="2098675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9559992" y="1750540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5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EA9FE20-B89B-C43C-7CFF-5B35587331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07"/>
            <a:ext cx="12192000" cy="6858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27B6A87-6E31-A4C2-E00E-B3418738B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2FBA300-4054-8AD2-44E6-8997483ECA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50C510-7573-AA6C-B1B7-1C1502804224}"/>
              </a:ext>
            </a:extLst>
          </p:cNvPr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42C1AF6-0CE8-F7A0-1793-729B94D224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4933" y="6193859"/>
            <a:ext cx="1725347" cy="4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3CAF3E-2BE2-E057-C4C6-5170A4DC16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2003" cy="342900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ver (option 2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810100" y="1260629"/>
            <a:ext cx="7324004" cy="2249334"/>
          </a:xfrm>
          <a:prstGeom prst="rect">
            <a:avLst/>
          </a:prstGeom>
        </p:spPr>
        <p:txBody>
          <a:bodyPr lIns="108000"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803275" y="3602038"/>
            <a:ext cx="7324003" cy="13517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pic>
        <p:nvPicPr>
          <p:cNvPr id="12" name="Pictur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6181605"/>
            <a:ext cx="1718512" cy="450970"/>
          </a:xfrm>
          <a:prstGeom prst="rect">
            <a:avLst/>
          </a:prstGeom>
        </p:spPr>
      </p:pic>
      <p:sp>
        <p:nvSpPr>
          <p:cNvPr id="1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06093" y="5134274"/>
            <a:ext cx="4049315" cy="877455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</p:spTree>
    <p:extLst>
      <p:ext uri="{BB962C8B-B14F-4D97-AF65-F5344CB8AC3E}">
        <p14:creationId xmlns:p14="http://schemas.microsoft.com/office/powerpoint/2010/main" val="279267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hapter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69200" y="1122363"/>
            <a:ext cx="7768293" cy="2387600"/>
          </a:xfrm>
          <a:prstGeom prst="rect">
            <a:avLst/>
          </a:prstGeom>
        </p:spPr>
        <p:txBody>
          <a:bodyPr lIns="108000"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69200" y="3602038"/>
            <a:ext cx="7812824" cy="1655762"/>
          </a:xfrm>
          <a:prstGeom prst="rect">
            <a:avLst/>
          </a:prstGeom>
        </p:spPr>
        <p:txBody>
          <a:bodyPr lIns="108000"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76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6D3F23-4279-2B3E-6D71-11971FC4D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07"/>
            <a:ext cx="12192000" cy="6858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>
            <a:extLst>
              <a:ext uri="{FF2B5EF4-FFF2-40B4-BE49-F238E27FC236}">
                <a16:creationId xmlns:a16="http://schemas.microsoft.com/office/drawing/2014/main" id="{90EE13D9-10DB-7DA3-0219-515ADFE98E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4933" y="6193859"/>
            <a:ext cx="1725347" cy="4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71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4" name="TextBox 10">
            <a:extLst>
              <a:ext uri="{FF2B5EF4-FFF2-40B4-BE49-F238E27FC236}">
                <a16:creationId xmlns:a16="http://schemas.microsoft.com/office/drawing/2014/main" id="{102E28AE-5B0C-CF45-9AB9-4F4B2BA2B16F}"/>
              </a:ext>
            </a:extLst>
          </p:cNvPr>
          <p:cNvSpPr txBox="1"/>
          <p:nvPr userDrawn="1"/>
        </p:nvSpPr>
        <p:spPr>
          <a:xfrm>
            <a:off x="935316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" name="Straight Connector 11">
            <a:extLst>
              <a:ext uri="{FF2B5EF4-FFF2-40B4-BE49-F238E27FC236}">
                <a16:creationId xmlns:a16="http://schemas.microsoft.com/office/drawing/2014/main" id="{43FE508E-ADD9-4D41-9849-B50EAA79509F}"/>
              </a:ext>
            </a:extLst>
          </p:cNvPr>
          <p:cNvCxnSpPr/>
          <p:nvPr userDrawn="1"/>
        </p:nvCxnSpPr>
        <p:spPr>
          <a:xfrm>
            <a:off x="832311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51" r:id="rId2"/>
    <p:sldLayoutId id="2147483677" r:id="rId3"/>
    <p:sldLayoutId id="2147483675" r:id="rId4"/>
    <p:sldLayoutId id="2147483672" r:id="rId5"/>
    <p:sldLayoutId id="2147483650" r:id="rId6"/>
    <p:sldLayoutId id="2147483660" r:id="rId7"/>
    <p:sldLayoutId id="2147483652" r:id="rId8"/>
    <p:sldLayoutId id="2147483661" r:id="rId9"/>
    <p:sldLayoutId id="2147483653" r:id="rId10"/>
    <p:sldLayoutId id="2147483654" r:id="rId11"/>
    <p:sldLayoutId id="2147483659" r:id="rId12"/>
    <p:sldLayoutId id="2147483658" r:id="rId13"/>
    <p:sldLayoutId id="2147483668" r:id="rId14"/>
    <p:sldLayoutId id="2147483673" r:id="rId15"/>
    <p:sldLayoutId id="2147483666" r:id="rId16"/>
    <p:sldLayoutId id="2147483667" r:id="rId17"/>
    <p:sldLayoutId id="2147483655" r:id="rId18"/>
    <p:sldLayoutId id="2147483670" r:id="rId19"/>
    <p:sldLayoutId id="2147483669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immagine 3" descr="Slide_KM-scheme.jp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98" r="12574"/>
          <a:stretch/>
        </p:blipFill>
        <p:spPr>
          <a:xfrm>
            <a:off x="436521" y="971446"/>
            <a:ext cx="11318958" cy="5281436"/>
          </a:xfrm>
        </p:spPr>
      </p:pic>
      <p:cxnSp>
        <p:nvCxnSpPr>
          <p:cNvPr id="8" name="Curved Connector 7"/>
          <p:cNvCxnSpPr/>
          <p:nvPr/>
        </p:nvCxnSpPr>
        <p:spPr>
          <a:xfrm rot="10800000" flipV="1">
            <a:off x="6241775" y="1526650"/>
            <a:ext cx="2615979" cy="1399430"/>
          </a:xfrm>
          <a:prstGeom prst="curvedConnector3">
            <a:avLst>
              <a:gd name="adj1" fmla="val 47944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rot="10800000" flipV="1">
            <a:off x="6861977" y="2226364"/>
            <a:ext cx="2727297" cy="699715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10800000" flipV="1">
            <a:off x="7499352" y="3094170"/>
            <a:ext cx="3020225" cy="55799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72A07111-0E15-766A-84B9-73907B44C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59" y="50012"/>
            <a:ext cx="11967882" cy="782357"/>
          </a:xfrm>
        </p:spPr>
        <p:txBody>
          <a:bodyPr/>
          <a:lstStyle/>
          <a:p>
            <a:r>
              <a:rPr lang="en-US" sz="3000" dirty="0"/>
              <a:t>Supporting policy processes by assuring high quality open science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948146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alizzato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9973060-40da-4dcd-bcae-824b80f0e920" xsi:nil="true"/>
    <Category xmlns="ab358991-3c14-45d4-bb19-e0556e598107" xsi:nil="true"/>
    <lcf76f155ced4ddcb4097134ff3c332f xmlns="ab358991-3c14-45d4-bb19-e0556e59810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CC57EDD28C21498756AAD4016E9629" ma:contentTypeVersion="21" ma:contentTypeDescription="Create a new document." ma:contentTypeScope="" ma:versionID="d3390f3cc725c9bb9b0d14bc00df9b2c">
  <xsd:schema xmlns:xsd="http://www.w3.org/2001/XMLSchema" xmlns:xs="http://www.w3.org/2001/XMLSchema" xmlns:p="http://schemas.microsoft.com/office/2006/metadata/properties" xmlns:ns2="ab358991-3c14-45d4-bb19-e0556e598107" xmlns:ns3="f9973060-40da-4dcd-bcae-824b80f0e920" xmlns:ns4="7058b7d0-6f54-43d0-ac9b-f95b90dfb0dc" targetNamespace="http://schemas.microsoft.com/office/2006/metadata/properties" ma:root="true" ma:fieldsID="08e0ef5774826a7048e933b229845768" ns2:_="" ns3:_="" ns4:_="">
    <xsd:import namespace="ab358991-3c14-45d4-bb19-e0556e598107"/>
    <xsd:import namespace="f9973060-40da-4dcd-bcae-824b80f0e920"/>
    <xsd:import namespace="7058b7d0-6f54-43d0-ac9b-f95b90dfb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Category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4:SharedWithUsers" minOccurs="0"/>
                <xsd:element ref="ns4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58991-3c14-45d4-bb19-e0556e5981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Category" ma:index="11" nillable="true" ma:displayName="Category" ma:format="Dropdown" ma:internalName="Category">
      <xsd:simpleType>
        <xsd:union memberTypes="dms:Text">
          <xsd:simpleType>
            <xsd:restriction base="dms:Choice">
              <xsd:enumeration value="Reports and studies"/>
              <xsd:enumeration value="Briefs and factsheets"/>
              <xsd:enumeration value="Posters"/>
              <xsd:enumeration value="Leaflets"/>
              <xsd:enumeration value="16_9 presentation"/>
              <xsd:enumeration value="4_3  presentation"/>
              <xsd:enumeration value="Agenda"/>
              <xsd:enumeration value="Name plates"/>
              <xsd:enumeration value="Certificates"/>
              <xsd:enumeration value="OIB roll-up templates"/>
              <xsd:enumeration value="Facebook"/>
              <xsd:enumeration value="Twitter"/>
              <xsd:enumeration value="Instagram"/>
              <xsd:enumeration value="Linkedin"/>
              <xsd:enumeration value="Video signature and titling package"/>
              <xsd:enumeration value="Posters"/>
              <xsd:enumeration value="Social media"/>
              <xsd:enumeration value="Visual assets"/>
              <xsd:enumeration value="QR codes"/>
              <xsd:enumeration value="Posters, roll-ups and cardboards"/>
              <xsd:enumeration value="Virtual backdrops"/>
              <xsd:enumeration value="Social media"/>
              <xsd:enumeration value="JRC Vacancies"/>
              <xsd:enumeration value="16_9 JRC general presentation"/>
              <xsd:enumeration value="JRC factsheet"/>
              <xsd:enumeration value="Email signature"/>
              <xsd:enumeration value="Modular stand"/>
            </xsd:restriction>
          </xsd:simpleType>
        </xsd:un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973060-40da-4dcd-bcae-824b80f0e920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86f6c20-e1ec-4545-89f3-486c23083ce9}" ma:internalName="TaxCatchAll" ma:showField="CatchAllData" ma:web="f9973060-40da-4dcd-bcae-824b80f0e9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58b7d0-6f54-43d0-ac9b-f95b90dfb0dc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69A290-3C6F-4E1F-8D42-3FDFF96F63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D4EE43-B0DC-40CC-A7DB-C38533D53D7E}">
  <ds:schemaRefs>
    <ds:schemaRef ds:uri="http://purl.org/dc/elements/1.1/"/>
    <ds:schemaRef ds:uri="http://schemas.microsoft.com/office/2006/metadata/properties"/>
    <ds:schemaRef ds:uri="ab358991-3c14-45d4-bb19-e0556e598107"/>
    <ds:schemaRef ds:uri="http://schemas.microsoft.com/office/infopath/2007/PartnerControls"/>
    <ds:schemaRef ds:uri="http://purl.org/dc/terms/"/>
    <ds:schemaRef ds:uri="f9973060-40da-4dcd-bcae-824b80f0e920"/>
    <ds:schemaRef ds:uri="http://schemas.microsoft.com/office/2006/documentManagement/types"/>
    <ds:schemaRef ds:uri="7058b7d0-6f54-43d0-ac9b-f95b90dfb0dc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89031CE-0D86-48BA-8F8C-446E411C8D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358991-3c14-45d4-bb19-e0556e598107"/>
    <ds:schemaRef ds:uri="f9973060-40da-4dcd-bcae-824b80f0e920"/>
    <ds:schemaRef ds:uri="7058b7d0-6f54-43d0-ac9b-f95b90dfb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23371</TotalTime>
  <Words>105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Supporting policy processes by assuring high quality open science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MONFORTI-FERRARIO Fabio (JRC-ISPRA)</cp:lastModifiedBy>
  <cp:revision>710</cp:revision>
  <cp:lastPrinted>2022-03-09T13:58:19Z</cp:lastPrinted>
  <dcterms:created xsi:type="dcterms:W3CDTF">2019-08-09T12:06:42Z</dcterms:created>
  <dcterms:modified xsi:type="dcterms:W3CDTF">2025-09-12T14:18:56Z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ProviderInitializationData">
    <vt:lpwstr>https://webgate.ec.europa.eu/connected</vt:lpwstr>
  </property>
  <property fmtid="{D5CDD505-2E9C-101B-9397-08002B2CF9AE}" pid="4" name="Jive_VersionGuid">
    <vt:lpwstr>2c56eb53-e260-4c8d-800e-ce5f33d82197</vt:lpwstr>
  </property>
  <property fmtid="{D5CDD505-2E9C-101B-9397-08002B2CF9AE}" pid="5" name="Offisync_UniqueId">
    <vt:lpwstr>224000</vt:lpwstr>
  </property>
  <property fmtid="{D5CDD505-2E9C-101B-9397-08002B2CF9AE}" pid="6" name="Offisync_UpdateToken">
    <vt:lpwstr>6</vt:lpwstr>
  </property>
  <property fmtid="{D5CDD505-2E9C-101B-9397-08002B2CF9AE}" pid="7" name="Jive_LatestUserAccountName">
    <vt:lpwstr>ballami</vt:lpwstr>
  </property>
  <property fmtid="{D5CDD505-2E9C-101B-9397-08002B2CF9AE}" pid="8" name="Jive_ModifiedButNotPublished">
    <vt:lpwstr>True</vt:lpwstr>
  </property>
  <property fmtid="{D5CDD505-2E9C-101B-9397-08002B2CF9AE}" pid="9" name="ContentTypeId">
    <vt:lpwstr>0x01010066CC57EDD28C21498756AAD4016E9629</vt:lpwstr>
  </property>
  <property fmtid="{D5CDD505-2E9C-101B-9397-08002B2CF9AE}" pid="10" name="MediaServiceImageTags">
    <vt:lpwstr/>
  </property>
  <property fmtid="{D5CDD505-2E9C-101B-9397-08002B2CF9AE}" pid="11" name="MSIP_Label_6bd9ddd1-4d20-43f6-abfa-fc3c07406f94_Enabled">
    <vt:lpwstr>true</vt:lpwstr>
  </property>
  <property fmtid="{D5CDD505-2E9C-101B-9397-08002B2CF9AE}" pid="12" name="MSIP_Label_6bd9ddd1-4d20-43f6-abfa-fc3c07406f94_SetDate">
    <vt:lpwstr>2025-07-08T09:32:44Z</vt:lpwstr>
  </property>
  <property fmtid="{D5CDD505-2E9C-101B-9397-08002B2CF9AE}" pid="13" name="MSIP_Label_6bd9ddd1-4d20-43f6-abfa-fc3c07406f94_Method">
    <vt:lpwstr>Standard</vt:lpwstr>
  </property>
  <property fmtid="{D5CDD505-2E9C-101B-9397-08002B2CF9AE}" pid="14" name="MSIP_Label_6bd9ddd1-4d20-43f6-abfa-fc3c07406f94_Name">
    <vt:lpwstr>Commission Use</vt:lpwstr>
  </property>
  <property fmtid="{D5CDD505-2E9C-101B-9397-08002B2CF9AE}" pid="15" name="MSIP_Label_6bd9ddd1-4d20-43f6-abfa-fc3c07406f94_SiteId">
    <vt:lpwstr>b24c8b06-522c-46fe-9080-70926f8dddb1</vt:lpwstr>
  </property>
  <property fmtid="{D5CDD505-2E9C-101B-9397-08002B2CF9AE}" pid="16" name="MSIP_Label_6bd9ddd1-4d20-43f6-abfa-fc3c07406f94_ActionId">
    <vt:lpwstr>854df211-33a1-4af3-8711-f577f8efa2e8</vt:lpwstr>
  </property>
  <property fmtid="{D5CDD505-2E9C-101B-9397-08002B2CF9AE}" pid="17" name="MSIP_Label_6bd9ddd1-4d20-43f6-abfa-fc3c07406f94_ContentBits">
    <vt:lpwstr>0</vt:lpwstr>
  </property>
</Properties>
</file>