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embeddedFontLst>
    <p:embeddedFont>
      <p:font typeface="EB Garamond SemiBold" panose="020F0502020204030204" pitchFamily="34" charset="0"/>
      <p:regular r:id="rId27"/>
      <p:bold r:id="rId28"/>
      <p:italic r:id="rId29"/>
      <p:boldItalic r:id="rId30"/>
    </p:embeddedFont>
    <p:embeddedFont>
      <p:font typeface="Helvetica Neue" panose="02000503000000020004" pitchFamily="2" charset="0"/>
      <p:regular r:id="rId31"/>
      <p:bold r:id="rId32"/>
      <p:italic r:id="rId33"/>
      <p:bold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0"/>
  </p:normalViewPr>
  <p:slideViewPr>
    <p:cSldViewPr snapToGrid="0">
      <p:cViewPr varScale="1">
        <p:scale>
          <a:sx n="117" d="100"/>
          <a:sy n="117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7160d403c5_1_13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1" name="Google Shape;271;g37160d403c5_1_1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7160d403c5_1_10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8" name="Google Shape;488;g37160d403c5_1_10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9" name="Google Shape;489;g37160d403c5_1_10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37160d403c5_1_8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9" name="Google Shape;509;g37160d403c5_1_8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0" name="Google Shape;510;g37160d403c5_1_8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37160d403c5_1_10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6" name="Google Shape;526;g37160d403c5_1_10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7" name="Google Shape;527;g37160d403c5_1_10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37160d403c5_1_10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5" name="Google Shape;545;g37160d403c5_1_10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6" name="Google Shape;546;g37160d403c5_1_10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37160d403c5_1_1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g37160d403c5_1_11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5" name="Google Shape;565;g37160d403c5_1_11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37160d403c5_1_8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0" name="Google Shape;590;g37160d403c5_1_8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1" name="Google Shape;591;g37160d403c5_1_8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37160d403c5_1_13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37160d403c5_1_13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g37160d403c5_1_13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11d860bc6b2eff1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9" name="Google Shape;639;g11d860bc6b2eff1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0" name="Google Shape;640;g11d860bc6b2eff1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37160d403c5_1_1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8" name="Google Shape;668;g37160d403c5_1_12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69" name="Google Shape;669;g37160d403c5_1_12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37160d403c5_1_1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g37160d403c5_1_12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8" name="Google Shape;688;g37160d403c5_1_128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2e773017b9_0_18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g32e773017b9_0_18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32e773017b9_0_18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37160d403c5_1_1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1" name="Google Shape;711;g37160d403c5_1_13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2" name="Google Shape;712;g37160d403c5_1_13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11d860bc6b2eff1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11d860bc6b2eff10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g11d860bc6b2eff10_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37160d403c5_1_1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3" name="Google Shape;743;g37160d403c5_1_13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4" name="Google Shape;744;g37160d403c5_1_13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g379c0164b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7" name="Google Shape;767;g379c0164ba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g379c0164ba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32e773017b9_0_25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g32e773017b9_0_2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7160d403c5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7160d403c5_1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g37160d403c5_1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70e29ac7f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370e29ac7fd_0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g370e29ac7fd_0_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7160d403c5_1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g37160d403c5_1_1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5" name="Google Shape;355;g37160d403c5_1_1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7160d403c5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2" name="Google Shape;372;g37160d403c5_1_1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3" name="Google Shape;373;g37160d403c5_1_1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7160d403c5_1_7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7160d403c5_1_7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g37160d403c5_1_79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7160d403c5_1_7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1" name="Google Shape;431;g37160d403c5_1_7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g37160d403c5_1_78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7160d403c5_1_8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0" name="Google Shape;450;g37160d403c5_1_8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1" name="Google Shape;451;g37160d403c5_1_8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050049" y="3122291"/>
            <a:ext cx="8968594" cy="1432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050049" y="4662106"/>
            <a:ext cx="9496666" cy="1190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0049" y="2040404"/>
            <a:ext cx="2628275" cy="685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Founder">
  <p:cSld name="Thank You Foun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/>
          <p:nvPr/>
        </p:nvSpPr>
        <p:spPr>
          <a:xfrm>
            <a:off x="0" y="5035826"/>
            <a:ext cx="12192000" cy="1822174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1"/>
          <p:cNvSpPr txBox="1"/>
          <p:nvPr/>
        </p:nvSpPr>
        <p:spPr>
          <a:xfrm>
            <a:off x="1075556" y="5487335"/>
            <a:ext cx="454217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  <p:pic>
        <p:nvPicPr>
          <p:cNvPr id="85" name="Google Shape;8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66403" y="5635959"/>
            <a:ext cx="4076925" cy="69230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1"/>
          <p:cNvSpPr txBox="1"/>
          <p:nvPr/>
        </p:nvSpPr>
        <p:spPr>
          <a:xfrm>
            <a:off x="1161816" y="5980170"/>
            <a:ext cx="490383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rPr>
              <a:t>We wish to thank the Allen Institute founder, Paul G. Allen, for his vision, encouragement, and support.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Green" type="obj">
  <p:cSld name="OBJEC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0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2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2" name="Google Shape;92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" name="Google Shape;93;p12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4" name="Google Shape;94;p12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Green">
  <p:cSld name="Title Only Gree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3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9" name="Google Shape;99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Google Shape;100;p13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1" name="Google Shape;101;p13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view Green">
  <p:cSld name="Overview Gree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subTitle" idx="1"/>
          </p:nvPr>
        </p:nvSpPr>
        <p:spPr>
          <a:xfrm>
            <a:off x="838199" y="3734454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7F7F80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04" name="Google Shape;104;p14"/>
          <p:cNvCxnSpPr/>
          <p:nvPr/>
        </p:nvCxnSpPr>
        <p:spPr>
          <a:xfrm>
            <a:off x="959484" y="3227620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74A03E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14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14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8" name="Google Shape;108;p14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838200" y="20583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03E"/>
              </a:buClr>
              <a:buSzPts val="4000"/>
              <a:buFont typeface="Arial"/>
              <a:buNone/>
              <a:defRPr>
                <a:solidFill>
                  <a:srgbClr val="74A03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Green">
  <p:cSld name="Comparison Gree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body" idx="1"/>
          </p:nvPr>
        </p:nvSpPr>
        <p:spPr>
          <a:xfrm>
            <a:off x="839788" y="1425131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74A03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2"/>
          </p:nvPr>
        </p:nvSpPr>
        <p:spPr>
          <a:xfrm>
            <a:off x="839788" y="2294763"/>
            <a:ext cx="5157787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body" idx="3"/>
          </p:nvPr>
        </p:nvSpPr>
        <p:spPr>
          <a:xfrm>
            <a:off x="6172200" y="142513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74A03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4"/>
          </p:nvPr>
        </p:nvSpPr>
        <p:spPr>
          <a:xfrm>
            <a:off x="6172200" y="2294763"/>
            <a:ext cx="5183188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15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0" name="Google Shape;120;p15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 Green ">
  <p:cSld name="Content with Image Green 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body" idx="1"/>
          </p:nvPr>
        </p:nvSpPr>
        <p:spPr>
          <a:xfrm>
            <a:off x="839788" y="1770735"/>
            <a:ext cx="4249047" cy="375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>
            <a:spLocks noGrp="1"/>
          </p:cNvSpPr>
          <p:nvPr>
            <p:ph type="pic" idx="2"/>
          </p:nvPr>
        </p:nvSpPr>
        <p:spPr>
          <a:xfrm>
            <a:off x="5639864" y="1780765"/>
            <a:ext cx="5712348" cy="37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6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p16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3"/>
          </p:nvPr>
        </p:nvSpPr>
        <p:spPr>
          <a:xfrm>
            <a:off x="5640388" y="5633540"/>
            <a:ext cx="5711825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s Green">
  <p:cSld name="Two Images Green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>
            <a:spLocks noGrp="1"/>
          </p:cNvSpPr>
          <p:nvPr>
            <p:ph type="pic" idx="2"/>
          </p:nvPr>
        </p:nvSpPr>
        <p:spPr>
          <a:xfrm>
            <a:off x="6238556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17"/>
          <p:cNvSpPr>
            <a:spLocks noGrp="1"/>
          </p:cNvSpPr>
          <p:nvPr>
            <p:ph type="pic" idx="3"/>
          </p:nvPr>
        </p:nvSpPr>
        <p:spPr>
          <a:xfrm>
            <a:off x="839789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8" name="Google Shape;13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17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0" name="Google Shape;140;p17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body" idx="1"/>
          </p:nvPr>
        </p:nvSpPr>
        <p:spPr>
          <a:xfrm>
            <a:off x="6238556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body" idx="4"/>
          </p:nvPr>
        </p:nvSpPr>
        <p:spPr>
          <a:xfrm>
            <a:off x="832543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Blue">
  <p:cSld name="Content Blue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0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18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8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" name="Google Shape;149;p18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0" name="Google Shape;150;p18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Blue">
  <p:cSld name="Comparison Blu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body" idx="1"/>
          </p:nvPr>
        </p:nvSpPr>
        <p:spPr>
          <a:xfrm>
            <a:off x="839788" y="1425131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0A325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2"/>
          </p:nvPr>
        </p:nvSpPr>
        <p:spPr>
          <a:xfrm>
            <a:off x="839788" y="2294763"/>
            <a:ext cx="5157787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19"/>
          <p:cNvSpPr txBox="1">
            <a:spLocks noGrp="1"/>
          </p:cNvSpPr>
          <p:nvPr>
            <p:ph type="body" idx="3"/>
          </p:nvPr>
        </p:nvSpPr>
        <p:spPr>
          <a:xfrm>
            <a:off x="6172200" y="142513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0A325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body" idx="4"/>
          </p:nvPr>
        </p:nvSpPr>
        <p:spPr>
          <a:xfrm>
            <a:off x="6172200" y="2294763"/>
            <a:ext cx="5183188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19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19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0" name="Google Shape;160;p19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61" name="Google Shape;161;p1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Blue" type="titleOnly">
  <p:cSld name="TITLE_ONLY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6" name="Google Shape;166;p20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7" name="Google Shape;167;p20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view Blue">
  <p:cSld name="Overview Blu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838199" y="3734454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7F7F80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9" name="Google Shape;19;p3"/>
          <p:cNvCxnSpPr/>
          <p:nvPr/>
        </p:nvCxnSpPr>
        <p:spPr>
          <a:xfrm>
            <a:off x="959484" y="3227620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0A325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" name="Google Shape;20;p3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Google Shape;22;p3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3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20583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 Blue">
  <p:cSld name="Content with Image Blu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 txBox="1">
            <a:spLocks noGrp="1"/>
          </p:cNvSpPr>
          <p:nvPr>
            <p:ph type="body" idx="1"/>
          </p:nvPr>
        </p:nvSpPr>
        <p:spPr>
          <a:xfrm>
            <a:off x="839788" y="1770735"/>
            <a:ext cx="4249047" cy="375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1" name="Google Shape;171;p21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1"/>
          <p:cNvSpPr>
            <a:spLocks noGrp="1"/>
          </p:cNvSpPr>
          <p:nvPr>
            <p:ph type="pic" idx="2"/>
          </p:nvPr>
        </p:nvSpPr>
        <p:spPr>
          <a:xfrm>
            <a:off x="5639864" y="1780765"/>
            <a:ext cx="5712348" cy="37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1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5" name="Google Shape;175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21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7" name="Google Shape;177;p21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78" name="Google Shape;178;p21"/>
          <p:cNvSpPr txBox="1">
            <a:spLocks noGrp="1"/>
          </p:cNvSpPr>
          <p:nvPr>
            <p:ph type="body" idx="3"/>
          </p:nvPr>
        </p:nvSpPr>
        <p:spPr>
          <a:xfrm>
            <a:off x="5640388" y="5633540"/>
            <a:ext cx="5711825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s Blue">
  <p:cSld name="Two Images Blu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2"/>
          <p:cNvSpPr>
            <a:spLocks noGrp="1"/>
          </p:cNvSpPr>
          <p:nvPr>
            <p:ph type="pic" idx="2"/>
          </p:nvPr>
        </p:nvSpPr>
        <p:spPr>
          <a:xfrm>
            <a:off x="6238556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3" name="Google Shape;183;p22"/>
          <p:cNvSpPr>
            <a:spLocks noGrp="1"/>
          </p:cNvSpPr>
          <p:nvPr>
            <p:ph type="pic" idx="3"/>
          </p:nvPr>
        </p:nvSpPr>
        <p:spPr>
          <a:xfrm>
            <a:off x="839789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5" name="Google Shape;185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p22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7" name="Google Shape;187;p22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88" name="Google Shape;188;p22"/>
          <p:cNvSpPr txBox="1">
            <a:spLocks noGrp="1"/>
          </p:cNvSpPr>
          <p:nvPr>
            <p:ph type="body" idx="1"/>
          </p:nvPr>
        </p:nvSpPr>
        <p:spPr>
          <a:xfrm>
            <a:off x="6238556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22"/>
          <p:cNvSpPr txBox="1">
            <a:spLocks noGrp="1"/>
          </p:cNvSpPr>
          <p:nvPr>
            <p:ph type="body" idx="4"/>
          </p:nvPr>
        </p:nvSpPr>
        <p:spPr>
          <a:xfrm>
            <a:off x="832543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view Orange">
  <p:cSld name="Overview Orange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>
            <a:spLocks noGrp="1"/>
          </p:cNvSpPr>
          <p:nvPr>
            <p:ph type="subTitle" idx="1"/>
          </p:nvPr>
        </p:nvSpPr>
        <p:spPr>
          <a:xfrm>
            <a:off x="838199" y="3734454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7F7F80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92" name="Google Shape;192;p23"/>
          <p:cNvCxnSpPr/>
          <p:nvPr/>
        </p:nvCxnSpPr>
        <p:spPr>
          <a:xfrm>
            <a:off x="959484" y="3227620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EE762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3" name="Google Shape;193;p23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5" name="Google Shape;195;p23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6" name="Google Shape;196;p23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title"/>
          </p:nvPr>
        </p:nvSpPr>
        <p:spPr>
          <a:xfrm>
            <a:off x="838200" y="20583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4000"/>
              <a:buFont typeface="Arial"/>
              <a:buNone/>
              <a:defRPr>
                <a:solidFill>
                  <a:srgbClr val="EE762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3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Orange">
  <p:cSld name="Content Orange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0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24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4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4" name="Google Shape;204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5" name="Google Shape;205;p24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6" name="Google Shape;206;p24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Orange">
  <p:cSld name="Comparison Orange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>
            <a:spLocks noGrp="1"/>
          </p:cNvSpPr>
          <p:nvPr>
            <p:ph type="body" idx="1"/>
          </p:nvPr>
        </p:nvSpPr>
        <p:spPr>
          <a:xfrm>
            <a:off x="839788" y="1425131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EE7623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9" name="Google Shape;209;p25"/>
          <p:cNvSpPr txBox="1">
            <a:spLocks noGrp="1"/>
          </p:cNvSpPr>
          <p:nvPr>
            <p:ph type="body" idx="2"/>
          </p:nvPr>
        </p:nvSpPr>
        <p:spPr>
          <a:xfrm>
            <a:off x="839788" y="2294763"/>
            <a:ext cx="5157787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0" name="Google Shape;210;p25"/>
          <p:cNvSpPr txBox="1">
            <a:spLocks noGrp="1"/>
          </p:cNvSpPr>
          <p:nvPr>
            <p:ph type="body" idx="3"/>
          </p:nvPr>
        </p:nvSpPr>
        <p:spPr>
          <a:xfrm>
            <a:off x="6172200" y="142513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EE7623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4"/>
          </p:nvPr>
        </p:nvSpPr>
        <p:spPr>
          <a:xfrm>
            <a:off x="6172200" y="2294763"/>
            <a:ext cx="5183188" cy="3418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Char char="•"/>
              <a:defRPr sz="2400"/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1600"/>
              <a:buChar char="o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25"/>
          <p:cNvSpPr/>
          <p:nvPr/>
        </p:nvSpPr>
        <p:spPr>
          <a:xfrm>
            <a:off x="0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4" name="Google Shape;214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5" name="Google Shape;215;p25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6" name="Google Shape;216;p25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217" name="Google Shape;217;p2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Orange">
  <p:cSld name="Title Only Orange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6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6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2" name="Google Shape;222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3" name="Google Shape;223;p26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4" name="Google Shape;224;p26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 Orange">
  <p:cSld name="Content with Image Orange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 txBox="1">
            <a:spLocks noGrp="1"/>
          </p:cNvSpPr>
          <p:nvPr>
            <p:ph type="body" idx="1"/>
          </p:nvPr>
        </p:nvSpPr>
        <p:spPr>
          <a:xfrm>
            <a:off x="839788" y="1770735"/>
            <a:ext cx="4249047" cy="375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27" name="Google Shape;227;p27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27"/>
          <p:cNvSpPr>
            <a:spLocks noGrp="1"/>
          </p:cNvSpPr>
          <p:nvPr>
            <p:ph type="pic" idx="2"/>
          </p:nvPr>
        </p:nvSpPr>
        <p:spPr>
          <a:xfrm>
            <a:off x="5639864" y="1780765"/>
            <a:ext cx="5712348" cy="37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27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2" name="Google Shape;232;p27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3" name="Google Shape;233;p27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234" name="Google Shape;234;p27"/>
          <p:cNvSpPr txBox="1">
            <a:spLocks noGrp="1"/>
          </p:cNvSpPr>
          <p:nvPr>
            <p:ph type="body" idx="3"/>
          </p:nvPr>
        </p:nvSpPr>
        <p:spPr>
          <a:xfrm>
            <a:off x="5640388" y="5633540"/>
            <a:ext cx="5711825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s Orange">
  <p:cSld name="Two Images Orange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8"/>
          <p:cNvSpPr>
            <a:spLocks noGrp="1"/>
          </p:cNvSpPr>
          <p:nvPr>
            <p:ph type="pic" idx="2"/>
          </p:nvPr>
        </p:nvSpPr>
        <p:spPr>
          <a:xfrm>
            <a:off x="6238556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9" name="Google Shape;239;p28"/>
          <p:cNvSpPr>
            <a:spLocks noGrp="1"/>
          </p:cNvSpPr>
          <p:nvPr>
            <p:ph type="pic" idx="3"/>
          </p:nvPr>
        </p:nvSpPr>
        <p:spPr>
          <a:xfrm>
            <a:off x="839789" y="1780765"/>
            <a:ext cx="4946263" cy="375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0" name="Google Shape;240;p28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1" name="Google Shape;241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28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3" name="Google Shape;243;p28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sp>
        <p:nvSpPr>
          <p:cNvPr id="244" name="Google Shape;244;p28"/>
          <p:cNvSpPr txBox="1">
            <a:spLocks noGrp="1"/>
          </p:cNvSpPr>
          <p:nvPr>
            <p:ph type="body" idx="1"/>
          </p:nvPr>
        </p:nvSpPr>
        <p:spPr>
          <a:xfrm>
            <a:off x="6238556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28"/>
          <p:cNvSpPr txBox="1">
            <a:spLocks noGrp="1"/>
          </p:cNvSpPr>
          <p:nvPr>
            <p:ph type="body" idx="4"/>
          </p:nvPr>
        </p:nvSpPr>
        <p:spPr>
          <a:xfrm>
            <a:off x="832543" y="5633540"/>
            <a:ext cx="4953509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Arial"/>
              <a:buNone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Footer">
  <p:cSld name="Blank with Footer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8" name="Google Shape;248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9" name="Google Shape;249;p29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0" name="Google Shape;250;p29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Green">
  <p:cSld name="Section Gree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858229" y="1133512"/>
            <a:ext cx="8968594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858229" y="4132019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0A3255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29" name="Google Shape;29;p4"/>
          <p:cNvCxnSpPr/>
          <p:nvPr/>
        </p:nvCxnSpPr>
        <p:spPr>
          <a:xfrm>
            <a:off x="979514" y="3625185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0A325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4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1" name="Google Shape;31;p4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199" y="6302174"/>
            <a:ext cx="1317171" cy="34267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ontent Green">
  <p:cSld name="4_Content Green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31"/>
          <p:cNvSpPr/>
          <p:nvPr/>
        </p:nvSpPr>
        <p:spPr>
          <a:xfrm>
            <a:off x="-1" y="0"/>
            <a:ext cx="288900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1"/>
          <p:cNvSpPr txBox="1">
            <a:spLocks noGrp="1"/>
          </p:cNvSpPr>
          <p:nvPr>
            <p:ph type="sldNum" idx="12"/>
          </p:nvPr>
        </p:nvSpPr>
        <p:spPr>
          <a:xfrm>
            <a:off x="9417646" y="6479437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89C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6" name="Google Shape;256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8829" y="6266341"/>
            <a:ext cx="1317173" cy="3496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7" name="Google Shape;257;p31"/>
          <p:cNvCxnSpPr/>
          <p:nvPr/>
        </p:nvCxnSpPr>
        <p:spPr>
          <a:xfrm>
            <a:off x="2058459" y="6271777"/>
            <a:ext cx="8250300" cy="0"/>
          </a:xfrm>
          <a:prstGeom prst="straightConnector1">
            <a:avLst/>
          </a:prstGeom>
          <a:noFill/>
          <a:ln w="9525" cap="flat" cmpd="sng">
            <a:solidFill>
              <a:srgbClr val="78797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8" name="Google Shape;258;p31"/>
          <p:cNvSpPr txBox="1">
            <a:spLocks noGrp="1"/>
          </p:cNvSpPr>
          <p:nvPr>
            <p:ph type="ftr" idx="11"/>
          </p:nvPr>
        </p:nvSpPr>
        <p:spPr>
          <a:xfrm>
            <a:off x="3302000" y="6315714"/>
            <a:ext cx="558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31"/>
          <p:cNvSpPr txBox="1">
            <a:spLocks noGrp="1"/>
          </p:cNvSpPr>
          <p:nvPr>
            <p:ph type="body" idx="1"/>
          </p:nvPr>
        </p:nvSpPr>
        <p:spPr>
          <a:xfrm>
            <a:off x="838200" y="1809723"/>
            <a:ext cx="5181600" cy="40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o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31"/>
          <p:cNvSpPr txBox="1">
            <a:spLocks noGrp="1"/>
          </p:cNvSpPr>
          <p:nvPr>
            <p:ph type="body" idx="2"/>
          </p:nvPr>
        </p:nvSpPr>
        <p:spPr>
          <a:xfrm>
            <a:off x="6172200" y="1809723"/>
            <a:ext cx="5181600" cy="40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o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Green 1">
  <p:cSld name="Content Green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20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4" name="Google Shape;264;p32"/>
          <p:cNvSpPr/>
          <p:nvPr/>
        </p:nvSpPr>
        <p:spPr>
          <a:xfrm>
            <a:off x="-1" y="0"/>
            <a:ext cx="288900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p32"/>
          <p:cNvCxnSpPr/>
          <p:nvPr/>
        </p:nvCxnSpPr>
        <p:spPr>
          <a:xfrm>
            <a:off x="1968500" y="6395765"/>
            <a:ext cx="9403500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6" name="Google Shape;266;p32"/>
          <p:cNvSpPr txBox="1"/>
          <p:nvPr/>
        </p:nvSpPr>
        <p:spPr>
          <a:xfrm>
            <a:off x="8463526" y="6492874"/>
            <a:ext cx="25932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alleninstitute.org    |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2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8" name="Google Shape;268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74168"/>
            <a:ext cx="953263" cy="38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Green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/>
            </a:lvl1pPr>
            <a:lvl2pPr marL="914400" lvl="1" indent="-3200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4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74A0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" name="Google Shape;40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5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" name="Google Shape;42;p5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lue">
  <p:cSld name="Section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ctrTitle"/>
          </p:nvPr>
        </p:nvSpPr>
        <p:spPr>
          <a:xfrm>
            <a:off x="858229" y="1133512"/>
            <a:ext cx="8968594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ubTitle" idx="1"/>
          </p:nvPr>
        </p:nvSpPr>
        <p:spPr>
          <a:xfrm>
            <a:off x="858229" y="4132019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74A03E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46" name="Google Shape;46;p6"/>
          <p:cNvCxnSpPr/>
          <p:nvPr/>
        </p:nvCxnSpPr>
        <p:spPr>
          <a:xfrm>
            <a:off x="979514" y="3625185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74A03E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7" name="Google Shape;47;p6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" name="Google Shape;48;p6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199" y="6302174"/>
            <a:ext cx="1317171" cy="34267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Blue">
  <p:cSld name="Two Content Blu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A3255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0A3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7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" name="Google Shape;59;p7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Orange">
  <p:cSld name="Section Orang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ctrTitle"/>
          </p:nvPr>
        </p:nvSpPr>
        <p:spPr>
          <a:xfrm>
            <a:off x="858229" y="1133512"/>
            <a:ext cx="8968594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ubTitle" idx="1"/>
          </p:nvPr>
        </p:nvSpPr>
        <p:spPr>
          <a:xfrm>
            <a:off x="858229" y="4132019"/>
            <a:ext cx="9496666" cy="180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0A3255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63" name="Google Shape;63;p8"/>
          <p:cNvCxnSpPr/>
          <p:nvPr/>
        </p:nvCxnSpPr>
        <p:spPr>
          <a:xfrm>
            <a:off x="979514" y="3625185"/>
            <a:ext cx="677344" cy="0"/>
          </a:xfrm>
          <a:prstGeom prst="straightConnector1">
            <a:avLst/>
          </a:prstGeom>
          <a:noFill/>
          <a:ln w="76200" cap="flat" cmpd="sng">
            <a:solidFill>
              <a:srgbClr val="0A325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4" name="Google Shape;64;p8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5" name="Google Shape;65;p8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  <p:pic>
        <p:nvPicPr>
          <p:cNvPr id="66" name="Google Shape;6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199" y="6302174"/>
            <a:ext cx="1317171" cy="34267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Orange">
  <p:cSld name="Two Content Orang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01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E7623"/>
              </a:buClr>
              <a:buSzPts val="2400"/>
              <a:buChar char="•"/>
              <a:defRPr/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E7623"/>
              </a:buClr>
              <a:buSzPts val="1920"/>
              <a:buChar char="o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/>
          <p:nvPr/>
        </p:nvSpPr>
        <p:spPr>
          <a:xfrm>
            <a:off x="-1" y="0"/>
            <a:ext cx="288759" cy="6858000"/>
          </a:xfrm>
          <a:prstGeom prst="rect">
            <a:avLst/>
          </a:prstGeom>
          <a:solidFill>
            <a:srgbClr val="EE762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50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4" name="Google Shape;7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99" y="6298704"/>
            <a:ext cx="1317171" cy="3496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Google Shape;75;p9"/>
          <p:cNvCxnSpPr/>
          <p:nvPr/>
        </p:nvCxnSpPr>
        <p:spPr>
          <a:xfrm>
            <a:off x="2296886" y="6395765"/>
            <a:ext cx="9075202" cy="0"/>
          </a:xfrm>
          <a:prstGeom prst="straightConnector1">
            <a:avLst/>
          </a:prstGeom>
          <a:noFill/>
          <a:ln w="15875" cap="flat" cmpd="sng">
            <a:solidFill>
              <a:srgbClr val="7F7F8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6" name="Google Shape;76;p9"/>
          <p:cNvSpPr txBox="1"/>
          <p:nvPr/>
        </p:nvSpPr>
        <p:spPr>
          <a:xfrm>
            <a:off x="8463526" y="6492874"/>
            <a:ext cx="2593128" cy="13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80"/>
              </a:buClr>
              <a:buSzPts val="1000"/>
              <a:buFont typeface="Arial"/>
              <a:buNone/>
            </a:pPr>
            <a:r>
              <a:rPr lang="en-US" sz="1000" b="0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rPr>
              <a:t>immunology.alleninstitute.org    |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Basic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/>
          <p:nvPr/>
        </p:nvSpPr>
        <p:spPr>
          <a:xfrm>
            <a:off x="0" y="5035826"/>
            <a:ext cx="12192000" cy="1822174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0"/>
          <p:cNvSpPr txBox="1"/>
          <p:nvPr/>
        </p:nvSpPr>
        <p:spPr>
          <a:xfrm>
            <a:off x="1075556" y="5487335"/>
            <a:ext cx="454217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  <p:pic>
        <p:nvPicPr>
          <p:cNvPr id="80" name="Google Shape;8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66403" y="5635959"/>
            <a:ext cx="4076925" cy="692308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0"/>
          <p:cNvSpPr txBox="1"/>
          <p:nvPr/>
        </p:nvSpPr>
        <p:spPr>
          <a:xfrm>
            <a:off x="1161816" y="5980170"/>
            <a:ext cx="490383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rPr>
              <a:t>We wish to thank the Allen Institute founder, Paul G. Allen, for his vision, encouragement, and support.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470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20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A325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74A03E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051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4A03E"/>
              </a:buClr>
              <a:buSzPts val="1920"/>
              <a:buFont typeface="Courier New"/>
              <a:buChar char="o"/>
              <a:defRPr sz="24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122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1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8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10906124" y="6397625"/>
            <a:ext cx="465963" cy="323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74A03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5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5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7.png"/><Relationship Id="rId5" Type="http://schemas.openxmlformats.org/officeDocument/2006/relationships/hyperlink" Target="https://tinyurl.com/repro-article" TargetMode="Externa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reproGov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3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614D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3"/>
          <p:cNvSpPr txBox="1">
            <a:spLocks noGrp="1"/>
          </p:cNvSpPr>
          <p:nvPr>
            <p:ph type="ctrTitle"/>
          </p:nvPr>
        </p:nvSpPr>
        <p:spPr>
          <a:xfrm>
            <a:off x="1050050" y="2904200"/>
            <a:ext cx="9782700" cy="15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47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From Reproducible Research to </a:t>
            </a:r>
            <a:endParaRPr sz="47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47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Open Science Dissemination</a:t>
            </a:r>
            <a:endParaRPr sz="47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274" name="Google Shape;274;p33"/>
          <p:cNvSpPr txBox="1">
            <a:spLocks noGrp="1"/>
          </p:cNvSpPr>
          <p:nvPr>
            <p:ph type="subTitle" idx="1"/>
          </p:nvPr>
        </p:nvSpPr>
        <p:spPr>
          <a:xfrm>
            <a:off x="1050050" y="5261201"/>
            <a:ext cx="9496800" cy="9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latin typeface="EB Garamond SemiBold"/>
                <a:ea typeface="EB Garamond SemiBold"/>
                <a:cs typeface="EB Garamond SemiBold"/>
                <a:sym typeface="EB Garamond SemiBold"/>
              </a:rPr>
              <a:t>Paul Meijer</a:t>
            </a:r>
            <a:endParaRPr>
              <a:latin typeface="EB Garamond SemiBold"/>
              <a:ea typeface="EB Garamond SemiBold"/>
              <a:cs typeface="EB Garamond SemiBold"/>
              <a:sym typeface="EB Garamond SemiBold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latin typeface="EB Garamond SemiBold"/>
                <a:ea typeface="EB Garamond SemiBold"/>
                <a:cs typeface="EB Garamond SemiBold"/>
                <a:sym typeface="EB Garamond SemiBold"/>
              </a:rPr>
              <a:t>Senior Director, Scientific Software Engineering</a:t>
            </a:r>
            <a:endParaRPr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275" name="Google Shape;275;p33"/>
          <p:cNvSpPr txBox="1"/>
          <p:nvPr/>
        </p:nvSpPr>
        <p:spPr>
          <a:xfrm>
            <a:off x="1050050" y="4313850"/>
            <a:ext cx="7328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rPr>
              <a:t>A Computing Platform-Centric Approach</a:t>
            </a:r>
            <a:endParaRPr sz="2400">
              <a:solidFill>
                <a:schemeClr val="lt1"/>
              </a:solidFill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pic>
        <p:nvPicPr>
          <p:cNvPr id="276" name="Google Shape;276;p33" title="Screenshot 2025-07-16 at 11.14.12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864" y="558550"/>
            <a:ext cx="7562086" cy="2073327"/>
          </a:xfrm>
          <a:prstGeom prst="rect">
            <a:avLst/>
          </a:prstGeom>
          <a:noFill/>
          <a:ln w="38100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77" name="Google Shape;277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81952" y="4491502"/>
            <a:ext cx="4571999" cy="1959428"/>
          </a:xfrm>
          <a:prstGeom prst="rect">
            <a:avLst/>
          </a:prstGeom>
          <a:noFill/>
          <a:ln w="38100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78" name="Google Shape;278;p33"/>
          <p:cNvCxnSpPr/>
          <p:nvPr/>
        </p:nvCxnSpPr>
        <p:spPr>
          <a:xfrm>
            <a:off x="10306075" y="2633925"/>
            <a:ext cx="9600" cy="1814400"/>
          </a:xfrm>
          <a:prstGeom prst="straightConnector1">
            <a:avLst/>
          </a:prstGeom>
          <a:noFill/>
          <a:ln w="38100" cap="flat" cmpd="sng">
            <a:solidFill>
              <a:srgbClr val="D6E4E4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2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492" name="Google Shape;492;p42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Proactively Capture the Research Trace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493" name="Google Shape;493;p42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94" name="Google Shape;494;p42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95" name="Google Shape;495;p42"/>
          <p:cNvGrpSpPr/>
          <p:nvPr/>
        </p:nvGrpSpPr>
        <p:grpSpPr>
          <a:xfrm>
            <a:off x="825500" y="3139440"/>
            <a:ext cx="10579200" cy="3143400"/>
            <a:chOff x="825500" y="2755900"/>
            <a:chExt cx="10579200" cy="3143400"/>
          </a:xfrm>
        </p:grpSpPr>
        <p:pic>
          <p:nvPicPr>
            <p:cNvPr id="496" name="Google Shape;496;p42" title="Screenshot 2025-07-16 at 11.14.12 AM.png"/>
            <p:cNvPicPr preferRelativeResize="0"/>
            <p:nvPr/>
          </p:nvPicPr>
          <p:blipFill rotWithShape="1">
            <a:blip r:embed="rId3">
              <a:alphaModFix/>
            </a:blip>
            <a:srcRect l="635"/>
            <a:stretch/>
          </p:blipFill>
          <p:spPr>
            <a:xfrm>
              <a:off x="825500" y="2798100"/>
              <a:ext cx="10548372" cy="30018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7" name="Google Shape;497;p42"/>
            <p:cNvSpPr/>
            <p:nvPr/>
          </p:nvSpPr>
          <p:spPr>
            <a:xfrm>
              <a:off x="4635500" y="2755900"/>
              <a:ext cx="6769200" cy="3143400"/>
            </a:xfrm>
            <a:prstGeom prst="rect">
              <a:avLst/>
            </a:prstGeom>
            <a:solidFill>
              <a:srgbClr val="E8DE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98" name="Google Shape;498;p42" descr="wet lab technician generates data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0975" y="1523389"/>
            <a:ext cx="2743200" cy="14976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9" name="Google Shape;499;p42"/>
          <p:cNvGrpSpPr/>
          <p:nvPr/>
        </p:nvGrpSpPr>
        <p:grpSpPr>
          <a:xfrm>
            <a:off x="1116250" y="1946817"/>
            <a:ext cx="3566250" cy="981600"/>
            <a:chOff x="1116250" y="1946817"/>
            <a:chExt cx="3566250" cy="981600"/>
          </a:xfrm>
        </p:grpSpPr>
        <p:sp>
          <p:nvSpPr>
            <p:cNvPr id="500" name="Google Shape;500;p42"/>
            <p:cNvSpPr txBox="1"/>
            <p:nvPr/>
          </p:nvSpPr>
          <p:spPr>
            <a:xfrm>
              <a:off x="1116250" y="2466717"/>
              <a:ext cx="3203700" cy="4617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wet lab data generation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01" name="Google Shape;501;p42"/>
            <p:cNvCxnSpPr>
              <a:endCxn id="500" idx="0"/>
            </p:cNvCxnSpPr>
            <p:nvPr/>
          </p:nvCxnSpPr>
          <p:spPr>
            <a:xfrm flipH="1">
              <a:off x="2718100" y="1946817"/>
              <a:ext cx="1964400" cy="5199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cxnSp>
        <p:nvCxnSpPr>
          <p:cNvPr id="502" name="Google Shape;502;p42"/>
          <p:cNvCxnSpPr>
            <a:stCxn id="500" idx="2"/>
          </p:cNvCxnSpPr>
          <p:nvPr/>
        </p:nvCxnSpPr>
        <p:spPr>
          <a:xfrm flipH="1">
            <a:off x="2714500" y="2928417"/>
            <a:ext cx="3600" cy="1834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503" name="Google Shape;503;p42"/>
          <p:cNvGrpSpPr/>
          <p:nvPr/>
        </p:nvGrpSpPr>
        <p:grpSpPr>
          <a:xfrm>
            <a:off x="5916850" y="3021083"/>
            <a:ext cx="2743200" cy="1452934"/>
            <a:chOff x="5916850" y="3021083"/>
            <a:chExt cx="2743200" cy="1452934"/>
          </a:xfrm>
        </p:grpSpPr>
        <p:sp>
          <p:nvSpPr>
            <p:cNvPr id="504" name="Google Shape;504;p42"/>
            <p:cNvSpPr txBox="1"/>
            <p:nvPr/>
          </p:nvSpPr>
          <p:spPr>
            <a:xfrm>
              <a:off x="5916850" y="4066917"/>
              <a:ext cx="2743200" cy="4071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lab metadata details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05" name="Google Shape;505;p42"/>
            <p:cNvCxnSpPr>
              <a:stCxn id="498" idx="2"/>
              <a:endCxn id="504" idx="0"/>
            </p:cNvCxnSpPr>
            <p:nvPr/>
          </p:nvCxnSpPr>
          <p:spPr>
            <a:xfrm>
              <a:off x="6042575" y="3021083"/>
              <a:ext cx="1245900" cy="1045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506" name="Google Shape;506;p42"/>
          <p:cNvCxnSpPr>
            <a:stCxn id="504" idx="1"/>
          </p:cNvCxnSpPr>
          <p:nvPr/>
        </p:nvCxnSpPr>
        <p:spPr>
          <a:xfrm rot="10800000">
            <a:off x="4697050" y="4262067"/>
            <a:ext cx="1219800" cy="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3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513" name="Google Shape;513;p43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Proactively Capture the Research Trace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514" name="Google Shape;514;p43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15" name="Google Shape;515;p43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16" name="Google Shape;516;p43"/>
          <p:cNvPicPr preferRelativeResize="0"/>
          <p:nvPr/>
        </p:nvPicPr>
        <p:blipFill rotWithShape="1">
          <a:blip r:embed="rId3">
            <a:alphaModFix/>
          </a:blip>
          <a:srcRect l="49" r="39"/>
          <a:stretch/>
        </p:blipFill>
        <p:spPr>
          <a:xfrm>
            <a:off x="4670975" y="1523389"/>
            <a:ext cx="2743200" cy="14962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7" name="Google Shape;517;p43"/>
          <p:cNvGrpSpPr/>
          <p:nvPr/>
        </p:nvGrpSpPr>
        <p:grpSpPr>
          <a:xfrm>
            <a:off x="1116250" y="1946817"/>
            <a:ext cx="3566250" cy="981600"/>
            <a:chOff x="1116250" y="1946817"/>
            <a:chExt cx="3566250" cy="981600"/>
          </a:xfrm>
        </p:grpSpPr>
        <p:sp>
          <p:nvSpPr>
            <p:cNvPr id="518" name="Google Shape;518;p43"/>
            <p:cNvSpPr txBox="1"/>
            <p:nvPr/>
          </p:nvSpPr>
          <p:spPr>
            <a:xfrm>
              <a:off x="1116250" y="2466717"/>
              <a:ext cx="3203700" cy="4617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clinical metadata collection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19" name="Google Shape;519;p43"/>
            <p:cNvCxnSpPr>
              <a:endCxn id="518" idx="0"/>
            </p:cNvCxnSpPr>
            <p:nvPr/>
          </p:nvCxnSpPr>
          <p:spPr>
            <a:xfrm flipH="1">
              <a:off x="2718100" y="1946817"/>
              <a:ext cx="1964400" cy="5199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grpSp>
        <p:nvGrpSpPr>
          <p:cNvPr id="520" name="Google Shape;520;p43"/>
          <p:cNvGrpSpPr/>
          <p:nvPr/>
        </p:nvGrpSpPr>
        <p:grpSpPr>
          <a:xfrm>
            <a:off x="825500" y="3139440"/>
            <a:ext cx="10579200" cy="3143400"/>
            <a:chOff x="825500" y="2755900"/>
            <a:chExt cx="10579200" cy="3143400"/>
          </a:xfrm>
        </p:grpSpPr>
        <p:pic>
          <p:nvPicPr>
            <p:cNvPr id="521" name="Google Shape;521;p43" title="Screenshot 2025-07-16 at 11.14.12 AM.png"/>
            <p:cNvPicPr preferRelativeResize="0"/>
            <p:nvPr/>
          </p:nvPicPr>
          <p:blipFill rotWithShape="1">
            <a:blip r:embed="rId4">
              <a:alphaModFix/>
            </a:blip>
            <a:srcRect l="635"/>
            <a:stretch/>
          </p:blipFill>
          <p:spPr>
            <a:xfrm>
              <a:off x="825500" y="2798100"/>
              <a:ext cx="10548372" cy="30018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2" name="Google Shape;522;p43"/>
            <p:cNvSpPr/>
            <p:nvPr/>
          </p:nvSpPr>
          <p:spPr>
            <a:xfrm>
              <a:off x="4635500" y="2755900"/>
              <a:ext cx="6769200" cy="3143400"/>
            </a:xfrm>
            <a:prstGeom prst="rect">
              <a:avLst/>
            </a:prstGeom>
            <a:solidFill>
              <a:srgbClr val="E8DE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23" name="Google Shape;523;p43"/>
          <p:cNvCxnSpPr>
            <a:stCxn id="518" idx="2"/>
          </p:cNvCxnSpPr>
          <p:nvPr/>
        </p:nvCxnSpPr>
        <p:spPr>
          <a:xfrm flipH="1">
            <a:off x="1522300" y="2928417"/>
            <a:ext cx="1195800" cy="1130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4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530" name="Google Shape;530;p44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Proactively Capture the Research Trace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531" name="Google Shape;531;p44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32" name="Google Shape;532;p44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33" name="Google Shape;533;p44"/>
          <p:cNvGrpSpPr/>
          <p:nvPr/>
        </p:nvGrpSpPr>
        <p:grpSpPr>
          <a:xfrm>
            <a:off x="825500" y="3136900"/>
            <a:ext cx="10579350" cy="3143400"/>
            <a:chOff x="825500" y="3060700"/>
            <a:chExt cx="10579350" cy="3143400"/>
          </a:xfrm>
        </p:grpSpPr>
        <p:pic>
          <p:nvPicPr>
            <p:cNvPr id="534" name="Google Shape;534;p44" title="Screenshot 2025-07-16 at 11.14.12 AM.png"/>
            <p:cNvPicPr preferRelativeResize="0"/>
            <p:nvPr/>
          </p:nvPicPr>
          <p:blipFill rotWithShape="1">
            <a:blip r:embed="rId3">
              <a:alphaModFix/>
            </a:blip>
            <a:srcRect l="635"/>
            <a:stretch/>
          </p:blipFill>
          <p:spPr>
            <a:xfrm>
              <a:off x="825500" y="3102900"/>
              <a:ext cx="10548372" cy="30018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5" name="Google Shape;535;p44"/>
            <p:cNvSpPr/>
            <p:nvPr/>
          </p:nvSpPr>
          <p:spPr>
            <a:xfrm>
              <a:off x="7283450" y="3060700"/>
              <a:ext cx="4121400" cy="3143400"/>
            </a:xfrm>
            <a:prstGeom prst="rect">
              <a:avLst/>
            </a:prstGeom>
            <a:solidFill>
              <a:srgbClr val="E8DE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36" name="Google Shape;536;p44" descr="data analyst reviewing a repo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400" y="1527048"/>
            <a:ext cx="2743200" cy="1495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44"/>
          <p:cNvPicPr preferRelativeResize="0"/>
          <p:nvPr/>
        </p:nvPicPr>
        <p:blipFill rotWithShape="1">
          <a:blip r:embed="rId5">
            <a:alphaModFix/>
          </a:blip>
          <a:srcRect t="20546" r="44472"/>
          <a:stretch/>
        </p:blipFill>
        <p:spPr>
          <a:xfrm>
            <a:off x="6564650" y="3377438"/>
            <a:ext cx="4754880" cy="2880897"/>
          </a:xfrm>
          <a:prstGeom prst="rect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538" name="Google Shape;538;p44"/>
          <p:cNvGrpSpPr/>
          <p:nvPr/>
        </p:nvGrpSpPr>
        <p:grpSpPr>
          <a:xfrm>
            <a:off x="7467600" y="1955370"/>
            <a:ext cx="3457650" cy="638400"/>
            <a:chOff x="7467600" y="1955370"/>
            <a:chExt cx="3457650" cy="638400"/>
          </a:xfrm>
        </p:grpSpPr>
        <p:sp>
          <p:nvSpPr>
            <p:cNvPr id="539" name="Google Shape;539;p44"/>
            <p:cNvSpPr txBox="1"/>
            <p:nvPr/>
          </p:nvSpPr>
          <p:spPr>
            <a:xfrm>
              <a:off x="8286750" y="1955370"/>
              <a:ext cx="2638500" cy="6384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automated analysis and verification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40" name="Google Shape;540;p44"/>
            <p:cNvCxnSpPr>
              <a:stCxn id="536" idx="3"/>
              <a:endCxn id="539" idx="1"/>
            </p:cNvCxnSpPr>
            <p:nvPr/>
          </p:nvCxnSpPr>
          <p:spPr>
            <a:xfrm>
              <a:off x="7467600" y="2274570"/>
              <a:ext cx="81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541" name="Google Shape;541;p44"/>
          <p:cNvCxnSpPr>
            <a:stCxn id="539" idx="2"/>
          </p:cNvCxnSpPr>
          <p:nvPr/>
        </p:nvCxnSpPr>
        <p:spPr>
          <a:xfrm flipH="1">
            <a:off x="5410200" y="2593770"/>
            <a:ext cx="4195800" cy="1709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42" name="Google Shape;542;p44"/>
          <p:cNvCxnSpPr>
            <a:stCxn id="539" idx="2"/>
            <a:endCxn id="537" idx="0"/>
          </p:cNvCxnSpPr>
          <p:nvPr/>
        </p:nvCxnSpPr>
        <p:spPr>
          <a:xfrm flipH="1">
            <a:off x="8942100" y="2593770"/>
            <a:ext cx="663900" cy="783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5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549" name="Google Shape;549;p45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Proactively Capture the Research Trace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550" name="Google Shape;550;p45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51" name="Google Shape;551;p45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2" name="Google Shape;552;p45" title="Screenshot 2025-07-16 at 11.14.12 AM.png"/>
          <p:cNvPicPr preferRelativeResize="0"/>
          <p:nvPr/>
        </p:nvPicPr>
        <p:blipFill rotWithShape="1">
          <a:blip r:embed="rId3">
            <a:alphaModFix/>
          </a:blip>
          <a:srcRect l="635"/>
          <a:stretch/>
        </p:blipFill>
        <p:spPr>
          <a:xfrm>
            <a:off x="825500" y="3182112"/>
            <a:ext cx="10548372" cy="3001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45"/>
          <p:cNvPicPr preferRelativeResize="0"/>
          <p:nvPr/>
        </p:nvPicPr>
        <p:blipFill rotWithShape="1">
          <a:blip r:embed="rId4">
            <a:alphaModFix/>
          </a:blip>
          <a:srcRect t="139" b="139"/>
          <a:stretch/>
        </p:blipFill>
        <p:spPr>
          <a:xfrm>
            <a:off x="4724400" y="1527048"/>
            <a:ext cx="2743200" cy="14906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4" name="Google Shape;554;p45"/>
          <p:cNvGrpSpPr/>
          <p:nvPr/>
        </p:nvGrpSpPr>
        <p:grpSpPr>
          <a:xfrm>
            <a:off x="1246625" y="2044832"/>
            <a:ext cx="3477775" cy="455100"/>
            <a:chOff x="8820150" y="1955374"/>
            <a:chExt cx="3477775" cy="455100"/>
          </a:xfrm>
        </p:grpSpPr>
        <p:sp>
          <p:nvSpPr>
            <p:cNvPr id="555" name="Google Shape;555;p45"/>
            <p:cNvSpPr txBox="1"/>
            <p:nvPr/>
          </p:nvSpPr>
          <p:spPr>
            <a:xfrm>
              <a:off x="8820150" y="1955374"/>
              <a:ext cx="2638500" cy="4551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secondary analysis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56" name="Google Shape;556;p45"/>
            <p:cNvCxnSpPr>
              <a:stCxn id="553" idx="1"/>
              <a:endCxn id="555" idx="3"/>
            </p:cNvCxnSpPr>
            <p:nvPr/>
          </p:nvCxnSpPr>
          <p:spPr>
            <a:xfrm rot="10800000">
              <a:off x="11458525" y="2182924"/>
              <a:ext cx="8394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557" name="Google Shape;557;p45"/>
          <p:cNvCxnSpPr>
            <a:stCxn id="555" idx="2"/>
          </p:cNvCxnSpPr>
          <p:nvPr/>
        </p:nvCxnSpPr>
        <p:spPr>
          <a:xfrm>
            <a:off x="2565875" y="2499932"/>
            <a:ext cx="5416200" cy="1843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558" name="Google Shape;558;p45"/>
          <p:cNvGrpSpPr/>
          <p:nvPr/>
        </p:nvGrpSpPr>
        <p:grpSpPr>
          <a:xfrm>
            <a:off x="7467600" y="2044832"/>
            <a:ext cx="3381450" cy="455100"/>
            <a:chOff x="7467600" y="1955374"/>
            <a:chExt cx="3381450" cy="455100"/>
          </a:xfrm>
        </p:grpSpPr>
        <p:sp>
          <p:nvSpPr>
            <p:cNvPr id="559" name="Google Shape;559;p45"/>
            <p:cNvSpPr txBox="1"/>
            <p:nvPr/>
          </p:nvSpPr>
          <p:spPr>
            <a:xfrm>
              <a:off x="8210550" y="1955374"/>
              <a:ext cx="2638500" cy="4551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results generation</a:t>
              </a:r>
              <a:endParaRPr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560" name="Google Shape;560;p45"/>
            <p:cNvCxnSpPr>
              <a:stCxn id="553" idx="3"/>
              <a:endCxn id="559" idx="1"/>
            </p:cNvCxnSpPr>
            <p:nvPr/>
          </p:nvCxnSpPr>
          <p:spPr>
            <a:xfrm>
              <a:off x="7467600" y="2182924"/>
              <a:ext cx="7431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cxnSp>
        <p:nvCxnSpPr>
          <p:cNvPr id="561" name="Google Shape;561;p45"/>
          <p:cNvCxnSpPr>
            <a:stCxn id="559" idx="2"/>
          </p:cNvCxnSpPr>
          <p:nvPr/>
        </p:nvCxnSpPr>
        <p:spPr>
          <a:xfrm>
            <a:off x="9529800" y="2499932"/>
            <a:ext cx="1081200" cy="19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6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568" name="Google Shape;568;p46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Proactively Capture the Research Trace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569" name="Google Shape;569;p46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70" name="Google Shape;570;p46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71" name="Google Shape;571;p46" title="Screenshot 2025-07-16 at 11.14.12 AM.png"/>
          <p:cNvPicPr preferRelativeResize="0"/>
          <p:nvPr/>
        </p:nvPicPr>
        <p:blipFill rotWithShape="1">
          <a:blip r:embed="rId3">
            <a:alphaModFix/>
          </a:blip>
          <a:srcRect l="635"/>
          <a:stretch/>
        </p:blipFill>
        <p:spPr>
          <a:xfrm>
            <a:off x="825500" y="3182112"/>
            <a:ext cx="10548372" cy="3001826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46"/>
          <p:cNvSpPr txBox="1"/>
          <p:nvPr/>
        </p:nvSpPr>
        <p:spPr>
          <a:xfrm>
            <a:off x="4400550" y="2806832"/>
            <a:ext cx="2638500" cy="455100"/>
          </a:xfrm>
          <a:prstGeom prst="rect">
            <a:avLst/>
          </a:prstGeom>
          <a:solidFill>
            <a:srgbClr val="E8DED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ongoing review</a:t>
            </a:r>
            <a:endParaRPr sz="1800" b="1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73" name="Google Shape;573;p46"/>
          <p:cNvGrpSpPr/>
          <p:nvPr/>
        </p:nvGrpSpPr>
        <p:grpSpPr>
          <a:xfrm>
            <a:off x="2061938" y="1437737"/>
            <a:ext cx="7315703" cy="1072946"/>
            <a:chOff x="750000" y="1539000"/>
            <a:chExt cx="10515600" cy="1484020"/>
          </a:xfrm>
        </p:grpSpPr>
        <p:pic>
          <p:nvPicPr>
            <p:cNvPr id="574" name="Google Shape;574;p46"/>
            <p:cNvPicPr preferRelativeResize="0"/>
            <p:nvPr/>
          </p:nvPicPr>
          <p:blipFill rotWithShape="1">
            <a:blip r:embed="rId4">
              <a:alphaModFix/>
            </a:blip>
            <a:srcRect t="139" b="139"/>
            <a:stretch/>
          </p:blipFill>
          <p:spPr>
            <a:xfrm>
              <a:off x="8557381" y="1542480"/>
              <a:ext cx="2708219" cy="14770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5" name="Google Shape;575;p46" descr="wet lab technician generates data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50000" y="1539000"/>
              <a:ext cx="2708219" cy="1484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6" name="Google Shape;576;p46"/>
            <p:cNvPicPr preferRelativeResize="0"/>
            <p:nvPr/>
          </p:nvPicPr>
          <p:blipFill rotWithShape="1">
            <a:blip r:embed="rId6">
              <a:alphaModFix/>
            </a:blip>
            <a:srcRect l="49" r="39"/>
            <a:stretch/>
          </p:blipFill>
          <p:spPr>
            <a:xfrm>
              <a:off x="3352460" y="1539724"/>
              <a:ext cx="2708219" cy="14825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7" name="Google Shape;577;p46" descr="data analyst reviewing a report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954921" y="1540313"/>
              <a:ext cx="2708219" cy="148139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78" name="Google Shape;578;p46"/>
          <p:cNvGrpSpPr/>
          <p:nvPr/>
        </p:nvGrpSpPr>
        <p:grpSpPr>
          <a:xfrm>
            <a:off x="3381450" y="2970932"/>
            <a:ext cx="4714800" cy="839100"/>
            <a:chOff x="3381450" y="2970932"/>
            <a:chExt cx="4714800" cy="839100"/>
          </a:xfrm>
        </p:grpSpPr>
        <p:cxnSp>
          <p:nvCxnSpPr>
            <p:cNvPr id="579" name="Google Shape;579;p46"/>
            <p:cNvCxnSpPr>
              <a:stCxn id="572" idx="2"/>
            </p:cNvCxnSpPr>
            <p:nvPr/>
          </p:nvCxnSpPr>
          <p:spPr>
            <a:xfrm>
              <a:off x="5719800" y="3261932"/>
              <a:ext cx="823800" cy="548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0" name="Google Shape;580;p46"/>
            <p:cNvCxnSpPr>
              <a:stCxn id="572" idx="2"/>
            </p:cNvCxnSpPr>
            <p:nvPr/>
          </p:nvCxnSpPr>
          <p:spPr>
            <a:xfrm flipH="1">
              <a:off x="4762500" y="3261932"/>
              <a:ext cx="957300" cy="500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1" name="Google Shape;581;p46"/>
            <p:cNvCxnSpPr>
              <a:stCxn id="572" idx="1"/>
            </p:cNvCxnSpPr>
            <p:nvPr/>
          </p:nvCxnSpPr>
          <p:spPr>
            <a:xfrm flipH="1">
              <a:off x="3381450" y="3034382"/>
              <a:ext cx="1019100" cy="413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2" name="Google Shape;582;p46"/>
            <p:cNvCxnSpPr/>
            <p:nvPr/>
          </p:nvCxnSpPr>
          <p:spPr>
            <a:xfrm>
              <a:off x="7039050" y="2970932"/>
              <a:ext cx="1057200" cy="381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583" name="Google Shape;583;p46"/>
          <p:cNvGrpSpPr/>
          <p:nvPr/>
        </p:nvGrpSpPr>
        <p:grpSpPr>
          <a:xfrm>
            <a:off x="3003992" y="2508166"/>
            <a:ext cx="5431595" cy="298800"/>
            <a:chOff x="3003992" y="2508166"/>
            <a:chExt cx="5431595" cy="298800"/>
          </a:xfrm>
        </p:grpSpPr>
        <p:cxnSp>
          <p:nvCxnSpPr>
            <p:cNvPr id="584" name="Google Shape;584;p46"/>
            <p:cNvCxnSpPr>
              <a:stCxn id="575" idx="2"/>
              <a:endCxn id="572" idx="0"/>
            </p:cNvCxnSpPr>
            <p:nvPr/>
          </p:nvCxnSpPr>
          <p:spPr>
            <a:xfrm>
              <a:off x="3003992" y="2510683"/>
              <a:ext cx="2715900" cy="296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5" name="Google Shape;585;p46"/>
            <p:cNvCxnSpPr>
              <a:stCxn id="576" idx="2"/>
              <a:endCxn id="572" idx="0"/>
            </p:cNvCxnSpPr>
            <p:nvPr/>
          </p:nvCxnSpPr>
          <p:spPr>
            <a:xfrm>
              <a:off x="4814524" y="2510159"/>
              <a:ext cx="905400" cy="29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6" name="Google Shape;586;p46"/>
            <p:cNvCxnSpPr>
              <a:stCxn id="577" idx="2"/>
              <a:endCxn id="572" idx="0"/>
            </p:cNvCxnSpPr>
            <p:nvPr/>
          </p:nvCxnSpPr>
          <p:spPr>
            <a:xfrm flipH="1">
              <a:off x="5719655" y="2509734"/>
              <a:ext cx="905400" cy="297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587" name="Google Shape;587;p46"/>
            <p:cNvCxnSpPr>
              <a:stCxn id="574" idx="2"/>
              <a:endCxn id="572" idx="0"/>
            </p:cNvCxnSpPr>
            <p:nvPr/>
          </p:nvCxnSpPr>
          <p:spPr>
            <a:xfrm flipH="1">
              <a:off x="5719687" y="2508166"/>
              <a:ext cx="2715900" cy="298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A6"/>
        </a:solidFill>
        <a:effectLst/>
      </p:bgPr>
    </p:bg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7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594" name="Google Shape;594;p47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8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Published Research Trace: Certificate of Reproducibility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595" name="Google Shape;595;p47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6" name="Google Shape;596;p47"/>
          <p:cNvCxnSpPr/>
          <p:nvPr/>
        </p:nvCxnSpPr>
        <p:spPr>
          <a:xfrm rot="10800000">
            <a:off x="759537" y="1362456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97" name="Google Shape;597;p47" title="Screenshot 2025-07-16 at 11.14.12 AM.png"/>
          <p:cNvPicPr preferRelativeResize="0"/>
          <p:nvPr/>
        </p:nvPicPr>
        <p:blipFill rotWithShape="1">
          <a:blip r:embed="rId3">
            <a:alphaModFix/>
          </a:blip>
          <a:srcRect l="635"/>
          <a:stretch/>
        </p:blipFill>
        <p:spPr>
          <a:xfrm>
            <a:off x="825500" y="3182112"/>
            <a:ext cx="10548372" cy="30018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8" name="Google Shape;598;p47"/>
          <p:cNvGrpSpPr/>
          <p:nvPr/>
        </p:nvGrpSpPr>
        <p:grpSpPr>
          <a:xfrm>
            <a:off x="2195294" y="2509635"/>
            <a:ext cx="3033900" cy="1805147"/>
            <a:chOff x="2185769" y="2509635"/>
            <a:chExt cx="3033900" cy="1805147"/>
          </a:xfrm>
        </p:grpSpPr>
        <p:sp>
          <p:nvSpPr>
            <p:cNvPr id="599" name="Google Shape;599;p47"/>
            <p:cNvSpPr txBox="1"/>
            <p:nvPr/>
          </p:nvSpPr>
          <p:spPr>
            <a:xfrm>
              <a:off x="2185769" y="2883182"/>
              <a:ext cx="1645800" cy="285900"/>
            </a:xfrm>
            <a:prstGeom prst="rect">
              <a:avLst/>
            </a:prstGeom>
            <a:solidFill>
              <a:srgbClr val="E8D8A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rerun pipelines</a:t>
              </a:r>
              <a:endParaRPr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00" name="Google Shape;600;p47"/>
            <p:cNvCxnSpPr>
              <a:stCxn id="599" idx="2"/>
            </p:cNvCxnSpPr>
            <p:nvPr/>
          </p:nvCxnSpPr>
          <p:spPr>
            <a:xfrm>
              <a:off x="3008669" y="3169082"/>
              <a:ext cx="2211000" cy="1145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01" name="Google Shape;601;p47"/>
            <p:cNvCxnSpPr>
              <a:stCxn id="602" idx="2"/>
              <a:endCxn id="599" idx="0"/>
            </p:cNvCxnSpPr>
            <p:nvPr/>
          </p:nvCxnSpPr>
          <p:spPr>
            <a:xfrm>
              <a:off x="3004919" y="2509635"/>
              <a:ext cx="3900" cy="373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603" name="Google Shape;603;p47"/>
          <p:cNvGrpSpPr/>
          <p:nvPr/>
        </p:nvGrpSpPr>
        <p:grpSpPr>
          <a:xfrm>
            <a:off x="2072390" y="1437737"/>
            <a:ext cx="7459339" cy="1071898"/>
            <a:chOff x="2072390" y="1437737"/>
            <a:chExt cx="7459339" cy="1071898"/>
          </a:xfrm>
        </p:grpSpPr>
        <p:pic>
          <p:nvPicPr>
            <p:cNvPr id="602" name="Google Shape;602;p47"/>
            <p:cNvPicPr preferRelativeResize="0"/>
            <p:nvPr/>
          </p:nvPicPr>
          <p:blipFill rotWithShape="1">
            <a:blip r:embed="rId4">
              <a:alphaModFix/>
            </a:blip>
            <a:srcRect l="2107" r="2107"/>
            <a:stretch/>
          </p:blipFill>
          <p:spPr>
            <a:xfrm>
              <a:off x="2072390" y="1437737"/>
              <a:ext cx="1884108" cy="10718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4" name="Google Shape;604;p47"/>
            <p:cNvPicPr preferRelativeResize="0"/>
            <p:nvPr/>
          </p:nvPicPr>
          <p:blipFill rotWithShape="1">
            <a:blip r:embed="rId5">
              <a:alphaModFix/>
            </a:blip>
            <a:srcRect l="2061" r="2061"/>
            <a:stretch/>
          </p:blipFill>
          <p:spPr>
            <a:xfrm>
              <a:off x="3872470" y="1438260"/>
              <a:ext cx="1884108" cy="10708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5" name="Google Shape;605;p47"/>
            <p:cNvPicPr preferRelativeResize="0"/>
            <p:nvPr/>
          </p:nvPicPr>
          <p:blipFill rotWithShape="1">
            <a:blip r:embed="rId6">
              <a:alphaModFix/>
            </a:blip>
            <a:srcRect l="2024" r="2024"/>
            <a:stretch/>
          </p:blipFill>
          <p:spPr>
            <a:xfrm>
              <a:off x="5683001" y="1438685"/>
              <a:ext cx="1884108" cy="1070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6" name="Google Shape;606;p47" descr="older black female researcher reading on a ipad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567100" y="1438762"/>
              <a:ext cx="1964630" cy="106984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07" name="Google Shape;607;p47"/>
          <p:cNvGrpSpPr/>
          <p:nvPr/>
        </p:nvGrpSpPr>
        <p:grpSpPr>
          <a:xfrm>
            <a:off x="3992344" y="2509112"/>
            <a:ext cx="2614800" cy="1567470"/>
            <a:chOff x="2230219" y="2509112"/>
            <a:chExt cx="2614800" cy="1567470"/>
          </a:xfrm>
        </p:grpSpPr>
        <p:sp>
          <p:nvSpPr>
            <p:cNvPr id="608" name="Google Shape;608;p47"/>
            <p:cNvSpPr txBox="1"/>
            <p:nvPr/>
          </p:nvSpPr>
          <p:spPr>
            <a:xfrm>
              <a:off x="2230219" y="2883182"/>
              <a:ext cx="1645800" cy="285900"/>
            </a:xfrm>
            <a:prstGeom prst="rect">
              <a:avLst/>
            </a:prstGeom>
            <a:solidFill>
              <a:srgbClr val="E8D8A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download data</a:t>
              </a:r>
              <a:endParaRPr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09" name="Google Shape;609;p47"/>
            <p:cNvCxnSpPr>
              <a:stCxn id="608" idx="2"/>
            </p:cNvCxnSpPr>
            <p:nvPr/>
          </p:nvCxnSpPr>
          <p:spPr>
            <a:xfrm>
              <a:off x="3053119" y="3169082"/>
              <a:ext cx="1791900" cy="907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10" name="Google Shape;610;p47"/>
            <p:cNvCxnSpPr>
              <a:stCxn id="604" idx="2"/>
              <a:endCxn id="608" idx="0"/>
            </p:cNvCxnSpPr>
            <p:nvPr/>
          </p:nvCxnSpPr>
          <p:spPr>
            <a:xfrm>
              <a:off x="3052399" y="2509112"/>
              <a:ext cx="600" cy="374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611" name="Google Shape;611;p47"/>
          <p:cNvGrpSpPr/>
          <p:nvPr/>
        </p:nvGrpSpPr>
        <p:grpSpPr>
          <a:xfrm>
            <a:off x="5808444" y="2508687"/>
            <a:ext cx="2186100" cy="1929995"/>
            <a:chOff x="2217519" y="2508687"/>
            <a:chExt cx="2186100" cy="1929995"/>
          </a:xfrm>
        </p:grpSpPr>
        <p:sp>
          <p:nvSpPr>
            <p:cNvPr id="612" name="Google Shape;612;p47"/>
            <p:cNvSpPr txBox="1"/>
            <p:nvPr/>
          </p:nvSpPr>
          <p:spPr>
            <a:xfrm>
              <a:off x="2217519" y="2883182"/>
              <a:ext cx="1645800" cy="285900"/>
            </a:xfrm>
            <a:prstGeom prst="rect">
              <a:avLst/>
            </a:prstGeom>
            <a:solidFill>
              <a:srgbClr val="E8D8A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verify analysis</a:t>
              </a:r>
              <a:endParaRPr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13" name="Google Shape;613;p47"/>
            <p:cNvCxnSpPr>
              <a:stCxn id="612" idx="2"/>
            </p:cNvCxnSpPr>
            <p:nvPr/>
          </p:nvCxnSpPr>
          <p:spPr>
            <a:xfrm>
              <a:off x="3040419" y="3169082"/>
              <a:ext cx="1363200" cy="12696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14" name="Google Shape;614;p47"/>
            <p:cNvCxnSpPr>
              <a:stCxn id="605" idx="2"/>
              <a:endCxn id="612" idx="0"/>
            </p:cNvCxnSpPr>
            <p:nvPr/>
          </p:nvCxnSpPr>
          <p:spPr>
            <a:xfrm>
              <a:off x="3034130" y="2508687"/>
              <a:ext cx="6300" cy="374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615" name="Google Shape;615;p47"/>
          <p:cNvGrpSpPr/>
          <p:nvPr/>
        </p:nvGrpSpPr>
        <p:grpSpPr>
          <a:xfrm>
            <a:off x="7726144" y="2508610"/>
            <a:ext cx="2862600" cy="1901572"/>
            <a:chOff x="2154019" y="2508610"/>
            <a:chExt cx="2862600" cy="1901572"/>
          </a:xfrm>
        </p:grpSpPr>
        <p:sp>
          <p:nvSpPr>
            <p:cNvPr id="616" name="Google Shape;616;p47"/>
            <p:cNvSpPr txBox="1"/>
            <p:nvPr/>
          </p:nvSpPr>
          <p:spPr>
            <a:xfrm>
              <a:off x="2154019" y="2883182"/>
              <a:ext cx="1645800" cy="285900"/>
            </a:xfrm>
            <a:prstGeom prst="rect">
              <a:avLst/>
            </a:prstGeom>
            <a:solidFill>
              <a:srgbClr val="E8D8A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interpret results</a:t>
              </a:r>
              <a:endParaRPr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17" name="Google Shape;617;p47"/>
            <p:cNvCxnSpPr>
              <a:stCxn id="616" idx="2"/>
            </p:cNvCxnSpPr>
            <p:nvPr/>
          </p:nvCxnSpPr>
          <p:spPr>
            <a:xfrm>
              <a:off x="2976919" y="3169082"/>
              <a:ext cx="2039700" cy="1241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618" name="Google Shape;618;p47"/>
            <p:cNvCxnSpPr>
              <a:stCxn id="606" idx="2"/>
              <a:endCxn id="616" idx="0"/>
            </p:cNvCxnSpPr>
            <p:nvPr/>
          </p:nvCxnSpPr>
          <p:spPr>
            <a:xfrm flipH="1">
              <a:off x="2976990" y="2508610"/>
              <a:ext cx="300" cy="374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8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625" name="Google Shape;625;p48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626" name="Google Shape;626;p48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7" name="Google Shape;627;p48" title="Screenshot 2025-07-16 at 11.16.34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225" y="1468000"/>
            <a:ext cx="2675325" cy="4782312"/>
          </a:xfrm>
          <a:prstGeom prst="rect">
            <a:avLst/>
          </a:prstGeom>
          <a:noFill/>
          <a:ln w="9525" cap="flat" cmpd="sng">
            <a:solidFill>
              <a:srgbClr val="7F7F8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28" name="Google Shape;628;p48" title="Screenshot 2025-07-16 at 11.17.22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1625" y="1743150"/>
            <a:ext cx="5795151" cy="423382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629" name="Google Shape;629;p48"/>
          <p:cNvCxnSpPr/>
          <p:nvPr/>
        </p:nvCxnSpPr>
        <p:spPr>
          <a:xfrm rot="10800000" flipH="1">
            <a:off x="3295650" y="1733750"/>
            <a:ext cx="527100" cy="246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0" name="Google Shape;630;p48"/>
          <p:cNvCxnSpPr/>
          <p:nvPr/>
        </p:nvCxnSpPr>
        <p:spPr>
          <a:xfrm>
            <a:off x="3289300" y="4610100"/>
            <a:ext cx="537600" cy="137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1" name="Google Shape;631;p48"/>
          <p:cNvSpPr txBox="1"/>
          <p:nvPr/>
        </p:nvSpPr>
        <p:spPr>
          <a:xfrm>
            <a:off x="8595575" y="1468000"/>
            <a:ext cx="3435000" cy="2180100"/>
          </a:xfrm>
          <a:prstGeom prst="rect">
            <a:avLst/>
          </a:prstGeom>
          <a:solidFill>
            <a:srgbClr val="FFF2CC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Certificate trace from the </a:t>
            </a:r>
            <a:r>
              <a:rPr lang="en-US" sz="18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Human Immune Health Atlas</a:t>
            </a:r>
            <a:endParaRPr sz="1800" b="1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92 automated pipeline runs</a:t>
            </a:r>
            <a:endParaRPr sz="18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47 analysis steps</a:t>
            </a:r>
            <a:endParaRPr sz="18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182 output files</a:t>
            </a:r>
            <a:endParaRPr sz="18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results for 108 wet lab samples</a:t>
            </a:r>
            <a:endParaRPr sz="18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32" name="Google Shape;632;p48"/>
          <p:cNvCxnSpPr/>
          <p:nvPr/>
        </p:nvCxnSpPr>
        <p:spPr>
          <a:xfrm rot="10800000">
            <a:off x="759537" y="1362456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3" name="Google Shape;633;p48"/>
          <p:cNvSpPr txBox="1">
            <a:spLocks noGrp="1"/>
          </p:cNvSpPr>
          <p:nvPr>
            <p:ph type="title" idx="4294967295"/>
          </p:nvPr>
        </p:nvSpPr>
        <p:spPr>
          <a:xfrm>
            <a:off x="713225" y="484625"/>
            <a:ext cx="10658700" cy="8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Certificates of Reproducibility: The Reality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grpSp>
        <p:nvGrpSpPr>
          <p:cNvPr id="634" name="Google Shape;634;p48"/>
          <p:cNvGrpSpPr/>
          <p:nvPr/>
        </p:nvGrpSpPr>
        <p:grpSpPr>
          <a:xfrm>
            <a:off x="596750" y="4602600"/>
            <a:ext cx="10775257" cy="1569900"/>
            <a:chOff x="444378" y="4602600"/>
            <a:chExt cx="10881900" cy="1569900"/>
          </a:xfrm>
        </p:grpSpPr>
        <p:sp>
          <p:nvSpPr>
            <p:cNvPr id="635" name="Google Shape;635;p48"/>
            <p:cNvSpPr txBox="1"/>
            <p:nvPr/>
          </p:nvSpPr>
          <p:spPr>
            <a:xfrm>
              <a:off x="444378" y="4602600"/>
              <a:ext cx="10881900" cy="1569900"/>
            </a:xfrm>
            <a:prstGeom prst="rect">
              <a:avLst/>
            </a:prstGeom>
            <a:solidFill>
              <a:srgbClr val="EAEFF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latin typeface="Helvetica Neue"/>
                  <a:ea typeface="Helvetica Neue"/>
                  <a:cs typeface="Helvetica Neue"/>
                  <a:sym typeface="Helvetica Neue"/>
                </a:rPr>
                <a:t>More in our paper in Royal Academy Open Science</a:t>
              </a: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: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Meijer P, Howard N, Liang J, Kelsey A, Subramanian S, Johnson E, </a:t>
              </a:r>
              <a:r>
                <a:rPr lang="en-US" sz="1800" i="1">
                  <a:latin typeface="Helvetica Neue"/>
                  <a:ea typeface="Helvetica Neue"/>
                  <a:cs typeface="Helvetica Neue"/>
                  <a:sym typeface="Helvetica Neue"/>
                </a:rPr>
                <a:t>et al.</a:t>
              </a: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Provide proactive reproducible analysis transparency with every publication. 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R Soc Open Sci. 2025;12: 241936. doi:10.1098/rsos.241936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u="sng">
                  <a:solidFill>
                    <a:srgbClr val="297DE0"/>
                  </a:solidFill>
                  <a:latin typeface="Helvetica Neue"/>
                  <a:ea typeface="Helvetica Neue"/>
                  <a:cs typeface="Helvetica Neue"/>
                  <a:sym typeface="Helvetica Neue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https://tinyurl.com/repro-article</a:t>
              </a:r>
              <a:r>
                <a:rPr lang="en-US" sz="1800">
                  <a:solidFill>
                    <a:srgbClr val="297DE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800">
                <a:solidFill>
                  <a:srgbClr val="297DE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636" name="Google Shape;636;p48" title="repro-article-400.png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470325" y="4700200"/>
              <a:ext cx="1374700" cy="13747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A6"/>
        </a:solidFill>
        <a:effectLst/>
      </p:bgPr>
    </p:bg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49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643" name="Google Shape;643;p49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Our Solution: A Comprehensive Platform Built for Reproducibility and Openness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644" name="Google Shape;644;p49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45" name="Google Shape;645;p49"/>
          <p:cNvCxnSpPr/>
          <p:nvPr/>
        </p:nvCxnSpPr>
        <p:spPr>
          <a:xfrm rot="10800000">
            <a:off x="759537" y="1664208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6" name="Google Shape;646;p49"/>
          <p:cNvSpPr txBox="1">
            <a:spLocks noGrp="1"/>
          </p:cNvSpPr>
          <p:nvPr>
            <p:ph type="body" idx="1"/>
          </p:nvPr>
        </p:nvSpPr>
        <p:spPr>
          <a:xfrm>
            <a:off x="913925" y="3374325"/>
            <a:ext cx="10612500" cy="28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complex multi-step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analyses → capture research as it unfolds</a:t>
            </a:r>
            <a:endParaRPr sz="2100">
              <a:solidFill>
                <a:schemeClr val="accent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transparent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ongoing review 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→ enable exact re-execution of steps</a:t>
            </a:r>
            <a:endParaRPr sz="2100">
              <a:solidFill>
                <a:schemeClr val="accent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collaboration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→ trace all tools and transformations </a:t>
            </a:r>
            <a:endParaRPr sz="2100">
              <a:solidFill>
                <a:schemeClr val="accent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share 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data, analysis and results → directly from the computing platform</a:t>
            </a:r>
            <a:endParaRPr sz="2100">
              <a:solidFill>
                <a:schemeClr val="accent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analysis reproducibility </a:t>
            </a:r>
            <a:r>
              <a:rPr lang="en-US"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→ share the research trace of the results</a:t>
            </a:r>
            <a:endParaRPr sz="2100">
              <a:solidFill>
                <a:schemeClr val="accent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Helvetica Neue"/>
                <a:ea typeface="Helvetica Neue"/>
                <a:cs typeface="Helvetica Neue"/>
                <a:sym typeface="Helvetica Neue"/>
              </a:rPr>
              <a:t>available</a:t>
            </a:r>
            <a:r>
              <a:rPr lang="en-US" sz="2500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2500" b="1">
                <a:latin typeface="Helvetica Neue"/>
                <a:ea typeface="Helvetica Neue"/>
                <a:cs typeface="Helvetica Neue"/>
                <a:sym typeface="Helvetica Neue"/>
              </a:rPr>
              <a:t>affordable</a:t>
            </a:r>
            <a:r>
              <a:rPr lang="en-US" sz="2500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2500" b="1">
                <a:latin typeface="Helvetica Neue"/>
                <a:ea typeface="Helvetica Neue"/>
                <a:cs typeface="Helvetica Neue"/>
                <a:sym typeface="Helvetica Neue"/>
              </a:rPr>
              <a:t>sustainable </a:t>
            </a:r>
            <a:r>
              <a:rPr lang="en-US" sz="2500">
                <a:latin typeface="Helvetica Neue"/>
                <a:ea typeface="Helvetica Neue"/>
                <a:cs typeface="Helvetica Neue"/>
                <a:sym typeface="Helvetica Neue"/>
              </a:rPr>
              <a:t>→ ongoing usage guides governance</a:t>
            </a:r>
            <a:endParaRPr sz="25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47" name="Google Shape;647;p49"/>
          <p:cNvGrpSpPr/>
          <p:nvPr/>
        </p:nvGrpSpPr>
        <p:grpSpPr>
          <a:xfrm>
            <a:off x="3809997" y="1809542"/>
            <a:ext cx="4572007" cy="1460109"/>
            <a:chOff x="2806700" y="4400074"/>
            <a:chExt cx="4029975" cy="1298798"/>
          </a:xfrm>
        </p:grpSpPr>
        <p:sp>
          <p:nvSpPr>
            <p:cNvPr id="648" name="Google Shape;648;p49"/>
            <p:cNvSpPr/>
            <p:nvPr/>
          </p:nvSpPr>
          <p:spPr>
            <a:xfrm>
              <a:off x="4233732" y="4643582"/>
              <a:ext cx="873900" cy="863100"/>
            </a:xfrm>
            <a:prstGeom prst="donut">
              <a:avLst>
                <a:gd name="adj" fmla="val 16067"/>
              </a:avLst>
            </a:prstGeom>
            <a:solidFill>
              <a:srgbClr val="000000">
                <a:alpha val="1076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9"/>
            <p:cNvSpPr txBox="1"/>
            <p:nvPr/>
          </p:nvSpPr>
          <p:spPr>
            <a:xfrm>
              <a:off x="2858550" y="4449174"/>
              <a:ext cx="14853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accent5"/>
                  </a:solidFill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research</a:t>
              </a:r>
              <a:endParaRPr sz="1800">
                <a:solidFill>
                  <a:schemeClr val="accent5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</p:txBody>
        </p:sp>
        <p:sp>
          <p:nvSpPr>
            <p:cNvPr id="650" name="Google Shape;650;p49"/>
            <p:cNvSpPr txBox="1"/>
            <p:nvPr/>
          </p:nvSpPr>
          <p:spPr>
            <a:xfrm>
              <a:off x="2806700" y="5182025"/>
              <a:ext cx="15372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governance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51" name="Google Shape;651;p49"/>
            <p:cNvSpPr/>
            <p:nvPr/>
          </p:nvSpPr>
          <p:spPr>
            <a:xfrm rot="-1782891" flipH="1">
              <a:off x="4209989" y="4615019"/>
              <a:ext cx="922967" cy="917961"/>
            </a:xfrm>
            <a:prstGeom prst="blockArc">
              <a:avLst>
                <a:gd name="adj1" fmla="val 14348563"/>
                <a:gd name="adj2" fmla="val 19872341"/>
                <a:gd name="adj3" fmla="val 9100"/>
              </a:avLst>
            </a:prstGeom>
            <a:solidFill>
              <a:srgbClr val="0E9453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9"/>
            <p:cNvSpPr txBox="1"/>
            <p:nvPr/>
          </p:nvSpPr>
          <p:spPr>
            <a:xfrm>
              <a:off x="4991075" y="5181825"/>
              <a:ext cx="18456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accent5"/>
                  </a:solidFill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reproducibility</a:t>
              </a:r>
              <a:endParaRPr sz="1800">
                <a:solidFill>
                  <a:schemeClr val="accent5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</p:txBody>
        </p:sp>
        <p:sp>
          <p:nvSpPr>
            <p:cNvPr id="653" name="Google Shape;653;p49"/>
            <p:cNvSpPr txBox="1"/>
            <p:nvPr/>
          </p:nvSpPr>
          <p:spPr>
            <a:xfrm>
              <a:off x="4991075" y="4400074"/>
              <a:ext cx="18456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accent5"/>
                  </a:solidFill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traceability</a:t>
              </a:r>
              <a:endParaRPr sz="1800">
                <a:solidFill>
                  <a:schemeClr val="accent5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54" name="Google Shape;654;p49"/>
            <p:cNvSpPr/>
            <p:nvPr/>
          </p:nvSpPr>
          <p:spPr>
            <a:xfrm rot="1782891">
              <a:off x="4207826" y="4615019"/>
              <a:ext cx="922967" cy="917961"/>
            </a:xfrm>
            <a:prstGeom prst="blockArc">
              <a:avLst>
                <a:gd name="adj1" fmla="val 14545937"/>
                <a:gd name="adj2" fmla="val 19902139"/>
                <a:gd name="adj3" fmla="val 9115"/>
              </a:avLst>
            </a:prstGeom>
            <a:solidFill>
              <a:srgbClr val="085630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9"/>
            <p:cNvSpPr/>
            <p:nvPr/>
          </p:nvSpPr>
          <p:spPr>
            <a:xfrm rot="9017109">
              <a:off x="4206141" y="4615038"/>
              <a:ext cx="922967" cy="917658"/>
            </a:xfrm>
            <a:prstGeom prst="blockArc">
              <a:avLst>
                <a:gd name="adj1" fmla="val 18041678"/>
                <a:gd name="adj2" fmla="val 1798478"/>
                <a:gd name="adj3" fmla="val 9595"/>
              </a:avLst>
            </a:prstGeom>
            <a:solidFill>
              <a:srgbClr val="085630"/>
            </a:solidFill>
            <a:ln>
              <a:noFill/>
            </a:ln>
            <a:effectLst>
              <a:outerShdw blurRad="71438" dist="9525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9"/>
            <p:cNvSpPr/>
            <p:nvPr/>
          </p:nvSpPr>
          <p:spPr>
            <a:xfrm rot="-9017109" flipH="1">
              <a:off x="4209295" y="4615293"/>
              <a:ext cx="922967" cy="917658"/>
            </a:xfrm>
            <a:prstGeom prst="blockArc">
              <a:avLst>
                <a:gd name="adj1" fmla="val 17967225"/>
                <a:gd name="adj2" fmla="val 1529547"/>
                <a:gd name="adj3" fmla="val 9279"/>
              </a:avLst>
            </a:prstGeom>
            <a:solidFill>
              <a:srgbClr val="0E9453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9"/>
            <p:cNvSpPr/>
            <p:nvPr/>
          </p:nvSpPr>
          <p:spPr>
            <a:xfrm rot="8100000">
              <a:off x="4191376" y="5015027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9"/>
            <p:cNvSpPr/>
            <p:nvPr/>
          </p:nvSpPr>
          <p:spPr>
            <a:xfrm rot="-2700000">
              <a:off x="5025135" y="5012593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9"/>
            <p:cNvSpPr/>
            <p:nvPr/>
          </p:nvSpPr>
          <p:spPr>
            <a:xfrm rot="2700000">
              <a:off x="4608135" y="5424197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9"/>
            <p:cNvSpPr/>
            <p:nvPr/>
          </p:nvSpPr>
          <p:spPr>
            <a:xfrm rot="-8100000">
              <a:off x="4608373" y="4597549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1" name="Google Shape;661;p49"/>
          <p:cNvSpPr txBox="1"/>
          <p:nvPr/>
        </p:nvSpPr>
        <p:spPr>
          <a:xfrm>
            <a:off x="927100" y="3298125"/>
            <a:ext cx="533400" cy="21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4E614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endParaRPr sz="2600">
              <a:solidFill>
                <a:srgbClr val="4E614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4E614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endParaRPr sz="2600">
              <a:solidFill>
                <a:srgbClr val="4E614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4E614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endParaRPr sz="2600">
              <a:solidFill>
                <a:srgbClr val="4E614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4E614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endParaRPr sz="2600">
              <a:solidFill>
                <a:srgbClr val="4E614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rgbClr val="4E614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endParaRPr sz="2600">
              <a:solidFill>
                <a:srgbClr val="4E614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62" name="Google Shape;662;p49"/>
          <p:cNvGrpSpPr/>
          <p:nvPr/>
        </p:nvGrpSpPr>
        <p:grpSpPr>
          <a:xfrm>
            <a:off x="1041400" y="3175100"/>
            <a:ext cx="10337700" cy="2717700"/>
            <a:chOff x="1041400" y="3175100"/>
            <a:chExt cx="10337700" cy="2717700"/>
          </a:xfrm>
        </p:grpSpPr>
        <p:cxnSp>
          <p:nvCxnSpPr>
            <p:cNvPr id="663" name="Google Shape;663;p49"/>
            <p:cNvCxnSpPr/>
            <p:nvPr/>
          </p:nvCxnSpPr>
          <p:spPr>
            <a:xfrm rot="10800000" flipH="1">
              <a:off x="1041400" y="5867300"/>
              <a:ext cx="10337700" cy="25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4" name="Google Shape;664;p49"/>
            <p:cNvCxnSpPr/>
            <p:nvPr/>
          </p:nvCxnSpPr>
          <p:spPr>
            <a:xfrm>
              <a:off x="4375525" y="3175100"/>
              <a:ext cx="10518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65" name="Google Shape;665;p49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"/>
                                        <p:tgtEl>
                                          <p:spTgt spid="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0"/>
        </a:solidFill>
        <a:effectLst/>
      </p:bgPr>
    </p:bg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50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672" name="Google Shape;672;p50"/>
          <p:cNvSpPr txBox="1">
            <a:spLocks noGrp="1"/>
          </p:cNvSpPr>
          <p:nvPr>
            <p:ph type="title"/>
          </p:nvPr>
        </p:nvSpPr>
        <p:spPr>
          <a:xfrm>
            <a:off x="714725" y="486600"/>
            <a:ext cx="106572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Available, Affordable, and Sustainable Research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What Does That Mean?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673" name="Google Shape;673;p50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74" name="Google Shape;674;p50"/>
          <p:cNvCxnSpPr/>
          <p:nvPr/>
        </p:nvCxnSpPr>
        <p:spPr>
          <a:xfrm rot="10800000">
            <a:off x="759537" y="16663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5" name="Google Shape;675;p50"/>
          <p:cNvCxnSpPr/>
          <p:nvPr/>
        </p:nvCxnSpPr>
        <p:spPr>
          <a:xfrm>
            <a:off x="6096000" y="1837394"/>
            <a:ext cx="0" cy="444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6" name="Google Shape;676;p50"/>
          <p:cNvSpPr txBox="1"/>
          <p:nvPr/>
        </p:nvSpPr>
        <p:spPr>
          <a:xfrm>
            <a:off x="2471900" y="1819709"/>
            <a:ext cx="1591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1222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rPr>
              <a:t>Data</a:t>
            </a:r>
            <a:endParaRPr sz="3000">
              <a:solidFill>
                <a:srgbClr val="001222"/>
              </a:solidFill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677" name="Google Shape;677;p50"/>
          <p:cNvSpPr txBox="1"/>
          <p:nvPr/>
        </p:nvSpPr>
        <p:spPr>
          <a:xfrm>
            <a:off x="8177000" y="1819709"/>
            <a:ext cx="1458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1222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rPr>
              <a:t>Tools</a:t>
            </a:r>
            <a:endParaRPr sz="3000">
              <a:solidFill>
                <a:srgbClr val="001222"/>
              </a:solidFill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678" name="Google Shape;678;p50"/>
          <p:cNvSpPr/>
          <p:nvPr/>
        </p:nvSpPr>
        <p:spPr>
          <a:xfrm>
            <a:off x="1044050" y="26332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D1DCD2"/>
          </a:solidFill>
          <a:ln w="9525" cap="flat" cmpd="sng">
            <a:solidFill>
              <a:srgbClr val="D1DC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Helvetica Neue"/>
                <a:ea typeface="Helvetica Neue"/>
                <a:cs typeface="Helvetica Neue"/>
                <a:sym typeface="Helvetica Neue"/>
              </a:rPr>
              <a:t>Available</a:t>
            </a:r>
            <a:endParaRPr sz="18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Keep data that is used for new studies or by the open science community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9" name="Google Shape;679;p50"/>
          <p:cNvSpPr/>
          <p:nvPr/>
        </p:nvSpPr>
        <p:spPr>
          <a:xfrm>
            <a:off x="6682850" y="26332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D1DCD2"/>
          </a:solidFill>
          <a:ln w="9525" cap="flat" cmpd="sng">
            <a:solidFill>
              <a:srgbClr val="D1DC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Available</a:t>
            </a:r>
            <a:endParaRPr sz="18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Containerize tools and algorithms so they continue to run</a:t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0" name="Google Shape;680;p50"/>
          <p:cNvSpPr/>
          <p:nvPr/>
        </p:nvSpPr>
        <p:spPr>
          <a:xfrm>
            <a:off x="1044050" y="37762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E8D8A6"/>
          </a:solidFill>
          <a:ln w="9525" cap="flat" cmpd="sng">
            <a:solidFill>
              <a:srgbClr val="E8D8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Affordable</a:t>
            </a:r>
            <a:endParaRPr sz="18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Archive all other data - abandoned analysis paths, data that has lost interest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1" name="Google Shape;681;p50"/>
          <p:cNvSpPr/>
          <p:nvPr/>
        </p:nvSpPr>
        <p:spPr>
          <a:xfrm>
            <a:off x="6682850" y="37762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E8D8A6"/>
          </a:solidFill>
          <a:ln w="9525" cap="flat" cmpd="sng">
            <a:solidFill>
              <a:srgbClr val="E8D8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Affordable</a:t>
            </a:r>
            <a:endParaRPr sz="18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Discontinue tools along abandoned research traces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2" name="Google Shape;682;p50"/>
          <p:cNvSpPr/>
          <p:nvPr/>
        </p:nvSpPr>
        <p:spPr>
          <a:xfrm>
            <a:off x="1044050" y="49954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Sustainable</a:t>
            </a:r>
            <a:endParaRPr sz="18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 data retention against regeneration via modern methods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3" name="Google Shape;683;p50"/>
          <p:cNvSpPr/>
          <p:nvPr/>
        </p:nvSpPr>
        <p:spPr>
          <a:xfrm>
            <a:off x="6682850" y="4995400"/>
            <a:ext cx="4447200" cy="983100"/>
          </a:xfrm>
          <a:prstGeom prst="roundRect">
            <a:avLst>
              <a:gd name="adj" fmla="val 16667"/>
            </a:avLst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Sustainable</a:t>
            </a:r>
            <a:endParaRPr sz="18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Manage and upgrade containerized tools and algorithms with continued usage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4" name="Google Shape;684;p50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400"/>
                                        <p:tgtEl>
                                          <p:spTgt spid="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4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400"/>
                                        <p:tgtEl>
                                          <p:spTgt spid="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3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3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8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3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8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3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4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E4"/>
        </a:solidFill>
        <a:effectLst/>
      </p:bgPr>
    </p:bg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51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691" name="Google Shape;691;p51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Not All Research Traces Are Published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692" name="Google Shape;692;p51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E8D8A6"/>
          </a:solidFill>
          <a:ln w="9525" cap="flat" cmpd="sng">
            <a:solidFill>
              <a:srgbClr val="E8D8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51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94" name="Google Shape;694;p51" descr="A graph network with active traces and some faded traces. Have lots of nodes, and make most traces faded and inactiv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800" y="2535006"/>
            <a:ext cx="5486400" cy="2854788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95" name="Google Shape;695;p51"/>
          <p:cNvSpPr txBox="1"/>
          <p:nvPr/>
        </p:nvSpPr>
        <p:spPr>
          <a:xfrm>
            <a:off x="7112225" y="2535000"/>
            <a:ext cx="4259700" cy="2401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incomplete data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quality issues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mistakes in analysis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execution failures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abandoned data explorations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unclear results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96" name="Google Shape;696;p51"/>
          <p:cNvGrpSpPr/>
          <p:nvPr/>
        </p:nvGrpSpPr>
        <p:grpSpPr>
          <a:xfrm>
            <a:off x="1108777" y="1586600"/>
            <a:ext cx="1293300" cy="1315800"/>
            <a:chOff x="1108777" y="1586600"/>
            <a:chExt cx="1293300" cy="1315800"/>
          </a:xfrm>
        </p:grpSpPr>
        <p:cxnSp>
          <p:nvCxnSpPr>
            <p:cNvPr id="697" name="Google Shape;697;p51"/>
            <p:cNvCxnSpPr>
              <a:stCxn id="698" idx="2"/>
            </p:cNvCxnSpPr>
            <p:nvPr/>
          </p:nvCxnSpPr>
          <p:spPr>
            <a:xfrm>
              <a:off x="1755427" y="1872500"/>
              <a:ext cx="362700" cy="1029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698" name="Google Shape;698;p51"/>
            <p:cNvSpPr txBox="1"/>
            <p:nvPr/>
          </p:nvSpPr>
          <p:spPr>
            <a:xfrm>
              <a:off x="1108777" y="1586600"/>
              <a:ext cx="1293300" cy="285900"/>
            </a:xfrm>
            <a:prstGeom prst="rect">
              <a:avLst/>
            </a:prstGeom>
            <a:solidFill>
              <a:srgbClr val="D6E4E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archive data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99" name="Google Shape;699;p51"/>
          <p:cNvGrpSpPr/>
          <p:nvPr/>
        </p:nvGrpSpPr>
        <p:grpSpPr>
          <a:xfrm>
            <a:off x="5640802" y="4482250"/>
            <a:ext cx="1755750" cy="1362600"/>
            <a:chOff x="5640802" y="4482250"/>
            <a:chExt cx="1755750" cy="1362600"/>
          </a:xfrm>
        </p:grpSpPr>
        <p:cxnSp>
          <p:nvCxnSpPr>
            <p:cNvPr id="700" name="Google Shape;700;p51"/>
            <p:cNvCxnSpPr>
              <a:stCxn id="701" idx="0"/>
            </p:cNvCxnSpPr>
            <p:nvPr/>
          </p:nvCxnSpPr>
          <p:spPr>
            <a:xfrm rot="10800000">
              <a:off x="5640802" y="4482250"/>
              <a:ext cx="1109100" cy="107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01" name="Google Shape;701;p51"/>
            <p:cNvSpPr txBox="1"/>
            <p:nvPr/>
          </p:nvSpPr>
          <p:spPr>
            <a:xfrm>
              <a:off x="6103252" y="5558950"/>
              <a:ext cx="1293300" cy="285900"/>
            </a:xfrm>
            <a:prstGeom prst="rect">
              <a:avLst/>
            </a:prstGeom>
            <a:solidFill>
              <a:srgbClr val="D6E4E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archive data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02" name="Google Shape;702;p51"/>
          <p:cNvGrpSpPr/>
          <p:nvPr/>
        </p:nvGrpSpPr>
        <p:grpSpPr>
          <a:xfrm>
            <a:off x="3853177" y="4809950"/>
            <a:ext cx="1293300" cy="1374300"/>
            <a:chOff x="3853177" y="4809950"/>
            <a:chExt cx="1293300" cy="1374300"/>
          </a:xfrm>
        </p:grpSpPr>
        <p:cxnSp>
          <p:nvCxnSpPr>
            <p:cNvPr id="703" name="Google Shape;703;p51"/>
            <p:cNvCxnSpPr/>
            <p:nvPr/>
          </p:nvCxnSpPr>
          <p:spPr>
            <a:xfrm rot="10800000">
              <a:off x="4493975" y="4809950"/>
              <a:ext cx="11700" cy="1088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04" name="Google Shape;704;p51"/>
            <p:cNvSpPr txBox="1"/>
            <p:nvPr/>
          </p:nvSpPr>
          <p:spPr>
            <a:xfrm>
              <a:off x="3853177" y="5898350"/>
              <a:ext cx="1293300" cy="285900"/>
            </a:xfrm>
            <a:prstGeom prst="rect">
              <a:avLst/>
            </a:prstGeom>
            <a:solidFill>
              <a:srgbClr val="D6E4E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archive data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05" name="Google Shape;705;p51"/>
          <p:cNvGrpSpPr/>
          <p:nvPr/>
        </p:nvGrpSpPr>
        <p:grpSpPr>
          <a:xfrm>
            <a:off x="3985502" y="1516375"/>
            <a:ext cx="1472100" cy="1245600"/>
            <a:chOff x="3985502" y="1516375"/>
            <a:chExt cx="1472100" cy="1245600"/>
          </a:xfrm>
        </p:grpSpPr>
        <p:cxnSp>
          <p:nvCxnSpPr>
            <p:cNvPr id="706" name="Google Shape;706;p51"/>
            <p:cNvCxnSpPr>
              <a:stCxn id="707" idx="2"/>
            </p:cNvCxnSpPr>
            <p:nvPr/>
          </p:nvCxnSpPr>
          <p:spPr>
            <a:xfrm flipH="1">
              <a:off x="4225052" y="1802275"/>
              <a:ext cx="496500" cy="959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07" name="Google Shape;707;p51"/>
            <p:cNvSpPr txBox="1"/>
            <p:nvPr/>
          </p:nvSpPr>
          <p:spPr>
            <a:xfrm>
              <a:off x="3985502" y="1516375"/>
              <a:ext cx="1472100" cy="285900"/>
            </a:xfrm>
            <a:prstGeom prst="rect">
              <a:avLst/>
            </a:prstGeom>
            <a:solidFill>
              <a:srgbClr val="D6E4E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discontinue tool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08" name="Google Shape;708;p51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0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4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85" name="Google Shape;285;p34"/>
          <p:cNvSpPr txBox="1">
            <a:spLocks noGrp="1"/>
          </p:cNvSpPr>
          <p:nvPr>
            <p:ph type="title"/>
          </p:nvPr>
        </p:nvSpPr>
        <p:spPr>
          <a:xfrm>
            <a:off x="714725" y="486600"/>
            <a:ext cx="106572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Large Scale Research Presents Transparency and Reproducibility Challenges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286" name="Google Shape;286;p34"/>
          <p:cNvSpPr txBox="1">
            <a:spLocks noGrp="1"/>
          </p:cNvSpPr>
          <p:nvPr>
            <p:ph type="body" idx="1"/>
          </p:nvPr>
        </p:nvSpPr>
        <p:spPr>
          <a:xfrm>
            <a:off x="913925" y="1850325"/>
            <a:ext cx="10533900" cy="39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Store, categorize and find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large amounts of data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Prepare data for transformation and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analysis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Keep track of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complex multi-step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analyses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Support interdisciplinary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team collaboration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Enable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transparent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research for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ongoing review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Share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the data, analysis, and results to the open science community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Ensure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analysis reproducibility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of shared results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1222"/>
              </a:buClr>
              <a:buSzPts val="2400"/>
              <a:buFont typeface="Helvetica Neue"/>
              <a:buAutoNum type="arabicPeriod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Keep research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available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affordable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, and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sustainable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7" name="Google Shape;287;p34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8" name="Google Shape;288;p34"/>
          <p:cNvCxnSpPr/>
          <p:nvPr/>
        </p:nvCxnSpPr>
        <p:spPr>
          <a:xfrm rot="10800000">
            <a:off x="759537" y="16663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89" name="Google Shape;289;p34" descr="complixty, transparent backgroun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2875" y="2335176"/>
            <a:ext cx="3200399" cy="1731981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4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/>
                                        <p:tgtEl>
                                          <p:spTgt spid="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/>
                                        <p:tgtEl>
                                          <p:spTgt spid="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/>
                                        <p:tgtEl>
                                          <p:spTgt spid="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4" name="Google Shape;714;p5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350" y="1620731"/>
            <a:ext cx="7927849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5" name="Google Shape;715;p52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716" name="Google Shape;716;p52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Not All Data Releases Remain Relevant 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717" name="Google Shape;717;p52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18" name="Google Shape;718;p52"/>
          <p:cNvCxnSpPr/>
          <p:nvPr/>
        </p:nvCxnSpPr>
        <p:spPr>
          <a:xfrm rot="10800000">
            <a:off x="758952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9" name="Google Shape;719;p52"/>
          <p:cNvGrpSpPr/>
          <p:nvPr/>
        </p:nvGrpSpPr>
        <p:grpSpPr>
          <a:xfrm>
            <a:off x="8679150" y="5398919"/>
            <a:ext cx="2717400" cy="640200"/>
            <a:chOff x="8679150" y="5398919"/>
            <a:chExt cx="2717400" cy="640200"/>
          </a:xfrm>
        </p:grpSpPr>
        <p:cxnSp>
          <p:nvCxnSpPr>
            <p:cNvPr id="720" name="Google Shape;720;p52"/>
            <p:cNvCxnSpPr>
              <a:stCxn id="721" idx="1"/>
            </p:cNvCxnSpPr>
            <p:nvPr/>
          </p:nvCxnSpPr>
          <p:spPr>
            <a:xfrm rot="10800000">
              <a:off x="8679150" y="5398919"/>
              <a:ext cx="1071600" cy="388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21" name="Google Shape;721;p52"/>
            <p:cNvSpPr txBox="1"/>
            <p:nvPr/>
          </p:nvSpPr>
          <p:spPr>
            <a:xfrm>
              <a:off x="9750750" y="5536319"/>
              <a:ext cx="1645800" cy="502800"/>
            </a:xfrm>
            <a:prstGeom prst="rect">
              <a:avLst/>
            </a:prstGeom>
            <a:solidFill>
              <a:srgbClr val="E8DED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evaluate cost of tool maintenance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22" name="Google Shape;722;p52"/>
          <p:cNvGrpSpPr/>
          <p:nvPr/>
        </p:nvGrpSpPr>
        <p:grpSpPr>
          <a:xfrm>
            <a:off x="8695500" y="4415950"/>
            <a:ext cx="2701050" cy="885450"/>
            <a:chOff x="8695500" y="4415950"/>
            <a:chExt cx="2701050" cy="885450"/>
          </a:xfrm>
        </p:grpSpPr>
        <p:cxnSp>
          <p:nvCxnSpPr>
            <p:cNvPr id="723" name="Google Shape;723;p52"/>
            <p:cNvCxnSpPr/>
            <p:nvPr/>
          </p:nvCxnSpPr>
          <p:spPr>
            <a:xfrm flipH="1">
              <a:off x="8695500" y="4604500"/>
              <a:ext cx="1069800" cy="696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724" name="Google Shape;724;p52"/>
            <p:cNvSpPr txBox="1"/>
            <p:nvPr/>
          </p:nvSpPr>
          <p:spPr>
            <a:xfrm>
              <a:off x="9750750" y="4415950"/>
              <a:ext cx="1645800" cy="502800"/>
            </a:xfrm>
            <a:prstGeom prst="rect">
              <a:avLst/>
            </a:prstGeom>
            <a:solidFill>
              <a:srgbClr val="E8DED5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consider data archival savings</a:t>
              </a:r>
              <a:endParaRPr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25" name="Google Shape;725;p52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0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53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732" name="Google Shape;732;p53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733" name="Google Shape;733;p53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34" name="Google Shape;734;p53"/>
          <p:cNvCxnSpPr/>
          <p:nvPr/>
        </p:nvCxnSpPr>
        <p:spPr>
          <a:xfrm rot="10800000">
            <a:off x="759537" y="16663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35" name="Google Shape;735;p53"/>
          <p:cNvSpPr txBox="1">
            <a:spLocks noGrp="1"/>
          </p:cNvSpPr>
          <p:nvPr>
            <p:ph type="title" idx="4294967295"/>
          </p:nvPr>
        </p:nvSpPr>
        <p:spPr>
          <a:xfrm>
            <a:off x="713225" y="484625"/>
            <a:ext cx="106587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Research Traces Inform Sophisticated Data and Tool Governance Policies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736" name="Google Shape;736;p53"/>
          <p:cNvSpPr txBox="1"/>
          <p:nvPr/>
        </p:nvSpPr>
        <p:spPr>
          <a:xfrm>
            <a:off x="784026" y="3740850"/>
            <a:ext cx="2973600" cy="1416000"/>
          </a:xfrm>
          <a:prstGeom prst="rect">
            <a:avLst/>
          </a:prstGeom>
          <a:solidFill>
            <a:srgbClr val="E8D8A6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collection</a:t>
            </a:r>
            <a:endParaRPr sz="2000" b="1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ingest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transformation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generation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7" name="Google Shape;737;p53"/>
          <p:cNvSpPr txBox="1"/>
          <p:nvPr/>
        </p:nvSpPr>
        <p:spPr>
          <a:xfrm>
            <a:off x="4555775" y="3727600"/>
            <a:ext cx="2973600" cy="1108200"/>
          </a:xfrm>
          <a:prstGeom prst="rect">
            <a:avLst/>
          </a:prstGeom>
          <a:solidFill>
            <a:srgbClr val="D6E4E4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storage</a:t>
            </a:r>
            <a:endParaRPr sz="2000" b="1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persistence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containerization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8" name="Google Shape;738;p53"/>
          <p:cNvSpPr txBox="1"/>
          <p:nvPr/>
        </p:nvSpPr>
        <p:spPr>
          <a:xfrm>
            <a:off x="8327524" y="3727600"/>
            <a:ext cx="2973600" cy="2339700"/>
          </a:xfrm>
          <a:prstGeom prst="rect">
            <a:avLst/>
          </a:prstGeom>
          <a:solidFill>
            <a:srgbClr val="E8DED5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utility</a:t>
            </a:r>
            <a:endParaRPr sz="2000" b="1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usage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archival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deletion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execution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upgrade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tool removal</a:t>
            </a:r>
            <a:endParaRPr sz="20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9" name="Google Shape;739;p53"/>
          <p:cNvSpPr txBox="1"/>
          <p:nvPr/>
        </p:nvSpPr>
        <p:spPr>
          <a:xfrm>
            <a:off x="713225" y="1966325"/>
            <a:ext cx="106587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age and size are arbitrary metrics for governance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Research traces reveal the true relevance of data and tools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0" name="Google Shape;740;p53"/>
          <p:cNvSpPr txBox="1"/>
          <p:nvPr/>
        </p:nvSpPr>
        <p:spPr>
          <a:xfrm>
            <a:off x="759525" y="4004625"/>
            <a:ext cx="12522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  </a:t>
            </a:r>
            <a:endParaRPr sz="24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A6"/>
        </a:solidFill>
        <a:effectLst/>
      </p:bgPr>
    </p:bg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54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747" name="Google Shape;747;p54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A Holistic View Of Sustainable Research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748" name="Google Shape;748;p54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49" name="Google Shape;749;p54"/>
          <p:cNvCxnSpPr/>
          <p:nvPr/>
        </p:nvCxnSpPr>
        <p:spPr>
          <a:xfrm rot="10800000">
            <a:off x="759537" y="1362456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0" name="Google Shape;750;p54"/>
          <p:cNvSpPr/>
          <p:nvPr/>
        </p:nvSpPr>
        <p:spPr>
          <a:xfrm>
            <a:off x="759525" y="1795000"/>
            <a:ext cx="4389000" cy="1317600"/>
          </a:xfrm>
          <a:prstGeom prst="roundRect">
            <a:avLst>
              <a:gd name="adj" fmla="val 16667"/>
            </a:avLst>
          </a:prstGeom>
          <a:solidFill>
            <a:srgbClr val="F5F5F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Helvetica Neue"/>
                <a:ea typeface="Helvetica Neue"/>
                <a:cs typeface="Helvetica Neue"/>
                <a:sym typeface="Helvetica Neue"/>
              </a:rPr>
              <a:t>Enable Original Research</a:t>
            </a:r>
            <a:endParaRPr sz="18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New hypotheses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Innovative data generation techniques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Novel algorithmic approaches 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1" name="Google Shape;751;p54"/>
          <p:cNvSpPr/>
          <p:nvPr/>
        </p:nvSpPr>
        <p:spPr>
          <a:xfrm>
            <a:off x="6924825" y="1795000"/>
            <a:ext cx="4389000" cy="1317600"/>
          </a:xfrm>
          <a:prstGeom prst="roundRect">
            <a:avLst>
              <a:gd name="adj" fmla="val 16667"/>
            </a:avLst>
          </a:prstGeom>
          <a:solidFill>
            <a:srgbClr val="F5F5F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Helvetica Neue"/>
                <a:ea typeface="Helvetica Neue"/>
                <a:cs typeface="Helvetica Neue"/>
                <a:sym typeface="Helvetica Neue"/>
              </a:rPr>
              <a:t>Support Open Science</a:t>
            </a:r>
            <a:endParaRPr sz="18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Reproducibility and verification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Availability of reference data sets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Tool democratization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2" name="Google Shape;752;p54"/>
          <p:cNvSpPr/>
          <p:nvPr/>
        </p:nvSpPr>
        <p:spPr>
          <a:xfrm>
            <a:off x="2122859" y="4938700"/>
            <a:ext cx="8030100" cy="1042500"/>
          </a:xfrm>
          <a:prstGeom prst="roundRect">
            <a:avLst>
              <a:gd name="adj" fmla="val 16667"/>
            </a:avLst>
          </a:prstGeom>
          <a:solidFill>
            <a:srgbClr val="F5F5F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Helvetica Neue"/>
                <a:ea typeface="Helvetica Neue"/>
                <a:cs typeface="Helvetica Neue"/>
                <a:sym typeface="Helvetica Neue"/>
              </a:rPr>
              <a:t>A Sustainable Approach To Science</a:t>
            </a:r>
            <a:endParaRPr sz="18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Requires balancing financial health, infrastructure, and the expertise vital to both launch new research and promote robust open science engagement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53" name="Google Shape;753;p54"/>
          <p:cNvGrpSpPr/>
          <p:nvPr/>
        </p:nvGrpSpPr>
        <p:grpSpPr>
          <a:xfrm>
            <a:off x="2179500" y="3452350"/>
            <a:ext cx="7833000" cy="1146600"/>
            <a:chOff x="2179500" y="3452350"/>
            <a:chExt cx="7833000" cy="1146600"/>
          </a:xfrm>
        </p:grpSpPr>
        <p:grpSp>
          <p:nvGrpSpPr>
            <p:cNvPr id="754" name="Google Shape;754;p54"/>
            <p:cNvGrpSpPr/>
            <p:nvPr/>
          </p:nvGrpSpPr>
          <p:grpSpPr>
            <a:xfrm>
              <a:off x="2179500" y="3452350"/>
              <a:ext cx="7833000" cy="1146600"/>
              <a:chOff x="2179500" y="3453750"/>
              <a:chExt cx="7833000" cy="1146600"/>
            </a:xfrm>
          </p:grpSpPr>
          <p:sp>
            <p:nvSpPr>
              <p:cNvPr id="755" name="Google Shape;755;p54"/>
              <p:cNvSpPr/>
              <p:nvPr/>
            </p:nvSpPr>
            <p:spPr>
              <a:xfrm>
                <a:off x="5296375" y="3628350"/>
                <a:ext cx="1366500" cy="8958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54"/>
              <p:cNvSpPr/>
              <p:nvPr/>
            </p:nvSpPr>
            <p:spPr>
              <a:xfrm>
                <a:off x="5143975" y="3704550"/>
                <a:ext cx="1366500" cy="895800"/>
              </a:xfrm>
              <a:prstGeom prst="triangle">
                <a:avLst>
                  <a:gd name="adj" fmla="val 50000"/>
                </a:avLst>
              </a:prstGeom>
              <a:solidFill>
                <a:srgbClr val="F5F5F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54"/>
              <p:cNvSpPr/>
              <p:nvPr/>
            </p:nvSpPr>
            <p:spPr>
              <a:xfrm>
                <a:off x="2179500" y="3453750"/>
                <a:ext cx="7833000" cy="415200"/>
              </a:xfrm>
              <a:prstGeom prst="cube">
                <a:avLst>
                  <a:gd name="adj" fmla="val 54853"/>
                </a:avLst>
              </a:prstGeom>
              <a:solidFill>
                <a:srgbClr val="F5F5F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58" name="Google Shape;758;p54"/>
            <p:cNvSpPr/>
            <p:nvPr/>
          </p:nvSpPr>
          <p:spPr>
            <a:xfrm rot="-1672817">
              <a:off x="6401442" y="4140652"/>
              <a:ext cx="157819" cy="438146"/>
            </a:xfrm>
            <a:prstGeom prst="triangle">
              <a:avLst>
                <a:gd name="adj" fmla="val 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54"/>
            <p:cNvSpPr/>
            <p:nvPr/>
          </p:nvSpPr>
          <p:spPr>
            <a:xfrm rot="-7620294">
              <a:off x="6077136" y="4300617"/>
              <a:ext cx="585662" cy="7626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60" name="Google Shape;760;p54"/>
            <p:cNvCxnSpPr>
              <a:stCxn id="756" idx="4"/>
              <a:endCxn id="755" idx="4"/>
            </p:cNvCxnSpPr>
            <p:nvPr/>
          </p:nvCxnSpPr>
          <p:spPr>
            <a:xfrm rot="10800000" flipH="1">
              <a:off x="6510475" y="4522750"/>
              <a:ext cx="152400" cy="76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61" name="Google Shape;761;p54"/>
          <p:cNvSpPr txBox="1"/>
          <p:nvPr/>
        </p:nvSpPr>
        <p:spPr>
          <a:xfrm>
            <a:off x="683325" y="3395025"/>
            <a:ext cx="1252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</a:t>
            </a:r>
            <a:endParaRPr sz="1200">
              <a:solidFill>
                <a:srgbClr val="001222"/>
              </a:solidFill>
            </a:endParaRPr>
          </a:p>
        </p:txBody>
      </p:sp>
      <p:grpSp>
        <p:nvGrpSpPr>
          <p:cNvPr id="762" name="Google Shape;762;p54"/>
          <p:cNvGrpSpPr/>
          <p:nvPr/>
        </p:nvGrpSpPr>
        <p:grpSpPr>
          <a:xfrm>
            <a:off x="596750" y="4602600"/>
            <a:ext cx="10775400" cy="1569900"/>
            <a:chOff x="596750" y="4602600"/>
            <a:chExt cx="10775400" cy="1569900"/>
          </a:xfrm>
        </p:grpSpPr>
        <p:sp>
          <p:nvSpPr>
            <p:cNvPr id="763" name="Google Shape;763;p54"/>
            <p:cNvSpPr txBox="1"/>
            <p:nvPr/>
          </p:nvSpPr>
          <p:spPr>
            <a:xfrm>
              <a:off x="596750" y="4602600"/>
              <a:ext cx="10775400" cy="1569900"/>
            </a:xfrm>
            <a:prstGeom prst="rect">
              <a:avLst/>
            </a:prstGeom>
            <a:solidFill>
              <a:srgbClr val="EAEFF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latin typeface="Helvetica Neue"/>
                  <a:ea typeface="Helvetica Neue"/>
                  <a:cs typeface="Helvetica Neue"/>
                  <a:sym typeface="Helvetica Neue"/>
                </a:rPr>
                <a:t>More in our paper in the Harvard Data Science Review</a:t>
              </a: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: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Meijer, P. et al. (2025). Research Lifecycle Management: Using Analysis 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Reproducibility Research Software to Define Contextual Data Governance Policies. 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Helvetica Neue"/>
                  <a:ea typeface="Helvetica Neue"/>
                  <a:cs typeface="Helvetica Neue"/>
                  <a:sym typeface="Helvetica Neue"/>
                </a:rPr>
                <a:t>Harvard Data Science Review, 7(3). doi:10.1162/99608f92.08da1513.</a:t>
              </a:r>
              <a:endParaRPr sz="18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u="sng">
                  <a:solidFill>
                    <a:schemeClr val="hlink"/>
                  </a:solidFill>
                  <a:latin typeface="Helvetica Neue"/>
                  <a:ea typeface="Helvetica Neue"/>
                  <a:cs typeface="Helvetica Neue"/>
                  <a:sym typeface="Helvetica Neue"/>
                  <a:hlinkClick r:id="rId3"/>
                </a:rPr>
                <a:t>https://tinyurl.com/reproGov</a:t>
              </a:r>
              <a:endParaRPr sz="1800">
                <a:solidFill>
                  <a:srgbClr val="297DE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764" name="Google Shape;764;p54" title="reproGov-1200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537192" y="4700016"/>
              <a:ext cx="1371600" cy="13716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0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500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7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7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0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0" name="Google Shape;770;p55"/>
          <p:cNvGrpSpPr/>
          <p:nvPr/>
        </p:nvGrpSpPr>
        <p:grpSpPr>
          <a:xfrm>
            <a:off x="4038612" y="1709657"/>
            <a:ext cx="4114776" cy="4042832"/>
            <a:chOff x="4035074" y="4449117"/>
            <a:chExt cx="1269248" cy="1249755"/>
          </a:xfrm>
        </p:grpSpPr>
        <p:sp>
          <p:nvSpPr>
            <p:cNvPr id="771" name="Google Shape;771;p55"/>
            <p:cNvSpPr/>
            <p:nvPr/>
          </p:nvSpPr>
          <p:spPr>
            <a:xfrm>
              <a:off x="4233732" y="4643582"/>
              <a:ext cx="873900" cy="863100"/>
            </a:xfrm>
            <a:prstGeom prst="donut">
              <a:avLst>
                <a:gd name="adj" fmla="val 16067"/>
              </a:avLst>
            </a:prstGeom>
            <a:solidFill>
              <a:srgbClr val="000000">
                <a:alpha val="10760"/>
              </a:srgbClr>
            </a:solidFill>
            <a:ln>
              <a:noFill/>
            </a:ln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5"/>
            <p:cNvSpPr/>
            <p:nvPr/>
          </p:nvSpPr>
          <p:spPr>
            <a:xfrm rot="-1782891" flipH="1">
              <a:off x="4209989" y="4615019"/>
              <a:ext cx="922967" cy="917961"/>
            </a:xfrm>
            <a:prstGeom prst="blockArc">
              <a:avLst>
                <a:gd name="adj1" fmla="val 14348563"/>
                <a:gd name="adj2" fmla="val 19872341"/>
                <a:gd name="adj3" fmla="val 9100"/>
              </a:avLst>
            </a:prstGeom>
            <a:solidFill>
              <a:srgbClr val="0E9453"/>
            </a:solidFill>
            <a:ln>
              <a:noFill/>
            </a:ln>
            <a:effectLst>
              <a:outerShdw blurRad="204604" dist="27280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9"/>
            </a:p>
          </p:txBody>
        </p:sp>
        <p:sp>
          <p:nvSpPr>
            <p:cNvPr id="773" name="Google Shape;773;p55"/>
            <p:cNvSpPr/>
            <p:nvPr/>
          </p:nvSpPr>
          <p:spPr>
            <a:xfrm rot="1782891">
              <a:off x="4207826" y="4615019"/>
              <a:ext cx="922967" cy="917961"/>
            </a:xfrm>
            <a:prstGeom prst="blockArc">
              <a:avLst>
                <a:gd name="adj1" fmla="val 14545937"/>
                <a:gd name="adj2" fmla="val 19902139"/>
                <a:gd name="adj3" fmla="val 9115"/>
              </a:avLst>
            </a:prstGeom>
            <a:solidFill>
              <a:srgbClr val="085630"/>
            </a:solidFill>
            <a:ln>
              <a:noFill/>
            </a:ln>
            <a:effectLst>
              <a:outerShdw blurRad="204604" dist="27280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55"/>
            <p:cNvSpPr/>
            <p:nvPr/>
          </p:nvSpPr>
          <p:spPr>
            <a:xfrm rot="9017109">
              <a:off x="4206141" y="4615038"/>
              <a:ext cx="922967" cy="917658"/>
            </a:xfrm>
            <a:prstGeom prst="blockArc">
              <a:avLst>
                <a:gd name="adj1" fmla="val 18041678"/>
                <a:gd name="adj2" fmla="val 1798478"/>
                <a:gd name="adj3" fmla="val 9595"/>
              </a:avLst>
            </a:prstGeom>
            <a:solidFill>
              <a:srgbClr val="085630"/>
            </a:solidFill>
            <a:ln>
              <a:noFill/>
            </a:ln>
            <a:effectLst>
              <a:outerShdw blurRad="204604" dist="2728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5"/>
            <p:cNvSpPr/>
            <p:nvPr/>
          </p:nvSpPr>
          <p:spPr>
            <a:xfrm rot="-9017109" flipH="1">
              <a:off x="4209295" y="4615293"/>
              <a:ext cx="922967" cy="917658"/>
            </a:xfrm>
            <a:prstGeom prst="blockArc">
              <a:avLst>
                <a:gd name="adj1" fmla="val 17967225"/>
                <a:gd name="adj2" fmla="val 1529547"/>
                <a:gd name="adj3" fmla="val 9279"/>
              </a:avLst>
            </a:prstGeom>
            <a:solidFill>
              <a:srgbClr val="0E9453"/>
            </a:solidFill>
            <a:ln>
              <a:noFill/>
            </a:ln>
            <a:effectLst>
              <a:outerShdw blurRad="204604" dist="27280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55"/>
            <p:cNvSpPr/>
            <p:nvPr/>
          </p:nvSpPr>
          <p:spPr>
            <a:xfrm rot="8100000">
              <a:off x="4191376" y="5015027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55"/>
            <p:cNvSpPr/>
            <p:nvPr/>
          </p:nvSpPr>
          <p:spPr>
            <a:xfrm rot="-2700000">
              <a:off x="5025135" y="5012593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55"/>
            <p:cNvSpPr/>
            <p:nvPr/>
          </p:nvSpPr>
          <p:spPr>
            <a:xfrm rot="2700000">
              <a:off x="4608135" y="5424197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55"/>
            <p:cNvSpPr/>
            <p:nvPr/>
          </p:nvSpPr>
          <p:spPr>
            <a:xfrm rot="-8100000">
              <a:off x="4608373" y="4597549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349150" tIns="349150" rIns="349150" bIns="3491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0" name="Google Shape;780;p5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781" name="Google Shape;781;p55"/>
          <p:cNvSpPr txBox="1">
            <a:spLocks noGrp="1"/>
          </p:cNvSpPr>
          <p:nvPr>
            <p:ph type="title"/>
          </p:nvPr>
        </p:nvSpPr>
        <p:spPr>
          <a:xfrm>
            <a:off x="714725" y="486600"/>
            <a:ext cx="10657200" cy="11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In Summary: Transparent Interdisciplinary Analysis Drives Reproducible and Sustainable Research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cxnSp>
        <p:nvCxnSpPr>
          <p:cNvPr id="782" name="Google Shape;782;p55"/>
          <p:cNvCxnSpPr/>
          <p:nvPr/>
        </p:nvCxnSpPr>
        <p:spPr>
          <a:xfrm rot="10800000">
            <a:off x="759537" y="16663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3" name="Google Shape;783;p55"/>
          <p:cNvSpPr txBox="1"/>
          <p:nvPr/>
        </p:nvSpPr>
        <p:spPr>
          <a:xfrm>
            <a:off x="759525" y="2196375"/>
            <a:ext cx="4709100" cy="1089600"/>
          </a:xfrm>
          <a:prstGeom prst="rect">
            <a:avLst/>
          </a:prstGeom>
          <a:solidFill>
            <a:srgbClr val="F5F5F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Large scale, compute intense interdisciplinary research</a:t>
            </a:r>
            <a:r>
              <a:rPr lang="en-US" sz="2400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inherently requires...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4" name="Google Shape;784;p55"/>
          <p:cNvSpPr txBox="1"/>
          <p:nvPr/>
        </p:nvSpPr>
        <p:spPr>
          <a:xfrm>
            <a:off x="6799931" y="2196364"/>
            <a:ext cx="4572000" cy="1089600"/>
          </a:xfrm>
          <a:prstGeom prst="rect">
            <a:avLst/>
          </a:prstGeom>
          <a:solidFill>
            <a:srgbClr val="F5F5F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Proactive traceability of analysis as it unfolds.</a:t>
            </a:r>
            <a:r>
              <a:rPr lang="en-US" sz="2400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Capturing every step enables…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5" name="Google Shape;785;p55"/>
          <p:cNvSpPr txBox="1"/>
          <p:nvPr/>
        </p:nvSpPr>
        <p:spPr>
          <a:xfrm>
            <a:off x="6799931" y="4230325"/>
            <a:ext cx="4572000" cy="1422300"/>
          </a:xfrm>
          <a:prstGeom prst="rect">
            <a:avLst/>
          </a:prstGeom>
          <a:solidFill>
            <a:srgbClr val="F5F5F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Releasing data with its research trace to ensure reproducibility</a:t>
            </a:r>
            <a:r>
              <a:rPr lang="en-US" sz="2400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a cornerstone of scientific validity.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6" name="Google Shape;786;p55"/>
          <p:cNvSpPr txBox="1"/>
          <p:nvPr/>
        </p:nvSpPr>
        <p:spPr>
          <a:xfrm>
            <a:off x="759525" y="4230325"/>
            <a:ext cx="4709100" cy="1754700"/>
          </a:xfrm>
          <a:prstGeom prst="rect">
            <a:avLst/>
          </a:prstGeom>
          <a:solidFill>
            <a:srgbClr val="F5F5F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Understanding the </a:t>
            </a:r>
            <a:r>
              <a:rPr lang="en-US" sz="2400" b="1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usage patterns of trace data and tools informs retention governance</a:t>
            </a:r>
            <a:r>
              <a:rPr lang="en-US" sz="2400">
                <a:solidFill>
                  <a:srgbClr val="0A325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optimizing resource allocation, allowing for more….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7" name="Google Shape;787;p55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Google Shape;792;p56"/>
          <p:cNvPicPr preferRelativeResize="0"/>
          <p:nvPr/>
        </p:nvPicPr>
        <p:blipFill rotWithShape="1">
          <a:blip r:embed="rId3">
            <a:alphaModFix/>
          </a:blip>
          <a:srcRect l="5708" t="22566" r="6061" b="16409"/>
          <a:stretch/>
        </p:blipFill>
        <p:spPr>
          <a:xfrm>
            <a:off x="0" y="0"/>
            <a:ext cx="12192000" cy="5447853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56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97" name="Google Shape;297;p35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98" name="Google Shape;298;p35"/>
          <p:cNvSpPr txBox="1"/>
          <p:nvPr/>
        </p:nvSpPr>
        <p:spPr>
          <a:xfrm>
            <a:off x="713232" y="27432"/>
            <a:ext cx="11867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>
                <a:solidFill>
                  <a:srgbClr val="0A3255"/>
                </a:solidFill>
                <a:latin typeface="EB Garamond SemiBold"/>
                <a:ea typeface="EB Garamond SemiBold"/>
                <a:cs typeface="EB Garamond SemiBold"/>
                <a:sym typeface="EB Garamond SemiBold"/>
              </a:rPr>
              <a:t>Use Case: Large-Scale Human Immunology Research…</a:t>
            </a:r>
            <a:endParaRPr sz="3600" i="0" u="none" strike="noStrike" cap="none">
              <a:solidFill>
                <a:srgbClr val="000000"/>
              </a:solidFill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grpSp>
        <p:nvGrpSpPr>
          <p:cNvPr id="299" name="Google Shape;299;p35"/>
          <p:cNvGrpSpPr/>
          <p:nvPr/>
        </p:nvGrpSpPr>
        <p:grpSpPr>
          <a:xfrm>
            <a:off x="3487775" y="935449"/>
            <a:ext cx="5083368" cy="3046396"/>
            <a:chOff x="929910" y="781636"/>
            <a:chExt cx="4468502" cy="2482800"/>
          </a:xfrm>
        </p:grpSpPr>
        <p:sp>
          <p:nvSpPr>
            <p:cNvPr id="300" name="Google Shape;300;p35"/>
            <p:cNvSpPr/>
            <p:nvPr/>
          </p:nvSpPr>
          <p:spPr>
            <a:xfrm>
              <a:off x="929912" y="781636"/>
              <a:ext cx="4468500" cy="2482800"/>
            </a:xfrm>
            <a:prstGeom prst="roundRect">
              <a:avLst>
                <a:gd name="adj" fmla="val 6017"/>
              </a:avLst>
            </a:prstGeom>
            <a:solidFill>
              <a:srgbClr val="FCE5CD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1" name="Google Shape;301;p3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29913" y="1217990"/>
              <a:ext cx="4275291" cy="19512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2" name="Google Shape;302;p35"/>
            <p:cNvSpPr txBox="1"/>
            <p:nvPr/>
          </p:nvSpPr>
          <p:spPr>
            <a:xfrm>
              <a:off x="929910" y="814687"/>
              <a:ext cx="4468500" cy="32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255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A3255"/>
                  </a:solidFill>
                  <a:latin typeface="Arial"/>
                  <a:ea typeface="Arial"/>
                  <a:cs typeface="Arial"/>
                  <a:sym typeface="Arial"/>
                </a:rPr>
                <a:t>Longitudinal studies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35"/>
          <p:cNvGrpSpPr/>
          <p:nvPr/>
        </p:nvGrpSpPr>
        <p:grpSpPr>
          <a:xfrm>
            <a:off x="8772231" y="2143323"/>
            <a:ext cx="3183913" cy="3097150"/>
            <a:chOff x="8772108" y="915362"/>
            <a:chExt cx="3183913" cy="3097150"/>
          </a:xfrm>
        </p:grpSpPr>
        <p:grpSp>
          <p:nvGrpSpPr>
            <p:cNvPr id="304" name="Google Shape;304;p35"/>
            <p:cNvGrpSpPr/>
            <p:nvPr/>
          </p:nvGrpSpPr>
          <p:grpSpPr>
            <a:xfrm>
              <a:off x="8772108" y="921912"/>
              <a:ext cx="3183900" cy="3090600"/>
              <a:chOff x="8690506" y="729494"/>
              <a:chExt cx="3183900" cy="3090600"/>
            </a:xfrm>
          </p:grpSpPr>
          <p:sp>
            <p:nvSpPr>
              <p:cNvPr id="305" name="Google Shape;305;p35"/>
              <p:cNvSpPr/>
              <p:nvPr/>
            </p:nvSpPr>
            <p:spPr>
              <a:xfrm>
                <a:off x="8690506" y="729494"/>
                <a:ext cx="3183900" cy="3090600"/>
              </a:xfrm>
              <a:prstGeom prst="roundRect">
                <a:avLst>
                  <a:gd name="adj" fmla="val 6017"/>
                </a:avLst>
              </a:prstGeom>
              <a:solidFill>
                <a:srgbClr val="FFF2CC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06" name="Google Shape;306;p35" descr="A diagram of a brain&#10;&#10;Description automatically generated with medium confidence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786169" y="919757"/>
                <a:ext cx="2997349" cy="278823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07" name="Google Shape;307;p35"/>
            <p:cNvSpPr txBox="1"/>
            <p:nvPr/>
          </p:nvSpPr>
          <p:spPr>
            <a:xfrm>
              <a:off x="8781121" y="915362"/>
              <a:ext cx="3174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255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A3255"/>
                  </a:solidFill>
                  <a:latin typeface="Arial"/>
                  <a:ea typeface="Arial"/>
                  <a:cs typeface="Arial"/>
                  <a:sym typeface="Arial"/>
                </a:rPr>
                <a:t>Multi-omic data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8" name="Google Shape;308;p35"/>
          <p:cNvGrpSpPr/>
          <p:nvPr/>
        </p:nvGrpSpPr>
        <p:grpSpPr>
          <a:xfrm>
            <a:off x="458303" y="1690962"/>
            <a:ext cx="2828207" cy="3892447"/>
            <a:chOff x="458303" y="1690962"/>
            <a:chExt cx="2828207" cy="3892447"/>
          </a:xfrm>
        </p:grpSpPr>
        <p:grpSp>
          <p:nvGrpSpPr>
            <p:cNvPr id="309" name="Google Shape;309;p35"/>
            <p:cNvGrpSpPr/>
            <p:nvPr/>
          </p:nvGrpSpPr>
          <p:grpSpPr>
            <a:xfrm>
              <a:off x="458303" y="1690962"/>
              <a:ext cx="2828207" cy="3892447"/>
              <a:chOff x="449414" y="935582"/>
              <a:chExt cx="2828207" cy="4294403"/>
            </a:xfrm>
          </p:grpSpPr>
          <p:grpSp>
            <p:nvGrpSpPr>
              <p:cNvPr id="310" name="Google Shape;310;p35"/>
              <p:cNvGrpSpPr/>
              <p:nvPr/>
            </p:nvGrpSpPr>
            <p:grpSpPr>
              <a:xfrm>
                <a:off x="449414" y="935582"/>
                <a:ext cx="2828207" cy="4294403"/>
                <a:chOff x="5442331" y="4063056"/>
                <a:chExt cx="5808600" cy="2284500"/>
              </a:xfrm>
            </p:grpSpPr>
            <p:sp>
              <p:nvSpPr>
                <p:cNvPr id="311" name="Google Shape;311;p35"/>
                <p:cNvSpPr/>
                <p:nvPr/>
              </p:nvSpPr>
              <p:spPr>
                <a:xfrm>
                  <a:off x="5442331" y="4063056"/>
                  <a:ext cx="5808600" cy="2284500"/>
                </a:xfrm>
                <a:prstGeom prst="roundRect">
                  <a:avLst>
                    <a:gd name="adj" fmla="val 6017"/>
                  </a:avLst>
                </a:prstGeom>
                <a:solidFill>
                  <a:srgbClr val="D3E9FF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2" name="Google Shape;312;p35"/>
                <p:cNvSpPr txBox="1"/>
                <p:nvPr/>
              </p:nvSpPr>
              <p:spPr>
                <a:xfrm>
                  <a:off x="5442331" y="4082180"/>
                  <a:ext cx="5808600" cy="406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A3255"/>
                    </a:buClr>
                    <a:buSzPts val="2000"/>
                    <a:buFont typeface="Arial"/>
                    <a:buNone/>
                  </a:pPr>
                  <a:r>
                    <a:rPr lang="en-US" sz="2000" b="1" i="0" u="none" strike="noStrike" cap="none">
                      <a:solidFill>
                        <a:srgbClr val="0A3255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Wet-bench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  <a:p>
                  <a:pPr marL="0" marR="0" lvl="0" indent="0" algn="ctr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A3255"/>
                    </a:buClr>
                    <a:buSzPts val="1600"/>
                    <a:buFont typeface="Arial"/>
                    <a:buNone/>
                  </a:pPr>
                  <a:r>
                    <a:rPr lang="en-US" sz="1600" b="1" i="0" u="none" strike="noStrike" cap="none">
                      <a:solidFill>
                        <a:srgbClr val="0A3255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(validation, follow-up, etc.)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313" name="Google Shape;313;p3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20204" y="1788597"/>
                <a:ext cx="1084218" cy="146484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14" name="Google Shape;314;p35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1673334" y="1788597"/>
                <a:ext cx="1527372" cy="146484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15" name="Google Shape;315;p3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29093" y="3957912"/>
              <a:ext cx="2676269" cy="15054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6" name="Google Shape;316;p35"/>
          <p:cNvSpPr/>
          <p:nvPr/>
        </p:nvSpPr>
        <p:spPr>
          <a:xfrm rot="5400000">
            <a:off x="9269972" y="756562"/>
            <a:ext cx="808500" cy="1785900"/>
          </a:xfrm>
          <a:prstGeom prst="bentArrow">
            <a:avLst>
              <a:gd name="adj1" fmla="val 14481"/>
              <a:gd name="adj2" fmla="val 17768"/>
              <a:gd name="adj3" fmla="val 25000"/>
              <a:gd name="adj4" fmla="val 43750"/>
            </a:avLst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35"/>
          <p:cNvSpPr/>
          <p:nvPr/>
        </p:nvSpPr>
        <p:spPr>
          <a:xfrm rot="10800000">
            <a:off x="8771880" y="5339979"/>
            <a:ext cx="1698900" cy="795600"/>
          </a:xfrm>
          <a:prstGeom prst="bentArrow">
            <a:avLst>
              <a:gd name="adj1" fmla="val 14808"/>
              <a:gd name="adj2" fmla="val 17768"/>
              <a:gd name="adj3" fmla="val 25000"/>
              <a:gd name="adj4" fmla="val 43750"/>
            </a:avLst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35"/>
          <p:cNvSpPr/>
          <p:nvPr/>
        </p:nvSpPr>
        <p:spPr>
          <a:xfrm rot="-5400000">
            <a:off x="2329570" y="5178430"/>
            <a:ext cx="469500" cy="1444800"/>
          </a:xfrm>
          <a:prstGeom prst="bentArrow">
            <a:avLst>
              <a:gd name="adj1" fmla="val 24214"/>
              <a:gd name="adj2" fmla="val 27957"/>
              <a:gd name="adj3" fmla="val 40850"/>
              <a:gd name="adj4" fmla="val 43750"/>
            </a:avLst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35"/>
          <p:cNvSpPr/>
          <p:nvPr/>
        </p:nvSpPr>
        <p:spPr>
          <a:xfrm>
            <a:off x="1778412" y="1245262"/>
            <a:ext cx="1508400" cy="362700"/>
          </a:xfrm>
          <a:prstGeom prst="bentArrow">
            <a:avLst>
              <a:gd name="adj1" fmla="val 33112"/>
              <a:gd name="adj2" fmla="val 34794"/>
              <a:gd name="adj3" fmla="val 50000"/>
              <a:gd name="adj4" fmla="val 43750"/>
            </a:avLst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35"/>
          <p:cNvGrpSpPr/>
          <p:nvPr/>
        </p:nvGrpSpPr>
        <p:grpSpPr>
          <a:xfrm>
            <a:off x="3487800" y="4162899"/>
            <a:ext cx="5083200" cy="2129100"/>
            <a:chOff x="3487800" y="4162899"/>
            <a:chExt cx="5083200" cy="2129100"/>
          </a:xfrm>
        </p:grpSpPr>
        <p:grpSp>
          <p:nvGrpSpPr>
            <p:cNvPr id="321" name="Google Shape;321;p35"/>
            <p:cNvGrpSpPr/>
            <p:nvPr/>
          </p:nvGrpSpPr>
          <p:grpSpPr>
            <a:xfrm>
              <a:off x="3487800" y="4162899"/>
              <a:ext cx="5083200" cy="2129100"/>
              <a:chOff x="5442331" y="4021263"/>
              <a:chExt cx="5083200" cy="2129100"/>
            </a:xfrm>
          </p:grpSpPr>
          <p:sp>
            <p:nvSpPr>
              <p:cNvPr id="322" name="Google Shape;322;p35"/>
              <p:cNvSpPr/>
              <p:nvPr/>
            </p:nvSpPr>
            <p:spPr>
              <a:xfrm>
                <a:off x="5442331" y="4021263"/>
                <a:ext cx="5083200" cy="2129100"/>
              </a:xfrm>
              <a:prstGeom prst="roundRect">
                <a:avLst>
                  <a:gd name="adj" fmla="val 6017"/>
                </a:avLst>
              </a:prstGeom>
              <a:solidFill>
                <a:srgbClr val="D9EAD3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35"/>
              <p:cNvSpPr txBox="1"/>
              <p:nvPr/>
            </p:nvSpPr>
            <p:spPr>
              <a:xfrm>
                <a:off x="5442331" y="4039192"/>
                <a:ext cx="50832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255"/>
                  </a:buClr>
                  <a:buSzPts val="2000"/>
                  <a:buFont typeface="Arial"/>
                  <a:buNone/>
                </a:pPr>
                <a:r>
                  <a:rPr lang="en-US" sz="2000" b="1">
                    <a:solidFill>
                      <a:srgbClr val="0A3255"/>
                    </a:solidFill>
                  </a:rPr>
                  <a:t>Scientific Computing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324" name="Google Shape;324;p35" title="HISE_main_features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097038" y="4566150"/>
              <a:ext cx="3718889" cy="16459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5" name="Google Shape;325;p35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E4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6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332" name="Google Shape;332;p36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Generates Lots of Research Assets…             </a:t>
            </a:r>
            <a:r>
              <a:rPr lang="en-US" sz="1800" b="0" baseline="30000">
                <a:latin typeface="EB Garamond SemiBold"/>
                <a:ea typeface="EB Garamond SemiBold"/>
                <a:cs typeface="EB Garamond SemiBold"/>
                <a:sym typeface="EB Garamond SemiBold"/>
              </a:rPr>
              <a:t>Large-Scale Human Immunology Research</a:t>
            </a:r>
            <a:endParaRPr sz="1800" b="0" baseline="3000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333" name="Google Shape;333;p36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E8D8A6"/>
          </a:solidFill>
          <a:ln w="9525" cap="flat" cmpd="sng">
            <a:solidFill>
              <a:srgbClr val="E8D8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4" name="Google Shape;334;p36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35" name="Google Shape;335;p36"/>
          <p:cNvGrpSpPr/>
          <p:nvPr/>
        </p:nvGrpSpPr>
        <p:grpSpPr>
          <a:xfrm>
            <a:off x="7714317" y="3485578"/>
            <a:ext cx="3657600" cy="2194500"/>
            <a:chOff x="7102692" y="757578"/>
            <a:chExt cx="3657600" cy="2194500"/>
          </a:xfrm>
        </p:grpSpPr>
        <p:sp>
          <p:nvSpPr>
            <p:cNvPr id="336" name="Google Shape;336;p36"/>
            <p:cNvSpPr/>
            <p:nvPr/>
          </p:nvSpPr>
          <p:spPr>
            <a:xfrm>
              <a:off x="7102692" y="757578"/>
              <a:ext cx="3657600" cy="21945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US" sz="1300" i="1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~5 petabytes of assay data</a:t>
              </a:r>
              <a:endParaRPr sz="1300" i="1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337" name="Google Shape;337;p36" title="image (1).png"/>
            <p:cNvPicPr preferRelativeResize="0"/>
            <p:nvPr/>
          </p:nvPicPr>
          <p:blipFill rotWithShape="1">
            <a:blip r:embed="rId3">
              <a:alphaModFix/>
            </a:blip>
            <a:srcRect l="11652" t="21764" r="17254"/>
            <a:stretch/>
          </p:blipFill>
          <p:spPr>
            <a:xfrm>
              <a:off x="7359650" y="852600"/>
              <a:ext cx="3143706" cy="174650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8" name="Google Shape;338;p36"/>
          <p:cNvGrpSpPr/>
          <p:nvPr/>
        </p:nvGrpSpPr>
        <p:grpSpPr>
          <a:xfrm>
            <a:off x="3639709" y="4111759"/>
            <a:ext cx="3657487" cy="2194611"/>
            <a:chOff x="4342506" y="2206901"/>
            <a:chExt cx="3883920" cy="2330478"/>
          </a:xfrm>
        </p:grpSpPr>
        <p:pic>
          <p:nvPicPr>
            <p:cNvPr id="339" name="Google Shape;339;p3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342506" y="2206901"/>
              <a:ext cx="3883920" cy="2330343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40" name="Google Shape;340;p36"/>
            <p:cNvSpPr txBox="1"/>
            <p:nvPr/>
          </p:nvSpPr>
          <p:spPr>
            <a:xfrm>
              <a:off x="7083604" y="3771179"/>
              <a:ext cx="1142700" cy="7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12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Flow Cytometry</a:t>
              </a:r>
              <a:endParaRPr sz="12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12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~2.5B cells</a:t>
              </a:r>
              <a:endParaRPr sz="12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341" name="Google Shape;341;p36"/>
          <p:cNvGrpSpPr/>
          <p:nvPr/>
        </p:nvGrpSpPr>
        <p:grpSpPr>
          <a:xfrm>
            <a:off x="978486" y="3731771"/>
            <a:ext cx="3657487" cy="2194481"/>
            <a:chOff x="356825" y="2206911"/>
            <a:chExt cx="3883920" cy="2330339"/>
          </a:xfrm>
        </p:grpSpPr>
        <p:pic>
          <p:nvPicPr>
            <p:cNvPr id="342" name="Google Shape;342;p3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6825" y="2206911"/>
              <a:ext cx="3883920" cy="2330339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43" name="Google Shape;343;p36"/>
            <p:cNvSpPr txBox="1"/>
            <p:nvPr/>
          </p:nvSpPr>
          <p:spPr>
            <a:xfrm>
              <a:off x="2799244" y="3728365"/>
              <a:ext cx="1401300" cy="80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12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</a:t>
              </a:r>
              <a:r>
                <a:rPr lang="en-US" sz="12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ingle cell </a:t>
              </a:r>
              <a:r>
                <a:rPr lang="en-US" sz="12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RNA-seq</a:t>
              </a:r>
              <a:endParaRPr sz="12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12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~55M cells</a:t>
              </a:r>
              <a:endParaRPr sz="12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344" name="Google Shape;344;p36"/>
          <p:cNvGrpSpPr/>
          <p:nvPr/>
        </p:nvGrpSpPr>
        <p:grpSpPr>
          <a:xfrm>
            <a:off x="6439953" y="1807157"/>
            <a:ext cx="3794700" cy="2089500"/>
            <a:chOff x="988003" y="1285532"/>
            <a:chExt cx="3794700" cy="2089500"/>
          </a:xfrm>
        </p:grpSpPr>
        <p:sp>
          <p:nvSpPr>
            <p:cNvPr id="345" name="Google Shape;345;p36"/>
            <p:cNvSpPr/>
            <p:nvPr/>
          </p:nvSpPr>
          <p:spPr>
            <a:xfrm>
              <a:off x="988003" y="1285532"/>
              <a:ext cx="3794700" cy="20895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US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 A large concurrent computing footprint</a:t>
              </a:r>
              <a:endParaRPr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346" name="Google Shape;346;p36" descr="image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97391" y="1308854"/>
              <a:ext cx="3593590" cy="162321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47" name="Google Shape;347;p36"/>
          <p:cNvGrpSpPr/>
          <p:nvPr/>
        </p:nvGrpSpPr>
        <p:grpSpPr>
          <a:xfrm>
            <a:off x="1114428" y="1521407"/>
            <a:ext cx="3794700" cy="2089500"/>
            <a:chOff x="1114428" y="1750007"/>
            <a:chExt cx="3794700" cy="2089500"/>
          </a:xfrm>
        </p:grpSpPr>
        <p:sp>
          <p:nvSpPr>
            <p:cNvPr id="348" name="Google Shape;348;p36"/>
            <p:cNvSpPr/>
            <p:nvPr/>
          </p:nvSpPr>
          <p:spPr>
            <a:xfrm>
              <a:off x="1114428" y="1750007"/>
              <a:ext cx="3794700" cy="20895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endParaRPr i="1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349" name="Google Shape;349;p36"/>
            <p:cNvPicPr preferRelativeResize="0"/>
            <p:nvPr/>
          </p:nvPicPr>
          <p:blipFill rotWithShape="1">
            <a:blip r:embed="rId7">
              <a:alphaModFix/>
            </a:blip>
            <a:srcRect l="49" r="39"/>
            <a:stretch/>
          </p:blipFill>
          <p:spPr>
            <a:xfrm>
              <a:off x="1571625" y="2035739"/>
              <a:ext cx="2743200" cy="14962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0" name="Google Shape;350;p36"/>
            <p:cNvSpPr txBox="1"/>
            <p:nvPr/>
          </p:nvSpPr>
          <p:spPr>
            <a:xfrm>
              <a:off x="2861325" y="3439300"/>
              <a:ext cx="2047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25</a:t>
              </a:r>
              <a:r>
                <a:rPr lang="en-US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00+ </a:t>
              </a: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collection kits</a:t>
              </a:r>
              <a:endParaRPr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1" name="Google Shape;351;p36"/>
            <p:cNvSpPr txBox="1"/>
            <p:nvPr/>
          </p:nvSpPr>
          <p:spPr>
            <a:xfrm>
              <a:off x="1143000" y="1765600"/>
              <a:ext cx="1476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35</a:t>
              </a:r>
              <a:r>
                <a:rPr lang="en-US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0+ subjects</a:t>
              </a:r>
              <a:endParaRPr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ED5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358" name="Google Shape;358;p37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40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Across Intricate, Multi-Step Workflows       </a:t>
            </a:r>
            <a:r>
              <a:rPr lang="en-US" sz="24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 </a:t>
            </a:r>
            <a:r>
              <a:rPr lang="en-US" sz="1800" b="0" baseline="30000">
                <a:latin typeface="EB Garamond SemiBold"/>
                <a:ea typeface="EB Garamond SemiBold"/>
                <a:cs typeface="EB Garamond SemiBold"/>
                <a:sym typeface="EB Garamond SemiBold"/>
              </a:rPr>
              <a:t>Large-Scale Human Immunology Research</a:t>
            </a:r>
            <a:endParaRPr sz="18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359" name="Google Shape;359;p37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60" name="Google Shape;360;p37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61" name="Google Shape;361;p37" title="Figure 4. pipelin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525" y="1507819"/>
            <a:ext cx="7772401" cy="3543844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2" name="Google Shape;362;p37" title="Figure 2 Metadata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6725" y="4391588"/>
            <a:ext cx="4114800" cy="1804901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3" name="Google Shape;363;p37" title="Figure 3 Structural Metadata on Process 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15724" y="1578300"/>
            <a:ext cx="4572000" cy="3575600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4" name="Google Shape;364;p37" title="Screenshot 2025-07-16 at 12.41.18 P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5163" y="3982437"/>
            <a:ext cx="4572001" cy="2179516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5" name="Google Shape;365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17625" y="1730675"/>
            <a:ext cx="6858000" cy="4012857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6" name="Google Shape;366;p37"/>
          <p:cNvPicPr preferRelativeResize="0"/>
          <p:nvPr/>
        </p:nvPicPr>
        <p:blipFill rotWithShape="1">
          <a:blip r:embed="rId8">
            <a:alphaModFix/>
          </a:blip>
          <a:srcRect l="15426" t="8004" r="17270" b="11219"/>
          <a:stretch/>
        </p:blipFill>
        <p:spPr>
          <a:xfrm>
            <a:off x="9119825" y="1951599"/>
            <a:ext cx="1828800" cy="1801368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7" name="Google Shape;367;p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47225" y="4548225"/>
            <a:ext cx="2743199" cy="1653757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8" name="Google Shape;368;p37" title="Screenshot 2025-07-16 at 12.41.10 PM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29403" y="2044550"/>
            <a:ext cx="3017518" cy="1574767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9" name="Google Shape;369;p37" descr="Chart, bar chart&#10;&#10;Description automatically generated"/>
          <p:cNvPicPr preferRelativeResize="0"/>
          <p:nvPr/>
        </p:nvPicPr>
        <p:blipFill rotWithShape="1">
          <a:blip r:embed="rId11">
            <a:alphaModFix/>
          </a:blip>
          <a:srcRect l="25345" t="15639" b="8476"/>
          <a:stretch/>
        </p:blipFill>
        <p:spPr>
          <a:xfrm>
            <a:off x="6562977" y="1790536"/>
            <a:ext cx="2286000" cy="1593031"/>
          </a:xfrm>
          <a:prstGeom prst="rect">
            <a:avLst/>
          </a:prstGeom>
          <a:noFill/>
          <a:ln w="2857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00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A6"/>
        </a:solidFill>
        <a:effectLst/>
      </p:bgPr>
    </p:bg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8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376" name="Google Shape;376;p38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Our Solution: A Comprehensive Platform Built for Reproducibility and Openness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377" name="Google Shape;377;p38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8" name="Google Shape;378;p38"/>
          <p:cNvCxnSpPr/>
          <p:nvPr/>
        </p:nvCxnSpPr>
        <p:spPr>
          <a:xfrm rot="10800000">
            <a:off x="759537" y="1664208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9" name="Google Shape;379;p38"/>
          <p:cNvSpPr txBox="1">
            <a:spLocks noGrp="1"/>
          </p:cNvSpPr>
          <p:nvPr>
            <p:ph type="body" idx="1"/>
          </p:nvPr>
        </p:nvSpPr>
        <p:spPr>
          <a:xfrm>
            <a:off x="913925" y="3374325"/>
            <a:ext cx="10612500" cy="28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complex multi-step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analyses → capture research as it unfolds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transparent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ongoing review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→ enable exact re-execution of steps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team collaboration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→ trace all tools and transformations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share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data, analysis and results → directly from the computing platform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analysis reproducibility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→ share the research trace of the results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available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affordable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b="1">
                <a:latin typeface="Helvetica Neue"/>
                <a:ea typeface="Helvetica Neue"/>
                <a:cs typeface="Helvetica Neue"/>
                <a:sym typeface="Helvetica Neue"/>
              </a:rPr>
              <a:t>sustainable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→ ongoing usage guides governance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380" name="Google Shape;380;p38"/>
          <p:cNvGrpSpPr/>
          <p:nvPr/>
        </p:nvGrpSpPr>
        <p:grpSpPr>
          <a:xfrm>
            <a:off x="3809997" y="1809542"/>
            <a:ext cx="4572007" cy="1460109"/>
            <a:chOff x="2806700" y="4400074"/>
            <a:chExt cx="4029975" cy="1298798"/>
          </a:xfrm>
        </p:grpSpPr>
        <p:sp>
          <p:nvSpPr>
            <p:cNvPr id="381" name="Google Shape;381;p38"/>
            <p:cNvSpPr/>
            <p:nvPr/>
          </p:nvSpPr>
          <p:spPr>
            <a:xfrm>
              <a:off x="4233732" y="4643582"/>
              <a:ext cx="873900" cy="863100"/>
            </a:xfrm>
            <a:prstGeom prst="donut">
              <a:avLst>
                <a:gd name="adj" fmla="val 16067"/>
              </a:avLst>
            </a:prstGeom>
            <a:solidFill>
              <a:srgbClr val="000000">
                <a:alpha val="1076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8"/>
            <p:cNvSpPr txBox="1"/>
            <p:nvPr/>
          </p:nvSpPr>
          <p:spPr>
            <a:xfrm>
              <a:off x="2858550" y="4449174"/>
              <a:ext cx="14853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research</a:t>
              </a:r>
              <a:endParaRPr sz="1800"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</p:txBody>
        </p:sp>
        <p:sp>
          <p:nvSpPr>
            <p:cNvPr id="383" name="Google Shape;383;p38"/>
            <p:cNvSpPr txBox="1"/>
            <p:nvPr/>
          </p:nvSpPr>
          <p:spPr>
            <a:xfrm>
              <a:off x="2806700" y="5182025"/>
              <a:ext cx="15372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governance</a:t>
              </a: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4" name="Google Shape;384;p38"/>
            <p:cNvSpPr/>
            <p:nvPr/>
          </p:nvSpPr>
          <p:spPr>
            <a:xfrm rot="-1782891" flipH="1">
              <a:off x="4209989" y="4615019"/>
              <a:ext cx="922967" cy="917961"/>
            </a:xfrm>
            <a:prstGeom prst="blockArc">
              <a:avLst>
                <a:gd name="adj1" fmla="val 14348563"/>
                <a:gd name="adj2" fmla="val 19872341"/>
                <a:gd name="adj3" fmla="val 9100"/>
              </a:avLst>
            </a:prstGeom>
            <a:solidFill>
              <a:srgbClr val="0E9453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8"/>
            <p:cNvSpPr txBox="1"/>
            <p:nvPr/>
          </p:nvSpPr>
          <p:spPr>
            <a:xfrm>
              <a:off x="4991075" y="5181825"/>
              <a:ext cx="18456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reproducibility</a:t>
              </a:r>
              <a:endParaRPr sz="1800"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</p:txBody>
        </p:sp>
        <p:sp>
          <p:nvSpPr>
            <p:cNvPr id="386" name="Google Shape;386;p38"/>
            <p:cNvSpPr txBox="1"/>
            <p:nvPr/>
          </p:nvSpPr>
          <p:spPr>
            <a:xfrm>
              <a:off x="4991075" y="4400074"/>
              <a:ext cx="1845600" cy="51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latin typeface="EB Garamond SemiBold"/>
                  <a:ea typeface="EB Garamond SemiBold"/>
                  <a:cs typeface="EB Garamond SemiBold"/>
                  <a:sym typeface="EB Garamond SemiBold"/>
                </a:rPr>
                <a:t>traceability</a:t>
              </a:r>
              <a:endParaRPr sz="1800">
                <a:latin typeface="EB Garamond SemiBold"/>
                <a:ea typeface="EB Garamond SemiBold"/>
                <a:cs typeface="EB Garamond SemiBold"/>
                <a:sym typeface="EB Garamond SemiBold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7" name="Google Shape;387;p38"/>
            <p:cNvSpPr/>
            <p:nvPr/>
          </p:nvSpPr>
          <p:spPr>
            <a:xfrm rot="1782891">
              <a:off x="4207826" y="4615019"/>
              <a:ext cx="922967" cy="917961"/>
            </a:xfrm>
            <a:prstGeom prst="blockArc">
              <a:avLst>
                <a:gd name="adj1" fmla="val 14545937"/>
                <a:gd name="adj2" fmla="val 19902139"/>
                <a:gd name="adj3" fmla="val 9115"/>
              </a:avLst>
            </a:prstGeom>
            <a:solidFill>
              <a:srgbClr val="085630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8"/>
            <p:cNvSpPr/>
            <p:nvPr/>
          </p:nvSpPr>
          <p:spPr>
            <a:xfrm rot="9017109">
              <a:off x="4206141" y="4615038"/>
              <a:ext cx="922967" cy="917658"/>
            </a:xfrm>
            <a:prstGeom prst="blockArc">
              <a:avLst>
                <a:gd name="adj1" fmla="val 18041678"/>
                <a:gd name="adj2" fmla="val 1798478"/>
                <a:gd name="adj3" fmla="val 9595"/>
              </a:avLst>
            </a:prstGeom>
            <a:solidFill>
              <a:srgbClr val="085630"/>
            </a:solidFill>
            <a:ln>
              <a:noFill/>
            </a:ln>
            <a:effectLst>
              <a:outerShdw blurRad="71438" dist="9525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8"/>
            <p:cNvSpPr/>
            <p:nvPr/>
          </p:nvSpPr>
          <p:spPr>
            <a:xfrm rot="-9017109" flipH="1">
              <a:off x="4209295" y="4615293"/>
              <a:ext cx="922967" cy="917658"/>
            </a:xfrm>
            <a:prstGeom prst="blockArc">
              <a:avLst>
                <a:gd name="adj1" fmla="val 17967225"/>
                <a:gd name="adj2" fmla="val 1529547"/>
                <a:gd name="adj3" fmla="val 9279"/>
              </a:avLst>
            </a:prstGeom>
            <a:solidFill>
              <a:srgbClr val="0E9453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8"/>
            <p:cNvSpPr/>
            <p:nvPr/>
          </p:nvSpPr>
          <p:spPr>
            <a:xfrm rot="8100000">
              <a:off x="4191376" y="5015027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8"/>
            <p:cNvSpPr/>
            <p:nvPr/>
          </p:nvSpPr>
          <p:spPr>
            <a:xfrm rot="-2700000">
              <a:off x="5025135" y="5012593"/>
              <a:ext cx="122612" cy="122612"/>
            </a:xfrm>
            <a:prstGeom prst="rtTriangle">
              <a:avLst/>
            </a:prstGeom>
            <a:solidFill>
              <a:srgbClr val="08563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8"/>
            <p:cNvSpPr/>
            <p:nvPr/>
          </p:nvSpPr>
          <p:spPr>
            <a:xfrm rot="2700000">
              <a:off x="4608135" y="5424197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8"/>
            <p:cNvSpPr/>
            <p:nvPr/>
          </p:nvSpPr>
          <p:spPr>
            <a:xfrm rot="-8100000">
              <a:off x="4608373" y="4597549"/>
              <a:ext cx="122612" cy="122612"/>
            </a:xfrm>
            <a:prstGeom prst="rtTriangle">
              <a:avLst/>
            </a:prstGeom>
            <a:solidFill>
              <a:srgbClr val="0E945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394;p38"/>
          <p:cNvSpPr txBox="1"/>
          <p:nvPr/>
        </p:nvSpPr>
        <p:spPr>
          <a:xfrm>
            <a:off x="476325" y="5555525"/>
            <a:ext cx="12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1222"/>
                </a:solidFill>
              </a:rPr>
              <a:t>                 </a:t>
            </a:r>
            <a:endParaRPr sz="12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0"/>
                                        <p:tgtEl>
                                          <p:spTgt spid="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0"/>
                                        <p:tgtEl>
                                          <p:spTgt spid="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8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800"/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6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800"/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4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800"/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2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800"/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800"/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838" y="1421649"/>
            <a:ext cx="3657600" cy="774015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3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402" name="Google Shape;402;p3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403" name="Google Shape;403;p39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D6E4E4"/>
          </a:solidFill>
          <a:ln w="9525" cap="flat" cmpd="sng">
            <a:solidFill>
              <a:srgbClr val="D6E4E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4" name="Google Shape;404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8475" y="2054750"/>
            <a:ext cx="7402849" cy="3770124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39"/>
          <p:cNvSpPr txBox="1">
            <a:spLocks noGrp="1"/>
          </p:cNvSpPr>
          <p:nvPr>
            <p:ph type="body" idx="4294967295"/>
          </p:nvPr>
        </p:nvSpPr>
        <p:spPr>
          <a:xfrm>
            <a:off x="713225" y="484621"/>
            <a:ext cx="10990500" cy="8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>
                <a:latin typeface="EB Garamond SemiBold"/>
                <a:ea typeface="EB Garamond SemiBold"/>
                <a:cs typeface="EB Garamond SemiBold"/>
                <a:sym typeface="EB Garamond SemiBold"/>
              </a:rPr>
              <a:t>A Computing Platform for Large, Complex Research…</a:t>
            </a:r>
            <a:endParaRPr sz="360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406" name="Google Shape;406;p39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pSp>
        <p:nvGrpSpPr>
          <p:cNvPr id="407" name="Google Shape;407;p39"/>
          <p:cNvGrpSpPr/>
          <p:nvPr/>
        </p:nvGrpSpPr>
        <p:grpSpPr>
          <a:xfrm>
            <a:off x="1389100" y="3946675"/>
            <a:ext cx="3313100" cy="2311325"/>
            <a:chOff x="1389100" y="3794275"/>
            <a:chExt cx="3313100" cy="2311325"/>
          </a:xfrm>
        </p:grpSpPr>
        <p:sp>
          <p:nvSpPr>
            <p:cNvPr id="408" name="Google Shape;408;p39"/>
            <p:cNvSpPr txBox="1"/>
            <p:nvPr/>
          </p:nvSpPr>
          <p:spPr>
            <a:xfrm>
              <a:off x="1389100" y="5503800"/>
              <a:ext cx="1647300" cy="60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eamwork</a:t>
              </a:r>
              <a:endParaRPr sz="24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09" name="Google Shape;409;p39"/>
            <p:cNvSpPr/>
            <p:nvPr/>
          </p:nvSpPr>
          <p:spPr>
            <a:xfrm>
              <a:off x="3336600" y="3794275"/>
              <a:ext cx="1365600" cy="10407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10" name="Google Shape;410;p39"/>
            <p:cNvCxnSpPr>
              <a:stCxn id="408" idx="0"/>
            </p:cNvCxnSpPr>
            <p:nvPr/>
          </p:nvCxnSpPr>
          <p:spPr>
            <a:xfrm rot="10800000" flipH="1">
              <a:off x="2212750" y="4852200"/>
              <a:ext cx="1347900" cy="65160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411" name="Google Shape;411;p39"/>
          <p:cNvGrpSpPr/>
          <p:nvPr/>
        </p:nvGrpSpPr>
        <p:grpSpPr>
          <a:xfrm>
            <a:off x="3579800" y="3946650"/>
            <a:ext cx="2551550" cy="2311350"/>
            <a:chOff x="3579800" y="3794250"/>
            <a:chExt cx="2551550" cy="2311350"/>
          </a:xfrm>
        </p:grpSpPr>
        <p:sp>
          <p:nvSpPr>
            <p:cNvPr id="412" name="Google Shape;412;p39"/>
            <p:cNvSpPr txBox="1"/>
            <p:nvPr/>
          </p:nvSpPr>
          <p:spPr>
            <a:xfrm>
              <a:off x="3579800" y="5503800"/>
              <a:ext cx="2033400" cy="60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ata </a:t>
              </a: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earch</a:t>
              </a:r>
              <a:endParaRPr sz="24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13" name="Google Shape;413;p39"/>
            <p:cNvSpPr/>
            <p:nvPr/>
          </p:nvSpPr>
          <p:spPr>
            <a:xfrm>
              <a:off x="4765750" y="3794250"/>
              <a:ext cx="1365600" cy="10407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14" name="Google Shape;414;p39"/>
            <p:cNvCxnSpPr>
              <a:stCxn id="412" idx="0"/>
              <a:endCxn id="413" idx="2"/>
            </p:cNvCxnSpPr>
            <p:nvPr/>
          </p:nvCxnSpPr>
          <p:spPr>
            <a:xfrm rot="10800000" flipH="1">
              <a:off x="4596500" y="4835100"/>
              <a:ext cx="852000" cy="66870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415" name="Google Shape;415;p39"/>
          <p:cNvGrpSpPr/>
          <p:nvPr/>
        </p:nvGrpSpPr>
        <p:grpSpPr>
          <a:xfrm>
            <a:off x="6156600" y="3946575"/>
            <a:ext cx="2033400" cy="2248075"/>
            <a:chOff x="6156600" y="3794175"/>
            <a:chExt cx="2033400" cy="2248075"/>
          </a:xfrm>
        </p:grpSpPr>
        <p:sp>
          <p:nvSpPr>
            <p:cNvPr id="416" name="Google Shape;416;p39"/>
            <p:cNvSpPr txBox="1"/>
            <p:nvPr/>
          </p:nvSpPr>
          <p:spPr>
            <a:xfrm>
              <a:off x="6156600" y="5440450"/>
              <a:ext cx="2033400" cy="60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nalysis</a:t>
              </a:r>
              <a:endParaRPr sz="24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17" name="Google Shape;417;p39"/>
            <p:cNvSpPr/>
            <p:nvPr/>
          </p:nvSpPr>
          <p:spPr>
            <a:xfrm>
              <a:off x="6186525" y="3794175"/>
              <a:ext cx="1311000" cy="10407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18" name="Google Shape;418;p39"/>
            <p:cNvCxnSpPr>
              <a:stCxn id="416" idx="0"/>
              <a:endCxn id="417" idx="2"/>
            </p:cNvCxnSpPr>
            <p:nvPr/>
          </p:nvCxnSpPr>
          <p:spPr>
            <a:xfrm rot="10800000">
              <a:off x="6842100" y="4834750"/>
              <a:ext cx="331200" cy="60570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419" name="Google Shape;419;p39"/>
          <p:cNvGrpSpPr/>
          <p:nvPr/>
        </p:nvGrpSpPr>
        <p:grpSpPr>
          <a:xfrm>
            <a:off x="7607425" y="3946675"/>
            <a:ext cx="3159375" cy="2311325"/>
            <a:chOff x="7607425" y="3794275"/>
            <a:chExt cx="3159375" cy="2311325"/>
          </a:xfrm>
        </p:grpSpPr>
        <p:sp>
          <p:nvSpPr>
            <p:cNvPr id="420" name="Google Shape;420;p39"/>
            <p:cNvSpPr txBox="1"/>
            <p:nvPr/>
          </p:nvSpPr>
          <p:spPr>
            <a:xfrm>
              <a:off x="8733400" y="5503800"/>
              <a:ext cx="2033400" cy="60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v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isualization</a:t>
              </a:r>
              <a:endParaRPr sz="24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21" name="Google Shape;421;p39"/>
            <p:cNvSpPr/>
            <p:nvPr/>
          </p:nvSpPr>
          <p:spPr>
            <a:xfrm>
              <a:off x="7607425" y="3794275"/>
              <a:ext cx="1389300" cy="10407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22" name="Google Shape;422;p39"/>
            <p:cNvCxnSpPr>
              <a:stCxn id="420" idx="0"/>
            </p:cNvCxnSpPr>
            <p:nvPr/>
          </p:nvCxnSpPr>
          <p:spPr>
            <a:xfrm rot="10800000">
              <a:off x="8702200" y="4832400"/>
              <a:ext cx="1047900" cy="67140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423" name="Google Shape;423;p39"/>
          <p:cNvGrpSpPr/>
          <p:nvPr/>
        </p:nvGrpSpPr>
        <p:grpSpPr>
          <a:xfrm>
            <a:off x="6529450" y="2054750"/>
            <a:ext cx="5507702" cy="2300975"/>
            <a:chOff x="6529450" y="1902350"/>
            <a:chExt cx="5507702" cy="2300975"/>
          </a:xfrm>
        </p:grpSpPr>
        <p:sp>
          <p:nvSpPr>
            <p:cNvPr id="424" name="Google Shape;424;p39"/>
            <p:cNvSpPr txBox="1"/>
            <p:nvPr/>
          </p:nvSpPr>
          <p:spPr>
            <a:xfrm>
              <a:off x="10003752" y="3207325"/>
              <a:ext cx="2033400" cy="99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</a:t>
              </a:r>
              <a:r>
                <a:rPr lang="en-US" sz="2400" i="0" u="none" strike="noStrike" cap="none">
                  <a:solidFill>
                    <a:srgbClr val="00122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rocessing pipelines</a:t>
              </a:r>
              <a:endParaRPr sz="2400" i="0" u="none" strike="noStrike" cap="none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425" name="Google Shape;425;p39"/>
            <p:cNvCxnSpPr>
              <a:stCxn id="424" idx="1"/>
              <a:endCxn id="426" idx="2"/>
            </p:cNvCxnSpPr>
            <p:nvPr/>
          </p:nvCxnSpPr>
          <p:spPr>
            <a:xfrm rot="10800000">
              <a:off x="6895152" y="2193925"/>
              <a:ext cx="3108600" cy="151140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426" name="Google Shape;426;p39"/>
            <p:cNvSpPr/>
            <p:nvPr/>
          </p:nvSpPr>
          <p:spPr>
            <a:xfrm>
              <a:off x="6529450" y="1902350"/>
              <a:ext cx="731700" cy="2916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27" name="Google Shape;427;p39"/>
          <p:cNvCxnSpPr/>
          <p:nvPr/>
        </p:nvCxnSpPr>
        <p:spPr>
          <a:xfrm rot="10800000">
            <a:off x="759537" y="1361524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8" name="Google Shape;428;p39"/>
          <p:cNvSpPr/>
          <p:nvPr/>
        </p:nvSpPr>
        <p:spPr>
          <a:xfrm>
            <a:off x="890650" y="1416575"/>
            <a:ext cx="3749100" cy="822900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0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0"/>
          <p:cNvSpPr txBox="1">
            <a:spLocks noGrp="1"/>
          </p:cNvSpPr>
          <p:nvPr>
            <p:ph type="sldNum" idx="12"/>
          </p:nvPr>
        </p:nvSpPr>
        <p:spPr>
          <a:xfrm>
            <a:off x="11008737" y="64928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435" name="Google Shape;435;p40"/>
          <p:cNvSpPr txBox="1">
            <a:spLocks noGrp="1"/>
          </p:cNvSpPr>
          <p:nvPr>
            <p:ph type="title"/>
          </p:nvPr>
        </p:nvSpPr>
        <p:spPr>
          <a:xfrm>
            <a:off x="714725" y="486600"/>
            <a:ext cx="106572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0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…and Open Science Dissemination and Interaction</a:t>
            </a:r>
            <a:endParaRPr sz="360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436" name="Google Shape;436;p40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4E614D"/>
          </a:solidFill>
          <a:ln w="9525" cap="flat" cmpd="sng">
            <a:solidFill>
              <a:srgbClr val="4E614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7" name="Google Shape;437;p40"/>
          <p:cNvCxnSpPr/>
          <p:nvPr/>
        </p:nvCxnSpPr>
        <p:spPr>
          <a:xfrm rot="10800000">
            <a:off x="759537" y="1362456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8" name="Google Shape;438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1063" y="2166300"/>
            <a:ext cx="3993187" cy="201168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39" name="Google Shape;439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1663" y="2166302"/>
            <a:ext cx="4747563" cy="201168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40" name="Google Shape;440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28518" y="4409606"/>
            <a:ext cx="3504594" cy="169924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41" name="Google Shape;441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1063" y="4419305"/>
            <a:ext cx="3673248" cy="16992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42" name="Google Shape;442;p40"/>
          <p:cNvPicPr preferRelativeResize="0"/>
          <p:nvPr/>
        </p:nvPicPr>
        <p:blipFill rotWithShape="1">
          <a:blip r:embed="rId7">
            <a:alphaModFix/>
          </a:blip>
          <a:srcRect b="4049"/>
          <a:stretch/>
        </p:blipFill>
        <p:spPr>
          <a:xfrm>
            <a:off x="4776980" y="4418534"/>
            <a:ext cx="2958868" cy="170078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43" name="Google Shape;443;p4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728463" y="2098739"/>
            <a:ext cx="18288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40"/>
          <p:cNvSpPr txBox="1"/>
          <p:nvPr/>
        </p:nvSpPr>
        <p:spPr>
          <a:xfrm>
            <a:off x="8118800" y="1545699"/>
            <a:ext cx="3414300" cy="4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2F85AA"/>
                </a:solidFill>
                <a:latin typeface="Arial"/>
                <a:ea typeface="Arial"/>
                <a:cs typeface="Arial"/>
                <a:sym typeface="Arial"/>
              </a:rPr>
              <a:t>explore.allenimmunology.org</a:t>
            </a:r>
            <a:endParaRPr sz="1800" b="1" i="0" u="none" strike="noStrike" cap="none">
              <a:solidFill>
                <a:srgbClr val="2F85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5" name="Google Shape;445;p4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08838" y="1421649"/>
            <a:ext cx="3227294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40"/>
          <p:cNvSpPr/>
          <p:nvPr/>
        </p:nvSpPr>
        <p:spPr>
          <a:xfrm>
            <a:off x="890650" y="1416575"/>
            <a:ext cx="3749100" cy="749700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0"/>
          <p:cNvSpPr/>
          <p:nvPr/>
        </p:nvSpPr>
        <p:spPr>
          <a:xfrm>
            <a:off x="8070650" y="1472613"/>
            <a:ext cx="3414300" cy="585900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9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4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350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E4"/>
        </a:solidFill>
        <a:effectLst/>
      </p:bgPr>
    </p:bg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1"/>
          <p:cNvSpPr txBox="1">
            <a:spLocks noGrp="1"/>
          </p:cNvSpPr>
          <p:nvPr>
            <p:ph type="sldNum" idx="12"/>
          </p:nvPr>
        </p:nvSpPr>
        <p:spPr>
          <a:xfrm>
            <a:off x="11008737" y="6503974"/>
            <a:ext cx="363300" cy="1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454" name="Google Shape;454;p41"/>
          <p:cNvSpPr txBox="1">
            <a:spLocks noGrp="1"/>
          </p:cNvSpPr>
          <p:nvPr>
            <p:ph type="title"/>
          </p:nvPr>
        </p:nvSpPr>
        <p:spPr>
          <a:xfrm>
            <a:off x="713225" y="484625"/>
            <a:ext cx="10658700" cy="11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55"/>
              </a:buClr>
              <a:buSzPts val="3600"/>
              <a:buFont typeface="Arial"/>
              <a:buNone/>
            </a:pPr>
            <a:r>
              <a:rPr lang="en-US" sz="3640" b="0">
                <a:latin typeface="EB Garamond SemiBold"/>
                <a:ea typeface="EB Garamond SemiBold"/>
                <a:cs typeface="EB Garamond SemiBold"/>
                <a:sym typeface="EB Garamond SemiBold"/>
              </a:rPr>
              <a:t>How it Works: Trace-Driven Architecture Tracks all Data and Transformations</a:t>
            </a:r>
            <a:endParaRPr sz="3640" b="0">
              <a:latin typeface="EB Garamond SemiBold"/>
              <a:ea typeface="EB Garamond SemiBold"/>
              <a:cs typeface="EB Garamond SemiBold"/>
              <a:sym typeface="EB Garamond SemiBold"/>
            </a:endParaRPr>
          </a:p>
        </p:txBody>
      </p:sp>
      <p:sp>
        <p:nvSpPr>
          <p:cNvPr id="455" name="Google Shape;455;p41"/>
          <p:cNvSpPr/>
          <p:nvPr/>
        </p:nvSpPr>
        <p:spPr>
          <a:xfrm>
            <a:off x="0" y="0"/>
            <a:ext cx="292200" cy="6869700"/>
          </a:xfrm>
          <a:prstGeom prst="rect">
            <a:avLst/>
          </a:prstGeom>
          <a:solidFill>
            <a:srgbClr val="E8D8A6"/>
          </a:solidFill>
          <a:ln w="9525" cap="flat" cmpd="sng">
            <a:solidFill>
              <a:srgbClr val="E8D8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6" name="Google Shape;456;p41"/>
          <p:cNvCxnSpPr/>
          <p:nvPr/>
        </p:nvCxnSpPr>
        <p:spPr>
          <a:xfrm rot="10800000">
            <a:off x="759537" y="1664208"/>
            <a:ext cx="106125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57" name="Google Shape;457;p41"/>
          <p:cNvGrpSpPr/>
          <p:nvPr/>
        </p:nvGrpSpPr>
        <p:grpSpPr>
          <a:xfrm>
            <a:off x="448831" y="3381581"/>
            <a:ext cx="2763094" cy="2843470"/>
            <a:chOff x="194325" y="1630425"/>
            <a:chExt cx="3262983" cy="3357900"/>
          </a:xfrm>
        </p:grpSpPr>
        <p:pic>
          <p:nvPicPr>
            <p:cNvPr id="458" name="Google Shape;458;p4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38200" y="1630425"/>
              <a:ext cx="2619100" cy="29860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9" name="Google Shape;459;p4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4325" y="2698974"/>
              <a:ext cx="3262983" cy="22893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0" name="Google Shape;460;p41"/>
          <p:cNvSpPr txBox="1"/>
          <p:nvPr/>
        </p:nvSpPr>
        <p:spPr>
          <a:xfrm>
            <a:off x="759525" y="1980575"/>
            <a:ext cx="27630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analysis platform designed for traceability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1" name="Google Shape;461;p41"/>
          <p:cNvSpPr txBox="1"/>
          <p:nvPr/>
        </p:nvSpPr>
        <p:spPr>
          <a:xfrm>
            <a:off x="3701300" y="1765875"/>
            <a:ext cx="4353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Register data, code, and analysis environment details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2" name="Google Shape;462;p41"/>
          <p:cNvSpPr txBox="1"/>
          <p:nvPr/>
        </p:nvSpPr>
        <p:spPr>
          <a:xfrm>
            <a:off x="8532225" y="1845775"/>
            <a:ext cx="35760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Publish data, code, and tools for interactive inspection and reproducibility</a:t>
            </a: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63" name="Google Shape;46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2125" y="5016075"/>
            <a:ext cx="3926185" cy="131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83425" y="3729025"/>
            <a:ext cx="3327999" cy="2410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5" name="Google Shape;465;p41"/>
          <p:cNvCxnSpPr/>
          <p:nvPr/>
        </p:nvCxnSpPr>
        <p:spPr>
          <a:xfrm flipH="1">
            <a:off x="3481525" y="1790575"/>
            <a:ext cx="17700" cy="456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6" name="Google Shape;466;p41"/>
          <p:cNvCxnSpPr/>
          <p:nvPr/>
        </p:nvCxnSpPr>
        <p:spPr>
          <a:xfrm flipH="1">
            <a:off x="8288775" y="1778875"/>
            <a:ext cx="32100" cy="4579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67" name="Google Shape;467;p41"/>
          <p:cNvGrpSpPr/>
          <p:nvPr/>
        </p:nvGrpSpPr>
        <p:grpSpPr>
          <a:xfrm>
            <a:off x="3776300" y="2654850"/>
            <a:ext cx="4217825" cy="1595263"/>
            <a:chOff x="3776300" y="2350050"/>
            <a:chExt cx="4217825" cy="1595263"/>
          </a:xfrm>
        </p:grpSpPr>
        <p:sp>
          <p:nvSpPr>
            <p:cNvPr id="468" name="Google Shape;468;p41"/>
            <p:cNvSpPr/>
            <p:nvPr/>
          </p:nvSpPr>
          <p:spPr>
            <a:xfrm>
              <a:off x="5116830" y="2664118"/>
              <a:ext cx="1339500" cy="1067400"/>
            </a:xfrm>
            <a:prstGeom prst="rect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1"/>
            <p:cNvSpPr/>
            <p:nvPr/>
          </p:nvSpPr>
          <p:spPr>
            <a:xfrm>
              <a:off x="5324998" y="2831581"/>
              <a:ext cx="923100" cy="732300"/>
            </a:xfrm>
            <a:prstGeom prst="rect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1"/>
            <p:cNvSpPr/>
            <p:nvPr/>
          </p:nvSpPr>
          <p:spPr>
            <a:xfrm>
              <a:off x="3776300" y="3009586"/>
              <a:ext cx="1051691" cy="406791"/>
            </a:xfrm>
            <a:prstGeom prst="flowChartOnlineStorage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1"/>
            <p:cNvSpPr txBox="1"/>
            <p:nvPr/>
          </p:nvSpPr>
          <p:spPr>
            <a:xfrm>
              <a:off x="5324998" y="2831581"/>
              <a:ext cx="819900" cy="21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001222"/>
                  </a:solidFill>
                </a:rPr>
                <a:t>JupyterLab</a:t>
              </a:r>
              <a:endParaRPr sz="1000">
                <a:solidFill>
                  <a:srgbClr val="001222"/>
                </a:solidFill>
              </a:endParaRPr>
            </a:p>
          </p:txBody>
        </p:sp>
        <p:sp>
          <p:nvSpPr>
            <p:cNvPr id="472" name="Google Shape;472;p41"/>
            <p:cNvSpPr/>
            <p:nvPr/>
          </p:nvSpPr>
          <p:spPr>
            <a:xfrm>
              <a:off x="6831444" y="2445773"/>
              <a:ext cx="1162681" cy="406791"/>
            </a:xfrm>
            <a:prstGeom prst="flowChartOnlineStorage">
              <a:avLst/>
            </a:prstGeom>
            <a:solidFill>
              <a:srgbClr val="CFE2F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1"/>
            <p:cNvSpPr/>
            <p:nvPr/>
          </p:nvSpPr>
          <p:spPr>
            <a:xfrm>
              <a:off x="6831444" y="2992147"/>
              <a:ext cx="1162681" cy="406791"/>
            </a:xfrm>
            <a:prstGeom prst="flowChartOnlineStorage">
              <a:avLst/>
            </a:prstGeom>
            <a:solidFill>
              <a:srgbClr val="D9D2E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1"/>
            <p:cNvSpPr txBox="1"/>
            <p:nvPr/>
          </p:nvSpPr>
          <p:spPr>
            <a:xfrm>
              <a:off x="3859662" y="3052535"/>
              <a:ext cx="7326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001222"/>
                  </a:solidFill>
                </a:rPr>
                <a:t>Input files </a:t>
              </a:r>
              <a:endParaRPr sz="1000">
                <a:solidFill>
                  <a:srgbClr val="001222"/>
                </a:solidFill>
              </a:endParaRPr>
            </a:p>
          </p:txBody>
        </p:sp>
        <p:sp>
          <p:nvSpPr>
            <p:cNvPr id="475" name="Google Shape;475;p41"/>
            <p:cNvSpPr/>
            <p:nvPr/>
          </p:nvSpPr>
          <p:spPr>
            <a:xfrm>
              <a:off x="6781888" y="3538521"/>
              <a:ext cx="1207884" cy="406791"/>
            </a:xfrm>
            <a:prstGeom prst="flowChartOnlineStorage">
              <a:avLst/>
            </a:prstGeom>
            <a:solidFill>
              <a:srgbClr val="D9EAD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76" name="Google Shape;476;p41"/>
            <p:cNvCxnSpPr>
              <a:endCxn id="469" idx="1"/>
            </p:cNvCxnSpPr>
            <p:nvPr/>
          </p:nvCxnSpPr>
          <p:spPr>
            <a:xfrm>
              <a:off x="4646998" y="3195631"/>
              <a:ext cx="678000" cy="2100"/>
            </a:xfrm>
            <a:prstGeom prst="straightConnector1">
              <a:avLst/>
            </a:prstGeom>
            <a:noFill/>
            <a:ln w="19050" cap="flat" cmpd="sng">
              <a:solidFill>
                <a:srgbClr val="99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7" name="Google Shape;477;p41"/>
            <p:cNvCxnSpPr>
              <a:endCxn id="472" idx="1"/>
            </p:cNvCxnSpPr>
            <p:nvPr/>
          </p:nvCxnSpPr>
          <p:spPr>
            <a:xfrm rot="10800000" flipH="1">
              <a:off x="6463344" y="2649169"/>
              <a:ext cx="368100" cy="203700"/>
            </a:xfrm>
            <a:prstGeom prst="straightConnector1">
              <a:avLst/>
            </a:prstGeom>
            <a:noFill/>
            <a:ln w="19050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8" name="Google Shape;478;p41"/>
            <p:cNvCxnSpPr>
              <a:stCxn id="469" idx="3"/>
              <a:endCxn id="473" idx="1"/>
            </p:cNvCxnSpPr>
            <p:nvPr/>
          </p:nvCxnSpPr>
          <p:spPr>
            <a:xfrm rot="10800000" flipH="1">
              <a:off x="6248098" y="3195631"/>
              <a:ext cx="583200" cy="2100"/>
            </a:xfrm>
            <a:prstGeom prst="straightConnector1">
              <a:avLst/>
            </a:prstGeom>
            <a:noFill/>
            <a:ln w="19050" cap="flat" cmpd="sng">
              <a:solidFill>
                <a:srgbClr val="99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79" name="Google Shape;479;p41"/>
            <p:cNvSpPr txBox="1"/>
            <p:nvPr/>
          </p:nvSpPr>
          <p:spPr>
            <a:xfrm>
              <a:off x="5485350" y="2350050"/>
              <a:ext cx="923100" cy="21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1222"/>
                  </a:solidFill>
                </a:rPr>
                <a:t>IDE</a:t>
              </a:r>
              <a:endParaRPr sz="1200">
                <a:solidFill>
                  <a:srgbClr val="001222"/>
                </a:solidFill>
              </a:endParaRPr>
            </a:p>
          </p:txBody>
        </p:sp>
        <p:sp>
          <p:nvSpPr>
            <p:cNvPr id="480" name="Google Shape;480;p41"/>
            <p:cNvSpPr txBox="1"/>
            <p:nvPr/>
          </p:nvSpPr>
          <p:spPr>
            <a:xfrm>
              <a:off x="6938074" y="2409180"/>
              <a:ext cx="9231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001222"/>
                  </a:solidFill>
                </a:rPr>
                <a:t>Conda environment</a:t>
              </a:r>
              <a:endParaRPr sz="1000">
                <a:solidFill>
                  <a:srgbClr val="001222"/>
                </a:solidFill>
              </a:endParaRPr>
            </a:p>
          </p:txBody>
        </p:sp>
        <p:sp>
          <p:nvSpPr>
            <p:cNvPr id="481" name="Google Shape;481;p41"/>
            <p:cNvSpPr txBox="1"/>
            <p:nvPr/>
          </p:nvSpPr>
          <p:spPr>
            <a:xfrm>
              <a:off x="6938075" y="3036525"/>
              <a:ext cx="9231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001222"/>
                  </a:solidFill>
                </a:rPr>
                <a:t>Output files</a:t>
              </a:r>
              <a:endParaRPr sz="1000">
                <a:solidFill>
                  <a:srgbClr val="001222"/>
                </a:solidFill>
              </a:endParaRPr>
            </a:p>
          </p:txBody>
        </p:sp>
        <p:sp>
          <p:nvSpPr>
            <p:cNvPr id="482" name="Google Shape;482;p41"/>
            <p:cNvSpPr txBox="1"/>
            <p:nvPr/>
          </p:nvSpPr>
          <p:spPr>
            <a:xfrm>
              <a:off x="6938074" y="3501924"/>
              <a:ext cx="923100" cy="37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001222"/>
                  </a:solidFill>
                </a:rPr>
                <a:t>Jupyter Notebook</a:t>
              </a:r>
              <a:endParaRPr sz="1000">
                <a:solidFill>
                  <a:srgbClr val="001222"/>
                </a:solidFill>
              </a:endParaRPr>
            </a:p>
          </p:txBody>
        </p:sp>
        <p:cxnSp>
          <p:nvCxnSpPr>
            <p:cNvPr id="483" name="Google Shape;483;p41"/>
            <p:cNvCxnSpPr>
              <a:stCxn id="469" idx="3"/>
              <a:endCxn id="475" idx="1"/>
            </p:cNvCxnSpPr>
            <p:nvPr/>
          </p:nvCxnSpPr>
          <p:spPr>
            <a:xfrm>
              <a:off x="6248098" y="3197731"/>
              <a:ext cx="533700" cy="544200"/>
            </a:xfrm>
            <a:prstGeom prst="straightConnector1">
              <a:avLst/>
            </a:prstGeom>
            <a:noFill/>
            <a:ln w="19050" cap="flat" cmpd="sng">
              <a:solidFill>
                <a:srgbClr val="6AA84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484" name="Google Shape;484;p41"/>
          <p:cNvSpPr txBox="1"/>
          <p:nvPr/>
        </p:nvSpPr>
        <p:spPr>
          <a:xfrm>
            <a:off x="3853700" y="4128075"/>
            <a:ext cx="4353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Incrementally build a graph showing each step</a:t>
            </a:r>
            <a:endParaRPr sz="2400">
              <a:solidFill>
                <a:srgbClr val="00122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5" name="Google Shape;485;p41"/>
          <p:cNvSpPr txBox="1"/>
          <p:nvPr/>
        </p:nvSpPr>
        <p:spPr>
          <a:xfrm>
            <a:off x="759525" y="3381575"/>
            <a:ext cx="12522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</a:t>
            </a:r>
            <a:endParaRPr sz="2400">
              <a:solidFill>
                <a:srgbClr val="0012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1222"/>
                </a:solidFill>
              </a:rPr>
              <a:t>     </a:t>
            </a:r>
            <a:endParaRPr sz="2400">
              <a:solidFill>
                <a:srgbClr val="0012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3057"/>
      </a:dk2>
      <a:lt2>
        <a:srgbClr val="E7E6E6"/>
      </a:lt2>
      <a:accent1>
        <a:srgbClr val="003057"/>
      </a:accent1>
      <a:accent2>
        <a:srgbClr val="789C4A"/>
      </a:accent2>
      <a:accent3>
        <a:srgbClr val="EE7623"/>
      </a:accent3>
      <a:accent4>
        <a:srgbClr val="B06533"/>
      </a:accent4>
      <a:accent5>
        <a:srgbClr val="7C7D7F"/>
      </a:accent5>
      <a:accent6>
        <a:srgbClr val="7C7D7F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981</Words>
  <Application>Microsoft Macintosh PowerPoint</Application>
  <PresentationFormat>Widescreen</PresentationFormat>
  <Paragraphs>247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Roboto</vt:lpstr>
      <vt:lpstr>Courier New</vt:lpstr>
      <vt:lpstr>Arial</vt:lpstr>
      <vt:lpstr>Helvetica Neue</vt:lpstr>
      <vt:lpstr>Calibri</vt:lpstr>
      <vt:lpstr>EB Garamond SemiBold</vt:lpstr>
      <vt:lpstr>Office Theme</vt:lpstr>
      <vt:lpstr>From Reproducible Research to  Open Science Dissemination</vt:lpstr>
      <vt:lpstr>Large Scale Research Presents Transparency and Reproducibility Challenges</vt:lpstr>
      <vt:lpstr>PowerPoint Presentation</vt:lpstr>
      <vt:lpstr>Generates Lots of Research Assets…             Large-Scale Human Immunology Research</vt:lpstr>
      <vt:lpstr>Across Intricate, Multi-Step Workflows        Large-Scale Human Immunology Research</vt:lpstr>
      <vt:lpstr>Our Solution: A Comprehensive Platform Built for Reproducibility and Openness</vt:lpstr>
      <vt:lpstr>PowerPoint Presentation</vt:lpstr>
      <vt:lpstr>…and Open Science Dissemination and Interaction</vt:lpstr>
      <vt:lpstr>How it Works: Trace-Driven Architecture Tracks all Data and Transformations</vt:lpstr>
      <vt:lpstr>Proactively Capture the Research Trace</vt:lpstr>
      <vt:lpstr>Proactively Capture the Research Trace</vt:lpstr>
      <vt:lpstr>Proactively Capture the Research Trace</vt:lpstr>
      <vt:lpstr>Proactively Capture the Research Trace</vt:lpstr>
      <vt:lpstr>Proactively Capture the Research Trace</vt:lpstr>
      <vt:lpstr>Published Research Trace: Certificate of Reproducibility</vt:lpstr>
      <vt:lpstr>Certificates of Reproducibility: The Reality</vt:lpstr>
      <vt:lpstr>Our Solution: A Comprehensive Platform Built for Reproducibility and Openness</vt:lpstr>
      <vt:lpstr>Available, Affordable, and Sustainable Research What Does That Mean?</vt:lpstr>
      <vt:lpstr>Not All Research Traces Are Published</vt:lpstr>
      <vt:lpstr>Not All Data Releases Remain Relevant </vt:lpstr>
      <vt:lpstr>Research Traces Inform Sophisticated Data and Tool Governance Policies</vt:lpstr>
      <vt:lpstr>A Holistic View Of Sustainable Research</vt:lpstr>
      <vt:lpstr>In Summary: Transparent Interdisciplinary Analysis Drives Reproducible and Sustainable Research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Paul Meijer</cp:lastModifiedBy>
  <cp:revision>1</cp:revision>
  <dcterms:modified xsi:type="dcterms:W3CDTF">2025-09-16T09:04:51Z</dcterms:modified>
</cp:coreProperties>
</file>