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0" r:id="rId1"/>
  </p:sldMasterIdLst>
  <p:notesMasterIdLst>
    <p:notesMasterId r:id="rId14"/>
  </p:notesMasterIdLst>
  <p:handoutMasterIdLst>
    <p:handoutMasterId r:id="rId15"/>
  </p:handoutMasterIdLst>
  <p:sldIdLst>
    <p:sldId id="258" r:id="rId2"/>
    <p:sldId id="287" r:id="rId3"/>
    <p:sldId id="288" r:id="rId4"/>
    <p:sldId id="281" r:id="rId5"/>
    <p:sldId id="277" r:id="rId6"/>
    <p:sldId id="286" r:id="rId7"/>
    <p:sldId id="283" r:id="rId8"/>
    <p:sldId id="282" r:id="rId9"/>
    <p:sldId id="284" r:id="rId10"/>
    <p:sldId id="285" r:id="rId11"/>
    <p:sldId id="276" r:id="rId12"/>
    <p:sldId id="280" r:id="rId13"/>
  </p:sldIdLst>
  <p:sldSz cx="12192000" cy="6858000"/>
  <p:notesSz cx="9144000" cy="6858000"/>
  <p:embeddedFontLst>
    <p:embeddedFont>
      <p:font typeface="Suisse Int'l Condensed" panose="020B0604000000000000" pitchFamily="34" charset="-78"/>
      <p:regular r:id="rId16"/>
      <p:bold r:id="rId17"/>
      <p:italic r:id="rId18"/>
      <p:boldItalic r:id="rId19"/>
    </p:embeddedFont>
    <p:embeddedFont>
      <p:font typeface="Suisse Int'l Light" panose="020F0502020204030204" pitchFamily="34" charset="0"/>
      <p:regular r:id="rId20"/>
      <p:bold r:id="rId21"/>
      <p:italic r:id="rId22"/>
      <p:boldItalic r:id="rId23"/>
    </p:embeddedFont>
    <p:embeddedFont>
      <p:font typeface="Suisse Int'l Medium" panose="020B0604000000000000" pitchFamily="34" charset="-78"/>
      <p:regular r:id="rId24"/>
      <p:bold r:id="rId25"/>
      <p:italic r:id="rId26"/>
      <p:boldItalic r:id="rId2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BE8"/>
    <a:srgbClr val="FF500B"/>
    <a:srgbClr val="023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86" autoAdjust="0"/>
    <p:restoredTop sz="95892" autoAdjust="0"/>
  </p:normalViewPr>
  <p:slideViewPr>
    <p:cSldViewPr>
      <p:cViewPr varScale="1">
        <p:scale>
          <a:sx n="102" d="100"/>
          <a:sy n="102" d="100"/>
        </p:scale>
        <p:origin x="208" y="512"/>
      </p:cViewPr>
      <p:guideLst/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40897F-9B02-9E06-09D3-96317C9AC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E91DEC-83F8-80FA-A486-2FC958375C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18/9/25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FE2FFA6-3783-FEF2-482B-9E2520954C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6A6245-06D1-E385-215A-3AFA148351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778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18/9/25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2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869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04A06F0C-BD9D-9A7B-B088-EEE10102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DF461D-06FA-393E-AB36-1A71F02C0671}"/>
              </a:ext>
            </a:extLst>
          </p:cNvPr>
          <p:cNvSpPr>
            <a:spLocks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FFD0C21D-9F29-CA10-30B5-2F77AB5143B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4200"/>
              </a:lnSpc>
              <a:buNone/>
              <a:defRPr sz="4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7EF4A691-5CED-1F34-C382-75CDBD90C6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190E5807-2243-590A-CD25-36409D1AC8D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/>
              <a:t>Dr.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39945A64-22FA-0C33-A258-CC4557CD89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360" y="6309320"/>
            <a:ext cx="1001024" cy="375384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E45C13C9-5456-00D8-BF19-B4FD5C21F8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54923" y="6328236"/>
            <a:ext cx="948058" cy="33755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F0BC847-2897-EB9E-8EFF-5916293F5E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511" y="321543"/>
            <a:ext cx="1841854" cy="12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DCA9DD91-D4BF-1CFB-15E3-AE991F65333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F9F2C66-C052-4377-C182-42B00CB657C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16E8E327-264E-59C1-7C9E-29F8AFCBB5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7D852FF6-E046-88F8-5062-1DD58AAF59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</p:spTree>
    <p:extLst>
      <p:ext uri="{BB962C8B-B14F-4D97-AF65-F5344CB8AC3E}">
        <p14:creationId xmlns:p14="http://schemas.microsoft.com/office/powerpoint/2010/main" val="25918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4C849A0-83BD-2C5C-2C60-6B85A3EE87F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FF5D94-047C-8F76-CA29-19CCCCF3B26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D4887EEB-293C-4AFC-BCBD-5E14CAFB6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>
            <a:avLst/>
          </a:prstGeom>
        </p:spPr>
        <p:txBody>
          <a:bodyPr lIns="0" tIns="0" rIns="0" bIns="0">
            <a:normAutofit fontScale="85000" lnSpcReduction="10000"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6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A0D5C1C-3FE6-F5B2-88B3-FD6DEBD570AE}"/>
              </a:ext>
            </a:extLst>
          </p:cNvPr>
          <p:cNvSpPr/>
          <p:nvPr userDrawn="1"/>
        </p:nvSpPr>
        <p:spPr>
          <a:xfrm>
            <a:off x="335361" y="672120"/>
            <a:ext cx="3164567" cy="5854030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EFBE2E86-FC83-A2F1-58A8-C75F7EE18E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4EC49D-9CB8-105F-957A-7A341423047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>
            <a:avLst/>
          </a:prstGeom>
        </p:spPr>
        <p:txBody>
          <a:bodyPr lIns="0" tIns="0" rIns="0" bIns="0" numCol="2" spcCol="36000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 Cras </a:t>
            </a:r>
            <a:r>
              <a:rPr lang="es-ES" dirty="0" err="1"/>
              <a:t>elementum</a:t>
            </a:r>
            <a:r>
              <a:rPr lang="es-ES" dirty="0"/>
              <a:t> ultrices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varius</a:t>
            </a:r>
            <a:r>
              <a:rPr lang="es-ES" dirty="0"/>
              <a:t> a, </a:t>
            </a:r>
            <a:r>
              <a:rPr lang="es-ES" dirty="0" err="1"/>
              <a:t>semper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, </a:t>
            </a:r>
            <a:r>
              <a:rPr lang="es-ES" dirty="0" err="1"/>
              <a:t>euismod</a:t>
            </a:r>
            <a:r>
              <a:rPr lang="es-ES" dirty="0"/>
              <a:t> non, mi. </a:t>
            </a:r>
            <a:r>
              <a:rPr lang="es-ES" dirty="0" err="1"/>
              <a:t>Proin</a:t>
            </a:r>
            <a:r>
              <a:rPr lang="es-ES" dirty="0"/>
              <a:t> </a:t>
            </a:r>
            <a:r>
              <a:rPr lang="es-ES" dirty="0" err="1"/>
              <a:t>porttitor</a:t>
            </a:r>
            <a:r>
              <a:rPr lang="es-ES" dirty="0"/>
              <a:t>,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 </a:t>
            </a:r>
            <a:r>
              <a:rPr lang="es-ES" dirty="0" err="1"/>
              <a:t>nonummy</a:t>
            </a:r>
            <a:r>
              <a:rPr lang="es-ES" dirty="0"/>
              <a:t> </a:t>
            </a:r>
            <a:r>
              <a:rPr lang="es-ES" dirty="0" err="1"/>
              <a:t>molestie</a:t>
            </a:r>
            <a:r>
              <a:rPr lang="es-ES" dirty="0"/>
              <a:t>, </a:t>
            </a:r>
            <a:r>
              <a:rPr lang="es-ES" dirty="0" err="1"/>
              <a:t>enim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eleifend</a:t>
            </a:r>
            <a:r>
              <a:rPr lang="es-ES" dirty="0"/>
              <a:t> mi, non </a:t>
            </a:r>
            <a:r>
              <a:rPr lang="es-ES" dirty="0" err="1"/>
              <a:t>fermentum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nisl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semper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arcu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scelerisque</a:t>
            </a:r>
            <a:r>
              <a:rPr lang="es-ES" dirty="0"/>
              <a:t> vitae, </a:t>
            </a:r>
            <a:r>
              <a:rPr lang="es-ES" dirty="0" err="1"/>
              <a:t>consequat</a:t>
            </a:r>
            <a:r>
              <a:rPr lang="es-ES" dirty="0"/>
              <a:t> in, </a:t>
            </a:r>
            <a:r>
              <a:rPr lang="es-ES" dirty="0" err="1"/>
              <a:t>pretium</a:t>
            </a:r>
            <a:r>
              <a:rPr lang="es-ES" dirty="0"/>
              <a:t> a,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. Ut in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libero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Cras </a:t>
            </a:r>
            <a:r>
              <a:rPr lang="es-ES" dirty="0" err="1"/>
              <a:t>vestibulum</a:t>
            </a:r>
            <a:r>
              <a:rPr lang="es-ES" dirty="0"/>
              <a:t> </a:t>
            </a:r>
            <a:r>
              <a:rPr lang="es-ES" dirty="0" err="1"/>
              <a:t>bibendum</a:t>
            </a:r>
            <a:r>
              <a:rPr lang="es-ES" dirty="0"/>
              <a:t>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 leo in </a:t>
            </a:r>
            <a:r>
              <a:rPr lang="es-ES" dirty="0" err="1"/>
              <a:t>pede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odio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sed </a:t>
            </a:r>
            <a:r>
              <a:rPr lang="es-ES" dirty="0" err="1"/>
              <a:t>dui</a:t>
            </a:r>
            <a:r>
              <a:rPr lang="es-ES" dirty="0"/>
              <a:t> ut </a:t>
            </a:r>
            <a:r>
              <a:rPr lang="es-ES" dirty="0" err="1"/>
              <a:t>augue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. </a:t>
            </a:r>
            <a:r>
              <a:rPr lang="es-ES" dirty="0" err="1"/>
              <a:t>Vestibulum</a:t>
            </a:r>
            <a:r>
              <a:rPr lang="es-ES" dirty="0"/>
              <a:t> ante </a:t>
            </a:r>
            <a:r>
              <a:rPr lang="es-ES" dirty="0" err="1"/>
              <a:t>ipsum</a:t>
            </a:r>
            <a:r>
              <a:rPr lang="es-ES" dirty="0"/>
              <a:t> </a:t>
            </a:r>
            <a:r>
              <a:rPr lang="es-ES" dirty="0" err="1"/>
              <a:t>primis</a:t>
            </a:r>
            <a:r>
              <a:rPr lang="es-ES" dirty="0"/>
              <a:t> in </a:t>
            </a:r>
            <a:r>
              <a:rPr lang="es-ES" dirty="0" err="1"/>
              <a:t>faucibus</a:t>
            </a:r>
            <a:r>
              <a:rPr lang="es-ES" dirty="0"/>
              <a:t>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luctus</a:t>
            </a:r>
            <a:r>
              <a:rPr lang="es-ES" dirty="0"/>
              <a:t> et ultrices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cubilia</a:t>
            </a:r>
            <a:r>
              <a:rPr lang="es-ES" dirty="0"/>
              <a:t> </a:t>
            </a:r>
            <a:r>
              <a:rPr lang="es-ES" dirty="0" err="1"/>
              <a:t>Curae</a:t>
            </a:r>
            <a:r>
              <a:rPr lang="es-ES" dirty="0"/>
              <a:t>;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Mauris ac mauris sed </a:t>
            </a:r>
            <a:r>
              <a:rPr lang="es-ES" dirty="0" err="1"/>
              <a:t>pede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fermentum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ante non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 </a:t>
            </a:r>
            <a:r>
              <a:rPr lang="es-ES" dirty="0" err="1"/>
              <a:t>hendrerit</a:t>
            </a:r>
            <a:r>
              <a:rPr lang="es-ES" dirty="0"/>
              <a:t>.</a:t>
            </a:r>
          </a:p>
          <a:p>
            <a:r>
              <a:rPr lang="es-ES" dirty="0"/>
              <a:t>Ut </a:t>
            </a:r>
            <a:r>
              <a:rPr lang="es-ES" dirty="0" err="1"/>
              <a:t>velit</a:t>
            </a:r>
            <a:r>
              <a:rPr lang="es-ES" dirty="0"/>
              <a:t> mauris, </a:t>
            </a:r>
            <a:r>
              <a:rPr lang="es-ES" dirty="0" err="1"/>
              <a:t>egestas</a:t>
            </a:r>
            <a:r>
              <a:rPr lang="es-ES" dirty="0"/>
              <a:t> sed, </a:t>
            </a:r>
            <a:r>
              <a:rPr lang="es-ES" dirty="0" err="1"/>
              <a:t>gravida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ornare ut, mi. </a:t>
            </a:r>
            <a:r>
              <a:rPr lang="es-ES" dirty="0" err="1"/>
              <a:t>Aenean</a:t>
            </a:r>
            <a:r>
              <a:rPr lang="es-ES" dirty="0"/>
              <a:t> ut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 </a:t>
            </a:r>
            <a:r>
              <a:rPr lang="es-ES" dirty="0" err="1"/>
              <a:t>suscipit</a:t>
            </a:r>
            <a:r>
              <a:rPr lang="es-ES" dirty="0"/>
              <a:t> pulvinar.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sollicitudin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</a:t>
            </a:r>
            <a:r>
              <a:rPr lang="es-ES" dirty="0" err="1"/>
              <a:t>ligula</a:t>
            </a:r>
            <a:r>
              <a:rPr lang="es-ES" dirty="0"/>
              <a:t> non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, nunc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, in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eros vitae </a:t>
            </a:r>
            <a:r>
              <a:rPr lang="es-ES" dirty="0" err="1"/>
              <a:t>ligula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rhoncus</a:t>
            </a:r>
            <a:r>
              <a:rPr lang="es-ES" dirty="0"/>
              <a:t> nunc et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id </a:t>
            </a:r>
            <a:r>
              <a:rPr lang="es-ES" dirty="0" err="1"/>
              <a:t>felis</a:t>
            </a:r>
            <a:r>
              <a:rPr lang="es-ES" dirty="0"/>
              <a:t>. </a:t>
            </a:r>
            <a:r>
              <a:rPr lang="es-ES" dirty="0" err="1"/>
              <a:t>Curabitur</a:t>
            </a:r>
            <a:r>
              <a:rPr lang="es-ES" dirty="0"/>
              <a:t> </a:t>
            </a:r>
            <a:r>
              <a:rPr lang="es-ES" dirty="0" err="1"/>
              <a:t>aliquet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quis </a:t>
            </a:r>
            <a:r>
              <a:rPr lang="es-ES" dirty="0" err="1"/>
              <a:t>metus</a:t>
            </a:r>
            <a:r>
              <a:rPr lang="es-ES" dirty="0"/>
              <a:t> vitae </a:t>
            </a:r>
            <a:r>
              <a:rPr lang="es-ES" dirty="0" err="1"/>
              <a:t>elit</a:t>
            </a:r>
            <a:r>
              <a:rPr lang="es-ES" dirty="0"/>
              <a:t> </a:t>
            </a:r>
            <a:r>
              <a:rPr lang="es-ES" dirty="0" err="1"/>
              <a:t>lobortis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Morbi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 non mauris </a:t>
            </a:r>
            <a:r>
              <a:rPr lang="es-ES" dirty="0" err="1"/>
              <a:t>convallis</a:t>
            </a:r>
            <a:r>
              <a:rPr lang="es-ES" dirty="0"/>
              <a:t> vehicula. </a:t>
            </a:r>
          </a:p>
        </p:txBody>
      </p:sp>
    </p:spTree>
    <p:extLst>
      <p:ext uri="{BB962C8B-B14F-4D97-AF65-F5344CB8AC3E}">
        <p14:creationId xmlns:p14="http://schemas.microsoft.com/office/powerpoint/2010/main" val="152057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08CA89E-D141-22A1-E8BC-10CAEAAC9727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B76D2335-42E9-BE6B-1A13-2A63BFFF801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F746C528-2770-5383-FC81-D2EB43CD87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235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A1D03-9F1E-7B7C-20D4-49B53D191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24F700D2-9049-B030-9949-88687DD3BBC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3169051-8786-54DB-539E-5B374736B07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761987A-84F2-464E-967C-02D82DA63DC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0149CE8E-1295-53CB-6D57-A4C1BC5CA0F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AC0DBD-0B55-93F6-9975-995CE48F288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38C8B7A-A4F9-04E9-89B4-BDCE3407D957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8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9421F8F-03A2-F2D5-1089-2DDDFB89B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8B0F6D2E-5AD2-5D44-8982-F2B5DAB340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770A16F-1597-59D8-E0E4-0EBC3C736E43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8418D691-8F29-1E14-8DFA-E098D1E3179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8" name="Marcador de texto 6">
            <a:extLst>
              <a:ext uri="{FF2B5EF4-FFF2-40B4-BE49-F238E27FC236}">
                <a16:creationId xmlns:a16="http://schemas.microsoft.com/office/drawing/2014/main" id="{BBF87B5E-9EE1-F76E-B77C-CF550EB8BE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2FDA675-28E7-820C-C875-CA488830846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A259F9CE-D38D-7D39-CC73-82E19C36952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A6CFFCE9-9974-52BB-D47C-457EA050110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7076DAA-AA06-6CB4-BA87-31D3E6F9F54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Marcador de texto 4">
            <a:extLst>
              <a:ext uri="{FF2B5EF4-FFF2-40B4-BE49-F238E27FC236}">
                <a16:creationId xmlns:a16="http://schemas.microsoft.com/office/drawing/2014/main" id="{B0791D76-1B40-73C1-CEE6-DE249ADAD07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95E4E36D-6F5E-DB54-B94A-37662555BDB6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56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5AE3857F-75CD-ABF9-3937-BE50279F54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4BD3C42-67C0-FAC8-E04B-7EBB0AD5520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2D8885B-ACC3-AADD-0762-E18BE65EAD5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BD496A14-BE8C-A50D-C4C2-A6634EC2091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CBE54687-F593-F160-6C8D-4FADB72EF90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D10EFE14-0705-EE78-FCCF-51690E431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07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8B394FD-C105-14B3-A326-62C3C353A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>
            <a:avLst/>
          </a:prstGeom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12253D60-ECB0-AE05-DD12-E18ACEF97DD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Opener</a:t>
            </a:r>
            <a:endParaRPr lang="es-ES" dirty="0"/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E2F51D20-4379-815E-097A-817C823A4FD8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 algn="l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49592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D505E1F-3C05-79A6-C700-406F17C7A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57BF7E0-65D2-3E35-E750-46E11B79C4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899" y="3431689"/>
            <a:ext cx="1001024" cy="37538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140E7C12-7D0F-ADFE-6F77-3BA6A616D8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569" y="3450605"/>
            <a:ext cx="948058" cy="33755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FAF8F3B-1416-CE19-8126-CA2BCA0EA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16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WWW.OPENSCIENCEFAIR.EU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79A46B8-8E8D-8234-EFB9-E75E27D56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3051" y="2050684"/>
            <a:ext cx="1584176" cy="10764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F188AF9-0E44-2D72-D3D1-D702C6B9E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5400" dirty="0" err="1">
                <a:latin typeface="+mj-lt"/>
              </a:rPr>
              <a:t>Thank</a:t>
            </a:r>
            <a:r>
              <a:rPr lang="es-ES" sz="5400" dirty="0">
                <a:latin typeface="+mj-lt"/>
              </a:rPr>
              <a:t> </a:t>
            </a:r>
            <a:r>
              <a:rPr lang="es-ES" sz="5400" dirty="0" err="1">
                <a:latin typeface="+mj-lt"/>
              </a:rPr>
              <a:t>you</a:t>
            </a:r>
            <a:endParaRPr lang="es-E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3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texto 7">
            <a:extLst>
              <a:ext uri="{FF2B5EF4-FFF2-40B4-BE49-F238E27FC236}">
                <a16:creationId xmlns:a16="http://schemas.microsoft.com/office/drawing/2014/main" id="{198C0ACD-22E6-A656-7A3A-3DFCD4121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latin typeface="+mj-lt"/>
              </a:defRPr>
            </a:lvl1pPr>
          </a:lstStyle>
          <a:p>
            <a:r>
              <a:rPr lang="es-ES" dirty="0"/>
              <a:t>Table </a:t>
            </a:r>
            <a:r>
              <a:rPr lang="es-ES" dirty="0" err="1"/>
              <a:t>of</a:t>
            </a:r>
            <a:r>
              <a:rPr lang="es-ES" dirty="0"/>
              <a:t> Content</a:t>
            </a:r>
          </a:p>
        </p:txBody>
      </p:sp>
      <p:sp>
        <p:nvSpPr>
          <p:cNvPr id="32" name="Marcador de texto 6">
            <a:extLst>
              <a:ext uri="{FF2B5EF4-FFF2-40B4-BE49-F238E27FC236}">
                <a16:creationId xmlns:a16="http://schemas.microsoft.com/office/drawing/2014/main" id="{5708E988-0672-A616-EDEF-8CE3CB836C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06193452-80C9-AFE5-1530-13A2316A307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 spc="0" baseline="0"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894BD32A-E3BF-DB15-92B1-CFE6A3773D7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02.</a:t>
            </a:r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B5BE0DA1-2EE1-F5A7-B3C3-CA9636CC91F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03.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6DDEFCD9-4739-F193-66F0-D6F31111CC4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04.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9C44F7C8-6A19-022D-0780-AA0FA6E80CD0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B10E04DC-597D-90F6-288A-6B4AC6770ED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63CFA1F-FCC2-5B1B-7454-9B4251C9BE2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4049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F8D6759B-C823-4516-91BE-F88B228FFD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9DE5D-C80E-24F2-EDBF-5EEE68AA43B1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2784-458D-E38E-DD89-3CEEE5C134E9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28">
            <a:extLst>
              <a:ext uri="{FF2B5EF4-FFF2-40B4-BE49-F238E27FC236}">
                <a16:creationId xmlns:a16="http://schemas.microsoft.com/office/drawing/2014/main" id="{823CE0BD-55CC-15BB-0AAB-38EED88211A7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A6CBF4-C8A8-8ACA-E637-3D778B777A70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7" name="Gráfico 1">
            <a:extLst>
              <a:ext uri="{FF2B5EF4-FFF2-40B4-BE49-F238E27FC236}">
                <a16:creationId xmlns:a16="http://schemas.microsoft.com/office/drawing/2014/main" id="{83591A3E-7D00-9D78-BF80-C56A2DFE5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2322978D-83CE-4B05-A252-DA742FCEE69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“Full page </a:t>
            </a:r>
            <a:r>
              <a:rPr lang="es-ES" dirty="0" err="1"/>
              <a:t>quote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sentence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asit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4DCD117-DF5D-4DEB-91C1-7EB4A5A45FE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01E13CCF-5E06-470E-AA77-C62F07E7D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C6A626E7-7D7F-4085-AF0B-296B1619906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F6899BA0-2663-4C71-9A9F-668F5E77F17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4639ACA9-FCF3-41C5-822E-2C57CA27695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39D58CE7-5825-4FF4-BA2D-60637BBC3D1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13" name="Marcador de texto 6">
            <a:extLst>
              <a:ext uri="{FF2B5EF4-FFF2-40B4-BE49-F238E27FC236}">
                <a16:creationId xmlns:a16="http://schemas.microsoft.com/office/drawing/2014/main" id="{4C970273-B8BF-42E6-A31E-0160F8215A1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92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B06BF06-A0FB-5CCA-1AF2-555CE6656BC4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C509EE57-7A84-9A42-8970-48536120834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E5EBBC9-CA41-CCF2-F7A9-440EC0037AD5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6B55C39-F81E-5799-8956-82F350F8081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4C2C21B-F5AD-38E7-07E1-6D09288EE1DA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FF46BCD-E45D-E558-706F-9C77792E18E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97D277-FDE6-364E-EA19-127A32A6761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25B8203-B61C-1686-8A41-DA0B2453FBF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C496F48-E17A-CF02-092D-B1A95C56B5C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1F75D2F-B602-4B12-BFE3-634D44389C59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C1888806-0FC2-7574-4087-1EDE0769B7ED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1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5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2FBD58D9-DE7D-4C82-B323-85208B81DF9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5" name="Picture Placeholder 8">
            <a:extLst>
              <a:ext uri="{FF2B5EF4-FFF2-40B4-BE49-F238E27FC236}">
                <a16:creationId xmlns:a16="http://schemas.microsoft.com/office/drawing/2014/main" id="{13A6787B-C414-4B44-8344-B2E1939D4FE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6" name="Picture Placeholder 8">
            <a:extLst>
              <a:ext uri="{FF2B5EF4-FFF2-40B4-BE49-F238E27FC236}">
                <a16:creationId xmlns:a16="http://schemas.microsoft.com/office/drawing/2014/main" id="{25C4CB61-63A9-43F1-83EA-437B12B6EEF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0" name="Picture Placeholder 8">
            <a:extLst>
              <a:ext uri="{FF2B5EF4-FFF2-40B4-BE49-F238E27FC236}">
                <a16:creationId xmlns:a16="http://schemas.microsoft.com/office/drawing/2014/main" id="{61BA5426-E692-42FC-A1EB-379E9B7B7F73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1" name="Picture Placeholder 8">
            <a:extLst>
              <a:ext uri="{FF2B5EF4-FFF2-40B4-BE49-F238E27FC236}">
                <a16:creationId xmlns:a16="http://schemas.microsoft.com/office/drawing/2014/main" id="{DED1BFAF-EB0E-48C5-A268-2FFB8181823B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9328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57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18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0F6D05D-BB44-6197-0AF7-8CE388F85F1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A5C563-FB55-927B-9ECD-E2A4F8D77EE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66C9C30-6B2C-7B1E-39D2-120AFCC065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A7898A-241D-1B46-598A-0FC24D1C339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A11CCBE-644E-47DB-EFA1-C467FBB37C5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0F3FB21-71BF-FF41-965A-61FD54BF201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14E6AAC-7D82-04CE-BF9D-7D50D68C10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CADC1B0F-E640-91CC-52F9-2840FF7E35D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1B2B30F-EE12-D4D5-C198-B2E14571BE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9C610CA2-56C6-25D7-BB67-D18C5BF688C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2759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225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>
            <a:extLst>
              <a:ext uri="{FF2B5EF4-FFF2-40B4-BE49-F238E27FC236}">
                <a16:creationId xmlns:a16="http://schemas.microsoft.com/office/drawing/2014/main" id="{1543EF5D-5665-0F2F-B5ED-877201827A8F}"/>
              </a:ext>
            </a:extLst>
          </p:cNvPr>
          <p:cNvSpPr>
            <a:spLocks/>
          </p:cNvSpPr>
          <p:nvPr userDrawn="1"/>
        </p:nvSpPr>
        <p:spPr>
          <a:xfrm>
            <a:off x="330422" y="657474"/>
            <a:ext cx="5045497" cy="5867868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01239D2-F705-CB2E-C95D-86A0724F346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3EB09DD9-D015-293F-A83F-76B500678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1C3C136-BCC8-68AF-BCF1-A3B61545B60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7713CB27-8A3E-E468-6485-FCCECF72F4A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1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718D74AA-6A79-79EA-3FD0-44B1ADCFBA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endParaRPr lang="es-ES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C68DE567-4B00-34D2-C911-18276B2C4F0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D35588E0-3D44-659E-F873-9354944121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29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4BBE8212-73C5-0139-3EDF-FD66CDE692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5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A003CA1-6F30-5359-3357-E4ADDA4AAB0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A35D040-2803-1085-B045-6D2E3CBD3F6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1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1A58BD1-11A1-865C-5F04-92D443068775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5D78A69-D175-2C95-A770-6E994FB6D3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DB5B2DBF-A789-B929-8970-5FB4F0133F1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872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81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F87DF8-D033-25EA-AAC1-79CF619E6EF7}"/>
              </a:ext>
            </a:extLst>
          </p:cNvPr>
          <p:cNvSpPr>
            <a:spLocks/>
          </p:cNvSpPr>
          <p:nvPr userDrawn="1"/>
        </p:nvSpPr>
        <p:spPr>
          <a:xfrm>
            <a:off x="335362" y="1880828"/>
            <a:ext cx="11521276" cy="3096344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277FDAB4-1E04-F830-8DE9-9522E6E14800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1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1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BF53973-CF9E-415F-B94C-F1F9DE5409EC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F31E3-C5D5-4797-8E2D-B7608D454A37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D7C95CE7-AC16-8CF3-4CF1-FD037B158AF3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0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0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999764B-EEB5-7E2B-4026-35CFC421536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D920A5B7-4149-9D0B-BECE-D6E911F3DF67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17/09/2025</a:t>
            </a:r>
          </a:p>
        </p:txBody>
      </p:sp>
      <p:sp>
        <p:nvSpPr>
          <p:cNvPr id="35" name="Marcador de título 34">
            <a:extLst>
              <a:ext uri="{FF2B5EF4-FFF2-40B4-BE49-F238E27FC236}">
                <a16:creationId xmlns:a16="http://schemas.microsoft.com/office/drawing/2014/main" id="{F02492F1-F69E-E4F8-0734-C63A29EF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</a:t>
            </a:r>
            <a:r>
              <a:rPr lang="es-ES" dirty="0" err="1"/>
              <a:t>títulodel</a:t>
            </a:r>
            <a:r>
              <a:rPr lang="es-ES" dirty="0"/>
              <a:t> patrón</a:t>
            </a:r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64DE282-1C75-0CA9-019B-48162685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0839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communities/osfair/records?q=&amp;l=list&amp;p=1&amp;s=10&amp;sort=newest" TargetMode="External"/><Relationship Id="rId2" Type="http://schemas.openxmlformats.org/officeDocument/2006/relationships/hyperlink" Target="https://videos.cern.ch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hyperlink" Target="https://indico.cern.ch/event/1484392/contribution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9668FA-AAFA-6361-54B9-DD3DBFA408C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6312024" y="476672"/>
            <a:ext cx="5425278" cy="1584176"/>
          </a:xfrm>
        </p:spPr>
        <p:txBody>
          <a:bodyPr/>
          <a:lstStyle/>
          <a:p>
            <a:r>
              <a:rPr lang="es-ES" sz="3600" dirty="0"/>
              <a:t>Open </a:t>
            </a:r>
            <a:r>
              <a:rPr lang="es-ES" sz="3600" dirty="0" err="1"/>
              <a:t>Science</a:t>
            </a:r>
            <a:r>
              <a:rPr lang="es-ES" sz="3600" dirty="0"/>
              <a:t> </a:t>
            </a:r>
            <a:r>
              <a:rPr lang="es-ES" sz="3600" dirty="0" err="1"/>
              <a:t>Fair</a:t>
            </a:r>
            <a:r>
              <a:rPr lang="es-ES" sz="3600" dirty="0"/>
              <a:t> 2025</a:t>
            </a:r>
          </a:p>
          <a:p>
            <a:r>
              <a:rPr lang="es-ES" sz="3600" dirty="0" err="1"/>
              <a:t>Concluding</a:t>
            </a:r>
            <a:r>
              <a:rPr lang="es-ES" sz="3600" dirty="0"/>
              <a:t> </a:t>
            </a:r>
            <a:r>
              <a:rPr lang="es-ES" sz="3600" dirty="0" err="1"/>
              <a:t>remarks</a:t>
            </a:r>
            <a:endParaRPr lang="es-ES" sz="3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479E86-75C3-3DBA-BDE1-0E2529797E81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6312024" y="2492896"/>
            <a:ext cx="5904656" cy="1273832"/>
          </a:xfrm>
        </p:spPr>
        <p:txBody>
          <a:bodyPr/>
          <a:lstStyle/>
          <a:p>
            <a:r>
              <a:rPr lang="es-ES" sz="2400" dirty="0" err="1"/>
              <a:t>Programme</a:t>
            </a:r>
            <a:r>
              <a:rPr lang="es-ES" sz="2400" dirty="0"/>
              <a:t> </a:t>
            </a:r>
            <a:r>
              <a:rPr lang="es-ES" sz="2400" dirty="0" err="1"/>
              <a:t>Committee</a:t>
            </a:r>
            <a:r>
              <a:rPr lang="es-ES" sz="2400" dirty="0"/>
              <a:t> </a:t>
            </a:r>
            <a:r>
              <a:rPr lang="es-ES" sz="2400" dirty="0" err="1"/>
              <a:t>co-chairs</a:t>
            </a:r>
            <a:r>
              <a:rPr lang="es-ES" sz="2400" dirty="0"/>
              <a:t>:</a:t>
            </a:r>
          </a:p>
          <a:p>
            <a:r>
              <a:rPr lang="es-ES" sz="2400" dirty="0"/>
              <a:t>Inge Van </a:t>
            </a:r>
            <a:r>
              <a:rPr lang="es-ES" sz="2400" dirty="0" err="1"/>
              <a:t>Nieuwerburgh</a:t>
            </a:r>
            <a:r>
              <a:rPr lang="es-ES" sz="2400" dirty="0"/>
              <a:t> &amp; </a:t>
            </a:r>
            <a:r>
              <a:rPr lang="es-ES" sz="2400" dirty="0" err="1"/>
              <a:t>Kamran</a:t>
            </a:r>
            <a:r>
              <a:rPr lang="es-ES" sz="2400" dirty="0"/>
              <a:t> </a:t>
            </a:r>
            <a:r>
              <a:rPr lang="es-ES" sz="2400" dirty="0" err="1"/>
              <a:t>Naim</a:t>
            </a:r>
            <a:endParaRPr lang="es-ES" sz="24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8378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F47D1-35A7-913B-E5E8-0B983E46D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7AED6EF-A6C2-150C-AEAE-FE31DD66F7F4}"/>
              </a:ext>
            </a:extLst>
          </p:cNvPr>
          <p:cNvSpPr txBox="1">
            <a:spLocks/>
          </p:cNvSpPr>
          <p:nvPr/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vert="horz" lIns="0" tIns="0" rIns="0" bIns="0" numCol="1" spcCol="360000" rtlCol="0" anchorCtr="0">
            <a:normAutofit/>
          </a:bodyPr>
          <a:lstStyle>
            <a:lvl1pPr marL="0" indent="0" algn="l" defTabSz="914400" rtl="0" eaLnBrk="1" latinLnBrk="0" hangingPunct="1">
              <a:lnSpc>
                <a:spcPts val="1600"/>
              </a:lnSpc>
              <a:spcBef>
                <a:spcPts val="100"/>
              </a:spcBef>
              <a:buFontTx/>
              <a:buNone/>
              <a:defRPr sz="1600" b="0" kern="120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500"/>
              </a:lnSpc>
            </a:pPr>
            <a:endParaRPr lang="es-ES" sz="3600">
              <a:latin typeface="+mj-lt"/>
            </a:endParaRPr>
          </a:p>
          <a:p>
            <a:pPr>
              <a:lnSpc>
                <a:spcPts val="3500"/>
              </a:lnSpc>
            </a:pPr>
            <a:r>
              <a:rPr lang="es-ES" sz="3600">
                <a:latin typeface="+mj-lt"/>
              </a:rPr>
              <a:t>Happy Birthday Merten!</a:t>
            </a:r>
          </a:p>
        </p:txBody>
      </p:sp>
      <p:pic>
        <p:nvPicPr>
          <p:cNvPr id="9" name="Picture 8" descr="Baby blue birthday cake">
            <a:extLst>
              <a:ext uri="{FF2B5EF4-FFF2-40B4-BE49-F238E27FC236}">
                <a16:creationId xmlns:a16="http://schemas.microsoft.com/office/drawing/2014/main" id="{FF79E78A-12B7-FF70-6CEC-1AA6ED59D9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7" r="-1" b="-1"/>
          <a:stretch>
            <a:fillRect/>
          </a:stretch>
        </p:blipFill>
        <p:spPr>
          <a:xfrm>
            <a:off x="3835288" y="671315"/>
            <a:ext cx="8021352" cy="5854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27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98960-F951-F1ED-38A5-74DF04246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850595-C44F-45E5-1A53-21610B62F23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CH" dirty="0" err="1"/>
              <a:t>Conference</a:t>
            </a:r>
            <a:r>
              <a:rPr lang="fr-CH" dirty="0"/>
              <a:t> </a:t>
            </a:r>
          </a:p>
          <a:p>
            <a:r>
              <a:rPr lang="fr-CH" dirty="0"/>
              <a:t>Outputs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61CCC-F04C-834A-6AAE-D91E9890AF23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4295800" y="1005410"/>
            <a:ext cx="7776864" cy="5447926"/>
          </a:xfrm>
        </p:spPr>
        <p:txBody>
          <a:bodyPr numCol="1">
            <a:normAutofit fontScale="55000" lnSpcReduction="20000"/>
          </a:bodyPr>
          <a:lstStyle/>
          <a:p>
            <a:pPr marL="285750" indent="-28575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All sessions of the conference have been recorded and will be made available through </a:t>
            </a:r>
            <a:r>
              <a:rPr lang="en-GB" sz="3600" dirty="0">
                <a:hlinkClick r:id="rId2"/>
              </a:rPr>
              <a:t>CERN’s video portal </a:t>
            </a:r>
            <a:r>
              <a:rPr lang="en-GB" sz="3600" dirty="0"/>
              <a:t>in the coming week</a:t>
            </a:r>
            <a:br>
              <a:rPr lang="en-GB" sz="3600" dirty="0"/>
            </a:br>
            <a:endParaRPr lang="en-GB" sz="3600" dirty="0"/>
          </a:p>
          <a:p>
            <a:pPr marL="285750" indent="-28575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If you haven’t done so, please sign your speaker release form, so we are allowed to publish your recording</a:t>
            </a:r>
          </a:p>
          <a:p>
            <a:pPr marL="285750" indent="-285750">
              <a:lnSpc>
                <a:spcPts val="3600"/>
              </a:lnSpc>
              <a:buFont typeface="Arial" panose="020B0604020202020204" pitchFamily="34" charset="0"/>
              <a:buChar char="•"/>
            </a:pPr>
            <a:endParaRPr lang="fr-CH" sz="3600" dirty="0"/>
          </a:p>
          <a:p>
            <a:pPr marL="285750" indent="-28575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fr-CH" sz="3600" dirty="0" err="1"/>
              <a:t>Presentations</a:t>
            </a:r>
            <a:r>
              <a:rPr lang="fr-CH" sz="3600" dirty="0"/>
              <a:t> </a:t>
            </a:r>
            <a:r>
              <a:rPr lang="fr-CH" sz="3600" dirty="0" err="1"/>
              <a:t>will</a:t>
            </a:r>
            <a:r>
              <a:rPr lang="fr-CH" sz="3600" dirty="0"/>
              <a:t> </a:t>
            </a:r>
            <a:r>
              <a:rPr lang="fr-CH" sz="3600" dirty="0" err="1"/>
              <a:t>be</a:t>
            </a:r>
            <a:r>
              <a:rPr lang="fr-CH" sz="3600" dirty="0"/>
              <a:t> made </a:t>
            </a:r>
            <a:r>
              <a:rPr lang="fr-CH" sz="3600" dirty="0" err="1"/>
              <a:t>available</a:t>
            </a:r>
            <a:r>
              <a:rPr lang="fr-CH" sz="3600" dirty="0"/>
              <a:t> </a:t>
            </a:r>
            <a:r>
              <a:rPr lang="fr-CH" sz="3600" dirty="0" err="1"/>
              <a:t>under</a:t>
            </a:r>
            <a:r>
              <a:rPr lang="fr-CH" sz="3600" dirty="0"/>
              <a:t> CC-BY in the </a:t>
            </a:r>
            <a:r>
              <a:rPr lang="fr-CH" sz="3600" dirty="0">
                <a:hlinkClick r:id="rId3"/>
              </a:rPr>
              <a:t>OS FAIR Zenodo community</a:t>
            </a:r>
            <a:br>
              <a:rPr lang="fr-CH" sz="3600" dirty="0"/>
            </a:br>
            <a:endParaRPr lang="fr-CH" sz="3600" dirty="0"/>
          </a:p>
          <a:p>
            <a:pPr marL="285750" indent="-28575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fr-CH" sz="3600" dirty="0" err="1"/>
              <a:t>Please</a:t>
            </a:r>
            <a:r>
              <a:rPr lang="fr-CH" sz="3600" dirty="0"/>
              <a:t> </a:t>
            </a:r>
            <a:r>
              <a:rPr lang="fr-CH" sz="3600" dirty="0" err="1"/>
              <a:t>upload</a:t>
            </a:r>
            <a:r>
              <a:rPr lang="fr-CH" sz="3600" dirty="0"/>
              <a:t> </a:t>
            </a:r>
            <a:r>
              <a:rPr lang="fr-CH" sz="3600" dirty="0" err="1"/>
              <a:t>your</a:t>
            </a:r>
            <a:r>
              <a:rPr lang="fr-CH" sz="3600" dirty="0"/>
              <a:t> </a:t>
            </a:r>
            <a:r>
              <a:rPr lang="fr-CH" sz="3600" dirty="0" err="1"/>
              <a:t>materials</a:t>
            </a:r>
            <a:r>
              <a:rPr lang="fr-CH" sz="3600" dirty="0"/>
              <a:t> to the contribution page on </a:t>
            </a:r>
            <a:r>
              <a:rPr lang="fr-CH" sz="3600" dirty="0">
                <a:hlinkClick r:id="rId4"/>
              </a:rPr>
              <a:t>Indico</a:t>
            </a:r>
            <a:r>
              <a:rPr lang="fr-CH" sz="3600" dirty="0"/>
              <a:t>.</a:t>
            </a:r>
          </a:p>
          <a:p>
            <a:pPr>
              <a:lnSpc>
                <a:spcPts val="3600"/>
              </a:lnSpc>
            </a:pPr>
            <a:endParaRPr lang="en-GB" sz="3600" dirty="0"/>
          </a:p>
          <a:p>
            <a:pPr>
              <a:lnSpc>
                <a:spcPts val="3600"/>
              </a:lnSpc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5" name="Picture 4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E6AD5A1A-FECA-FDCF-9DF6-B353750A63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011" y="2662944"/>
            <a:ext cx="23495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04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EAECC8-6C7A-B619-47EE-3C6CEBEE6980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0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FE74AC-6235-4089-2746-E125E25F7C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Poster Competition</a:t>
            </a:r>
          </a:p>
        </p:txBody>
      </p:sp>
    </p:spTree>
    <p:extLst>
      <p:ext uri="{BB962C8B-B14F-4D97-AF65-F5344CB8AC3E}">
        <p14:creationId xmlns:p14="http://schemas.microsoft.com/office/powerpoint/2010/main" val="388720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AD2B62-C7B8-573A-B2B3-676C8E1BCC5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71864" y="1448416"/>
            <a:ext cx="6984776" cy="4237509"/>
          </a:xfrm>
        </p:spPr>
        <p:txBody>
          <a:bodyPr/>
          <a:lstStyle/>
          <a:p>
            <a:r>
              <a:rPr lang="en-US" sz="1800" b="1" dirty="0"/>
              <a:t>Target group-specific approach of NFDI4Chem: </a:t>
            </a:r>
          </a:p>
          <a:p>
            <a:r>
              <a:rPr lang="en-US" sz="1800" dirty="0"/>
              <a:t>Strategies to increase openness in the chemistry community</a:t>
            </a:r>
          </a:p>
          <a:p>
            <a:endParaRPr lang="en-US" sz="1800" i="1" dirty="0"/>
          </a:p>
          <a:p>
            <a:r>
              <a:rPr lang="en-US" dirty="0"/>
              <a:t>Annett Schröter</a:t>
            </a:r>
          </a:p>
          <a:p>
            <a:r>
              <a:rPr lang="en-US" sz="2000" i="1" dirty="0"/>
              <a:t>Friedrich Schiller University Jena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196546-6A27-080D-0E32-862CD0C66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0648"/>
            <a:ext cx="4667088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1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arge group of people posing for a photo&#10;&#10;AI-generated content may be incorrect.">
            <a:extLst>
              <a:ext uri="{FF2B5EF4-FFF2-40B4-BE49-F238E27FC236}">
                <a16:creationId xmlns:a16="http://schemas.microsoft.com/office/drawing/2014/main" id="{5F9A8910-2BC6-DF95-6CAB-A6172401F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23" r="-1" b="-1"/>
          <a:stretch>
            <a:fillRect/>
          </a:stretch>
        </p:blipFill>
        <p:spPr>
          <a:xfrm>
            <a:off x="335360" y="1497125"/>
            <a:ext cx="11521280" cy="3863750"/>
          </a:xfrm>
          <a:prstGeom prst="rect">
            <a:avLst/>
          </a:prstGeom>
          <a:noFill/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15CE11A-3DFE-6C0D-A0CF-93D4E81CF8DF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215680" y="5661248"/>
            <a:ext cx="5760639" cy="576064"/>
          </a:xfrm>
        </p:spPr>
        <p:txBody>
          <a:bodyPr/>
          <a:lstStyle/>
          <a:p>
            <a:pPr algn="ctr"/>
            <a:r>
              <a:rPr lang="en-US" dirty="0"/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1534255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48A64-39D6-3666-EB4E-2598BD3B7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EF25A0-973C-6C62-6B9C-70F4ED4D5C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CH" dirty="0"/>
              <a:t>Programme </a:t>
            </a:r>
            <a:r>
              <a:rPr lang="fr-CH" dirty="0" err="1"/>
              <a:t>Committee</a:t>
            </a:r>
            <a:endParaRPr lang="fr-CH" dirty="0"/>
          </a:p>
          <a:p>
            <a:endParaRPr lang="fr-CH" dirty="0"/>
          </a:p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B7CF9-F178-2687-9537-DDACF00BC1D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4943872" y="1046993"/>
            <a:ext cx="7128791" cy="5447926"/>
          </a:xfrm>
        </p:spPr>
        <p:txBody>
          <a:bodyPr numCol="1">
            <a:norm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Inge van </a:t>
            </a:r>
            <a:r>
              <a:rPr lang="en-US" sz="2000" dirty="0" err="1"/>
              <a:t>Nieuwerburgh</a:t>
            </a:r>
            <a:r>
              <a:rPr lang="en-US" sz="2000" dirty="0"/>
              <a:t> (co-chair), Ghent University Library, Belgium, </a:t>
            </a:r>
            <a:r>
              <a:rPr lang="en-US" sz="2000" dirty="0" err="1"/>
              <a:t>OpenAIRE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Kamran Naim (co-chair), CERN, Switzerland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Ana Persic, UNESCO, France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Angeliki </a:t>
            </a:r>
            <a:r>
              <a:rPr lang="en-US" sz="2000" dirty="0" err="1"/>
              <a:t>Tzouganatou</a:t>
            </a:r>
            <a:r>
              <a:rPr lang="en-US" sz="2000" dirty="0"/>
              <a:t>, </a:t>
            </a:r>
            <a:r>
              <a:rPr lang="en-US" sz="2000" dirty="0" err="1"/>
              <a:t>OpenAIRE</a:t>
            </a:r>
            <a:r>
              <a:rPr lang="en-US" sz="2000" dirty="0"/>
              <a:t>, Greece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Anne Gentil-Beccot, CERN, Switzerland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Bastian Drees, EMBL, Germany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Bregt </a:t>
            </a:r>
            <a:r>
              <a:rPr lang="en-US" sz="2000" dirty="0" err="1"/>
              <a:t>Saenen</a:t>
            </a:r>
            <a:r>
              <a:rPr lang="en-US" sz="2000" dirty="0"/>
              <a:t>, Science Europe, Belgium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Giulia </a:t>
            </a:r>
            <a:r>
              <a:rPr lang="en-US" sz="2000" dirty="0" err="1"/>
              <a:t>Malaguarnera</a:t>
            </a:r>
            <a:r>
              <a:rPr lang="en-US" sz="2000" dirty="0"/>
              <a:t>, </a:t>
            </a:r>
            <a:r>
              <a:rPr lang="en-US" sz="2000" dirty="0" err="1"/>
              <a:t>OpenAIRE</a:t>
            </a:r>
            <a:r>
              <a:rPr lang="en-US" sz="2000" dirty="0"/>
              <a:t>, Italy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Jose Benito Gonzalez Lopez, CERN, Switzerland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Lautaro Matas, La </a:t>
            </a:r>
            <a:r>
              <a:rPr lang="en-US" sz="2000" dirty="0" err="1"/>
              <a:t>Referencia</a:t>
            </a:r>
            <a:r>
              <a:rPr lang="en-US" sz="2000" dirty="0"/>
              <a:t>, Spain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Morane </a:t>
            </a:r>
            <a:r>
              <a:rPr lang="en-US" sz="2000" dirty="0" err="1"/>
              <a:t>Gruenpeter</a:t>
            </a:r>
            <a:r>
              <a:rPr lang="en-US" sz="2000" dirty="0"/>
              <a:t>, Software Heritage, France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Pedro Principe, University of Minho, Portugal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Greg </a:t>
            </a:r>
            <a:r>
              <a:rPr lang="en-US" sz="2000" dirty="0" err="1"/>
              <a:t>Tananbaum</a:t>
            </a:r>
            <a:r>
              <a:rPr lang="en-US" sz="2000" dirty="0"/>
              <a:t>, ORCA, USA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Omo </a:t>
            </a:r>
            <a:r>
              <a:rPr lang="en-US" sz="2000" dirty="0" err="1"/>
              <a:t>Oaiya</a:t>
            </a:r>
            <a:r>
              <a:rPr lang="en-US" sz="2000" dirty="0"/>
              <a:t>, WACREN, Nigeria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17689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2C8E3-F3A4-977E-8F8F-6DA3EDF34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A105D6-0FD7-D7E5-F911-DD02B614C0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CH" dirty="0" err="1"/>
              <a:t>Organizing</a:t>
            </a:r>
            <a:r>
              <a:rPr lang="fr-CH" dirty="0"/>
              <a:t> </a:t>
            </a:r>
            <a:r>
              <a:rPr lang="fr-CH" dirty="0" err="1"/>
              <a:t>Committee</a:t>
            </a:r>
            <a:endParaRPr lang="fr-CH" dirty="0"/>
          </a:p>
          <a:p>
            <a:r>
              <a:rPr lang="fr-CH" dirty="0"/>
              <a:t> </a:t>
            </a:r>
          </a:p>
          <a:p>
            <a:endParaRPr lang="fr-CH" dirty="0"/>
          </a:p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01C1B-3C3D-A033-85F1-956EAFA99FB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6528048" y="1700808"/>
            <a:ext cx="5040560" cy="3315069"/>
          </a:xfrm>
        </p:spPr>
        <p:txBody>
          <a:bodyPr numCol="1">
            <a:norm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Marilee </a:t>
            </a:r>
            <a:r>
              <a:rPr lang="en-US" sz="2000" dirty="0" err="1"/>
              <a:t>Andriopoulou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Elliot </a:t>
            </a:r>
            <a:r>
              <a:rPr lang="en-US" sz="2000" dirty="0" err="1"/>
              <a:t>Bonfils</a:t>
            </a:r>
            <a:r>
              <a:rPr lang="en-US" sz="2000" dirty="0"/>
              <a:t>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Iro </a:t>
            </a:r>
            <a:r>
              <a:rPr lang="en-US" sz="2000" dirty="0" err="1"/>
              <a:t>Bournazou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Alane </a:t>
            </a:r>
            <a:r>
              <a:rPr lang="en-US" sz="2000" dirty="0" err="1"/>
              <a:t>Brunschweiger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Merten Dahlkemper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Sandra Franca Iborra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Anne Gentil-Beccot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Konstantinos </a:t>
            </a:r>
            <a:r>
              <a:rPr lang="en-US" sz="2000" dirty="0" err="1"/>
              <a:t>Kavallaris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Alex Kohls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Pia Kretschmar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Vasilis </a:t>
            </a:r>
            <a:r>
              <a:rPr lang="en-US" sz="2000" dirty="0" err="1"/>
              <a:t>Mihalenas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Angeliki </a:t>
            </a:r>
            <a:r>
              <a:rPr lang="en-US" sz="2000" dirty="0" err="1"/>
              <a:t>Tzouganatou</a:t>
            </a:r>
            <a:r>
              <a:rPr lang="en-US" sz="2000" dirty="0"/>
              <a:t> (</a:t>
            </a:r>
            <a:r>
              <a:rPr lang="en-US" sz="2000" dirty="0" err="1"/>
              <a:t>OpenAIRE</a:t>
            </a:r>
            <a:r>
              <a:rPr lang="en-US" sz="2000" dirty="0"/>
              <a:t>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ts val="2000"/>
              </a:lnSpc>
            </a:pP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4098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EFD7D-FF4E-BA3A-A1CD-D1386BCFF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FE43AB-AF79-11A0-0B7C-A20535F9D91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CH" dirty="0" err="1"/>
              <a:t>Volunteers</a:t>
            </a:r>
            <a:r>
              <a:rPr lang="fr-CH" dirty="0"/>
              <a:t> </a:t>
            </a:r>
          </a:p>
          <a:p>
            <a:endParaRPr lang="fr-CH" dirty="0"/>
          </a:p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0229D-B886-2FF1-F922-09CB16E69C46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4223792" y="1046993"/>
            <a:ext cx="3672409" cy="5447926"/>
          </a:xfrm>
        </p:spPr>
        <p:txBody>
          <a:bodyPr numCol="1">
            <a:norm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Adelina </a:t>
            </a:r>
            <a:r>
              <a:rPr lang="en-US" sz="2000" dirty="0" err="1"/>
              <a:t>Lintuluoto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Antonia Winkler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Cameron Duncan McClymont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Concepcion Perez Carrasco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David Horvat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Enrique Garcia Garcia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Fatimah Zulfiqar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Giacomo Tenaglia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Giovanni Guerrieri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Jakob Miesner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Jens Vigen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Joao Ramiro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Julia </a:t>
            </a:r>
            <a:r>
              <a:rPr lang="en-US" sz="2000" dirty="0" err="1"/>
              <a:t>Woithe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Kenneth Brian Rioja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Micha </a:t>
            </a:r>
            <a:r>
              <a:rPr lang="en-US" sz="2000" dirty="0" err="1"/>
              <a:t>Moskovic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Milena </a:t>
            </a:r>
            <a:r>
              <a:rPr lang="en-US" sz="2000" dirty="0" err="1"/>
              <a:t>Vujanovic</a:t>
            </a:r>
            <a:endParaRPr lang="en-US" sz="2000" dirty="0"/>
          </a:p>
          <a:p>
            <a:pPr>
              <a:lnSpc>
                <a:spcPts val="2000"/>
              </a:lnSpc>
            </a:pP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9781328-94B1-7FD9-6500-D9137603A497}"/>
              </a:ext>
            </a:extLst>
          </p:cNvPr>
          <p:cNvSpPr txBox="1">
            <a:spLocks/>
          </p:cNvSpPr>
          <p:nvPr/>
        </p:nvSpPr>
        <p:spPr>
          <a:xfrm>
            <a:off x="8184232" y="1046993"/>
            <a:ext cx="2952328" cy="5447926"/>
          </a:xfrm>
          <a:prstGeom prst="rect">
            <a:avLst/>
          </a:prstGeom>
        </p:spPr>
        <p:txBody>
          <a:bodyPr vert="horz" lIns="0" tIns="0" rIns="0" bIns="0" numCol="1" spcCol="36000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1600"/>
              </a:lnSpc>
              <a:spcBef>
                <a:spcPts val="100"/>
              </a:spcBef>
              <a:buFontTx/>
              <a:buNone/>
              <a:defRPr sz="1600" b="0" kern="120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Olivia Mandica-Hart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Pablo Saiz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Pal </a:t>
            </a:r>
            <a:r>
              <a:rPr lang="en-US" sz="2000" dirty="0" err="1"/>
              <a:t>Kerecsenyi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Panna Liptak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Robin </a:t>
            </a:r>
            <a:r>
              <a:rPr lang="en-US" sz="2000" dirty="0" err="1"/>
              <a:t>Hofsaess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Saksham Arora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Salome Rohr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Sanje Antona </a:t>
            </a:r>
            <a:r>
              <a:rPr lang="en-US" sz="2000" dirty="0" err="1"/>
              <a:t>Fenkart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Sara Alaoui </a:t>
            </a:r>
            <a:r>
              <a:rPr lang="en-US" sz="2000" dirty="0" err="1"/>
              <a:t>Varea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Wesley </a:t>
            </a:r>
            <a:r>
              <a:rPr lang="en-US" sz="2000" dirty="0" err="1"/>
              <a:t>Middelbos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Yash Lamba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Zacharias </a:t>
            </a:r>
            <a:r>
              <a:rPr lang="en-US" sz="2000" dirty="0" err="1"/>
              <a:t>Zacharodimos</a:t>
            </a:r>
            <a:endParaRPr lang="en-US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Zoe Dutoit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Zubeyde Civelek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CH" sz="20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31926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1CB34-1E99-98F6-2158-BB2E25141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7E068A-5BEE-8EB3-5347-4B32AC6E3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7" cy="6858000"/>
          </a:xfrm>
          <a:prstGeom prst="rect">
            <a:avLst/>
          </a:prstGeom>
        </p:spPr>
      </p:pic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22E6727E-ABA8-19BB-E90A-5B5841BAA46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3392" y="620688"/>
            <a:ext cx="6840760" cy="3315069"/>
          </a:xfrm>
        </p:spPr>
        <p:txBody>
          <a:bodyPr/>
          <a:lstStyle/>
          <a:p>
            <a:r>
              <a:rPr lang="fr-CH" dirty="0"/>
              <a:t>Sponsors &amp; Supporters</a:t>
            </a:r>
          </a:p>
          <a:p>
            <a:endParaRPr lang="fr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2347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0FABF-F244-5AF1-11B4-7D04F353D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61A3A4-62DD-4203-E426-3201443AFC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5360" y="1005410"/>
            <a:ext cx="9721080" cy="331506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thanks</a:t>
            </a:r>
            <a:r>
              <a:rPr lang="fr-CH" dirty="0"/>
              <a:t> to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conference</a:t>
            </a:r>
            <a:r>
              <a:rPr lang="fr-CH" dirty="0"/>
              <a:t> </a:t>
            </a:r>
            <a:r>
              <a:rPr lang="fr-CH" dirty="0" err="1"/>
              <a:t>organizers</a:t>
            </a:r>
            <a:r>
              <a:rPr lang="fr-CH" dirty="0"/>
              <a:t>!</a:t>
            </a:r>
          </a:p>
          <a:p>
            <a:endParaRPr lang="fr-CH" dirty="0"/>
          </a:p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7B362-0A95-C618-A137-16DC51483CF2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335360" y="1772816"/>
            <a:ext cx="11233247" cy="4362063"/>
          </a:xfrm>
        </p:spPr>
        <p:txBody>
          <a:bodyPr numCol="1">
            <a:normAutofit/>
          </a:bodyPr>
          <a:lstStyle/>
          <a:p>
            <a:pPr algn="ctr">
              <a:lnSpc>
                <a:spcPts val="2000"/>
              </a:lnSpc>
            </a:pPr>
            <a:endParaRPr lang="fr-CH" sz="2000" dirty="0"/>
          </a:p>
          <a:p>
            <a:pPr algn="ctr">
              <a:lnSpc>
                <a:spcPts val="2000"/>
              </a:lnSpc>
            </a:pPr>
            <a:endParaRPr lang="fr-CH" sz="2000" dirty="0"/>
          </a:p>
          <a:p>
            <a:pPr algn="ctr">
              <a:lnSpc>
                <a:spcPts val="2000"/>
              </a:lnSpc>
            </a:pPr>
            <a:endParaRPr lang="fr-CH" sz="2000" dirty="0"/>
          </a:p>
          <a:p>
            <a:pPr algn="ctr">
              <a:lnSpc>
                <a:spcPts val="2000"/>
              </a:lnSpc>
            </a:pPr>
            <a:endParaRPr lang="fr-CH" sz="2000" dirty="0"/>
          </a:p>
          <a:p>
            <a:pPr algn="ctr">
              <a:lnSpc>
                <a:spcPts val="2000"/>
              </a:lnSpc>
            </a:pPr>
            <a:endParaRPr lang="fr-CH" sz="3600" dirty="0"/>
          </a:p>
          <a:p>
            <a:pPr algn="ctr">
              <a:lnSpc>
                <a:spcPts val="2000"/>
              </a:lnSpc>
            </a:pPr>
            <a:endParaRPr lang="fr-CH" sz="3600" dirty="0"/>
          </a:p>
          <a:p>
            <a:pPr algn="ctr">
              <a:lnSpc>
                <a:spcPts val="2000"/>
              </a:lnSpc>
            </a:pPr>
            <a:r>
              <a:rPr lang="fr-CH" sz="3600"/>
              <a:t>Marilee </a:t>
            </a:r>
            <a:r>
              <a:rPr lang="fr-CH" sz="3600" dirty="0" err="1"/>
              <a:t>Andriopoulou</a:t>
            </a:r>
            <a:r>
              <a:rPr lang="fr-CH" sz="3600" dirty="0"/>
              <a:t> (</a:t>
            </a:r>
            <a:r>
              <a:rPr lang="fr-CH" sz="3600" dirty="0" err="1"/>
              <a:t>OpenAIRE</a:t>
            </a:r>
            <a:r>
              <a:rPr lang="fr-CH" sz="3600" dirty="0"/>
              <a:t>)</a:t>
            </a:r>
          </a:p>
          <a:p>
            <a:pPr algn="ctr">
              <a:lnSpc>
                <a:spcPts val="2000"/>
              </a:lnSpc>
            </a:pPr>
            <a:endParaRPr lang="fr-CH" sz="3600" dirty="0"/>
          </a:p>
          <a:p>
            <a:pPr algn="ctr">
              <a:lnSpc>
                <a:spcPts val="2000"/>
              </a:lnSpc>
            </a:pPr>
            <a:r>
              <a:rPr lang="fr-CH" sz="3600" dirty="0"/>
              <a:t>&amp;</a:t>
            </a:r>
          </a:p>
          <a:p>
            <a:pPr algn="ctr">
              <a:lnSpc>
                <a:spcPts val="2000"/>
              </a:lnSpc>
            </a:pPr>
            <a:endParaRPr lang="fr-CH" sz="3600" dirty="0"/>
          </a:p>
          <a:p>
            <a:pPr algn="ctr">
              <a:lnSpc>
                <a:spcPts val="2000"/>
              </a:lnSpc>
            </a:pPr>
            <a:r>
              <a:rPr lang="fr-CH" sz="3600" dirty="0"/>
              <a:t>Merten Dahlkemper (CERN)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39681436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>
            <a:latin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70476</TotalTime>
  <Words>370</Words>
  <Application>Microsoft Macintosh PowerPoint</Application>
  <PresentationFormat>Widescreen</PresentationFormat>
  <Paragraphs>102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Suisse Int'l Light</vt:lpstr>
      <vt:lpstr>Suisse Int'l Medium</vt:lpstr>
      <vt:lpstr>Suisse Int'l Condensed</vt:lpstr>
      <vt:lpstr>Aptos</vt:lpstr>
      <vt:lpstr>Arial</vt:lpstr>
      <vt:lpstr>1_Diseño personalizado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Template</dc:title>
  <dc:creator>rafayustearchive.com</dc:creator>
  <cp:lastModifiedBy>Merten Dahlkemper</cp:lastModifiedBy>
  <cp:revision>123</cp:revision>
  <dcterms:created xsi:type="dcterms:W3CDTF">2025-03-25T11:57:09Z</dcterms:created>
  <dcterms:modified xsi:type="dcterms:W3CDTF">2025-09-18T08:13:16Z</dcterms:modified>
</cp:coreProperties>
</file>