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3"/>
  </p:notesMasterIdLst>
  <p:handoutMasterIdLst>
    <p:handoutMasterId r:id="rId54"/>
  </p:handoutMasterIdLst>
  <p:sldIdLst>
    <p:sldId id="259" r:id="rId2"/>
    <p:sldId id="296" r:id="rId3"/>
    <p:sldId id="1126" r:id="rId4"/>
    <p:sldId id="1124" r:id="rId5"/>
    <p:sldId id="1125" r:id="rId6"/>
    <p:sldId id="271" r:id="rId7"/>
    <p:sldId id="311" r:id="rId8"/>
    <p:sldId id="1143" r:id="rId9"/>
    <p:sldId id="301" r:id="rId10"/>
    <p:sldId id="274" r:id="rId11"/>
    <p:sldId id="1127" r:id="rId12"/>
    <p:sldId id="1144" r:id="rId13"/>
    <p:sldId id="1153" r:id="rId14"/>
    <p:sldId id="1152" r:id="rId15"/>
    <p:sldId id="1157" r:id="rId16"/>
    <p:sldId id="1177" r:id="rId17"/>
    <p:sldId id="1156" r:id="rId18"/>
    <p:sldId id="1154" r:id="rId19"/>
    <p:sldId id="2378" r:id="rId20"/>
    <p:sldId id="316" r:id="rId21"/>
    <p:sldId id="275" r:id="rId22"/>
    <p:sldId id="1147" r:id="rId23"/>
    <p:sldId id="1174" r:id="rId24"/>
    <p:sldId id="1165" r:id="rId25"/>
    <p:sldId id="1166" r:id="rId26"/>
    <p:sldId id="1169" r:id="rId27"/>
    <p:sldId id="1160" r:id="rId28"/>
    <p:sldId id="1173" r:id="rId29"/>
    <p:sldId id="2298" r:id="rId30"/>
    <p:sldId id="1321" r:id="rId31"/>
    <p:sldId id="1322" r:id="rId32"/>
    <p:sldId id="1292" r:id="rId33"/>
    <p:sldId id="1293" r:id="rId34"/>
    <p:sldId id="1172" r:id="rId35"/>
    <p:sldId id="1398" r:id="rId36"/>
    <p:sldId id="1103" r:id="rId37"/>
    <p:sldId id="2376" r:id="rId38"/>
    <p:sldId id="1465" r:id="rId39"/>
    <p:sldId id="273" r:id="rId40"/>
    <p:sldId id="1123" r:id="rId41"/>
    <p:sldId id="1164" r:id="rId42"/>
    <p:sldId id="1146" r:id="rId43"/>
    <p:sldId id="1151" r:id="rId44"/>
    <p:sldId id="1138" r:id="rId45"/>
    <p:sldId id="1161" r:id="rId46"/>
    <p:sldId id="596" r:id="rId47"/>
    <p:sldId id="1102" r:id="rId48"/>
    <p:sldId id="1119" r:id="rId49"/>
    <p:sldId id="770" r:id="rId50"/>
    <p:sldId id="272" r:id="rId51"/>
    <p:sldId id="1168" r:id="rId5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7236"/>
    <a:srgbClr val="FF9696"/>
    <a:srgbClr val="BEBECB"/>
    <a:srgbClr val="C4DAEF"/>
    <a:srgbClr val="02C300"/>
    <a:srgbClr val="FFC000"/>
    <a:srgbClr val="0033A0"/>
    <a:srgbClr val="E15E32"/>
    <a:srgbClr val="61C4D3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27"/>
    <p:restoredTop sz="78832"/>
  </p:normalViewPr>
  <p:slideViewPr>
    <p:cSldViewPr snapToGrid="0" snapToObjects="1">
      <p:cViewPr>
        <p:scale>
          <a:sx n="109" d="100"/>
          <a:sy n="109" d="100"/>
        </p:scale>
        <p:origin x="-584" y="-50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commentAuthors" Target="commentAuthor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3/6/25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8086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approx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\sqrt{2 T_\parallel/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m_e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approx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\sqrt{2 T_\perp/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m_e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</a:t>
            </a:r>
          </a:p>
          <a:p>
            <a:endParaRPr lang="en-US" dirty="0"/>
          </a:p>
          <a:p>
            <a:endParaRPr lang="en-US" dirty="0"/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T_\parallel &amp;= 0.1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mathrm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 [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meV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]} \\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T_\perp &amp;= 1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mathrm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 [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meV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]}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3375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93CB99-370C-51C7-B5B7-CBEF7B7DA4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2C20225-C761-3A4E-B388-6D3A9B45E60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7B36A21-752F-4972-FC3A-055DA154A1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C8FBE6-3198-C019-E527-D6DEB72E219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9789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3777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5308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8550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0042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0603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 LEIR we typically speak about 4.2 MeV/u kinetic energy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2483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C707EA-C597-453E-B1AB-C821516D0D3D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0750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C707EA-C597-453E-B1AB-C821516D0D3D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6409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\sqrt{\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beta_x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epsilon_x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\sqrt{\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gamma_x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epsilon_x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\tan{(2\phi)} =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{2\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alpha_x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}{\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gamma_x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beta_x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mathrm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{Area} = \pi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epsilon_x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sigma_x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= \sqrt{\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beta_x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epsilon_x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mathcal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{L}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propto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{N_1 N_2 f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N_b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}{ 4\pi\sigma_{x}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sigma_y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\epsilon_{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x_N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 = \beta_{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 \gamma_{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epsilon_x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=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mathrm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3538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9450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6144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53660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883342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80416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42606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59995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69164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I_{gun} &amp;= P (V_{cathode} - V_{anode})^{3/2} \\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 &amp;=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mathrm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{Gun \, perveance} \\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&amp;\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approx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7.3 \times 10^{-6} (r_0/d)^2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mathrm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{[A V^{-3/2}]}\\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&amp;\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qquad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r_0 =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mathrm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{cathode\, radius} \\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&amp;\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qquad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 =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mathrm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{cathode-anode \, distance} \\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Formulas from 1990 paper… in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79796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{1}{2}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m_e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v_{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rms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}^2 =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{3}{2}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k_B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</a:t>
            </a:r>
          </a:p>
          <a:p>
            <a:endParaRPr lang="en-US" dirty="0"/>
          </a:p>
          <a:p>
            <a:endParaRPr lang="en-US" dirty="0"/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f(\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{v})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equiv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{1}{(2\pi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k_B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T/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m_e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)^{3/2}}e^{-\frac12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m_e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{v}^2/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k_BT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k_B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T_\perp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approx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k_B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T_{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cath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3730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k_B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&amp;= \text{Boltzmann constant} = 8.6173303(50)\times10^{-5} \,[eV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cdot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K^{-1}] \</a:t>
            </a:r>
          </a:p>
          <a:p>
            <a:endParaRPr lang="en-GB" dirty="0"/>
          </a:p>
          <a:p>
            <a:endParaRPr lang="en-GB" dirty="0"/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\theta_\perp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approx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\sqrt{\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{\epsilon}{\beta_\perp(s)}}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T_{e,\parallel} &lt; T_{e,\perp} </a:t>
            </a:r>
          </a:p>
          <a:p>
            <a:endParaRPr lang="en-GB" dirty="0"/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{1}{2}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k_BT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_{e} =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{1}{2}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m_e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v_e^2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{1}{2}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k_BT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_{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 =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{1}{2}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m_i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v_{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}^2</a:t>
            </a:r>
          </a:p>
          <a:p>
            <a:endParaRPr lang="en-GB" dirty="0"/>
          </a:p>
          <a:p>
            <a:endParaRPr lang="en-GB" dirty="0"/>
          </a:p>
          <a:p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T_i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rightarrow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T_e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v_i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rightarrow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v_e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\sqrt{\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m_e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}{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m_i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}}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96496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\gamma_{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_{e^-}} =  \gamma_{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_{ions}} = 1 +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{e V_{K}}{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m_e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c^2}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6328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\beta_{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 &amp;=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{\sqrt{\gamma_{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}^2 - 1}}{\gamma_{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}} \\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\gamma_{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 &amp;= 1 +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{e V_{gun}}{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m_e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c^2}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\gamma_{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_{e^-}} =  \gamma_{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_{ions}} = 1 +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{e V_{gun}}{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m_e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c^2}</a:t>
            </a:r>
          </a:p>
          <a:p>
            <a:endParaRPr lang="en-US" dirty="0"/>
          </a:p>
          <a:p>
            <a:r>
              <a:rPr lang="en-US" dirty="0"/>
              <a:t>-----</a:t>
            </a:r>
          </a:p>
          <a:p>
            <a:r>
              <a:rPr lang="en-US" dirty="0"/>
              <a:t>E- current, in principle computed as: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I_{gun} &amp;= P (V_{gun} - V_{grid})^{3/2} \\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 &amp;=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mathrm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{Gun \, perveance}</a:t>
            </a:r>
          </a:p>
          <a:p>
            <a:r>
              <a:rPr lang="en-US" dirty="0"/>
              <a:t>In the case of LEIR, as </a:t>
            </a:r>
            <a:r>
              <a:rPr lang="en-US" dirty="0" err="1"/>
              <a:t>V_grid</a:t>
            </a:r>
            <a:r>
              <a:rPr lang="en-US" dirty="0"/>
              <a:t> is referred already to </a:t>
            </a:r>
            <a:r>
              <a:rPr lang="en-US" dirty="0" err="1"/>
              <a:t>V_gun</a:t>
            </a:r>
            <a:r>
              <a:rPr lang="en-US" dirty="0"/>
              <a:t>, then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I_{gun} &amp;= P (V_{grid})^{3/2}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{V_{control}}{V_{grid}}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\begin{cases}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approx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0.9 =&gt;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mathrm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{hollow\, distribution} \\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approx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0.5 =&gt;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mathrm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{partially\, hollow\, distribution} \\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approx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0.2 =&gt;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mathrm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{flat\, distribution} \\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approx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0   =&gt;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mathrm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{parabolic\, distribution} \\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\end{cases}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Measured during 2018: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GunVoltageTo_m_s_Factor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= (1.53e5)/25 = 6120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Typical voltage is 2 kV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73008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E_k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&amp;= e V_K \\</a:t>
            </a:r>
          </a:p>
          <a:p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I_e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&amp;= P V_K^{\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{3}{2}} \\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 &amp;= 0.58 \times 10^{-6}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92752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32566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C9C627-29B3-4770-BE83-44C76624D4A5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2130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6001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\tau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propto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{A}{Z^2}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{1}{\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eta_c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{1}{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I_e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 \gamma^5 \beta^4 \Theta_i^3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6664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873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1087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3154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k_B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T_\perp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approx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k_B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T_{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cath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{B_{drift}}{B_{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cath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}}</a:t>
            </a:r>
          </a:p>
          <a:p>
            <a:endParaRPr lang="en-US" dirty="0"/>
          </a:p>
          <a:p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 r^2 =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const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r_{drift} &amp;\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approx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r_{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cath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 \sqrt{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{B_{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cath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}}{B_{drift}}  }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696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| Electron cooling in the CERN accelerator complex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| Electron cooling in the CERN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| Electron cooling in the CERN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| Electron cooling in the CERN accelerator complex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| Electron cooling in the CERN accelerator complex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MSC Seminars 07/03/2024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D. Gamba | Electron cooling in the CERN accelerator complex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2D871-21A4-4D9C-8A46-A51D5C701A7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45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60517" y="6350851"/>
            <a:ext cx="2755871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MSC Seminars 07/03/2024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D. Gamba | Electron cooling in the CERN accelerator complex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54" r:id="rId6"/>
    <p:sldLayoutId id="2147483669" r:id="rId7"/>
    <p:sldLayoutId id="2147483675" r:id="rId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84477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5.emf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8.emf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emf"/><Relationship Id="rId5" Type="http://schemas.openxmlformats.org/officeDocument/2006/relationships/image" Target="../media/image41.emf"/><Relationship Id="rId4" Type="http://schemas.openxmlformats.org/officeDocument/2006/relationships/image" Target="../media/image40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cds.cern.ch/record/813710?ln=en" TargetMode="External"/><Relationship Id="rId3" Type="http://schemas.openxmlformats.org/officeDocument/2006/relationships/image" Target="../media/image44.png"/><Relationship Id="rId7" Type="http://schemas.openxmlformats.org/officeDocument/2006/relationships/image" Target="../media/image48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7.emf"/><Relationship Id="rId5" Type="http://schemas.openxmlformats.org/officeDocument/2006/relationships/image" Target="../media/image46.emf"/><Relationship Id="rId4" Type="http://schemas.openxmlformats.org/officeDocument/2006/relationships/image" Target="../media/image45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2.emf"/><Relationship Id="rId5" Type="http://schemas.openxmlformats.org/officeDocument/2006/relationships/image" Target="../media/image51.emf"/><Relationship Id="rId4" Type="http://schemas.openxmlformats.org/officeDocument/2006/relationships/image" Target="../media/image50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0.png"/><Relationship Id="rId4" Type="http://schemas.openxmlformats.org/officeDocument/2006/relationships/image" Target="../media/image53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31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4.png"/><Relationship Id="rId4" Type="http://schemas.openxmlformats.org/officeDocument/2006/relationships/image" Target="../media/image56.png"/><Relationship Id="rId9" Type="http://schemas.openxmlformats.org/officeDocument/2006/relationships/image" Target="../media/image5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1.png"/><Relationship Id="rId4" Type="http://schemas.openxmlformats.org/officeDocument/2006/relationships/image" Target="../media/image60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jp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7" Type="http://schemas.openxmlformats.org/officeDocument/2006/relationships/image" Target="../media/image7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68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image" Target="../media/image69.tiff"/><Relationship Id="rId7" Type="http://schemas.openxmlformats.org/officeDocument/2006/relationships/image" Target="../media/image7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5.png"/><Relationship Id="rId5" Type="http://schemas.openxmlformats.org/officeDocument/2006/relationships/image" Target="../media/image71.png"/><Relationship Id="rId10" Type="http://schemas.openxmlformats.org/officeDocument/2006/relationships/hyperlink" Target="https://indico.cern.ch/event/952934/" TargetMode="External"/><Relationship Id="rId4" Type="http://schemas.openxmlformats.org/officeDocument/2006/relationships/image" Target="../media/image70.png"/><Relationship Id="rId9" Type="http://schemas.openxmlformats.org/officeDocument/2006/relationships/hyperlink" Target="https://cds.cern.ch/record/2715365" TargetMode="Externa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PyCOMPLETE/PyHEADTAIL" TargetMode="External"/><Relationship Id="rId3" Type="http://schemas.openxmlformats.org/officeDocument/2006/relationships/hyperlink" Target="https://indico.cern.ch/event/952934/" TargetMode="External"/><Relationship Id="rId7" Type="http://schemas.openxmlformats.org/officeDocument/2006/relationships/hyperlink" Target="https://github.com/JeffersonLab/ElectronCooling" TargetMode="External"/><Relationship Id="rId12" Type="http://schemas.openxmlformats.org/officeDocument/2006/relationships/image" Target="../media/image7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github.com/dgamba/betacool" TargetMode="External"/><Relationship Id="rId11" Type="http://schemas.openxmlformats.org/officeDocument/2006/relationships/image" Target="../media/image77.png"/><Relationship Id="rId5" Type="http://schemas.openxmlformats.org/officeDocument/2006/relationships/hyperlink" Target="https://gitlab.cern.ch/alatina/rf-track-2.0" TargetMode="External"/><Relationship Id="rId10" Type="http://schemas.openxmlformats.org/officeDocument/2006/relationships/image" Target="../media/image76.png"/><Relationship Id="rId4" Type="http://schemas.openxmlformats.org/officeDocument/2006/relationships/hyperlink" Target="https://accelconf.web.cern.ch/cool2019/papers/tups06.pdf" TargetMode="External"/><Relationship Id="rId9" Type="http://schemas.openxmlformats.org/officeDocument/2006/relationships/hyperlink" Target="https://xsuite.readthedocs.io/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12" Type="http://schemas.openxmlformats.org/officeDocument/2006/relationships/image" Target="../media/image1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emf"/><Relationship Id="rId11" Type="http://schemas.openxmlformats.org/officeDocument/2006/relationships/image" Target="../media/image11.emf"/><Relationship Id="rId5" Type="http://schemas.openxmlformats.org/officeDocument/2006/relationships/image" Target="../media/image5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://inspirehep.net/record/1614055/files/ps-96-043.pdf" TargetMode="Externa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8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accelconf.web.cern.ch/accelconf/ipac2016/papers/tupmr006.pdf" TargetMode="External"/><Relationship Id="rId7" Type="http://schemas.openxmlformats.org/officeDocument/2006/relationships/image" Target="../media/image9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2.emf"/><Relationship Id="rId5" Type="http://schemas.openxmlformats.org/officeDocument/2006/relationships/image" Target="../media/image91.png"/><Relationship Id="rId4" Type="http://schemas.openxmlformats.org/officeDocument/2006/relationships/hyperlink" Target="https://accelconf.web.cern.ch/AccelConf/ipac2018/papers/tupaf056.pdf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inspirehep.net/files/399ed541f9f10f66bef7c194f2263b91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3" Type="http://schemas.openxmlformats.org/officeDocument/2006/relationships/image" Target="../media/image96.emf"/><Relationship Id="rId7" Type="http://schemas.openxmlformats.org/officeDocument/2006/relationships/image" Target="../media/image10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97.emf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297045/contributions/1658342/" TargetMode="External"/><Relationship Id="rId3" Type="http://schemas.openxmlformats.org/officeDocument/2006/relationships/hyperlink" Target="https://edms.cern.ch/document/2772724/1.0" TargetMode="External"/><Relationship Id="rId7" Type="http://schemas.openxmlformats.org/officeDocument/2006/relationships/hyperlink" Target="https://indico.cern.ch/event/357886/contributions/849347/" TargetMode="External"/><Relationship Id="rId2" Type="http://schemas.openxmlformats.org/officeDocument/2006/relationships/hyperlink" Target="https://e-beam.web.cern.ch/e-cooling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indico.cern.ch/event/859244/" TargetMode="External"/><Relationship Id="rId11" Type="http://schemas.openxmlformats.org/officeDocument/2006/relationships/hyperlink" Target="https://indico.cern.ch/event/829076/" TargetMode="External"/><Relationship Id="rId5" Type="http://schemas.openxmlformats.org/officeDocument/2006/relationships/hyperlink" Target="https://doi.org/10.1016/0370-1573(90)90040-9" TargetMode="External"/><Relationship Id="rId10" Type="http://schemas.openxmlformats.org/officeDocument/2006/relationships/hyperlink" Target="http://cds.cern.ch/record/813710/" TargetMode="External"/><Relationship Id="rId4" Type="http://schemas.openxmlformats.org/officeDocument/2006/relationships/hyperlink" Target="https://www-bd.fnal.gov/icfabd/Newsletter65.pdf" TargetMode="External"/><Relationship Id="rId9" Type="http://schemas.openxmlformats.org/officeDocument/2006/relationships/hyperlink" Target="https://cas.web.cern.ch/sites/cas.web.cern.ch/files/lectures/zeegse-2005/cas05c-2.pdf" TargetMode="Externa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3.emf"/><Relationship Id="rId4" Type="http://schemas.openxmlformats.org/officeDocument/2006/relationships/hyperlink" Target="https://accelconf.web.cern.ch/e02/PAPERS/WEPRI049.pdf" TargetMode="Externa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e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5.wmf"/><Relationship Id="rId11" Type="http://schemas.openxmlformats.org/officeDocument/2006/relationships/image" Target="../media/image109.emf"/><Relationship Id="rId5" Type="http://schemas.openxmlformats.org/officeDocument/2006/relationships/oleObject" Target="../embeddings/oleObject3.bin"/><Relationship Id="rId10" Type="http://schemas.openxmlformats.org/officeDocument/2006/relationships/image" Target="../media/image108.emf"/><Relationship Id="rId4" Type="http://schemas.openxmlformats.org/officeDocument/2006/relationships/image" Target="../media/image104.wmf"/><Relationship Id="rId9" Type="http://schemas.openxmlformats.org/officeDocument/2006/relationships/image" Target="../media/image107.e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1.emf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5.emf"/><Relationship Id="rId7" Type="http://schemas.openxmlformats.org/officeDocument/2006/relationships/image" Target="../media/image115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4.emf"/><Relationship Id="rId5" Type="http://schemas.openxmlformats.org/officeDocument/2006/relationships/image" Target="../media/image113.png"/><Relationship Id="rId4" Type="http://schemas.openxmlformats.org/officeDocument/2006/relationships/image" Target="../media/image112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715365" TargetMode="External"/><Relationship Id="rId2" Type="http://schemas.openxmlformats.org/officeDocument/2006/relationships/image" Target="../media/image116.tiff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indico.cern.ch/event/802502/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8.e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tif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0.jp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link.aps.org/doi/10.1103/PhysRevAccelBeams.23.032802" TargetMode="External"/><Relationship Id="rId5" Type="http://schemas.openxmlformats.org/officeDocument/2006/relationships/image" Target="../media/image123.png"/><Relationship Id="rId4" Type="http://schemas.openxmlformats.org/officeDocument/2006/relationships/image" Target="../media/image12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indico.cern.ch/event/357886/contributions/849347/" TargetMode="Externa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hyperlink" Target="https://indico.cern.ch/event/489382/timetable/?print=1&amp;view=standard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13" Type="http://schemas.openxmlformats.org/officeDocument/2006/relationships/image" Target="../media/image24.emf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18.emf"/><Relationship Id="rId12" Type="http://schemas.openxmlformats.org/officeDocument/2006/relationships/image" Target="../media/image23.emf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7.png"/><Relationship Id="rId11" Type="http://schemas.openxmlformats.org/officeDocument/2006/relationships/image" Target="../media/image22.emf"/><Relationship Id="rId5" Type="http://schemas.openxmlformats.org/officeDocument/2006/relationships/image" Target="../media/image16.png"/><Relationship Id="rId10" Type="http://schemas.openxmlformats.org/officeDocument/2006/relationships/image" Target="../media/image21.emf"/><Relationship Id="rId4" Type="http://schemas.openxmlformats.org/officeDocument/2006/relationships/notesSlide" Target="../notesSlides/notesSlide3.xml"/><Relationship Id="rId9" Type="http://schemas.openxmlformats.org/officeDocument/2006/relationships/image" Target="../media/image2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Electron cooling in the CERN accelerator complex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7" y="4999722"/>
            <a:ext cx="11376026" cy="803787"/>
          </a:xfrm>
        </p:spPr>
        <p:txBody>
          <a:bodyPr/>
          <a:lstStyle/>
          <a:p>
            <a:pPr algn="l"/>
            <a:r>
              <a:rPr lang="en-US" sz="1800" dirty="0"/>
              <a:t>D. Gamba</a:t>
            </a:r>
          </a:p>
          <a:p>
            <a:pPr algn="l"/>
            <a:r>
              <a:rPr lang="en-US" sz="1800" dirty="0"/>
              <a:t>MSC Seminars 07/03/2024 - </a:t>
            </a:r>
            <a:r>
              <a:rPr lang="en-US" sz="18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indico</a:t>
            </a:r>
            <a:endParaRPr lang="en-US" sz="1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0F20A2-B5B4-7844-B3D6-3DA6DE3A553C}"/>
              </a:ext>
            </a:extLst>
          </p:cNvPr>
          <p:cNvSpPr txBox="1"/>
          <p:nvPr/>
        </p:nvSpPr>
        <p:spPr>
          <a:xfrm>
            <a:off x="407986" y="6054250"/>
            <a:ext cx="113760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Acknowledgements: N. </a:t>
            </a:r>
            <a:r>
              <a:rPr lang="en-US" sz="1600" dirty="0" err="1">
                <a:solidFill>
                  <a:schemeClr val="bg1"/>
                </a:solidFill>
              </a:rPr>
              <a:t>Biancacci</a:t>
            </a:r>
            <a:r>
              <a:rPr lang="en-US" sz="1600" dirty="0">
                <a:solidFill>
                  <a:schemeClr val="bg1"/>
                </a:solidFill>
              </a:rPr>
              <a:t>, A. </a:t>
            </a:r>
            <a:r>
              <a:rPr lang="en-US" sz="1600" dirty="0" err="1">
                <a:solidFill>
                  <a:schemeClr val="bg1"/>
                </a:solidFill>
              </a:rPr>
              <a:t>Borucka</a:t>
            </a:r>
            <a:r>
              <a:rPr lang="en-US" sz="1600" dirty="0">
                <a:solidFill>
                  <a:schemeClr val="bg1"/>
                </a:solidFill>
              </a:rPr>
              <a:t>, J. </a:t>
            </a:r>
            <a:r>
              <a:rPr lang="en-US" sz="1600" dirty="0" err="1">
                <a:solidFill>
                  <a:schemeClr val="bg1"/>
                </a:solidFill>
              </a:rPr>
              <a:t>Cenede</a:t>
            </a:r>
            <a:r>
              <a:rPr lang="en-US" sz="1600" dirty="0">
                <a:solidFill>
                  <a:schemeClr val="bg1"/>
                </a:solidFill>
              </a:rPr>
              <a:t>, A. </a:t>
            </a:r>
            <a:r>
              <a:rPr lang="en-US" sz="1600" dirty="0" err="1">
                <a:solidFill>
                  <a:schemeClr val="bg1"/>
                </a:solidFill>
              </a:rPr>
              <a:t>Frassier</a:t>
            </a:r>
            <a:r>
              <a:rPr lang="en-US" sz="1600" dirty="0">
                <a:solidFill>
                  <a:schemeClr val="bg1"/>
                </a:solidFill>
              </a:rPr>
              <a:t>, G. Khatri, P. </a:t>
            </a:r>
            <a:r>
              <a:rPr lang="en-US" sz="1600" dirty="0" err="1">
                <a:solidFill>
                  <a:schemeClr val="bg1"/>
                </a:solidFill>
              </a:rPr>
              <a:t>Kruyt</a:t>
            </a:r>
            <a:r>
              <a:rPr lang="en-US" sz="1600" dirty="0">
                <a:solidFill>
                  <a:schemeClr val="bg1"/>
                </a:solidFill>
              </a:rPr>
              <a:t>, A. Latina, A. Rossi, G. Tranquille, and many more colleagues…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Experimental Demonstration at NAP-M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D. Gamba | Electron cooling in the CERN accelerator complex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10</a:t>
            </a:fld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idx="4294967295"/>
          </p:nvPr>
        </p:nvSpPr>
        <p:spPr>
          <a:xfrm>
            <a:off x="4919607" y="5283994"/>
            <a:ext cx="3627438" cy="541338"/>
          </a:xfrm>
        </p:spPr>
        <p:txBody>
          <a:bodyPr/>
          <a:lstStyle/>
          <a:p>
            <a:r>
              <a:rPr lang="de-DE" sz="1600" dirty="0">
                <a:solidFill>
                  <a:schemeClr val="tx1"/>
                </a:solidFill>
              </a:rPr>
              <a:t>First </a:t>
            </a:r>
            <a:r>
              <a:rPr lang="de-DE" sz="1600" dirty="0" err="1">
                <a:solidFill>
                  <a:schemeClr val="tx1"/>
                </a:solidFill>
              </a:rPr>
              <a:t>electron</a:t>
            </a:r>
            <a:r>
              <a:rPr lang="de-DE" sz="1600" dirty="0">
                <a:solidFill>
                  <a:schemeClr val="tx1"/>
                </a:solidFill>
              </a:rPr>
              <a:t> cooler in NAP-M ring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type="pic"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7" r="2917"/>
          <a:stretch>
            <a:fillRect/>
          </a:stretch>
        </p:blipFill>
        <p:spPr bwMode="auto">
          <a:xfrm>
            <a:off x="486364" y="2346532"/>
            <a:ext cx="4227020" cy="2704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A4969F2-E1AC-364D-9CD3-B415D68C7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68536"/>
            <a:ext cx="11376024" cy="1172486"/>
          </a:xfrm>
        </p:spPr>
        <p:txBody>
          <a:bodyPr/>
          <a:lstStyle/>
          <a:p>
            <a:r>
              <a:rPr lang="en-GB" dirty="0"/>
              <a:t>The first experiments carried out in Novosibirsk in 1974 demonstrated the high efficiency of this method and triggered the development of heavy particle cooling methods. </a:t>
            </a:r>
            <a:br>
              <a:rPr lang="en-GB" dirty="0"/>
            </a:br>
            <a:r>
              <a:rPr lang="en-GB" dirty="0"/>
              <a:t>The first electron cooler had a cooling length of 1 m.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17AB9407-93C5-934F-8B34-CBECF9F6083D}"/>
              </a:ext>
            </a:extLst>
          </p:cNvPr>
          <p:cNvSpPr txBox="1">
            <a:spLocks/>
          </p:cNvSpPr>
          <p:nvPr/>
        </p:nvSpPr>
        <p:spPr>
          <a:xfrm>
            <a:off x="486365" y="5208085"/>
            <a:ext cx="4227020" cy="87589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tx1"/>
                </a:solidFill>
              </a:rPr>
              <a:t>Electron cooling pioneers in Novosibirsk.</a:t>
            </a:r>
            <a:br>
              <a:rPr lang="en-US" sz="1600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Left to right: V </a:t>
            </a:r>
            <a:r>
              <a:rPr lang="en-US" sz="1600" dirty="0" err="1">
                <a:solidFill>
                  <a:schemeClr val="tx1"/>
                </a:solidFill>
              </a:rPr>
              <a:t>Parkhomchuk</a:t>
            </a:r>
            <a:r>
              <a:rPr lang="en-US" sz="1600" dirty="0">
                <a:solidFill>
                  <a:schemeClr val="tx1"/>
                </a:solidFill>
              </a:rPr>
              <a:t>, A </a:t>
            </a:r>
            <a:r>
              <a:rPr lang="en-US" sz="1600" dirty="0" err="1">
                <a:solidFill>
                  <a:schemeClr val="tx1"/>
                </a:solidFill>
              </a:rPr>
              <a:t>Skrinsky</a:t>
            </a:r>
            <a:r>
              <a:rPr lang="en-US" sz="1600" dirty="0">
                <a:solidFill>
                  <a:schemeClr val="tx1"/>
                </a:solidFill>
              </a:rPr>
              <a:t>, </a:t>
            </a:r>
            <a:br>
              <a:rPr lang="en-US" sz="1600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I </a:t>
            </a:r>
            <a:r>
              <a:rPr lang="en-US" sz="1600" dirty="0" err="1">
                <a:solidFill>
                  <a:schemeClr val="tx1"/>
                </a:solidFill>
              </a:rPr>
              <a:t>Meshkov</a:t>
            </a:r>
            <a:r>
              <a:rPr lang="en-US" sz="1600" dirty="0">
                <a:solidFill>
                  <a:schemeClr val="tx1"/>
                </a:solidFill>
              </a:rPr>
              <a:t>, N </a:t>
            </a:r>
            <a:r>
              <a:rPr lang="en-US" sz="1600" dirty="0" err="1">
                <a:solidFill>
                  <a:schemeClr val="tx1"/>
                </a:solidFill>
              </a:rPr>
              <a:t>Dikansky</a:t>
            </a:r>
            <a:r>
              <a:rPr lang="en-US" sz="16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3" name="Inhaltsplatzhalter 7">
            <a:extLst>
              <a:ext uri="{FF2B5EF4-FFF2-40B4-BE49-F238E27FC236}">
                <a16:creationId xmlns:a16="http://schemas.microsoft.com/office/drawing/2014/main" id="{147F5AF9-35DB-5A40-853D-7F153BB0E2E5}"/>
              </a:ext>
            </a:extLst>
          </p:cNvPr>
          <p:cNvSpPr txBox="1">
            <a:spLocks/>
          </p:cNvSpPr>
          <p:nvPr/>
        </p:nvSpPr>
        <p:spPr>
          <a:xfrm>
            <a:off x="8739554" y="5140062"/>
            <a:ext cx="2672861" cy="9344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tx1"/>
                </a:solidFill>
              </a:rPr>
              <a:t>Vertical beam profile at NAP-M without and with electron cooling</a:t>
            </a:r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478C2127-BC5C-5347-A548-61AB698ACC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7045" y="2266570"/>
            <a:ext cx="3045743" cy="283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4" descr="EPOChA_3">
            <a:extLst>
              <a:ext uri="{FF2B5EF4-FFF2-40B4-BE49-F238E27FC236}">
                <a16:creationId xmlns:a16="http://schemas.microsoft.com/office/drawing/2014/main" id="{5FA56804-E5F0-2944-B503-10B134F6B5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19607" y="2346532"/>
            <a:ext cx="3627438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153105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52CE1-DEFF-9346-89B5-AE094A3798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to Realise Electron Cooling in Practice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4E0D1C-593A-BD43-ADD8-5EDF09C20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999025-F913-EE4D-87BE-3CDFDD2E0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| Electron cooling in the CERN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C32228-1D48-1C45-BC55-9407D1D2C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42" name="Gruppieren 62">
            <a:extLst>
              <a:ext uri="{FF2B5EF4-FFF2-40B4-BE49-F238E27FC236}">
                <a16:creationId xmlns:a16="http://schemas.microsoft.com/office/drawing/2014/main" id="{51C0B98A-8965-7746-8A1D-83AE23B74BCD}"/>
              </a:ext>
            </a:extLst>
          </p:cNvPr>
          <p:cNvGrpSpPr/>
          <p:nvPr/>
        </p:nvGrpSpPr>
        <p:grpSpPr>
          <a:xfrm>
            <a:off x="13147420" y="907819"/>
            <a:ext cx="7024451" cy="5059513"/>
            <a:chOff x="1712063" y="2061502"/>
            <a:chExt cx="5607051" cy="4038600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DF767537-2355-C244-96FB-3290276C22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2063" y="2061502"/>
              <a:ext cx="5607051" cy="403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1pPr>
              <a:lvl2pPr marL="742950" indent="-28575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2pPr>
              <a:lvl3pPr marL="11430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3pPr>
              <a:lvl4pPr marL="16002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4pPr>
              <a:lvl5pPr marL="20574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pic>
          <p:nvPicPr>
            <p:cNvPr id="44" name="Picture 9" descr="scan0009a">
              <a:extLst>
                <a:ext uri="{FF2B5EF4-FFF2-40B4-BE49-F238E27FC236}">
                  <a16:creationId xmlns:a16="http://schemas.microsoft.com/office/drawing/2014/main" id="{5243C4F4-494E-A54C-AAF6-0C4B6846B3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082" t="27423" r="38382" b="53514"/>
            <a:stretch>
              <a:fillRect/>
            </a:stretch>
          </p:blipFill>
          <p:spPr bwMode="auto">
            <a:xfrm>
              <a:off x="2733290" y="2547277"/>
              <a:ext cx="4506449" cy="2903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5" name="Rectangle 10">
              <a:extLst>
                <a:ext uri="{FF2B5EF4-FFF2-40B4-BE49-F238E27FC236}">
                  <a16:creationId xmlns:a16="http://schemas.microsoft.com/office/drawing/2014/main" id="{0705519D-BA8F-094D-88DA-FA2BA56C78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5590" y="3987140"/>
              <a:ext cx="481104" cy="146050"/>
            </a:xfrm>
            <a:prstGeom prst="rect">
              <a:avLst/>
            </a:prstGeom>
            <a:solidFill>
              <a:srgbClr val="0070C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1pPr>
              <a:lvl2pPr marL="742950" indent="-28575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2pPr>
              <a:lvl3pPr marL="11430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3pPr>
              <a:lvl4pPr marL="16002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4pPr>
              <a:lvl5pPr marL="20574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46" name="AutoShape 12">
              <a:extLst>
                <a:ext uri="{FF2B5EF4-FFF2-40B4-BE49-F238E27FC236}">
                  <a16:creationId xmlns:a16="http://schemas.microsoft.com/office/drawing/2014/main" id="{FC226693-172B-454A-BEB5-67DD6C3E8F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4636427" y="3623003"/>
              <a:ext cx="984977" cy="825799"/>
            </a:xfrm>
            <a:prstGeom prst="triangle">
              <a:avLst>
                <a:gd name="adj" fmla="val 50000"/>
              </a:avLst>
            </a:prstGeom>
            <a:solidFill>
              <a:srgbClr val="0070C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1pPr>
              <a:lvl2pPr marL="742950" indent="-28575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2pPr>
              <a:lvl3pPr marL="11430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3pPr>
              <a:lvl4pPr marL="16002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4pPr>
              <a:lvl5pPr marL="20574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47" name="Rectangle 11">
              <a:extLst>
                <a:ext uri="{FF2B5EF4-FFF2-40B4-BE49-F238E27FC236}">
                  <a16:creationId xmlns:a16="http://schemas.microsoft.com/office/drawing/2014/main" id="{5D107341-A515-504F-B73C-CD6AF2A005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41815" y="3522002"/>
              <a:ext cx="1063741" cy="1028700"/>
            </a:xfrm>
            <a:prstGeom prst="rect">
              <a:avLst/>
            </a:prstGeom>
            <a:solidFill>
              <a:srgbClr val="0070C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1pPr>
              <a:lvl2pPr marL="742950" indent="-28575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2pPr>
              <a:lvl3pPr marL="11430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3pPr>
              <a:lvl4pPr marL="16002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4pPr>
              <a:lvl5pPr marL="20574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48" name="Rectangle 17">
              <a:extLst>
                <a:ext uri="{FF2B5EF4-FFF2-40B4-BE49-F238E27FC236}">
                  <a16:creationId xmlns:a16="http://schemas.microsoft.com/office/drawing/2014/main" id="{45D1A721-1A14-1347-AAC0-9A308BF7ED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9160" y="3971265"/>
              <a:ext cx="997354" cy="152400"/>
            </a:xfrm>
            <a:prstGeom prst="rect">
              <a:avLst/>
            </a:prstGeom>
            <a:solidFill>
              <a:srgbClr val="0070C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1pPr>
              <a:lvl2pPr marL="742950" indent="-28575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2pPr>
              <a:lvl3pPr marL="11430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3pPr>
              <a:lvl4pPr marL="16002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4pPr>
              <a:lvl5pPr marL="20574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49" name="Rectangle 18">
              <a:extLst>
                <a:ext uri="{FF2B5EF4-FFF2-40B4-BE49-F238E27FC236}">
                  <a16:creationId xmlns:a16="http://schemas.microsoft.com/office/drawing/2014/main" id="{E4E6E8F3-DF48-B143-B0C1-915529F9B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3494" y="2555215"/>
              <a:ext cx="613877" cy="3968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1pPr>
              <a:lvl2pPr marL="742950" indent="-28575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2pPr>
              <a:lvl3pPr marL="11430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3pPr>
              <a:lvl4pPr marL="16002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4pPr>
              <a:lvl5pPr marL="20574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grpSp>
          <p:nvGrpSpPr>
            <p:cNvPr id="50" name="Group 19">
              <a:extLst>
                <a:ext uri="{FF2B5EF4-FFF2-40B4-BE49-F238E27FC236}">
                  <a16:creationId xmlns:a16="http://schemas.microsoft.com/office/drawing/2014/main" id="{935D3A15-EAA9-504F-B28B-87EC967326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2912" y="2137702"/>
              <a:ext cx="424871" cy="909638"/>
              <a:chOff x="286" y="3051"/>
              <a:chExt cx="272" cy="573"/>
            </a:xfrm>
          </p:grpSpPr>
          <p:sp>
            <p:nvSpPr>
              <p:cNvPr id="74" name="Line 20">
                <a:extLst>
                  <a:ext uri="{FF2B5EF4-FFF2-40B4-BE49-F238E27FC236}">
                    <a16:creationId xmlns:a16="http://schemas.microsoft.com/office/drawing/2014/main" id="{69187D6A-011B-1541-84B9-D85BBF4EFB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" y="3374"/>
                <a:ext cx="0" cy="135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" name="Line 21">
                <a:extLst>
                  <a:ext uri="{FF2B5EF4-FFF2-40B4-BE49-F238E27FC236}">
                    <a16:creationId xmlns:a16="http://schemas.microsoft.com/office/drawing/2014/main" id="{F1F98FC9-D159-F644-BE20-70BAD9B92D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" y="3293"/>
                <a:ext cx="0" cy="33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" name="Text Box 22">
                <a:extLst>
                  <a:ext uri="{FF2B5EF4-FFF2-40B4-BE49-F238E27FC236}">
                    <a16:creationId xmlns:a16="http://schemas.microsoft.com/office/drawing/2014/main" id="{B2DAF553-4B0C-A341-8336-95A960D2BB4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6" y="3051"/>
                <a:ext cx="272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1pPr>
                <a:lvl2pPr marL="742950" indent="-28575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de-DE" sz="1800" b="0">
                    <a:solidFill>
                      <a:schemeClr val="tx1"/>
                    </a:solidFill>
                  </a:rPr>
                  <a:t>U</a:t>
                </a:r>
                <a:r>
                  <a:rPr lang="en-US" altLang="de-DE" sz="1800" b="0" baseline="-25000">
                    <a:solidFill>
                      <a:schemeClr val="tx1"/>
                    </a:solidFill>
                  </a:rPr>
                  <a:t>c</a:t>
                </a:r>
              </a:p>
            </p:txBody>
          </p:sp>
        </p:grpSp>
        <p:sp>
          <p:nvSpPr>
            <p:cNvPr id="51" name="Line 23">
              <a:extLst>
                <a:ext uri="{FF2B5EF4-FFF2-40B4-BE49-F238E27FC236}">
                  <a16:creationId xmlns:a16="http://schemas.microsoft.com/office/drawing/2014/main" id="{567422AA-D03E-074B-9441-7BBB52B2A2A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78135" y="2752065"/>
              <a:ext cx="58419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52" name="Group 24">
              <a:extLst>
                <a:ext uri="{FF2B5EF4-FFF2-40B4-BE49-F238E27FC236}">
                  <a16:creationId xmlns:a16="http://schemas.microsoft.com/office/drawing/2014/main" id="{44DCB040-FCAF-4446-958C-A8AC94F0BB4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44073" y="4750727"/>
              <a:ext cx="879421" cy="909638"/>
              <a:chOff x="731" y="3140"/>
              <a:chExt cx="563" cy="573"/>
            </a:xfrm>
          </p:grpSpPr>
          <p:sp>
            <p:nvSpPr>
              <p:cNvPr id="68" name="Rectangle 25">
                <a:extLst>
                  <a:ext uri="{FF2B5EF4-FFF2-40B4-BE49-F238E27FC236}">
                    <a16:creationId xmlns:a16="http://schemas.microsoft.com/office/drawing/2014/main" id="{EA45ADEF-137E-8543-A791-C554ECFC40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1" y="3403"/>
                <a:ext cx="393" cy="2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1pPr>
                <a:lvl2pPr marL="742950" indent="-28575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grpSp>
            <p:nvGrpSpPr>
              <p:cNvPr id="69" name="Group 26">
                <a:extLst>
                  <a:ext uri="{FF2B5EF4-FFF2-40B4-BE49-F238E27FC236}">
                    <a16:creationId xmlns:a16="http://schemas.microsoft.com/office/drawing/2014/main" id="{72C14F74-9F5D-BA41-8B2A-717B4071F6C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31" y="3140"/>
                <a:ext cx="277" cy="573"/>
                <a:chOff x="286" y="3051"/>
                <a:chExt cx="277" cy="573"/>
              </a:xfrm>
            </p:grpSpPr>
            <p:sp>
              <p:nvSpPr>
                <p:cNvPr id="71" name="Line 27">
                  <a:extLst>
                    <a:ext uri="{FF2B5EF4-FFF2-40B4-BE49-F238E27FC236}">
                      <a16:creationId xmlns:a16="http://schemas.microsoft.com/office/drawing/2014/main" id="{CE96B153-7ED5-B141-B080-608DC686491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94" y="3374"/>
                  <a:ext cx="0" cy="135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" name="Line 28">
                  <a:extLst>
                    <a:ext uri="{FF2B5EF4-FFF2-40B4-BE49-F238E27FC236}">
                      <a16:creationId xmlns:a16="http://schemas.microsoft.com/office/drawing/2014/main" id="{FC63F467-648A-5842-88D1-A592DCA9B9C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75" y="3293"/>
                  <a:ext cx="0" cy="33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3" name="Text Box 29">
                  <a:extLst>
                    <a:ext uri="{FF2B5EF4-FFF2-40B4-BE49-F238E27FC236}">
                      <a16:creationId xmlns:a16="http://schemas.microsoft.com/office/drawing/2014/main" id="{9D80615E-A675-004F-9E03-34921622AD9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86" y="3051"/>
                  <a:ext cx="277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1400" b="1">
                      <a:solidFill>
                        <a:srgbClr val="000099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400" b="1">
                      <a:solidFill>
                        <a:srgbClr val="000099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400" b="1">
                      <a:solidFill>
                        <a:srgbClr val="000099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400" b="1">
                      <a:solidFill>
                        <a:srgbClr val="000099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400" b="1">
                      <a:solidFill>
                        <a:srgbClr val="000099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400" b="1">
                      <a:solidFill>
                        <a:srgbClr val="000099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400" b="1">
                      <a:solidFill>
                        <a:srgbClr val="000099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400" b="1">
                      <a:solidFill>
                        <a:srgbClr val="000099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400" b="1">
                      <a:solidFill>
                        <a:srgbClr val="000099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r>
                    <a:rPr lang="en-US" altLang="de-DE" sz="1800" b="0">
                      <a:solidFill>
                        <a:schemeClr val="tx1"/>
                      </a:solidFill>
                    </a:rPr>
                    <a:t>U</a:t>
                  </a:r>
                  <a:r>
                    <a:rPr lang="en-US" altLang="de-DE" sz="1800" b="0" baseline="-25000">
                      <a:solidFill>
                        <a:schemeClr val="tx1"/>
                      </a:solidFill>
                    </a:rPr>
                    <a:t>0</a:t>
                  </a:r>
                </a:p>
              </p:txBody>
            </p:sp>
          </p:grpSp>
          <p:sp>
            <p:nvSpPr>
              <p:cNvPr id="70" name="Line 30">
                <a:extLst>
                  <a:ext uri="{FF2B5EF4-FFF2-40B4-BE49-F238E27FC236}">
                    <a16:creationId xmlns:a16="http://schemas.microsoft.com/office/drawing/2014/main" id="{C9CC86C7-080F-BD4B-A2FE-CB9706B065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20" y="3527"/>
                <a:ext cx="37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3" name="Line 31">
              <a:extLst>
                <a:ext uri="{FF2B5EF4-FFF2-40B4-BE49-F238E27FC236}">
                  <a16:creationId xmlns:a16="http://schemas.microsoft.com/office/drawing/2014/main" id="{7044DE12-7641-124C-AD81-E9CF1910A0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15412" y="2752065"/>
              <a:ext cx="321778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Text Box 32">
              <a:extLst>
                <a:ext uri="{FF2B5EF4-FFF2-40B4-BE49-F238E27FC236}">
                  <a16:creationId xmlns:a16="http://schemas.microsoft.com/office/drawing/2014/main" id="{9BBC648D-A36E-E146-BD8A-B1B3AB64B1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15412" y="2363127"/>
              <a:ext cx="248362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1pPr>
              <a:lvl2pPr marL="742950" indent="-28575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2pPr>
              <a:lvl3pPr marL="11430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3pPr>
              <a:lvl4pPr marL="16002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4pPr>
              <a:lvl5pPr marL="20574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de-DE" sz="1800" b="0">
                  <a:solidFill>
                    <a:schemeClr val="accent2"/>
                  </a:solidFill>
                </a:rPr>
                <a:t>I</a:t>
              </a:r>
            </a:p>
          </p:txBody>
        </p:sp>
        <p:sp>
          <p:nvSpPr>
            <p:cNvPr id="55" name="Text Box 33">
              <a:extLst>
                <a:ext uri="{FF2B5EF4-FFF2-40B4-BE49-F238E27FC236}">
                  <a16:creationId xmlns:a16="http://schemas.microsoft.com/office/drawing/2014/main" id="{D54EFCD7-1C30-1F48-95F8-97D0FF5B20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88263" y="3426752"/>
              <a:ext cx="729687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1pPr>
              <a:lvl2pPr marL="742950" indent="-28575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2pPr>
              <a:lvl3pPr marL="11430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3pPr>
              <a:lvl4pPr marL="16002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4pPr>
              <a:lvl5pPr marL="20574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de-DE" sz="1200" b="0" dirty="0"/>
                <a:t>cathode</a:t>
              </a:r>
            </a:p>
          </p:txBody>
        </p:sp>
        <p:sp>
          <p:nvSpPr>
            <p:cNvPr id="56" name="Line 34">
              <a:extLst>
                <a:ext uri="{FF2B5EF4-FFF2-40B4-BE49-F238E27FC236}">
                  <a16:creationId xmlns:a16="http://schemas.microsoft.com/office/drawing/2014/main" id="{C177B862-5140-D24E-BA25-EBDC3FDF7D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94269" y="3674402"/>
              <a:ext cx="790386" cy="246063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Text Box 35">
              <a:extLst>
                <a:ext uri="{FF2B5EF4-FFF2-40B4-BE49-F238E27FC236}">
                  <a16:creationId xmlns:a16="http://schemas.microsoft.com/office/drawing/2014/main" id="{B530733E-200E-594C-8A67-6BE094CB5D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05919" y="3107665"/>
              <a:ext cx="1360526" cy="276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1pPr>
              <a:lvl2pPr marL="742950" indent="-28575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2pPr>
              <a:lvl3pPr marL="11430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3pPr>
              <a:lvl4pPr marL="16002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4pPr>
              <a:lvl5pPr marL="20574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de-DE" sz="1200" b="0" dirty="0"/>
                <a:t>Electron collector</a:t>
              </a:r>
            </a:p>
          </p:txBody>
        </p:sp>
        <p:sp>
          <p:nvSpPr>
            <p:cNvPr id="58" name="Text Box 36">
              <a:extLst>
                <a:ext uri="{FF2B5EF4-FFF2-40B4-BE49-F238E27FC236}">
                  <a16:creationId xmlns:a16="http://schemas.microsoft.com/office/drawing/2014/main" id="{4439E4D4-DC5E-1E4B-95C8-ADF3E87273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23494" y="3426752"/>
              <a:ext cx="463922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1pPr>
              <a:lvl2pPr marL="742950" indent="-28575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2pPr>
              <a:lvl3pPr marL="11430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3pPr>
              <a:lvl4pPr marL="16002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4pPr>
              <a:lvl5pPr marL="20574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de-DE" sz="1200" b="0" dirty="0"/>
                <a:t>Drift</a:t>
              </a:r>
            </a:p>
          </p:txBody>
        </p:sp>
        <p:sp>
          <p:nvSpPr>
            <p:cNvPr id="59" name="Text Box 37">
              <a:extLst>
                <a:ext uri="{FF2B5EF4-FFF2-40B4-BE49-F238E27FC236}">
                  <a16:creationId xmlns:a16="http://schemas.microsoft.com/office/drawing/2014/main" id="{98954080-EDCA-8342-A467-FDBC79202E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60983" y="3582327"/>
              <a:ext cx="36239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1pPr>
              <a:lvl2pPr marL="742950" indent="-28575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2pPr>
              <a:lvl3pPr marL="11430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3pPr>
              <a:lvl4pPr marL="16002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4pPr>
              <a:lvl5pPr marL="20574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de-DE" sz="1800" b="0" dirty="0">
                  <a:solidFill>
                    <a:srgbClr val="0070C0"/>
                  </a:solidFill>
                </a:rPr>
                <a:t>e</a:t>
              </a:r>
              <a:r>
                <a:rPr lang="en-US" altLang="de-DE" sz="1800" b="0" baseline="30000" dirty="0">
                  <a:solidFill>
                    <a:srgbClr val="0070C0"/>
                  </a:solidFill>
                </a:rPr>
                <a:t>-</a:t>
              </a:r>
            </a:p>
          </p:txBody>
        </p:sp>
        <p:sp>
          <p:nvSpPr>
            <p:cNvPr id="60" name="Line 38">
              <a:extLst>
                <a:ext uri="{FF2B5EF4-FFF2-40B4-BE49-F238E27FC236}">
                  <a16:creationId xmlns:a16="http://schemas.microsoft.com/office/drawing/2014/main" id="{C0A69AF8-7B98-6344-B811-4A504F436E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42238" y="3893477"/>
              <a:ext cx="356142" cy="0"/>
            </a:xfrm>
            <a:prstGeom prst="line">
              <a:avLst/>
            </a:prstGeom>
            <a:noFill/>
            <a:ln w="19050">
              <a:solidFill>
                <a:srgbClr val="0070C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Line 39">
              <a:extLst>
                <a:ext uri="{FF2B5EF4-FFF2-40B4-BE49-F238E27FC236}">
                  <a16:creationId xmlns:a16="http://schemas.microsoft.com/office/drawing/2014/main" id="{645D9DF2-F50C-314D-A1DF-155AF48BAA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03127" y="5320640"/>
              <a:ext cx="0" cy="5191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Line 40">
              <a:extLst>
                <a:ext uri="{FF2B5EF4-FFF2-40B4-BE49-F238E27FC236}">
                  <a16:creationId xmlns:a16="http://schemas.microsoft.com/office/drawing/2014/main" id="{F3F3CFA9-CAE5-0B43-B7F5-109952F1833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76603" y="5830227"/>
              <a:ext cx="232742" cy="15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Line 41">
              <a:extLst>
                <a:ext uri="{FF2B5EF4-FFF2-40B4-BE49-F238E27FC236}">
                  <a16:creationId xmlns:a16="http://schemas.microsoft.com/office/drawing/2014/main" id="{743BE2DC-2FE4-1A44-A7B1-FCE455D750C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35960" y="5877852"/>
              <a:ext cx="12027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Line 42">
              <a:extLst>
                <a:ext uri="{FF2B5EF4-FFF2-40B4-BE49-F238E27FC236}">
                  <a16:creationId xmlns:a16="http://schemas.microsoft.com/office/drawing/2014/main" id="{AC6CCC52-9051-2C44-A21D-E91468D07E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73449" y="5946115"/>
              <a:ext cx="3748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Rectangle 43">
              <a:extLst>
                <a:ext uri="{FF2B5EF4-FFF2-40B4-BE49-F238E27FC236}">
                  <a16:creationId xmlns:a16="http://schemas.microsoft.com/office/drawing/2014/main" id="{8CF217B2-6A78-1647-9296-61C955B142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6558" y="4482440"/>
              <a:ext cx="313968" cy="4889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1pPr>
              <a:lvl2pPr marL="742950" indent="-28575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2pPr>
              <a:lvl3pPr marL="11430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3pPr>
              <a:lvl4pPr marL="16002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4pPr>
              <a:lvl5pPr marL="20574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66" name="Text Box 44">
              <a:extLst>
                <a:ext uri="{FF2B5EF4-FFF2-40B4-BE49-F238E27FC236}">
                  <a16:creationId xmlns:a16="http://schemas.microsoft.com/office/drawing/2014/main" id="{45472098-DBE1-494E-9B0D-8BD87A78E5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78105" y="5157127"/>
              <a:ext cx="387383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1pPr>
              <a:lvl2pPr marL="742950" indent="-28575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2pPr>
              <a:lvl3pPr marL="11430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3pPr>
              <a:lvl4pPr marL="16002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4pPr>
              <a:lvl5pPr marL="20574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de-DE" sz="1800" b="0">
                  <a:solidFill>
                    <a:schemeClr val="accent2"/>
                  </a:solidFill>
                  <a:sym typeface="Symbol" pitchFamily="18" charset="2"/>
                </a:rPr>
                <a:t>I</a:t>
              </a:r>
              <a:endParaRPr lang="en-US" altLang="de-DE" sz="1800" b="0">
                <a:solidFill>
                  <a:schemeClr val="accent2"/>
                </a:solidFill>
              </a:endParaRPr>
            </a:p>
          </p:txBody>
        </p:sp>
        <p:sp>
          <p:nvSpPr>
            <p:cNvPr id="67" name="Line 45">
              <a:extLst>
                <a:ext uri="{FF2B5EF4-FFF2-40B4-BE49-F238E27FC236}">
                  <a16:creationId xmlns:a16="http://schemas.microsoft.com/office/drawing/2014/main" id="{28E38FB2-90A2-5545-9272-9F9EC7523A4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95317" y="5099977"/>
              <a:ext cx="0" cy="411163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81" name="Picture 80">
            <a:extLst>
              <a:ext uri="{FF2B5EF4-FFF2-40B4-BE49-F238E27FC236}">
                <a16:creationId xmlns:a16="http://schemas.microsoft.com/office/drawing/2014/main" id="{37D8D6FE-4AB1-B04B-AD77-C6AA62FDB4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4870" y="1488471"/>
            <a:ext cx="8231267" cy="4621228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7C26254F-0FB5-7F4C-83A7-667E61135663}"/>
              </a:ext>
            </a:extLst>
          </p:cNvPr>
          <p:cNvGrpSpPr/>
          <p:nvPr/>
        </p:nvGrpSpPr>
        <p:grpSpPr>
          <a:xfrm>
            <a:off x="2847556" y="2408275"/>
            <a:ext cx="6523638" cy="2337675"/>
            <a:chOff x="1334545" y="1138291"/>
            <a:chExt cx="6523638" cy="2337675"/>
          </a:xfrm>
        </p:grpSpPr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5D764062-CA80-1146-A134-0DADDD2897DF}"/>
                </a:ext>
              </a:extLst>
            </p:cNvPr>
            <p:cNvSpPr/>
            <p:nvPr/>
          </p:nvSpPr>
          <p:spPr>
            <a:xfrm rot="2160000">
              <a:off x="1334545" y="1637879"/>
              <a:ext cx="1604498" cy="167375"/>
            </a:xfrm>
            <a:prstGeom prst="rect">
              <a:avLst/>
            </a:prstGeom>
            <a:solidFill>
              <a:srgbClr val="0033A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nip Same Side Corner Rectangle 78">
              <a:extLst>
                <a:ext uri="{FF2B5EF4-FFF2-40B4-BE49-F238E27FC236}">
                  <a16:creationId xmlns:a16="http://schemas.microsoft.com/office/drawing/2014/main" id="{660DF79B-C9A0-D643-8F86-05BD2D5C177C}"/>
                </a:ext>
              </a:extLst>
            </p:cNvPr>
            <p:cNvSpPr/>
            <p:nvPr/>
          </p:nvSpPr>
          <p:spPr>
            <a:xfrm rot="18360000">
              <a:off x="1366246" y="1173786"/>
              <a:ext cx="167115" cy="96126"/>
            </a:xfrm>
            <a:prstGeom prst="snip2SameRect">
              <a:avLst>
                <a:gd name="adj1" fmla="val 50000"/>
                <a:gd name="adj2" fmla="val 0"/>
              </a:avLst>
            </a:prstGeom>
            <a:solidFill>
              <a:srgbClr val="0033A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95A73559-FD2C-A443-AE0D-48DD270AA4B4}"/>
                </a:ext>
              </a:extLst>
            </p:cNvPr>
            <p:cNvSpPr/>
            <p:nvPr/>
          </p:nvSpPr>
          <p:spPr>
            <a:xfrm>
              <a:off x="3016752" y="2178000"/>
              <a:ext cx="3088800" cy="169200"/>
            </a:xfrm>
            <a:prstGeom prst="rect">
              <a:avLst/>
            </a:prstGeom>
            <a:solidFill>
              <a:srgbClr val="0033A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Block Arc 11">
              <a:extLst>
                <a:ext uri="{FF2B5EF4-FFF2-40B4-BE49-F238E27FC236}">
                  <a16:creationId xmlns:a16="http://schemas.microsoft.com/office/drawing/2014/main" id="{F5D97E32-B083-1B4E-AA56-B881A36B1422}"/>
                </a:ext>
              </a:extLst>
            </p:cNvPr>
            <p:cNvSpPr/>
            <p:nvPr/>
          </p:nvSpPr>
          <p:spPr>
            <a:xfrm>
              <a:off x="2538393" y="1428458"/>
              <a:ext cx="951494" cy="918348"/>
            </a:xfrm>
            <a:prstGeom prst="blockArc">
              <a:avLst>
                <a:gd name="adj1" fmla="val 5351586"/>
                <a:gd name="adj2" fmla="val 7597859"/>
                <a:gd name="adj3" fmla="val 18476"/>
              </a:avLst>
            </a:prstGeom>
            <a:solidFill>
              <a:srgbClr val="0033A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2" name="Block Arc 81">
              <a:extLst>
                <a:ext uri="{FF2B5EF4-FFF2-40B4-BE49-F238E27FC236}">
                  <a16:creationId xmlns:a16="http://schemas.microsoft.com/office/drawing/2014/main" id="{62D0C677-232A-2147-B767-929838A54FB6}"/>
                </a:ext>
              </a:extLst>
            </p:cNvPr>
            <p:cNvSpPr/>
            <p:nvPr/>
          </p:nvSpPr>
          <p:spPr>
            <a:xfrm rot="10800000">
              <a:off x="5633809" y="2178000"/>
              <a:ext cx="951494" cy="918348"/>
            </a:xfrm>
            <a:prstGeom prst="blockArc">
              <a:avLst>
                <a:gd name="adj1" fmla="val 5351586"/>
                <a:gd name="adj2" fmla="val 7597859"/>
                <a:gd name="adj3" fmla="val 18476"/>
              </a:avLst>
            </a:prstGeom>
            <a:solidFill>
              <a:srgbClr val="0033A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26A92096-D8AA-4445-9F6C-E1F599DB85E8}"/>
                </a:ext>
              </a:extLst>
            </p:cNvPr>
            <p:cNvSpPr/>
            <p:nvPr/>
          </p:nvSpPr>
          <p:spPr>
            <a:xfrm rot="2160000">
              <a:off x="6202469" y="2654541"/>
              <a:ext cx="1387703" cy="167375"/>
            </a:xfrm>
            <a:prstGeom prst="rect">
              <a:avLst/>
            </a:prstGeom>
            <a:solidFill>
              <a:srgbClr val="0033A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7CFA207A-1B73-0C41-91CB-4D3B320F2DA3}"/>
                </a:ext>
              </a:extLst>
            </p:cNvPr>
            <p:cNvSpPr/>
            <p:nvPr/>
          </p:nvSpPr>
          <p:spPr>
            <a:xfrm rot="2160000">
              <a:off x="7408941" y="3095943"/>
              <a:ext cx="449242" cy="380023"/>
            </a:xfrm>
            <a:custGeom>
              <a:avLst/>
              <a:gdLst>
                <a:gd name="connsiteX0" fmla="*/ 0 w 431800"/>
                <a:gd name="connsiteY0" fmla="*/ 209550 h 225425"/>
                <a:gd name="connsiteX1" fmla="*/ 3175 w 431800"/>
                <a:gd name="connsiteY1" fmla="*/ 0 h 225425"/>
                <a:gd name="connsiteX2" fmla="*/ 225425 w 431800"/>
                <a:gd name="connsiteY2" fmla="*/ 57150 h 225425"/>
                <a:gd name="connsiteX3" fmla="*/ 431800 w 431800"/>
                <a:gd name="connsiteY3" fmla="*/ 3175 h 225425"/>
                <a:gd name="connsiteX4" fmla="*/ 428625 w 431800"/>
                <a:gd name="connsiteY4" fmla="*/ 225425 h 225425"/>
                <a:gd name="connsiteX5" fmla="*/ 222250 w 431800"/>
                <a:gd name="connsiteY5" fmla="*/ 161925 h 225425"/>
                <a:gd name="connsiteX6" fmla="*/ 0 w 431800"/>
                <a:gd name="connsiteY6" fmla="*/ 209550 h 225425"/>
                <a:gd name="connsiteX0" fmla="*/ 0 w 431800"/>
                <a:gd name="connsiteY0" fmla="*/ 209550 h 225425"/>
                <a:gd name="connsiteX1" fmla="*/ 3175 w 431800"/>
                <a:gd name="connsiteY1" fmla="*/ 0 h 225425"/>
                <a:gd name="connsiteX2" fmla="*/ 225425 w 431800"/>
                <a:gd name="connsiteY2" fmla="*/ 57150 h 225425"/>
                <a:gd name="connsiteX3" fmla="*/ 431800 w 431800"/>
                <a:gd name="connsiteY3" fmla="*/ 3175 h 225425"/>
                <a:gd name="connsiteX4" fmla="*/ 428625 w 431800"/>
                <a:gd name="connsiteY4" fmla="*/ 225425 h 225425"/>
                <a:gd name="connsiteX5" fmla="*/ 222250 w 431800"/>
                <a:gd name="connsiteY5" fmla="*/ 161925 h 225425"/>
                <a:gd name="connsiteX6" fmla="*/ 0 w 431800"/>
                <a:gd name="connsiteY6" fmla="*/ 209550 h 225425"/>
                <a:gd name="connsiteX0" fmla="*/ 0 w 431800"/>
                <a:gd name="connsiteY0" fmla="*/ 209550 h 225425"/>
                <a:gd name="connsiteX1" fmla="*/ 3175 w 431800"/>
                <a:gd name="connsiteY1" fmla="*/ 0 h 225425"/>
                <a:gd name="connsiteX2" fmla="*/ 225425 w 431800"/>
                <a:gd name="connsiteY2" fmla="*/ 57150 h 225425"/>
                <a:gd name="connsiteX3" fmla="*/ 431800 w 431800"/>
                <a:gd name="connsiteY3" fmla="*/ 3175 h 225425"/>
                <a:gd name="connsiteX4" fmla="*/ 428625 w 431800"/>
                <a:gd name="connsiteY4" fmla="*/ 225425 h 225425"/>
                <a:gd name="connsiteX5" fmla="*/ 222250 w 431800"/>
                <a:gd name="connsiteY5" fmla="*/ 161925 h 225425"/>
                <a:gd name="connsiteX6" fmla="*/ 0 w 431800"/>
                <a:gd name="connsiteY6" fmla="*/ 209550 h 225425"/>
                <a:gd name="connsiteX0" fmla="*/ 0 w 431800"/>
                <a:gd name="connsiteY0" fmla="*/ 209550 h 225425"/>
                <a:gd name="connsiteX1" fmla="*/ 3175 w 431800"/>
                <a:gd name="connsiteY1" fmla="*/ 0 h 225425"/>
                <a:gd name="connsiteX2" fmla="*/ 225425 w 431800"/>
                <a:gd name="connsiteY2" fmla="*/ 57150 h 225425"/>
                <a:gd name="connsiteX3" fmla="*/ 431800 w 431800"/>
                <a:gd name="connsiteY3" fmla="*/ 3175 h 225425"/>
                <a:gd name="connsiteX4" fmla="*/ 428625 w 431800"/>
                <a:gd name="connsiteY4" fmla="*/ 225425 h 225425"/>
                <a:gd name="connsiteX5" fmla="*/ 222250 w 431800"/>
                <a:gd name="connsiteY5" fmla="*/ 161925 h 225425"/>
                <a:gd name="connsiteX6" fmla="*/ 0 w 431800"/>
                <a:gd name="connsiteY6" fmla="*/ 209550 h 225425"/>
                <a:gd name="connsiteX0" fmla="*/ 0 w 431800"/>
                <a:gd name="connsiteY0" fmla="*/ 211327 h 227202"/>
                <a:gd name="connsiteX1" fmla="*/ 3175 w 431800"/>
                <a:gd name="connsiteY1" fmla="*/ 1777 h 227202"/>
                <a:gd name="connsiteX2" fmla="*/ 225425 w 431800"/>
                <a:gd name="connsiteY2" fmla="*/ 58927 h 227202"/>
                <a:gd name="connsiteX3" fmla="*/ 431800 w 431800"/>
                <a:gd name="connsiteY3" fmla="*/ 4952 h 227202"/>
                <a:gd name="connsiteX4" fmla="*/ 428625 w 431800"/>
                <a:gd name="connsiteY4" fmla="*/ 227202 h 227202"/>
                <a:gd name="connsiteX5" fmla="*/ 222250 w 431800"/>
                <a:gd name="connsiteY5" fmla="*/ 163702 h 227202"/>
                <a:gd name="connsiteX6" fmla="*/ 0 w 431800"/>
                <a:gd name="connsiteY6" fmla="*/ 211327 h 227202"/>
                <a:gd name="connsiteX0" fmla="*/ 0 w 431800"/>
                <a:gd name="connsiteY0" fmla="*/ 212385 h 228260"/>
                <a:gd name="connsiteX1" fmla="*/ 3175 w 431800"/>
                <a:gd name="connsiteY1" fmla="*/ 2835 h 228260"/>
                <a:gd name="connsiteX2" fmla="*/ 225425 w 431800"/>
                <a:gd name="connsiteY2" fmla="*/ 59985 h 228260"/>
                <a:gd name="connsiteX3" fmla="*/ 431800 w 431800"/>
                <a:gd name="connsiteY3" fmla="*/ 6010 h 228260"/>
                <a:gd name="connsiteX4" fmla="*/ 428625 w 431800"/>
                <a:gd name="connsiteY4" fmla="*/ 228260 h 228260"/>
                <a:gd name="connsiteX5" fmla="*/ 222250 w 431800"/>
                <a:gd name="connsiteY5" fmla="*/ 164760 h 228260"/>
                <a:gd name="connsiteX6" fmla="*/ 0 w 431800"/>
                <a:gd name="connsiteY6" fmla="*/ 212385 h 228260"/>
                <a:gd name="connsiteX0" fmla="*/ 0 w 431800"/>
                <a:gd name="connsiteY0" fmla="*/ 212385 h 228260"/>
                <a:gd name="connsiteX1" fmla="*/ 3175 w 431800"/>
                <a:gd name="connsiteY1" fmla="*/ 2835 h 228260"/>
                <a:gd name="connsiteX2" fmla="*/ 225425 w 431800"/>
                <a:gd name="connsiteY2" fmla="*/ 59985 h 228260"/>
                <a:gd name="connsiteX3" fmla="*/ 431800 w 431800"/>
                <a:gd name="connsiteY3" fmla="*/ 6010 h 228260"/>
                <a:gd name="connsiteX4" fmla="*/ 428625 w 431800"/>
                <a:gd name="connsiteY4" fmla="*/ 228260 h 228260"/>
                <a:gd name="connsiteX5" fmla="*/ 222250 w 431800"/>
                <a:gd name="connsiteY5" fmla="*/ 164760 h 228260"/>
                <a:gd name="connsiteX6" fmla="*/ 0 w 431800"/>
                <a:gd name="connsiteY6" fmla="*/ 212385 h 228260"/>
                <a:gd name="connsiteX0" fmla="*/ 0 w 431800"/>
                <a:gd name="connsiteY0" fmla="*/ 212385 h 228260"/>
                <a:gd name="connsiteX1" fmla="*/ 3175 w 431800"/>
                <a:gd name="connsiteY1" fmla="*/ 2835 h 228260"/>
                <a:gd name="connsiteX2" fmla="*/ 225425 w 431800"/>
                <a:gd name="connsiteY2" fmla="*/ 59985 h 228260"/>
                <a:gd name="connsiteX3" fmla="*/ 431800 w 431800"/>
                <a:gd name="connsiteY3" fmla="*/ 6010 h 228260"/>
                <a:gd name="connsiteX4" fmla="*/ 428625 w 431800"/>
                <a:gd name="connsiteY4" fmla="*/ 228260 h 228260"/>
                <a:gd name="connsiteX5" fmla="*/ 222250 w 431800"/>
                <a:gd name="connsiteY5" fmla="*/ 164760 h 228260"/>
                <a:gd name="connsiteX6" fmla="*/ 0 w 431800"/>
                <a:gd name="connsiteY6" fmla="*/ 212385 h 228260"/>
                <a:gd name="connsiteX0" fmla="*/ 352 w 428625"/>
                <a:gd name="connsiteY0" fmla="*/ 205042 h 228260"/>
                <a:gd name="connsiteX1" fmla="*/ 0 w 428625"/>
                <a:gd name="connsiteY1" fmla="*/ 2835 h 228260"/>
                <a:gd name="connsiteX2" fmla="*/ 222250 w 428625"/>
                <a:gd name="connsiteY2" fmla="*/ 59985 h 228260"/>
                <a:gd name="connsiteX3" fmla="*/ 428625 w 428625"/>
                <a:gd name="connsiteY3" fmla="*/ 6010 h 228260"/>
                <a:gd name="connsiteX4" fmla="*/ 425450 w 428625"/>
                <a:gd name="connsiteY4" fmla="*/ 228260 h 228260"/>
                <a:gd name="connsiteX5" fmla="*/ 219075 w 428625"/>
                <a:gd name="connsiteY5" fmla="*/ 164760 h 228260"/>
                <a:gd name="connsiteX6" fmla="*/ 352 w 428625"/>
                <a:gd name="connsiteY6" fmla="*/ 205042 h 228260"/>
                <a:gd name="connsiteX0" fmla="*/ 0 w 429448"/>
                <a:gd name="connsiteY0" fmla="*/ 205858 h 228260"/>
                <a:gd name="connsiteX1" fmla="*/ 823 w 429448"/>
                <a:gd name="connsiteY1" fmla="*/ 2835 h 228260"/>
                <a:gd name="connsiteX2" fmla="*/ 223073 w 429448"/>
                <a:gd name="connsiteY2" fmla="*/ 59985 h 228260"/>
                <a:gd name="connsiteX3" fmla="*/ 429448 w 429448"/>
                <a:gd name="connsiteY3" fmla="*/ 6010 h 228260"/>
                <a:gd name="connsiteX4" fmla="*/ 426273 w 429448"/>
                <a:gd name="connsiteY4" fmla="*/ 228260 h 228260"/>
                <a:gd name="connsiteX5" fmla="*/ 219898 w 429448"/>
                <a:gd name="connsiteY5" fmla="*/ 164760 h 228260"/>
                <a:gd name="connsiteX6" fmla="*/ 0 w 429448"/>
                <a:gd name="connsiteY6" fmla="*/ 205858 h 228260"/>
                <a:gd name="connsiteX0" fmla="*/ 0 w 429448"/>
                <a:gd name="connsiteY0" fmla="*/ 205858 h 228260"/>
                <a:gd name="connsiteX1" fmla="*/ 823 w 429448"/>
                <a:gd name="connsiteY1" fmla="*/ 2835 h 228260"/>
                <a:gd name="connsiteX2" fmla="*/ 223073 w 429448"/>
                <a:gd name="connsiteY2" fmla="*/ 59985 h 228260"/>
                <a:gd name="connsiteX3" fmla="*/ 429448 w 429448"/>
                <a:gd name="connsiteY3" fmla="*/ 6010 h 228260"/>
                <a:gd name="connsiteX4" fmla="*/ 426273 w 429448"/>
                <a:gd name="connsiteY4" fmla="*/ 228260 h 228260"/>
                <a:gd name="connsiteX5" fmla="*/ 219898 w 429448"/>
                <a:gd name="connsiteY5" fmla="*/ 164760 h 228260"/>
                <a:gd name="connsiteX6" fmla="*/ 0 w 429448"/>
                <a:gd name="connsiteY6" fmla="*/ 205858 h 228260"/>
                <a:gd name="connsiteX0" fmla="*/ 0 w 429448"/>
                <a:gd name="connsiteY0" fmla="*/ 205858 h 228260"/>
                <a:gd name="connsiteX1" fmla="*/ 823 w 429448"/>
                <a:gd name="connsiteY1" fmla="*/ 2835 h 228260"/>
                <a:gd name="connsiteX2" fmla="*/ 223073 w 429448"/>
                <a:gd name="connsiteY2" fmla="*/ 59985 h 228260"/>
                <a:gd name="connsiteX3" fmla="*/ 429448 w 429448"/>
                <a:gd name="connsiteY3" fmla="*/ 6010 h 228260"/>
                <a:gd name="connsiteX4" fmla="*/ 426273 w 429448"/>
                <a:gd name="connsiteY4" fmla="*/ 228260 h 228260"/>
                <a:gd name="connsiteX5" fmla="*/ 219898 w 429448"/>
                <a:gd name="connsiteY5" fmla="*/ 145994 h 228260"/>
                <a:gd name="connsiteX6" fmla="*/ 0 w 429448"/>
                <a:gd name="connsiteY6" fmla="*/ 205858 h 228260"/>
                <a:gd name="connsiteX0" fmla="*/ 0 w 429448"/>
                <a:gd name="connsiteY0" fmla="*/ 205858 h 228260"/>
                <a:gd name="connsiteX1" fmla="*/ 823 w 429448"/>
                <a:gd name="connsiteY1" fmla="*/ 2835 h 228260"/>
                <a:gd name="connsiteX2" fmla="*/ 223073 w 429448"/>
                <a:gd name="connsiteY2" fmla="*/ 59985 h 228260"/>
                <a:gd name="connsiteX3" fmla="*/ 429448 w 429448"/>
                <a:gd name="connsiteY3" fmla="*/ 6010 h 228260"/>
                <a:gd name="connsiteX4" fmla="*/ 426273 w 429448"/>
                <a:gd name="connsiteY4" fmla="*/ 228260 h 228260"/>
                <a:gd name="connsiteX5" fmla="*/ 219898 w 429448"/>
                <a:gd name="connsiteY5" fmla="*/ 145994 h 228260"/>
                <a:gd name="connsiteX6" fmla="*/ 0 w 429448"/>
                <a:gd name="connsiteY6" fmla="*/ 205858 h 228260"/>
                <a:gd name="connsiteX0" fmla="*/ 0 w 429448"/>
                <a:gd name="connsiteY0" fmla="*/ 205858 h 228260"/>
                <a:gd name="connsiteX1" fmla="*/ 823 w 429448"/>
                <a:gd name="connsiteY1" fmla="*/ 2835 h 228260"/>
                <a:gd name="connsiteX2" fmla="*/ 223073 w 429448"/>
                <a:gd name="connsiteY2" fmla="*/ 59985 h 228260"/>
                <a:gd name="connsiteX3" fmla="*/ 429448 w 429448"/>
                <a:gd name="connsiteY3" fmla="*/ 6010 h 228260"/>
                <a:gd name="connsiteX4" fmla="*/ 426273 w 429448"/>
                <a:gd name="connsiteY4" fmla="*/ 228260 h 228260"/>
                <a:gd name="connsiteX5" fmla="*/ 219898 w 429448"/>
                <a:gd name="connsiteY5" fmla="*/ 145994 h 228260"/>
                <a:gd name="connsiteX6" fmla="*/ 0 w 429448"/>
                <a:gd name="connsiteY6" fmla="*/ 205858 h 228260"/>
                <a:gd name="connsiteX0" fmla="*/ 0 w 429448"/>
                <a:gd name="connsiteY0" fmla="*/ 205810 h 228212"/>
                <a:gd name="connsiteX1" fmla="*/ 823 w 429448"/>
                <a:gd name="connsiteY1" fmla="*/ 2787 h 228212"/>
                <a:gd name="connsiteX2" fmla="*/ 218370 w 429448"/>
                <a:gd name="connsiteY2" fmla="*/ 60753 h 228212"/>
                <a:gd name="connsiteX3" fmla="*/ 429448 w 429448"/>
                <a:gd name="connsiteY3" fmla="*/ 5962 h 228212"/>
                <a:gd name="connsiteX4" fmla="*/ 426273 w 429448"/>
                <a:gd name="connsiteY4" fmla="*/ 228212 h 228212"/>
                <a:gd name="connsiteX5" fmla="*/ 219898 w 429448"/>
                <a:gd name="connsiteY5" fmla="*/ 145946 h 228212"/>
                <a:gd name="connsiteX6" fmla="*/ 0 w 429448"/>
                <a:gd name="connsiteY6" fmla="*/ 205810 h 228212"/>
                <a:gd name="connsiteX0" fmla="*/ 0 w 429448"/>
                <a:gd name="connsiteY0" fmla="*/ 205630 h 228032"/>
                <a:gd name="connsiteX1" fmla="*/ 823 w 429448"/>
                <a:gd name="connsiteY1" fmla="*/ 2607 h 228032"/>
                <a:gd name="connsiteX2" fmla="*/ 218370 w 429448"/>
                <a:gd name="connsiteY2" fmla="*/ 60573 h 228032"/>
                <a:gd name="connsiteX3" fmla="*/ 429448 w 429448"/>
                <a:gd name="connsiteY3" fmla="*/ 5782 h 228032"/>
                <a:gd name="connsiteX4" fmla="*/ 426273 w 429448"/>
                <a:gd name="connsiteY4" fmla="*/ 228032 h 228032"/>
                <a:gd name="connsiteX5" fmla="*/ 219898 w 429448"/>
                <a:gd name="connsiteY5" fmla="*/ 145766 h 228032"/>
                <a:gd name="connsiteX6" fmla="*/ 0 w 429448"/>
                <a:gd name="connsiteY6" fmla="*/ 205630 h 228032"/>
                <a:gd name="connsiteX0" fmla="*/ 0 w 443882"/>
                <a:gd name="connsiteY0" fmla="*/ 203023 h 225425"/>
                <a:gd name="connsiteX1" fmla="*/ 823 w 443882"/>
                <a:gd name="connsiteY1" fmla="*/ 0 h 225425"/>
                <a:gd name="connsiteX2" fmla="*/ 218370 w 443882"/>
                <a:gd name="connsiteY2" fmla="*/ 57966 h 225425"/>
                <a:gd name="connsiteX3" fmla="*/ 429448 w 443882"/>
                <a:gd name="connsiteY3" fmla="*/ 3175 h 225425"/>
                <a:gd name="connsiteX4" fmla="*/ 425325 w 443882"/>
                <a:gd name="connsiteY4" fmla="*/ 108055 h 225425"/>
                <a:gd name="connsiteX5" fmla="*/ 426273 w 443882"/>
                <a:gd name="connsiteY5" fmla="*/ 225425 h 225425"/>
                <a:gd name="connsiteX6" fmla="*/ 219898 w 443882"/>
                <a:gd name="connsiteY6" fmla="*/ 143159 h 225425"/>
                <a:gd name="connsiteX7" fmla="*/ 0 w 443882"/>
                <a:gd name="connsiteY7" fmla="*/ 203023 h 225425"/>
                <a:gd name="connsiteX0" fmla="*/ 0 w 438242"/>
                <a:gd name="connsiteY0" fmla="*/ 203023 h 225425"/>
                <a:gd name="connsiteX1" fmla="*/ 823 w 438242"/>
                <a:gd name="connsiteY1" fmla="*/ 0 h 225425"/>
                <a:gd name="connsiteX2" fmla="*/ 218370 w 438242"/>
                <a:gd name="connsiteY2" fmla="*/ 57966 h 225425"/>
                <a:gd name="connsiteX3" fmla="*/ 429448 w 438242"/>
                <a:gd name="connsiteY3" fmla="*/ 3175 h 225425"/>
                <a:gd name="connsiteX4" fmla="*/ 385351 w 438242"/>
                <a:gd name="connsiteY4" fmla="*/ 110503 h 225425"/>
                <a:gd name="connsiteX5" fmla="*/ 426273 w 438242"/>
                <a:gd name="connsiteY5" fmla="*/ 225425 h 225425"/>
                <a:gd name="connsiteX6" fmla="*/ 219898 w 438242"/>
                <a:gd name="connsiteY6" fmla="*/ 143159 h 225425"/>
                <a:gd name="connsiteX7" fmla="*/ 0 w 438242"/>
                <a:gd name="connsiteY7" fmla="*/ 203023 h 225425"/>
                <a:gd name="connsiteX0" fmla="*/ 0 w 440547"/>
                <a:gd name="connsiteY0" fmla="*/ 203023 h 259693"/>
                <a:gd name="connsiteX1" fmla="*/ 823 w 440547"/>
                <a:gd name="connsiteY1" fmla="*/ 0 h 259693"/>
                <a:gd name="connsiteX2" fmla="*/ 218370 w 440547"/>
                <a:gd name="connsiteY2" fmla="*/ 57966 h 259693"/>
                <a:gd name="connsiteX3" fmla="*/ 429448 w 440547"/>
                <a:gd name="connsiteY3" fmla="*/ 3175 h 259693"/>
                <a:gd name="connsiteX4" fmla="*/ 385351 w 440547"/>
                <a:gd name="connsiteY4" fmla="*/ 110503 h 259693"/>
                <a:gd name="connsiteX5" fmla="*/ 432151 w 440547"/>
                <a:gd name="connsiteY5" fmla="*/ 259693 h 259693"/>
                <a:gd name="connsiteX6" fmla="*/ 219898 w 440547"/>
                <a:gd name="connsiteY6" fmla="*/ 143159 h 259693"/>
                <a:gd name="connsiteX7" fmla="*/ 0 w 440547"/>
                <a:gd name="connsiteY7" fmla="*/ 203023 h 259693"/>
                <a:gd name="connsiteX0" fmla="*/ 0 w 440547"/>
                <a:gd name="connsiteY0" fmla="*/ 246025 h 302695"/>
                <a:gd name="connsiteX1" fmla="*/ 823 w 440547"/>
                <a:gd name="connsiteY1" fmla="*/ 43002 h 302695"/>
                <a:gd name="connsiteX2" fmla="*/ 218370 w 440547"/>
                <a:gd name="connsiteY2" fmla="*/ 100968 h 302695"/>
                <a:gd name="connsiteX3" fmla="*/ 429448 w 440547"/>
                <a:gd name="connsiteY3" fmla="*/ 486 h 302695"/>
                <a:gd name="connsiteX4" fmla="*/ 385351 w 440547"/>
                <a:gd name="connsiteY4" fmla="*/ 153505 h 302695"/>
                <a:gd name="connsiteX5" fmla="*/ 432151 w 440547"/>
                <a:gd name="connsiteY5" fmla="*/ 302695 h 302695"/>
                <a:gd name="connsiteX6" fmla="*/ 219898 w 440547"/>
                <a:gd name="connsiteY6" fmla="*/ 186161 h 302695"/>
                <a:gd name="connsiteX7" fmla="*/ 0 w 440547"/>
                <a:gd name="connsiteY7" fmla="*/ 246025 h 302695"/>
                <a:gd name="connsiteX0" fmla="*/ 0 w 440547"/>
                <a:gd name="connsiteY0" fmla="*/ 251531 h 308201"/>
                <a:gd name="connsiteX1" fmla="*/ 823 w 440547"/>
                <a:gd name="connsiteY1" fmla="*/ 48508 h 308201"/>
                <a:gd name="connsiteX2" fmla="*/ 218370 w 440547"/>
                <a:gd name="connsiteY2" fmla="*/ 106474 h 308201"/>
                <a:gd name="connsiteX3" fmla="*/ 353607 w 440547"/>
                <a:gd name="connsiteY3" fmla="*/ 38257 h 308201"/>
                <a:gd name="connsiteX4" fmla="*/ 429448 w 440547"/>
                <a:gd name="connsiteY4" fmla="*/ 5992 h 308201"/>
                <a:gd name="connsiteX5" fmla="*/ 385351 w 440547"/>
                <a:gd name="connsiteY5" fmla="*/ 159011 h 308201"/>
                <a:gd name="connsiteX6" fmla="*/ 432151 w 440547"/>
                <a:gd name="connsiteY6" fmla="*/ 308201 h 308201"/>
                <a:gd name="connsiteX7" fmla="*/ 219898 w 440547"/>
                <a:gd name="connsiteY7" fmla="*/ 191667 h 308201"/>
                <a:gd name="connsiteX8" fmla="*/ 0 w 440547"/>
                <a:gd name="connsiteY8" fmla="*/ 251531 h 308201"/>
                <a:gd name="connsiteX0" fmla="*/ 0 w 440547"/>
                <a:gd name="connsiteY0" fmla="*/ 259190 h 315860"/>
                <a:gd name="connsiteX1" fmla="*/ 823 w 440547"/>
                <a:gd name="connsiteY1" fmla="*/ 56167 h 315860"/>
                <a:gd name="connsiteX2" fmla="*/ 218370 w 440547"/>
                <a:gd name="connsiteY2" fmla="*/ 114133 h 315860"/>
                <a:gd name="connsiteX3" fmla="*/ 351255 w 440547"/>
                <a:gd name="connsiteY3" fmla="*/ 14095 h 315860"/>
                <a:gd name="connsiteX4" fmla="*/ 429448 w 440547"/>
                <a:gd name="connsiteY4" fmla="*/ 13651 h 315860"/>
                <a:gd name="connsiteX5" fmla="*/ 385351 w 440547"/>
                <a:gd name="connsiteY5" fmla="*/ 166670 h 315860"/>
                <a:gd name="connsiteX6" fmla="*/ 432151 w 440547"/>
                <a:gd name="connsiteY6" fmla="*/ 315860 h 315860"/>
                <a:gd name="connsiteX7" fmla="*/ 219898 w 440547"/>
                <a:gd name="connsiteY7" fmla="*/ 199326 h 315860"/>
                <a:gd name="connsiteX8" fmla="*/ 0 w 440547"/>
                <a:gd name="connsiteY8" fmla="*/ 259190 h 315860"/>
                <a:gd name="connsiteX0" fmla="*/ 0 w 440547"/>
                <a:gd name="connsiteY0" fmla="*/ 253948 h 310618"/>
                <a:gd name="connsiteX1" fmla="*/ 823 w 440547"/>
                <a:gd name="connsiteY1" fmla="*/ 50925 h 310618"/>
                <a:gd name="connsiteX2" fmla="*/ 218370 w 440547"/>
                <a:gd name="connsiteY2" fmla="*/ 108891 h 310618"/>
                <a:gd name="connsiteX3" fmla="*/ 351255 w 440547"/>
                <a:gd name="connsiteY3" fmla="*/ 8853 h 310618"/>
                <a:gd name="connsiteX4" fmla="*/ 429448 w 440547"/>
                <a:gd name="connsiteY4" fmla="*/ 8409 h 310618"/>
                <a:gd name="connsiteX5" fmla="*/ 385351 w 440547"/>
                <a:gd name="connsiteY5" fmla="*/ 161428 h 310618"/>
                <a:gd name="connsiteX6" fmla="*/ 432151 w 440547"/>
                <a:gd name="connsiteY6" fmla="*/ 310618 h 310618"/>
                <a:gd name="connsiteX7" fmla="*/ 219898 w 440547"/>
                <a:gd name="connsiteY7" fmla="*/ 194084 h 310618"/>
                <a:gd name="connsiteX8" fmla="*/ 0 w 440547"/>
                <a:gd name="connsiteY8" fmla="*/ 253948 h 310618"/>
                <a:gd name="connsiteX0" fmla="*/ 0 w 440547"/>
                <a:gd name="connsiteY0" fmla="*/ 245539 h 302209"/>
                <a:gd name="connsiteX1" fmla="*/ 823 w 440547"/>
                <a:gd name="connsiteY1" fmla="*/ 42516 h 302209"/>
                <a:gd name="connsiteX2" fmla="*/ 218370 w 440547"/>
                <a:gd name="connsiteY2" fmla="*/ 100482 h 302209"/>
                <a:gd name="connsiteX3" fmla="*/ 351255 w 440547"/>
                <a:gd name="connsiteY3" fmla="*/ 444 h 302209"/>
                <a:gd name="connsiteX4" fmla="*/ 429448 w 440547"/>
                <a:gd name="connsiteY4" fmla="*/ 0 h 302209"/>
                <a:gd name="connsiteX5" fmla="*/ 385351 w 440547"/>
                <a:gd name="connsiteY5" fmla="*/ 153019 h 302209"/>
                <a:gd name="connsiteX6" fmla="*/ 432151 w 440547"/>
                <a:gd name="connsiteY6" fmla="*/ 302209 h 302209"/>
                <a:gd name="connsiteX7" fmla="*/ 219898 w 440547"/>
                <a:gd name="connsiteY7" fmla="*/ 185675 h 302209"/>
                <a:gd name="connsiteX8" fmla="*/ 0 w 440547"/>
                <a:gd name="connsiteY8" fmla="*/ 245539 h 302209"/>
                <a:gd name="connsiteX0" fmla="*/ 0 w 440547"/>
                <a:gd name="connsiteY0" fmla="*/ 245539 h 302209"/>
                <a:gd name="connsiteX1" fmla="*/ 823 w 440547"/>
                <a:gd name="connsiteY1" fmla="*/ 42516 h 302209"/>
                <a:gd name="connsiteX2" fmla="*/ 218370 w 440547"/>
                <a:gd name="connsiteY2" fmla="*/ 100482 h 302209"/>
                <a:gd name="connsiteX3" fmla="*/ 351255 w 440547"/>
                <a:gd name="connsiteY3" fmla="*/ 444 h 302209"/>
                <a:gd name="connsiteX4" fmla="*/ 429448 w 440547"/>
                <a:gd name="connsiteY4" fmla="*/ 0 h 302209"/>
                <a:gd name="connsiteX5" fmla="*/ 385351 w 440547"/>
                <a:gd name="connsiteY5" fmla="*/ 153019 h 302209"/>
                <a:gd name="connsiteX6" fmla="*/ 432151 w 440547"/>
                <a:gd name="connsiteY6" fmla="*/ 302209 h 302209"/>
                <a:gd name="connsiteX7" fmla="*/ 219898 w 440547"/>
                <a:gd name="connsiteY7" fmla="*/ 185675 h 302209"/>
                <a:gd name="connsiteX8" fmla="*/ 0 w 440547"/>
                <a:gd name="connsiteY8" fmla="*/ 245539 h 302209"/>
                <a:gd name="connsiteX0" fmla="*/ 0 w 432499"/>
                <a:gd name="connsiteY0" fmla="*/ 245539 h 306728"/>
                <a:gd name="connsiteX1" fmla="*/ 823 w 432499"/>
                <a:gd name="connsiteY1" fmla="*/ 42516 h 306728"/>
                <a:gd name="connsiteX2" fmla="*/ 218370 w 432499"/>
                <a:gd name="connsiteY2" fmla="*/ 100482 h 306728"/>
                <a:gd name="connsiteX3" fmla="*/ 351255 w 432499"/>
                <a:gd name="connsiteY3" fmla="*/ 444 h 306728"/>
                <a:gd name="connsiteX4" fmla="*/ 429448 w 432499"/>
                <a:gd name="connsiteY4" fmla="*/ 0 h 306728"/>
                <a:gd name="connsiteX5" fmla="*/ 385351 w 432499"/>
                <a:gd name="connsiteY5" fmla="*/ 153019 h 306728"/>
                <a:gd name="connsiteX6" fmla="*/ 432151 w 432499"/>
                <a:gd name="connsiteY6" fmla="*/ 302209 h 306728"/>
                <a:gd name="connsiteX7" fmla="*/ 354783 w 432499"/>
                <a:gd name="connsiteY7" fmla="*/ 260719 h 306728"/>
                <a:gd name="connsiteX8" fmla="*/ 219898 w 432499"/>
                <a:gd name="connsiteY8" fmla="*/ 185675 h 306728"/>
                <a:gd name="connsiteX9" fmla="*/ 0 w 432499"/>
                <a:gd name="connsiteY9" fmla="*/ 245539 h 306728"/>
                <a:gd name="connsiteX0" fmla="*/ 0 w 429448"/>
                <a:gd name="connsiteY0" fmla="*/ 245539 h 278255"/>
                <a:gd name="connsiteX1" fmla="*/ 823 w 429448"/>
                <a:gd name="connsiteY1" fmla="*/ 42516 h 278255"/>
                <a:gd name="connsiteX2" fmla="*/ 218370 w 429448"/>
                <a:gd name="connsiteY2" fmla="*/ 100482 h 278255"/>
                <a:gd name="connsiteX3" fmla="*/ 351255 w 429448"/>
                <a:gd name="connsiteY3" fmla="*/ 444 h 278255"/>
                <a:gd name="connsiteX4" fmla="*/ 429448 w 429448"/>
                <a:gd name="connsiteY4" fmla="*/ 0 h 278255"/>
                <a:gd name="connsiteX5" fmla="*/ 385351 w 429448"/>
                <a:gd name="connsiteY5" fmla="*/ 153019 h 278255"/>
                <a:gd name="connsiteX6" fmla="*/ 427448 w 429448"/>
                <a:gd name="connsiteY6" fmla="*/ 267125 h 278255"/>
                <a:gd name="connsiteX7" fmla="*/ 354783 w 429448"/>
                <a:gd name="connsiteY7" fmla="*/ 260719 h 278255"/>
                <a:gd name="connsiteX8" fmla="*/ 219898 w 429448"/>
                <a:gd name="connsiteY8" fmla="*/ 185675 h 278255"/>
                <a:gd name="connsiteX9" fmla="*/ 0 w 429448"/>
                <a:gd name="connsiteY9" fmla="*/ 245539 h 278255"/>
                <a:gd name="connsiteX0" fmla="*/ 0 w 429448"/>
                <a:gd name="connsiteY0" fmla="*/ 245539 h 278255"/>
                <a:gd name="connsiteX1" fmla="*/ 823 w 429448"/>
                <a:gd name="connsiteY1" fmla="*/ 42516 h 278255"/>
                <a:gd name="connsiteX2" fmla="*/ 218370 w 429448"/>
                <a:gd name="connsiteY2" fmla="*/ 100482 h 278255"/>
                <a:gd name="connsiteX3" fmla="*/ 351255 w 429448"/>
                <a:gd name="connsiteY3" fmla="*/ 444 h 278255"/>
                <a:gd name="connsiteX4" fmla="*/ 429448 w 429448"/>
                <a:gd name="connsiteY4" fmla="*/ 0 h 278255"/>
                <a:gd name="connsiteX5" fmla="*/ 385351 w 429448"/>
                <a:gd name="connsiteY5" fmla="*/ 153019 h 278255"/>
                <a:gd name="connsiteX6" fmla="*/ 427448 w 429448"/>
                <a:gd name="connsiteY6" fmla="*/ 267125 h 278255"/>
                <a:gd name="connsiteX7" fmla="*/ 354783 w 429448"/>
                <a:gd name="connsiteY7" fmla="*/ 260719 h 278255"/>
                <a:gd name="connsiteX8" fmla="*/ 219898 w 429448"/>
                <a:gd name="connsiteY8" fmla="*/ 185675 h 278255"/>
                <a:gd name="connsiteX9" fmla="*/ 0 w 429448"/>
                <a:gd name="connsiteY9" fmla="*/ 245539 h 278255"/>
                <a:gd name="connsiteX0" fmla="*/ 0 w 429448"/>
                <a:gd name="connsiteY0" fmla="*/ 245539 h 271394"/>
                <a:gd name="connsiteX1" fmla="*/ 823 w 429448"/>
                <a:gd name="connsiteY1" fmla="*/ 42516 h 271394"/>
                <a:gd name="connsiteX2" fmla="*/ 218370 w 429448"/>
                <a:gd name="connsiteY2" fmla="*/ 100482 h 271394"/>
                <a:gd name="connsiteX3" fmla="*/ 351255 w 429448"/>
                <a:gd name="connsiteY3" fmla="*/ 444 h 271394"/>
                <a:gd name="connsiteX4" fmla="*/ 429448 w 429448"/>
                <a:gd name="connsiteY4" fmla="*/ 0 h 271394"/>
                <a:gd name="connsiteX5" fmla="*/ 385351 w 429448"/>
                <a:gd name="connsiteY5" fmla="*/ 153019 h 271394"/>
                <a:gd name="connsiteX6" fmla="*/ 427448 w 429448"/>
                <a:gd name="connsiteY6" fmla="*/ 267125 h 271394"/>
                <a:gd name="connsiteX7" fmla="*/ 354783 w 429448"/>
                <a:gd name="connsiteY7" fmla="*/ 260719 h 271394"/>
                <a:gd name="connsiteX8" fmla="*/ 219898 w 429448"/>
                <a:gd name="connsiteY8" fmla="*/ 185675 h 271394"/>
                <a:gd name="connsiteX9" fmla="*/ 0 w 429448"/>
                <a:gd name="connsiteY9" fmla="*/ 245539 h 271394"/>
                <a:gd name="connsiteX0" fmla="*/ 0 w 429448"/>
                <a:gd name="connsiteY0" fmla="*/ 245539 h 267125"/>
                <a:gd name="connsiteX1" fmla="*/ 823 w 429448"/>
                <a:gd name="connsiteY1" fmla="*/ 42516 h 267125"/>
                <a:gd name="connsiteX2" fmla="*/ 218370 w 429448"/>
                <a:gd name="connsiteY2" fmla="*/ 100482 h 267125"/>
                <a:gd name="connsiteX3" fmla="*/ 351255 w 429448"/>
                <a:gd name="connsiteY3" fmla="*/ 444 h 267125"/>
                <a:gd name="connsiteX4" fmla="*/ 429448 w 429448"/>
                <a:gd name="connsiteY4" fmla="*/ 0 h 267125"/>
                <a:gd name="connsiteX5" fmla="*/ 385351 w 429448"/>
                <a:gd name="connsiteY5" fmla="*/ 153019 h 267125"/>
                <a:gd name="connsiteX6" fmla="*/ 427448 w 429448"/>
                <a:gd name="connsiteY6" fmla="*/ 267125 h 267125"/>
                <a:gd name="connsiteX7" fmla="*/ 354783 w 429448"/>
                <a:gd name="connsiteY7" fmla="*/ 260719 h 267125"/>
                <a:gd name="connsiteX8" fmla="*/ 219898 w 429448"/>
                <a:gd name="connsiteY8" fmla="*/ 185675 h 267125"/>
                <a:gd name="connsiteX9" fmla="*/ 0 w 429448"/>
                <a:gd name="connsiteY9" fmla="*/ 245539 h 267125"/>
                <a:gd name="connsiteX0" fmla="*/ 0 w 429448"/>
                <a:gd name="connsiteY0" fmla="*/ 245539 h 269694"/>
                <a:gd name="connsiteX1" fmla="*/ 823 w 429448"/>
                <a:gd name="connsiteY1" fmla="*/ 42516 h 269694"/>
                <a:gd name="connsiteX2" fmla="*/ 218370 w 429448"/>
                <a:gd name="connsiteY2" fmla="*/ 100482 h 269694"/>
                <a:gd name="connsiteX3" fmla="*/ 351255 w 429448"/>
                <a:gd name="connsiteY3" fmla="*/ 444 h 269694"/>
                <a:gd name="connsiteX4" fmla="*/ 429448 w 429448"/>
                <a:gd name="connsiteY4" fmla="*/ 0 h 269694"/>
                <a:gd name="connsiteX5" fmla="*/ 385351 w 429448"/>
                <a:gd name="connsiteY5" fmla="*/ 153019 h 269694"/>
                <a:gd name="connsiteX6" fmla="*/ 427448 w 429448"/>
                <a:gd name="connsiteY6" fmla="*/ 267125 h 269694"/>
                <a:gd name="connsiteX7" fmla="*/ 358310 w 429448"/>
                <a:gd name="connsiteY7" fmla="*/ 269694 h 269694"/>
                <a:gd name="connsiteX8" fmla="*/ 219898 w 429448"/>
                <a:gd name="connsiteY8" fmla="*/ 185675 h 269694"/>
                <a:gd name="connsiteX9" fmla="*/ 0 w 429448"/>
                <a:gd name="connsiteY9" fmla="*/ 245539 h 269694"/>
                <a:gd name="connsiteX0" fmla="*/ 0 w 429800"/>
                <a:gd name="connsiteY0" fmla="*/ 245539 h 279364"/>
                <a:gd name="connsiteX1" fmla="*/ 823 w 429800"/>
                <a:gd name="connsiteY1" fmla="*/ 42516 h 279364"/>
                <a:gd name="connsiteX2" fmla="*/ 218370 w 429800"/>
                <a:gd name="connsiteY2" fmla="*/ 100482 h 279364"/>
                <a:gd name="connsiteX3" fmla="*/ 351255 w 429800"/>
                <a:gd name="connsiteY3" fmla="*/ 444 h 279364"/>
                <a:gd name="connsiteX4" fmla="*/ 429448 w 429800"/>
                <a:gd name="connsiteY4" fmla="*/ 0 h 279364"/>
                <a:gd name="connsiteX5" fmla="*/ 385351 w 429800"/>
                <a:gd name="connsiteY5" fmla="*/ 153019 h 279364"/>
                <a:gd name="connsiteX6" fmla="*/ 429800 w 429800"/>
                <a:gd name="connsiteY6" fmla="*/ 279364 h 279364"/>
                <a:gd name="connsiteX7" fmla="*/ 358310 w 429800"/>
                <a:gd name="connsiteY7" fmla="*/ 269694 h 279364"/>
                <a:gd name="connsiteX8" fmla="*/ 219898 w 429800"/>
                <a:gd name="connsiteY8" fmla="*/ 185675 h 279364"/>
                <a:gd name="connsiteX9" fmla="*/ 0 w 429800"/>
                <a:gd name="connsiteY9" fmla="*/ 245539 h 279364"/>
                <a:gd name="connsiteX0" fmla="*/ 0 w 429800"/>
                <a:gd name="connsiteY0" fmla="*/ 245539 h 279364"/>
                <a:gd name="connsiteX1" fmla="*/ 823 w 429800"/>
                <a:gd name="connsiteY1" fmla="*/ 42516 h 279364"/>
                <a:gd name="connsiteX2" fmla="*/ 218370 w 429800"/>
                <a:gd name="connsiteY2" fmla="*/ 100482 h 279364"/>
                <a:gd name="connsiteX3" fmla="*/ 351255 w 429800"/>
                <a:gd name="connsiteY3" fmla="*/ 444 h 279364"/>
                <a:gd name="connsiteX4" fmla="*/ 429448 w 429800"/>
                <a:gd name="connsiteY4" fmla="*/ 0 h 279364"/>
                <a:gd name="connsiteX5" fmla="*/ 370066 w 429800"/>
                <a:gd name="connsiteY5" fmla="*/ 137517 h 279364"/>
                <a:gd name="connsiteX6" fmla="*/ 429800 w 429800"/>
                <a:gd name="connsiteY6" fmla="*/ 279364 h 279364"/>
                <a:gd name="connsiteX7" fmla="*/ 358310 w 429800"/>
                <a:gd name="connsiteY7" fmla="*/ 269694 h 279364"/>
                <a:gd name="connsiteX8" fmla="*/ 219898 w 429800"/>
                <a:gd name="connsiteY8" fmla="*/ 185675 h 279364"/>
                <a:gd name="connsiteX9" fmla="*/ 0 w 429800"/>
                <a:gd name="connsiteY9" fmla="*/ 245539 h 279364"/>
                <a:gd name="connsiteX0" fmla="*/ 0 w 429800"/>
                <a:gd name="connsiteY0" fmla="*/ 245539 h 279364"/>
                <a:gd name="connsiteX1" fmla="*/ 823 w 429800"/>
                <a:gd name="connsiteY1" fmla="*/ 42516 h 279364"/>
                <a:gd name="connsiteX2" fmla="*/ 218370 w 429800"/>
                <a:gd name="connsiteY2" fmla="*/ 100482 h 279364"/>
                <a:gd name="connsiteX3" fmla="*/ 351255 w 429800"/>
                <a:gd name="connsiteY3" fmla="*/ 444 h 279364"/>
                <a:gd name="connsiteX4" fmla="*/ 429448 w 429800"/>
                <a:gd name="connsiteY4" fmla="*/ 0 h 279364"/>
                <a:gd name="connsiteX5" fmla="*/ 370066 w 429800"/>
                <a:gd name="connsiteY5" fmla="*/ 137517 h 279364"/>
                <a:gd name="connsiteX6" fmla="*/ 429800 w 429800"/>
                <a:gd name="connsiteY6" fmla="*/ 279364 h 279364"/>
                <a:gd name="connsiteX7" fmla="*/ 358310 w 429800"/>
                <a:gd name="connsiteY7" fmla="*/ 269694 h 279364"/>
                <a:gd name="connsiteX8" fmla="*/ 165815 w 429800"/>
                <a:gd name="connsiteY8" fmla="*/ 186491 h 279364"/>
                <a:gd name="connsiteX9" fmla="*/ 0 w 429800"/>
                <a:gd name="connsiteY9" fmla="*/ 245539 h 279364"/>
                <a:gd name="connsiteX0" fmla="*/ 0 w 429800"/>
                <a:gd name="connsiteY0" fmla="*/ 245539 h 279364"/>
                <a:gd name="connsiteX1" fmla="*/ 823 w 429800"/>
                <a:gd name="connsiteY1" fmla="*/ 42516 h 279364"/>
                <a:gd name="connsiteX2" fmla="*/ 171342 w 429800"/>
                <a:gd name="connsiteY2" fmla="*/ 101298 h 279364"/>
                <a:gd name="connsiteX3" fmla="*/ 351255 w 429800"/>
                <a:gd name="connsiteY3" fmla="*/ 444 h 279364"/>
                <a:gd name="connsiteX4" fmla="*/ 429448 w 429800"/>
                <a:gd name="connsiteY4" fmla="*/ 0 h 279364"/>
                <a:gd name="connsiteX5" fmla="*/ 370066 w 429800"/>
                <a:gd name="connsiteY5" fmla="*/ 137517 h 279364"/>
                <a:gd name="connsiteX6" fmla="*/ 429800 w 429800"/>
                <a:gd name="connsiteY6" fmla="*/ 279364 h 279364"/>
                <a:gd name="connsiteX7" fmla="*/ 358310 w 429800"/>
                <a:gd name="connsiteY7" fmla="*/ 269694 h 279364"/>
                <a:gd name="connsiteX8" fmla="*/ 165815 w 429800"/>
                <a:gd name="connsiteY8" fmla="*/ 186491 h 279364"/>
                <a:gd name="connsiteX9" fmla="*/ 0 w 429800"/>
                <a:gd name="connsiteY9" fmla="*/ 245539 h 279364"/>
                <a:gd name="connsiteX0" fmla="*/ 0 w 429800"/>
                <a:gd name="connsiteY0" fmla="*/ 245539 h 279364"/>
                <a:gd name="connsiteX1" fmla="*/ 823 w 429800"/>
                <a:gd name="connsiteY1" fmla="*/ 42516 h 279364"/>
                <a:gd name="connsiteX2" fmla="*/ 171342 w 429800"/>
                <a:gd name="connsiteY2" fmla="*/ 101298 h 279364"/>
                <a:gd name="connsiteX3" fmla="*/ 351255 w 429800"/>
                <a:gd name="connsiteY3" fmla="*/ 444 h 279364"/>
                <a:gd name="connsiteX4" fmla="*/ 429448 w 429800"/>
                <a:gd name="connsiteY4" fmla="*/ 0 h 279364"/>
                <a:gd name="connsiteX5" fmla="*/ 370066 w 429800"/>
                <a:gd name="connsiteY5" fmla="*/ 137517 h 279364"/>
                <a:gd name="connsiteX6" fmla="*/ 429800 w 429800"/>
                <a:gd name="connsiteY6" fmla="*/ 279364 h 279364"/>
                <a:gd name="connsiteX7" fmla="*/ 358310 w 429800"/>
                <a:gd name="connsiteY7" fmla="*/ 269694 h 279364"/>
                <a:gd name="connsiteX8" fmla="*/ 165815 w 429800"/>
                <a:gd name="connsiteY8" fmla="*/ 186491 h 279364"/>
                <a:gd name="connsiteX9" fmla="*/ 0 w 429800"/>
                <a:gd name="connsiteY9" fmla="*/ 245539 h 279364"/>
                <a:gd name="connsiteX0" fmla="*/ 0 w 429800"/>
                <a:gd name="connsiteY0" fmla="*/ 245539 h 279364"/>
                <a:gd name="connsiteX1" fmla="*/ 823 w 429800"/>
                <a:gd name="connsiteY1" fmla="*/ 42516 h 279364"/>
                <a:gd name="connsiteX2" fmla="*/ 171342 w 429800"/>
                <a:gd name="connsiteY2" fmla="*/ 101298 h 279364"/>
                <a:gd name="connsiteX3" fmla="*/ 287767 w 429800"/>
                <a:gd name="connsiteY3" fmla="*/ 6155 h 279364"/>
                <a:gd name="connsiteX4" fmla="*/ 429448 w 429800"/>
                <a:gd name="connsiteY4" fmla="*/ 0 h 279364"/>
                <a:gd name="connsiteX5" fmla="*/ 370066 w 429800"/>
                <a:gd name="connsiteY5" fmla="*/ 137517 h 279364"/>
                <a:gd name="connsiteX6" fmla="*/ 429800 w 429800"/>
                <a:gd name="connsiteY6" fmla="*/ 279364 h 279364"/>
                <a:gd name="connsiteX7" fmla="*/ 358310 w 429800"/>
                <a:gd name="connsiteY7" fmla="*/ 269694 h 279364"/>
                <a:gd name="connsiteX8" fmla="*/ 165815 w 429800"/>
                <a:gd name="connsiteY8" fmla="*/ 186491 h 279364"/>
                <a:gd name="connsiteX9" fmla="*/ 0 w 429800"/>
                <a:gd name="connsiteY9" fmla="*/ 245539 h 279364"/>
                <a:gd name="connsiteX0" fmla="*/ 0 w 429800"/>
                <a:gd name="connsiteY0" fmla="*/ 245539 h 279364"/>
                <a:gd name="connsiteX1" fmla="*/ 823 w 429800"/>
                <a:gd name="connsiteY1" fmla="*/ 42516 h 279364"/>
                <a:gd name="connsiteX2" fmla="*/ 171342 w 429800"/>
                <a:gd name="connsiteY2" fmla="*/ 101298 h 279364"/>
                <a:gd name="connsiteX3" fmla="*/ 287767 w 429800"/>
                <a:gd name="connsiteY3" fmla="*/ 2076 h 279364"/>
                <a:gd name="connsiteX4" fmla="*/ 429448 w 429800"/>
                <a:gd name="connsiteY4" fmla="*/ 0 h 279364"/>
                <a:gd name="connsiteX5" fmla="*/ 370066 w 429800"/>
                <a:gd name="connsiteY5" fmla="*/ 137517 h 279364"/>
                <a:gd name="connsiteX6" fmla="*/ 429800 w 429800"/>
                <a:gd name="connsiteY6" fmla="*/ 279364 h 279364"/>
                <a:gd name="connsiteX7" fmla="*/ 358310 w 429800"/>
                <a:gd name="connsiteY7" fmla="*/ 269694 h 279364"/>
                <a:gd name="connsiteX8" fmla="*/ 165815 w 429800"/>
                <a:gd name="connsiteY8" fmla="*/ 186491 h 279364"/>
                <a:gd name="connsiteX9" fmla="*/ 0 w 429800"/>
                <a:gd name="connsiteY9" fmla="*/ 245539 h 279364"/>
                <a:gd name="connsiteX0" fmla="*/ 0 w 429800"/>
                <a:gd name="connsiteY0" fmla="*/ 245539 h 279364"/>
                <a:gd name="connsiteX1" fmla="*/ 823 w 429800"/>
                <a:gd name="connsiteY1" fmla="*/ 42516 h 279364"/>
                <a:gd name="connsiteX2" fmla="*/ 171342 w 429800"/>
                <a:gd name="connsiteY2" fmla="*/ 101298 h 279364"/>
                <a:gd name="connsiteX3" fmla="*/ 287767 w 429800"/>
                <a:gd name="connsiteY3" fmla="*/ 2076 h 279364"/>
                <a:gd name="connsiteX4" fmla="*/ 429448 w 429800"/>
                <a:gd name="connsiteY4" fmla="*/ 0 h 279364"/>
                <a:gd name="connsiteX5" fmla="*/ 370066 w 429800"/>
                <a:gd name="connsiteY5" fmla="*/ 137517 h 279364"/>
                <a:gd name="connsiteX6" fmla="*/ 429800 w 429800"/>
                <a:gd name="connsiteY6" fmla="*/ 279364 h 279364"/>
                <a:gd name="connsiteX7" fmla="*/ 358310 w 429800"/>
                <a:gd name="connsiteY7" fmla="*/ 269694 h 279364"/>
                <a:gd name="connsiteX8" fmla="*/ 165815 w 429800"/>
                <a:gd name="connsiteY8" fmla="*/ 186491 h 279364"/>
                <a:gd name="connsiteX9" fmla="*/ 0 w 429800"/>
                <a:gd name="connsiteY9" fmla="*/ 245539 h 279364"/>
                <a:gd name="connsiteX0" fmla="*/ 0 w 429800"/>
                <a:gd name="connsiteY0" fmla="*/ 245539 h 279364"/>
                <a:gd name="connsiteX1" fmla="*/ 823 w 429800"/>
                <a:gd name="connsiteY1" fmla="*/ 42516 h 279364"/>
                <a:gd name="connsiteX2" fmla="*/ 171342 w 429800"/>
                <a:gd name="connsiteY2" fmla="*/ 101298 h 279364"/>
                <a:gd name="connsiteX3" fmla="*/ 287767 w 429800"/>
                <a:gd name="connsiteY3" fmla="*/ 2076 h 279364"/>
                <a:gd name="connsiteX4" fmla="*/ 429448 w 429800"/>
                <a:gd name="connsiteY4" fmla="*/ 0 h 279364"/>
                <a:gd name="connsiteX5" fmla="*/ 370066 w 429800"/>
                <a:gd name="connsiteY5" fmla="*/ 137517 h 279364"/>
                <a:gd name="connsiteX6" fmla="*/ 429800 w 429800"/>
                <a:gd name="connsiteY6" fmla="*/ 279364 h 279364"/>
                <a:gd name="connsiteX7" fmla="*/ 358310 w 429800"/>
                <a:gd name="connsiteY7" fmla="*/ 269694 h 279364"/>
                <a:gd name="connsiteX8" fmla="*/ 165815 w 429800"/>
                <a:gd name="connsiteY8" fmla="*/ 186491 h 279364"/>
                <a:gd name="connsiteX9" fmla="*/ 0 w 429800"/>
                <a:gd name="connsiteY9" fmla="*/ 245539 h 279364"/>
                <a:gd name="connsiteX0" fmla="*/ 0 w 429800"/>
                <a:gd name="connsiteY0" fmla="*/ 245539 h 279364"/>
                <a:gd name="connsiteX1" fmla="*/ 823 w 429800"/>
                <a:gd name="connsiteY1" fmla="*/ 42516 h 279364"/>
                <a:gd name="connsiteX2" fmla="*/ 171342 w 429800"/>
                <a:gd name="connsiteY2" fmla="*/ 101298 h 279364"/>
                <a:gd name="connsiteX3" fmla="*/ 286592 w 429800"/>
                <a:gd name="connsiteY3" fmla="*/ 444 h 279364"/>
                <a:gd name="connsiteX4" fmla="*/ 429448 w 429800"/>
                <a:gd name="connsiteY4" fmla="*/ 0 h 279364"/>
                <a:gd name="connsiteX5" fmla="*/ 370066 w 429800"/>
                <a:gd name="connsiteY5" fmla="*/ 137517 h 279364"/>
                <a:gd name="connsiteX6" fmla="*/ 429800 w 429800"/>
                <a:gd name="connsiteY6" fmla="*/ 279364 h 279364"/>
                <a:gd name="connsiteX7" fmla="*/ 358310 w 429800"/>
                <a:gd name="connsiteY7" fmla="*/ 269694 h 279364"/>
                <a:gd name="connsiteX8" fmla="*/ 165815 w 429800"/>
                <a:gd name="connsiteY8" fmla="*/ 186491 h 279364"/>
                <a:gd name="connsiteX9" fmla="*/ 0 w 429800"/>
                <a:gd name="connsiteY9" fmla="*/ 245539 h 279364"/>
                <a:gd name="connsiteX0" fmla="*/ 0 w 429800"/>
                <a:gd name="connsiteY0" fmla="*/ 245539 h 281117"/>
                <a:gd name="connsiteX1" fmla="*/ 823 w 429800"/>
                <a:gd name="connsiteY1" fmla="*/ 42516 h 281117"/>
                <a:gd name="connsiteX2" fmla="*/ 171342 w 429800"/>
                <a:gd name="connsiteY2" fmla="*/ 101298 h 281117"/>
                <a:gd name="connsiteX3" fmla="*/ 286592 w 429800"/>
                <a:gd name="connsiteY3" fmla="*/ 444 h 281117"/>
                <a:gd name="connsiteX4" fmla="*/ 429448 w 429800"/>
                <a:gd name="connsiteY4" fmla="*/ 0 h 281117"/>
                <a:gd name="connsiteX5" fmla="*/ 370066 w 429800"/>
                <a:gd name="connsiteY5" fmla="*/ 137517 h 281117"/>
                <a:gd name="connsiteX6" fmla="*/ 429800 w 429800"/>
                <a:gd name="connsiteY6" fmla="*/ 279364 h 281117"/>
                <a:gd name="connsiteX7" fmla="*/ 286592 w 429800"/>
                <a:gd name="connsiteY7" fmla="*/ 281117 h 281117"/>
                <a:gd name="connsiteX8" fmla="*/ 165815 w 429800"/>
                <a:gd name="connsiteY8" fmla="*/ 186491 h 281117"/>
                <a:gd name="connsiteX9" fmla="*/ 0 w 429800"/>
                <a:gd name="connsiteY9" fmla="*/ 245539 h 281117"/>
                <a:gd name="connsiteX0" fmla="*/ 0 w 429800"/>
                <a:gd name="connsiteY0" fmla="*/ 245539 h 281117"/>
                <a:gd name="connsiteX1" fmla="*/ 823 w 429800"/>
                <a:gd name="connsiteY1" fmla="*/ 42516 h 281117"/>
                <a:gd name="connsiteX2" fmla="*/ 171342 w 429800"/>
                <a:gd name="connsiteY2" fmla="*/ 101298 h 281117"/>
                <a:gd name="connsiteX3" fmla="*/ 286592 w 429800"/>
                <a:gd name="connsiteY3" fmla="*/ 444 h 281117"/>
                <a:gd name="connsiteX4" fmla="*/ 429448 w 429800"/>
                <a:gd name="connsiteY4" fmla="*/ 0 h 281117"/>
                <a:gd name="connsiteX5" fmla="*/ 370066 w 429800"/>
                <a:gd name="connsiteY5" fmla="*/ 137517 h 281117"/>
                <a:gd name="connsiteX6" fmla="*/ 429800 w 429800"/>
                <a:gd name="connsiteY6" fmla="*/ 279364 h 281117"/>
                <a:gd name="connsiteX7" fmla="*/ 286592 w 429800"/>
                <a:gd name="connsiteY7" fmla="*/ 281117 h 281117"/>
                <a:gd name="connsiteX8" fmla="*/ 165815 w 429800"/>
                <a:gd name="connsiteY8" fmla="*/ 186491 h 281117"/>
                <a:gd name="connsiteX9" fmla="*/ 0 w 429800"/>
                <a:gd name="connsiteY9" fmla="*/ 245539 h 281117"/>
                <a:gd name="connsiteX0" fmla="*/ 0 w 429800"/>
                <a:gd name="connsiteY0" fmla="*/ 245539 h 281117"/>
                <a:gd name="connsiteX1" fmla="*/ 823 w 429800"/>
                <a:gd name="connsiteY1" fmla="*/ 42516 h 281117"/>
                <a:gd name="connsiteX2" fmla="*/ 165464 w 429800"/>
                <a:gd name="connsiteY2" fmla="*/ 102114 h 281117"/>
                <a:gd name="connsiteX3" fmla="*/ 286592 w 429800"/>
                <a:gd name="connsiteY3" fmla="*/ 444 h 281117"/>
                <a:gd name="connsiteX4" fmla="*/ 429448 w 429800"/>
                <a:gd name="connsiteY4" fmla="*/ 0 h 281117"/>
                <a:gd name="connsiteX5" fmla="*/ 370066 w 429800"/>
                <a:gd name="connsiteY5" fmla="*/ 137517 h 281117"/>
                <a:gd name="connsiteX6" fmla="*/ 429800 w 429800"/>
                <a:gd name="connsiteY6" fmla="*/ 279364 h 281117"/>
                <a:gd name="connsiteX7" fmla="*/ 286592 w 429800"/>
                <a:gd name="connsiteY7" fmla="*/ 281117 h 281117"/>
                <a:gd name="connsiteX8" fmla="*/ 165815 w 429800"/>
                <a:gd name="connsiteY8" fmla="*/ 186491 h 281117"/>
                <a:gd name="connsiteX9" fmla="*/ 0 w 429800"/>
                <a:gd name="connsiteY9" fmla="*/ 245539 h 281117"/>
                <a:gd name="connsiteX0" fmla="*/ 0 w 429800"/>
                <a:gd name="connsiteY0" fmla="*/ 245539 h 281117"/>
                <a:gd name="connsiteX1" fmla="*/ 823 w 429800"/>
                <a:gd name="connsiteY1" fmla="*/ 42516 h 281117"/>
                <a:gd name="connsiteX2" fmla="*/ 165464 w 429800"/>
                <a:gd name="connsiteY2" fmla="*/ 102114 h 281117"/>
                <a:gd name="connsiteX3" fmla="*/ 286592 w 429800"/>
                <a:gd name="connsiteY3" fmla="*/ 444 h 281117"/>
                <a:gd name="connsiteX4" fmla="*/ 429448 w 429800"/>
                <a:gd name="connsiteY4" fmla="*/ 0 h 281117"/>
                <a:gd name="connsiteX5" fmla="*/ 370066 w 429800"/>
                <a:gd name="connsiteY5" fmla="*/ 137517 h 281117"/>
                <a:gd name="connsiteX6" fmla="*/ 429800 w 429800"/>
                <a:gd name="connsiteY6" fmla="*/ 279364 h 281117"/>
                <a:gd name="connsiteX7" fmla="*/ 286592 w 429800"/>
                <a:gd name="connsiteY7" fmla="*/ 281117 h 281117"/>
                <a:gd name="connsiteX8" fmla="*/ 165815 w 429800"/>
                <a:gd name="connsiteY8" fmla="*/ 186491 h 281117"/>
                <a:gd name="connsiteX9" fmla="*/ 0 w 429800"/>
                <a:gd name="connsiteY9" fmla="*/ 245539 h 281117"/>
                <a:gd name="connsiteX0" fmla="*/ 0 w 429800"/>
                <a:gd name="connsiteY0" fmla="*/ 245539 h 281117"/>
                <a:gd name="connsiteX1" fmla="*/ 823 w 429800"/>
                <a:gd name="connsiteY1" fmla="*/ 42516 h 281117"/>
                <a:gd name="connsiteX2" fmla="*/ 165464 w 429800"/>
                <a:gd name="connsiteY2" fmla="*/ 102114 h 281117"/>
                <a:gd name="connsiteX3" fmla="*/ 286592 w 429800"/>
                <a:gd name="connsiteY3" fmla="*/ 444 h 281117"/>
                <a:gd name="connsiteX4" fmla="*/ 429448 w 429800"/>
                <a:gd name="connsiteY4" fmla="*/ 0 h 281117"/>
                <a:gd name="connsiteX5" fmla="*/ 370066 w 429800"/>
                <a:gd name="connsiteY5" fmla="*/ 137517 h 281117"/>
                <a:gd name="connsiteX6" fmla="*/ 429800 w 429800"/>
                <a:gd name="connsiteY6" fmla="*/ 279364 h 281117"/>
                <a:gd name="connsiteX7" fmla="*/ 286592 w 429800"/>
                <a:gd name="connsiteY7" fmla="*/ 281117 h 281117"/>
                <a:gd name="connsiteX8" fmla="*/ 165815 w 429800"/>
                <a:gd name="connsiteY8" fmla="*/ 186491 h 281117"/>
                <a:gd name="connsiteX9" fmla="*/ 0 w 429800"/>
                <a:gd name="connsiteY9" fmla="*/ 245539 h 281117"/>
                <a:gd name="connsiteX0" fmla="*/ 0 w 429800"/>
                <a:gd name="connsiteY0" fmla="*/ 245539 h 281117"/>
                <a:gd name="connsiteX1" fmla="*/ 823 w 429800"/>
                <a:gd name="connsiteY1" fmla="*/ 42516 h 281117"/>
                <a:gd name="connsiteX2" fmla="*/ 165464 w 429800"/>
                <a:gd name="connsiteY2" fmla="*/ 102114 h 281117"/>
                <a:gd name="connsiteX3" fmla="*/ 286592 w 429800"/>
                <a:gd name="connsiteY3" fmla="*/ 444 h 281117"/>
                <a:gd name="connsiteX4" fmla="*/ 429448 w 429800"/>
                <a:gd name="connsiteY4" fmla="*/ 0 h 281117"/>
                <a:gd name="connsiteX5" fmla="*/ 335971 w 429800"/>
                <a:gd name="connsiteY5" fmla="*/ 139149 h 281117"/>
                <a:gd name="connsiteX6" fmla="*/ 429800 w 429800"/>
                <a:gd name="connsiteY6" fmla="*/ 279364 h 281117"/>
                <a:gd name="connsiteX7" fmla="*/ 286592 w 429800"/>
                <a:gd name="connsiteY7" fmla="*/ 281117 h 281117"/>
                <a:gd name="connsiteX8" fmla="*/ 165815 w 429800"/>
                <a:gd name="connsiteY8" fmla="*/ 186491 h 281117"/>
                <a:gd name="connsiteX9" fmla="*/ 0 w 429800"/>
                <a:gd name="connsiteY9" fmla="*/ 245539 h 281117"/>
                <a:gd name="connsiteX0" fmla="*/ 0 w 429800"/>
                <a:gd name="connsiteY0" fmla="*/ 245539 h 281117"/>
                <a:gd name="connsiteX1" fmla="*/ 823 w 429800"/>
                <a:gd name="connsiteY1" fmla="*/ 42516 h 281117"/>
                <a:gd name="connsiteX2" fmla="*/ 165464 w 429800"/>
                <a:gd name="connsiteY2" fmla="*/ 102114 h 281117"/>
                <a:gd name="connsiteX3" fmla="*/ 286592 w 429800"/>
                <a:gd name="connsiteY3" fmla="*/ 444 h 281117"/>
                <a:gd name="connsiteX4" fmla="*/ 429448 w 429800"/>
                <a:gd name="connsiteY4" fmla="*/ 0 h 281117"/>
                <a:gd name="connsiteX5" fmla="*/ 335971 w 429800"/>
                <a:gd name="connsiteY5" fmla="*/ 139149 h 281117"/>
                <a:gd name="connsiteX6" fmla="*/ 429800 w 429800"/>
                <a:gd name="connsiteY6" fmla="*/ 279364 h 281117"/>
                <a:gd name="connsiteX7" fmla="*/ 286592 w 429800"/>
                <a:gd name="connsiteY7" fmla="*/ 281117 h 281117"/>
                <a:gd name="connsiteX8" fmla="*/ 165815 w 429800"/>
                <a:gd name="connsiteY8" fmla="*/ 186491 h 281117"/>
                <a:gd name="connsiteX9" fmla="*/ 0 w 429800"/>
                <a:gd name="connsiteY9" fmla="*/ 245539 h 281117"/>
                <a:gd name="connsiteX0" fmla="*/ 0 w 429800"/>
                <a:gd name="connsiteY0" fmla="*/ 245539 h 281117"/>
                <a:gd name="connsiteX1" fmla="*/ 823 w 429800"/>
                <a:gd name="connsiteY1" fmla="*/ 42516 h 281117"/>
                <a:gd name="connsiteX2" fmla="*/ 165464 w 429800"/>
                <a:gd name="connsiteY2" fmla="*/ 102114 h 281117"/>
                <a:gd name="connsiteX3" fmla="*/ 286592 w 429800"/>
                <a:gd name="connsiteY3" fmla="*/ 444 h 281117"/>
                <a:gd name="connsiteX4" fmla="*/ 429448 w 429800"/>
                <a:gd name="connsiteY4" fmla="*/ 0 h 281117"/>
                <a:gd name="connsiteX5" fmla="*/ 335971 w 429800"/>
                <a:gd name="connsiteY5" fmla="*/ 139149 h 281117"/>
                <a:gd name="connsiteX6" fmla="*/ 429800 w 429800"/>
                <a:gd name="connsiteY6" fmla="*/ 279364 h 281117"/>
                <a:gd name="connsiteX7" fmla="*/ 286592 w 429800"/>
                <a:gd name="connsiteY7" fmla="*/ 281117 h 281117"/>
                <a:gd name="connsiteX8" fmla="*/ 165815 w 429800"/>
                <a:gd name="connsiteY8" fmla="*/ 186491 h 281117"/>
                <a:gd name="connsiteX9" fmla="*/ 0 w 429800"/>
                <a:gd name="connsiteY9" fmla="*/ 245539 h 281117"/>
                <a:gd name="connsiteX0" fmla="*/ 0 w 429800"/>
                <a:gd name="connsiteY0" fmla="*/ 245539 h 281117"/>
                <a:gd name="connsiteX1" fmla="*/ 823 w 429800"/>
                <a:gd name="connsiteY1" fmla="*/ 42516 h 281117"/>
                <a:gd name="connsiteX2" fmla="*/ 165464 w 429800"/>
                <a:gd name="connsiteY2" fmla="*/ 102114 h 281117"/>
                <a:gd name="connsiteX3" fmla="*/ 286592 w 429800"/>
                <a:gd name="connsiteY3" fmla="*/ 444 h 281117"/>
                <a:gd name="connsiteX4" fmla="*/ 429448 w 429800"/>
                <a:gd name="connsiteY4" fmla="*/ 0 h 281117"/>
                <a:gd name="connsiteX5" fmla="*/ 324214 w 429800"/>
                <a:gd name="connsiteY5" fmla="*/ 138333 h 281117"/>
                <a:gd name="connsiteX6" fmla="*/ 429800 w 429800"/>
                <a:gd name="connsiteY6" fmla="*/ 279364 h 281117"/>
                <a:gd name="connsiteX7" fmla="*/ 286592 w 429800"/>
                <a:gd name="connsiteY7" fmla="*/ 281117 h 281117"/>
                <a:gd name="connsiteX8" fmla="*/ 165815 w 429800"/>
                <a:gd name="connsiteY8" fmla="*/ 186491 h 281117"/>
                <a:gd name="connsiteX9" fmla="*/ 0 w 429800"/>
                <a:gd name="connsiteY9" fmla="*/ 245539 h 281117"/>
                <a:gd name="connsiteX0" fmla="*/ 0 w 429800"/>
                <a:gd name="connsiteY0" fmla="*/ 245539 h 281117"/>
                <a:gd name="connsiteX1" fmla="*/ 823 w 429800"/>
                <a:gd name="connsiteY1" fmla="*/ 42516 h 281117"/>
                <a:gd name="connsiteX2" fmla="*/ 165464 w 429800"/>
                <a:gd name="connsiteY2" fmla="*/ 102114 h 281117"/>
                <a:gd name="connsiteX3" fmla="*/ 286592 w 429800"/>
                <a:gd name="connsiteY3" fmla="*/ 444 h 281117"/>
                <a:gd name="connsiteX4" fmla="*/ 429448 w 429800"/>
                <a:gd name="connsiteY4" fmla="*/ 0 h 281117"/>
                <a:gd name="connsiteX5" fmla="*/ 324214 w 429800"/>
                <a:gd name="connsiteY5" fmla="*/ 138333 h 281117"/>
                <a:gd name="connsiteX6" fmla="*/ 429800 w 429800"/>
                <a:gd name="connsiteY6" fmla="*/ 279364 h 281117"/>
                <a:gd name="connsiteX7" fmla="*/ 286592 w 429800"/>
                <a:gd name="connsiteY7" fmla="*/ 281117 h 281117"/>
                <a:gd name="connsiteX8" fmla="*/ 165815 w 429800"/>
                <a:gd name="connsiteY8" fmla="*/ 186491 h 281117"/>
                <a:gd name="connsiteX9" fmla="*/ 0 w 429800"/>
                <a:gd name="connsiteY9" fmla="*/ 245539 h 281117"/>
                <a:gd name="connsiteX0" fmla="*/ 0 w 469422"/>
                <a:gd name="connsiteY0" fmla="*/ 245539 h 281117"/>
                <a:gd name="connsiteX1" fmla="*/ 823 w 469422"/>
                <a:gd name="connsiteY1" fmla="*/ 42516 h 281117"/>
                <a:gd name="connsiteX2" fmla="*/ 165464 w 469422"/>
                <a:gd name="connsiteY2" fmla="*/ 102114 h 281117"/>
                <a:gd name="connsiteX3" fmla="*/ 286592 w 469422"/>
                <a:gd name="connsiteY3" fmla="*/ 444 h 281117"/>
                <a:gd name="connsiteX4" fmla="*/ 469422 w 469422"/>
                <a:gd name="connsiteY4" fmla="*/ 0 h 281117"/>
                <a:gd name="connsiteX5" fmla="*/ 324214 w 469422"/>
                <a:gd name="connsiteY5" fmla="*/ 138333 h 281117"/>
                <a:gd name="connsiteX6" fmla="*/ 429800 w 469422"/>
                <a:gd name="connsiteY6" fmla="*/ 279364 h 281117"/>
                <a:gd name="connsiteX7" fmla="*/ 286592 w 469422"/>
                <a:gd name="connsiteY7" fmla="*/ 281117 h 281117"/>
                <a:gd name="connsiteX8" fmla="*/ 165815 w 469422"/>
                <a:gd name="connsiteY8" fmla="*/ 186491 h 281117"/>
                <a:gd name="connsiteX9" fmla="*/ 0 w 469422"/>
                <a:gd name="connsiteY9" fmla="*/ 245539 h 281117"/>
                <a:gd name="connsiteX0" fmla="*/ 0 w 469422"/>
                <a:gd name="connsiteY0" fmla="*/ 245539 h 281117"/>
                <a:gd name="connsiteX1" fmla="*/ 823 w 469422"/>
                <a:gd name="connsiteY1" fmla="*/ 42516 h 281117"/>
                <a:gd name="connsiteX2" fmla="*/ 165464 w 469422"/>
                <a:gd name="connsiteY2" fmla="*/ 102114 h 281117"/>
                <a:gd name="connsiteX3" fmla="*/ 286592 w 469422"/>
                <a:gd name="connsiteY3" fmla="*/ 444 h 281117"/>
                <a:gd name="connsiteX4" fmla="*/ 469422 w 469422"/>
                <a:gd name="connsiteY4" fmla="*/ 0 h 281117"/>
                <a:gd name="connsiteX5" fmla="*/ 324214 w 469422"/>
                <a:gd name="connsiteY5" fmla="*/ 138333 h 281117"/>
                <a:gd name="connsiteX6" fmla="*/ 461544 w 469422"/>
                <a:gd name="connsiteY6" fmla="*/ 280180 h 281117"/>
                <a:gd name="connsiteX7" fmla="*/ 286592 w 469422"/>
                <a:gd name="connsiteY7" fmla="*/ 281117 h 281117"/>
                <a:gd name="connsiteX8" fmla="*/ 165815 w 469422"/>
                <a:gd name="connsiteY8" fmla="*/ 186491 h 281117"/>
                <a:gd name="connsiteX9" fmla="*/ 0 w 469422"/>
                <a:gd name="connsiteY9" fmla="*/ 245539 h 281117"/>
                <a:gd name="connsiteX0" fmla="*/ 0 w 469422"/>
                <a:gd name="connsiteY0" fmla="*/ 245539 h 381495"/>
                <a:gd name="connsiteX1" fmla="*/ 823 w 469422"/>
                <a:gd name="connsiteY1" fmla="*/ 42516 h 381495"/>
                <a:gd name="connsiteX2" fmla="*/ 165464 w 469422"/>
                <a:gd name="connsiteY2" fmla="*/ 102114 h 381495"/>
                <a:gd name="connsiteX3" fmla="*/ 286592 w 469422"/>
                <a:gd name="connsiteY3" fmla="*/ 444 h 381495"/>
                <a:gd name="connsiteX4" fmla="*/ 469422 w 469422"/>
                <a:gd name="connsiteY4" fmla="*/ 0 h 381495"/>
                <a:gd name="connsiteX5" fmla="*/ 324214 w 469422"/>
                <a:gd name="connsiteY5" fmla="*/ 138333 h 381495"/>
                <a:gd name="connsiteX6" fmla="*/ 461544 w 469422"/>
                <a:gd name="connsiteY6" fmla="*/ 280180 h 381495"/>
                <a:gd name="connsiteX7" fmla="*/ 287285 w 469422"/>
                <a:gd name="connsiteY7" fmla="*/ 381495 h 381495"/>
                <a:gd name="connsiteX8" fmla="*/ 165815 w 469422"/>
                <a:gd name="connsiteY8" fmla="*/ 186491 h 381495"/>
                <a:gd name="connsiteX9" fmla="*/ 0 w 469422"/>
                <a:gd name="connsiteY9" fmla="*/ 245539 h 381495"/>
                <a:gd name="connsiteX0" fmla="*/ 0 w 469576"/>
                <a:gd name="connsiteY0" fmla="*/ 245539 h 381495"/>
                <a:gd name="connsiteX1" fmla="*/ 823 w 469576"/>
                <a:gd name="connsiteY1" fmla="*/ 42516 h 381495"/>
                <a:gd name="connsiteX2" fmla="*/ 165464 w 469576"/>
                <a:gd name="connsiteY2" fmla="*/ 102114 h 381495"/>
                <a:gd name="connsiteX3" fmla="*/ 286592 w 469576"/>
                <a:gd name="connsiteY3" fmla="*/ 444 h 381495"/>
                <a:gd name="connsiteX4" fmla="*/ 469422 w 469576"/>
                <a:gd name="connsiteY4" fmla="*/ 0 h 381495"/>
                <a:gd name="connsiteX5" fmla="*/ 324214 w 469576"/>
                <a:gd name="connsiteY5" fmla="*/ 138333 h 381495"/>
                <a:gd name="connsiteX6" fmla="*/ 469576 w 469576"/>
                <a:gd name="connsiteY6" fmla="*/ 379135 h 381495"/>
                <a:gd name="connsiteX7" fmla="*/ 287285 w 469576"/>
                <a:gd name="connsiteY7" fmla="*/ 381495 h 381495"/>
                <a:gd name="connsiteX8" fmla="*/ 165815 w 469576"/>
                <a:gd name="connsiteY8" fmla="*/ 186491 h 381495"/>
                <a:gd name="connsiteX9" fmla="*/ 0 w 469576"/>
                <a:gd name="connsiteY9" fmla="*/ 245539 h 381495"/>
                <a:gd name="connsiteX0" fmla="*/ 0 w 469576"/>
                <a:gd name="connsiteY0" fmla="*/ 315163 h 451119"/>
                <a:gd name="connsiteX1" fmla="*/ 823 w 469576"/>
                <a:gd name="connsiteY1" fmla="*/ 112140 h 451119"/>
                <a:gd name="connsiteX2" fmla="*/ 165464 w 469576"/>
                <a:gd name="connsiteY2" fmla="*/ 171738 h 451119"/>
                <a:gd name="connsiteX3" fmla="*/ 284174 w 469576"/>
                <a:gd name="connsiteY3" fmla="*/ 0 h 451119"/>
                <a:gd name="connsiteX4" fmla="*/ 469422 w 469576"/>
                <a:gd name="connsiteY4" fmla="*/ 69624 h 451119"/>
                <a:gd name="connsiteX5" fmla="*/ 324214 w 469576"/>
                <a:gd name="connsiteY5" fmla="*/ 207957 h 451119"/>
                <a:gd name="connsiteX6" fmla="*/ 469576 w 469576"/>
                <a:gd name="connsiteY6" fmla="*/ 448759 h 451119"/>
                <a:gd name="connsiteX7" fmla="*/ 287285 w 469576"/>
                <a:gd name="connsiteY7" fmla="*/ 451119 h 451119"/>
                <a:gd name="connsiteX8" fmla="*/ 165815 w 469576"/>
                <a:gd name="connsiteY8" fmla="*/ 256115 h 451119"/>
                <a:gd name="connsiteX9" fmla="*/ 0 w 469576"/>
                <a:gd name="connsiteY9" fmla="*/ 315163 h 451119"/>
                <a:gd name="connsiteX0" fmla="*/ 0 w 469576"/>
                <a:gd name="connsiteY0" fmla="*/ 321037 h 456993"/>
                <a:gd name="connsiteX1" fmla="*/ 823 w 469576"/>
                <a:gd name="connsiteY1" fmla="*/ 118014 h 456993"/>
                <a:gd name="connsiteX2" fmla="*/ 165464 w 469576"/>
                <a:gd name="connsiteY2" fmla="*/ 177612 h 456993"/>
                <a:gd name="connsiteX3" fmla="*/ 284174 w 469576"/>
                <a:gd name="connsiteY3" fmla="*/ 5874 h 456993"/>
                <a:gd name="connsiteX4" fmla="*/ 467740 w 469576"/>
                <a:gd name="connsiteY4" fmla="*/ -1 h 456993"/>
                <a:gd name="connsiteX5" fmla="*/ 324214 w 469576"/>
                <a:gd name="connsiteY5" fmla="*/ 213831 h 456993"/>
                <a:gd name="connsiteX6" fmla="*/ 469576 w 469576"/>
                <a:gd name="connsiteY6" fmla="*/ 454633 h 456993"/>
                <a:gd name="connsiteX7" fmla="*/ 287285 w 469576"/>
                <a:gd name="connsiteY7" fmla="*/ 456993 h 456993"/>
                <a:gd name="connsiteX8" fmla="*/ 165815 w 469576"/>
                <a:gd name="connsiteY8" fmla="*/ 261989 h 456993"/>
                <a:gd name="connsiteX9" fmla="*/ 0 w 469576"/>
                <a:gd name="connsiteY9" fmla="*/ 321037 h 456993"/>
                <a:gd name="connsiteX0" fmla="*/ 0 w 469576"/>
                <a:gd name="connsiteY0" fmla="*/ 321038 h 456994"/>
                <a:gd name="connsiteX1" fmla="*/ 823 w 469576"/>
                <a:gd name="connsiteY1" fmla="*/ 118015 h 456994"/>
                <a:gd name="connsiteX2" fmla="*/ 165464 w 469576"/>
                <a:gd name="connsiteY2" fmla="*/ 177613 h 456994"/>
                <a:gd name="connsiteX3" fmla="*/ 284174 w 469576"/>
                <a:gd name="connsiteY3" fmla="*/ 5875 h 456994"/>
                <a:gd name="connsiteX4" fmla="*/ 467740 w 469576"/>
                <a:gd name="connsiteY4" fmla="*/ 0 h 456994"/>
                <a:gd name="connsiteX5" fmla="*/ 324214 w 469576"/>
                <a:gd name="connsiteY5" fmla="*/ 213832 h 456994"/>
                <a:gd name="connsiteX6" fmla="*/ 469576 w 469576"/>
                <a:gd name="connsiteY6" fmla="*/ 454634 h 456994"/>
                <a:gd name="connsiteX7" fmla="*/ 287285 w 469576"/>
                <a:gd name="connsiteY7" fmla="*/ 456994 h 456994"/>
                <a:gd name="connsiteX8" fmla="*/ 165815 w 469576"/>
                <a:gd name="connsiteY8" fmla="*/ 261990 h 456994"/>
                <a:gd name="connsiteX9" fmla="*/ 0 w 469576"/>
                <a:gd name="connsiteY9" fmla="*/ 321038 h 456994"/>
                <a:gd name="connsiteX0" fmla="*/ 0 w 469588"/>
                <a:gd name="connsiteY0" fmla="*/ 321038 h 456994"/>
                <a:gd name="connsiteX1" fmla="*/ 823 w 469588"/>
                <a:gd name="connsiteY1" fmla="*/ 118015 h 456994"/>
                <a:gd name="connsiteX2" fmla="*/ 165464 w 469588"/>
                <a:gd name="connsiteY2" fmla="*/ 177613 h 456994"/>
                <a:gd name="connsiteX3" fmla="*/ 284174 w 469588"/>
                <a:gd name="connsiteY3" fmla="*/ 5875 h 456994"/>
                <a:gd name="connsiteX4" fmla="*/ 467740 w 469588"/>
                <a:gd name="connsiteY4" fmla="*/ 0 h 456994"/>
                <a:gd name="connsiteX5" fmla="*/ 324214 w 469588"/>
                <a:gd name="connsiteY5" fmla="*/ 213832 h 456994"/>
                <a:gd name="connsiteX6" fmla="*/ 469576 w 469588"/>
                <a:gd name="connsiteY6" fmla="*/ 454634 h 456994"/>
                <a:gd name="connsiteX7" fmla="*/ 287285 w 469588"/>
                <a:gd name="connsiteY7" fmla="*/ 456994 h 456994"/>
                <a:gd name="connsiteX8" fmla="*/ 165815 w 469588"/>
                <a:gd name="connsiteY8" fmla="*/ 261990 h 456994"/>
                <a:gd name="connsiteX9" fmla="*/ 0 w 469588"/>
                <a:gd name="connsiteY9" fmla="*/ 321038 h 456994"/>
                <a:gd name="connsiteX0" fmla="*/ 0 w 469588"/>
                <a:gd name="connsiteY0" fmla="*/ 321038 h 456994"/>
                <a:gd name="connsiteX1" fmla="*/ 823 w 469588"/>
                <a:gd name="connsiteY1" fmla="*/ 118015 h 456994"/>
                <a:gd name="connsiteX2" fmla="*/ 165464 w 469588"/>
                <a:gd name="connsiteY2" fmla="*/ 177613 h 456994"/>
                <a:gd name="connsiteX3" fmla="*/ 284174 w 469588"/>
                <a:gd name="connsiteY3" fmla="*/ 5875 h 456994"/>
                <a:gd name="connsiteX4" fmla="*/ 467740 w 469588"/>
                <a:gd name="connsiteY4" fmla="*/ 0 h 456994"/>
                <a:gd name="connsiteX5" fmla="*/ 321269 w 469588"/>
                <a:gd name="connsiteY5" fmla="*/ 235565 h 456994"/>
                <a:gd name="connsiteX6" fmla="*/ 469576 w 469588"/>
                <a:gd name="connsiteY6" fmla="*/ 454634 h 456994"/>
                <a:gd name="connsiteX7" fmla="*/ 287285 w 469588"/>
                <a:gd name="connsiteY7" fmla="*/ 456994 h 456994"/>
                <a:gd name="connsiteX8" fmla="*/ 165815 w 469588"/>
                <a:gd name="connsiteY8" fmla="*/ 261990 h 456994"/>
                <a:gd name="connsiteX9" fmla="*/ 0 w 469588"/>
                <a:gd name="connsiteY9" fmla="*/ 321038 h 456994"/>
                <a:gd name="connsiteX0" fmla="*/ 0 w 469587"/>
                <a:gd name="connsiteY0" fmla="*/ 321038 h 456994"/>
                <a:gd name="connsiteX1" fmla="*/ 823 w 469587"/>
                <a:gd name="connsiteY1" fmla="*/ 118015 h 456994"/>
                <a:gd name="connsiteX2" fmla="*/ 165464 w 469587"/>
                <a:gd name="connsiteY2" fmla="*/ 177613 h 456994"/>
                <a:gd name="connsiteX3" fmla="*/ 284174 w 469587"/>
                <a:gd name="connsiteY3" fmla="*/ 5875 h 456994"/>
                <a:gd name="connsiteX4" fmla="*/ 467740 w 469587"/>
                <a:gd name="connsiteY4" fmla="*/ 0 h 456994"/>
                <a:gd name="connsiteX5" fmla="*/ 316621 w 469587"/>
                <a:gd name="connsiteY5" fmla="*/ 234703 h 456994"/>
                <a:gd name="connsiteX6" fmla="*/ 469576 w 469587"/>
                <a:gd name="connsiteY6" fmla="*/ 454634 h 456994"/>
                <a:gd name="connsiteX7" fmla="*/ 287285 w 469587"/>
                <a:gd name="connsiteY7" fmla="*/ 456994 h 456994"/>
                <a:gd name="connsiteX8" fmla="*/ 165815 w 469587"/>
                <a:gd name="connsiteY8" fmla="*/ 261990 h 456994"/>
                <a:gd name="connsiteX9" fmla="*/ 0 w 469587"/>
                <a:gd name="connsiteY9" fmla="*/ 321038 h 456994"/>
                <a:gd name="connsiteX0" fmla="*/ 0 w 470806"/>
                <a:gd name="connsiteY0" fmla="*/ 321038 h 463216"/>
                <a:gd name="connsiteX1" fmla="*/ 823 w 470806"/>
                <a:gd name="connsiteY1" fmla="*/ 118015 h 463216"/>
                <a:gd name="connsiteX2" fmla="*/ 165464 w 470806"/>
                <a:gd name="connsiteY2" fmla="*/ 177613 h 463216"/>
                <a:gd name="connsiteX3" fmla="*/ 284174 w 470806"/>
                <a:gd name="connsiteY3" fmla="*/ 5875 h 463216"/>
                <a:gd name="connsiteX4" fmla="*/ 467740 w 470806"/>
                <a:gd name="connsiteY4" fmla="*/ 0 h 463216"/>
                <a:gd name="connsiteX5" fmla="*/ 316621 w 470806"/>
                <a:gd name="connsiteY5" fmla="*/ 234703 h 463216"/>
                <a:gd name="connsiteX6" fmla="*/ 470795 w 470806"/>
                <a:gd name="connsiteY6" fmla="*/ 463216 h 463216"/>
                <a:gd name="connsiteX7" fmla="*/ 287285 w 470806"/>
                <a:gd name="connsiteY7" fmla="*/ 456994 h 463216"/>
                <a:gd name="connsiteX8" fmla="*/ 165815 w 470806"/>
                <a:gd name="connsiteY8" fmla="*/ 261990 h 463216"/>
                <a:gd name="connsiteX9" fmla="*/ 0 w 470806"/>
                <a:gd name="connsiteY9" fmla="*/ 321038 h 463216"/>
                <a:gd name="connsiteX0" fmla="*/ 0 w 470806"/>
                <a:gd name="connsiteY0" fmla="*/ 321038 h 465573"/>
                <a:gd name="connsiteX1" fmla="*/ 823 w 470806"/>
                <a:gd name="connsiteY1" fmla="*/ 118015 h 465573"/>
                <a:gd name="connsiteX2" fmla="*/ 165464 w 470806"/>
                <a:gd name="connsiteY2" fmla="*/ 177613 h 465573"/>
                <a:gd name="connsiteX3" fmla="*/ 284174 w 470806"/>
                <a:gd name="connsiteY3" fmla="*/ 5875 h 465573"/>
                <a:gd name="connsiteX4" fmla="*/ 467740 w 470806"/>
                <a:gd name="connsiteY4" fmla="*/ 0 h 465573"/>
                <a:gd name="connsiteX5" fmla="*/ 316621 w 470806"/>
                <a:gd name="connsiteY5" fmla="*/ 234703 h 465573"/>
                <a:gd name="connsiteX6" fmla="*/ 470795 w 470806"/>
                <a:gd name="connsiteY6" fmla="*/ 463216 h 465573"/>
                <a:gd name="connsiteX7" fmla="*/ 288505 w 470806"/>
                <a:gd name="connsiteY7" fmla="*/ 465573 h 465573"/>
                <a:gd name="connsiteX8" fmla="*/ 165815 w 470806"/>
                <a:gd name="connsiteY8" fmla="*/ 261990 h 465573"/>
                <a:gd name="connsiteX9" fmla="*/ 0 w 470806"/>
                <a:gd name="connsiteY9" fmla="*/ 321038 h 4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70806" h="465573">
                  <a:moveTo>
                    <a:pt x="0" y="321038"/>
                  </a:moveTo>
                  <a:cubicBezTo>
                    <a:pt x="1058" y="251188"/>
                    <a:pt x="941" y="212342"/>
                    <a:pt x="823" y="118015"/>
                  </a:cubicBezTo>
                  <a:cubicBezTo>
                    <a:pt x="91366" y="119115"/>
                    <a:pt x="118239" y="196303"/>
                    <a:pt x="165464" y="177613"/>
                  </a:cubicBezTo>
                  <a:cubicBezTo>
                    <a:pt x="212689" y="158923"/>
                    <a:pt x="266629" y="35676"/>
                    <a:pt x="284174" y="5875"/>
                  </a:cubicBezTo>
                  <a:lnTo>
                    <a:pt x="467740" y="0"/>
                  </a:lnTo>
                  <a:cubicBezTo>
                    <a:pt x="476428" y="89439"/>
                    <a:pt x="340664" y="199293"/>
                    <a:pt x="316621" y="234703"/>
                  </a:cubicBezTo>
                  <a:cubicBezTo>
                    <a:pt x="339606" y="274192"/>
                    <a:pt x="472241" y="365452"/>
                    <a:pt x="470795" y="463216"/>
                  </a:cubicBezTo>
                  <a:lnTo>
                    <a:pt x="288505" y="465573"/>
                  </a:lnTo>
                  <a:cubicBezTo>
                    <a:pt x="268414" y="438808"/>
                    <a:pt x="213899" y="286079"/>
                    <a:pt x="165815" y="261990"/>
                  </a:cubicBezTo>
                  <a:cubicBezTo>
                    <a:pt x="117731" y="237901"/>
                    <a:pt x="78786" y="320665"/>
                    <a:pt x="0" y="321038"/>
                  </a:cubicBezTo>
                  <a:close/>
                </a:path>
              </a:pathLst>
            </a:custGeom>
            <a:solidFill>
              <a:srgbClr val="0033A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DB5BA721-4E77-7A43-AB39-93A2825812E9}"/>
              </a:ext>
            </a:extLst>
          </p:cNvPr>
          <p:cNvGrpSpPr/>
          <p:nvPr/>
        </p:nvGrpSpPr>
        <p:grpSpPr>
          <a:xfrm>
            <a:off x="943978" y="3284104"/>
            <a:ext cx="9232351" cy="303015"/>
            <a:chOff x="943978" y="3284104"/>
            <a:chExt cx="9232351" cy="303015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EAA23E3-1150-3D41-A706-ACFE01370CE4}"/>
                </a:ext>
              </a:extLst>
            </p:cNvPr>
            <p:cNvSpPr/>
            <p:nvPr/>
          </p:nvSpPr>
          <p:spPr>
            <a:xfrm>
              <a:off x="1813529" y="3502675"/>
              <a:ext cx="8362800" cy="84444"/>
            </a:xfrm>
            <a:prstGeom prst="rect">
              <a:avLst/>
            </a:prstGeom>
            <a:solidFill>
              <a:srgbClr val="E15E32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9326CA9-5A7B-674E-9D58-60AFCE81B5B0}"/>
                </a:ext>
              </a:extLst>
            </p:cNvPr>
            <p:cNvSpPr txBox="1"/>
            <p:nvPr/>
          </p:nvSpPr>
          <p:spPr>
            <a:xfrm>
              <a:off x="1020064" y="3284104"/>
              <a:ext cx="367088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400" b="1" dirty="0">
                  <a:solidFill>
                    <a:schemeClr val="accent3"/>
                  </a:solidFill>
                </a:rPr>
                <a:t>ions</a:t>
              </a: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8050D938-7B0C-8E4E-BA74-D73B330BA709}"/>
                </a:ext>
              </a:extLst>
            </p:cNvPr>
            <p:cNvCxnSpPr>
              <a:cxnSpLocks/>
            </p:cNvCxnSpPr>
            <p:nvPr/>
          </p:nvCxnSpPr>
          <p:spPr>
            <a:xfrm>
              <a:off x="943978" y="3544897"/>
              <a:ext cx="688169" cy="0"/>
            </a:xfrm>
            <a:prstGeom prst="straightConnector1">
              <a:avLst/>
            </a:prstGeom>
            <a:ln w="7620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TextBox 87">
            <a:extLst>
              <a:ext uri="{FF2B5EF4-FFF2-40B4-BE49-F238E27FC236}">
                <a16:creationId xmlns:a16="http://schemas.microsoft.com/office/drawing/2014/main" id="{B6D4BBAD-B87A-B04A-B536-6DF69CF85A70}"/>
              </a:ext>
            </a:extLst>
          </p:cNvPr>
          <p:cNvSpPr txBox="1"/>
          <p:nvPr/>
        </p:nvSpPr>
        <p:spPr>
          <a:xfrm>
            <a:off x="2275672" y="2807264"/>
            <a:ext cx="139462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b="1" dirty="0"/>
              <a:t>e</a:t>
            </a:r>
            <a:r>
              <a:rPr lang="en-US" sz="1400" b="1" baseline="30000" dirty="0"/>
              <a:t>-</a:t>
            </a:r>
          </a:p>
        </p:txBody>
      </p: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01815C0F-7148-0142-8B39-01686B2A1CE6}"/>
              </a:ext>
            </a:extLst>
          </p:cNvPr>
          <p:cNvCxnSpPr>
            <a:cxnSpLocks/>
          </p:cNvCxnSpPr>
          <p:nvPr/>
        </p:nvCxnSpPr>
        <p:spPr>
          <a:xfrm>
            <a:off x="2380070" y="2718832"/>
            <a:ext cx="436623" cy="297802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485AADCF-D3B1-284F-94F7-A5BE5D177444}"/>
              </a:ext>
            </a:extLst>
          </p:cNvPr>
          <p:cNvSpPr txBox="1"/>
          <p:nvPr/>
        </p:nvSpPr>
        <p:spPr>
          <a:xfrm>
            <a:off x="571430" y="2115939"/>
            <a:ext cx="12570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b="1" dirty="0">
                <a:solidFill>
                  <a:schemeClr val="accent3"/>
                </a:solidFill>
              </a:rPr>
              <a:t>Source:</a:t>
            </a:r>
            <a:br>
              <a:rPr lang="en-GB" sz="1400" b="1" dirty="0">
                <a:solidFill>
                  <a:schemeClr val="accent3"/>
                </a:solidFill>
              </a:rPr>
            </a:br>
            <a:r>
              <a:rPr lang="en-GB" sz="1400" b="1" dirty="0">
                <a:solidFill>
                  <a:schemeClr val="accent3"/>
                </a:solidFill>
              </a:rPr>
              <a:t>electron gun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526B020-DFDB-F04D-B0CB-02872BB76A61}"/>
              </a:ext>
            </a:extLst>
          </p:cNvPr>
          <p:cNvSpPr txBox="1"/>
          <p:nvPr/>
        </p:nvSpPr>
        <p:spPr>
          <a:xfrm>
            <a:off x="4749342" y="2115939"/>
            <a:ext cx="27374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3"/>
                </a:solidFill>
              </a:rPr>
              <a:t>E</a:t>
            </a:r>
            <a:r>
              <a:rPr lang="en-GB" sz="1400" b="1" baseline="30000" dirty="0">
                <a:solidFill>
                  <a:schemeClr val="accent3"/>
                </a:solidFill>
              </a:rPr>
              <a:t>-</a:t>
            </a:r>
            <a:r>
              <a:rPr lang="en-GB" sz="1400" b="1" dirty="0">
                <a:solidFill>
                  <a:schemeClr val="accent3"/>
                </a:solidFill>
              </a:rPr>
              <a:t> beam transport: solenoids, </a:t>
            </a:r>
            <a:r>
              <a:rPr lang="en-GB" sz="1400" b="1" dirty="0" err="1">
                <a:solidFill>
                  <a:schemeClr val="accent3"/>
                </a:solidFill>
              </a:rPr>
              <a:t>toroids</a:t>
            </a:r>
            <a:r>
              <a:rPr lang="en-GB" sz="1400" b="1" dirty="0">
                <a:solidFill>
                  <a:schemeClr val="accent3"/>
                </a:solidFill>
              </a:rPr>
              <a:t>, steering magnets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BB2DA29-4272-6E48-B56D-B1867526ADC5}"/>
              </a:ext>
            </a:extLst>
          </p:cNvPr>
          <p:cNvSpPr txBox="1"/>
          <p:nvPr/>
        </p:nvSpPr>
        <p:spPr>
          <a:xfrm>
            <a:off x="10390356" y="3800126"/>
            <a:ext cx="12698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chemeClr val="accent3"/>
                </a:solidFill>
              </a:rPr>
              <a:t>Beam dump:</a:t>
            </a:r>
          </a:p>
          <a:p>
            <a:r>
              <a:rPr lang="en-GB" sz="1400" b="1" dirty="0">
                <a:solidFill>
                  <a:schemeClr val="accent3"/>
                </a:solidFill>
              </a:rPr>
              <a:t>collector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EC7CA568-F5D2-5842-B66A-6439E6F72A63}"/>
              </a:ext>
            </a:extLst>
          </p:cNvPr>
          <p:cNvSpPr txBox="1"/>
          <p:nvPr/>
        </p:nvSpPr>
        <p:spPr>
          <a:xfrm>
            <a:off x="8851072" y="6042174"/>
            <a:ext cx="33009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i="1" dirty="0">
                <a:solidFill>
                  <a:schemeClr val="accent5"/>
                </a:solidFill>
              </a:rPr>
              <a:t>The LEAR (now ~AD) e-cooler, CERN-EP/90-04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8D3BDC08-A788-E542-9EB7-6273CB28D513}"/>
              </a:ext>
            </a:extLst>
          </p:cNvPr>
          <p:cNvCxnSpPr>
            <a:cxnSpLocks/>
            <a:stCxn id="90" idx="3"/>
          </p:cNvCxnSpPr>
          <p:nvPr/>
        </p:nvCxnSpPr>
        <p:spPr>
          <a:xfrm>
            <a:off x="1828505" y="2377549"/>
            <a:ext cx="869147" cy="76077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684A6A73-E116-E946-84A4-6702E0BB0CCF}"/>
              </a:ext>
            </a:extLst>
          </p:cNvPr>
          <p:cNvCxnSpPr>
            <a:cxnSpLocks/>
            <a:stCxn id="91" idx="1"/>
          </p:cNvCxnSpPr>
          <p:nvPr/>
        </p:nvCxnSpPr>
        <p:spPr>
          <a:xfrm flipH="1">
            <a:off x="3638994" y="2377549"/>
            <a:ext cx="1110348" cy="248173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E4EB5364-9AAE-2B45-9147-5145FD298760}"/>
              </a:ext>
            </a:extLst>
          </p:cNvPr>
          <p:cNvCxnSpPr>
            <a:cxnSpLocks/>
          </p:cNvCxnSpPr>
          <p:nvPr/>
        </p:nvCxnSpPr>
        <p:spPr>
          <a:xfrm flipH="1">
            <a:off x="4526452" y="2657907"/>
            <a:ext cx="496111" cy="428017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1C1037C4-9256-AA44-BFED-05139538A5D0}"/>
              </a:ext>
            </a:extLst>
          </p:cNvPr>
          <p:cNvCxnSpPr>
            <a:cxnSpLocks/>
          </p:cNvCxnSpPr>
          <p:nvPr/>
        </p:nvCxnSpPr>
        <p:spPr>
          <a:xfrm>
            <a:off x="5826803" y="2691645"/>
            <a:ext cx="3155" cy="481828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4C2C1007-A7E5-EF48-9AC6-71D29B3C0346}"/>
              </a:ext>
            </a:extLst>
          </p:cNvPr>
          <p:cNvCxnSpPr>
            <a:cxnSpLocks/>
          </p:cNvCxnSpPr>
          <p:nvPr/>
        </p:nvCxnSpPr>
        <p:spPr>
          <a:xfrm>
            <a:off x="6653863" y="2691645"/>
            <a:ext cx="518512" cy="481828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A4FEA091-2D97-6043-AA5E-9700F223D964}"/>
              </a:ext>
            </a:extLst>
          </p:cNvPr>
          <p:cNvCxnSpPr>
            <a:cxnSpLocks/>
            <a:stCxn id="92" idx="1"/>
          </p:cNvCxnSpPr>
          <p:nvPr/>
        </p:nvCxnSpPr>
        <p:spPr>
          <a:xfrm flipH="1">
            <a:off x="9438922" y="4061736"/>
            <a:ext cx="951434" cy="279056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Content Placeholder 1">
            <a:extLst>
              <a:ext uri="{FF2B5EF4-FFF2-40B4-BE49-F238E27FC236}">
                <a16:creationId xmlns:a16="http://schemas.microsoft.com/office/drawing/2014/main" id="{C97C78C4-E3A6-FA45-AB7F-354CDF3E4C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920" y="1065150"/>
            <a:ext cx="11451373" cy="350602"/>
          </a:xfrm>
        </p:spPr>
        <p:txBody>
          <a:bodyPr/>
          <a:lstStyle/>
          <a:p>
            <a:r>
              <a:rPr lang="en-US" sz="1800" b="0" dirty="0"/>
              <a:t>A </a:t>
            </a:r>
            <a:r>
              <a:rPr lang="en-US" sz="1800" dirty="0"/>
              <a:t>guiding magnetic field </a:t>
            </a:r>
            <a:r>
              <a:rPr lang="en-US" sz="1800" b="0" dirty="0"/>
              <a:t>carries a DC electron beam from a </a:t>
            </a:r>
            <a:r>
              <a:rPr lang="en-US" sz="1800" dirty="0"/>
              <a:t>cathode</a:t>
            </a:r>
            <a:r>
              <a:rPr lang="en-US" sz="1800" b="0" dirty="0"/>
              <a:t> into the ion beam and then to a </a:t>
            </a:r>
            <a:r>
              <a:rPr lang="en-US" sz="1800" dirty="0"/>
              <a:t>collector.</a:t>
            </a:r>
          </a:p>
        </p:txBody>
      </p:sp>
    </p:spTree>
    <p:extLst>
      <p:ext uri="{BB962C8B-B14F-4D97-AF65-F5344CB8AC3E}">
        <p14:creationId xmlns:p14="http://schemas.microsoft.com/office/powerpoint/2010/main" val="2782299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90" grpId="0"/>
      <p:bldP spid="91" grpId="0"/>
      <p:bldP spid="9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Optimized Electron Gun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D. Gamba | Electron cooling in the CERN accelerator complex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12</a:t>
            </a:fld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idx="4294967295"/>
          </p:nvPr>
        </p:nvSpPr>
        <p:spPr>
          <a:xfrm>
            <a:off x="8271516" y="3660294"/>
            <a:ext cx="3630612" cy="647600"/>
          </a:xfrm>
        </p:spPr>
        <p:txBody>
          <a:bodyPr/>
          <a:lstStyle/>
          <a:p>
            <a:r>
              <a:rPr lang="en-US" sz="1400" b="0" i="1" dirty="0">
                <a:solidFill>
                  <a:schemeClr val="tx1"/>
                </a:solidFill>
              </a:rPr>
              <a:t>Calculated and measured beam profiles at control electrode potential UC = +300V, -100V and anode potential UA=500V.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93" y="1117237"/>
            <a:ext cx="6618322" cy="3440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quarter" idx="429496729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955"/>
          <a:stretch/>
        </p:blipFill>
        <p:spPr bwMode="auto">
          <a:xfrm>
            <a:off x="8578966" y="566269"/>
            <a:ext cx="2528580" cy="1353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780" y="4657377"/>
            <a:ext cx="6641386" cy="1119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0"/>
          <p:cNvSpPr/>
          <p:nvPr/>
        </p:nvSpPr>
        <p:spPr>
          <a:xfrm>
            <a:off x="7192915" y="6034182"/>
            <a:ext cx="495199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de-DE" sz="1100" b="1" i="1" dirty="0">
                <a:solidFill>
                  <a:schemeClr val="accent5"/>
                </a:solidFill>
              </a:rPr>
              <a:t>LEIR-like </a:t>
            </a:r>
            <a:r>
              <a:rPr lang="de-DE" sz="1100" b="1" i="1" dirty="0" err="1">
                <a:solidFill>
                  <a:schemeClr val="accent5"/>
                </a:solidFill>
              </a:rPr>
              <a:t>electron</a:t>
            </a:r>
            <a:r>
              <a:rPr lang="de-DE" sz="1100" b="1" i="1" dirty="0">
                <a:solidFill>
                  <a:schemeClr val="accent5"/>
                </a:solidFill>
              </a:rPr>
              <a:t> </a:t>
            </a:r>
            <a:r>
              <a:rPr lang="de-DE" sz="1100" b="1" i="1" dirty="0" err="1">
                <a:solidFill>
                  <a:schemeClr val="accent5"/>
                </a:solidFill>
              </a:rPr>
              <a:t>gun</a:t>
            </a:r>
            <a:r>
              <a:rPr lang="de-DE" sz="1100" b="1" i="1" dirty="0">
                <a:solidFill>
                  <a:schemeClr val="accent5"/>
                </a:solidFill>
              </a:rPr>
              <a:t>, </a:t>
            </a:r>
            <a:r>
              <a:rPr lang="de-DE" sz="1100" b="1" i="1" dirty="0" err="1">
                <a:solidFill>
                  <a:schemeClr val="accent5"/>
                </a:solidFill>
              </a:rPr>
              <a:t>from</a:t>
            </a:r>
            <a:r>
              <a:rPr lang="de-DE" sz="1100" b="1" i="1" dirty="0">
                <a:solidFill>
                  <a:schemeClr val="accent5"/>
                </a:solidFill>
              </a:rPr>
              <a:t> A. Bubley et al. </a:t>
            </a:r>
            <a:r>
              <a:rPr lang="de-DE" sz="1100" b="1" i="1" dirty="0" err="1">
                <a:solidFill>
                  <a:schemeClr val="accent5"/>
                </a:solidFill>
              </a:rPr>
              <a:t>Proceedings</a:t>
            </a:r>
            <a:r>
              <a:rPr lang="de-DE" sz="1100" b="1" i="1" dirty="0">
                <a:solidFill>
                  <a:schemeClr val="accent5"/>
                </a:solidFill>
              </a:rPr>
              <a:t> </a:t>
            </a:r>
            <a:r>
              <a:rPr lang="de-DE" sz="1100" b="1" i="1" dirty="0" err="1">
                <a:solidFill>
                  <a:schemeClr val="accent5"/>
                </a:solidFill>
              </a:rPr>
              <a:t>of</a:t>
            </a:r>
            <a:r>
              <a:rPr lang="de-DE" sz="1100" b="1" i="1" dirty="0">
                <a:solidFill>
                  <a:schemeClr val="accent5"/>
                </a:solidFill>
              </a:rPr>
              <a:t> EPAC 2002</a:t>
            </a:r>
            <a:endParaRPr lang="en-US" sz="1100" b="1" i="1" dirty="0">
              <a:solidFill>
                <a:schemeClr val="accent5"/>
              </a:solidFill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821529" y="5762492"/>
            <a:ext cx="6479383" cy="533300"/>
          </a:xfrm>
          <a:prstGeom prst="rect">
            <a:avLst/>
          </a:prstGeom>
        </p:spPr>
        <p:txBody>
          <a:bodyPr lIns="36000" tIns="0" rIns="0" bIns="0"/>
          <a:lstStyle/>
          <a:p>
            <a:pPr>
              <a:spcBef>
                <a:spcPct val="20000"/>
              </a:spcBef>
            </a:pPr>
            <a:r>
              <a:rPr lang="en-US" sz="1400" i="1" dirty="0"/>
              <a:t>Electron beam profiles at control electrode potential </a:t>
            </a:r>
            <a:r>
              <a:rPr lang="en-US" sz="1400" i="1" dirty="0" err="1"/>
              <a:t>Uc</a:t>
            </a:r>
            <a:r>
              <a:rPr lang="en-US" sz="1400" i="1" dirty="0"/>
              <a:t> = 0V, +100V, +200V, +350V, +400V, +600V and anode potential </a:t>
            </a:r>
            <a:r>
              <a:rPr lang="en-US" sz="1400" i="1" dirty="0" err="1"/>
              <a:t>Ua</a:t>
            </a:r>
            <a:r>
              <a:rPr lang="en-US" sz="1400" i="1" dirty="0"/>
              <a:t>=500V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76621C-A67D-D24F-940A-4712C0C9E0D0}"/>
              </a:ext>
            </a:extLst>
          </p:cNvPr>
          <p:cNvSpPr txBox="1"/>
          <p:nvPr/>
        </p:nvSpPr>
        <p:spPr>
          <a:xfrm>
            <a:off x="253621" y="3793323"/>
            <a:ext cx="8996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chemeClr val="accent3"/>
                </a:solidFill>
              </a:rPr>
              <a:t>Cathode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AA690CC-F082-6847-802B-B42864CC8A68}"/>
              </a:ext>
            </a:extLst>
          </p:cNvPr>
          <p:cNvCxnSpPr>
            <a:cxnSpLocks/>
            <a:stCxn id="13" idx="3"/>
          </p:cNvCxnSpPr>
          <p:nvPr/>
        </p:nvCxnSpPr>
        <p:spPr>
          <a:xfrm>
            <a:off x="1153226" y="3947212"/>
            <a:ext cx="650860" cy="130400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62D9F7F1-55CA-A14D-941C-D4ACC994D4AF}"/>
              </a:ext>
            </a:extLst>
          </p:cNvPr>
          <p:cNvSpPr txBox="1"/>
          <p:nvPr/>
        </p:nvSpPr>
        <p:spPr>
          <a:xfrm>
            <a:off x="1903861" y="2076665"/>
            <a:ext cx="1056186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accent3"/>
                </a:solidFill>
              </a:rPr>
              <a:t>Control electrode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F1D0BD8-6FA0-024D-81C9-83646ABE448D}"/>
              </a:ext>
            </a:extLst>
          </p:cNvPr>
          <p:cNvCxnSpPr>
            <a:cxnSpLocks/>
          </p:cNvCxnSpPr>
          <p:nvPr/>
        </p:nvCxnSpPr>
        <p:spPr>
          <a:xfrm flipH="1">
            <a:off x="2082759" y="2560799"/>
            <a:ext cx="358346" cy="827903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0B6DA63-2564-9544-80E6-FD5480EE83DD}"/>
              </a:ext>
            </a:extLst>
          </p:cNvPr>
          <p:cNvCxnSpPr>
            <a:cxnSpLocks/>
          </p:cNvCxnSpPr>
          <p:nvPr/>
        </p:nvCxnSpPr>
        <p:spPr>
          <a:xfrm flipH="1">
            <a:off x="2947916" y="2804615"/>
            <a:ext cx="313899" cy="545910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0CF5E701-C411-8642-AC66-F1522E3C0B1B}"/>
              </a:ext>
            </a:extLst>
          </p:cNvPr>
          <p:cNvSpPr/>
          <p:nvPr/>
        </p:nvSpPr>
        <p:spPr>
          <a:xfrm>
            <a:off x="3261815" y="2338275"/>
            <a:ext cx="406295" cy="261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5D908A1-127B-3D46-B967-4B43C4F90F55}"/>
              </a:ext>
            </a:extLst>
          </p:cNvPr>
          <p:cNvSpPr txBox="1"/>
          <p:nvPr/>
        </p:nvSpPr>
        <p:spPr>
          <a:xfrm>
            <a:off x="2775477" y="2539385"/>
            <a:ext cx="126099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accent3"/>
                </a:solidFill>
              </a:rPr>
              <a:t>Anode/Grid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673999CC-978A-AD43-BB31-326692BFB3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84923" y="4648245"/>
            <a:ext cx="4316666" cy="1126840"/>
          </a:xfrm>
          <a:prstGeom prst="rect">
            <a:avLst/>
          </a:prstGeom>
        </p:spPr>
      </p:pic>
      <p:pic>
        <p:nvPicPr>
          <p:cNvPr id="32" name="Picture 3">
            <a:extLst>
              <a:ext uri="{FF2B5EF4-FFF2-40B4-BE49-F238E27FC236}">
                <a16:creationId xmlns:a16="http://schemas.microsoft.com/office/drawing/2014/main" id="{BF3CF38A-234E-F042-815C-8DE9B088C6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141"/>
          <a:stretch/>
        </p:blipFill>
        <p:spPr bwMode="auto">
          <a:xfrm>
            <a:off x="8578966" y="2065151"/>
            <a:ext cx="2528580" cy="1556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9849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E33F7ED-1ADD-5347-9722-09407F4C6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Properties of Generated Electron Beam:</a:t>
            </a:r>
            <a:br>
              <a:rPr lang="en-US" dirty="0"/>
            </a:br>
            <a:r>
              <a:rPr lang="en-US" sz="2400" dirty="0"/>
              <a:t>Electron velocities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4B580A-A34A-C743-BA33-BE5C5CB0B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0C822E-A6C1-4746-AF87-A7D523A59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| Electron cooling in the CERN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8B98D8-AEC5-4A46-9EFF-AD892F45A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C1453C3C-AC0D-B64C-A93C-CBB4556518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95391"/>
            <a:ext cx="11376024" cy="4608512"/>
          </a:xfrm>
        </p:spPr>
        <p:txBody>
          <a:bodyPr/>
          <a:lstStyle/>
          <a:p>
            <a:r>
              <a:rPr lang="en-US" b="0" dirty="0"/>
              <a:t>The </a:t>
            </a:r>
            <a:r>
              <a:rPr lang="en-US" dirty="0"/>
              <a:t>longitudinal energy </a:t>
            </a:r>
            <a:r>
              <a:rPr lang="en-US" b="0" dirty="0"/>
              <a:t>a of the </a:t>
            </a:r>
            <a:r>
              <a:rPr lang="en-US" dirty="0"/>
              <a:t>electron</a:t>
            </a:r>
            <a:r>
              <a:rPr lang="en-US" b="0" dirty="0"/>
              <a:t> beam </a:t>
            </a:r>
            <a:r>
              <a:rPr lang="en-US" dirty="0"/>
              <a:t>is not constant </a:t>
            </a:r>
            <a:r>
              <a:rPr lang="en-US" b="0" dirty="0"/>
              <a:t>along its radius (</a:t>
            </a:r>
            <a:r>
              <a:rPr lang="en-US" b="0" i="1" dirty="0"/>
              <a:t>r</a:t>
            </a:r>
            <a:r>
              <a:rPr lang="en-US" b="0" dirty="0"/>
              <a:t>), but it typically </a:t>
            </a:r>
            <a:r>
              <a:rPr lang="en-US" dirty="0"/>
              <a:t>follows the relation</a:t>
            </a:r>
            <a:r>
              <a:rPr lang="en-US" b="0" dirty="0"/>
              <a:t>:</a:t>
            </a:r>
          </a:p>
          <a:p>
            <a:endParaRPr lang="en-US" b="0" dirty="0"/>
          </a:p>
          <a:p>
            <a:endParaRPr lang="en-US" b="0" dirty="0"/>
          </a:p>
        </p:txBody>
      </p:sp>
      <p:sp>
        <p:nvSpPr>
          <p:cNvPr id="12" name="Rechteck 10">
            <a:extLst>
              <a:ext uri="{FF2B5EF4-FFF2-40B4-BE49-F238E27FC236}">
                <a16:creationId xmlns:a16="http://schemas.microsoft.com/office/drawing/2014/main" id="{DD8D8137-D8AC-6F4C-9F37-417FEFB1B177}"/>
              </a:ext>
            </a:extLst>
          </p:cNvPr>
          <p:cNvSpPr/>
          <p:nvPr/>
        </p:nvSpPr>
        <p:spPr>
          <a:xfrm>
            <a:off x="0" y="6046572"/>
            <a:ext cx="193354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de-DE" sz="1100" b="1" i="1" dirty="0">
                <a:solidFill>
                  <a:schemeClr val="accent5"/>
                </a:solidFill>
              </a:rPr>
              <a:t>Details on CERN-EP/90-04</a:t>
            </a:r>
            <a:endParaRPr lang="en-US" sz="1100" b="1" i="1" dirty="0">
              <a:solidFill>
                <a:schemeClr val="accent5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29898EE-6F94-084C-AAF1-C7DB5790C83D}"/>
              </a:ext>
            </a:extLst>
          </p:cNvPr>
          <p:cNvSpPr txBox="1"/>
          <p:nvPr/>
        </p:nvSpPr>
        <p:spPr>
          <a:xfrm>
            <a:off x="7240790" y="2342372"/>
            <a:ext cx="359069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where </a:t>
            </a:r>
            <a:r>
              <a:rPr lang="en-US" sz="1600" b="1" i="1" dirty="0"/>
              <a:t>E</a:t>
            </a:r>
            <a:r>
              <a:rPr lang="en-US" sz="1600" b="1" i="1" baseline="-25000" dirty="0"/>
              <a:t>0</a:t>
            </a:r>
            <a:r>
              <a:rPr lang="en-US" sz="1600" dirty="0"/>
              <a:t> is the energy in the center of the beam and </a:t>
            </a:r>
            <a:r>
              <a:rPr lang="en-US" sz="1600" b="1" i="1" dirty="0"/>
              <a:t>r</a:t>
            </a:r>
            <a:r>
              <a:rPr lang="en-US" sz="1600" b="1" i="1" baseline="-25000" dirty="0"/>
              <a:t>0</a:t>
            </a:r>
            <a:r>
              <a:rPr lang="en-US" sz="1600" dirty="0"/>
              <a:t> is the beam radius.</a:t>
            </a:r>
          </a:p>
        </p:txBody>
      </p:sp>
      <p:pic>
        <p:nvPicPr>
          <p:cNvPr id="14" name="Picture 28" descr="scparabola">
            <a:extLst>
              <a:ext uri="{FF2B5EF4-FFF2-40B4-BE49-F238E27FC236}">
                <a16:creationId xmlns:a16="http://schemas.microsoft.com/office/drawing/2014/main" id="{507314A9-B77A-934A-97AE-3168A9AC26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826" y="3219034"/>
            <a:ext cx="4231123" cy="2583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448B0EC-FF34-DB4E-88A5-673914A90B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3912" y="3219034"/>
            <a:ext cx="3371586" cy="294494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2F8AD23-8207-6B43-9DA0-B69D49680FD9}"/>
              </a:ext>
            </a:extLst>
          </p:cNvPr>
          <p:cNvSpPr txBox="1"/>
          <p:nvPr/>
        </p:nvSpPr>
        <p:spPr>
          <a:xfrm>
            <a:off x="4650373" y="3812828"/>
            <a:ext cx="2850056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This effect can be </a:t>
            </a:r>
            <a:r>
              <a:rPr lang="en-US" sz="1600" b="1" dirty="0"/>
              <a:t>partially cured</a:t>
            </a:r>
            <a:r>
              <a:rPr lang="en-US" sz="1600" dirty="0"/>
              <a:t> by </a:t>
            </a:r>
            <a:r>
              <a:rPr lang="en-US" sz="1600" b="1" dirty="0"/>
              <a:t>trapping positive ions </a:t>
            </a:r>
            <a:r>
              <a:rPr lang="en-US" sz="1600" dirty="0"/>
              <a:t>in the electron beam along the interaction region!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89F51C1-1704-2745-B9FE-2E185A9C58ED}"/>
              </a:ext>
            </a:extLst>
          </p:cNvPr>
          <p:cNvCxnSpPr/>
          <p:nvPr/>
        </p:nvCxnSpPr>
        <p:spPr>
          <a:xfrm>
            <a:off x="1567409" y="4226312"/>
            <a:ext cx="0" cy="400049"/>
          </a:xfrm>
          <a:prstGeom prst="straightConnector1">
            <a:avLst/>
          </a:prstGeom>
          <a:ln w="38100">
            <a:solidFill>
              <a:schemeClr val="accent5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F5149DB4-8FC3-F246-B8FB-4A7FF61B4A98}"/>
              </a:ext>
            </a:extLst>
          </p:cNvPr>
          <p:cNvSpPr txBox="1"/>
          <p:nvPr/>
        </p:nvSpPr>
        <p:spPr>
          <a:xfrm>
            <a:off x="365711" y="4181707"/>
            <a:ext cx="1093423" cy="49244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>
                <a:solidFill>
                  <a:schemeClr val="accent5"/>
                </a:solidFill>
              </a:rPr>
              <a:t>It can be of a few %!       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AF39E5F-9B1C-A04E-9456-4E47FD5EDA5B}"/>
              </a:ext>
            </a:extLst>
          </p:cNvPr>
          <p:cNvCxnSpPr/>
          <p:nvPr/>
        </p:nvCxnSpPr>
        <p:spPr>
          <a:xfrm>
            <a:off x="4471954" y="4873083"/>
            <a:ext cx="3006826" cy="0"/>
          </a:xfrm>
          <a:prstGeom prst="straightConnector1">
            <a:avLst/>
          </a:prstGeom>
          <a:ln w="571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F021A5F2-BEB9-2946-BEB0-D171B875DFC9}"/>
              </a:ext>
            </a:extLst>
          </p:cNvPr>
          <p:cNvSpPr txBox="1"/>
          <p:nvPr/>
        </p:nvSpPr>
        <p:spPr>
          <a:xfrm>
            <a:off x="8588587" y="6104837"/>
            <a:ext cx="360675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b="1" i="1" dirty="0">
                <a:solidFill>
                  <a:schemeClr val="accent5"/>
                </a:solidFill>
              </a:rPr>
              <a:t>(details not discussed here. See CERN-EP/90-04 )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8F6D3E1-A196-55CC-D86A-0983935747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42676" y="2178192"/>
            <a:ext cx="4815393" cy="767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056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Content Placeholder 54">
            <a:extLst>
              <a:ext uri="{FF2B5EF4-FFF2-40B4-BE49-F238E27FC236}">
                <a16:creationId xmlns:a16="http://schemas.microsoft.com/office/drawing/2014/main" id="{11BD1D76-4479-5649-99A7-36B4D121CE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98479"/>
            <a:ext cx="11245531" cy="4608512"/>
          </a:xfrm>
        </p:spPr>
        <p:txBody>
          <a:bodyPr/>
          <a:lstStyle/>
          <a:p>
            <a:r>
              <a:rPr lang="en-US" b="0" dirty="0"/>
              <a:t>The </a:t>
            </a:r>
            <a:r>
              <a:rPr lang="en-US" dirty="0"/>
              <a:t>electron gun</a:t>
            </a:r>
            <a:r>
              <a:rPr lang="en-US" b="0" dirty="0"/>
              <a:t> and the </a:t>
            </a:r>
            <a:r>
              <a:rPr lang="en-US" dirty="0"/>
              <a:t>whole cooler </a:t>
            </a:r>
            <a:r>
              <a:rPr lang="en-US" b="0" dirty="0"/>
              <a:t>is </a:t>
            </a:r>
            <a:r>
              <a:rPr lang="en-US" dirty="0"/>
              <a:t>immersed</a:t>
            </a:r>
            <a:r>
              <a:rPr lang="en-US" b="0" dirty="0"/>
              <a:t> in a </a:t>
            </a:r>
            <a:r>
              <a:rPr lang="en-US" dirty="0"/>
              <a:t>magnetic field </a:t>
            </a:r>
            <a:r>
              <a:rPr lang="en-US" b="0" dirty="0"/>
              <a:t>to compensate for space charge forces and to guide the beam.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b="0" dirty="0"/>
              <a:t>If one sets a </a:t>
            </a:r>
            <a:r>
              <a:rPr lang="en-US" dirty="0"/>
              <a:t>stronger</a:t>
            </a:r>
            <a:r>
              <a:rPr lang="en-US" b="0" dirty="0"/>
              <a:t> magnetic field </a:t>
            </a:r>
            <a:r>
              <a:rPr lang="en-US" dirty="0"/>
              <a:t>in the gun than</a:t>
            </a:r>
            <a:r>
              <a:rPr lang="en-US" b="0" dirty="0"/>
              <a:t> </a:t>
            </a:r>
            <a:r>
              <a:rPr lang="en-US" dirty="0"/>
              <a:t>in the e-/ion interaction region</a:t>
            </a:r>
            <a:r>
              <a:rPr lang="en-US" b="0" dirty="0"/>
              <a:t>, then:</a:t>
            </a:r>
          </a:p>
          <a:p>
            <a:pPr marL="4994275" indent="-457200">
              <a:lnSpc>
                <a:spcPct val="100000"/>
              </a:lnSpc>
              <a:spcBef>
                <a:spcPts val="400"/>
              </a:spcBef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Wider electron beam </a:t>
            </a:r>
            <a:r>
              <a:rPr lang="en-US" b="0" dirty="0"/>
              <a:t>(</a:t>
            </a:r>
            <a:r>
              <a:rPr lang="en-US" dirty="0"/>
              <a:t>but</a:t>
            </a:r>
            <a:r>
              <a:rPr lang="en-US" b="0" dirty="0"/>
              <a:t> </a:t>
            </a:r>
            <a:r>
              <a:rPr lang="en-US" dirty="0">
                <a:solidFill>
                  <a:schemeClr val="accent3"/>
                </a:solidFill>
              </a:rPr>
              <a:t>lower e</a:t>
            </a:r>
            <a:r>
              <a:rPr lang="en-US" baseline="30000" dirty="0">
                <a:solidFill>
                  <a:schemeClr val="accent3"/>
                </a:solidFill>
              </a:rPr>
              <a:t>-</a:t>
            </a:r>
            <a:r>
              <a:rPr lang="en-US" dirty="0">
                <a:solidFill>
                  <a:schemeClr val="accent3"/>
                </a:solidFill>
              </a:rPr>
              <a:t> density</a:t>
            </a:r>
            <a:r>
              <a:rPr lang="en-US" b="0" dirty="0"/>
              <a:t>)</a:t>
            </a:r>
          </a:p>
          <a:p>
            <a:pPr marL="4994275" indent="-457200">
              <a:lnSpc>
                <a:spcPct val="100000"/>
              </a:lnSpc>
              <a:spcBef>
                <a:spcPts val="400"/>
              </a:spcBef>
              <a:buFont typeface="+mj-lt"/>
              <a:buAutoNum type="arabicPeriod"/>
            </a:pPr>
            <a:endParaRPr lang="en-US" b="0" dirty="0"/>
          </a:p>
          <a:p>
            <a:pPr marL="4994275" indent="-457200">
              <a:lnSpc>
                <a:spcPct val="100000"/>
              </a:lnSpc>
              <a:spcBef>
                <a:spcPts val="400"/>
              </a:spcBef>
              <a:buFont typeface="+mj-lt"/>
              <a:buAutoNum type="arabicPeriod"/>
            </a:pPr>
            <a:endParaRPr lang="en-US" b="0" dirty="0"/>
          </a:p>
          <a:p>
            <a:pPr marL="4994275" indent="-457200">
              <a:buFont typeface="+mj-lt"/>
              <a:buAutoNum type="arabicPeriod"/>
            </a:pPr>
            <a:endParaRPr lang="en-US" b="0" dirty="0"/>
          </a:p>
          <a:p>
            <a:pPr marL="4994275" indent="-457200">
              <a:buFont typeface="+mj-lt"/>
              <a:buAutoNum type="arabicPeriod"/>
            </a:pPr>
            <a:r>
              <a:rPr lang="en-US" b="0" dirty="0"/>
              <a:t>Proportional </a:t>
            </a:r>
            <a:r>
              <a:rPr lang="en-US" dirty="0">
                <a:solidFill>
                  <a:schemeClr val="tx1"/>
                </a:solidFill>
              </a:rPr>
              <a:t>reduction</a:t>
            </a:r>
            <a:r>
              <a:rPr lang="en-US" b="0" dirty="0"/>
              <a:t> of </a:t>
            </a:r>
            <a:r>
              <a:rPr lang="en-US" dirty="0">
                <a:solidFill>
                  <a:schemeClr val="tx1"/>
                </a:solidFill>
              </a:rPr>
              <a:t>transverse temperature </a:t>
            </a:r>
            <a:r>
              <a:rPr lang="en-US" b="0" dirty="0"/>
              <a:t>(e.g. up to a factor ~10 in ELENA)</a:t>
            </a:r>
          </a:p>
          <a:p>
            <a:endParaRPr lang="en-US" b="0" dirty="0"/>
          </a:p>
          <a:p>
            <a:endParaRPr lang="en-US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27B971F-1BF7-A84D-9FF3-E0F3EA28F9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2"/>
            <a:ext cx="11376025" cy="945749"/>
          </a:xfrm>
        </p:spPr>
        <p:txBody>
          <a:bodyPr/>
          <a:lstStyle/>
          <a:p>
            <a:r>
              <a:rPr lang="en-US" dirty="0"/>
              <a:t>Other Properties of Generated Electron Beam:</a:t>
            </a:r>
            <a:br>
              <a:rPr lang="en-US" dirty="0"/>
            </a:br>
            <a:r>
              <a:rPr lang="en-US" sz="2400" dirty="0"/>
              <a:t>Electron transverse temperature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3E6059-D7E6-7042-9742-26F3CFC3F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2F5BFA-17D2-0A4C-9180-773D07CF5E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| Electron cooling in the CERN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569CFB-B47C-9142-B9F7-CD8ABDF93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Rectangle 51">
            <a:extLst>
              <a:ext uri="{FF2B5EF4-FFF2-40B4-BE49-F238E27FC236}">
                <a16:creationId xmlns:a16="http://schemas.microsoft.com/office/drawing/2014/main" id="{1FE2B738-9288-4640-ABA7-C0E0F61AE4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7805" y="2646227"/>
            <a:ext cx="5873750" cy="3252788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 b="1">
                <a:solidFill>
                  <a:srgbClr val="000099"/>
                </a:solidFill>
                <a:latin typeface="Arial" charset="0"/>
              </a:defRPr>
            </a:lvl1pPr>
            <a:lvl2pPr marL="742950" indent="-285750" eaLnBrk="0" hangingPunct="0">
              <a:defRPr sz="1400" b="1">
                <a:solidFill>
                  <a:srgbClr val="000099"/>
                </a:solidFill>
                <a:latin typeface="Arial" charset="0"/>
              </a:defRPr>
            </a:lvl2pPr>
            <a:lvl3pPr marL="1143000" indent="-228600" eaLnBrk="0" hangingPunct="0">
              <a:defRPr sz="1400" b="1">
                <a:solidFill>
                  <a:srgbClr val="000099"/>
                </a:solidFill>
                <a:latin typeface="Arial" charset="0"/>
              </a:defRPr>
            </a:lvl3pPr>
            <a:lvl4pPr marL="1600200" indent="-228600" eaLnBrk="0" hangingPunct="0">
              <a:defRPr sz="1400" b="1">
                <a:solidFill>
                  <a:srgbClr val="000099"/>
                </a:solidFill>
                <a:latin typeface="Arial" charset="0"/>
              </a:defRPr>
            </a:lvl4pPr>
            <a:lvl5pPr marL="2057400" indent="-228600" eaLnBrk="0" hangingPunct="0">
              <a:defRPr sz="1400" b="1">
                <a:solidFill>
                  <a:srgbClr val="0000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rgbClr val="0000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rgbClr val="0000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rgbClr val="0000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rgbClr val="000099"/>
                </a:solidFill>
                <a:latin typeface="Arial" charset="0"/>
              </a:defRPr>
            </a:lvl9pPr>
          </a:lstStyle>
          <a:p>
            <a:pPr eaLnBrk="1" hangingPunct="1"/>
            <a:endParaRPr lang="de-DE" altLang="de-DE">
              <a:solidFill>
                <a:srgbClr val="005B82"/>
              </a:solidFill>
            </a:endParaRPr>
          </a:p>
        </p:txBody>
      </p:sp>
      <p:sp>
        <p:nvSpPr>
          <p:cNvPr id="14" name="Text Box 60">
            <a:extLst>
              <a:ext uri="{FF2B5EF4-FFF2-40B4-BE49-F238E27FC236}">
                <a16:creationId xmlns:a16="http://schemas.microsoft.com/office/drawing/2014/main" id="{4FC9640A-0061-A64B-9A68-C3885BB79A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16615" y="8030517"/>
            <a:ext cx="771188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rgbClr val="000099"/>
                </a:solidFill>
                <a:latin typeface="Arial" charset="0"/>
              </a:defRPr>
            </a:lvl1pPr>
            <a:lvl2pPr marL="742950" indent="-285750" eaLnBrk="0" hangingPunct="0">
              <a:defRPr sz="1400" b="1">
                <a:solidFill>
                  <a:srgbClr val="000099"/>
                </a:solidFill>
                <a:latin typeface="Arial" charset="0"/>
              </a:defRPr>
            </a:lvl2pPr>
            <a:lvl3pPr marL="1143000" indent="-228600" eaLnBrk="0" hangingPunct="0">
              <a:defRPr sz="1400" b="1">
                <a:solidFill>
                  <a:srgbClr val="000099"/>
                </a:solidFill>
                <a:latin typeface="Arial" charset="0"/>
              </a:defRPr>
            </a:lvl3pPr>
            <a:lvl4pPr marL="1600200" indent="-228600" eaLnBrk="0" hangingPunct="0">
              <a:defRPr sz="1400" b="1">
                <a:solidFill>
                  <a:srgbClr val="000099"/>
                </a:solidFill>
                <a:latin typeface="Arial" charset="0"/>
              </a:defRPr>
            </a:lvl4pPr>
            <a:lvl5pPr marL="2057400" indent="-228600" eaLnBrk="0" hangingPunct="0">
              <a:defRPr sz="1400" b="1">
                <a:solidFill>
                  <a:srgbClr val="0000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rgbClr val="0000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rgbClr val="0000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rgbClr val="0000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rgbClr val="000099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de-DE" sz="1600" b="0" dirty="0">
                <a:solidFill>
                  <a:srgbClr val="005B82"/>
                </a:solidFill>
              </a:rPr>
              <a:t>electron-velocity distribution at the cathode and after acceleration in the drift space </a:t>
            </a:r>
          </a:p>
        </p:txBody>
      </p:sp>
      <p:pic>
        <p:nvPicPr>
          <p:cNvPr id="51" name="Picture 2">
            <a:extLst>
              <a:ext uri="{FF2B5EF4-FFF2-40B4-BE49-F238E27FC236}">
                <a16:creationId xmlns:a16="http://schemas.microsoft.com/office/drawing/2014/main" id="{E322A7BE-151F-4E47-8404-29BCD3522D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739" y="3207814"/>
            <a:ext cx="3863356" cy="2590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" name="Picture 13">
            <a:extLst>
              <a:ext uri="{FF2B5EF4-FFF2-40B4-BE49-F238E27FC236}">
                <a16:creationId xmlns:a16="http://schemas.microsoft.com/office/drawing/2014/main" id="{434F3F84-DA50-B64F-B07A-1ACE92BB18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69601" y="2112359"/>
            <a:ext cx="5155832" cy="1553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80627C2E-A16A-674C-B751-0E34B8274DD6}"/>
              </a:ext>
            </a:extLst>
          </p:cNvPr>
          <p:cNvSpPr txBox="1"/>
          <p:nvPr/>
        </p:nvSpPr>
        <p:spPr>
          <a:xfrm>
            <a:off x="395133" y="3945541"/>
            <a:ext cx="88485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cathode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3DC1295-D60A-F245-AD21-94696D8BB0B1}"/>
              </a:ext>
            </a:extLst>
          </p:cNvPr>
          <p:cNvSpPr txBox="1"/>
          <p:nvPr/>
        </p:nvSpPr>
        <p:spPr>
          <a:xfrm>
            <a:off x="3770643" y="2967788"/>
            <a:ext cx="44884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drift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72EEC00-771B-DD45-AEB3-9E63FE42A52B}"/>
              </a:ext>
            </a:extLst>
          </p:cNvPr>
          <p:cNvSpPr txBox="1"/>
          <p:nvPr/>
        </p:nvSpPr>
        <p:spPr>
          <a:xfrm>
            <a:off x="957031" y="5338325"/>
            <a:ext cx="1231106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b="1" i="1" dirty="0"/>
              <a:t>B</a:t>
            </a:r>
            <a:r>
              <a:rPr lang="en-US" b="1" dirty="0"/>
              <a:t> adiabatic</a:t>
            </a:r>
          </a:p>
          <a:p>
            <a:pPr algn="ctr"/>
            <a:r>
              <a:rPr lang="en-US" b="1" dirty="0"/>
              <a:t>expansion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F2EFB29-1A49-5984-4614-8AE4166233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33016" y="5372324"/>
            <a:ext cx="2933744" cy="682266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2BF2175D-1319-946B-DBE2-1E2806B32D5D}"/>
              </a:ext>
            </a:extLst>
          </p:cNvPr>
          <p:cNvGrpSpPr/>
          <p:nvPr/>
        </p:nvGrpSpPr>
        <p:grpSpPr>
          <a:xfrm>
            <a:off x="5407763" y="3416643"/>
            <a:ext cx="5749874" cy="751652"/>
            <a:chOff x="5407763" y="3416643"/>
            <a:chExt cx="5749874" cy="75165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5B8386E-3958-9279-A044-13BC254DED1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375661" y="3416643"/>
              <a:ext cx="2781976" cy="751652"/>
            </a:xfrm>
            <a:prstGeom prst="rect">
              <a:avLst/>
            </a:prstGeom>
          </p:spPr>
        </p:pic>
        <p:sp>
          <p:nvSpPr>
            <p:cNvPr id="9" name="Right Arrow 8">
              <a:extLst>
                <a:ext uri="{FF2B5EF4-FFF2-40B4-BE49-F238E27FC236}">
                  <a16:creationId xmlns:a16="http://schemas.microsoft.com/office/drawing/2014/main" id="{30EBFEC6-C86E-AECF-2B48-80BFB3BCCAF8}"/>
                </a:ext>
              </a:extLst>
            </p:cNvPr>
            <p:cNvSpPr/>
            <p:nvPr/>
          </p:nvSpPr>
          <p:spPr>
            <a:xfrm>
              <a:off x="7521499" y="3687430"/>
              <a:ext cx="427184" cy="418177"/>
            </a:xfrm>
            <a:prstGeom prst="right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3E8641D-5F61-041B-CB74-7131B455C4A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407763" y="3649705"/>
              <a:ext cx="1661252" cy="28552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89259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59" grpId="0"/>
      <p:bldP spid="6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E56B202-BFD8-A947-84B5-6C5A84331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Importance of e</a:t>
            </a:r>
            <a:r>
              <a:rPr lang="en-US" baseline="30000" dirty="0"/>
              <a:t>-</a:t>
            </a:r>
            <a:r>
              <a:rPr lang="en-US" dirty="0"/>
              <a:t> temperatures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C3A148-22E6-2D4A-A90B-C6A8BFAB0B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02E6F1-ACCA-7445-AD22-0BF6ED726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| Electron cooling in the CERN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0E6221-22D3-9F46-A46F-0457DE624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38EBB9DE-D406-FB03-29CC-717444C18D57}"/>
              </a:ext>
            </a:extLst>
          </p:cNvPr>
          <p:cNvGrpSpPr/>
          <p:nvPr/>
        </p:nvGrpSpPr>
        <p:grpSpPr>
          <a:xfrm>
            <a:off x="1762834" y="1820589"/>
            <a:ext cx="5919514" cy="4223279"/>
            <a:chOff x="5696834" y="3368364"/>
            <a:chExt cx="4223626" cy="3013347"/>
          </a:xfrm>
        </p:grpSpPr>
        <p:pic>
          <p:nvPicPr>
            <p:cNvPr id="100" name="Picture 99">
              <a:extLst>
                <a:ext uri="{FF2B5EF4-FFF2-40B4-BE49-F238E27FC236}">
                  <a16:creationId xmlns:a16="http://schemas.microsoft.com/office/drawing/2014/main" id="{9A35A587-DDB9-9946-A9EE-911A774D0CE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96834" y="3368364"/>
              <a:ext cx="4223626" cy="3013347"/>
            </a:xfrm>
            <a:prstGeom prst="rect">
              <a:avLst/>
            </a:prstGeom>
          </p:spPr>
        </p:pic>
        <p:pic>
          <p:nvPicPr>
            <p:cNvPr id="101" name="Picture 100">
              <a:extLst>
                <a:ext uri="{FF2B5EF4-FFF2-40B4-BE49-F238E27FC236}">
                  <a16:creationId xmlns:a16="http://schemas.microsoft.com/office/drawing/2014/main" id="{DF796161-D4B9-C246-ABAD-CFF8A627156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269584" y="3656128"/>
              <a:ext cx="786221" cy="264790"/>
            </a:xfrm>
            <a:prstGeom prst="rect">
              <a:avLst/>
            </a:prstGeom>
          </p:spPr>
        </p:pic>
        <p:pic>
          <p:nvPicPr>
            <p:cNvPr id="102" name="Picture 101">
              <a:extLst>
                <a:ext uri="{FF2B5EF4-FFF2-40B4-BE49-F238E27FC236}">
                  <a16:creationId xmlns:a16="http://schemas.microsoft.com/office/drawing/2014/main" id="{3E12F38D-F754-AD43-9F17-BDE77C0371A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509754" y="4094516"/>
              <a:ext cx="883741" cy="197852"/>
            </a:xfrm>
            <a:prstGeom prst="rect">
              <a:avLst/>
            </a:prstGeom>
          </p:spPr>
        </p:pic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CE159956-37EC-2142-9045-0879765CA08D}"/>
                </a:ext>
              </a:extLst>
            </p:cNvPr>
            <p:cNvCxnSpPr>
              <a:cxnSpLocks/>
            </p:cNvCxnSpPr>
            <p:nvPr/>
          </p:nvCxnSpPr>
          <p:spPr>
            <a:xfrm>
              <a:off x="7136024" y="3501736"/>
              <a:ext cx="0" cy="2405143"/>
            </a:xfrm>
            <a:prstGeom prst="line">
              <a:avLst/>
            </a:prstGeom>
            <a:ln w="38100">
              <a:solidFill>
                <a:srgbClr val="0033A0">
                  <a:alpha val="40000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08401BD1-BC0C-BB44-90DE-B117C224E666}"/>
                </a:ext>
              </a:extLst>
            </p:cNvPr>
            <p:cNvCxnSpPr/>
            <p:nvPr/>
          </p:nvCxnSpPr>
          <p:spPr>
            <a:xfrm>
              <a:off x="7548196" y="3574474"/>
              <a:ext cx="0" cy="2332405"/>
            </a:xfrm>
            <a:prstGeom prst="line">
              <a:avLst/>
            </a:prstGeom>
            <a:ln w="38100">
              <a:solidFill>
                <a:schemeClr val="accent5">
                  <a:alpha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B369E785-61C3-5349-A17E-654964BAD59C}"/>
                </a:ext>
              </a:extLst>
            </p:cNvPr>
            <p:cNvCxnSpPr>
              <a:cxnSpLocks/>
            </p:cNvCxnSpPr>
            <p:nvPr/>
          </p:nvCxnSpPr>
          <p:spPr>
            <a:xfrm>
              <a:off x="8334442" y="4440767"/>
              <a:ext cx="0" cy="1452255"/>
            </a:xfrm>
            <a:prstGeom prst="line">
              <a:avLst/>
            </a:prstGeom>
            <a:ln w="38100">
              <a:solidFill>
                <a:schemeClr val="accent5">
                  <a:alpha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Arrow Connector 109">
              <a:extLst>
                <a:ext uri="{FF2B5EF4-FFF2-40B4-BE49-F238E27FC236}">
                  <a16:creationId xmlns:a16="http://schemas.microsoft.com/office/drawing/2014/main" id="{44534DD5-F0D9-4041-881B-F6DB91370D0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36025" y="3856776"/>
              <a:ext cx="1070571" cy="393354"/>
            </a:xfrm>
            <a:prstGeom prst="straightConnector1">
              <a:avLst/>
            </a:prstGeom>
            <a:ln w="28575">
              <a:solidFill>
                <a:srgbClr val="0033A0">
                  <a:alpha val="50196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Arrow Connector 111">
              <a:extLst>
                <a:ext uri="{FF2B5EF4-FFF2-40B4-BE49-F238E27FC236}">
                  <a16:creationId xmlns:a16="http://schemas.microsoft.com/office/drawing/2014/main" id="{6F937C4F-A889-7C44-9872-86EF322E075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23880" y="4336610"/>
              <a:ext cx="135801" cy="239223"/>
            </a:xfrm>
            <a:prstGeom prst="straightConnector1">
              <a:avLst/>
            </a:prstGeom>
            <a:ln w="28575">
              <a:solidFill>
                <a:schemeClr val="accent5">
                  <a:alpha val="50196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Arrow Connector 115">
              <a:extLst>
                <a:ext uri="{FF2B5EF4-FFF2-40B4-BE49-F238E27FC236}">
                  <a16:creationId xmlns:a16="http://schemas.microsoft.com/office/drawing/2014/main" id="{14873D5C-D076-464B-BDBC-8B2470B9E52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573333" y="4249850"/>
              <a:ext cx="1001882" cy="55391"/>
            </a:xfrm>
            <a:prstGeom prst="straightConnector1">
              <a:avLst/>
            </a:prstGeom>
            <a:ln w="28575">
              <a:solidFill>
                <a:schemeClr val="accent5">
                  <a:alpha val="50196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A50A15B5-DF66-9A4A-B512-499C48CC7C46}"/>
              </a:ext>
            </a:extLst>
          </p:cNvPr>
          <p:cNvGrpSpPr/>
          <p:nvPr/>
        </p:nvGrpSpPr>
        <p:grpSpPr>
          <a:xfrm>
            <a:off x="7850322" y="2995145"/>
            <a:ext cx="2025295" cy="623901"/>
            <a:chOff x="9784171" y="3473879"/>
            <a:chExt cx="2025295" cy="623901"/>
          </a:xfrm>
        </p:grpSpPr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93978853-011D-B143-8271-D17B461FF988}"/>
                </a:ext>
              </a:extLst>
            </p:cNvPr>
            <p:cNvCxnSpPr>
              <a:cxnSpLocks/>
            </p:cNvCxnSpPr>
            <p:nvPr/>
          </p:nvCxnSpPr>
          <p:spPr>
            <a:xfrm>
              <a:off x="9792409" y="3577845"/>
              <a:ext cx="404385" cy="0"/>
            </a:xfrm>
            <a:prstGeom prst="line">
              <a:avLst/>
            </a:prstGeom>
            <a:ln w="38100">
              <a:solidFill>
                <a:schemeClr val="tx1">
                  <a:lumMod val="60000"/>
                  <a:lumOff val="4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2" name="Picture 121">
              <a:extLst>
                <a:ext uri="{FF2B5EF4-FFF2-40B4-BE49-F238E27FC236}">
                  <a16:creationId xmlns:a16="http://schemas.microsoft.com/office/drawing/2014/main" id="{F50046D8-1999-B348-8E0B-39E9CF43378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253143" y="3473879"/>
              <a:ext cx="1556323" cy="623901"/>
            </a:xfrm>
            <a:prstGeom prst="rect">
              <a:avLst/>
            </a:prstGeom>
          </p:spPr>
        </p:pic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08556C71-9ED0-2E42-B101-B1AB25BE86E0}"/>
                </a:ext>
              </a:extLst>
            </p:cNvPr>
            <p:cNvCxnSpPr>
              <a:cxnSpLocks/>
            </p:cNvCxnSpPr>
            <p:nvPr/>
          </p:nvCxnSpPr>
          <p:spPr>
            <a:xfrm>
              <a:off x="9784171" y="3952666"/>
              <a:ext cx="404385" cy="0"/>
            </a:xfrm>
            <a:prstGeom prst="line">
              <a:avLst/>
            </a:prstGeom>
            <a:ln w="38100">
              <a:solidFill>
                <a:schemeClr val="accent5">
                  <a:lumMod val="60000"/>
                  <a:lumOff val="4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21BE953F-9F24-1C4F-9028-F1A69B434FFD}"/>
              </a:ext>
            </a:extLst>
          </p:cNvPr>
          <p:cNvGrpSpPr/>
          <p:nvPr/>
        </p:nvGrpSpPr>
        <p:grpSpPr>
          <a:xfrm>
            <a:off x="7842369" y="2115917"/>
            <a:ext cx="1968873" cy="577733"/>
            <a:chOff x="9792409" y="4440767"/>
            <a:chExt cx="1968873" cy="577733"/>
          </a:xfrm>
        </p:grpSpPr>
        <p:pic>
          <p:nvPicPr>
            <p:cNvPr id="121" name="Picture 120">
              <a:extLst>
                <a:ext uri="{FF2B5EF4-FFF2-40B4-BE49-F238E27FC236}">
                  <a16:creationId xmlns:a16="http://schemas.microsoft.com/office/drawing/2014/main" id="{B5CEAAE5-D015-B149-9A94-B0D643E1A10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269334" y="4440767"/>
              <a:ext cx="1491948" cy="577733"/>
            </a:xfrm>
            <a:prstGeom prst="rect">
              <a:avLst/>
            </a:prstGeom>
          </p:spPr>
        </p:pic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D05F4AE8-B38F-E640-AC7A-75B619825440}"/>
                </a:ext>
              </a:extLst>
            </p:cNvPr>
            <p:cNvCxnSpPr>
              <a:cxnSpLocks/>
            </p:cNvCxnSpPr>
            <p:nvPr/>
          </p:nvCxnSpPr>
          <p:spPr>
            <a:xfrm>
              <a:off x="9800647" y="4515327"/>
              <a:ext cx="404385" cy="0"/>
            </a:xfrm>
            <a:prstGeom prst="line">
              <a:avLst/>
            </a:prstGeom>
            <a:ln w="38100">
              <a:solidFill>
                <a:schemeClr val="tx1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D8BCDE43-96C8-3243-A416-0CE92FA56673}"/>
                </a:ext>
              </a:extLst>
            </p:cNvPr>
            <p:cNvCxnSpPr>
              <a:cxnSpLocks/>
            </p:cNvCxnSpPr>
            <p:nvPr/>
          </p:nvCxnSpPr>
          <p:spPr>
            <a:xfrm>
              <a:off x="9792409" y="4890148"/>
              <a:ext cx="404385" cy="0"/>
            </a:xfrm>
            <a:prstGeom prst="line">
              <a:avLst/>
            </a:prstGeom>
            <a:ln w="38100">
              <a:solidFill>
                <a:schemeClr val="accent5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9" name="Rechteck 10">
            <a:extLst>
              <a:ext uri="{FF2B5EF4-FFF2-40B4-BE49-F238E27FC236}">
                <a16:creationId xmlns:a16="http://schemas.microsoft.com/office/drawing/2014/main" id="{07BBE137-B6AA-8A46-B538-8241CEE73425}"/>
              </a:ext>
            </a:extLst>
          </p:cNvPr>
          <p:cNvSpPr/>
          <p:nvPr/>
        </p:nvSpPr>
        <p:spPr>
          <a:xfrm>
            <a:off x="9671408" y="6015710"/>
            <a:ext cx="24673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de-DE" sz="1200" b="1" i="1" dirty="0" err="1">
                <a:solidFill>
                  <a:schemeClr val="accent5"/>
                </a:solidFill>
              </a:rPr>
              <a:t>From</a:t>
            </a:r>
            <a:r>
              <a:rPr lang="de-DE" sz="1200" b="1" i="1" dirty="0">
                <a:solidFill>
                  <a:schemeClr val="accent5"/>
                </a:solidFill>
              </a:rPr>
              <a:t> on CAS2005 </a:t>
            </a:r>
            <a:r>
              <a:rPr lang="de-DE" sz="1200" b="1" i="1" dirty="0" err="1">
                <a:solidFill>
                  <a:schemeClr val="accent5"/>
                </a:solidFill>
                <a:hlinkClick r:id="rId8"/>
              </a:rPr>
              <a:t>proceedings</a:t>
            </a:r>
            <a:endParaRPr lang="en-US" sz="1200" b="1" i="1" dirty="0">
              <a:solidFill>
                <a:schemeClr val="accent5"/>
              </a:solidFill>
            </a:endParaRPr>
          </a:p>
        </p:txBody>
      </p:sp>
      <p:sp>
        <p:nvSpPr>
          <p:cNvPr id="2" name="Content Placeholder 54">
            <a:extLst>
              <a:ext uri="{FF2B5EF4-FFF2-40B4-BE49-F238E27FC236}">
                <a16:creationId xmlns:a16="http://schemas.microsoft.com/office/drawing/2014/main" id="{0F601726-363B-0507-2D06-23DD15057D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97670"/>
            <a:ext cx="11245531" cy="447645"/>
          </a:xfrm>
        </p:spPr>
        <p:txBody>
          <a:bodyPr/>
          <a:lstStyle/>
          <a:p>
            <a:r>
              <a:rPr lang="en-US" dirty="0"/>
              <a:t>Stronger force for “low-relative velocity difference” =&gt; obtaining smaller beams, faster </a:t>
            </a:r>
          </a:p>
        </p:txBody>
      </p:sp>
    </p:spTree>
    <p:extLst>
      <p:ext uri="{BB962C8B-B14F-4D97-AF65-F5344CB8AC3E}">
        <p14:creationId xmlns:p14="http://schemas.microsoft.com/office/powerpoint/2010/main" val="35823484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36EA52-FCA3-5F23-3607-C57EA7796C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Content Placeholder 54">
            <a:extLst>
              <a:ext uri="{FF2B5EF4-FFF2-40B4-BE49-F238E27FC236}">
                <a16:creationId xmlns:a16="http://schemas.microsoft.com/office/drawing/2014/main" id="{D1F50D9F-B9DE-7DE7-D72B-2F10D182ED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15248"/>
            <a:ext cx="11245531" cy="192338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E-cooling is based on </a:t>
            </a:r>
            <a:r>
              <a:rPr lang="en-US" dirty="0"/>
              <a:t>Coulomb interaction between ions and e</a:t>
            </a:r>
            <a:r>
              <a:rPr lang="en-US" baseline="30000" dirty="0"/>
              <a:t>-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Greatly enhanced </a:t>
            </a:r>
            <a:r>
              <a:rPr lang="en-US" b="0" dirty="0"/>
              <a:t>if several interactions along overlapping region: </a:t>
            </a:r>
            <a:r>
              <a:rPr lang="en-US" dirty="0"/>
              <a:t>magnetized cooling!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Magnetized cooling quickly “</a:t>
            </a:r>
            <a:r>
              <a:rPr lang="en-US" b="1" dirty="0"/>
              <a:t>destroyed” by imperfections</a:t>
            </a:r>
            <a:r>
              <a:rPr lang="en-US" dirty="0"/>
              <a:t>!</a:t>
            </a:r>
          </a:p>
          <a:p>
            <a:pPr marL="666900" lvl="1" indent="-342900">
              <a:spcBef>
                <a:spcPts val="110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General condition on </a:t>
            </a:r>
            <a:r>
              <a:rPr lang="en-US" b="1" dirty="0"/>
              <a:t>magnetic field quality: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AD781E8-D309-BA0D-86FA-BC991CB17F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2"/>
            <a:ext cx="11376025" cy="945749"/>
          </a:xfrm>
        </p:spPr>
        <p:txBody>
          <a:bodyPr/>
          <a:lstStyle/>
          <a:p>
            <a:r>
              <a:rPr lang="en-US" dirty="0"/>
              <a:t>Other Properties of Generated Electron Beam:</a:t>
            </a:r>
            <a:br>
              <a:rPr lang="en-US" dirty="0"/>
            </a:br>
            <a:r>
              <a:rPr lang="en-US" sz="2400" dirty="0" err="1"/>
              <a:t>Magnetised</a:t>
            </a:r>
            <a:r>
              <a:rPr lang="en-US" sz="2400" dirty="0"/>
              <a:t> cooling and field quality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2D6A03-9BDE-C882-41F3-34420DBB3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9DBF6-A6BC-8565-06F2-98EDF0FB8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| Electron cooling in the CERN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99940C-619E-1D93-D657-0BD351DB6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Rectangle 51">
            <a:extLst>
              <a:ext uri="{FF2B5EF4-FFF2-40B4-BE49-F238E27FC236}">
                <a16:creationId xmlns:a16="http://schemas.microsoft.com/office/drawing/2014/main" id="{DD354378-B260-2C3B-7E49-E1BAED379F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7805" y="2646227"/>
            <a:ext cx="5873750" cy="3252788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 b="1">
                <a:solidFill>
                  <a:srgbClr val="000099"/>
                </a:solidFill>
                <a:latin typeface="Arial" charset="0"/>
              </a:defRPr>
            </a:lvl1pPr>
            <a:lvl2pPr marL="742950" indent="-285750" eaLnBrk="0" hangingPunct="0">
              <a:defRPr sz="1400" b="1">
                <a:solidFill>
                  <a:srgbClr val="000099"/>
                </a:solidFill>
                <a:latin typeface="Arial" charset="0"/>
              </a:defRPr>
            </a:lvl2pPr>
            <a:lvl3pPr marL="1143000" indent="-228600" eaLnBrk="0" hangingPunct="0">
              <a:defRPr sz="1400" b="1">
                <a:solidFill>
                  <a:srgbClr val="000099"/>
                </a:solidFill>
                <a:latin typeface="Arial" charset="0"/>
              </a:defRPr>
            </a:lvl3pPr>
            <a:lvl4pPr marL="1600200" indent="-228600" eaLnBrk="0" hangingPunct="0">
              <a:defRPr sz="1400" b="1">
                <a:solidFill>
                  <a:srgbClr val="000099"/>
                </a:solidFill>
                <a:latin typeface="Arial" charset="0"/>
              </a:defRPr>
            </a:lvl4pPr>
            <a:lvl5pPr marL="2057400" indent="-228600" eaLnBrk="0" hangingPunct="0">
              <a:defRPr sz="1400" b="1">
                <a:solidFill>
                  <a:srgbClr val="0000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rgbClr val="0000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rgbClr val="0000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rgbClr val="0000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rgbClr val="000099"/>
                </a:solidFill>
                <a:latin typeface="Arial" charset="0"/>
              </a:defRPr>
            </a:lvl9pPr>
          </a:lstStyle>
          <a:p>
            <a:pPr eaLnBrk="1" hangingPunct="1"/>
            <a:endParaRPr lang="de-DE" altLang="de-DE">
              <a:solidFill>
                <a:srgbClr val="005B82"/>
              </a:solidFill>
            </a:endParaRPr>
          </a:p>
        </p:txBody>
      </p:sp>
      <p:sp>
        <p:nvSpPr>
          <p:cNvPr id="14" name="Text Box 60">
            <a:extLst>
              <a:ext uri="{FF2B5EF4-FFF2-40B4-BE49-F238E27FC236}">
                <a16:creationId xmlns:a16="http://schemas.microsoft.com/office/drawing/2014/main" id="{58CFFD40-54BA-BE9D-7776-7CF8A468D3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16615" y="8030517"/>
            <a:ext cx="771188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rgbClr val="000099"/>
                </a:solidFill>
                <a:latin typeface="Arial" charset="0"/>
              </a:defRPr>
            </a:lvl1pPr>
            <a:lvl2pPr marL="742950" indent="-285750" eaLnBrk="0" hangingPunct="0">
              <a:defRPr sz="1400" b="1">
                <a:solidFill>
                  <a:srgbClr val="000099"/>
                </a:solidFill>
                <a:latin typeface="Arial" charset="0"/>
              </a:defRPr>
            </a:lvl2pPr>
            <a:lvl3pPr marL="1143000" indent="-228600" eaLnBrk="0" hangingPunct="0">
              <a:defRPr sz="1400" b="1">
                <a:solidFill>
                  <a:srgbClr val="000099"/>
                </a:solidFill>
                <a:latin typeface="Arial" charset="0"/>
              </a:defRPr>
            </a:lvl3pPr>
            <a:lvl4pPr marL="1600200" indent="-228600" eaLnBrk="0" hangingPunct="0">
              <a:defRPr sz="1400" b="1">
                <a:solidFill>
                  <a:srgbClr val="000099"/>
                </a:solidFill>
                <a:latin typeface="Arial" charset="0"/>
              </a:defRPr>
            </a:lvl4pPr>
            <a:lvl5pPr marL="2057400" indent="-228600" eaLnBrk="0" hangingPunct="0">
              <a:defRPr sz="1400" b="1">
                <a:solidFill>
                  <a:srgbClr val="0000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rgbClr val="0000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rgbClr val="0000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rgbClr val="0000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rgbClr val="000099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de-DE" sz="1600" b="0" dirty="0">
                <a:solidFill>
                  <a:srgbClr val="005B82"/>
                </a:solidFill>
              </a:rPr>
              <a:t>electron-velocity distribution at the cathode and after acceleration in the drift space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8C188C8-1FED-15D9-1E8E-BB5C22F114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8423" y="2665686"/>
            <a:ext cx="3253898" cy="627537"/>
          </a:xfrm>
          <a:prstGeom prst="rect">
            <a:avLst/>
          </a:prstGeom>
        </p:spPr>
      </p:pic>
      <p:grpSp>
        <p:nvGrpSpPr>
          <p:cNvPr id="102" name="Group 101">
            <a:extLst>
              <a:ext uri="{FF2B5EF4-FFF2-40B4-BE49-F238E27FC236}">
                <a16:creationId xmlns:a16="http://schemas.microsoft.com/office/drawing/2014/main" id="{ECA1E50B-81FE-094F-87B8-475A3ABDFF79}"/>
              </a:ext>
            </a:extLst>
          </p:cNvPr>
          <p:cNvGrpSpPr/>
          <p:nvPr/>
        </p:nvGrpSpPr>
        <p:grpSpPr>
          <a:xfrm>
            <a:off x="2334982" y="5982209"/>
            <a:ext cx="9459496" cy="290947"/>
            <a:chOff x="2219604" y="6001751"/>
            <a:chExt cx="9459496" cy="290947"/>
          </a:xfrm>
        </p:grpSpPr>
        <p:pic>
          <p:nvPicPr>
            <p:cNvPr id="100" name="Picture 99">
              <a:extLst>
                <a:ext uri="{FF2B5EF4-FFF2-40B4-BE49-F238E27FC236}">
                  <a16:creationId xmlns:a16="http://schemas.microsoft.com/office/drawing/2014/main" id="{5C74B90F-84F3-B62C-80FE-31FB1C034C0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066748" y="6034610"/>
              <a:ext cx="2612352" cy="258088"/>
            </a:xfrm>
            <a:prstGeom prst="rect">
              <a:avLst/>
            </a:prstGeom>
          </p:spPr>
        </p:pic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9107F031-29C3-74FE-D14C-3051B2A71366}"/>
                </a:ext>
              </a:extLst>
            </p:cNvPr>
            <p:cNvSpPr txBox="1"/>
            <p:nvPr/>
          </p:nvSpPr>
          <p:spPr>
            <a:xfrm>
              <a:off x="2219604" y="6001751"/>
              <a:ext cx="7652759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800" b="0" i="1" dirty="0">
                  <a:solidFill>
                    <a:schemeClr val="bg2">
                      <a:lumMod val="25000"/>
                    </a:schemeClr>
                  </a:solidFill>
                </a:rPr>
                <a:t>Here simplified cartoons assuming AD e-cooler @300 MeV/c, and  </a:t>
              </a:r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8EB0CCB3-C715-6288-B425-565450F4F92F}"/>
              </a:ext>
            </a:extLst>
          </p:cNvPr>
          <p:cNvGrpSpPr/>
          <p:nvPr/>
        </p:nvGrpSpPr>
        <p:grpSpPr>
          <a:xfrm>
            <a:off x="167064" y="3566935"/>
            <a:ext cx="2386906" cy="2192777"/>
            <a:chOff x="691805" y="3706238"/>
            <a:chExt cx="2386906" cy="2192777"/>
          </a:xfrm>
        </p:grpSpPr>
        <p:cxnSp>
          <p:nvCxnSpPr>
            <p:cNvPr id="127" name="Straight Arrow Connector 126">
              <a:extLst>
                <a:ext uri="{FF2B5EF4-FFF2-40B4-BE49-F238E27FC236}">
                  <a16:creationId xmlns:a16="http://schemas.microsoft.com/office/drawing/2014/main" id="{EE214281-E9B2-7C7D-E67B-C2877EADACF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38147" y="5189994"/>
              <a:ext cx="1345374" cy="50526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oval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4B5A7243-C86F-2F94-07E4-A434A7F6BD44}"/>
                </a:ext>
              </a:extLst>
            </p:cNvPr>
            <p:cNvGrpSpPr/>
            <p:nvPr/>
          </p:nvGrpSpPr>
          <p:grpSpPr>
            <a:xfrm>
              <a:off x="1198645" y="4634859"/>
              <a:ext cx="1232214" cy="864143"/>
              <a:chOff x="5538081" y="4918519"/>
              <a:chExt cx="1232214" cy="864143"/>
            </a:xfrm>
          </p:grpSpPr>
          <p:cxnSp>
            <p:nvCxnSpPr>
              <p:cNvPr id="132" name="Straight Arrow Connector 131">
                <a:extLst>
                  <a:ext uri="{FF2B5EF4-FFF2-40B4-BE49-F238E27FC236}">
                    <a16:creationId xmlns:a16="http://schemas.microsoft.com/office/drawing/2014/main" id="{C7DC3D67-648E-F13E-9A8C-DE6FB3FB897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635755" y="4918519"/>
                <a:ext cx="1134540" cy="544220"/>
              </a:xfrm>
              <a:prstGeom prst="straightConnector1">
                <a:avLst/>
              </a:prstGeom>
              <a:ln w="28575">
                <a:solidFill>
                  <a:srgbClr val="7030A0"/>
                </a:solidFill>
                <a:headEnd type="oval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id="{451D1804-3185-A7B1-1C30-6FA16B432F25}"/>
                  </a:ext>
                </a:extLst>
              </p:cNvPr>
              <p:cNvSpPr txBox="1"/>
              <p:nvPr/>
            </p:nvSpPr>
            <p:spPr>
              <a:xfrm>
                <a:off x="5538081" y="5505663"/>
                <a:ext cx="1410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GB" b="1" i="1" dirty="0">
                    <a:solidFill>
                      <a:srgbClr val="7030A0"/>
                    </a:solidFill>
                  </a:rPr>
                  <a:t>p</a:t>
                </a:r>
              </a:p>
            </p:txBody>
          </p:sp>
        </p:grp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B952F40E-D222-329B-BED7-1D64C0C12833}"/>
                </a:ext>
              </a:extLst>
            </p:cNvPr>
            <p:cNvSpPr txBox="1"/>
            <p:nvPr/>
          </p:nvSpPr>
          <p:spPr>
            <a:xfrm>
              <a:off x="2535097" y="4912995"/>
              <a:ext cx="179536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i="1" dirty="0">
                  <a:solidFill>
                    <a:srgbClr val="FF0000"/>
                  </a:solidFill>
                </a:rPr>
                <a:t>e</a:t>
              </a:r>
              <a:r>
                <a:rPr lang="en-GB" i="1" baseline="30000" dirty="0">
                  <a:solidFill>
                    <a:srgbClr val="FF0000"/>
                  </a:solidFill>
                </a:rPr>
                <a:t>-</a:t>
              </a: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AFA910F1-8E04-6029-E09F-707A6C9088E7}"/>
                </a:ext>
              </a:extLst>
            </p:cNvPr>
            <p:cNvSpPr txBox="1"/>
            <p:nvPr/>
          </p:nvSpPr>
          <p:spPr>
            <a:xfrm>
              <a:off x="895403" y="3910004"/>
              <a:ext cx="1979709" cy="43088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i="1" dirty="0"/>
                <a:t>Un-magnetised cooling:</a:t>
              </a:r>
            </a:p>
            <a:p>
              <a:pPr algn="ctr"/>
              <a:r>
                <a:rPr lang="en-GB" sz="1400" i="1" dirty="0"/>
                <a:t>Single interactions per e-</a:t>
              </a:r>
            </a:p>
          </p:txBody>
        </p:sp>
        <p:cxnSp>
          <p:nvCxnSpPr>
            <p:cNvPr id="138" name="Straight Arrow Connector 137">
              <a:extLst>
                <a:ext uri="{FF2B5EF4-FFF2-40B4-BE49-F238E27FC236}">
                  <a16:creationId xmlns:a16="http://schemas.microsoft.com/office/drawing/2014/main" id="{8A92FAFA-1401-FDA8-7A8E-A45E901D4C13}"/>
                </a:ext>
              </a:extLst>
            </p:cNvPr>
            <p:cNvCxnSpPr>
              <a:cxnSpLocks/>
            </p:cNvCxnSpPr>
            <p:nvPr/>
          </p:nvCxnSpPr>
          <p:spPr>
            <a:xfrm>
              <a:off x="1179211" y="4985232"/>
              <a:ext cx="1301746" cy="29622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oval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Arrow Connector 138">
              <a:extLst>
                <a:ext uri="{FF2B5EF4-FFF2-40B4-BE49-F238E27FC236}">
                  <a16:creationId xmlns:a16="http://schemas.microsoft.com/office/drawing/2014/main" id="{C6F1E345-27EC-4FD7-87BB-8E7723AA478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20275" y="4709438"/>
              <a:ext cx="1333069" cy="33631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oval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Rounded Rectangle 144">
              <a:extLst>
                <a:ext uri="{FF2B5EF4-FFF2-40B4-BE49-F238E27FC236}">
                  <a16:creationId xmlns:a16="http://schemas.microsoft.com/office/drawing/2014/main" id="{A11C34C6-B922-324F-19C2-DD5ACA169D80}"/>
                </a:ext>
              </a:extLst>
            </p:cNvPr>
            <p:cNvSpPr/>
            <p:nvPr/>
          </p:nvSpPr>
          <p:spPr>
            <a:xfrm>
              <a:off x="691805" y="3706238"/>
              <a:ext cx="2386906" cy="2192777"/>
            </a:xfrm>
            <a:prstGeom prst="roundRect">
              <a:avLst/>
            </a:prstGeom>
            <a:noFill/>
            <a:ln w="19050"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B3710BA2-F6B8-6B60-0142-0A6C2DD33ED3}"/>
              </a:ext>
            </a:extLst>
          </p:cNvPr>
          <p:cNvGrpSpPr/>
          <p:nvPr/>
        </p:nvGrpSpPr>
        <p:grpSpPr>
          <a:xfrm>
            <a:off x="2656647" y="3594494"/>
            <a:ext cx="4602722" cy="2196897"/>
            <a:chOff x="3753338" y="3702118"/>
            <a:chExt cx="4602722" cy="2196897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1E7C95C1-0AB8-E718-F812-DFCE3EF1C268}"/>
                </a:ext>
              </a:extLst>
            </p:cNvPr>
            <p:cNvGrpSpPr/>
            <p:nvPr/>
          </p:nvGrpSpPr>
          <p:grpSpPr>
            <a:xfrm>
              <a:off x="4515323" y="5301201"/>
              <a:ext cx="2294307" cy="264321"/>
              <a:chOff x="1166065" y="3645468"/>
              <a:chExt cx="2671644" cy="264321"/>
            </a:xfrm>
          </p:grpSpPr>
          <p:sp>
            <p:nvSpPr>
              <p:cNvPr id="25" name="Freeform 24">
                <a:extLst>
                  <a:ext uri="{FF2B5EF4-FFF2-40B4-BE49-F238E27FC236}">
                    <a16:creationId xmlns:a16="http://schemas.microsoft.com/office/drawing/2014/main" id="{DFF8467C-AA99-A5C2-E538-A032EA7376F8}"/>
                  </a:ext>
                </a:extLst>
              </p:cNvPr>
              <p:cNvSpPr/>
              <p:nvPr/>
            </p:nvSpPr>
            <p:spPr>
              <a:xfrm>
                <a:off x="2469739" y="3645468"/>
                <a:ext cx="230757" cy="264321"/>
              </a:xfrm>
              <a:custGeom>
                <a:avLst/>
                <a:gdLst>
                  <a:gd name="connsiteX0" fmla="*/ 0 w 498763"/>
                  <a:gd name="connsiteY0" fmla="*/ 853079 h 853079"/>
                  <a:gd name="connsiteX1" fmla="*/ 405245 w 498763"/>
                  <a:gd name="connsiteY1" fmla="*/ 489397 h 853079"/>
                  <a:gd name="connsiteX2" fmla="*/ 311727 w 498763"/>
                  <a:gd name="connsiteY2" fmla="*/ 1024 h 853079"/>
                  <a:gd name="connsiteX3" fmla="*/ 135082 w 498763"/>
                  <a:gd name="connsiteY3" fmla="*/ 375097 h 853079"/>
                  <a:gd name="connsiteX4" fmla="*/ 498763 w 498763"/>
                  <a:gd name="connsiteY4" fmla="*/ 853079 h 853079"/>
                  <a:gd name="connsiteX0" fmla="*/ 0 w 498763"/>
                  <a:gd name="connsiteY0" fmla="*/ 845734 h 845734"/>
                  <a:gd name="connsiteX1" fmla="*/ 405245 w 498763"/>
                  <a:gd name="connsiteY1" fmla="*/ 482052 h 845734"/>
                  <a:gd name="connsiteX2" fmla="*/ 267482 w 498763"/>
                  <a:gd name="connsiteY2" fmla="*/ 1054 h 845734"/>
                  <a:gd name="connsiteX3" fmla="*/ 135082 w 498763"/>
                  <a:gd name="connsiteY3" fmla="*/ 367752 h 845734"/>
                  <a:gd name="connsiteX4" fmla="*/ 498763 w 498763"/>
                  <a:gd name="connsiteY4" fmla="*/ 845734 h 845734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325 h 846325"/>
                  <a:gd name="connsiteX1" fmla="*/ 405245 w 498763"/>
                  <a:gd name="connsiteY1" fmla="*/ 482643 h 846325"/>
                  <a:gd name="connsiteX2" fmla="*/ 267482 w 498763"/>
                  <a:gd name="connsiteY2" fmla="*/ 1645 h 846325"/>
                  <a:gd name="connsiteX3" fmla="*/ 120334 w 498763"/>
                  <a:gd name="connsiteY3" fmla="*/ 346220 h 846325"/>
                  <a:gd name="connsiteX4" fmla="*/ 498763 w 498763"/>
                  <a:gd name="connsiteY4" fmla="*/ 846325 h 846325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89 h 844889"/>
                  <a:gd name="connsiteX1" fmla="*/ 405245 w 498763"/>
                  <a:gd name="connsiteY1" fmla="*/ 385343 h 844889"/>
                  <a:gd name="connsiteX2" fmla="*/ 267482 w 498763"/>
                  <a:gd name="connsiteY2" fmla="*/ 209 h 844889"/>
                  <a:gd name="connsiteX3" fmla="*/ 120334 w 498763"/>
                  <a:gd name="connsiteY3" fmla="*/ 344784 h 844889"/>
                  <a:gd name="connsiteX4" fmla="*/ 498763 w 498763"/>
                  <a:gd name="connsiteY4" fmla="*/ 844889 h 844889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682 h 844835"/>
                  <a:gd name="connsiteX1" fmla="*/ 405245 w 498763"/>
                  <a:gd name="connsiteY1" fmla="*/ 385136 h 844835"/>
                  <a:gd name="connsiteX2" fmla="*/ 267482 w 498763"/>
                  <a:gd name="connsiteY2" fmla="*/ 2 h 844835"/>
                  <a:gd name="connsiteX3" fmla="*/ 120334 w 498763"/>
                  <a:gd name="connsiteY3" fmla="*/ 344577 h 844835"/>
                  <a:gd name="connsiteX4" fmla="*/ 498763 w 498763"/>
                  <a:gd name="connsiteY4" fmla="*/ 844682 h 844835"/>
                  <a:gd name="connsiteX0" fmla="*/ 0 w 498763"/>
                  <a:gd name="connsiteY0" fmla="*/ 844721 h 844874"/>
                  <a:gd name="connsiteX1" fmla="*/ 405245 w 498763"/>
                  <a:gd name="connsiteY1" fmla="*/ 385175 h 844874"/>
                  <a:gd name="connsiteX2" fmla="*/ 267482 w 498763"/>
                  <a:gd name="connsiteY2" fmla="*/ 41 h 844874"/>
                  <a:gd name="connsiteX3" fmla="*/ 120334 w 498763"/>
                  <a:gd name="connsiteY3" fmla="*/ 403609 h 844874"/>
                  <a:gd name="connsiteX4" fmla="*/ 498763 w 498763"/>
                  <a:gd name="connsiteY4" fmla="*/ 844721 h 844874"/>
                  <a:gd name="connsiteX0" fmla="*/ 0 w 498763"/>
                  <a:gd name="connsiteY0" fmla="*/ 844743 h 844928"/>
                  <a:gd name="connsiteX1" fmla="*/ 405245 w 498763"/>
                  <a:gd name="connsiteY1" fmla="*/ 429443 h 844928"/>
                  <a:gd name="connsiteX2" fmla="*/ 267482 w 498763"/>
                  <a:gd name="connsiteY2" fmla="*/ 63 h 844928"/>
                  <a:gd name="connsiteX3" fmla="*/ 120334 w 498763"/>
                  <a:gd name="connsiteY3" fmla="*/ 403631 h 844928"/>
                  <a:gd name="connsiteX4" fmla="*/ 498763 w 498763"/>
                  <a:gd name="connsiteY4" fmla="*/ 844743 h 844928"/>
                  <a:gd name="connsiteX0" fmla="*/ 0 w 498763"/>
                  <a:gd name="connsiteY0" fmla="*/ 844743 h 844942"/>
                  <a:gd name="connsiteX1" fmla="*/ 405245 w 498763"/>
                  <a:gd name="connsiteY1" fmla="*/ 429443 h 844942"/>
                  <a:gd name="connsiteX2" fmla="*/ 267482 w 498763"/>
                  <a:gd name="connsiteY2" fmla="*/ 63 h 844942"/>
                  <a:gd name="connsiteX3" fmla="*/ 120334 w 498763"/>
                  <a:gd name="connsiteY3" fmla="*/ 403631 h 844942"/>
                  <a:gd name="connsiteX4" fmla="*/ 498763 w 498763"/>
                  <a:gd name="connsiteY4" fmla="*/ 844743 h 844942"/>
                  <a:gd name="connsiteX0" fmla="*/ 0 w 498763"/>
                  <a:gd name="connsiteY0" fmla="*/ 844682 h 844855"/>
                  <a:gd name="connsiteX1" fmla="*/ 405245 w 498763"/>
                  <a:gd name="connsiteY1" fmla="*/ 399885 h 844855"/>
                  <a:gd name="connsiteX2" fmla="*/ 267482 w 498763"/>
                  <a:gd name="connsiteY2" fmla="*/ 2 h 844855"/>
                  <a:gd name="connsiteX3" fmla="*/ 120334 w 498763"/>
                  <a:gd name="connsiteY3" fmla="*/ 403570 h 844855"/>
                  <a:gd name="connsiteX4" fmla="*/ 498763 w 498763"/>
                  <a:gd name="connsiteY4" fmla="*/ 844682 h 84485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783 h 844956"/>
                  <a:gd name="connsiteX1" fmla="*/ 405245 w 498763"/>
                  <a:gd name="connsiteY1" fmla="*/ 399986 h 844956"/>
                  <a:gd name="connsiteX2" fmla="*/ 267482 w 498763"/>
                  <a:gd name="connsiteY2" fmla="*/ 103 h 844956"/>
                  <a:gd name="connsiteX3" fmla="*/ 120334 w 498763"/>
                  <a:gd name="connsiteY3" fmla="*/ 388923 h 844956"/>
                  <a:gd name="connsiteX4" fmla="*/ 498763 w 498763"/>
                  <a:gd name="connsiteY4" fmla="*/ 844783 h 844956"/>
                  <a:gd name="connsiteX0" fmla="*/ 0 w 498763"/>
                  <a:gd name="connsiteY0" fmla="*/ 844694 h 844867"/>
                  <a:gd name="connsiteX1" fmla="*/ 405245 w 498763"/>
                  <a:gd name="connsiteY1" fmla="*/ 399897 h 844867"/>
                  <a:gd name="connsiteX2" fmla="*/ 267482 w 498763"/>
                  <a:gd name="connsiteY2" fmla="*/ 14 h 844867"/>
                  <a:gd name="connsiteX3" fmla="*/ 120334 w 498763"/>
                  <a:gd name="connsiteY3" fmla="*/ 388834 h 844867"/>
                  <a:gd name="connsiteX4" fmla="*/ 498763 w 498763"/>
                  <a:gd name="connsiteY4" fmla="*/ 844694 h 844867"/>
                  <a:gd name="connsiteX0" fmla="*/ 0 w 498763"/>
                  <a:gd name="connsiteY0" fmla="*/ 844929 h 845102"/>
                  <a:gd name="connsiteX1" fmla="*/ 405245 w 498763"/>
                  <a:gd name="connsiteY1" fmla="*/ 400132 h 845102"/>
                  <a:gd name="connsiteX2" fmla="*/ 267482 w 498763"/>
                  <a:gd name="connsiteY2" fmla="*/ 249 h 845102"/>
                  <a:gd name="connsiteX3" fmla="*/ 120334 w 498763"/>
                  <a:gd name="connsiteY3" fmla="*/ 353489 h 845102"/>
                  <a:gd name="connsiteX4" fmla="*/ 498763 w 498763"/>
                  <a:gd name="connsiteY4" fmla="*/ 844929 h 845102"/>
                  <a:gd name="connsiteX0" fmla="*/ 0 w 498763"/>
                  <a:gd name="connsiteY0" fmla="*/ 844687 h 844834"/>
                  <a:gd name="connsiteX1" fmla="*/ 412361 w 498763"/>
                  <a:gd name="connsiteY1" fmla="*/ 360752 h 844834"/>
                  <a:gd name="connsiteX2" fmla="*/ 267482 w 498763"/>
                  <a:gd name="connsiteY2" fmla="*/ 7 h 844834"/>
                  <a:gd name="connsiteX3" fmla="*/ 120334 w 498763"/>
                  <a:gd name="connsiteY3" fmla="*/ 353247 h 844834"/>
                  <a:gd name="connsiteX4" fmla="*/ 498763 w 498763"/>
                  <a:gd name="connsiteY4" fmla="*/ 844687 h 844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8763" h="844834">
                    <a:moveTo>
                      <a:pt x="0" y="844687"/>
                    </a:moveTo>
                    <a:cubicBezTo>
                      <a:pt x="198767" y="851838"/>
                      <a:pt x="412026" y="597398"/>
                      <a:pt x="412361" y="360752"/>
                    </a:cubicBezTo>
                    <a:cubicBezTo>
                      <a:pt x="412696" y="124106"/>
                      <a:pt x="316153" y="1258"/>
                      <a:pt x="267482" y="7"/>
                    </a:cubicBezTo>
                    <a:cubicBezTo>
                      <a:pt x="218811" y="-1244"/>
                      <a:pt x="118657" y="166993"/>
                      <a:pt x="120334" y="353247"/>
                    </a:cubicBezTo>
                    <a:cubicBezTo>
                      <a:pt x="122011" y="539501"/>
                      <a:pt x="251393" y="831558"/>
                      <a:pt x="498763" y="844687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Freeform 25">
                <a:extLst>
                  <a:ext uri="{FF2B5EF4-FFF2-40B4-BE49-F238E27FC236}">
                    <a16:creationId xmlns:a16="http://schemas.microsoft.com/office/drawing/2014/main" id="{9D6C129D-46B9-22F3-CF0A-4C9529580DFB}"/>
                  </a:ext>
                </a:extLst>
              </p:cNvPr>
              <p:cNvSpPr/>
              <p:nvPr/>
            </p:nvSpPr>
            <p:spPr>
              <a:xfrm>
                <a:off x="2697182" y="3645468"/>
                <a:ext cx="230757" cy="264321"/>
              </a:xfrm>
              <a:custGeom>
                <a:avLst/>
                <a:gdLst>
                  <a:gd name="connsiteX0" fmla="*/ 0 w 498763"/>
                  <a:gd name="connsiteY0" fmla="*/ 853079 h 853079"/>
                  <a:gd name="connsiteX1" fmla="*/ 405245 w 498763"/>
                  <a:gd name="connsiteY1" fmla="*/ 489397 h 853079"/>
                  <a:gd name="connsiteX2" fmla="*/ 311727 w 498763"/>
                  <a:gd name="connsiteY2" fmla="*/ 1024 h 853079"/>
                  <a:gd name="connsiteX3" fmla="*/ 135082 w 498763"/>
                  <a:gd name="connsiteY3" fmla="*/ 375097 h 853079"/>
                  <a:gd name="connsiteX4" fmla="*/ 498763 w 498763"/>
                  <a:gd name="connsiteY4" fmla="*/ 853079 h 853079"/>
                  <a:gd name="connsiteX0" fmla="*/ 0 w 498763"/>
                  <a:gd name="connsiteY0" fmla="*/ 845734 h 845734"/>
                  <a:gd name="connsiteX1" fmla="*/ 405245 w 498763"/>
                  <a:gd name="connsiteY1" fmla="*/ 482052 h 845734"/>
                  <a:gd name="connsiteX2" fmla="*/ 267482 w 498763"/>
                  <a:gd name="connsiteY2" fmla="*/ 1054 h 845734"/>
                  <a:gd name="connsiteX3" fmla="*/ 135082 w 498763"/>
                  <a:gd name="connsiteY3" fmla="*/ 367752 h 845734"/>
                  <a:gd name="connsiteX4" fmla="*/ 498763 w 498763"/>
                  <a:gd name="connsiteY4" fmla="*/ 845734 h 845734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325 h 846325"/>
                  <a:gd name="connsiteX1" fmla="*/ 405245 w 498763"/>
                  <a:gd name="connsiteY1" fmla="*/ 482643 h 846325"/>
                  <a:gd name="connsiteX2" fmla="*/ 267482 w 498763"/>
                  <a:gd name="connsiteY2" fmla="*/ 1645 h 846325"/>
                  <a:gd name="connsiteX3" fmla="*/ 120334 w 498763"/>
                  <a:gd name="connsiteY3" fmla="*/ 346220 h 846325"/>
                  <a:gd name="connsiteX4" fmla="*/ 498763 w 498763"/>
                  <a:gd name="connsiteY4" fmla="*/ 846325 h 846325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89 h 844889"/>
                  <a:gd name="connsiteX1" fmla="*/ 405245 w 498763"/>
                  <a:gd name="connsiteY1" fmla="*/ 385343 h 844889"/>
                  <a:gd name="connsiteX2" fmla="*/ 267482 w 498763"/>
                  <a:gd name="connsiteY2" fmla="*/ 209 h 844889"/>
                  <a:gd name="connsiteX3" fmla="*/ 120334 w 498763"/>
                  <a:gd name="connsiteY3" fmla="*/ 344784 h 844889"/>
                  <a:gd name="connsiteX4" fmla="*/ 498763 w 498763"/>
                  <a:gd name="connsiteY4" fmla="*/ 844889 h 844889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682 h 844835"/>
                  <a:gd name="connsiteX1" fmla="*/ 405245 w 498763"/>
                  <a:gd name="connsiteY1" fmla="*/ 385136 h 844835"/>
                  <a:gd name="connsiteX2" fmla="*/ 267482 w 498763"/>
                  <a:gd name="connsiteY2" fmla="*/ 2 h 844835"/>
                  <a:gd name="connsiteX3" fmla="*/ 120334 w 498763"/>
                  <a:gd name="connsiteY3" fmla="*/ 344577 h 844835"/>
                  <a:gd name="connsiteX4" fmla="*/ 498763 w 498763"/>
                  <a:gd name="connsiteY4" fmla="*/ 844682 h 844835"/>
                  <a:gd name="connsiteX0" fmla="*/ 0 w 498763"/>
                  <a:gd name="connsiteY0" fmla="*/ 844721 h 844874"/>
                  <a:gd name="connsiteX1" fmla="*/ 405245 w 498763"/>
                  <a:gd name="connsiteY1" fmla="*/ 385175 h 844874"/>
                  <a:gd name="connsiteX2" fmla="*/ 267482 w 498763"/>
                  <a:gd name="connsiteY2" fmla="*/ 41 h 844874"/>
                  <a:gd name="connsiteX3" fmla="*/ 120334 w 498763"/>
                  <a:gd name="connsiteY3" fmla="*/ 403609 h 844874"/>
                  <a:gd name="connsiteX4" fmla="*/ 498763 w 498763"/>
                  <a:gd name="connsiteY4" fmla="*/ 844721 h 844874"/>
                  <a:gd name="connsiteX0" fmla="*/ 0 w 498763"/>
                  <a:gd name="connsiteY0" fmla="*/ 844743 h 844928"/>
                  <a:gd name="connsiteX1" fmla="*/ 405245 w 498763"/>
                  <a:gd name="connsiteY1" fmla="*/ 429443 h 844928"/>
                  <a:gd name="connsiteX2" fmla="*/ 267482 w 498763"/>
                  <a:gd name="connsiteY2" fmla="*/ 63 h 844928"/>
                  <a:gd name="connsiteX3" fmla="*/ 120334 w 498763"/>
                  <a:gd name="connsiteY3" fmla="*/ 403631 h 844928"/>
                  <a:gd name="connsiteX4" fmla="*/ 498763 w 498763"/>
                  <a:gd name="connsiteY4" fmla="*/ 844743 h 844928"/>
                  <a:gd name="connsiteX0" fmla="*/ 0 w 498763"/>
                  <a:gd name="connsiteY0" fmla="*/ 844743 h 844942"/>
                  <a:gd name="connsiteX1" fmla="*/ 405245 w 498763"/>
                  <a:gd name="connsiteY1" fmla="*/ 429443 h 844942"/>
                  <a:gd name="connsiteX2" fmla="*/ 267482 w 498763"/>
                  <a:gd name="connsiteY2" fmla="*/ 63 h 844942"/>
                  <a:gd name="connsiteX3" fmla="*/ 120334 w 498763"/>
                  <a:gd name="connsiteY3" fmla="*/ 403631 h 844942"/>
                  <a:gd name="connsiteX4" fmla="*/ 498763 w 498763"/>
                  <a:gd name="connsiteY4" fmla="*/ 844743 h 844942"/>
                  <a:gd name="connsiteX0" fmla="*/ 0 w 498763"/>
                  <a:gd name="connsiteY0" fmla="*/ 844682 h 844855"/>
                  <a:gd name="connsiteX1" fmla="*/ 405245 w 498763"/>
                  <a:gd name="connsiteY1" fmla="*/ 399885 h 844855"/>
                  <a:gd name="connsiteX2" fmla="*/ 267482 w 498763"/>
                  <a:gd name="connsiteY2" fmla="*/ 2 h 844855"/>
                  <a:gd name="connsiteX3" fmla="*/ 120334 w 498763"/>
                  <a:gd name="connsiteY3" fmla="*/ 403570 h 844855"/>
                  <a:gd name="connsiteX4" fmla="*/ 498763 w 498763"/>
                  <a:gd name="connsiteY4" fmla="*/ 844682 h 84485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783 h 844956"/>
                  <a:gd name="connsiteX1" fmla="*/ 405245 w 498763"/>
                  <a:gd name="connsiteY1" fmla="*/ 399986 h 844956"/>
                  <a:gd name="connsiteX2" fmla="*/ 267482 w 498763"/>
                  <a:gd name="connsiteY2" fmla="*/ 103 h 844956"/>
                  <a:gd name="connsiteX3" fmla="*/ 120334 w 498763"/>
                  <a:gd name="connsiteY3" fmla="*/ 388923 h 844956"/>
                  <a:gd name="connsiteX4" fmla="*/ 498763 w 498763"/>
                  <a:gd name="connsiteY4" fmla="*/ 844783 h 844956"/>
                  <a:gd name="connsiteX0" fmla="*/ 0 w 498763"/>
                  <a:gd name="connsiteY0" fmla="*/ 844694 h 844867"/>
                  <a:gd name="connsiteX1" fmla="*/ 405245 w 498763"/>
                  <a:gd name="connsiteY1" fmla="*/ 399897 h 844867"/>
                  <a:gd name="connsiteX2" fmla="*/ 267482 w 498763"/>
                  <a:gd name="connsiteY2" fmla="*/ 14 h 844867"/>
                  <a:gd name="connsiteX3" fmla="*/ 120334 w 498763"/>
                  <a:gd name="connsiteY3" fmla="*/ 388834 h 844867"/>
                  <a:gd name="connsiteX4" fmla="*/ 498763 w 498763"/>
                  <a:gd name="connsiteY4" fmla="*/ 844694 h 844867"/>
                  <a:gd name="connsiteX0" fmla="*/ 0 w 498763"/>
                  <a:gd name="connsiteY0" fmla="*/ 844929 h 845102"/>
                  <a:gd name="connsiteX1" fmla="*/ 405245 w 498763"/>
                  <a:gd name="connsiteY1" fmla="*/ 400132 h 845102"/>
                  <a:gd name="connsiteX2" fmla="*/ 267482 w 498763"/>
                  <a:gd name="connsiteY2" fmla="*/ 249 h 845102"/>
                  <a:gd name="connsiteX3" fmla="*/ 120334 w 498763"/>
                  <a:gd name="connsiteY3" fmla="*/ 353489 h 845102"/>
                  <a:gd name="connsiteX4" fmla="*/ 498763 w 498763"/>
                  <a:gd name="connsiteY4" fmla="*/ 844929 h 845102"/>
                  <a:gd name="connsiteX0" fmla="*/ 0 w 498763"/>
                  <a:gd name="connsiteY0" fmla="*/ 844687 h 844834"/>
                  <a:gd name="connsiteX1" fmla="*/ 412361 w 498763"/>
                  <a:gd name="connsiteY1" fmla="*/ 360752 h 844834"/>
                  <a:gd name="connsiteX2" fmla="*/ 267482 w 498763"/>
                  <a:gd name="connsiteY2" fmla="*/ 7 h 844834"/>
                  <a:gd name="connsiteX3" fmla="*/ 120334 w 498763"/>
                  <a:gd name="connsiteY3" fmla="*/ 353247 h 844834"/>
                  <a:gd name="connsiteX4" fmla="*/ 498763 w 498763"/>
                  <a:gd name="connsiteY4" fmla="*/ 844687 h 844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8763" h="844834">
                    <a:moveTo>
                      <a:pt x="0" y="844687"/>
                    </a:moveTo>
                    <a:cubicBezTo>
                      <a:pt x="198767" y="851838"/>
                      <a:pt x="412026" y="597398"/>
                      <a:pt x="412361" y="360752"/>
                    </a:cubicBezTo>
                    <a:cubicBezTo>
                      <a:pt x="412696" y="124106"/>
                      <a:pt x="316153" y="1258"/>
                      <a:pt x="267482" y="7"/>
                    </a:cubicBezTo>
                    <a:cubicBezTo>
                      <a:pt x="218811" y="-1244"/>
                      <a:pt x="118657" y="166993"/>
                      <a:pt x="120334" y="353247"/>
                    </a:cubicBezTo>
                    <a:cubicBezTo>
                      <a:pt x="122011" y="539501"/>
                      <a:pt x="251393" y="831558"/>
                      <a:pt x="498763" y="844687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Freeform 26">
                <a:extLst>
                  <a:ext uri="{FF2B5EF4-FFF2-40B4-BE49-F238E27FC236}">
                    <a16:creationId xmlns:a16="http://schemas.microsoft.com/office/drawing/2014/main" id="{BB5F557F-FB3B-1C1E-5163-C562EA511243}"/>
                  </a:ext>
                </a:extLst>
              </p:cNvPr>
              <p:cNvSpPr/>
              <p:nvPr/>
            </p:nvSpPr>
            <p:spPr>
              <a:xfrm>
                <a:off x="2924624" y="3645468"/>
                <a:ext cx="230757" cy="264321"/>
              </a:xfrm>
              <a:custGeom>
                <a:avLst/>
                <a:gdLst>
                  <a:gd name="connsiteX0" fmla="*/ 0 w 498763"/>
                  <a:gd name="connsiteY0" fmla="*/ 853079 h 853079"/>
                  <a:gd name="connsiteX1" fmla="*/ 405245 w 498763"/>
                  <a:gd name="connsiteY1" fmla="*/ 489397 h 853079"/>
                  <a:gd name="connsiteX2" fmla="*/ 311727 w 498763"/>
                  <a:gd name="connsiteY2" fmla="*/ 1024 h 853079"/>
                  <a:gd name="connsiteX3" fmla="*/ 135082 w 498763"/>
                  <a:gd name="connsiteY3" fmla="*/ 375097 h 853079"/>
                  <a:gd name="connsiteX4" fmla="*/ 498763 w 498763"/>
                  <a:gd name="connsiteY4" fmla="*/ 853079 h 853079"/>
                  <a:gd name="connsiteX0" fmla="*/ 0 w 498763"/>
                  <a:gd name="connsiteY0" fmla="*/ 845734 h 845734"/>
                  <a:gd name="connsiteX1" fmla="*/ 405245 w 498763"/>
                  <a:gd name="connsiteY1" fmla="*/ 482052 h 845734"/>
                  <a:gd name="connsiteX2" fmla="*/ 267482 w 498763"/>
                  <a:gd name="connsiteY2" fmla="*/ 1054 h 845734"/>
                  <a:gd name="connsiteX3" fmla="*/ 135082 w 498763"/>
                  <a:gd name="connsiteY3" fmla="*/ 367752 h 845734"/>
                  <a:gd name="connsiteX4" fmla="*/ 498763 w 498763"/>
                  <a:gd name="connsiteY4" fmla="*/ 845734 h 845734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325 h 846325"/>
                  <a:gd name="connsiteX1" fmla="*/ 405245 w 498763"/>
                  <a:gd name="connsiteY1" fmla="*/ 482643 h 846325"/>
                  <a:gd name="connsiteX2" fmla="*/ 267482 w 498763"/>
                  <a:gd name="connsiteY2" fmla="*/ 1645 h 846325"/>
                  <a:gd name="connsiteX3" fmla="*/ 120334 w 498763"/>
                  <a:gd name="connsiteY3" fmla="*/ 346220 h 846325"/>
                  <a:gd name="connsiteX4" fmla="*/ 498763 w 498763"/>
                  <a:gd name="connsiteY4" fmla="*/ 846325 h 846325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89 h 844889"/>
                  <a:gd name="connsiteX1" fmla="*/ 405245 w 498763"/>
                  <a:gd name="connsiteY1" fmla="*/ 385343 h 844889"/>
                  <a:gd name="connsiteX2" fmla="*/ 267482 w 498763"/>
                  <a:gd name="connsiteY2" fmla="*/ 209 h 844889"/>
                  <a:gd name="connsiteX3" fmla="*/ 120334 w 498763"/>
                  <a:gd name="connsiteY3" fmla="*/ 344784 h 844889"/>
                  <a:gd name="connsiteX4" fmla="*/ 498763 w 498763"/>
                  <a:gd name="connsiteY4" fmla="*/ 844889 h 844889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682 h 844835"/>
                  <a:gd name="connsiteX1" fmla="*/ 405245 w 498763"/>
                  <a:gd name="connsiteY1" fmla="*/ 385136 h 844835"/>
                  <a:gd name="connsiteX2" fmla="*/ 267482 w 498763"/>
                  <a:gd name="connsiteY2" fmla="*/ 2 h 844835"/>
                  <a:gd name="connsiteX3" fmla="*/ 120334 w 498763"/>
                  <a:gd name="connsiteY3" fmla="*/ 344577 h 844835"/>
                  <a:gd name="connsiteX4" fmla="*/ 498763 w 498763"/>
                  <a:gd name="connsiteY4" fmla="*/ 844682 h 844835"/>
                  <a:gd name="connsiteX0" fmla="*/ 0 w 498763"/>
                  <a:gd name="connsiteY0" fmla="*/ 844721 h 844874"/>
                  <a:gd name="connsiteX1" fmla="*/ 405245 w 498763"/>
                  <a:gd name="connsiteY1" fmla="*/ 385175 h 844874"/>
                  <a:gd name="connsiteX2" fmla="*/ 267482 w 498763"/>
                  <a:gd name="connsiteY2" fmla="*/ 41 h 844874"/>
                  <a:gd name="connsiteX3" fmla="*/ 120334 w 498763"/>
                  <a:gd name="connsiteY3" fmla="*/ 403609 h 844874"/>
                  <a:gd name="connsiteX4" fmla="*/ 498763 w 498763"/>
                  <a:gd name="connsiteY4" fmla="*/ 844721 h 844874"/>
                  <a:gd name="connsiteX0" fmla="*/ 0 w 498763"/>
                  <a:gd name="connsiteY0" fmla="*/ 844743 h 844928"/>
                  <a:gd name="connsiteX1" fmla="*/ 405245 w 498763"/>
                  <a:gd name="connsiteY1" fmla="*/ 429443 h 844928"/>
                  <a:gd name="connsiteX2" fmla="*/ 267482 w 498763"/>
                  <a:gd name="connsiteY2" fmla="*/ 63 h 844928"/>
                  <a:gd name="connsiteX3" fmla="*/ 120334 w 498763"/>
                  <a:gd name="connsiteY3" fmla="*/ 403631 h 844928"/>
                  <a:gd name="connsiteX4" fmla="*/ 498763 w 498763"/>
                  <a:gd name="connsiteY4" fmla="*/ 844743 h 844928"/>
                  <a:gd name="connsiteX0" fmla="*/ 0 w 498763"/>
                  <a:gd name="connsiteY0" fmla="*/ 844743 h 844942"/>
                  <a:gd name="connsiteX1" fmla="*/ 405245 w 498763"/>
                  <a:gd name="connsiteY1" fmla="*/ 429443 h 844942"/>
                  <a:gd name="connsiteX2" fmla="*/ 267482 w 498763"/>
                  <a:gd name="connsiteY2" fmla="*/ 63 h 844942"/>
                  <a:gd name="connsiteX3" fmla="*/ 120334 w 498763"/>
                  <a:gd name="connsiteY3" fmla="*/ 403631 h 844942"/>
                  <a:gd name="connsiteX4" fmla="*/ 498763 w 498763"/>
                  <a:gd name="connsiteY4" fmla="*/ 844743 h 844942"/>
                  <a:gd name="connsiteX0" fmla="*/ 0 w 498763"/>
                  <a:gd name="connsiteY0" fmla="*/ 844682 h 844855"/>
                  <a:gd name="connsiteX1" fmla="*/ 405245 w 498763"/>
                  <a:gd name="connsiteY1" fmla="*/ 399885 h 844855"/>
                  <a:gd name="connsiteX2" fmla="*/ 267482 w 498763"/>
                  <a:gd name="connsiteY2" fmla="*/ 2 h 844855"/>
                  <a:gd name="connsiteX3" fmla="*/ 120334 w 498763"/>
                  <a:gd name="connsiteY3" fmla="*/ 403570 h 844855"/>
                  <a:gd name="connsiteX4" fmla="*/ 498763 w 498763"/>
                  <a:gd name="connsiteY4" fmla="*/ 844682 h 84485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783 h 844956"/>
                  <a:gd name="connsiteX1" fmla="*/ 405245 w 498763"/>
                  <a:gd name="connsiteY1" fmla="*/ 399986 h 844956"/>
                  <a:gd name="connsiteX2" fmla="*/ 267482 w 498763"/>
                  <a:gd name="connsiteY2" fmla="*/ 103 h 844956"/>
                  <a:gd name="connsiteX3" fmla="*/ 120334 w 498763"/>
                  <a:gd name="connsiteY3" fmla="*/ 388923 h 844956"/>
                  <a:gd name="connsiteX4" fmla="*/ 498763 w 498763"/>
                  <a:gd name="connsiteY4" fmla="*/ 844783 h 844956"/>
                  <a:gd name="connsiteX0" fmla="*/ 0 w 498763"/>
                  <a:gd name="connsiteY0" fmla="*/ 844694 h 844867"/>
                  <a:gd name="connsiteX1" fmla="*/ 405245 w 498763"/>
                  <a:gd name="connsiteY1" fmla="*/ 399897 h 844867"/>
                  <a:gd name="connsiteX2" fmla="*/ 267482 w 498763"/>
                  <a:gd name="connsiteY2" fmla="*/ 14 h 844867"/>
                  <a:gd name="connsiteX3" fmla="*/ 120334 w 498763"/>
                  <a:gd name="connsiteY3" fmla="*/ 388834 h 844867"/>
                  <a:gd name="connsiteX4" fmla="*/ 498763 w 498763"/>
                  <a:gd name="connsiteY4" fmla="*/ 844694 h 844867"/>
                  <a:gd name="connsiteX0" fmla="*/ 0 w 498763"/>
                  <a:gd name="connsiteY0" fmla="*/ 844929 h 845102"/>
                  <a:gd name="connsiteX1" fmla="*/ 405245 w 498763"/>
                  <a:gd name="connsiteY1" fmla="*/ 400132 h 845102"/>
                  <a:gd name="connsiteX2" fmla="*/ 267482 w 498763"/>
                  <a:gd name="connsiteY2" fmla="*/ 249 h 845102"/>
                  <a:gd name="connsiteX3" fmla="*/ 120334 w 498763"/>
                  <a:gd name="connsiteY3" fmla="*/ 353489 h 845102"/>
                  <a:gd name="connsiteX4" fmla="*/ 498763 w 498763"/>
                  <a:gd name="connsiteY4" fmla="*/ 844929 h 845102"/>
                  <a:gd name="connsiteX0" fmla="*/ 0 w 498763"/>
                  <a:gd name="connsiteY0" fmla="*/ 844687 h 844834"/>
                  <a:gd name="connsiteX1" fmla="*/ 412361 w 498763"/>
                  <a:gd name="connsiteY1" fmla="*/ 360752 h 844834"/>
                  <a:gd name="connsiteX2" fmla="*/ 267482 w 498763"/>
                  <a:gd name="connsiteY2" fmla="*/ 7 h 844834"/>
                  <a:gd name="connsiteX3" fmla="*/ 120334 w 498763"/>
                  <a:gd name="connsiteY3" fmla="*/ 353247 h 844834"/>
                  <a:gd name="connsiteX4" fmla="*/ 498763 w 498763"/>
                  <a:gd name="connsiteY4" fmla="*/ 844687 h 844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8763" h="844834">
                    <a:moveTo>
                      <a:pt x="0" y="844687"/>
                    </a:moveTo>
                    <a:cubicBezTo>
                      <a:pt x="198767" y="851838"/>
                      <a:pt x="412026" y="597398"/>
                      <a:pt x="412361" y="360752"/>
                    </a:cubicBezTo>
                    <a:cubicBezTo>
                      <a:pt x="412696" y="124106"/>
                      <a:pt x="316153" y="1258"/>
                      <a:pt x="267482" y="7"/>
                    </a:cubicBezTo>
                    <a:cubicBezTo>
                      <a:pt x="218811" y="-1244"/>
                      <a:pt x="118657" y="166993"/>
                      <a:pt x="120334" y="353247"/>
                    </a:cubicBezTo>
                    <a:cubicBezTo>
                      <a:pt x="122011" y="539501"/>
                      <a:pt x="251393" y="831558"/>
                      <a:pt x="498763" y="844687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Freeform 27">
                <a:extLst>
                  <a:ext uri="{FF2B5EF4-FFF2-40B4-BE49-F238E27FC236}">
                    <a16:creationId xmlns:a16="http://schemas.microsoft.com/office/drawing/2014/main" id="{D9D3AE94-3AC8-F1A5-E7F9-B9491A8E2CF9}"/>
                  </a:ext>
                </a:extLst>
              </p:cNvPr>
              <p:cNvSpPr/>
              <p:nvPr/>
            </p:nvSpPr>
            <p:spPr>
              <a:xfrm>
                <a:off x="3152067" y="3645468"/>
                <a:ext cx="230757" cy="264321"/>
              </a:xfrm>
              <a:custGeom>
                <a:avLst/>
                <a:gdLst>
                  <a:gd name="connsiteX0" fmla="*/ 0 w 498763"/>
                  <a:gd name="connsiteY0" fmla="*/ 853079 h 853079"/>
                  <a:gd name="connsiteX1" fmla="*/ 405245 w 498763"/>
                  <a:gd name="connsiteY1" fmla="*/ 489397 h 853079"/>
                  <a:gd name="connsiteX2" fmla="*/ 311727 w 498763"/>
                  <a:gd name="connsiteY2" fmla="*/ 1024 h 853079"/>
                  <a:gd name="connsiteX3" fmla="*/ 135082 w 498763"/>
                  <a:gd name="connsiteY3" fmla="*/ 375097 h 853079"/>
                  <a:gd name="connsiteX4" fmla="*/ 498763 w 498763"/>
                  <a:gd name="connsiteY4" fmla="*/ 853079 h 853079"/>
                  <a:gd name="connsiteX0" fmla="*/ 0 w 498763"/>
                  <a:gd name="connsiteY0" fmla="*/ 845734 h 845734"/>
                  <a:gd name="connsiteX1" fmla="*/ 405245 w 498763"/>
                  <a:gd name="connsiteY1" fmla="*/ 482052 h 845734"/>
                  <a:gd name="connsiteX2" fmla="*/ 267482 w 498763"/>
                  <a:gd name="connsiteY2" fmla="*/ 1054 h 845734"/>
                  <a:gd name="connsiteX3" fmla="*/ 135082 w 498763"/>
                  <a:gd name="connsiteY3" fmla="*/ 367752 h 845734"/>
                  <a:gd name="connsiteX4" fmla="*/ 498763 w 498763"/>
                  <a:gd name="connsiteY4" fmla="*/ 845734 h 845734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325 h 846325"/>
                  <a:gd name="connsiteX1" fmla="*/ 405245 w 498763"/>
                  <a:gd name="connsiteY1" fmla="*/ 482643 h 846325"/>
                  <a:gd name="connsiteX2" fmla="*/ 267482 w 498763"/>
                  <a:gd name="connsiteY2" fmla="*/ 1645 h 846325"/>
                  <a:gd name="connsiteX3" fmla="*/ 120334 w 498763"/>
                  <a:gd name="connsiteY3" fmla="*/ 346220 h 846325"/>
                  <a:gd name="connsiteX4" fmla="*/ 498763 w 498763"/>
                  <a:gd name="connsiteY4" fmla="*/ 846325 h 846325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89 h 844889"/>
                  <a:gd name="connsiteX1" fmla="*/ 405245 w 498763"/>
                  <a:gd name="connsiteY1" fmla="*/ 385343 h 844889"/>
                  <a:gd name="connsiteX2" fmla="*/ 267482 w 498763"/>
                  <a:gd name="connsiteY2" fmla="*/ 209 h 844889"/>
                  <a:gd name="connsiteX3" fmla="*/ 120334 w 498763"/>
                  <a:gd name="connsiteY3" fmla="*/ 344784 h 844889"/>
                  <a:gd name="connsiteX4" fmla="*/ 498763 w 498763"/>
                  <a:gd name="connsiteY4" fmla="*/ 844889 h 844889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682 h 844835"/>
                  <a:gd name="connsiteX1" fmla="*/ 405245 w 498763"/>
                  <a:gd name="connsiteY1" fmla="*/ 385136 h 844835"/>
                  <a:gd name="connsiteX2" fmla="*/ 267482 w 498763"/>
                  <a:gd name="connsiteY2" fmla="*/ 2 h 844835"/>
                  <a:gd name="connsiteX3" fmla="*/ 120334 w 498763"/>
                  <a:gd name="connsiteY3" fmla="*/ 344577 h 844835"/>
                  <a:gd name="connsiteX4" fmla="*/ 498763 w 498763"/>
                  <a:gd name="connsiteY4" fmla="*/ 844682 h 844835"/>
                  <a:gd name="connsiteX0" fmla="*/ 0 w 498763"/>
                  <a:gd name="connsiteY0" fmla="*/ 844721 h 844874"/>
                  <a:gd name="connsiteX1" fmla="*/ 405245 w 498763"/>
                  <a:gd name="connsiteY1" fmla="*/ 385175 h 844874"/>
                  <a:gd name="connsiteX2" fmla="*/ 267482 w 498763"/>
                  <a:gd name="connsiteY2" fmla="*/ 41 h 844874"/>
                  <a:gd name="connsiteX3" fmla="*/ 120334 w 498763"/>
                  <a:gd name="connsiteY3" fmla="*/ 403609 h 844874"/>
                  <a:gd name="connsiteX4" fmla="*/ 498763 w 498763"/>
                  <a:gd name="connsiteY4" fmla="*/ 844721 h 844874"/>
                  <a:gd name="connsiteX0" fmla="*/ 0 w 498763"/>
                  <a:gd name="connsiteY0" fmla="*/ 844743 h 844928"/>
                  <a:gd name="connsiteX1" fmla="*/ 405245 w 498763"/>
                  <a:gd name="connsiteY1" fmla="*/ 429443 h 844928"/>
                  <a:gd name="connsiteX2" fmla="*/ 267482 w 498763"/>
                  <a:gd name="connsiteY2" fmla="*/ 63 h 844928"/>
                  <a:gd name="connsiteX3" fmla="*/ 120334 w 498763"/>
                  <a:gd name="connsiteY3" fmla="*/ 403631 h 844928"/>
                  <a:gd name="connsiteX4" fmla="*/ 498763 w 498763"/>
                  <a:gd name="connsiteY4" fmla="*/ 844743 h 844928"/>
                  <a:gd name="connsiteX0" fmla="*/ 0 w 498763"/>
                  <a:gd name="connsiteY0" fmla="*/ 844743 h 844942"/>
                  <a:gd name="connsiteX1" fmla="*/ 405245 w 498763"/>
                  <a:gd name="connsiteY1" fmla="*/ 429443 h 844942"/>
                  <a:gd name="connsiteX2" fmla="*/ 267482 w 498763"/>
                  <a:gd name="connsiteY2" fmla="*/ 63 h 844942"/>
                  <a:gd name="connsiteX3" fmla="*/ 120334 w 498763"/>
                  <a:gd name="connsiteY3" fmla="*/ 403631 h 844942"/>
                  <a:gd name="connsiteX4" fmla="*/ 498763 w 498763"/>
                  <a:gd name="connsiteY4" fmla="*/ 844743 h 844942"/>
                  <a:gd name="connsiteX0" fmla="*/ 0 w 498763"/>
                  <a:gd name="connsiteY0" fmla="*/ 844682 h 844855"/>
                  <a:gd name="connsiteX1" fmla="*/ 405245 w 498763"/>
                  <a:gd name="connsiteY1" fmla="*/ 399885 h 844855"/>
                  <a:gd name="connsiteX2" fmla="*/ 267482 w 498763"/>
                  <a:gd name="connsiteY2" fmla="*/ 2 h 844855"/>
                  <a:gd name="connsiteX3" fmla="*/ 120334 w 498763"/>
                  <a:gd name="connsiteY3" fmla="*/ 403570 h 844855"/>
                  <a:gd name="connsiteX4" fmla="*/ 498763 w 498763"/>
                  <a:gd name="connsiteY4" fmla="*/ 844682 h 84485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783 h 844956"/>
                  <a:gd name="connsiteX1" fmla="*/ 405245 w 498763"/>
                  <a:gd name="connsiteY1" fmla="*/ 399986 h 844956"/>
                  <a:gd name="connsiteX2" fmla="*/ 267482 w 498763"/>
                  <a:gd name="connsiteY2" fmla="*/ 103 h 844956"/>
                  <a:gd name="connsiteX3" fmla="*/ 120334 w 498763"/>
                  <a:gd name="connsiteY3" fmla="*/ 388923 h 844956"/>
                  <a:gd name="connsiteX4" fmla="*/ 498763 w 498763"/>
                  <a:gd name="connsiteY4" fmla="*/ 844783 h 844956"/>
                  <a:gd name="connsiteX0" fmla="*/ 0 w 498763"/>
                  <a:gd name="connsiteY0" fmla="*/ 844694 h 844867"/>
                  <a:gd name="connsiteX1" fmla="*/ 405245 w 498763"/>
                  <a:gd name="connsiteY1" fmla="*/ 399897 h 844867"/>
                  <a:gd name="connsiteX2" fmla="*/ 267482 w 498763"/>
                  <a:gd name="connsiteY2" fmla="*/ 14 h 844867"/>
                  <a:gd name="connsiteX3" fmla="*/ 120334 w 498763"/>
                  <a:gd name="connsiteY3" fmla="*/ 388834 h 844867"/>
                  <a:gd name="connsiteX4" fmla="*/ 498763 w 498763"/>
                  <a:gd name="connsiteY4" fmla="*/ 844694 h 844867"/>
                  <a:gd name="connsiteX0" fmla="*/ 0 w 498763"/>
                  <a:gd name="connsiteY0" fmla="*/ 844929 h 845102"/>
                  <a:gd name="connsiteX1" fmla="*/ 405245 w 498763"/>
                  <a:gd name="connsiteY1" fmla="*/ 400132 h 845102"/>
                  <a:gd name="connsiteX2" fmla="*/ 267482 w 498763"/>
                  <a:gd name="connsiteY2" fmla="*/ 249 h 845102"/>
                  <a:gd name="connsiteX3" fmla="*/ 120334 w 498763"/>
                  <a:gd name="connsiteY3" fmla="*/ 353489 h 845102"/>
                  <a:gd name="connsiteX4" fmla="*/ 498763 w 498763"/>
                  <a:gd name="connsiteY4" fmla="*/ 844929 h 845102"/>
                  <a:gd name="connsiteX0" fmla="*/ 0 w 498763"/>
                  <a:gd name="connsiteY0" fmla="*/ 844687 h 844834"/>
                  <a:gd name="connsiteX1" fmla="*/ 412361 w 498763"/>
                  <a:gd name="connsiteY1" fmla="*/ 360752 h 844834"/>
                  <a:gd name="connsiteX2" fmla="*/ 267482 w 498763"/>
                  <a:gd name="connsiteY2" fmla="*/ 7 h 844834"/>
                  <a:gd name="connsiteX3" fmla="*/ 120334 w 498763"/>
                  <a:gd name="connsiteY3" fmla="*/ 353247 h 844834"/>
                  <a:gd name="connsiteX4" fmla="*/ 498763 w 498763"/>
                  <a:gd name="connsiteY4" fmla="*/ 844687 h 844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8763" h="844834">
                    <a:moveTo>
                      <a:pt x="0" y="844687"/>
                    </a:moveTo>
                    <a:cubicBezTo>
                      <a:pt x="198767" y="851838"/>
                      <a:pt x="412026" y="597398"/>
                      <a:pt x="412361" y="360752"/>
                    </a:cubicBezTo>
                    <a:cubicBezTo>
                      <a:pt x="412696" y="124106"/>
                      <a:pt x="316153" y="1258"/>
                      <a:pt x="267482" y="7"/>
                    </a:cubicBezTo>
                    <a:cubicBezTo>
                      <a:pt x="218811" y="-1244"/>
                      <a:pt x="118657" y="166993"/>
                      <a:pt x="120334" y="353247"/>
                    </a:cubicBezTo>
                    <a:cubicBezTo>
                      <a:pt x="122011" y="539501"/>
                      <a:pt x="251393" y="831558"/>
                      <a:pt x="498763" y="844687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Freeform 28">
                <a:extLst>
                  <a:ext uri="{FF2B5EF4-FFF2-40B4-BE49-F238E27FC236}">
                    <a16:creationId xmlns:a16="http://schemas.microsoft.com/office/drawing/2014/main" id="{5072909A-CA97-943E-D48E-88C65702F872}"/>
                  </a:ext>
                </a:extLst>
              </p:cNvPr>
              <p:cNvSpPr/>
              <p:nvPr/>
            </p:nvSpPr>
            <p:spPr>
              <a:xfrm>
                <a:off x="3379509" y="3645468"/>
                <a:ext cx="230757" cy="264321"/>
              </a:xfrm>
              <a:custGeom>
                <a:avLst/>
                <a:gdLst>
                  <a:gd name="connsiteX0" fmla="*/ 0 w 498763"/>
                  <a:gd name="connsiteY0" fmla="*/ 853079 h 853079"/>
                  <a:gd name="connsiteX1" fmla="*/ 405245 w 498763"/>
                  <a:gd name="connsiteY1" fmla="*/ 489397 h 853079"/>
                  <a:gd name="connsiteX2" fmla="*/ 311727 w 498763"/>
                  <a:gd name="connsiteY2" fmla="*/ 1024 h 853079"/>
                  <a:gd name="connsiteX3" fmla="*/ 135082 w 498763"/>
                  <a:gd name="connsiteY3" fmla="*/ 375097 h 853079"/>
                  <a:gd name="connsiteX4" fmla="*/ 498763 w 498763"/>
                  <a:gd name="connsiteY4" fmla="*/ 853079 h 853079"/>
                  <a:gd name="connsiteX0" fmla="*/ 0 w 498763"/>
                  <a:gd name="connsiteY0" fmla="*/ 845734 h 845734"/>
                  <a:gd name="connsiteX1" fmla="*/ 405245 w 498763"/>
                  <a:gd name="connsiteY1" fmla="*/ 482052 h 845734"/>
                  <a:gd name="connsiteX2" fmla="*/ 267482 w 498763"/>
                  <a:gd name="connsiteY2" fmla="*/ 1054 h 845734"/>
                  <a:gd name="connsiteX3" fmla="*/ 135082 w 498763"/>
                  <a:gd name="connsiteY3" fmla="*/ 367752 h 845734"/>
                  <a:gd name="connsiteX4" fmla="*/ 498763 w 498763"/>
                  <a:gd name="connsiteY4" fmla="*/ 845734 h 845734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325 h 846325"/>
                  <a:gd name="connsiteX1" fmla="*/ 405245 w 498763"/>
                  <a:gd name="connsiteY1" fmla="*/ 482643 h 846325"/>
                  <a:gd name="connsiteX2" fmla="*/ 267482 w 498763"/>
                  <a:gd name="connsiteY2" fmla="*/ 1645 h 846325"/>
                  <a:gd name="connsiteX3" fmla="*/ 120334 w 498763"/>
                  <a:gd name="connsiteY3" fmla="*/ 346220 h 846325"/>
                  <a:gd name="connsiteX4" fmla="*/ 498763 w 498763"/>
                  <a:gd name="connsiteY4" fmla="*/ 846325 h 846325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89 h 844889"/>
                  <a:gd name="connsiteX1" fmla="*/ 405245 w 498763"/>
                  <a:gd name="connsiteY1" fmla="*/ 385343 h 844889"/>
                  <a:gd name="connsiteX2" fmla="*/ 267482 w 498763"/>
                  <a:gd name="connsiteY2" fmla="*/ 209 h 844889"/>
                  <a:gd name="connsiteX3" fmla="*/ 120334 w 498763"/>
                  <a:gd name="connsiteY3" fmla="*/ 344784 h 844889"/>
                  <a:gd name="connsiteX4" fmla="*/ 498763 w 498763"/>
                  <a:gd name="connsiteY4" fmla="*/ 844889 h 844889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682 h 844835"/>
                  <a:gd name="connsiteX1" fmla="*/ 405245 w 498763"/>
                  <a:gd name="connsiteY1" fmla="*/ 385136 h 844835"/>
                  <a:gd name="connsiteX2" fmla="*/ 267482 w 498763"/>
                  <a:gd name="connsiteY2" fmla="*/ 2 h 844835"/>
                  <a:gd name="connsiteX3" fmla="*/ 120334 w 498763"/>
                  <a:gd name="connsiteY3" fmla="*/ 344577 h 844835"/>
                  <a:gd name="connsiteX4" fmla="*/ 498763 w 498763"/>
                  <a:gd name="connsiteY4" fmla="*/ 844682 h 844835"/>
                  <a:gd name="connsiteX0" fmla="*/ 0 w 498763"/>
                  <a:gd name="connsiteY0" fmla="*/ 844721 h 844874"/>
                  <a:gd name="connsiteX1" fmla="*/ 405245 w 498763"/>
                  <a:gd name="connsiteY1" fmla="*/ 385175 h 844874"/>
                  <a:gd name="connsiteX2" fmla="*/ 267482 w 498763"/>
                  <a:gd name="connsiteY2" fmla="*/ 41 h 844874"/>
                  <a:gd name="connsiteX3" fmla="*/ 120334 w 498763"/>
                  <a:gd name="connsiteY3" fmla="*/ 403609 h 844874"/>
                  <a:gd name="connsiteX4" fmla="*/ 498763 w 498763"/>
                  <a:gd name="connsiteY4" fmla="*/ 844721 h 844874"/>
                  <a:gd name="connsiteX0" fmla="*/ 0 w 498763"/>
                  <a:gd name="connsiteY0" fmla="*/ 844743 h 844928"/>
                  <a:gd name="connsiteX1" fmla="*/ 405245 w 498763"/>
                  <a:gd name="connsiteY1" fmla="*/ 429443 h 844928"/>
                  <a:gd name="connsiteX2" fmla="*/ 267482 w 498763"/>
                  <a:gd name="connsiteY2" fmla="*/ 63 h 844928"/>
                  <a:gd name="connsiteX3" fmla="*/ 120334 w 498763"/>
                  <a:gd name="connsiteY3" fmla="*/ 403631 h 844928"/>
                  <a:gd name="connsiteX4" fmla="*/ 498763 w 498763"/>
                  <a:gd name="connsiteY4" fmla="*/ 844743 h 844928"/>
                  <a:gd name="connsiteX0" fmla="*/ 0 w 498763"/>
                  <a:gd name="connsiteY0" fmla="*/ 844743 h 844942"/>
                  <a:gd name="connsiteX1" fmla="*/ 405245 w 498763"/>
                  <a:gd name="connsiteY1" fmla="*/ 429443 h 844942"/>
                  <a:gd name="connsiteX2" fmla="*/ 267482 w 498763"/>
                  <a:gd name="connsiteY2" fmla="*/ 63 h 844942"/>
                  <a:gd name="connsiteX3" fmla="*/ 120334 w 498763"/>
                  <a:gd name="connsiteY3" fmla="*/ 403631 h 844942"/>
                  <a:gd name="connsiteX4" fmla="*/ 498763 w 498763"/>
                  <a:gd name="connsiteY4" fmla="*/ 844743 h 844942"/>
                  <a:gd name="connsiteX0" fmla="*/ 0 w 498763"/>
                  <a:gd name="connsiteY0" fmla="*/ 844682 h 844855"/>
                  <a:gd name="connsiteX1" fmla="*/ 405245 w 498763"/>
                  <a:gd name="connsiteY1" fmla="*/ 399885 h 844855"/>
                  <a:gd name="connsiteX2" fmla="*/ 267482 w 498763"/>
                  <a:gd name="connsiteY2" fmla="*/ 2 h 844855"/>
                  <a:gd name="connsiteX3" fmla="*/ 120334 w 498763"/>
                  <a:gd name="connsiteY3" fmla="*/ 403570 h 844855"/>
                  <a:gd name="connsiteX4" fmla="*/ 498763 w 498763"/>
                  <a:gd name="connsiteY4" fmla="*/ 844682 h 84485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783 h 844956"/>
                  <a:gd name="connsiteX1" fmla="*/ 405245 w 498763"/>
                  <a:gd name="connsiteY1" fmla="*/ 399986 h 844956"/>
                  <a:gd name="connsiteX2" fmla="*/ 267482 w 498763"/>
                  <a:gd name="connsiteY2" fmla="*/ 103 h 844956"/>
                  <a:gd name="connsiteX3" fmla="*/ 120334 w 498763"/>
                  <a:gd name="connsiteY3" fmla="*/ 388923 h 844956"/>
                  <a:gd name="connsiteX4" fmla="*/ 498763 w 498763"/>
                  <a:gd name="connsiteY4" fmla="*/ 844783 h 844956"/>
                  <a:gd name="connsiteX0" fmla="*/ 0 w 498763"/>
                  <a:gd name="connsiteY0" fmla="*/ 844694 h 844867"/>
                  <a:gd name="connsiteX1" fmla="*/ 405245 w 498763"/>
                  <a:gd name="connsiteY1" fmla="*/ 399897 h 844867"/>
                  <a:gd name="connsiteX2" fmla="*/ 267482 w 498763"/>
                  <a:gd name="connsiteY2" fmla="*/ 14 h 844867"/>
                  <a:gd name="connsiteX3" fmla="*/ 120334 w 498763"/>
                  <a:gd name="connsiteY3" fmla="*/ 388834 h 844867"/>
                  <a:gd name="connsiteX4" fmla="*/ 498763 w 498763"/>
                  <a:gd name="connsiteY4" fmla="*/ 844694 h 844867"/>
                  <a:gd name="connsiteX0" fmla="*/ 0 w 498763"/>
                  <a:gd name="connsiteY0" fmla="*/ 844929 h 845102"/>
                  <a:gd name="connsiteX1" fmla="*/ 405245 w 498763"/>
                  <a:gd name="connsiteY1" fmla="*/ 400132 h 845102"/>
                  <a:gd name="connsiteX2" fmla="*/ 267482 w 498763"/>
                  <a:gd name="connsiteY2" fmla="*/ 249 h 845102"/>
                  <a:gd name="connsiteX3" fmla="*/ 120334 w 498763"/>
                  <a:gd name="connsiteY3" fmla="*/ 353489 h 845102"/>
                  <a:gd name="connsiteX4" fmla="*/ 498763 w 498763"/>
                  <a:gd name="connsiteY4" fmla="*/ 844929 h 845102"/>
                  <a:gd name="connsiteX0" fmla="*/ 0 w 498763"/>
                  <a:gd name="connsiteY0" fmla="*/ 844687 h 844834"/>
                  <a:gd name="connsiteX1" fmla="*/ 412361 w 498763"/>
                  <a:gd name="connsiteY1" fmla="*/ 360752 h 844834"/>
                  <a:gd name="connsiteX2" fmla="*/ 267482 w 498763"/>
                  <a:gd name="connsiteY2" fmla="*/ 7 h 844834"/>
                  <a:gd name="connsiteX3" fmla="*/ 120334 w 498763"/>
                  <a:gd name="connsiteY3" fmla="*/ 353247 h 844834"/>
                  <a:gd name="connsiteX4" fmla="*/ 498763 w 498763"/>
                  <a:gd name="connsiteY4" fmla="*/ 844687 h 844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8763" h="844834">
                    <a:moveTo>
                      <a:pt x="0" y="844687"/>
                    </a:moveTo>
                    <a:cubicBezTo>
                      <a:pt x="198767" y="851838"/>
                      <a:pt x="412026" y="597398"/>
                      <a:pt x="412361" y="360752"/>
                    </a:cubicBezTo>
                    <a:cubicBezTo>
                      <a:pt x="412696" y="124106"/>
                      <a:pt x="316153" y="1258"/>
                      <a:pt x="267482" y="7"/>
                    </a:cubicBezTo>
                    <a:cubicBezTo>
                      <a:pt x="218811" y="-1244"/>
                      <a:pt x="118657" y="166993"/>
                      <a:pt x="120334" y="353247"/>
                    </a:cubicBezTo>
                    <a:cubicBezTo>
                      <a:pt x="122011" y="539501"/>
                      <a:pt x="251393" y="831558"/>
                      <a:pt x="498763" y="844687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Freeform 29">
                <a:extLst>
                  <a:ext uri="{FF2B5EF4-FFF2-40B4-BE49-F238E27FC236}">
                    <a16:creationId xmlns:a16="http://schemas.microsoft.com/office/drawing/2014/main" id="{5D8B1183-139A-6324-C566-6762508FE0B6}"/>
                  </a:ext>
                </a:extLst>
              </p:cNvPr>
              <p:cNvSpPr/>
              <p:nvPr/>
            </p:nvSpPr>
            <p:spPr>
              <a:xfrm>
                <a:off x="3606952" y="3645468"/>
                <a:ext cx="230757" cy="264321"/>
              </a:xfrm>
              <a:custGeom>
                <a:avLst/>
                <a:gdLst>
                  <a:gd name="connsiteX0" fmla="*/ 0 w 498763"/>
                  <a:gd name="connsiteY0" fmla="*/ 853079 h 853079"/>
                  <a:gd name="connsiteX1" fmla="*/ 405245 w 498763"/>
                  <a:gd name="connsiteY1" fmla="*/ 489397 h 853079"/>
                  <a:gd name="connsiteX2" fmla="*/ 311727 w 498763"/>
                  <a:gd name="connsiteY2" fmla="*/ 1024 h 853079"/>
                  <a:gd name="connsiteX3" fmla="*/ 135082 w 498763"/>
                  <a:gd name="connsiteY3" fmla="*/ 375097 h 853079"/>
                  <a:gd name="connsiteX4" fmla="*/ 498763 w 498763"/>
                  <a:gd name="connsiteY4" fmla="*/ 853079 h 853079"/>
                  <a:gd name="connsiteX0" fmla="*/ 0 w 498763"/>
                  <a:gd name="connsiteY0" fmla="*/ 845734 h 845734"/>
                  <a:gd name="connsiteX1" fmla="*/ 405245 w 498763"/>
                  <a:gd name="connsiteY1" fmla="*/ 482052 h 845734"/>
                  <a:gd name="connsiteX2" fmla="*/ 267482 w 498763"/>
                  <a:gd name="connsiteY2" fmla="*/ 1054 h 845734"/>
                  <a:gd name="connsiteX3" fmla="*/ 135082 w 498763"/>
                  <a:gd name="connsiteY3" fmla="*/ 367752 h 845734"/>
                  <a:gd name="connsiteX4" fmla="*/ 498763 w 498763"/>
                  <a:gd name="connsiteY4" fmla="*/ 845734 h 845734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325 h 846325"/>
                  <a:gd name="connsiteX1" fmla="*/ 405245 w 498763"/>
                  <a:gd name="connsiteY1" fmla="*/ 482643 h 846325"/>
                  <a:gd name="connsiteX2" fmla="*/ 267482 w 498763"/>
                  <a:gd name="connsiteY2" fmla="*/ 1645 h 846325"/>
                  <a:gd name="connsiteX3" fmla="*/ 120334 w 498763"/>
                  <a:gd name="connsiteY3" fmla="*/ 346220 h 846325"/>
                  <a:gd name="connsiteX4" fmla="*/ 498763 w 498763"/>
                  <a:gd name="connsiteY4" fmla="*/ 846325 h 846325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89 h 844889"/>
                  <a:gd name="connsiteX1" fmla="*/ 405245 w 498763"/>
                  <a:gd name="connsiteY1" fmla="*/ 385343 h 844889"/>
                  <a:gd name="connsiteX2" fmla="*/ 267482 w 498763"/>
                  <a:gd name="connsiteY2" fmla="*/ 209 h 844889"/>
                  <a:gd name="connsiteX3" fmla="*/ 120334 w 498763"/>
                  <a:gd name="connsiteY3" fmla="*/ 344784 h 844889"/>
                  <a:gd name="connsiteX4" fmla="*/ 498763 w 498763"/>
                  <a:gd name="connsiteY4" fmla="*/ 844889 h 844889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682 h 844835"/>
                  <a:gd name="connsiteX1" fmla="*/ 405245 w 498763"/>
                  <a:gd name="connsiteY1" fmla="*/ 385136 h 844835"/>
                  <a:gd name="connsiteX2" fmla="*/ 267482 w 498763"/>
                  <a:gd name="connsiteY2" fmla="*/ 2 h 844835"/>
                  <a:gd name="connsiteX3" fmla="*/ 120334 w 498763"/>
                  <a:gd name="connsiteY3" fmla="*/ 344577 h 844835"/>
                  <a:gd name="connsiteX4" fmla="*/ 498763 w 498763"/>
                  <a:gd name="connsiteY4" fmla="*/ 844682 h 844835"/>
                  <a:gd name="connsiteX0" fmla="*/ 0 w 498763"/>
                  <a:gd name="connsiteY0" fmla="*/ 844721 h 844874"/>
                  <a:gd name="connsiteX1" fmla="*/ 405245 w 498763"/>
                  <a:gd name="connsiteY1" fmla="*/ 385175 h 844874"/>
                  <a:gd name="connsiteX2" fmla="*/ 267482 w 498763"/>
                  <a:gd name="connsiteY2" fmla="*/ 41 h 844874"/>
                  <a:gd name="connsiteX3" fmla="*/ 120334 w 498763"/>
                  <a:gd name="connsiteY3" fmla="*/ 403609 h 844874"/>
                  <a:gd name="connsiteX4" fmla="*/ 498763 w 498763"/>
                  <a:gd name="connsiteY4" fmla="*/ 844721 h 844874"/>
                  <a:gd name="connsiteX0" fmla="*/ 0 w 498763"/>
                  <a:gd name="connsiteY0" fmla="*/ 844743 h 844928"/>
                  <a:gd name="connsiteX1" fmla="*/ 405245 w 498763"/>
                  <a:gd name="connsiteY1" fmla="*/ 429443 h 844928"/>
                  <a:gd name="connsiteX2" fmla="*/ 267482 w 498763"/>
                  <a:gd name="connsiteY2" fmla="*/ 63 h 844928"/>
                  <a:gd name="connsiteX3" fmla="*/ 120334 w 498763"/>
                  <a:gd name="connsiteY3" fmla="*/ 403631 h 844928"/>
                  <a:gd name="connsiteX4" fmla="*/ 498763 w 498763"/>
                  <a:gd name="connsiteY4" fmla="*/ 844743 h 844928"/>
                  <a:gd name="connsiteX0" fmla="*/ 0 w 498763"/>
                  <a:gd name="connsiteY0" fmla="*/ 844743 h 844942"/>
                  <a:gd name="connsiteX1" fmla="*/ 405245 w 498763"/>
                  <a:gd name="connsiteY1" fmla="*/ 429443 h 844942"/>
                  <a:gd name="connsiteX2" fmla="*/ 267482 w 498763"/>
                  <a:gd name="connsiteY2" fmla="*/ 63 h 844942"/>
                  <a:gd name="connsiteX3" fmla="*/ 120334 w 498763"/>
                  <a:gd name="connsiteY3" fmla="*/ 403631 h 844942"/>
                  <a:gd name="connsiteX4" fmla="*/ 498763 w 498763"/>
                  <a:gd name="connsiteY4" fmla="*/ 844743 h 844942"/>
                  <a:gd name="connsiteX0" fmla="*/ 0 w 498763"/>
                  <a:gd name="connsiteY0" fmla="*/ 844682 h 844855"/>
                  <a:gd name="connsiteX1" fmla="*/ 405245 w 498763"/>
                  <a:gd name="connsiteY1" fmla="*/ 399885 h 844855"/>
                  <a:gd name="connsiteX2" fmla="*/ 267482 w 498763"/>
                  <a:gd name="connsiteY2" fmla="*/ 2 h 844855"/>
                  <a:gd name="connsiteX3" fmla="*/ 120334 w 498763"/>
                  <a:gd name="connsiteY3" fmla="*/ 403570 h 844855"/>
                  <a:gd name="connsiteX4" fmla="*/ 498763 w 498763"/>
                  <a:gd name="connsiteY4" fmla="*/ 844682 h 84485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783 h 844956"/>
                  <a:gd name="connsiteX1" fmla="*/ 405245 w 498763"/>
                  <a:gd name="connsiteY1" fmla="*/ 399986 h 844956"/>
                  <a:gd name="connsiteX2" fmla="*/ 267482 w 498763"/>
                  <a:gd name="connsiteY2" fmla="*/ 103 h 844956"/>
                  <a:gd name="connsiteX3" fmla="*/ 120334 w 498763"/>
                  <a:gd name="connsiteY3" fmla="*/ 388923 h 844956"/>
                  <a:gd name="connsiteX4" fmla="*/ 498763 w 498763"/>
                  <a:gd name="connsiteY4" fmla="*/ 844783 h 844956"/>
                  <a:gd name="connsiteX0" fmla="*/ 0 w 498763"/>
                  <a:gd name="connsiteY0" fmla="*/ 844694 h 844867"/>
                  <a:gd name="connsiteX1" fmla="*/ 405245 w 498763"/>
                  <a:gd name="connsiteY1" fmla="*/ 399897 h 844867"/>
                  <a:gd name="connsiteX2" fmla="*/ 267482 w 498763"/>
                  <a:gd name="connsiteY2" fmla="*/ 14 h 844867"/>
                  <a:gd name="connsiteX3" fmla="*/ 120334 w 498763"/>
                  <a:gd name="connsiteY3" fmla="*/ 388834 h 844867"/>
                  <a:gd name="connsiteX4" fmla="*/ 498763 w 498763"/>
                  <a:gd name="connsiteY4" fmla="*/ 844694 h 844867"/>
                  <a:gd name="connsiteX0" fmla="*/ 0 w 498763"/>
                  <a:gd name="connsiteY0" fmla="*/ 844929 h 845102"/>
                  <a:gd name="connsiteX1" fmla="*/ 405245 w 498763"/>
                  <a:gd name="connsiteY1" fmla="*/ 400132 h 845102"/>
                  <a:gd name="connsiteX2" fmla="*/ 267482 w 498763"/>
                  <a:gd name="connsiteY2" fmla="*/ 249 h 845102"/>
                  <a:gd name="connsiteX3" fmla="*/ 120334 w 498763"/>
                  <a:gd name="connsiteY3" fmla="*/ 353489 h 845102"/>
                  <a:gd name="connsiteX4" fmla="*/ 498763 w 498763"/>
                  <a:gd name="connsiteY4" fmla="*/ 844929 h 845102"/>
                  <a:gd name="connsiteX0" fmla="*/ 0 w 498763"/>
                  <a:gd name="connsiteY0" fmla="*/ 844687 h 844834"/>
                  <a:gd name="connsiteX1" fmla="*/ 412361 w 498763"/>
                  <a:gd name="connsiteY1" fmla="*/ 360752 h 844834"/>
                  <a:gd name="connsiteX2" fmla="*/ 267482 w 498763"/>
                  <a:gd name="connsiteY2" fmla="*/ 7 h 844834"/>
                  <a:gd name="connsiteX3" fmla="*/ 120334 w 498763"/>
                  <a:gd name="connsiteY3" fmla="*/ 353247 h 844834"/>
                  <a:gd name="connsiteX4" fmla="*/ 498763 w 498763"/>
                  <a:gd name="connsiteY4" fmla="*/ 844687 h 844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8763" h="844834">
                    <a:moveTo>
                      <a:pt x="0" y="844687"/>
                    </a:moveTo>
                    <a:cubicBezTo>
                      <a:pt x="198767" y="851838"/>
                      <a:pt x="412026" y="597398"/>
                      <a:pt x="412361" y="360752"/>
                    </a:cubicBezTo>
                    <a:cubicBezTo>
                      <a:pt x="412696" y="124106"/>
                      <a:pt x="316153" y="1258"/>
                      <a:pt x="267482" y="7"/>
                    </a:cubicBezTo>
                    <a:cubicBezTo>
                      <a:pt x="218811" y="-1244"/>
                      <a:pt x="118657" y="166993"/>
                      <a:pt x="120334" y="353247"/>
                    </a:cubicBezTo>
                    <a:cubicBezTo>
                      <a:pt x="122011" y="539501"/>
                      <a:pt x="251393" y="831558"/>
                      <a:pt x="498763" y="844687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Freeform 31">
                <a:extLst>
                  <a:ext uri="{FF2B5EF4-FFF2-40B4-BE49-F238E27FC236}">
                    <a16:creationId xmlns:a16="http://schemas.microsoft.com/office/drawing/2014/main" id="{B4F3A22C-B60D-A00C-5C09-6145F001D6DB}"/>
                  </a:ext>
                </a:extLst>
              </p:cNvPr>
              <p:cNvSpPr/>
              <p:nvPr/>
            </p:nvSpPr>
            <p:spPr>
              <a:xfrm>
                <a:off x="2252460" y="3645468"/>
                <a:ext cx="230757" cy="264321"/>
              </a:xfrm>
              <a:custGeom>
                <a:avLst/>
                <a:gdLst>
                  <a:gd name="connsiteX0" fmla="*/ 0 w 498763"/>
                  <a:gd name="connsiteY0" fmla="*/ 853079 h 853079"/>
                  <a:gd name="connsiteX1" fmla="*/ 405245 w 498763"/>
                  <a:gd name="connsiteY1" fmla="*/ 489397 h 853079"/>
                  <a:gd name="connsiteX2" fmla="*/ 311727 w 498763"/>
                  <a:gd name="connsiteY2" fmla="*/ 1024 h 853079"/>
                  <a:gd name="connsiteX3" fmla="*/ 135082 w 498763"/>
                  <a:gd name="connsiteY3" fmla="*/ 375097 h 853079"/>
                  <a:gd name="connsiteX4" fmla="*/ 498763 w 498763"/>
                  <a:gd name="connsiteY4" fmla="*/ 853079 h 853079"/>
                  <a:gd name="connsiteX0" fmla="*/ 0 w 498763"/>
                  <a:gd name="connsiteY0" fmla="*/ 845734 h 845734"/>
                  <a:gd name="connsiteX1" fmla="*/ 405245 w 498763"/>
                  <a:gd name="connsiteY1" fmla="*/ 482052 h 845734"/>
                  <a:gd name="connsiteX2" fmla="*/ 267482 w 498763"/>
                  <a:gd name="connsiteY2" fmla="*/ 1054 h 845734"/>
                  <a:gd name="connsiteX3" fmla="*/ 135082 w 498763"/>
                  <a:gd name="connsiteY3" fmla="*/ 367752 h 845734"/>
                  <a:gd name="connsiteX4" fmla="*/ 498763 w 498763"/>
                  <a:gd name="connsiteY4" fmla="*/ 845734 h 845734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325 h 846325"/>
                  <a:gd name="connsiteX1" fmla="*/ 405245 w 498763"/>
                  <a:gd name="connsiteY1" fmla="*/ 482643 h 846325"/>
                  <a:gd name="connsiteX2" fmla="*/ 267482 w 498763"/>
                  <a:gd name="connsiteY2" fmla="*/ 1645 h 846325"/>
                  <a:gd name="connsiteX3" fmla="*/ 120334 w 498763"/>
                  <a:gd name="connsiteY3" fmla="*/ 346220 h 846325"/>
                  <a:gd name="connsiteX4" fmla="*/ 498763 w 498763"/>
                  <a:gd name="connsiteY4" fmla="*/ 846325 h 846325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89 h 844889"/>
                  <a:gd name="connsiteX1" fmla="*/ 405245 w 498763"/>
                  <a:gd name="connsiteY1" fmla="*/ 385343 h 844889"/>
                  <a:gd name="connsiteX2" fmla="*/ 267482 w 498763"/>
                  <a:gd name="connsiteY2" fmla="*/ 209 h 844889"/>
                  <a:gd name="connsiteX3" fmla="*/ 120334 w 498763"/>
                  <a:gd name="connsiteY3" fmla="*/ 344784 h 844889"/>
                  <a:gd name="connsiteX4" fmla="*/ 498763 w 498763"/>
                  <a:gd name="connsiteY4" fmla="*/ 844889 h 844889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682 h 844835"/>
                  <a:gd name="connsiteX1" fmla="*/ 405245 w 498763"/>
                  <a:gd name="connsiteY1" fmla="*/ 385136 h 844835"/>
                  <a:gd name="connsiteX2" fmla="*/ 267482 w 498763"/>
                  <a:gd name="connsiteY2" fmla="*/ 2 h 844835"/>
                  <a:gd name="connsiteX3" fmla="*/ 120334 w 498763"/>
                  <a:gd name="connsiteY3" fmla="*/ 344577 h 844835"/>
                  <a:gd name="connsiteX4" fmla="*/ 498763 w 498763"/>
                  <a:gd name="connsiteY4" fmla="*/ 844682 h 844835"/>
                  <a:gd name="connsiteX0" fmla="*/ 0 w 498763"/>
                  <a:gd name="connsiteY0" fmla="*/ 844721 h 844874"/>
                  <a:gd name="connsiteX1" fmla="*/ 405245 w 498763"/>
                  <a:gd name="connsiteY1" fmla="*/ 385175 h 844874"/>
                  <a:gd name="connsiteX2" fmla="*/ 267482 w 498763"/>
                  <a:gd name="connsiteY2" fmla="*/ 41 h 844874"/>
                  <a:gd name="connsiteX3" fmla="*/ 120334 w 498763"/>
                  <a:gd name="connsiteY3" fmla="*/ 403609 h 844874"/>
                  <a:gd name="connsiteX4" fmla="*/ 498763 w 498763"/>
                  <a:gd name="connsiteY4" fmla="*/ 844721 h 844874"/>
                  <a:gd name="connsiteX0" fmla="*/ 0 w 498763"/>
                  <a:gd name="connsiteY0" fmla="*/ 844743 h 844928"/>
                  <a:gd name="connsiteX1" fmla="*/ 405245 w 498763"/>
                  <a:gd name="connsiteY1" fmla="*/ 429443 h 844928"/>
                  <a:gd name="connsiteX2" fmla="*/ 267482 w 498763"/>
                  <a:gd name="connsiteY2" fmla="*/ 63 h 844928"/>
                  <a:gd name="connsiteX3" fmla="*/ 120334 w 498763"/>
                  <a:gd name="connsiteY3" fmla="*/ 403631 h 844928"/>
                  <a:gd name="connsiteX4" fmla="*/ 498763 w 498763"/>
                  <a:gd name="connsiteY4" fmla="*/ 844743 h 844928"/>
                  <a:gd name="connsiteX0" fmla="*/ 0 w 498763"/>
                  <a:gd name="connsiteY0" fmla="*/ 844743 h 844942"/>
                  <a:gd name="connsiteX1" fmla="*/ 405245 w 498763"/>
                  <a:gd name="connsiteY1" fmla="*/ 429443 h 844942"/>
                  <a:gd name="connsiteX2" fmla="*/ 267482 w 498763"/>
                  <a:gd name="connsiteY2" fmla="*/ 63 h 844942"/>
                  <a:gd name="connsiteX3" fmla="*/ 120334 w 498763"/>
                  <a:gd name="connsiteY3" fmla="*/ 403631 h 844942"/>
                  <a:gd name="connsiteX4" fmla="*/ 498763 w 498763"/>
                  <a:gd name="connsiteY4" fmla="*/ 844743 h 844942"/>
                  <a:gd name="connsiteX0" fmla="*/ 0 w 498763"/>
                  <a:gd name="connsiteY0" fmla="*/ 844682 h 844855"/>
                  <a:gd name="connsiteX1" fmla="*/ 405245 w 498763"/>
                  <a:gd name="connsiteY1" fmla="*/ 399885 h 844855"/>
                  <a:gd name="connsiteX2" fmla="*/ 267482 w 498763"/>
                  <a:gd name="connsiteY2" fmla="*/ 2 h 844855"/>
                  <a:gd name="connsiteX3" fmla="*/ 120334 w 498763"/>
                  <a:gd name="connsiteY3" fmla="*/ 403570 h 844855"/>
                  <a:gd name="connsiteX4" fmla="*/ 498763 w 498763"/>
                  <a:gd name="connsiteY4" fmla="*/ 844682 h 84485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783 h 844956"/>
                  <a:gd name="connsiteX1" fmla="*/ 405245 w 498763"/>
                  <a:gd name="connsiteY1" fmla="*/ 399986 h 844956"/>
                  <a:gd name="connsiteX2" fmla="*/ 267482 w 498763"/>
                  <a:gd name="connsiteY2" fmla="*/ 103 h 844956"/>
                  <a:gd name="connsiteX3" fmla="*/ 120334 w 498763"/>
                  <a:gd name="connsiteY3" fmla="*/ 388923 h 844956"/>
                  <a:gd name="connsiteX4" fmla="*/ 498763 w 498763"/>
                  <a:gd name="connsiteY4" fmla="*/ 844783 h 844956"/>
                  <a:gd name="connsiteX0" fmla="*/ 0 w 498763"/>
                  <a:gd name="connsiteY0" fmla="*/ 844694 h 844867"/>
                  <a:gd name="connsiteX1" fmla="*/ 405245 w 498763"/>
                  <a:gd name="connsiteY1" fmla="*/ 399897 h 844867"/>
                  <a:gd name="connsiteX2" fmla="*/ 267482 w 498763"/>
                  <a:gd name="connsiteY2" fmla="*/ 14 h 844867"/>
                  <a:gd name="connsiteX3" fmla="*/ 120334 w 498763"/>
                  <a:gd name="connsiteY3" fmla="*/ 388834 h 844867"/>
                  <a:gd name="connsiteX4" fmla="*/ 498763 w 498763"/>
                  <a:gd name="connsiteY4" fmla="*/ 844694 h 844867"/>
                  <a:gd name="connsiteX0" fmla="*/ 0 w 498763"/>
                  <a:gd name="connsiteY0" fmla="*/ 844929 h 845102"/>
                  <a:gd name="connsiteX1" fmla="*/ 405245 w 498763"/>
                  <a:gd name="connsiteY1" fmla="*/ 400132 h 845102"/>
                  <a:gd name="connsiteX2" fmla="*/ 267482 w 498763"/>
                  <a:gd name="connsiteY2" fmla="*/ 249 h 845102"/>
                  <a:gd name="connsiteX3" fmla="*/ 120334 w 498763"/>
                  <a:gd name="connsiteY3" fmla="*/ 353489 h 845102"/>
                  <a:gd name="connsiteX4" fmla="*/ 498763 w 498763"/>
                  <a:gd name="connsiteY4" fmla="*/ 844929 h 845102"/>
                  <a:gd name="connsiteX0" fmla="*/ 0 w 498763"/>
                  <a:gd name="connsiteY0" fmla="*/ 844687 h 844834"/>
                  <a:gd name="connsiteX1" fmla="*/ 412361 w 498763"/>
                  <a:gd name="connsiteY1" fmla="*/ 360752 h 844834"/>
                  <a:gd name="connsiteX2" fmla="*/ 267482 w 498763"/>
                  <a:gd name="connsiteY2" fmla="*/ 7 h 844834"/>
                  <a:gd name="connsiteX3" fmla="*/ 120334 w 498763"/>
                  <a:gd name="connsiteY3" fmla="*/ 353247 h 844834"/>
                  <a:gd name="connsiteX4" fmla="*/ 498763 w 498763"/>
                  <a:gd name="connsiteY4" fmla="*/ 844687 h 844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8763" h="844834">
                    <a:moveTo>
                      <a:pt x="0" y="844687"/>
                    </a:moveTo>
                    <a:cubicBezTo>
                      <a:pt x="198767" y="851838"/>
                      <a:pt x="412026" y="597398"/>
                      <a:pt x="412361" y="360752"/>
                    </a:cubicBezTo>
                    <a:cubicBezTo>
                      <a:pt x="412696" y="124106"/>
                      <a:pt x="316153" y="1258"/>
                      <a:pt x="267482" y="7"/>
                    </a:cubicBezTo>
                    <a:cubicBezTo>
                      <a:pt x="218811" y="-1244"/>
                      <a:pt x="118657" y="166993"/>
                      <a:pt x="120334" y="353247"/>
                    </a:cubicBezTo>
                    <a:cubicBezTo>
                      <a:pt x="122011" y="539501"/>
                      <a:pt x="251393" y="831558"/>
                      <a:pt x="498763" y="844687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Freeform 32">
                <a:extLst>
                  <a:ext uri="{FF2B5EF4-FFF2-40B4-BE49-F238E27FC236}">
                    <a16:creationId xmlns:a16="http://schemas.microsoft.com/office/drawing/2014/main" id="{ED09EAD3-4EFD-2B4F-3AC7-1E74CC5B06B0}"/>
                  </a:ext>
                </a:extLst>
              </p:cNvPr>
              <p:cNvSpPr/>
              <p:nvPr/>
            </p:nvSpPr>
            <p:spPr>
              <a:xfrm>
                <a:off x="2035181" y="3645468"/>
                <a:ext cx="230757" cy="264321"/>
              </a:xfrm>
              <a:custGeom>
                <a:avLst/>
                <a:gdLst>
                  <a:gd name="connsiteX0" fmla="*/ 0 w 498763"/>
                  <a:gd name="connsiteY0" fmla="*/ 853079 h 853079"/>
                  <a:gd name="connsiteX1" fmla="*/ 405245 w 498763"/>
                  <a:gd name="connsiteY1" fmla="*/ 489397 h 853079"/>
                  <a:gd name="connsiteX2" fmla="*/ 311727 w 498763"/>
                  <a:gd name="connsiteY2" fmla="*/ 1024 h 853079"/>
                  <a:gd name="connsiteX3" fmla="*/ 135082 w 498763"/>
                  <a:gd name="connsiteY3" fmla="*/ 375097 h 853079"/>
                  <a:gd name="connsiteX4" fmla="*/ 498763 w 498763"/>
                  <a:gd name="connsiteY4" fmla="*/ 853079 h 853079"/>
                  <a:gd name="connsiteX0" fmla="*/ 0 w 498763"/>
                  <a:gd name="connsiteY0" fmla="*/ 845734 h 845734"/>
                  <a:gd name="connsiteX1" fmla="*/ 405245 w 498763"/>
                  <a:gd name="connsiteY1" fmla="*/ 482052 h 845734"/>
                  <a:gd name="connsiteX2" fmla="*/ 267482 w 498763"/>
                  <a:gd name="connsiteY2" fmla="*/ 1054 h 845734"/>
                  <a:gd name="connsiteX3" fmla="*/ 135082 w 498763"/>
                  <a:gd name="connsiteY3" fmla="*/ 367752 h 845734"/>
                  <a:gd name="connsiteX4" fmla="*/ 498763 w 498763"/>
                  <a:gd name="connsiteY4" fmla="*/ 845734 h 845734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325 h 846325"/>
                  <a:gd name="connsiteX1" fmla="*/ 405245 w 498763"/>
                  <a:gd name="connsiteY1" fmla="*/ 482643 h 846325"/>
                  <a:gd name="connsiteX2" fmla="*/ 267482 w 498763"/>
                  <a:gd name="connsiteY2" fmla="*/ 1645 h 846325"/>
                  <a:gd name="connsiteX3" fmla="*/ 120334 w 498763"/>
                  <a:gd name="connsiteY3" fmla="*/ 346220 h 846325"/>
                  <a:gd name="connsiteX4" fmla="*/ 498763 w 498763"/>
                  <a:gd name="connsiteY4" fmla="*/ 846325 h 846325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89 h 844889"/>
                  <a:gd name="connsiteX1" fmla="*/ 405245 w 498763"/>
                  <a:gd name="connsiteY1" fmla="*/ 385343 h 844889"/>
                  <a:gd name="connsiteX2" fmla="*/ 267482 w 498763"/>
                  <a:gd name="connsiteY2" fmla="*/ 209 h 844889"/>
                  <a:gd name="connsiteX3" fmla="*/ 120334 w 498763"/>
                  <a:gd name="connsiteY3" fmla="*/ 344784 h 844889"/>
                  <a:gd name="connsiteX4" fmla="*/ 498763 w 498763"/>
                  <a:gd name="connsiteY4" fmla="*/ 844889 h 844889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682 h 844835"/>
                  <a:gd name="connsiteX1" fmla="*/ 405245 w 498763"/>
                  <a:gd name="connsiteY1" fmla="*/ 385136 h 844835"/>
                  <a:gd name="connsiteX2" fmla="*/ 267482 w 498763"/>
                  <a:gd name="connsiteY2" fmla="*/ 2 h 844835"/>
                  <a:gd name="connsiteX3" fmla="*/ 120334 w 498763"/>
                  <a:gd name="connsiteY3" fmla="*/ 344577 h 844835"/>
                  <a:gd name="connsiteX4" fmla="*/ 498763 w 498763"/>
                  <a:gd name="connsiteY4" fmla="*/ 844682 h 844835"/>
                  <a:gd name="connsiteX0" fmla="*/ 0 w 498763"/>
                  <a:gd name="connsiteY0" fmla="*/ 844721 h 844874"/>
                  <a:gd name="connsiteX1" fmla="*/ 405245 w 498763"/>
                  <a:gd name="connsiteY1" fmla="*/ 385175 h 844874"/>
                  <a:gd name="connsiteX2" fmla="*/ 267482 w 498763"/>
                  <a:gd name="connsiteY2" fmla="*/ 41 h 844874"/>
                  <a:gd name="connsiteX3" fmla="*/ 120334 w 498763"/>
                  <a:gd name="connsiteY3" fmla="*/ 403609 h 844874"/>
                  <a:gd name="connsiteX4" fmla="*/ 498763 w 498763"/>
                  <a:gd name="connsiteY4" fmla="*/ 844721 h 844874"/>
                  <a:gd name="connsiteX0" fmla="*/ 0 w 498763"/>
                  <a:gd name="connsiteY0" fmla="*/ 844743 h 844928"/>
                  <a:gd name="connsiteX1" fmla="*/ 405245 w 498763"/>
                  <a:gd name="connsiteY1" fmla="*/ 429443 h 844928"/>
                  <a:gd name="connsiteX2" fmla="*/ 267482 w 498763"/>
                  <a:gd name="connsiteY2" fmla="*/ 63 h 844928"/>
                  <a:gd name="connsiteX3" fmla="*/ 120334 w 498763"/>
                  <a:gd name="connsiteY3" fmla="*/ 403631 h 844928"/>
                  <a:gd name="connsiteX4" fmla="*/ 498763 w 498763"/>
                  <a:gd name="connsiteY4" fmla="*/ 844743 h 844928"/>
                  <a:gd name="connsiteX0" fmla="*/ 0 w 498763"/>
                  <a:gd name="connsiteY0" fmla="*/ 844743 h 844942"/>
                  <a:gd name="connsiteX1" fmla="*/ 405245 w 498763"/>
                  <a:gd name="connsiteY1" fmla="*/ 429443 h 844942"/>
                  <a:gd name="connsiteX2" fmla="*/ 267482 w 498763"/>
                  <a:gd name="connsiteY2" fmla="*/ 63 h 844942"/>
                  <a:gd name="connsiteX3" fmla="*/ 120334 w 498763"/>
                  <a:gd name="connsiteY3" fmla="*/ 403631 h 844942"/>
                  <a:gd name="connsiteX4" fmla="*/ 498763 w 498763"/>
                  <a:gd name="connsiteY4" fmla="*/ 844743 h 844942"/>
                  <a:gd name="connsiteX0" fmla="*/ 0 w 498763"/>
                  <a:gd name="connsiteY0" fmla="*/ 844682 h 844855"/>
                  <a:gd name="connsiteX1" fmla="*/ 405245 w 498763"/>
                  <a:gd name="connsiteY1" fmla="*/ 399885 h 844855"/>
                  <a:gd name="connsiteX2" fmla="*/ 267482 w 498763"/>
                  <a:gd name="connsiteY2" fmla="*/ 2 h 844855"/>
                  <a:gd name="connsiteX3" fmla="*/ 120334 w 498763"/>
                  <a:gd name="connsiteY3" fmla="*/ 403570 h 844855"/>
                  <a:gd name="connsiteX4" fmla="*/ 498763 w 498763"/>
                  <a:gd name="connsiteY4" fmla="*/ 844682 h 84485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783 h 844956"/>
                  <a:gd name="connsiteX1" fmla="*/ 405245 w 498763"/>
                  <a:gd name="connsiteY1" fmla="*/ 399986 h 844956"/>
                  <a:gd name="connsiteX2" fmla="*/ 267482 w 498763"/>
                  <a:gd name="connsiteY2" fmla="*/ 103 h 844956"/>
                  <a:gd name="connsiteX3" fmla="*/ 120334 w 498763"/>
                  <a:gd name="connsiteY3" fmla="*/ 388923 h 844956"/>
                  <a:gd name="connsiteX4" fmla="*/ 498763 w 498763"/>
                  <a:gd name="connsiteY4" fmla="*/ 844783 h 844956"/>
                  <a:gd name="connsiteX0" fmla="*/ 0 w 498763"/>
                  <a:gd name="connsiteY0" fmla="*/ 844694 h 844867"/>
                  <a:gd name="connsiteX1" fmla="*/ 405245 w 498763"/>
                  <a:gd name="connsiteY1" fmla="*/ 399897 h 844867"/>
                  <a:gd name="connsiteX2" fmla="*/ 267482 w 498763"/>
                  <a:gd name="connsiteY2" fmla="*/ 14 h 844867"/>
                  <a:gd name="connsiteX3" fmla="*/ 120334 w 498763"/>
                  <a:gd name="connsiteY3" fmla="*/ 388834 h 844867"/>
                  <a:gd name="connsiteX4" fmla="*/ 498763 w 498763"/>
                  <a:gd name="connsiteY4" fmla="*/ 844694 h 844867"/>
                  <a:gd name="connsiteX0" fmla="*/ 0 w 498763"/>
                  <a:gd name="connsiteY0" fmla="*/ 844929 h 845102"/>
                  <a:gd name="connsiteX1" fmla="*/ 405245 w 498763"/>
                  <a:gd name="connsiteY1" fmla="*/ 400132 h 845102"/>
                  <a:gd name="connsiteX2" fmla="*/ 267482 w 498763"/>
                  <a:gd name="connsiteY2" fmla="*/ 249 h 845102"/>
                  <a:gd name="connsiteX3" fmla="*/ 120334 w 498763"/>
                  <a:gd name="connsiteY3" fmla="*/ 353489 h 845102"/>
                  <a:gd name="connsiteX4" fmla="*/ 498763 w 498763"/>
                  <a:gd name="connsiteY4" fmla="*/ 844929 h 845102"/>
                  <a:gd name="connsiteX0" fmla="*/ 0 w 498763"/>
                  <a:gd name="connsiteY0" fmla="*/ 844687 h 844834"/>
                  <a:gd name="connsiteX1" fmla="*/ 412361 w 498763"/>
                  <a:gd name="connsiteY1" fmla="*/ 360752 h 844834"/>
                  <a:gd name="connsiteX2" fmla="*/ 267482 w 498763"/>
                  <a:gd name="connsiteY2" fmla="*/ 7 h 844834"/>
                  <a:gd name="connsiteX3" fmla="*/ 120334 w 498763"/>
                  <a:gd name="connsiteY3" fmla="*/ 353247 h 844834"/>
                  <a:gd name="connsiteX4" fmla="*/ 498763 w 498763"/>
                  <a:gd name="connsiteY4" fmla="*/ 844687 h 844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8763" h="844834">
                    <a:moveTo>
                      <a:pt x="0" y="844687"/>
                    </a:moveTo>
                    <a:cubicBezTo>
                      <a:pt x="198767" y="851838"/>
                      <a:pt x="412026" y="597398"/>
                      <a:pt x="412361" y="360752"/>
                    </a:cubicBezTo>
                    <a:cubicBezTo>
                      <a:pt x="412696" y="124106"/>
                      <a:pt x="316153" y="1258"/>
                      <a:pt x="267482" y="7"/>
                    </a:cubicBezTo>
                    <a:cubicBezTo>
                      <a:pt x="218811" y="-1244"/>
                      <a:pt x="118657" y="166993"/>
                      <a:pt x="120334" y="353247"/>
                    </a:cubicBezTo>
                    <a:cubicBezTo>
                      <a:pt x="122011" y="539501"/>
                      <a:pt x="251393" y="831558"/>
                      <a:pt x="498763" y="844687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" name="Freeform 33">
                <a:extLst>
                  <a:ext uri="{FF2B5EF4-FFF2-40B4-BE49-F238E27FC236}">
                    <a16:creationId xmlns:a16="http://schemas.microsoft.com/office/drawing/2014/main" id="{8D5732D4-5E43-CE80-0856-56EB33BE97A7}"/>
                  </a:ext>
                </a:extLst>
              </p:cNvPr>
              <p:cNvSpPr/>
              <p:nvPr/>
            </p:nvSpPr>
            <p:spPr>
              <a:xfrm>
                <a:off x="1817902" y="3645468"/>
                <a:ext cx="230757" cy="264321"/>
              </a:xfrm>
              <a:custGeom>
                <a:avLst/>
                <a:gdLst>
                  <a:gd name="connsiteX0" fmla="*/ 0 w 498763"/>
                  <a:gd name="connsiteY0" fmla="*/ 853079 h 853079"/>
                  <a:gd name="connsiteX1" fmla="*/ 405245 w 498763"/>
                  <a:gd name="connsiteY1" fmla="*/ 489397 h 853079"/>
                  <a:gd name="connsiteX2" fmla="*/ 311727 w 498763"/>
                  <a:gd name="connsiteY2" fmla="*/ 1024 h 853079"/>
                  <a:gd name="connsiteX3" fmla="*/ 135082 w 498763"/>
                  <a:gd name="connsiteY3" fmla="*/ 375097 h 853079"/>
                  <a:gd name="connsiteX4" fmla="*/ 498763 w 498763"/>
                  <a:gd name="connsiteY4" fmla="*/ 853079 h 853079"/>
                  <a:gd name="connsiteX0" fmla="*/ 0 w 498763"/>
                  <a:gd name="connsiteY0" fmla="*/ 845734 h 845734"/>
                  <a:gd name="connsiteX1" fmla="*/ 405245 w 498763"/>
                  <a:gd name="connsiteY1" fmla="*/ 482052 h 845734"/>
                  <a:gd name="connsiteX2" fmla="*/ 267482 w 498763"/>
                  <a:gd name="connsiteY2" fmla="*/ 1054 h 845734"/>
                  <a:gd name="connsiteX3" fmla="*/ 135082 w 498763"/>
                  <a:gd name="connsiteY3" fmla="*/ 367752 h 845734"/>
                  <a:gd name="connsiteX4" fmla="*/ 498763 w 498763"/>
                  <a:gd name="connsiteY4" fmla="*/ 845734 h 845734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325 h 846325"/>
                  <a:gd name="connsiteX1" fmla="*/ 405245 w 498763"/>
                  <a:gd name="connsiteY1" fmla="*/ 482643 h 846325"/>
                  <a:gd name="connsiteX2" fmla="*/ 267482 w 498763"/>
                  <a:gd name="connsiteY2" fmla="*/ 1645 h 846325"/>
                  <a:gd name="connsiteX3" fmla="*/ 120334 w 498763"/>
                  <a:gd name="connsiteY3" fmla="*/ 346220 h 846325"/>
                  <a:gd name="connsiteX4" fmla="*/ 498763 w 498763"/>
                  <a:gd name="connsiteY4" fmla="*/ 846325 h 846325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89 h 844889"/>
                  <a:gd name="connsiteX1" fmla="*/ 405245 w 498763"/>
                  <a:gd name="connsiteY1" fmla="*/ 385343 h 844889"/>
                  <a:gd name="connsiteX2" fmla="*/ 267482 w 498763"/>
                  <a:gd name="connsiteY2" fmla="*/ 209 h 844889"/>
                  <a:gd name="connsiteX3" fmla="*/ 120334 w 498763"/>
                  <a:gd name="connsiteY3" fmla="*/ 344784 h 844889"/>
                  <a:gd name="connsiteX4" fmla="*/ 498763 w 498763"/>
                  <a:gd name="connsiteY4" fmla="*/ 844889 h 844889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682 h 844835"/>
                  <a:gd name="connsiteX1" fmla="*/ 405245 w 498763"/>
                  <a:gd name="connsiteY1" fmla="*/ 385136 h 844835"/>
                  <a:gd name="connsiteX2" fmla="*/ 267482 w 498763"/>
                  <a:gd name="connsiteY2" fmla="*/ 2 h 844835"/>
                  <a:gd name="connsiteX3" fmla="*/ 120334 w 498763"/>
                  <a:gd name="connsiteY3" fmla="*/ 344577 h 844835"/>
                  <a:gd name="connsiteX4" fmla="*/ 498763 w 498763"/>
                  <a:gd name="connsiteY4" fmla="*/ 844682 h 844835"/>
                  <a:gd name="connsiteX0" fmla="*/ 0 w 498763"/>
                  <a:gd name="connsiteY0" fmla="*/ 844721 h 844874"/>
                  <a:gd name="connsiteX1" fmla="*/ 405245 w 498763"/>
                  <a:gd name="connsiteY1" fmla="*/ 385175 h 844874"/>
                  <a:gd name="connsiteX2" fmla="*/ 267482 w 498763"/>
                  <a:gd name="connsiteY2" fmla="*/ 41 h 844874"/>
                  <a:gd name="connsiteX3" fmla="*/ 120334 w 498763"/>
                  <a:gd name="connsiteY3" fmla="*/ 403609 h 844874"/>
                  <a:gd name="connsiteX4" fmla="*/ 498763 w 498763"/>
                  <a:gd name="connsiteY4" fmla="*/ 844721 h 844874"/>
                  <a:gd name="connsiteX0" fmla="*/ 0 w 498763"/>
                  <a:gd name="connsiteY0" fmla="*/ 844743 h 844928"/>
                  <a:gd name="connsiteX1" fmla="*/ 405245 w 498763"/>
                  <a:gd name="connsiteY1" fmla="*/ 429443 h 844928"/>
                  <a:gd name="connsiteX2" fmla="*/ 267482 w 498763"/>
                  <a:gd name="connsiteY2" fmla="*/ 63 h 844928"/>
                  <a:gd name="connsiteX3" fmla="*/ 120334 w 498763"/>
                  <a:gd name="connsiteY3" fmla="*/ 403631 h 844928"/>
                  <a:gd name="connsiteX4" fmla="*/ 498763 w 498763"/>
                  <a:gd name="connsiteY4" fmla="*/ 844743 h 844928"/>
                  <a:gd name="connsiteX0" fmla="*/ 0 w 498763"/>
                  <a:gd name="connsiteY0" fmla="*/ 844743 h 844942"/>
                  <a:gd name="connsiteX1" fmla="*/ 405245 w 498763"/>
                  <a:gd name="connsiteY1" fmla="*/ 429443 h 844942"/>
                  <a:gd name="connsiteX2" fmla="*/ 267482 w 498763"/>
                  <a:gd name="connsiteY2" fmla="*/ 63 h 844942"/>
                  <a:gd name="connsiteX3" fmla="*/ 120334 w 498763"/>
                  <a:gd name="connsiteY3" fmla="*/ 403631 h 844942"/>
                  <a:gd name="connsiteX4" fmla="*/ 498763 w 498763"/>
                  <a:gd name="connsiteY4" fmla="*/ 844743 h 844942"/>
                  <a:gd name="connsiteX0" fmla="*/ 0 w 498763"/>
                  <a:gd name="connsiteY0" fmla="*/ 844682 h 844855"/>
                  <a:gd name="connsiteX1" fmla="*/ 405245 w 498763"/>
                  <a:gd name="connsiteY1" fmla="*/ 399885 h 844855"/>
                  <a:gd name="connsiteX2" fmla="*/ 267482 w 498763"/>
                  <a:gd name="connsiteY2" fmla="*/ 2 h 844855"/>
                  <a:gd name="connsiteX3" fmla="*/ 120334 w 498763"/>
                  <a:gd name="connsiteY3" fmla="*/ 403570 h 844855"/>
                  <a:gd name="connsiteX4" fmla="*/ 498763 w 498763"/>
                  <a:gd name="connsiteY4" fmla="*/ 844682 h 84485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783 h 844956"/>
                  <a:gd name="connsiteX1" fmla="*/ 405245 w 498763"/>
                  <a:gd name="connsiteY1" fmla="*/ 399986 h 844956"/>
                  <a:gd name="connsiteX2" fmla="*/ 267482 w 498763"/>
                  <a:gd name="connsiteY2" fmla="*/ 103 h 844956"/>
                  <a:gd name="connsiteX3" fmla="*/ 120334 w 498763"/>
                  <a:gd name="connsiteY3" fmla="*/ 388923 h 844956"/>
                  <a:gd name="connsiteX4" fmla="*/ 498763 w 498763"/>
                  <a:gd name="connsiteY4" fmla="*/ 844783 h 844956"/>
                  <a:gd name="connsiteX0" fmla="*/ 0 w 498763"/>
                  <a:gd name="connsiteY0" fmla="*/ 844694 h 844867"/>
                  <a:gd name="connsiteX1" fmla="*/ 405245 w 498763"/>
                  <a:gd name="connsiteY1" fmla="*/ 399897 h 844867"/>
                  <a:gd name="connsiteX2" fmla="*/ 267482 w 498763"/>
                  <a:gd name="connsiteY2" fmla="*/ 14 h 844867"/>
                  <a:gd name="connsiteX3" fmla="*/ 120334 w 498763"/>
                  <a:gd name="connsiteY3" fmla="*/ 388834 h 844867"/>
                  <a:gd name="connsiteX4" fmla="*/ 498763 w 498763"/>
                  <a:gd name="connsiteY4" fmla="*/ 844694 h 844867"/>
                  <a:gd name="connsiteX0" fmla="*/ 0 w 498763"/>
                  <a:gd name="connsiteY0" fmla="*/ 844929 h 845102"/>
                  <a:gd name="connsiteX1" fmla="*/ 405245 w 498763"/>
                  <a:gd name="connsiteY1" fmla="*/ 400132 h 845102"/>
                  <a:gd name="connsiteX2" fmla="*/ 267482 w 498763"/>
                  <a:gd name="connsiteY2" fmla="*/ 249 h 845102"/>
                  <a:gd name="connsiteX3" fmla="*/ 120334 w 498763"/>
                  <a:gd name="connsiteY3" fmla="*/ 353489 h 845102"/>
                  <a:gd name="connsiteX4" fmla="*/ 498763 w 498763"/>
                  <a:gd name="connsiteY4" fmla="*/ 844929 h 845102"/>
                  <a:gd name="connsiteX0" fmla="*/ 0 w 498763"/>
                  <a:gd name="connsiteY0" fmla="*/ 844687 h 844834"/>
                  <a:gd name="connsiteX1" fmla="*/ 412361 w 498763"/>
                  <a:gd name="connsiteY1" fmla="*/ 360752 h 844834"/>
                  <a:gd name="connsiteX2" fmla="*/ 267482 w 498763"/>
                  <a:gd name="connsiteY2" fmla="*/ 7 h 844834"/>
                  <a:gd name="connsiteX3" fmla="*/ 120334 w 498763"/>
                  <a:gd name="connsiteY3" fmla="*/ 353247 h 844834"/>
                  <a:gd name="connsiteX4" fmla="*/ 498763 w 498763"/>
                  <a:gd name="connsiteY4" fmla="*/ 844687 h 844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8763" h="844834">
                    <a:moveTo>
                      <a:pt x="0" y="844687"/>
                    </a:moveTo>
                    <a:cubicBezTo>
                      <a:pt x="198767" y="851838"/>
                      <a:pt x="412026" y="597398"/>
                      <a:pt x="412361" y="360752"/>
                    </a:cubicBezTo>
                    <a:cubicBezTo>
                      <a:pt x="412696" y="124106"/>
                      <a:pt x="316153" y="1258"/>
                      <a:pt x="267482" y="7"/>
                    </a:cubicBezTo>
                    <a:cubicBezTo>
                      <a:pt x="218811" y="-1244"/>
                      <a:pt x="118657" y="166993"/>
                      <a:pt x="120334" y="353247"/>
                    </a:cubicBezTo>
                    <a:cubicBezTo>
                      <a:pt x="122011" y="539501"/>
                      <a:pt x="251393" y="831558"/>
                      <a:pt x="498763" y="844687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82E46982-D506-3CC5-34A8-3DA0BBE64AC4}"/>
                  </a:ext>
                </a:extLst>
              </p:cNvPr>
              <p:cNvSpPr/>
              <p:nvPr/>
            </p:nvSpPr>
            <p:spPr>
              <a:xfrm>
                <a:off x="1600623" y="3645468"/>
                <a:ext cx="230757" cy="264321"/>
              </a:xfrm>
              <a:custGeom>
                <a:avLst/>
                <a:gdLst>
                  <a:gd name="connsiteX0" fmla="*/ 0 w 498763"/>
                  <a:gd name="connsiteY0" fmla="*/ 853079 h 853079"/>
                  <a:gd name="connsiteX1" fmla="*/ 405245 w 498763"/>
                  <a:gd name="connsiteY1" fmla="*/ 489397 h 853079"/>
                  <a:gd name="connsiteX2" fmla="*/ 311727 w 498763"/>
                  <a:gd name="connsiteY2" fmla="*/ 1024 h 853079"/>
                  <a:gd name="connsiteX3" fmla="*/ 135082 w 498763"/>
                  <a:gd name="connsiteY3" fmla="*/ 375097 h 853079"/>
                  <a:gd name="connsiteX4" fmla="*/ 498763 w 498763"/>
                  <a:gd name="connsiteY4" fmla="*/ 853079 h 853079"/>
                  <a:gd name="connsiteX0" fmla="*/ 0 w 498763"/>
                  <a:gd name="connsiteY0" fmla="*/ 845734 h 845734"/>
                  <a:gd name="connsiteX1" fmla="*/ 405245 w 498763"/>
                  <a:gd name="connsiteY1" fmla="*/ 482052 h 845734"/>
                  <a:gd name="connsiteX2" fmla="*/ 267482 w 498763"/>
                  <a:gd name="connsiteY2" fmla="*/ 1054 h 845734"/>
                  <a:gd name="connsiteX3" fmla="*/ 135082 w 498763"/>
                  <a:gd name="connsiteY3" fmla="*/ 367752 h 845734"/>
                  <a:gd name="connsiteX4" fmla="*/ 498763 w 498763"/>
                  <a:gd name="connsiteY4" fmla="*/ 845734 h 845734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325 h 846325"/>
                  <a:gd name="connsiteX1" fmla="*/ 405245 w 498763"/>
                  <a:gd name="connsiteY1" fmla="*/ 482643 h 846325"/>
                  <a:gd name="connsiteX2" fmla="*/ 267482 w 498763"/>
                  <a:gd name="connsiteY2" fmla="*/ 1645 h 846325"/>
                  <a:gd name="connsiteX3" fmla="*/ 120334 w 498763"/>
                  <a:gd name="connsiteY3" fmla="*/ 346220 h 846325"/>
                  <a:gd name="connsiteX4" fmla="*/ 498763 w 498763"/>
                  <a:gd name="connsiteY4" fmla="*/ 846325 h 846325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89 h 844889"/>
                  <a:gd name="connsiteX1" fmla="*/ 405245 w 498763"/>
                  <a:gd name="connsiteY1" fmla="*/ 385343 h 844889"/>
                  <a:gd name="connsiteX2" fmla="*/ 267482 w 498763"/>
                  <a:gd name="connsiteY2" fmla="*/ 209 h 844889"/>
                  <a:gd name="connsiteX3" fmla="*/ 120334 w 498763"/>
                  <a:gd name="connsiteY3" fmla="*/ 344784 h 844889"/>
                  <a:gd name="connsiteX4" fmla="*/ 498763 w 498763"/>
                  <a:gd name="connsiteY4" fmla="*/ 844889 h 844889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682 h 844835"/>
                  <a:gd name="connsiteX1" fmla="*/ 405245 w 498763"/>
                  <a:gd name="connsiteY1" fmla="*/ 385136 h 844835"/>
                  <a:gd name="connsiteX2" fmla="*/ 267482 w 498763"/>
                  <a:gd name="connsiteY2" fmla="*/ 2 h 844835"/>
                  <a:gd name="connsiteX3" fmla="*/ 120334 w 498763"/>
                  <a:gd name="connsiteY3" fmla="*/ 344577 h 844835"/>
                  <a:gd name="connsiteX4" fmla="*/ 498763 w 498763"/>
                  <a:gd name="connsiteY4" fmla="*/ 844682 h 844835"/>
                  <a:gd name="connsiteX0" fmla="*/ 0 w 498763"/>
                  <a:gd name="connsiteY0" fmla="*/ 844721 h 844874"/>
                  <a:gd name="connsiteX1" fmla="*/ 405245 w 498763"/>
                  <a:gd name="connsiteY1" fmla="*/ 385175 h 844874"/>
                  <a:gd name="connsiteX2" fmla="*/ 267482 w 498763"/>
                  <a:gd name="connsiteY2" fmla="*/ 41 h 844874"/>
                  <a:gd name="connsiteX3" fmla="*/ 120334 w 498763"/>
                  <a:gd name="connsiteY3" fmla="*/ 403609 h 844874"/>
                  <a:gd name="connsiteX4" fmla="*/ 498763 w 498763"/>
                  <a:gd name="connsiteY4" fmla="*/ 844721 h 844874"/>
                  <a:gd name="connsiteX0" fmla="*/ 0 w 498763"/>
                  <a:gd name="connsiteY0" fmla="*/ 844743 h 844928"/>
                  <a:gd name="connsiteX1" fmla="*/ 405245 w 498763"/>
                  <a:gd name="connsiteY1" fmla="*/ 429443 h 844928"/>
                  <a:gd name="connsiteX2" fmla="*/ 267482 w 498763"/>
                  <a:gd name="connsiteY2" fmla="*/ 63 h 844928"/>
                  <a:gd name="connsiteX3" fmla="*/ 120334 w 498763"/>
                  <a:gd name="connsiteY3" fmla="*/ 403631 h 844928"/>
                  <a:gd name="connsiteX4" fmla="*/ 498763 w 498763"/>
                  <a:gd name="connsiteY4" fmla="*/ 844743 h 844928"/>
                  <a:gd name="connsiteX0" fmla="*/ 0 w 498763"/>
                  <a:gd name="connsiteY0" fmla="*/ 844743 h 844942"/>
                  <a:gd name="connsiteX1" fmla="*/ 405245 w 498763"/>
                  <a:gd name="connsiteY1" fmla="*/ 429443 h 844942"/>
                  <a:gd name="connsiteX2" fmla="*/ 267482 w 498763"/>
                  <a:gd name="connsiteY2" fmla="*/ 63 h 844942"/>
                  <a:gd name="connsiteX3" fmla="*/ 120334 w 498763"/>
                  <a:gd name="connsiteY3" fmla="*/ 403631 h 844942"/>
                  <a:gd name="connsiteX4" fmla="*/ 498763 w 498763"/>
                  <a:gd name="connsiteY4" fmla="*/ 844743 h 844942"/>
                  <a:gd name="connsiteX0" fmla="*/ 0 w 498763"/>
                  <a:gd name="connsiteY0" fmla="*/ 844682 h 844855"/>
                  <a:gd name="connsiteX1" fmla="*/ 405245 w 498763"/>
                  <a:gd name="connsiteY1" fmla="*/ 399885 h 844855"/>
                  <a:gd name="connsiteX2" fmla="*/ 267482 w 498763"/>
                  <a:gd name="connsiteY2" fmla="*/ 2 h 844855"/>
                  <a:gd name="connsiteX3" fmla="*/ 120334 w 498763"/>
                  <a:gd name="connsiteY3" fmla="*/ 403570 h 844855"/>
                  <a:gd name="connsiteX4" fmla="*/ 498763 w 498763"/>
                  <a:gd name="connsiteY4" fmla="*/ 844682 h 84485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783 h 844956"/>
                  <a:gd name="connsiteX1" fmla="*/ 405245 w 498763"/>
                  <a:gd name="connsiteY1" fmla="*/ 399986 h 844956"/>
                  <a:gd name="connsiteX2" fmla="*/ 267482 w 498763"/>
                  <a:gd name="connsiteY2" fmla="*/ 103 h 844956"/>
                  <a:gd name="connsiteX3" fmla="*/ 120334 w 498763"/>
                  <a:gd name="connsiteY3" fmla="*/ 388923 h 844956"/>
                  <a:gd name="connsiteX4" fmla="*/ 498763 w 498763"/>
                  <a:gd name="connsiteY4" fmla="*/ 844783 h 844956"/>
                  <a:gd name="connsiteX0" fmla="*/ 0 w 498763"/>
                  <a:gd name="connsiteY0" fmla="*/ 844694 h 844867"/>
                  <a:gd name="connsiteX1" fmla="*/ 405245 w 498763"/>
                  <a:gd name="connsiteY1" fmla="*/ 399897 h 844867"/>
                  <a:gd name="connsiteX2" fmla="*/ 267482 w 498763"/>
                  <a:gd name="connsiteY2" fmla="*/ 14 h 844867"/>
                  <a:gd name="connsiteX3" fmla="*/ 120334 w 498763"/>
                  <a:gd name="connsiteY3" fmla="*/ 388834 h 844867"/>
                  <a:gd name="connsiteX4" fmla="*/ 498763 w 498763"/>
                  <a:gd name="connsiteY4" fmla="*/ 844694 h 844867"/>
                  <a:gd name="connsiteX0" fmla="*/ 0 w 498763"/>
                  <a:gd name="connsiteY0" fmla="*/ 844929 h 845102"/>
                  <a:gd name="connsiteX1" fmla="*/ 405245 w 498763"/>
                  <a:gd name="connsiteY1" fmla="*/ 400132 h 845102"/>
                  <a:gd name="connsiteX2" fmla="*/ 267482 w 498763"/>
                  <a:gd name="connsiteY2" fmla="*/ 249 h 845102"/>
                  <a:gd name="connsiteX3" fmla="*/ 120334 w 498763"/>
                  <a:gd name="connsiteY3" fmla="*/ 353489 h 845102"/>
                  <a:gd name="connsiteX4" fmla="*/ 498763 w 498763"/>
                  <a:gd name="connsiteY4" fmla="*/ 844929 h 845102"/>
                  <a:gd name="connsiteX0" fmla="*/ 0 w 498763"/>
                  <a:gd name="connsiteY0" fmla="*/ 844687 h 844834"/>
                  <a:gd name="connsiteX1" fmla="*/ 412361 w 498763"/>
                  <a:gd name="connsiteY1" fmla="*/ 360752 h 844834"/>
                  <a:gd name="connsiteX2" fmla="*/ 267482 w 498763"/>
                  <a:gd name="connsiteY2" fmla="*/ 7 h 844834"/>
                  <a:gd name="connsiteX3" fmla="*/ 120334 w 498763"/>
                  <a:gd name="connsiteY3" fmla="*/ 353247 h 844834"/>
                  <a:gd name="connsiteX4" fmla="*/ 498763 w 498763"/>
                  <a:gd name="connsiteY4" fmla="*/ 844687 h 844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8763" h="844834">
                    <a:moveTo>
                      <a:pt x="0" y="844687"/>
                    </a:moveTo>
                    <a:cubicBezTo>
                      <a:pt x="198767" y="851838"/>
                      <a:pt x="412026" y="597398"/>
                      <a:pt x="412361" y="360752"/>
                    </a:cubicBezTo>
                    <a:cubicBezTo>
                      <a:pt x="412696" y="124106"/>
                      <a:pt x="316153" y="1258"/>
                      <a:pt x="267482" y="7"/>
                    </a:cubicBezTo>
                    <a:cubicBezTo>
                      <a:pt x="218811" y="-1244"/>
                      <a:pt x="118657" y="166993"/>
                      <a:pt x="120334" y="353247"/>
                    </a:cubicBezTo>
                    <a:cubicBezTo>
                      <a:pt x="122011" y="539501"/>
                      <a:pt x="251393" y="831558"/>
                      <a:pt x="498763" y="844687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Freeform 35">
                <a:extLst>
                  <a:ext uri="{FF2B5EF4-FFF2-40B4-BE49-F238E27FC236}">
                    <a16:creationId xmlns:a16="http://schemas.microsoft.com/office/drawing/2014/main" id="{D65A3D5C-4829-4ED6-B2E7-13184BCA267F}"/>
                  </a:ext>
                </a:extLst>
              </p:cNvPr>
              <p:cNvSpPr/>
              <p:nvPr/>
            </p:nvSpPr>
            <p:spPr>
              <a:xfrm>
                <a:off x="1383344" y="3645468"/>
                <a:ext cx="230757" cy="264321"/>
              </a:xfrm>
              <a:custGeom>
                <a:avLst/>
                <a:gdLst>
                  <a:gd name="connsiteX0" fmla="*/ 0 w 498763"/>
                  <a:gd name="connsiteY0" fmla="*/ 853079 h 853079"/>
                  <a:gd name="connsiteX1" fmla="*/ 405245 w 498763"/>
                  <a:gd name="connsiteY1" fmla="*/ 489397 h 853079"/>
                  <a:gd name="connsiteX2" fmla="*/ 311727 w 498763"/>
                  <a:gd name="connsiteY2" fmla="*/ 1024 h 853079"/>
                  <a:gd name="connsiteX3" fmla="*/ 135082 w 498763"/>
                  <a:gd name="connsiteY3" fmla="*/ 375097 h 853079"/>
                  <a:gd name="connsiteX4" fmla="*/ 498763 w 498763"/>
                  <a:gd name="connsiteY4" fmla="*/ 853079 h 853079"/>
                  <a:gd name="connsiteX0" fmla="*/ 0 w 498763"/>
                  <a:gd name="connsiteY0" fmla="*/ 845734 h 845734"/>
                  <a:gd name="connsiteX1" fmla="*/ 405245 w 498763"/>
                  <a:gd name="connsiteY1" fmla="*/ 482052 h 845734"/>
                  <a:gd name="connsiteX2" fmla="*/ 267482 w 498763"/>
                  <a:gd name="connsiteY2" fmla="*/ 1054 h 845734"/>
                  <a:gd name="connsiteX3" fmla="*/ 135082 w 498763"/>
                  <a:gd name="connsiteY3" fmla="*/ 367752 h 845734"/>
                  <a:gd name="connsiteX4" fmla="*/ 498763 w 498763"/>
                  <a:gd name="connsiteY4" fmla="*/ 845734 h 845734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325 h 846325"/>
                  <a:gd name="connsiteX1" fmla="*/ 405245 w 498763"/>
                  <a:gd name="connsiteY1" fmla="*/ 482643 h 846325"/>
                  <a:gd name="connsiteX2" fmla="*/ 267482 w 498763"/>
                  <a:gd name="connsiteY2" fmla="*/ 1645 h 846325"/>
                  <a:gd name="connsiteX3" fmla="*/ 120334 w 498763"/>
                  <a:gd name="connsiteY3" fmla="*/ 346220 h 846325"/>
                  <a:gd name="connsiteX4" fmla="*/ 498763 w 498763"/>
                  <a:gd name="connsiteY4" fmla="*/ 846325 h 846325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89 h 844889"/>
                  <a:gd name="connsiteX1" fmla="*/ 405245 w 498763"/>
                  <a:gd name="connsiteY1" fmla="*/ 385343 h 844889"/>
                  <a:gd name="connsiteX2" fmla="*/ 267482 w 498763"/>
                  <a:gd name="connsiteY2" fmla="*/ 209 h 844889"/>
                  <a:gd name="connsiteX3" fmla="*/ 120334 w 498763"/>
                  <a:gd name="connsiteY3" fmla="*/ 344784 h 844889"/>
                  <a:gd name="connsiteX4" fmla="*/ 498763 w 498763"/>
                  <a:gd name="connsiteY4" fmla="*/ 844889 h 844889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682 h 844835"/>
                  <a:gd name="connsiteX1" fmla="*/ 405245 w 498763"/>
                  <a:gd name="connsiteY1" fmla="*/ 385136 h 844835"/>
                  <a:gd name="connsiteX2" fmla="*/ 267482 w 498763"/>
                  <a:gd name="connsiteY2" fmla="*/ 2 h 844835"/>
                  <a:gd name="connsiteX3" fmla="*/ 120334 w 498763"/>
                  <a:gd name="connsiteY3" fmla="*/ 344577 h 844835"/>
                  <a:gd name="connsiteX4" fmla="*/ 498763 w 498763"/>
                  <a:gd name="connsiteY4" fmla="*/ 844682 h 844835"/>
                  <a:gd name="connsiteX0" fmla="*/ 0 w 498763"/>
                  <a:gd name="connsiteY0" fmla="*/ 844721 h 844874"/>
                  <a:gd name="connsiteX1" fmla="*/ 405245 w 498763"/>
                  <a:gd name="connsiteY1" fmla="*/ 385175 h 844874"/>
                  <a:gd name="connsiteX2" fmla="*/ 267482 w 498763"/>
                  <a:gd name="connsiteY2" fmla="*/ 41 h 844874"/>
                  <a:gd name="connsiteX3" fmla="*/ 120334 w 498763"/>
                  <a:gd name="connsiteY3" fmla="*/ 403609 h 844874"/>
                  <a:gd name="connsiteX4" fmla="*/ 498763 w 498763"/>
                  <a:gd name="connsiteY4" fmla="*/ 844721 h 844874"/>
                  <a:gd name="connsiteX0" fmla="*/ 0 w 498763"/>
                  <a:gd name="connsiteY0" fmla="*/ 844743 h 844928"/>
                  <a:gd name="connsiteX1" fmla="*/ 405245 w 498763"/>
                  <a:gd name="connsiteY1" fmla="*/ 429443 h 844928"/>
                  <a:gd name="connsiteX2" fmla="*/ 267482 w 498763"/>
                  <a:gd name="connsiteY2" fmla="*/ 63 h 844928"/>
                  <a:gd name="connsiteX3" fmla="*/ 120334 w 498763"/>
                  <a:gd name="connsiteY3" fmla="*/ 403631 h 844928"/>
                  <a:gd name="connsiteX4" fmla="*/ 498763 w 498763"/>
                  <a:gd name="connsiteY4" fmla="*/ 844743 h 844928"/>
                  <a:gd name="connsiteX0" fmla="*/ 0 w 498763"/>
                  <a:gd name="connsiteY0" fmla="*/ 844743 h 844942"/>
                  <a:gd name="connsiteX1" fmla="*/ 405245 w 498763"/>
                  <a:gd name="connsiteY1" fmla="*/ 429443 h 844942"/>
                  <a:gd name="connsiteX2" fmla="*/ 267482 w 498763"/>
                  <a:gd name="connsiteY2" fmla="*/ 63 h 844942"/>
                  <a:gd name="connsiteX3" fmla="*/ 120334 w 498763"/>
                  <a:gd name="connsiteY3" fmla="*/ 403631 h 844942"/>
                  <a:gd name="connsiteX4" fmla="*/ 498763 w 498763"/>
                  <a:gd name="connsiteY4" fmla="*/ 844743 h 844942"/>
                  <a:gd name="connsiteX0" fmla="*/ 0 w 498763"/>
                  <a:gd name="connsiteY0" fmla="*/ 844682 h 844855"/>
                  <a:gd name="connsiteX1" fmla="*/ 405245 w 498763"/>
                  <a:gd name="connsiteY1" fmla="*/ 399885 h 844855"/>
                  <a:gd name="connsiteX2" fmla="*/ 267482 w 498763"/>
                  <a:gd name="connsiteY2" fmla="*/ 2 h 844855"/>
                  <a:gd name="connsiteX3" fmla="*/ 120334 w 498763"/>
                  <a:gd name="connsiteY3" fmla="*/ 403570 h 844855"/>
                  <a:gd name="connsiteX4" fmla="*/ 498763 w 498763"/>
                  <a:gd name="connsiteY4" fmla="*/ 844682 h 84485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783 h 844956"/>
                  <a:gd name="connsiteX1" fmla="*/ 405245 w 498763"/>
                  <a:gd name="connsiteY1" fmla="*/ 399986 h 844956"/>
                  <a:gd name="connsiteX2" fmla="*/ 267482 w 498763"/>
                  <a:gd name="connsiteY2" fmla="*/ 103 h 844956"/>
                  <a:gd name="connsiteX3" fmla="*/ 120334 w 498763"/>
                  <a:gd name="connsiteY3" fmla="*/ 388923 h 844956"/>
                  <a:gd name="connsiteX4" fmla="*/ 498763 w 498763"/>
                  <a:gd name="connsiteY4" fmla="*/ 844783 h 844956"/>
                  <a:gd name="connsiteX0" fmla="*/ 0 w 498763"/>
                  <a:gd name="connsiteY0" fmla="*/ 844694 h 844867"/>
                  <a:gd name="connsiteX1" fmla="*/ 405245 w 498763"/>
                  <a:gd name="connsiteY1" fmla="*/ 399897 h 844867"/>
                  <a:gd name="connsiteX2" fmla="*/ 267482 w 498763"/>
                  <a:gd name="connsiteY2" fmla="*/ 14 h 844867"/>
                  <a:gd name="connsiteX3" fmla="*/ 120334 w 498763"/>
                  <a:gd name="connsiteY3" fmla="*/ 388834 h 844867"/>
                  <a:gd name="connsiteX4" fmla="*/ 498763 w 498763"/>
                  <a:gd name="connsiteY4" fmla="*/ 844694 h 844867"/>
                  <a:gd name="connsiteX0" fmla="*/ 0 w 498763"/>
                  <a:gd name="connsiteY0" fmla="*/ 844929 h 845102"/>
                  <a:gd name="connsiteX1" fmla="*/ 405245 w 498763"/>
                  <a:gd name="connsiteY1" fmla="*/ 400132 h 845102"/>
                  <a:gd name="connsiteX2" fmla="*/ 267482 w 498763"/>
                  <a:gd name="connsiteY2" fmla="*/ 249 h 845102"/>
                  <a:gd name="connsiteX3" fmla="*/ 120334 w 498763"/>
                  <a:gd name="connsiteY3" fmla="*/ 353489 h 845102"/>
                  <a:gd name="connsiteX4" fmla="*/ 498763 w 498763"/>
                  <a:gd name="connsiteY4" fmla="*/ 844929 h 845102"/>
                  <a:gd name="connsiteX0" fmla="*/ 0 w 498763"/>
                  <a:gd name="connsiteY0" fmla="*/ 844687 h 844834"/>
                  <a:gd name="connsiteX1" fmla="*/ 412361 w 498763"/>
                  <a:gd name="connsiteY1" fmla="*/ 360752 h 844834"/>
                  <a:gd name="connsiteX2" fmla="*/ 267482 w 498763"/>
                  <a:gd name="connsiteY2" fmla="*/ 7 h 844834"/>
                  <a:gd name="connsiteX3" fmla="*/ 120334 w 498763"/>
                  <a:gd name="connsiteY3" fmla="*/ 353247 h 844834"/>
                  <a:gd name="connsiteX4" fmla="*/ 498763 w 498763"/>
                  <a:gd name="connsiteY4" fmla="*/ 844687 h 844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8763" h="844834">
                    <a:moveTo>
                      <a:pt x="0" y="844687"/>
                    </a:moveTo>
                    <a:cubicBezTo>
                      <a:pt x="198767" y="851838"/>
                      <a:pt x="412026" y="597398"/>
                      <a:pt x="412361" y="360752"/>
                    </a:cubicBezTo>
                    <a:cubicBezTo>
                      <a:pt x="412696" y="124106"/>
                      <a:pt x="316153" y="1258"/>
                      <a:pt x="267482" y="7"/>
                    </a:cubicBezTo>
                    <a:cubicBezTo>
                      <a:pt x="218811" y="-1244"/>
                      <a:pt x="118657" y="166993"/>
                      <a:pt x="120334" y="353247"/>
                    </a:cubicBezTo>
                    <a:cubicBezTo>
                      <a:pt x="122011" y="539501"/>
                      <a:pt x="251393" y="831558"/>
                      <a:pt x="498763" y="844687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Freeform 36">
                <a:extLst>
                  <a:ext uri="{FF2B5EF4-FFF2-40B4-BE49-F238E27FC236}">
                    <a16:creationId xmlns:a16="http://schemas.microsoft.com/office/drawing/2014/main" id="{060B0275-91EC-A037-C725-EF0D2FF3D6B3}"/>
                  </a:ext>
                </a:extLst>
              </p:cNvPr>
              <p:cNvSpPr/>
              <p:nvPr/>
            </p:nvSpPr>
            <p:spPr>
              <a:xfrm>
                <a:off x="1166065" y="3645468"/>
                <a:ext cx="230757" cy="264321"/>
              </a:xfrm>
              <a:custGeom>
                <a:avLst/>
                <a:gdLst>
                  <a:gd name="connsiteX0" fmla="*/ 0 w 498763"/>
                  <a:gd name="connsiteY0" fmla="*/ 853079 h 853079"/>
                  <a:gd name="connsiteX1" fmla="*/ 405245 w 498763"/>
                  <a:gd name="connsiteY1" fmla="*/ 489397 h 853079"/>
                  <a:gd name="connsiteX2" fmla="*/ 311727 w 498763"/>
                  <a:gd name="connsiteY2" fmla="*/ 1024 h 853079"/>
                  <a:gd name="connsiteX3" fmla="*/ 135082 w 498763"/>
                  <a:gd name="connsiteY3" fmla="*/ 375097 h 853079"/>
                  <a:gd name="connsiteX4" fmla="*/ 498763 w 498763"/>
                  <a:gd name="connsiteY4" fmla="*/ 853079 h 853079"/>
                  <a:gd name="connsiteX0" fmla="*/ 0 w 498763"/>
                  <a:gd name="connsiteY0" fmla="*/ 845734 h 845734"/>
                  <a:gd name="connsiteX1" fmla="*/ 405245 w 498763"/>
                  <a:gd name="connsiteY1" fmla="*/ 482052 h 845734"/>
                  <a:gd name="connsiteX2" fmla="*/ 267482 w 498763"/>
                  <a:gd name="connsiteY2" fmla="*/ 1054 h 845734"/>
                  <a:gd name="connsiteX3" fmla="*/ 135082 w 498763"/>
                  <a:gd name="connsiteY3" fmla="*/ 367752 h 845734"/>
                  <a:gd name="connsiteX4" fmla="*/ 498763 w 498763"/>
                  <a:gd name="connsiteY4" fmla="*/ 845734 h 845734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325 h 846325"/>
                  <a:gd name="connsiteX1" fmla="*/ 405245 w 498763"/>
                  <a:gd name="connsiteY1" fmla="*/ 482643 h 846325"/>
                  <a:gd name="connsiteX2" fmla="*/ 267482 w 498763"/>
                  <a:gd name="connsiteY2" fmla="*/ 1645 h 846325"/>
                  <a:gd name="connsiteX3" fmla="*/ 120334 w 498763"/>
                  <a:gd name="connsiteY3" fmla="*/ 346220 h 846325"/>
                  <a:gd name="connsiteX4" fmla="*/ 498763 w 498763"/>
                  <a:gd name="connsiteY4" fmla="*/ 846325 h 846325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89 h 844889"/>
                  <a:gd name="connsiteX1" fmla="*/ 405245 w 498763"/>
                  <a:gd name="connsiteY1" fmla="*/ 385343 h 844889"/>
                  <a:gd name="connsiteX2" fmla="*/ 267482 w 498763"/>
                  <a:gd name="connsiteY2" fmla="*/ 209 h 844889"/>
                  <a:gd name="connsiteX3" fmla="*/ 120334 w 498763"/>
                  <a:gd name="connsiteY3" fmla="*/ 344784 h 844889"/>
                  <a:gd name="connsiteX4" fmla="*/ 498763 w 498763"/>
                  <a:gd name="connsiteY4" fmla="*/ 844889 h 844889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682 h 844835"/>
                  <a:gd name="connsiteX1" fmla="*/ 405245 w 498763"/>
                  <a:gd name="connsiteY1" fmla="*/ 385136 h 844835"/>
                  <a:gd name="connsiteX2" fmla="*/ 267482 w 498763"/>
                  <a:gd name="connsiteY2" fmla="*/ 2 h 844835"/>
                  <a:gd name="connsiteX3" fmla="*/ 120334 w 498763"/>
                  <a:gd name="connsiteY3" fmla="*/ 344577 h 844835"/>
                  <a:gd name="connsiteX4" fmla="*/ 498763 w 498763"/>
                  <a:gd name="connsiteY4" fmla="*/ 844682 h 844835"/>
                  <a:gd name="connsiteX0" fmla="*/ 0 w 498763"/>
                  <a:gd name="connsiteY0" fmla="*/ 844721 h 844874"/>
                  <a:gd name="connsiteX1" fmla="*/ 405245 w 498763"/>
                  <a:gd name="connsiteY1" fmla="*/ 385175 h 844874"/>
                  <a:gd name="connsiteX2" fmla="*/ 267482 w 498763"/>
                  <a:gd name="connsiteY2" fmla="*/ 41 h 844874"/>
                  <a:gd name="connsiteX3" fmla="*/ 120334 w 498763"/>
                  <a:gd name="connsiteY3" fmla="*/ 403609 h 844874"/>
                  <a:gd name="connsiteX4" fmla="*/ 498763 w 498763"/>
                  <a:gd name="connsiteY4" fmla="*/ 844721 h 844874"/>
                  <a:gd name="connsiteX0" fmla="*/ 0 w 498763"/>
                  <a:gd name="connsiteY0" fmla="*/ 844743 h 844928"/>
                  <a:gd name="connsiteX1" fmla="*/ 405245 w 498763"/>
                  <a:gd name="connsiteY1" fmla="*/ 429443 h 844928"/>
                  <a:gd name="connsiteX2" fmla="*/ 267482 w 498763"/>
                  <a:gd name="connsiteY2" fmla="*/ 63 h 844928"/>
                  <a:gd name="connsiteX3" fmla="*/ 120334 w 498763"/>
                  <a:gd name="connsiteY3" fmla="*/ 403631 h 844928"/>
                  <a:gd name="connsiteX4" fmla="*/ 498763 w 498763"/>
                  <a:gd name="connsiteY4" fmla="*/ 844743 h 844928"/>
                  <a:gd name="connsiteX0" fmla="*/ 0 w 498763"/>
                  <a:gd name="connsiteY0" fmla="*/ 844743 h 844942"/>
                  <a:gd name="connsiteX1" fmla="*/ 405245 w 498763"/>
                  <a:gd name="connsiteY1" fmla="*/ 429443 h 844942"/>
                  <a:gd name="connsiteX2" fmla="*/ 267482 w 498763"/>
                  <a:gd name="connsiteY2" fmla="*/ 63 h 844942"/>
                  <a:gd name="connsiteX3" fmla="*/ 120334 w 498763"/>
                  <a:gd name="connsiteY3" fmla="*/ 403631 h 844942"/>
                  <a:gd name="connsiteX4" fmla="*/ 498763 w 498763"/>
                  <a:gd name="connsiteY4" fmla="*/ 844743 h 844942"/>
                  <a:gd name="connsiteX0" fmla="*/ 0 w 498763"/>
                  <a:gd name="connsiteY0" fmla="*/ 844682 h 844855"/>
                  <a:gd name="connsiteX1" fmla="*/ 405245 w 498763"/>
                  <a:gd name="connsiteY1" fmla="*/ 399885 h 844855"/>
                  <a:gd name="connsiteX2" fmla="*/ 267482 w 498763"/>
                  <a:gd name="connsiteY2" fmla="*/ 2 h 844855"/>
                  <a:gd name="connsiteX3" fmla="*/ 120334 w 498763"/>
                  <a:gd name="connsiteY3" fmla="*/ 403570 h 844855"/>
                  <a:gd name="connsiteX4" fmla="*/ 498763 w 498763"/>
                  <a:gd name="connsiteY4" fmla="*/ 844682 h 84485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783 h 844956"/>
                  <a:gd name="connsiteX1" fmla="*/ 405245 w 498763"/>
                  <a:gd name="connsiteY1" fmla="*/ 399986 h 844956"/>
                  <a:gd name="connsiteX2" fmla="*/ 267482 w 498763"/>
                  <a:gd name="connsiteY2" fmla="*/ 103 h 844956"/>
                  <a:gd name="connsiteX3" fmla="*/ 120334 w 498763"/>
                  <a:gd name="connsiteY3" fmla="*/ 388923 h 844956"/>
                  <a:gd name="connsiteX4" fmla="*/ 498763 w 498763"/>
                  <a:gd name="connsiteY4" fmla="*/ 844783 h 844956"/>
                  <a:gd name="connsiteX0" fmla="*/ 0 w 498763"/>
                  <a:gd name="connsiteY0" fmla="*/ 844694 h 844867"/>
                  <a:gd name="connsiteX1" fmla="*/ 405245 w 498763"/>
                  <a:gd name="connsiteY1" fmla="*/ 399897 h 844867"/>
                  <a:gd name="connsiteX2" fmla="*/ 267482 w 498763"/>
                  <a:gd name="connsiteY2" fmla="*/ 14 h 844867"/>
                  <a:gd name="connsiteX3" fmla="*/ 120334 w 498763"/>
                  <a:gd name="connsiteY3" fmla="*/ 388834 h 844867"/>
                  <a:gd name="connsiteX4" fmla="*/ 498763 w 498763"/>
                  <a:gd name="connsiteY4" fmla="*/ 844694 h 844867"/>
                  <a:gd name="connsiteX0" fmla="*/ 0 w 498763"/>
                  <a:gd name="connsiteY0" fmla="*/ 844929 h 845102"/>
                  <a:gd name="connsiteX1" fmla="*/ 405245 w 498763"/>
                  <a:gd name="connsiteY1" fmla="*/ 400132 h 845102"/>
                  <a:gd name="connsiteX2" fmla="*/ 267482 w 498763"/>
                  <a:gd name="connsiteY2" fmla="*/ 249 h 845102"/>
                  <a:gd name="connsiteX3" fmla="*/ 120334 w 498763"/>
                  <a:gd name="connsiteY3" fmla="*/ 353489 h 845102"/>
                  <a:gd name="connsiteX4" fmla="*/ 498763 w 498763"/>
                  <a:gd name="connsiteY4" fmla="*/ 844929 h 845102"/>
                  <a:gd name="connsiteX0" fmla="*/ 0 w 498763"/>
                  <a:gd name="connsiteY0" fmla="*/ 844687 h 844834"/>
                  <a:gd name="connsiteX1" fmla="*/ 412361 w 498763"/>
                  <a:gd name="connsiteY1" fmla="*/ 360752 h 844834"/>
                  <a:gd name="connsiteX2" fmla="*/ 267482 w 498763"/>
                  <a:gd name="connsiteY2" fmla="*/ 7 h 844834"/>
                  <a:gd name="connsiteX3" fmla="*/ 120334 w 498763"/>
                  <a:gd name="connsiteY3" fmla="*/ 353247 h 844834"/>
                  <a:gd name="connsiteX4" fmla="*/ 498763 w 498763"/>
                  <a:gd name="connsiteY4" fmla="*/ 844687 h 844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8763" h="844834">
                    <a:moveTo>
                      <a:pt x="0" y="844687"/>
                    </a:moveTo>
                    <a:cubicBezTo>
                      <a:pt x="198767" y="851838"/>
                      <a:pt x="412026" y="597398"/>
                      <a:pt x="412361" y="360752"/>
                    </a:cubicBezTo>
                    <a:cubicBezTo>
                      <a:pt x="412696" y="124106"/>
                      <a:pt x="316153" y="1258"/>
                      <a:pt x="267482" y="7"/>
                    </a:cubicBezTo>
                    <a:cubicBezTo>
                      <a:pt x="218811" y="-1244"/>
                      <a:pt x="118657" y="166993"/>
                      <a:pt x="120334" y="353247"/>
                    </a:cubicBezTo>
                    <a:cubicBezTo>
                      <a:pt x="122011" y="539501"/>
                      <a:pt x="251393" y="831558"/>
                      <a:pt x="498763" y="844687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  <a:headEnd type="oval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C4F0B363-6E56-2C18-D0FE-CFF17C0F759F}"/>
                </a:ext>
              </a:extLst>
            </p:cNvPr>
            <p:cNvGrpSpPr/>
            <p:nvPr/>
          </p:nvGrpSpPr>
          <p:grpSpPr>
            <a:xfrm>
              <a:off x="4524086" y="4990965"/>
              <a:ext cx="3188940" cy="264321"/>
              <a:chOff x="1166065" y="3645468"/>
              <a:chExt cx="2671644" cy="264321"/>
            </a:xfrm>
          </p:grpSpPr>
          <p:sp>
            <p:nvSpPr>
              <p:cNvPr id="43" name="Freeform 42">
                <a:extLst>
                  <a:ext uri="{FF2B5EF4-FFF2-40B4-BE49-F238E27FC236}">
                    <a16:creationId xmlns:a16="http://schemas.microsoft.com/office/drawing/2014/main" id="{0CC737D7-B868-AF4E-76DA-38D3A9505660}"/>
                  </a:ext>
                </a:extLst>
              </p:cNvPr>
              <p:cNvSpPr/>
              <p:nvPr/>
            </p:nvSpPr>
            <p:spPr>
              <a:xfrm>
                <a:off x="2469739" y="3645468"/>
                <a:ext cx="230757" cy="264321"/>
              </a:xfrm>
              <a:custGeom>
                <a:avLst/>
                <a:gdLst>
                  <a:gd name="connsiteX0" fmla="*/ 0 w 498763"/>
                  <a:gd name="connsiteY0" fmla="*/ 853079 h 853079"/>
                  <a:gd name="connsiteX1" fmla="*/ 405245 w 498763"/>
                  <a:gd name="connsiteY1" fmla="*/ 489397 h 853079"/>
                  <a:gd name="connsiteX2" fmla="*/ 311727 w 498763"/>
                  <a:gd name="connsiteY2" fmla="*/ 1024 h 853079"/>
                  <a:gd name="connsiteX3" fmla="*/ 135082 w 498763"/>
                  <a:gd name="connsiteY3" fmla="*/ 375097 h 853079"/>
                  <a:gd name="connsiteX4" fmla="*/ 498763 w 498763"/>
                  <a:gd name="connsiteY4" fmla="*/ 853079 h 853079"/>
                  <a:gd name="connsiteX0" fmla="*/ 0 w 498763"/>
                  <a:gd name="connsiteY0" fmla="*/ 845734 h 845734"/>
                  <a:gd name="connsiteX1" fmla="*/ 405245 w 498763"/>
                  <a:gd name="connsiteY1" fmla="*/ 482052 h 845734"/>
                  <a:gd name="connsiteX2" fmla="*/ 267482 w 498763"/>
                  <a:gd name="connsiteY2" fmla="*/ 1054 h 845734"/>
                  <a:gd name="connsiteX3" fmla="*/ 135082 w 498763"/>
                  <a:gd name="connsiteY3" fmla="*/ 367752 h 845734"/>
                  <a:gd name="connsiteX4" fmla="*/ 498763 w 498763"/>
                  <a:gd name="connsiteY4" fmla="*/ 845734 h 845734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325 h 846325"/>
                  <a:gd name="connsiteX1" fmla="*/ 405245 w 498763"/>
                  <a:gd name="connsiteY1" fmla="*/ 482643 h 846325"/>
                  <a:gd name="connsiteX2" fmla="*/ 267482 w 498763"/>
                  <a:gd name="connsiteY2" fmla="*/ 1645 h 846325"/>
                  <a:gd name="connsiteX3" fmla="*/ 120334 w 498763"/>
                  <a:gd name="connsiteY3" fmla="*/ 346220 h 846325"/>
                  <a:gd name="connsiteX4" fmla="*/ 498763 w 498763"/>
                  <a:gd name="connsiteY4" fmla="*/ 846325 h 846325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89 h 844889"/>
                  <a:gd name="connsiteX1" fmla="*/ 405245 w 498763"/>
                  <a:gd name="connsiteY1" fmla="*/ 385343 h 844889"/>
                  <a:gd name="connsiteX2" fmla="*/ 267482 w 498763"/>
                  <a:gd name="connsiteY2" fmla="*/ 209 h 844889"/>
                  <a:gd name="connsiteX3" fmla="*/ 120334 w 498763"/>
                  <a:gd name="connsiteY3" fmla="*/ 344784 h 844889"/>
                  <a:gd name="connsiteX4" fmla="*/ 498763 w 498763"/>
                  <a:gd name="connsiteY4" fmla="*/ 844889 h 844889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682 h 844835"/>
                  <a:gd name="connsiteX1" fmla="*/ 405245 w 498763"/>
                  <a:gd name="connsiteY1" fmla="*/ 385136 h 844835"/>
                  <a:gd name="connsiteX2" fmla="*/ 267482 w 498763"/>
                  <a:gd name="connsiteY2" fmla="*/ 2 h 844835"/>
                  <a:gd name="connsiteX3" fmla="*/ 120334 w 498763"/>
                  <a:gd name="connsiteY3" fmla="*/ 344577 h 844835"/>
                  <a:gd name="connsiteX4" fmla="*/ 498763 w 498763"/>
                  <a:gd name="connsiteY4" fmla="*/ 844682 h 844835"/>
                  <a:gd name="connsiteX0" fmla="*/ 0 w 498763"/>
                  <a:gd name="connsiteY0" fmla="*/ 844721 h 844874"/>
                  <a:gd name="connsiteX1" fmla="*/ 405245 w 498763"/>
                  <a:gd name="connsiteY1" fmla="*/ 385175 h 844874"/>
                  <a:gd name="connsiteX2" fmla="*/ 267482 w 498763"/>
                  <a:gd name="connsiteY2" fmla="*/ 41 h 844874"/>
                  <a:gd name="connsiteX3" fmla="*/ 120334 w 498763"/>
                  <a:gd name="connsiteY3" fmla="*/ 403609 h 844874"/>
                  <a:gd name="connsiteX4" fmla="*/ 498763 w 498763"/>
                  <a:gd name="connsiteY4" fmla="*/ 844721 h 844874"/>
                  <a:gd name="connsiteX0" fmla="*/ 0 w 498763"/>
                  <a:gd name="connsiteY0" fmla="*/ 844743 h 844928"/>
                  <a:gd name="connsiteX1" fmla="*/ 405245 w 498763"/>
                  <a:gd name="connsiteY1" fmla="*/ 429443 h 844928"/>
                  <a:gd name="connsiteX2" fmla="*/ 267482 w 498763"/>
                  <a:gd name="connsiteY2" fmla="*/ 63 h 844928"/>
                  <a:gd name="connsiteX3" fmla="*/ 120334 w 498763"/>
                  <a:gd name="connsiteY3" fmla="*/ 403631 h 844928"/>
                  <a:gd name="connsiteX4" fmla="*/ 498763 w 498763"/>
                  <a:gd name="connsiteY4" fmla="*/ 844743 h 844928"/>
                  <a:gd name="connsiteX0" fmla="*/ 0 w 498763"/>
                  <a:gd name="connsiteY0" fmla="*/ 844743 h 844942"/>
                  <a:gd name="connsiteX1" fmla="*/ 405245 w 498763"/>
                  <a:gd name="connsiteY1" fmla="*/ 429443 h 844942"/>
                  <a:gd name="connsiteX2" fmla="*/ 267482 w 498763"/>
                  <a:gd name="connsiteY2" fmla="*/ 63 h 844942"/>
                  <a:gd name="connsiteX3" fmla="*/ 120334 w 498763"/>
                  <a:gd name="connsiteY3" fmla="*/ 403631 h 844942"/>
                  <a:gd name="connsiteX4" fmla="*/ 498763 w 498763"/>
                  <a:gd name="connsiteY4" fmla="*/ 844743 h 844942"/>
                  <a:gd name="connsiteX0" fmla="*/ 0 w 498763"/>
                  <a:gd name="connsiteY0" fmla="*/ 844682 h 844855"/>
                  <a:gd name="connsiteX1" fmla="*/ 405245 w 498763"/>
                  <a:gd name="connsiteY1" fmla="*/ 399885 h 844855"/>
                  <a:gd name="connsiteX2" fmla="*/ 267482 w 498763"/>
                  <a:gd name="connsiteY2" fmla="*/ 2 h 844855"/>
                  <a:gd name="connsiteX3" fmla="*/ 120334 w 498763"/>
                  <a:gd name="connsiteY3" fmla="*/ 403570 h 844855"/>
                  <a:gd name="connsiteX4" fmla="*/ 498763 w 498763"/>
                  <a:gd name="connsiteY4" fmla="*/ 844682 h 84485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783 h 844956"/>
                  <a:gd name="connsiteX1" fmla="*/ 405245 w 498763"/>
                  <a:gd name="connsiteY1" fmla="*/ 399986 h 844956"/>
                  <a:gd name="connsiteX2" fmla="*/ 267482 w 498763"/>
                  <a:gd name="connsiteY2" fmla="*/ 103 h 844956"/>
                  <a:gd name="connsiteX3" fmla="*/ 120334 w 498763"/>
                  <a:gd name="connsiteY3" fmla="*/ 388923 h 844956"/>
                  <a:gd name="connsiteX4" fmla="*/ 498763 w 498763"/>
                  <a:gd name="connsiteY4" fmla="*/ 844783 h 844956"/>
                  <a:gd name="connsiteX0" fmla="*/ 0 w 498763"/>
                  <a:gd name="connsiteY0" fmla="*/ 844694 h 844867"/>
                  <a:gd name="connsiteX1" fmla="*/ 405245 w 498763"/>
                  <a:gd name="connsiteY1" fmla="*/ 399897 h 844867"/>
                  <a:gd name="connsiteX2" fmla="*/ 267482 w 498763"/>
                  <a:gd name="connsiteY2" fmla="*/ 14 h 844867"/>
                  <a:gd name="connsiteX3" fmla="*/ 120334 w 498763"/>
                  <a:gd name="connsiteY3" fmla="*/ 388834 h 844867"/>
                  <a:gd name="connsiteX4" fmla="*/ 498763 w 498763"/>
                  <a:gd name="connsiteY4" fmla="*/ 844694 h 844867"/>
                  <a:gd name="connsiteX0" fmla="*/ 0 w 498763"/>
                  <a:gd name="connsiteY0" fmla="*/ 844929 h 845102"/>
                  <a:gd name="connsiteX1" fmla="*/ 405245 w 498763"/>
                  <a:gd name="connsiteY1" fmla="*/ 400132 h 845102"/>
                  <a:gd name="connsiteX2" fmla="*/ 267482 w 498763"/>
                  <a:gd name="connsiteY2" fmla="*/ 249 h 845102"/>
                  <a:gd name="connsiteX3" fmla="*/ 120334 w 498763"/>
                  <a:gd name="connsiteY3" fmla="*/ 353489 h 845102"/>
                  <a:gd name="connsiteX4" fmla="*/ 498763 w 498763"/>
                  <a:gd name="connsiteY4" fmla="*/ 844929 h 845102"/>
                  <a:gd name="connsiteX0" fmla="*/ 0 w 498763"/>
                  <a:gd name="connsiteY0" fmla="*/ 844687 h 844834"/>
                  <a:gd name="connsiteX1" fmla="*/ 412361 w 498763"/>
                  <a:gd name="connsiteY1" fmla="*/ 360752 h 844834"/>
                  <a:gd name="connsiteX2" fmla="*/ 267482 w 498763"/>
                  <a:gd name="connsiteY2" fmla="*/ 7 h 844834"/>
                  <a:gd name="connsiteX3" fmla="*/ 120334 w 498763"/>
                  <a:gd name="connsiteY3" fmla="*/ 353247 h 844834"/>
                  <a:gd name="connsiteX4" fmla="*/ 498763 w 498763"/>
                  <a:gd name="connsiteY4" fmla="*/ 844687 h 844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8763" h="844834">
                    <a:moveTo>
                      <a:pt x="0" y="844687"/>
                    </a:moveTo>
                    <a:cubicBezTo>
                      <a:pt x="198767" y="851838"/>
                      <a:pt x="412026" y="597398"/>
                      <a:pt x="412361" y="360752"/>
                    </a:cubicBezTo>
                    <a:cubicBezTo>
                      <a:pt x="412696" y="124106"/>
                      <a:pt x="316153" y="1258"/>
                      <a:pt x="267482" y="7"/>
                    </a:cubicBezTo>
                    <a:cubicBezTo>
                      <a:pt x="218811" y="-1244"/>
                      <a:pt x="118657" y="166993"/>
                      <a:pt x="120334" y="353247"/>
                    </a:cubicBezTo>
                    <a:cubicBezTo>
                      <a:pt x="122011" y="539501"/>
                      <a:pt x="251393" y="831558"/>
                      <a:pt x="498763" y="844687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" name="Freeform 43">
                <a:extLst>
                  <a:ext uri="{FF2B5EF4-FFF2-40B4-BE49-F238E27FC236}">
                    <a16:creationId xmlns:a16="http://schemas.microsoft.com/office/drawing/2014/main" id="{2A1AE542-7715-CA23-A81F-1438EEC4AB3E}"/>
                  </a:ext>
                </a:extLst>
              </p:cNvPr>
              <p:cNvSpPr/>
              <p:nvPr/>
            </p:nvSpPr>
            <p:spPr>
              <a:xfrm>
                <a:off x="2697182" y="3645468"/>
                <a:ext cx="230757" cy="264321"/>
              </a:xfrm>
              <a:custGeom>
                <a:avLst/>
                <a:gdLst>
                  <a:gd name="connsiteX0" fmla="*/ 0 w 498763"/>
                  <a:gd name="connsiteY0" fmla="*/ 853079 h 853079"/>
                  <a:gd name="connsiteX1" fmla="*/ 405245 w 498763"/>
                  <a:gd name="connsiteY1" fmla="*/ 489397 h 853079"/>
                  <a:gd name="connsiteX2" fmla="*/ 311727 w 498763"/>
                  <a:gd name="connsiteY2" fmla="*/ 1024 h 853079"/>
                  <a:gd name="connsiteX3" fmla="*/ 135082 w 498763"/>
                  <a:gd name="connsiteY3" fmla="*/ 375097 h 853079"/>
                  <a:gd name="connsiteX4" fmla="*/ 498763 w 498763"/>
                  <a:gd name="connsiteY4" fmla="*/ 853079 h 853079"/>
                  <a:gd name="connsiteX0" fmla="*/ 0 w 498763"/>
                  <a:gd name="connsiteY0" fmla="*/ 845734 h 845734"/>
                  <a:gd name="connsiteX1" fmla="*/ 405245 w 498763"/>
                  <a:gd name="connsiteY1" fmla="*/ 482052 h 845734"/>
                  <a:gd name="connsiteX2" fmla="*/ 267482 w 498763"/>
                  <a:gd name="connsiteY2" fmla="*/ 1054 h 845734"/>
                  <a:gd name="connsiteX3" fmla="*/ 135082 w 498763"/>
                  <a:gd name="connsiteY3" fmla="*/ 367752 h 845734"/>
                  <a:gd name="connsiteX4" fmla="*/ 498763 w 498763"/>
                  <a:gd name="connsiteY4" fmla="*/ 845734 h 845734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325 h 846325"/>
                  <a:gd name="connsiteX1" fmla="*/ 405245 w 498763"/>
                  <a:gd name="connsiteY1" fmla="*/ 482643 h 846325"/>
                  <a:gd name="connsiteX2" fmla="*/ 267482 w 498763"/>
                  <a:gd name="connsiteY2" fmla="*/ 1645 h 846325"/>
                  <a:gd name="connsiteX3" fmla="*/ 120334 w 498763"/>
                  <a:gd name="connsiteY3" fmla="*/ 346220 h 846325"/>
                  <a:gd name="connsiteX4" fmla="*/ 498763 w 498763"/>
                  <a:gd name="connsiteY4" fmla="*/ 846325 h 846325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89 h 844889"/>
                  <a:gd name="connsiteX1" fmla="*/ 405245 w 498763"/>
                  <a:gd name="connsiteY1" fmla="*/ 385343 h 844889"/>
                  <a:gd name="connsiteX2" fmla="*/ 267482 w 498763"/>
                  <a:gd name="connsiteY2" fmla="*/ 209 h 844889"/>
                  <a:gd name="connsiteX3" fmla="*/ 120334 w 498763"/>
                  <a:gd name="connsiteY3" fmla="*/ 344784 h 844889"/>
                  <a:gd name="connsiteX4" fmla="*/ 498763 w 498763"/>
                  <a:gd name="connsiteY4" fmla="*/ 844889 h 844889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682 h 844835"/>
                  <a:gd name="connsiteX1" fmla="*/ 405245 w 498763"/>
                  <a:gd name="connsiteY1" fmla="*/ 385136 h 844835"/>
                  <a:gd name="connsiteX2" fmla="*/ 267482 w 498763"/>
                  <a:gd name="connsiteY2" fmla="*/ 2 h 844835"/>
                  <a:gd name="connsiteX3" fmla="*/ 120334 w 498763"/>
                  <a:gd name="connsiteY3" fmla="*/ 344577 h 844835"/>
                  <a:gd name="connsiteX4" fmla="*/ 498763 w 498763"/>
                  <a:gd name="connsiteY4" fmla="*/ 844682 h 844835"/>
                  <a:gd name="connsiteX0" fmla="*/ 0 w 498763"/>
                  <a:gd name="connsiteY0" fmla="*/ 844721 h 844874"/>
                  <a:gd name="connsiteX1" fmla="*/ 405245 w 498763"/>
                  <a:gd name="connsiteY1" fmla="*/ 385175 h 844874"/>
                  <a:gd name="connsiteX2" fmla="*/ 267482 w 498763"/>
                  <a:gd name="connsiteY2" fmla="*/ 41 h 844874"/>
                  <a:gd name="connsiteX3" fmla="*/ 120334 w 498763"/>
                  <a:gd name="connsiteY3" fmla="*/ 403609 h 844874"/>
                  <a:gd name="connsiteX4" fmla="*/ 498763 w 498763"/>
                  <a:gd name="connsiteY4" fmla="*/ 844721 h 844874"/>
                  <a:gd name="connsiteX0" fmla="*/ 0 w 498763"/>
                  <a:gd name="connsiteY0" fmla="*/ 844743 h 844928"/>
                  <a:gd name="connsiteX1" fmla="*/ 405245 w 498763"/>
                  <a:gd name="connsiteY1" fmla="*/ 429443 h 844928"/>
                  <a:gd name="connsiteX2" fmla="*/ 267482 w 498763"/>
                  <a:gd name="connsiteY2" fmla="*/ 63 h 844928"/>
                  <a:gd name="connsiteX3" fmla="*/ 120334 w 498763"/>
                  <a:gd name="connsiteY3" fmla="*/ 403631 h 844928"/>
                  <a:gd name="connsiteX4" fmla="*/ 498763 w 498763"/>
                  <a:gd name="connsiteY4" fmla="*/ 844743 h 844928"/>
                  <a:gd name="connsiteX0" fmla="*/ 0 w 498763"/>
                  <a:gd name="connsiteY0" fmla="*/ 844743 h 844942"/>
                  <a:gd name="connsiteX1" fmla="*/ 405245 w 498763"/>
                  <a:gd name="connsiteY1" fmla="*/ 429443 h 844942"/>
                  <a:gd name="connsiteX2" fmla="*/ 267482 w 498763"/>
                  <a:gd name="connsiteY2" fmla="*/ 63 h 844942"/>
                  <a:gd name="connsiteX3" fmla="*/ 120334 w 498763"/>
                  <a:gd name="connsiteY3" fmla="*/ 403631 h 844942"/>
                  <a:gd name="connsiteX4" fmla="*/ 498763 w 498763"/>
                  <a:gd name="connsiteY4" fmla="*/ 844743 h 844942"/>
                  <a:gd name="connsiteX0" fmla="*/ 0 w 498763"/>
                  <a:gd name="connsiteY0" fmla="*/ 844682 h 844855"/>
                  <a:gd name="connsiteX1" fmla="*/ 405245 w 498763"/>
                  <a:gd name="connsiteY1" fmla="*/ 399885 h 844855"/>
                  <a:gd name="connsiteX2" fmla="*/ 267482 w 498763"/>
                  <a:gd name="connsiteY2" fmla="*/ 2 h 844855"/>
                  <a:gd name="connsiteX3" fmla="*/ 120334 w 498763"/>
                  <a:gd name="connsiteY3" fmla="*/ 403570 h 844855"/>
                  <a:gd name="connsiteX4" fmla="*/ 498763 w 498763"/>
                  <a:gd name="connsiteY4" fmla="*/ 844682 h 84485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783 h 844956"/>
                  <a:gd name="connsiteX1" fmla="*/ 405245 w 498763"/>
                  <a:gd name="connsiteY1" fmla="*/ 399986 h 844956"/>
                  <a:gd name="connsiteX2" fmla="*/ 267482 w 498763"/>
                  <a:gd name="connsiteY2" fmla="*/ 103 h 844956"/>
                  <a:gd name="connsiteX3" fmla="*/ 120334 w 498763"/>
                  <a:gd name="connsiteY3" fmla="*/ 388923 h 844956"/>
                  <a:gd name="connsiteX4" fmla="*/ 498763 w 498763"/>
                  <a:gd name="connsiteY4" fmla="*/ 844783 h 844956"/>
                  <a:gd name="connsiteX0" fmla="*/ 0 w 498763"/>
                  <a:gd name="connsiteY0" fmla="*/ 844694 h 844867"/>
                  <a:gd name="connsiteX1" fmla="*/ 405245 w 498763"/>
                  <a:gd name="connsiteY1" fmla="*/ 399897 h 844867"/>
                  <a:gd name="connsiteX2" fmla="*/ 267482 w 498763"/>
                  <a:gd name="connsiteY2" fmla="*/ 14 h 844867"/>
                  <a:gd name="connsiteX3" fmla="*/ 120334 w 498763"/>
                  <a:gd name="connsiteY3" fmla="*/ 388834 h 844867"/>
                  <a:gd name="connsiteX4" fmla="*/ 498763 w 498763"/>
                  <a:gd name="connsiteY4" fmla="*/ 844694 h 844867"/>
                  <a:gd name="connsiteX0" fmla="*/ 0 w 498763"/>
                  <a:gd name="connsiteY0" fmla="*/ 844929 h 845102"/>
                  <a:gd name="connsiteX1" fmla="*/ 405245 w 498763"/>
                  <a:gd name="connsiteY1" fmla="*/ 400132 h 845102"/>
                  <a:gd name="connsiteX2" fmla="*/ 267482 w 498763"/>
                  <a:gd name="connsiteY2" fmla="*/ 249 h 845102"/>
                  <a:gd name="connsiteX3" fmla="*/ 120334 w 498763"/>
                  <a:gd name="connsiteY3" fmla="*/ 353489 h 845102"/>
                  <a:gd name="connsiteX4" fmla="*/ 498763 w 498763"/>
                  <a:gd name="connsiteY4" fmla="*/ 844929 h 845102"/>
                  <a:gd name="connsiteX0" fmla="*/ 0 w 498763"/>
                  <a:gd name="connsiteY0" fmla="*/ 844687 h 844834"/>
                  <a:gd name="connsiteX1" fmla="*/ 412361 w 498763"/>
                  <a:gd name="connsiteY1" fmla="*/ 360752 h 844834"/>
                  <a:gd name="connsiteX2" fmla="*/ 267482 w 498763"/>
                  <a:gd name="connsiteY2" fmla="*/ 7 h 844834"/>
                  <a:gd name="connsiteX3" fmla="*/ 120334 w 498763"/>
                  <a:gd name="connsiteY3" fmla="*/ 353247 h 844834"/>
                  <a:gd name="connsiteX4" fmla="*/ 498763 w 498763"/>
                  <a:gd name="connsiteY4" fmla="*/ 844687 h 844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8763" h="844834">
                    <a:moveTo>
                      <a:pt x="0" y="844687"/>
                    </a:moveTo>
                    <a:cubicBezTo>
                      <a:pt x="198767" y="851838"/>
                      <a:pt x="412026" y="597398"/>
                      <a:pt x="412361" y="360752"/>
                    </a:cubicBezTo>
                    <a:cubicBezTo>
                      <a:pt x="412696" y="124106"/>
                      <a:pt x="316153" y="1258"/>
                      <a:pt x="267482" y="7"/>
                    </a:cubicBezTo>
                    <a:cubicBezTo>
                      <a:pt x="218811" y="-1244"/>
                      <a:pt x="118657" y="166993"/>
                      <a:pt x="120334" y="353247"/>
                    </a:cubicBezTo>
                    <a:cubicBezTo>
                      <a:pt x="122011" y="539501"/>
                      <a:pt x="251393" y="831558"/>
                      <a:pt x="498763" y="844687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C26A71DA-E585-04AC-46FC-0E2B4911526A}"/>
                  </a:ext>
                </a:extLst>
              </p:cNvPr>
              <p:cNvSpPr/>
              <p:nvPr/>
            </p:nvSpPr>
            <p:spPr>
              <a:xfrm>
                <a:off x="2924624" y="3645468"/>
                <a:ext cx="230757" cy="264321"/>
              </a:xfrm>
              <a:custGeom>
                <a:avLst/>
                <a:gdLst>
                  <a:gd name="connsiteX0" fmla="*/ 0 w 498763"/>
                  <a:gd name="connsiteY0" fmla="*/ 853079 h 853079"/>
                  <a:gd name="connsiteX1" fmla="*/ 405245 w 498763"/>
                  <a:gd name="connsiteY1" fmla="*/ 489397 h 853079"/>
                  <a:gd name="connsiteX2" fmla="*/ 311727 w 498763"/>
                  <a:gd name="connsiteY2" fmla="*/ 1024 h 853079"/>
                  <a:gd name="connsiteX3" fmla="*/ 135082 w 498763"/>
                  <a:gd name="connsiteY3" fmla="*/ 375097 h 853079"/>
                  <a:gd name="connsiteX4" fmla="*/ 498763 w 498763"/>
                  <a:gd name="connsiteY4" fmla="*/ 853079 h 853079"/>
                  <a:gd name="connsiteX0" fmla="*/ 0 w 498763"/>
                  <a:gd name="connsiteY0" fmla="*/ 845734 h 845734"/>
                  <a:gd name="connsiteX1" fmla="*/ 405245 w 498763"/>
                  <a:gd name="connsiteY1" fmla="*/ 482052 h 845734"/>
                  <a:gd name="connsiteX2" fmla="*/ 267482 w 498763"/>
                  <a:gd name="connsiteY2" fmla="*/ 1054 h 845734"/>
                  <a:gd name="connsiteX3" fmla="*/ 135082 w 498763"/>
                  <a:gd name="connsiteY3" fmla="*/ 367752 h 845734"/>
                  <a:gd name="connsiteX4" fmla="*/ 498763 w 498763"/>
                  <a:gd name="connsiteY4" fmla="*/ 845734 h 845734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325 h 846325"/>
                  <a:gd name="connsiteX1" fmla="*/ 405245 w 498763"/>
                  <a:gd name="connsiteY1" fmla="*/ 482643 h 846325"/>
                  <a:gd name="connsiteX2" fmla="*/ 267482 w 498763"/>
                  <a:gd name="connsiteY2" fmla="*/ 1645 h 846325"/>
                  <a:gd name="connsiteX3" fmla="*/ 120334 w 498763"/>
                  <a:gd name="connsiteY3" fmla="*/ 346220 h 846325"/>
                  <a:gd name="connsiteX4" fmla="*/ 498763 w 498763"/>
                  <a:gd name="connsiteY4" fmla="*/ 846325 h 846325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89 h 844889"/>
                  <a:gd name="connsiteX1" fmla="*/ 405245 w 498763"/>
                  <a:gd name="connsiteY1" fmla="*/ 385343 h 844889"/>
                  <a:gd name="connsiteX2" fmla="*/ 267482 w 498763"/>
                  <a:gd name="connsiteY2" fmla="*/ 209 h 844889"/>
                  <a:gd name="connsiteX3" fmla="*/ 120334 w 498763"/>
                  <a:gd name="connsiteY3" fmla="*/ 344784 h 844889"/>
                  <a:gd name="connsiteX4" fmla="*/ 498763 w 498763"/>
                  <a:gd name="connsiteY4" fmla="*/ 844889 h 844889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682 h 844835"/>
                  <a:gd name="connsiteX1" fmla="*/ 405245 w 498763"/>
                  <a:gd name="connsiteY1" fmla="*/ 385136 h 844835"/>
                  <a:gd name="connsiteX2" fmla="*/ 267482 w 498763"/>
                  <a:gd name="connsiteY2" fmla="*/ 2 h 844835"/>
                  <a:gd name="connsiteX3" fmla="*/ 120334 w 498763"/>
                  <a:gd name="connsiteY3" fmla="*/ 344577 h 844835"/>
                  <a:gd name="connsiteX4" fmla="*/ 498763 w 498763"/>
                  <a:gd name="connsiteY4" fmla="*/ 844682 h 844835"/>
                  <a:gd name="connsiteX0" fmla="*/ 0 w 498763"/>
                  <a:gd name="connsiteY0" fmla="*/ 844721 h 844874"/>
                  <a:gd name="connsiteX1" fmla="*/ 405245 w 498763"/>
                  <a:gd name="connsiteY1" fmla="*/ 385175 h 844874"/>
                  <a:gd name="connsiteX2" fmla="*/ 267482 w 498763"/>
                  <a:gd name="connsiteY2" fmla="*/ 41 h 844874"/>
                  <a:gd name="connsiteX3" fmla="*/ 120334 w 498763"/>
                  <a:gd name="connsiteY3" fmla="*/ 403609 h 844874"/>
                  <a:gd name="connsiteX4" fmla="*/ 498763 w 498763"/>
                  <a:gd name="connsiteY4" fmla="*/ 844721 h 844874"/>
                  <a:gd name="connsiteX0" fmla="*/ 0 w 498763"/>
                  <a:gd name="connsiteY0" fmla="*/ 844743 h 844928"/>
                  <a:gd name="connsiteX1" fmla="*/ 405245 w 498763"/>
                  <a:gd name="connsiteY1" fmla="*/ 429443 h 844928"/>
                  <a:gd name="connsiteX2" fmla="*/ 267482 w 498763"/>
                  <a:gd name="connsiteY2" fmla="*/ 63 h 844928"/>
                  <a:gd name="connsiteX3" fmla="*/ 120334 w 498763"/>
                  <a:gd name="connsiteY3" fmla="*/ 403631 h 844928"/>
                  <a:gd name="connsiteX4" fmla="*/ 498763 w 498763"/>
                  <a:gd name="connsiteY4" fmla="*/ 844743 h 844928"/>
                  <a:gd name="connsiteX0" fmla="*/ 0 w 498763"/>
                  <a:gd name="connsiteY0" fmla="*/ 844743 h 844942"/>
                  <a:gd name="connsiteX1" fmla="*/ 405245 w 498763"/>
                  <a:gd name="connsiteY1" fmla="*/ 429443 h 844942"/>
                  <a:gd name="connsiteX2" fmla="*/ 267482 w 498763"/>
                  <a:gd name="connsiteY2" fmla="*/ 63 h 844942"/>
                  <a:gd name="connsiteX3" fmla="*/ 120334 w 498763"/>
                  <a:gd name="connsiteY3" fmla="*/ 403631 h 844942"/>
                  <a:gd name="connsiteX4" fmla="*/ 498763 w 498763"/>
                  <a:gd name="connsiteY4" fmla="*/ 844743 h 844942"/>
                  <a:gd name="connsiteX0" fmla="*/ 0 w 498763"/>
                  <a:gd name="connsiteY0" fmla="*/ 844682 h 844855"/>
                  <a:gd name="connsiteX1" fmla="*/ 405245 w 498763"/>
                  <a:gd name="connsiteY1" fmla="*/ 399885 h 844855"/>
                  <a:gd name="connsiteX2" fmla="*/ 267482 w 498763"/>
                  <a:gd name="connsiteY2" fmla="*/ 2 h 844855"/>
                  <a:gd name="connsiteX3" fmla="*/ 120334 w 498763"/>
                  <a:gd name="connsiteY3" fmla="*/ 403570 h 844855"/>
                  <a:gd name="connsiteX4" fmla="*/ 498763 w 498763"/>
                  <a:gd name="connsiteY4" fmla="*/ 844682 h 84485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783 h 844956"/>
                  <a:gd name="connsiteX1" fmla="*/ 405245 w 498763"/>
                  <a:gd name="connsiteY1" fmla="*/ 399986 h 844956"/>
                  <a:gd name="connsiteX2" fmla="*/ 267482 w 498763"/>
                  <a:gd name="connsiteY2" fmla="*/ 103 h 844956"/>
                  <a:gd name="connsiteX3" fmla="*/ 120334 w 498763"/>
                  <a:gd name="connsiteY3" fmla="*/ 388923 h 844956"/>
                  <a:gd name="connsiteX4" fmla="*/ 498763 w 498763"/>
                  <a:gd name="connsiteY4" fmla="*/ 844783 h 844956"/>
                  <a:gd name="connsiteX0" fmla="*/ 0 w 498763"/>
                  <a:gd name="connsiteY0" fmla="*/ 844694 h 844867"/>
                  <a:gd name="connsiteX1" fmla="*/ 405245 w 498763"/>
                  <a:gd name="connsiteY1" fmla="*/ 399897 h 844867"/>
                  <a:gd name="connsiteX2" fmla="*/ 267482 w 498763"/>
                  <a:gd name="connsiteY2" fmla="*/ 14 h 844867"/>
                  <a:gd name="connsiteX3" fmla="*/ 120334 w 498763"/>
                  <a:gd name="connsiteY3" fmla="*/ 388834 h 844867"/>
                  <a:gd name="connsiteX4" fmla="*/ 498763 w 498763"/>
                  <a:gd name="connsiteY4" fmla="*/ 844694 h 844867"/>
                  <a:gd name="connsiteX0" fmla="*/ 0 w 498763"/>
                  <a:gd name="connsiteY0" fmla="*/ 844929 h 845102"/>
                  <a:gd name="connsiteX1" fmla="*/ 405245 w 498763"/>
                  <a:gd name="connsiteY1" fmla="*/ 400132 h 845102"/>
                  <a:gd name="connsiteX2" fmla="*/ 267482 w 498763"/>
                  <a:gd name="connsiteY2" fmla="*/ 249 h 845102"/>
                  <a:gd name="connsiteX3" fmla="*/ 120334 w 498763"/>
                  <a:gd name="connsiteY3" fmla="*/ 353489 h 845102"/>
                  <a:gd name="connsiteX4" fmla="*/ 498763 w 498763"/>
                  <a:gd name="connsiteY4" fmla="*/ 844929 h 845102"/>
                  <a:gd name="connsiteX0" fmla="*/ 0 w 498763"/>
                  <a:gd name="connsiteY0" fmla="*/ 844687 h 844834"/>
                  <a:gd name="connsiteX1" fmla="*/ 412361 w 498763"/>
                  <a:gd name="connsiteY1" fmla="*/ 360752 h 844834"/>
                  <a:gd name="connsiteX2" fmla="*/ 267482 w 498763"/>
                  <a:gd name="connsiteY2" fmla="*/ 7 h 844834"/>
                  <a:gd name="connsiteX3" fmla="*/ 120334 w 498763"/>
                  <a:gd name="connsiteY3" fmla="*/ 353247 h 844834"/>
                  <a:gd name="connsiteX4" fmla="*/ 498763 w 498763"/>
                  <a:gd name="connsiteY4" fmla="*/ 844687 h 844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8763" h="844834">
                    <a:moveTo>
                      <a:pt x="0" y="844687"/>
                    </a:moveTo>
                    <a:cubicBezTo>
                      <a:pt x="198767" y="851838"/>
                      <a:pt x="412026" y="597398"/>
                      <a:pt x="412361" y="360752"/>
                    </a:cubicBezTo>
                    <a:cubicBezTo>
                      <a:pt x="412696" y="124106"/>
                      <a:pt x="316153" y="1258"/>
                      <a:pt x="267482" y="7"/>
                    </a:cubicBezTo>
                    <a:cubicBezTo>
                      <a:pt x="218811" y="-1244"/>
                      <a:pt x="118657" y="166993"/>
                      <a:pt x="120334" y="353247"/>
                    </a:cubicBezTo>
                    <a:cubicBezTo>
                      <a:pt x="122011" y="539501"/>
                      <a:pt x="251393" y="831558"/>
                      <a:pt x="498763" y="844687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" name="Freeform 46">
                <a:extLst>
                  <a:ext uri="{FF2B5EF4-FFF2-40B4-BE49-F238E27FC236}">
                    <a16:creationId xmlns:a16="http://schemas.microsoft.com/office/drawing/2014/main" id="{5B30B6B4-22C5-63CD-960F-AC8DA8EA671E}"/>
                  </a:ext>
                </a:extLst>
              </p:cNvPr>
              <p:cNvSpPr/>
              <p:nvPr/>
            </p:nvSpPr>
            <p:spPr>
              <a:xfrm>
                <a:off x="3152067" y="3645468"/>
                <a:ext cx="230757" cy="264321"/>
              </a:xfrm>
              <a:custGeom>
                <a:avLst/>
                <a:gdLst>
                  <a:gd name="connsiteX0" fmla="*/ 0 w 498763"/>
                  <a:gd name="connsiteY0" fmla="*/ 853079 h 853079"/>
                  <a:gd name="connsiteX1" fmla="*/ 405245 w 498763"/>
                  <a:gd name="connsiteY1" fmla="*/ 489397 h 853079"/>
                  <a:gd name="connsiteX2" fmla="*/ 311727 w 498763"/>
                  <a:gd name="connsiteY2" fmla="*/ 1024 h 853079"/>
                  <a:gd name="connsiteX3" fmla="*/ 135082 w 498763"/>
                  <a:gd name="connsiteY3" fmla="*/ 375097 h 853079"/>
                  <a:gd name="connsiteX4" fmla="*/ 498763 w 498763"/>
                  <a:gd name="connsiteY4" fmla="*/ 853079 h 853079"/>
                  <a:gd name="connsiteX0" fmla="*/ 0 w 498763"/>
                  <a:gd name="connsiteY0" fmla="*/ 845734 h 845734"/>
                  <a:gd name="connsiteX1" fmla="*/ 405245 w 498763"/>
                  <a:gd name="connsiteY1" fmla="*/ 482052 h 845734"/>
                  <a:gd name="connsiteX2" fmla="*/ 267482 w 498763"/>
                  <a:gd name="connsiteY2" fmla="*/ 1054 h 845734"/>
                  <a:gd name="connsiteX3" fmla="*/ 135082 w 498763"/>
                  <a:gd name="connsiteY3" fmla="*/ 367752 h 845734"/>
                  <a:gd name="connsiteX4" fmla="*/ 498763 w 498763"/>
                  <a:gd name="connsiteY4" fmla="*/ 845734 h 845734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325 h 846325"/>
                  <a:gd name="connsiteX1" fmla="*/ 405245 w 498763"/>
                  <a:gd name="connsiteY1" fmla="*/ 482643 h 846325"/>
                  <a:gd name="connsiteX2" fmla="*/ 267482 w 498763"/>
                  <a:gd name="connsiteY2" fmla="*/ 1645 h 846325"/>
                  <a:gd name="connsiteX3" fmla="*/ 120334 w 498763"/>
                  <a:gd name="connsiteY3" fmla="*/ 346220 h 846325"/>
                  <a:gd name="connsiteX4" fmla="*/ 498763 w 498763"/>
                  <a:gd name="connsiteY4" fmla="*/ 846325 h 846325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89 h 844889"/>
                  <a:gd name="connsiteX1" fmla="*/ 405245 w 498763"/>
                  <a:gd name="connsiteY1" fmla="*/ 385343 h 844889"/>
                  <a:gd name="connsiteX2" fmla="*/ 267482 w 498763"/>
                  <a:gd name="connsiteY2" fmla="*/ 209 h 844889"/>
                  <a:gd name="connsiteX3" fmla="*/ 120334 w 498763"/>
                  <a:gd name="connsiteY3" fmla="*/ 344784 h 844889"/>
                  <a:gd name="connsiteX4" fmla="*/ 498763 w 498763"/>
                  <a:gd name="connsiteY4" fmla="*/ 844889 h 844889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682 h 844835"/>
                  <a:gd name="connsiteX1" fmla="*/ 405245 w 498763"/>
                  <a:gd name="connsiteY1" fmla="*/ 385136 h 844835"/>
                  <a:gd name="connsiteX2" fmla="*/ 267482 w 498763"/>
                  <a:gd name="connsiteY2" fmla="*/ 2 h 844835"/>
                  <a:gd name="connsiteX3" fmla="*/ 120334 w 498763"/>
                  <a:gd name="connsiteY3" fmla="*/ 344577 h 844835"/>
                  <a:gd name="connsiteX4" fmla="*/ 498763 w 498763"/>
                  <a:gd name="connsiteY4" fmla="*/ 844682 h 844835"/>
                  <a:gd name="connsiteX0" fmla="*/ 0 w 498763"/>
                  <a:gd name="connsiteY0" fmla="*/ 844721 h 844874"/>
                  <a:gd name="connsiteX1" fmla="*/ 405245 w 498763"/>
                  <a:gd name="connsiteY1" fmla="*/ 385175 h 844874"/>
                  <a:gd name="connsiteX2" fmla="*/ 267482 w 498763"/>
                  <a:gd name="connsiteY2" fmla="*/ 41 h 844874"/>
                  <a:gd name="connsiteX3" fmla="*/ 120334 w 498763"/>
                  <a:gd name="connsiteY3" fmla="*/ 403609 h 844874"/>
                  <a:gd name="connsiteX4" fmla="*/ 498763 w 498763"/>
                  <a:gd name="connsiteY4" fmla="*/ 844721 h 844874"/>
                  <a:gd name="connsiteX0" fmla="*/ 0 w 498763"/>
                  <a:gd name="connsiteY0" fmla="*/ 844743 h 844928"/>
                  <a:gd name="connsiteX1" fmla="*/ 405245 w 498763"/>
                  <a:gd name="connsiteY1" fmla="*/ 429443 h 844928"/>
                  <a:gd name="connsiteX2" fmla="*/ 267482 w 498763"/>
                  <a:gd name="connsiteY2" fmla="*/ 63 h 844928"/>
                  <a:gd name="connsiteX3" fmla="*/ 120334 w 498763"/>
                  <a:gd name="connsiteY3" fmla="*/ 403631 h 844928"/>
                  <a:gd name="connsiteX4" fmla="*/ 498763 w 498763"/>
                  <a:gd name="connsiteY4" fmla="*/ 844743 h 844928"/>
                  <a:gd name="connsiteX0" fmla="*/ 0 w 498763"/>
                  <a:gd name="connsiteY0" fmla="*/ 844743 h 844942"/>
                  <a:gd name="connsiteX1" fmla="*/ 405245 w 498763"/>
                  <a:gd name="connsiteY1" fmla="*/ 429443 h 844942"/>
                  <a:gd name="connsiteX2" fmla="*/ 267482 w 498763"/>
                  <a:gd name="connsiteY2" fmla="*/ 63 h 844942"/>
                  <a:gd name="connsiteX3" fmla="*/ 120334 w 498763"/>
                  <a:gd name="connsiteY3" fmla="*/ 403631 h 844942"/>
                  <a:gd name="connsiteX4" fmla="*/ 498763 w 498763"/>
                  <a:gd name="connsiteY4" fmla="*/ 844743 h 844942"/>
                  <a:gd name="connsiteX0" fmla="*/ 0 w 498763"/>
                  <a:gd name="connsiteY0" fmla="*/ 844682 h 844855"/>
                  <a:gd name="connsiteX1" fmla="*/ 405245 w 498763"/>
                  <a:gd name="connsiteY1" fmla="*/ 399885 h 844855"/>
                  <a:gd name="connsiteX2" fmla="*/ 267482 w 498763"/>
                  <a:gd name="connsiteY2" fmla="*/ 2 h 844855"/>
                  <a:gd name="connsiteX3" fmla="*/ 120334 w 498763"/>
                  <a:gd name="connsiteY3" fmla="*/ 403570 h 844855"/>
                  <a:gd name="connsiteX4" fmla="*/ 498763 w 498763"/>
                  <a:gd name="connsiteY4" fmla="*/ 844682 h 84485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783 h 844956"/>
                  <a:gd name="connsiteX1" fmla="*/ 405245 w 498763"/>
                  <a:gd name="connsiteY1" fmla="*/ 399986 h 844956"/>
                  <a:gd name="connsiteX2" fmla="*/ 267482 w 498763"/>
                  <a:gd name="connsiteY2" fmla="*/ 103 h 844956"/>
                  <a:gd name="connsiteX3" fmla="*/ 120334 w 498763"/>
                  <a:gd name="connsiteY3" fmla="*/ 388923 h 844956"/>
                  <a:gd name="connsiteX4" fmla="*/ 498763 w 498763"/>
                  <a:gd name="connsiteY4" fmla="*/ 844783 h 844956"/>
                  <a:gd name="connsiteX0" fmla="*/ 0 w 498763"/>
                  <a:gd name="connsiteY0" fmla="*/ 844694 h 844867"/>
                  <a:gd name="connsiteX1" fmla="*/ 405245 w 498763"/>
                  <a:gd name="connsiteY1" fmla="*/ 399897 h 844867"/>
                  <a:gd name="connsiteX2" fmla="*/ 267482 w 498763"/>
                  <a:gd name="connsiteY2" fmla="*/ 14 h 844867"/>
                  <a:gd name="connsiteX3" fmla="*/ 120334 w 498763"/>
                  <a:gd name="connsiteY3" fmla="*/ 388834 h 844867"/>
                  <a:gd name="connsiteX4" fmla="*/ 498763 w 498763"/>
                  <a:gd name="connsiteY4" fmla="*/ 844694 h 844867"/>
                  <a:gd name="connsiteX0" fmla="*/ 0 w 498763"/>
                  <a:gd name="connsiteY0" fmla="*/ 844929 h 845102"/>
                  <a:gd name="connsiteX1" fmla="*/ 405245 w 498763"/>
                  <a:gd name="connsiteY1" fmla="*/ 400132 h 845102"/>
                  <a:gd name="connsiteX2" fmla="*/ 267482 w 498763"/>
                  <a:gd name="connsiteY2" fmla="*/ 249 h 845102"/>
                  <a:gd name="connsiteX3" fmla="*/ 120334 w 498763"/>
                  <a:gd name="connsiteY3" fmla="*/ 353489 h 845102"/>
                  <a:gd name="connsiteX4" fmla="*/ 498763 w 498763"/>
                  <a:gd name="connsiteY4" fmla="*/ 844929 h 845102"/>
                  <a:gd name="connsiteX0" fmla="*/ 0 w 498763"/>
                  <a:gd name="connsiteY0" fmla="*/ 844687 h 844834"/>
                  <a:gd name="connsiteX1" fmla="*/ 412361 w 498763"/>
                  <a:gd name="connsiteY1" fmla="*/ 360752 h 844834"/>
                  <a:gd name="connsiteX2" fmla="*/ 267482 w 498763"/>
                  <a:gd name="connsiteY2" fmla="*/ 7 h 844834"/>
                  <a:gd name="connsiteX3" fmla="*/ 120334 w 498763"/>
                  <a:gd name="connsiteY3" fmla="*/ 353247 h 844834"/>
                  <a:gd name="connsiteX4" fmla="*/ 498763 w 498763"/>
                  <a:gd name="connsiteY4" fmla="*/ 844687 h 844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8763" h="844834">
                    <a:moveTo>
                      <a:pt x="0" y="844687"/>
                    </a:moveTo>
                    <a:cubicBezTo>
                      <a:pt x="198767" y="851838"/>
                      <a:pt x="412026" y="597398"/>
                      <a:pt x="412361" y="360752"/>
                    </a:cubicBezTo>
                    <a:cubicBezTo>
                      <a:pt x="412696" y="124106"/>
                      <a:pt x="316153" y="1258"/>
                      <a:pt x="267482" y="7"/>
                    </a:cubicBezTo>
                    <a:cubicBezTo>
                      <a:pt x="218811" y="-1244"/>
                      <a:pt x="118657" y="166993"/>
                      <a:pt x="120334" y="353247"/>
                    </a:cubicBezTo>
                    <a:cubicBezTo>
                      <a:pt x="122011" y="539501"/>
                      <a:pt x="251393" y="831558"/>
                      <a:pt x="498763" y="844687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8" name="Freeform 47">
                <a:extLst>
                  <a:ext uri="{FF2B5EF4-FFF2-40B4-BE49-F238E27FC236}">
                    <a16:creationId xmlns:a16="http://schemas.microsoft.com/office/drawing/2014/main" id="{36451AAC-3283-8782-17AA-9F8C9D09D8DC}"/>
                  </a:ext>
                </a:extLst>
              </p:cNvPr>
              <p:cNvSpPr/>
              <p:nvPr/>
            </p:nvSpPr>
            <p:spPr>
              <a:xfrm>
                <a:off x="3379509" y="3645468"/>
                <a:ext cx="230757" cy="264321"/>
              </a:xfrm>
              <a:custGeom>
                <a:avLst/>
                <a:gdLst>
                  <a:gd name="connsiteX0" fmla="*/ 0 w 498763"/>
                  <a:gd name="connsiteY0" fmla="*/ 853079 h 853079"/>
                  <a:gd name="connsiteX1" fmla="*/ 405245 w 498763"/>
                  <a:gd name="connsiteY1" fmla="*/ 489397 h 853079"/>
                  <a:gd name="connsiteX2" fmla="*/ 311727 w 498763"/>
                  <a:gd name="connsiteY2" fmla="*/ 1024 h 853079"/>
                  <a:gd name="connsiteX3" fmla="*/ 135082 w 498763"/>
                  <a:gd name="connsiteY3" fmla="*/ 375097 h 853079"/>
                  <a:gd name="connsiteX4" fmla="*/ 498763 w 498763"/>
                  <a:gd name="connsiteY4" fmla="*/ 853079 h 853079"/>
                  <a:gd name="connsiteX0" fmla="*/ 0 w 498763"/>
                  <a:gd name="connsiteY0" fmla="*/ 845734 h 845734"/>
                  <a:gd name="connsiteX1" fmla="*/ 405245 w 498763"/>
                  <a:gd name="connsiteY1" fmla="*/ 482052 h 845734"/>
                  <a:gd name="connsiteX2" fmla="*/ 267482 w 498763"/>
                  <a:gd name="connsiteY2" fmla="*/ 1054 h 845734"/>
                  <a:gd name="connsiteX3" fmla="*/ 135082 w 498763"/>
                  <a:gd name="connsiteY3" fmla="*/ 367752 h 845734"/>
                  <a:gd name="connsiteX4" fmla="*/ 498763 w 498763"/>
                  <a:gd name="connsiteY4" fmla="*/ 845734 h 845734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325 h 846325"/>
                  <a:gd name="connsiteX1" fmla="*/ 405245 w 498763"/>
                  <a:gd name="connsiteY1" fmla="*/ 482643 h 846325"/>
                  <a:gd name="connsiteX2" fmla="*/ 267482 w 498763"/>
                  <a:gd name="connsiteY2" fmla="*/ 1645 h 846325"/>
                  <a:gd name="connsiteX3" fmla="*/ 120334 w 498763"/>
                  <a:gd name="connsiteY3" fmla="*/ 346220 h 846325"/>
                  <a:gd name="connsiteX4" fmla="*/ 498763 w 498763"/>
                  <a:gd name="connsiteY4" fmla="*/ 846325 h 846325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89 h 844889"/>
                  <a:gd name="connsiteX1" fmla="*/ 405245 w 498763"/>
                  <a:gd name="connsiteY1" fmla="*/ 385343 h 844889"/>
                  <a:gd name="connsiteX2" fmla="*/ 267482 w 498763"/>
                  <a:gd name="connsiteY2" fmla="*/ 209 h 844889"/>
                  <a:gd name="connsiteX3" fmla="*/ 120334 w 498763"/>
                  <a:gd name="connsiteY3" fmla="*/ 344784 h 844889"/>
                  <a:gd name="connsiteX4" fmla="*/ 498763 w 498763"/>
                  <a:gd name="connsiteY4" fmla="*/ 844889 h 844889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682 h 844835"/>
                  <a:gd name="connsiteX1" fmla="*/ 405245 w 498763"/>
                  <a:gd name="connsiteY1" fmla="*/ 385136 h 844835"/>
                  <a:gd name="connsiteX2" fmla="*/ 267482 w 498763"/>
                  <a:gd name="connsiteY2" fmla="*/ 2 h 844835"/>
                  <a:gd name="connsiteX3" fmla="*/ 120334 w 498763"/>
                  <a:gd name="connsiteY3" fmla="*/ 344577 h 844835"/>
                  <a:gd name="connsiteX4" fmla="*/ 498763 w 498763"/>
                  <a:gd name="connsiteY4" fmla="*/ 844682 h 844835"/>
                  <a:gd name="connsiteX0" fmla="*/ 0 w 498763"/>
                  <a:gd name="connsiteY0" fmla="*/ 844721 h 844874"/>
                  <a:gd name="connsiteX1" fmla="*/ 405245 w 498763"/>
                  <a:gd name="connsiteY1" fmla="*/ 385175 h 844874"/>
                  <a:gd name="connsiteX2" fmla="*/ 267482 w 498763"/>
                  <a:gd name="connsiteY2" fmla="*/ 41 h 844874"/>
                  <a:gd name="connsiteX3" fmla="*/ 120334 w 498763"/>
                  <a:gd name="connsiteY3" fmla="*/ 403609 h 844874"/>
                  <a:gd name="connsiteX4" fmla="*/ 498763 w 498763"/>
                  <a:gd name="connsiteY4" fmla="*/ 844721 h 844874"/>
                  <a:gd name="connsiteX0" fmla="*/ 0 w 498763"/>
                  <a:gd name="connsiteY0" fmla="*/ 844743 h 844928"/>
                  <a:gd name="connsiteX1" fmla="*/ 405245 w 498763"/>
                  <a:gd name="connsiteY1" fmla="*/ 429443 h 844928"/>
                  <a:gd name="connsiteX2" fmla="*/ 267482 w 498763"/>
                  <a:gd name="connsiteY2" fmla="*/ 63 h 844928"/>
                  <a:gd name="connsiteX3" fmla="*/ 120334 w 498763"/>
                  <a:gd name="connsiteY3" fmla="*/ 403631 h 844928"/>
                  <a:gd name="connsiteX4" fmla="*/ 498763 w 498763"/>
                  <a:gd name="connsiteY4" fmla="*/ 844743 h 844928"/>
                  <a:gd name="connsiteX0" fmla="*/ 0 w 498763"/>
                  <a:gd name="connsiteY0" fmla="*/ 844743 h 844942"/>
                  <a:gd name="connsiteX1" fmla="*/ 405245 w 498763"/>
                  <a:gd name="connsiteY1" fmla="*/ 429443 h 844942"/>
                  <a:gd name="connsiteX2" fmla="*/ 267482 w 498763"/>
                  <a:gd name="connsiteY2" fmla="*/ 63 h 844942"/>
                  <a:gd name="connsiteX3" fmla="*/ 120334 w 498763"/>
                  <a:gd name="connsiteY3" fmla="*/ 403631 h 844942"/>
                  <a:gd name="connsiteX4" fmla="*/ 498763 w 498763"/>
                  <a:gd name="connsiteY4" fmla="*/ 844743 h 844942"/>
                  <a:gd name="connsiteX0" fmla="*/ 0 w 498763"/>
                  <a:gd name="connsiteY0" fmla="*/ 844682 h 844855"/>
                  <a:gd name="connsiteX1" fmla="*/ 405245 w 498763"/>
                  <a:gd name="connsiteY1" fmla="*/ 399885 h 844855"/>
                  <a:gd name="connsiteX2" fmla="*/ 267482 w 498763"/>
                  <a:gd name="connsiteY2" fmla="*/ 2 h 844855"/>
                  <a:gd name="connsiteX3" fmla="*/ 120334 w 498763"/>
                  <a:gd name="connsiteY3" fmla="*/ 403570 h 844855"/>
                  <a:gd name="connsiteX4" fmla="*/ 498763 w 498763"/>
                  <a:gd name="connsiteY4" fmla="*/ 844682 h 84485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783 h 844956"/>
                  <a:gd name="connsiteX1" fmla="*/ 405245 w 498763"/>
                  <a:gd name="connsiteY1" fmla="*/ 399986 h 844956"/>
                  <a:gd name="connsiteX2" fmla="*/ 267482 w 498763"/>
                  <a:gd name="connsiteY2" fmla="*/ 103 h 844956"/>
                  <a:gd name="connsiteX3" fmla="*/ 120334 w 498763"/>
                  <a:gd name="connsiteY3" fmla="*/ 388923 h 844956"/>
                  <a:gd name="connsiteX4" fmla="*/ 498763 w 498763"/>
                  <a:gd name="connsiteY4" fmla="*/ 844783 h 844956"/>
                  <a:gd name="connsiteX0" fmla="*/ 0 w 498763"/>
                  <a:gd name="connsiteY0" fmla="*/ 844694 h 844867"/>
                  <a:gd name="connsiteX1" fmla="*/ 405245 w 498763"/>
                  <a:gd name="connsiteY1" fmla="*/ 399897 h 844867"/>
                  <a:gd name="connsiteX2" fmla="*/ 267482 w 498763"/>
                  <a:gd name="connsiteY2" fmla="*/ 14 h 844867"/>
                  <a:gd name="connsiteX3" fmla="*/ 120334 w 498763"/>
                  <a:gd name="connsiteY3" fmla="*/ 388834 h 844867"/>
                  <a:gd name="connsiteX4" fmla="*/ 498763 w 498763"/>
                  <a:gd name="connsiteY4" fmla="*/ 844694 h 844867"/>
                  <a:gd name="connsiteX0" fmla="*/ 0 w 498763"/>
                  <a:gd name="connsiteY0" fmla="*/ 844929 h 845102"/>
                  <a:gd name="connsiteX1" fmla="*/ 405245 w 498763"/>
                  <a:gd name="connsiteY1" fmla="*/ 400132 h 845102"/>
                  <a:gd name="connsiteX2" fmla="*/ 267482 w 498763"/>
                  <a:gd name="connsiteY2" fmla="*/ 249 h 845102"/>
                  <a:gd name="connsiteX3" fmla="*/ 120334 w 498763"/>
                  <a:gd name="connsiteY3" fmla="*/ 353489 h 845102"/>
                  <a:gd name="connsiteX4" fmla="*/ 498763 w 498763"/>
                  <a:gd name="connsiteY4" fmla="*/ 844929 h 845102"/>
                  <a:gd name="connsiteX0" fmla="*/ 0 w 498763"/>
                  <a:gd name="connsiteY0" fmla="*/ 844687 h 844834"/>
                  <a:gd name="connsiteX1" fmla="*/ 412361 w 498763"/>
                  <a:gd name="connsiteY1" fmla="*/ 360752 h 844834"/>
                  <a:gd name="connsiteX2" fmla="*/ 267482 w 498763"/>
                  <a:gd name="connsiteY2" fmla="*/ 7 h 844834"/>
                  <a:gd name="connsiteX3" fmla="*/ 120334 w 498763"/>
                  <a:gd name="connsiteY3" fmla="*/ 353247 h 844834"/>
                  <a:gd name="connsiteX4" fmla="*/ 498763 w 498763"/>
                  <a:gd name="connsiteY4" fmla="*/ 844687 h 844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8763" h="844834">
                    <a:moveTo>
                      <a:pt x="0" y="844687"/>
                    </a:moveTo>
                    <a:cubicBezTo>
                      <a:pt x="198767" y="851838"/>
                      <a:pt x="412026" y="597398"/>
                      <a:pt x="412361" y="360752"/>
                    </a:cubicBezTo>
                    <a:cubicBezTo>
                      <a:pt x="412696" y="124106"/>
                      <a:pt x="316153" y="1258"/>
                      <a:pt x="267482" y="7"/>
                    </a:cubicBezTo>
                    <a:cubicBezTo>
                      <a:pt x="218811" y="-1244"/>
                      <a:pt x="118657" y="166993"/>
                      <a:pt x="120334" y="353247"/>
                    </a:cubicBezTo>
                    <a:cubicBezTo>
                      <a:pt x="122011" y="539501"/>
                      <a:pt x="251393" y="831558"/>
                      <a:pt x="498763" y="844687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" name="Freeform 48">
                <a:extLst>
                  <a:ext uri="{FF2B5EF4-FFF2-40B4-BE49-F238E27FC236}">
                    <a16:creationId xmlns:a16="http://schemas.microsoft.com/office/drawing/2014/main" id="{114DEC9E-360B-3FCD-010A-49B3CC8B7968}"/>
                  </a:ext>
                </a:extLst>
              </p:cNvPr>
              <p:cNvSpPr/>
              <p:nvPr/>
            </p:nvSpPr>
            <p:spPr>
              <a:xfrm>
                <a:off x="3606952" y="3645468"/>
                <a:ext cx="230757" cy="264321"/>
              </a:xfrm>
              <a:custGeom>
                <a:avLst/>
                <a:gdLst>
                  <a:gd name="connsiteX0" fmla="*/ 0 w 498763"/>
                  <a:gd name="connsiteY0" fmla="*/ 853079 h 853079"/>
                  <a:gd name="connsiteX1" fmla="*/ 405245 w 498763"/>
                  <a:gd name="connsiteY1" fmla="*/ 489397 h 853079"/>
                  <a:gd name="connsiteX2" fmla="*/ 311727 w 498763"/>
                  <a:gd name="connsiteY2" fmla="*/ 1024 h 853079"/>
                  <a:gd name="connsiteX3" fmla="*/ 135082 w 498763"/>
                  <a:gd name="connsiteY3" fmla="*/ 375097 h 853079"/>
                  <a:gd name="connsiteX4" fmla="*/ 498763 w 498763"/>
                  <a:gd name="connsiteY4" fmla="*/ 853079 h 853079"/>
                  <a:gd name="connsiteX0" fmla="*/ 0 w 498763"/>
                  <a:gd name="connsiteY0" fmla="*/ 845734 h 845734"/>
                  <a:gd name="connsiteX1" fmla="*/ 405245 w 498763"/>
                  <a:gd name="connsiteY1" fmla="*/ 482052 h 845734"/>
                  <a:gd name="connsiteX2" fmla="*/ 267482 w 498763"/>
                  <a:gd name="connsiteY2" fmla="*/ 1054 h 845734"/>
                  <a:gd name="connsiteX3" fmla="*/ 135082 w 498763"/>
                  <a:gd name="connsiteY3" fmla="*/ 367752 h 845734"/>
                  <a:gd name="connsiteX4" fmla="*/ 498763 w 498763"/>
                  <a:gd name="connsiteY4" fmla="*/ 845734 h 845734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325 h 846325"/>
                  <a:gd name="connsiteX1" fmla="*/ 405245 w 498763"/>
                  <a:gd name="connsiteY1" fmla="*/ 482643 h 846325"/>
                  <a:gd name="connsiteX2" fmla="*/ 267482 w 498763"/>
                  <a:gd name="connsiteY2" fmla="*/ 1645 h 846325"/>
                  <a:gd name="connsiteX3" fmla="*/ 120334 w 498763"/>
                  <a:gd name="connsiteY3" fmla="*/ 346220 h 846325"/>
                  <a:gd name="connsiteX4" fmla="*/ 498763 w 498763"/>
                  <a:gd name="connsiteY4" fmla="*/ 846325 h 846325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89 h 844889"/>
                  <a:gd name="connsiteX1" fmla="*/ 405245 w 498763"/>
                  <a:gd name="connsiteY1" fmla="*/ 385343 h 844889"/>
                  <a:gd name="connsiteX2" fmla="*/ 267482 w 498763"/>
                  <a:gd name="connsiteY2" fmla="*/ 209 h 844889"/>
                  <a:gd name="connsiteX3" fmla="*/ 120334 w 498763"/>
                  <a:gd name="connsiteY3" fmla="*/ 344784 h 844889"/>
                  <a:gd name="connsiteX4" fmla="*/ 498763 w 498763"/>
                  <a:gd name="connsiteY4" fmla="*/ 844889 h 844889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682 h 844835"/>
                  <a:gd name="connsiteX1" fmla="*/ 405245 w 498763"/>
                  <a:gd name="connsiteY1" fmla="*/ 385136 h 844835"/>
                  <a:gd name="connsiteX2" fmla="*/ 267482 w 498763"/>
                  <a:gd name="connsiteY2" fmla="*/ 2 h 844835"/>
                  <a:gd name="connsiteX3" fmla="*/ 120334 w 498763"/>
                  <a:gd name="connsiteY3" fmla="*/ 344577 h 844835"/>
                  <a:gd name="connsiteX4" fmla="*/ 498763 w 498763"/>
                  <a:gd name="connsiteY4" fmla="*/ 844682 h 844835"/>
                  <a:gd name="connsiteX0" fmla="*/ 0 w 498763"/>
                  <a:gd name="connsiteY0" fmla="*/ 844721 h 844874"/>
                  <a:gd name="connsiteX1" fmla="*/ 405245 w 498763"/>
                  <a:gd name="connsiteY1" fmla="*/ 385175 h 844874"/>
                  <a:gd name="connsiteX2" fmla="*/ 267482 w 498763"/>
                  <a:gd name="connsiteY2" fmla="*/ 41 h 844874"/>
                  <a:gd name="connsiteX3" fmla="*/ 120334 w 498763"/>
                  <a:gd name="connsiteY3" fmla="*/ 403609 h 844874"/>
                  <a:gd name="connsiteX4" fmla="*/ 498763 w 498763"/>
                  <a:gd name="connsiteY4" fmla="*/ 844721 h 844874"/>
                  <a:gd name="connsiteX0" fmla="*/ 0 w 498763"/>
                  <a:gd name="connsiteY0" fmla="*/ 844743 h 844928"/>
                  <a:gd name="connsiteX1" fmla="*/ 405245 w 498763"/>
                  <a:gd name="connsiteY1" fmla="*/ 429443 h 844928"/>
                  <a:gd name="connsiteX2" fmla="*/ 267482 w 498763"/>
                  <a:gd name="connsiteY2" fmla="*/ 63 h 844928"/>
                  <a:gd name="connsiteX3" fmla="*/ 120334 w 498763"/>
                  <a:gd name="connsiteY3" fmla="*/ 403631 h 844928"/>
                  <a:gd name="connsiteX4" fmla="*/ 498763 w 498763"/>
                  <a:gd name="connsiteY4" fmla="*/ 844743 h 844928"/>
                  <a:gd name="connsiteX0" fmla="*/ 0 w 498763"/>
                  <a:gd name="connsiteY0" fmla="*/ 844743 h 844942"/>
                  <a:gd name="connsiteX1" fmla="*/ 405245 w 498763"/>
                  <a:gd name="connsiteY1" fmla="*/ 429443 h 844942"/>
                  <a:gd name="connsiteX2" fmla="*/ 267482 w 498763"/>
                  <a:gd name="connsiteY2" fmla="*/ 63 h 844942"/>
                  <a:gd name="connsiteX3" fmla="*/ 120334 w 498763"/>
                  <a:gd name="connsiteY3" fmla="*/ 403631 h 844942"/>
                  <a:gd name="connsiteX4" fmla="*/ 498763 w 498763"/>
                  <a:gd name="connsiteY4" fmla="*/ 844743 h 844942"/>
                  <a:gd name="connsiteX0" fmla="*/ 0 w 498763"/>
                  <a:gd name="connsiteY0" fmla="*/ 844682 h 844855"/>
                  <a:gd name="connsiteX1" fmla="*/ 405245 w 498763"/>
                  <a:gd name="connsiteY1" fmla="*/ 399885 h 844855"/>
                  <a:gd name="connsiteX2" fmla="*/ 267482 w 498763"/>
                  <a:gd name="connsiteY2" fmla="*/ 2 h 844855"/>
                  <a:gd name="connsiteX3" fmla="*/ 120334 w 498763"/>
                  <a:gd name="connsiteY3" fmla="*/ 403570 h 844855"/>
                  <a:gd name="connsiteX4" fmla="*/ 498763 w 498763"/>
                  <a:gd name="connsiteY4" fmla="*/ 844682 h 84485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783 h 844956"/>
                  <a:gd name="connsiteX1" fmla="*/ 405245 w 498763"/>
                  <a:gd name="connsiteY1" fmla="*/ 399986 h 844956"/>
                  <a:gd name="connsiteX2" fmla="*/ 267482 w 498763"/>
                  <a:gd name="connsiteY2" fmla="*/ 103 h 844956"/>
                  <a:gd name="connsiteX3" fmla="*/ 120334 w 498763"/>
                  <a:gd name="connsiteY3" fmla="*/ 388923 h 844956"/>
                  <a:gd name="connsiteX4" fmla="*/ 498763 w 498763"/>
                  <a:gd name="connsiteY4" fmla="*/ 844783 h 844956"/>
                  <a:gd name="connsiteX0" fmla="*/ 0 w 498763"/>
                  <a:gd name="connsiteY0" fmla="*/ 844694 h 844867"/>
                  <a:gd name="connsiteX1" fmla="*/ 405245 w 498763"/>
                  <a:gd name="connsiteY1" fmla="*/ 399897 h 844867"/>
                  <a:gd name="connsiteX2" fmla="*/ 267482 w 498763"/>
                  <a:gd name="connsiteY2" fmla="*/ 14 h 844867"/>
                  <a:gd name="connsiteX3" fmla="*/ 120334 w 498763"/>
                  <a:gd name="connsiteY3" fmla="*/ 388834 h 844867"/>
                  <a:gd name="connsiteX4" fmla="*/ 498763 w 498763"/>
                  <a:gd name="connsiteY4" fmla="*/ 844694 h 844867"/>
                  <a:gd name="connsiteX0" fmla="*/ 0 w 498763"/>
                  <a:gd name="connsiteY0" fmla="*/ 844929 h 845102"/>
                  <a:gd name="connsiteX1" fmla="*/ 405245 w 498763"/>
                  <a:gd name="connsiteY1" fmla="*/ 400132 h 845102"/>
                  <a:gd name="connsiteX2" fmla="*/ 267482 w 498763"/>
                  <a:gd name="connsiteY2" fmla="*/ 249 h 845102"/>
                  <a:gd name="connsiteX3" fmla="*/ 120334 w 498763"/>
                  <a:gd name="connsiteY3" fmla="*/ 353489 h 845102"/>
                  <a:gd name="connsiteX4" fmla="*/ 498763 w 498763"/>
                  <a:gd name="connsiteY4" fmla="*/ 844929 h 845102"/>
                  <a:gd name="connsiteX0" fmla="*/ 0 w 498763"/>
                  <a:gd name="connsiteY0" fmla="*/ 844687 h 844834"/>
                  <a:gd name="connsiteX1" fmla="*/ 412361 w 498763"/>
                  <a:gd name="connsiteY1" fmla="*/ 360752 h 844834"/>
                  <a:gd name="connsiteX2" fmla="*/ 267482 w 498763"/>
                  <a:gd name="connsiteY2" fmla="*/ 7 h 844834"/>
                  <a:gd name="connsiteX3" fmla="*/ 120334 w 498763"/>
                  <a:gd name="connsiteY3" fmla="*/ 353247 h 844834"/>
                  <a:gd name="connsiteX4" fmla="*/ 498763 w 498763"/>
                  <a:gd name="connsiteY4" fmla="*/ 844687 h 844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8763" h="844834">
                    <a:moveTo>
                      <a:pt x="0" y="844687"/>
                    </a:moveTo>
                    <a:cubicBezTo>
                      <a:pt x="198767" y="851838"/>
                      <a:pt x="412026" y="597398"/>
                      <a:pt x="412361" y="360752"/>
                    </a:cubicBezTo>
                    <a:cubicBezTo>
                      <a:pt x="412696" y="124106"/>
                      <a:pt x="316153" y="1258"/>
                      <a:pt x="267482" y="7"/>
                    </a:cubicBezTo>
                    <a:cubicBezTo>
                      <a:pt x="218811" y="-1244"/>
                      <a:pt x="118657" y="166993"/>
                      <a:pt x="120334" y="353247"/>
                    </a:cubicBezTo>
                    <a:cubicBezTo>
                      <a:pt x="122011" y="539501"/>
                      <a:pt x="251393" y="831558"/>
                      <a:pt x="498763" y="844687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Freeform 49">
                <a:extLst>
                  <a:ext uri="{FF2B5EF4-FFF2-40B4-BE49-F238E27FC236}">
                    <a16:creationId xmlns:a16="http://schemas.microsoft.com/office/drawing/2014/main" id="{B4587F0C-BC50-BA73-79F5-213683E51FE5}"/>
                  </a:ext>
                </a:extLst>
              </p:cNvPr>
              <p:cNvSpPr/>
              <p:nvPr/>
            </p:nvSpPr>
            <p:spPr>
              <a:xfrm>
                <a:off x="2252460" y="3645468"/>
                <a:ext cx="230757" cy="264321"/>
              </a:xfrm>
              <a:custGeom>
                <a:avLst/>
                <a:gdLst>
                  <a:gd name="connsiteX0" fmla="*/ 0 w 498763"/>
                  <a:gd name="connsiteY0" fmla="*/ 853079 h 853079"/>
                  <a:gd name="connsiteX1" fmla="*/ 405245 w 498763"/>
                  <a:gd name="connsiteY1" fmla="*/ 489397 h 853079"/>
                  <a:gd name="connsiteX2" fmla="*/ 311727 w 498763"/>
                  <a:gd name="connsiteY2" fmla="*/ 1024 h 853079"/>
                  <a:gd name="connsiteX3" fmla="*/ 135082 w 498763"/>
                  <a:gd name="connsiteY3" fmla="*/ 375097 h 853079"/>
                  <a:gd name="connsiteX4" fmla="*/ 498763 w 498763"/>
                  <a:gd name="connsiteY4" fmla="*/ 853079 h 853079"/>
                  <a:gd name="connsiteX0" fmla="*/ 0 w 498763"/>
                  <a:gd name="connsiteY0" fmla="*/ 845734 h 845734"/>
                  <a:gd name="connsiteX1" fmla="*/ 405245 w 498763"/>
                  <a:gd name="connsiteY1" fmla="*/ 482052 h 845734"/>
                  <a:gd name="connsiteX2" fmla="*/ 267482 w 498763"/>
                  <a:gd name="connsiteY2" fmla="*/ 1054 h 845734"/>
                  <a:gd name="connsiteX3" fmla="*/ 135082 w 498763"/>
                  <a:gd name="connsiteY3" fmla="*/ 367752 h 845734"/>
                  <a:gd name="connsiteX4" fmla="*/ 498763 w 498763"/>
                  <a:gd name="connsiteY4" fmla="*/ 845734 h 845734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325 h 846325"/>
                  <a:gd name="connsiteX1" fmla="*/ 405245 w 498763"/>
                  <a:gd name="connsiteY1" fmla="*/ 482643 h 846325"/>
                  <a:gd name="connsiteX2" fmla="*/ 267482 w 498763"/>
                  <a:gd name="connsiteY2" fmla="*/ 1645 h 846325"/>
                  <a:gd name="connsiteX3" fmla="*/ 120334 w 498763"/>
                  <a:gd name="connsiteY3" fmla="*/ 346220 h 846325"/>
                  <a:gd name="connsiteX4" fmla="*/ 498763 w 498763"/>
                  <a:gd name="connsiteY4" fmla="*/ 846325 h 846325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89 h 844889"/>
                  <a:gd name="connsiteX1" fmla="*/ 405245 w 498763"/>
                  <a:gd name="connsiteY1" fmla="*/ 385343 h 844889"/>
                  <a:gd name="connsiteX2" fmla="*/ 267482 w 498763"/>
                  <a:gd name="connsiteY2" fmla="*/ 209 h 844889"/>
                  <a:gd name="connsiteX3" fmla="*/ 120334 w 498763"/>
                  <a:gd name="connsiteY3" fmla="*/ 344784 h 844889"/>
                  <a:gd name="connsiteX4" fmla="*/ 498763 w 498763"/>
                  <a:gd name="connsiteY4" fmla="*/ 844889 h 844889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682 h 844835"/>
                  <a:gd name="connsiteX1" fmla="*/ 405245 w 498763"/>
                  <a:gd name="connsiteY1" fmla="*/ 385136 h 844835"/>
                  <a:gd name="connsiteX2" fmla="*/ 267482 w 498763"/>
                  <a:gd name="connsiteY2" fmla="*/ 2 h 844835"/>
                  <a:gd name="connsiteX3" fmla="*/ 120334 w 498763"/>
                  <a:gd name="connsiteY3" fmla="*/ 344577 h 844835"/>
                  <a:gd name="connsiteX4" fmla="*/ 498763 w 498763"/>
                  <a:gd name="connsiteY4" fmla="*/ 844682 h 844835"/>
                  <a:gd name="connsiteX0" fmla="*/ 0 w 498763"/>
                  <a:gd name="connsiteY0" fmla="*/ 844721 h 844874"/>
                  <a:gd name="connsiteX1" fmla="*/ 405245 w 498763"/>
                  <a:gd name="connsiteY1" fmla="*/ 385175 h 844874"/>
                  <a:gd name="connsiteX2" fmla="*/ 267482 w 498763"/>
                  <a:gd name="connsiteY2" fmla="*/ 41 h 844874"/>
                  <a:gd name="connsiteX3" fmla="*/ 120334 w 498763"/>
                  <a:gd name="connsiteY3" fmla="*/ 403609 h 844874"/>
                  <a:gd name="connsiteX4" fmla="*/ 498763 w 498763"/>
                  <a:gd name="connsiteY4" fmla="*/ 844721 h 844874"/>
                  <a:gd name="connsiteX0" fmla="*/ 0 w 498763"/>
                  <a:gd name="connsiteY0" fmla="*/ 844743 h 844928"/>
                  <a:gd name="connsiteX1" fmla="*/ 405245 w 498763"/>
                  <a:gd name="connsiteY1" fmla="*/ 429443 h 844928"/>
                  <a:gd name="connsiteX2" fmla="*/ 267482 w 498763"/>
                  <a:gd name="connsiteY2" fmla="*/ 63 h 844928"/>
                  <a:gd name="connsiteX3" fmla="*/ 120334 w 498763"/>
                  <a:gd name="connsiteY3" fmla="*/ 403631 h 844928"/>
                  <a:gd name="connsiteX4" fmla="*/ 498763 w 498763"/>
                  <a:gd name="connsiteY4" fmla="*/ 844743 h 844928"/>
                  <a:gd name="connsiteX0" fmla="*/ 0 w 498763"/>
                  <a:gd name="connsiteY0" fmla="*/ 844743 h 844942"/>
                  <a:gd name="connsiteX1" fmla="*/ 405245 w 498763"/>
                  <a:gd name="connsiteY1" fmla="*/ 429443 h 844942"/>
                  <a:gd name="connsiteX2" fmla="*/ 267482 w 498763"/>
                  <a:gd name="connsiteY2" fmla="*/ 63 h 844942"/>
                  <a:gd name="connsiteX3" fmla="*/ 120334 w 498763"/>
                  <a:gd name="connsiteY3" fmla="*/ 403631 h 844942"/>
                  <a:gd name="connsiteX4" fmla="*/ 498763 w 498763"/>
                  <a:gd name="connsiteY4" fmla="*/ 844743 h 844942"/>
                  <a:gd name="connsiteX0" fmla="*/ 0 w 498763"/>
                  <a:gd name="connsiteY0" fmla="*/ 844682 h 844855"/>
                  <a:gd name="connsiteX1" fmla="*/ 405245 w 498763"/>
                  <a:gd name="connsiteY1" fmla="*/ 399885 h 844855"/>
                  <a:gd name="connsiteX2" fmla="*/ 267482 w 498763"/>
                  <a:gd name="connsiteY2" fmla="*/ 2 h 844855"/>
                  <a:gd name="connsiteX3" fmla="*/ 120334 w 498763"/>
                  <a:gd name="connsiteY3" fmla="*/ 403570 h 844855"/>
                  <a:gd name="connsiteX4" fmla="*/ 498763 w 498763"/>
                  <a:gd name="connsiteY4" fmla="*/ 844682 h 84485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783 h 844956"/>
                  <a:gd name="connsiteX1" fmla="*/ 405245 w 498763"/>
                  <a:gd name="connsiteY1" fmla="*/ 399986 h 844956"/>
                  <a:gd name="connsiteX2" fmla="*/ 267482 w 498763"/>
                  <a:gd name="connsiteY2" fmla="*/ 103 h 844956"/>
                  <a:gd name="connsiteX3" fmla="*/ 120334 w 498763"/>
                  <a:gd name="connsiteY3" fmla="*/ 388923 h 844956"/>
                  <a:gd name="connsiteX4" fmla="*/ 498763 w 498763"/>
                  <a:gd name="connsiteY4" fmla="*/ 844783 h 844956"/>
                  <a:gd name="connsiteX0" fmla="*/ 0 w 498763"/>
                  <a:gd name="connsiteY0" fmla="*/ 844694 h 844867"/>
                  <a:gd name="connsiteX1" fmla="*/ 405245 w 498763"/>
                  <a:gd name="connsiteY1" fmla="*/ 399897 h 844867"/>
                  <a:gd name="connsiteX2" fmla="*/ 267482 w 498763"/>
                  <a:gd name="connsiteY2" fmla="*/ 14 h 844867"/>
                  <a:gd name="connsiteX3" fmla="*/ 120334 w 498763"/>
                  <a:gd name="connsiteY3" fmla="*/ 388834 h 844867"/>
                  <a:gd name="connsiteX4" fmla="*/ 498763 w 498763"/>
                  <a:gd name="connsiteY4" fmla="*/ 844694 h 844867"/>
                  <a:gd name="connsiteX0" fmla="*/ 0 w 498763"/>
                  <a:gd name="connsiteY0" fmla="*/ 844929 h 845102"/>
                  <a:gd name="connsiteX1" fmla="*/ 405245 w 498763"/>
                  <a:gd name="connsiteY1" fmla="*/ 400132 h 845102"/>
                  <a:gd name="connsiteX2" fmla="*/ 267482 w 498763"/>
                  <a:gd name="connsiteY2" fmla="*/ 249 h 845102"/>
                  <a:gd name="connsiteX3" fmla="*/ 120334 w 498763"/>
                  <a:gd name="connsiteY3" fmla="*/ 353489 h 845102"/>
                  <a:gd name="connsiteX4" fmla="*/ 498763 w 498763"/>
                  <a:gd name="connsiteY4" fmla="*/ 844929 h 845102"/>
                  <a:gd name="connsiteX0" fmla="*/ 0 w 498763"/>
                  <a:gd name="connsiteY0" fmla="*/ 844687 h 844834"/>
                  <a:gd name="connsiteX1" fmla="*/ 412361 w 498763"/>
                  <a:gd name="connsiteY1" fmla="*/ 360752 h 844834"/>
                  <a:gd name="connsiteX2" fmla="*/ 267482 w 498763"/>
                  <a:gd name="connsiteY2" fmla="*/ 7 h 844834"/>
                  <a:gd name="connsiteX3" fmla="*/ 120334 w 498763"/>
                  <a:gd name="connsiteY3" fmla="*/ 353247 h 844834"/>
                  <a:gd name="connsiteX4" fmla="*/ 498763 w 498763"/>
                  <a:gd name="connsiteY4" fmla="*/ 844687 h 844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8763" h="844834">
                    <a:moveTo>
                      <a:pt x="0" y="844687"/>
                    </a:moveTo>
                    <a:cubicBezTo>
                      <a:pt x="198767" y="851838"/>
                      <a:pt x="412026" y="597398"/>
                      <a:pt x="412361" y="360752"/>
                    </a:cubicBezTo>
                    <a:cubicBezTo>
                      <a:pt x="412696" y="124106"/>
                      <a:pt x="316153" y="1258"/>
                      <a:pt x="267482" y="7"/>
                    </a:cubicBezTo>
                    <a:cubicBezTo>
                      <a:pt x="218811" y="-1244"/>
                      <a:pt x="118657" y="166993"/>
                      <a:pt x="120334" y="353247"/>
                    </a:cubicBezTo>
                    <a:cubicBezTo>
                      <a:pt x="122011" y="539501"/>
                      <a:pt x="251393" y="831558"/>
                      <a:pt x="498763" y="844687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" name="Freeform 52">
                <a:extLst>
                  <a:ext uri="{FF2B5EF4-FFF2-40B4-BE49-F238E27FC236}">
                    <a16:creationId xmlns:a16="http://schemas.microsoft.com/office/drawing/2014/main" id="{49132452-C3C8-A78D-F4F8-A30D324CBE68}"/>
                  </a:ext>
                </a:extLst>
              </p:cNvPr>
              <p:cNvSpPr/>
              <p:nvPr/>
            </p:nvSpPr>
            <p:spPr>
              <a:xfrm>
                <a:off x="2035181" y="3645468"/>
                <a:ext cx="230757" cy="264321"/>
              </a:xfrm>
              <a:custGeom>
                <a:avLst/>
                <a:gdLst>
                  <a:gd name="connsiteX0" fmla="*/ 0 w 498763"/>
                  <a:gd name="connsiteY0" fmla="*/ 853079 h 853079"/>
                  <a:gd name="connsiteX1" fmla="*/ 405245 w 498763"/>
                  <a:gd name="connsiteY1" fmla="*/ 489397 h 853079"/>
                  <a:gd name="connsiteX2" fmla="*/ 311727 w 498763"/>
                  <a:gd name="connsiteY2" fmla="*/ 1024 h 853079"/>
                  <a:gd name="connsiteX3" fmla="*/ 135082 w 498763"/>
                  <a:gd name="connsiteY3" fmla="*/ 375097 h 853079"/>
                  <a:gd name="connsiteX4" fmla="*/ 498763 w 498763"/>
                  <a:gd name="connsiteY4" fmla="*/ 853079 h 853079"/>
                  <a:gd name="connsiteX0" fmla="*/ 0 w 498763"/>
                  <a:gd name="connsiteY0" fmla="*/ 845734 h 845734"/>
                  <a:gd name="connsiteX1" fmla="*/ 405245 w 498763"/>
                  <a:gd name="connsiteY1" fmla="*/ 482052 h 845734"/>
                  <a:gd name="connsiteX2" fmla="*/ 267482 w 498763"/>
                  <a:gd name="connsiteY2" fmla="*/ 1054 h 845734"/>
                  <a:gd name="connsiteX3" fmla="*/ 135082 w 498763"/>
                  <a:gd name="connsiteY3" fmla="*/ 367752 h 845734"/>
                  <a:gd name="connsiteX4" fmla="*/ 498763 w 498763"/>
                  <a:gd name="connsiteY4" fmla="*/ 845734 h 845734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325 h 846325"/>
                  <a:gd name="connsiteX1" fmla="*/ 405245 w 498763"/>
                  <a:gd name="connsiteY1" fmla="*/ 482643 h 846325"/>
                  <a:gd name="connsiteX2" fmla="*/ 267482 w 498763"/>
                  <a:gd name="connsiteY2" fmla="*/ 1645 h 846325"/>
                  <a:gd name="connsiteX3" fmla="*/ 120334 w 498763"/>
                  <a:gd name="connsiteY3" fmla="*/ 346220 h 846325"/>
                  <a:gd name="connsiteX4" fmla="*/ 498763 w 498763"/>
                  <a:gd name="connsiteY4" fmla="*/ 846325 h 846325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89 h 844889"/>
                  <a:gd name="connsiteX1" fmla="*/ 405245 w 498763"/>
                  <a:gd name="connsiteY1" fmla="*/ 385343 h 844889"/>
                  <a:gd name="connsiteX2" fmla="*/ 267482 w 498763"/>
                  <a:gd name="connsiteY2" fmla="*/ 209 h 844889"/>
                  <a:gd name="connsiteX3" fmla="*/ 120334 w 498763"/>
                  <a:gd name="connsiteY3" fmla="*/ 344784 h 844889"/>
                  <a:gd name="connsiteX4" fmla="*/ 498763 w 498763"/>
                  <a:gd name="connsiteY4" fmla="*/ 844889 h 844889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682 h 844835"/>
                  <a:gd name="connsiteX1" fmla="*/ 405245 w 498763"/>
                  <a:gd name="connsiteY1" fmla="*/ 385136 h 844835"/>
                  <a:gd name="connsiteX2" fmla="*/ 267482 w 498763"/>
                  <a:gd name="connsiteY2" fmla="*/ 2 h 844835"/>
                  <a:gd name="connsiteX3" fmla="*/ 120334 w 498763"/>
                  <a:gd name="connsiteY3" fmla="*/ 344577 h 844835"/>
                  <a:gd name="connsiteX4" fmla="*/ 498763 w 498763"/>
                  <a:gd name="connsiteY4" fmla="*/ 844682 h 844835"/>
                  <a:gd name="connsiteX0" fmla="*/ 0 w 498763"/>
                  <a:gd name="connsiteY0" fmla="*/ 844721 h 844874"/>
                  <a:gd name="connsiteX1" fmla="*/ 405245 w 498763"/>
                  <a:gd name="connsiteY1" fmla="*/ 385175 h 844874"/>
                  <a:gd name="connsiteX2" fmla="*/ 267482 w 498763"/>
                  <a:gd name="connsiteY2" fmla="*/ 41 h 844874"/>
                  <a:gd name="connsiteX3" fmla="*/ 120334 w 498763"/>
                  <a:gd name="connsiteY3" fmla="*/ 403609 h 844874"/>
                  <a:gd name="connsiteX4" fmla="*/ 498763 w 498763"/>
                  <a:gd name="connsiteY4" fmla="*/ 844721 h 844874"/>
                  <a:gd name="connsiteX0" fmla="*/ 0 w 498763"/>
                  <a:gd name="connsiteY0" fmla="*/ 844743 h 844928"/>
                  <a:gd name="connsiteX1" fmla="*/ 405245 w 498763"/>
                  <a:gd name="connsiteY1" fmla="*/ 429443 h 844928"/>
                  <a:gd name="connsiteX2" fmla="*/ 267482 w 498763"/>
                  <a:gd name="connsiteY2" fmla="*/ 63 h 844928"/>
                  <a:gd name="connsiteX3" fmla="*/ 120334 w 498763"/>
                  <a:gd name="connsiteY3" fmla="*/ 403631 h 844928"/>
                  <a:gd name="connsiteX4" fmla="*/ 498763 w 498763"/>
                  <a:gd name="connsiteY4" fmla="*/ 844743 h 844928"/>
                  <a:gd name="connsiteX0" fmla="*/ 0 w 498763"/>
                  <a:gd name="connsiteY0" fmla="*/ 844743 h 844942"/>
                  <a:gd name="connsiteX1" fmla="*/ 405245 w 498763"/>
                  <a:gd name="connsiteY1" fmla="*/ 429443 h 844942"/>
                  <a:gd name="connsiteX2" fmla="*/ 267482 w 498763"/>
                  <a:gd name="connsiteY2" fmla="*/ 63 h 844942"/>
                  <a:gd name="connsiteX3" fmla="*/ 120334 w 498763"/>
                  <a:gd name="connsiteY3" fmla="*/ 403631 h 844942"/>
                  <a:gd name="connsiteX4" fmla="*/ 498763 w 498763"/>
                  <a:gd name="connsiteY4" fmla="*/ 844743 h 844942"/>
                  <a:gd name="connsiteX0" fmla="*/ 0 w 498763"/>
                  <a:gd name="connsiteY0" fmla="*/ 844682 h 844855"/>
                  <a:gd name="connsiteX1" fmla="*/ 405245 w 498763"/>
                  <a:gd name="connsiteY1" fmla="*/ 399885 h 844855"/>
                  <a:gd name="connsiteX2" fmla="*/ 267482 w 498763"/>
                  <a:gd name="connsiteY2" fmla="*/ 2 h 844855"/>
                  <a:gd name="connsiteX3" fmla="*/ 120334 w 498763"/>
                  <a:gd name="connsiteY3" fmla="*/ 403570 h 844855"/>
                  <a:gd name="connsiteX4" fmla="*/ 498763 w 498763"/>
                  <a:gd name="connsiteY4" fmla="*/ 844682 h 84485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783 h 844956"/>
                  <a:gd name="connsiteX1" fmla="*/ 405245 w 498763"/>
                  <a:gd name="connsiteY1" fmla="*/ 399986 h 844956"/>
                  <a:gd name="connsiteX2" fmla="*/ 267482 w 498763"/>
                  <a:gd name="connsiteY2" fmla="*/ 103 h 844956"/>
                  <a:gd name="connsiteX3" fmla="*/ 120334 w 498763"/>
                  <a:gd name="connsiteY3" fmla="*/ 388923 h 844956"/>
                  <a:gd name="connsiteX4" fmla="*/ 498763 w 498763"/>
                  <a:gd name="connsiteY4" fmla="*/ 844783 h 844956"/>
                  <a:gd name="connsiteX0" fmla="*/ 0 w 498763"/>
                  <a:gd name="connsiteY0" fmla="*/ 844694 h 844867"/>
                  <a:gd name="connsiteX1" fmla="*/ 405245 w 498763"/>
                  <a:gd name="connsiteY1" fmla="*/ 399897 h 844867"/>
                  <a:gd name="connsiteX2" fmla="*/ 267482 w 498763"/>
                  <a:gd name="connsiteY2" fmla="*/ 14 h 844867"/>
                  <a:gd name="connsiteX3" fmla="*/ 120334 w 498763"/>
                  <a:gd name="connsiteY3" fmla="*/ 388834 h 844867"/>
                  <a:gd name="connsiteX4" fmla="*/ 498763 w 498763"/>
                  <a:gd name="connsiteY4" fmla="*/ 844694 h 844867"/>
                  <a:gd name="connsiteX0" fmla="*/ 0 w 498763"/>
                  <a:gd name="connsiteY0" fmla="*/ 844929 h 845102"/>
                  <a:gd name="connsiteX1" fmla="*/ 405245 w 498763"/>
                  <a:gd name="connsiteY1" fmla="*/ 400132 h 845102"/>
                  <a:gd name="connsiteX2" fmla="*/ 267482 w 498763"/>
                  <a:gd name="connsiteY2" fmla="*/ 249 h 845102"/>
                  <a:gd name="connsiteX3" fmla="*/ 120334 w 498763"/>
                  <a:gd name="connsiteY3" fmla="*/ 353489 h 845102"/>
                  <a:gd name="connsiteX4" fmla="*/ 498763 w 498763"/>
                  <a:gd name="connsiteY4" fmla="*/ 844929 h 845102"/>
                  <a:gd name="connsiteX0" fmla="*/ 0 w 498763"/>
                  <a:gd name="connsiteY0" fmla="*/ 844687 h 844834"/>
                  <a:gd name="connsiteX1" fmla="*/ 412361 w 498763"/>
                  <a:gd name="connsiteY1" fmla="*/ 360752 h 844834"/>
                  <a:gd name="connsiteX2" fmla="*/ 267482 w 498763"/>
                  <a:gd name="connsiteY2" fmla="*/ 7 h 844834"/>
                  <a:gd name="connsiteX3" fmla="*/ 120334 w 498763"/>
                  <a:gd name="connsiteY3" fmla="*/ 353247 h 844834"/>
                  <a:gd name="connsiteX4" fmla="*/ 498763 w 498763"/>
                  <a:gd name="connsiteY4" fmla="*/ 844687 h 844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8763" h="844834">
                    <a:moveTo>
                      <a:pt x="0" y="844687"/>
                    </a:moveTo>
                    <a:cubicBezTo>
                      <a:pt x="198767" y="851838"/>
                      <a:pt x="412026" y="597398"/>
                      <a:pt x="412361" y="360752"/>
                    </a:cubicBezTo>
                    <a:cubicBezTo>
                      <a:pt x="412696" y="124106"/>
                      <a:pt x="316153" y="1258"/>
                      <a:pt x="267482" y="7"/>
                    </a:cubicBezTo>
                    <a:cubicBezTo>
                      <a:pt x="218811" y="-1244"/>
                      <a:pt x="118657" y="166993"/>
                      <a:pt x="120334" y="353247"/>
                    </a:cubicBezTo>
                    <a:cubicBezTo>
                      <a:pt x="122011" y="539501"/>
                      <a:pt x="251393" y="831558"/>
                      <a:pt x="498763" y="844687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" name="Freeform 53">
                <a:extLst>
                  <a:ext uri="{FF2B5EF4-FFF2-40B4-BE49-F238E27FC236}">
                    <a16:creationId xmlns:a16="http://schemas.microsoft.com/office/drawing/2014/main" id="{0121CA60-2FF9-3C3C-6E1F-92AA9296BDEA}"/>
                  </a:ext>
                </a:extLst>
              </p:cNvPr>
              <p:cNvSpPr/>
              <p:nvPr/>
            </p:nvSpPr>
            <p:spPr>
              <a:xfrm>
                <a:off x="1817902" y="3645468"/>
                <a:ext cx="230757" cy="264321"/>
              </a:xfrm>
              <a:custGeom>
                <a:avLst/>
                <a:gdLst>
                  <a:gd name="connsiteX0" fmla="*/ 0 w 498763"/>
                  <a:gd name="connsiteY0" fmla="*/ 853079 h 853079"/>
                  <a:gd name="connsiteX1" fmla="*/ 405245 w 498763"/>
                  <a:gd name="connsiteY1" fmla="*/ 489397 h 853079"/>
                  <a:gd name="connsiteX2" fmla="*/ 311727 w 498763"/>
                  <a:gd name="connsiteY2" fmla="*/ 1024 h 853079"/>
                  <a:gd name="connsiteX3" fmla="*/ 135082 w 498763"/>
                  <a:gd name="connsiteY3" fmla="*/ 375097 h 853079"/>
                  <a:gd name="connsiteX4" fmla="*/ 498763 w 498763"/>
                  <a:gd name="connsiteY4" fmla="*/ 853079 h 853079"/>
                  <a:gd name="connsiteX0" fmla="*/ 0 w 498763"/>
                  <a:gd name="connsiteY0" fmla="*/ 845734 h 845734"/>
                  <a:gd name="connsiteX1" fmla="*/ 405245 w 498763"/>
                  <a:gd name="connsiteY1" fmla="*/ 482052 h 845734"/>
                  <a:gd name="connsiteX2" fmla="*/ 267482 w 498763"/>
                  <a:gd name="connsiteY2" fmla="*/ 1054 h 845734"/>
                  <a:gd name="connsiteX3" fmla="*/ 135082 w 498763"/>
                  <a:gd name="connsiteY3" fmla="*/ 367752 h 845734"/>
                  <a:gd name="connsiteX4" fmla="*/ 498763 w 498763"/>
                  <a:gd name="connsiteY4" fmla="*/ 845734 h 845734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325 h 846325"/>
                  <a:gd name="connsiteX1" fmla="*/ 405245 w 498763"/>
                  <a:gd name="connsiteY1" fmla="*/ 482643 h 846325"/>
                  <a:gd name="connsiteX2" fmla="*/ 267482 w 498763"/>
                  <a:gd name="connsiteY2" fmla="*/ 1645 h 846325"/>
                  <a:gd name="connsiteX3" fmla="*/ 120334 w 498763"/>
                  <a:gd name="connsiteY3" fmla="*/ 346220 h 846325"/>
                  <a:gd name="connsiteX4" fmla="*/ 498763 w 498763"/>
                  <a:gd name="connsiteY4" fmla="*/ 846325 h 846325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89 h 844889"/>
                  <a:gd name="connsiteX1" fmla="*/ 405245 w 498763"/>
                  <a:gd name="connsiteY1" fmla="*/ 385343 h 844889"/>
                  <a:gd name="connsiteX2" fmla="*/ 267482 w 498763"/>
                  <a:gd name="connsiteY2" fmla="*/ 209 h 844889"/>
                  <a:gd name="connsiteX3" fmla="*/ 120334 w 498763"/>
                  <a:gd name="connsiteY3" fmla="*/ 344784 h 844889"/>
                  <a:gd name="connsiteX4" fmla="*/ 498763 w 498763"/>
                  <a:gd name="connsiteY4" fmla="*/ 844889 h 844889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682 h 844835"/>
                  <a:gd name="connsiteX1" fmla="*/ 405245 w 498763"/>
                  <a:gd name="connsiteY1" fmla="*/ 385136 h 844835"/>
                  <a:gd name="connsiteX2" fmla="*/ 267482 w 498763"/>
                  <a:gd name="connsiteY2" fmla="*/ 2 h 844835"/>
                  <a:gd name="connsiteX3" fmla="*/ 120334 w 498763"/>
                  <a:gd name="connsiteY3" fmla="*/ 344577 h 844835"/>
                  <a:gd name="connsiteX4" fmla="*/ 498763 w 498763"/>
                  <a:gd name="connsiteY4" fmla="*/ 844682 h 844835"/>
                  <a:gd name="connsiteX0" fmla="*/ 0 w 498763"/>
                  <a:gd name="connsiteY0" fmla="*/ 844721 h 844874"/>
                  <a:gd name="connsiteX1" fmla="*/ 405245 w 498763"/>
                  <a:gd name="connsiteY1" fmla="*/ 385175 h 844874"/>
                  <a:gd name="connsiteX2" fmla="*/ 267482 w 498763"/>
                  <a:gd name="connsiteY2" fmla="*/ 41 h 844874"/>
                  <a:gd name="connsiteX3" fmla="*/ 120334 w 498763"/>
                  <a:gd name="connsiteY3" fmla="*/ 403609 h 844874"/>
                  <a:gd name="connsiteX4" fmla="*/ 498763 w 498763"/>
                  <a:gd name="connsiteY4" fmla="*/ 844721 h 844874"/>
                  <a:gd name="connsiteX0" fmla="*/ 0 w 498763"/>
                  <a:gd name="connsiteY0" fmla="*/ 844743 h 844928"/>
                  <a:gd name="connsiteX1" fmla="*/ 405245 w 498763"/>
                  <a:gd name="connsiteY1" fmla="*/ 429443 h 844928"/>
                  <a:gd name="connsiteX2" fmla="*/ 267482 w 498763"/>
                  <a:gd name="connsiteY2" fmla="*/ 63 h 844928"/>
                  <a:gd name="connsiteX3" fmla="*/ 120334 w 498763"/>
                  <a:gd name="connsiteY3" fmla="*/ 403631 h 844928"/>
                  <a:gd name="connsiteX4" fmla="*/ 498763 w 498763"/>
                  <a:gd name="connsiteY4" fmla="*/ 844743 h 844928"/>
                  <a:gd name="connsiteX0" fmla="*/ 0 w 498763"/>
                  <a:gd name="connsiteY0" fmla="*/ 844743 h 844942"/>
                  <a:gd name="connsiteX1" fmla="*/ 405245 w 498763"/>
                  <a:gd name="connsiteY1" fmla="*/ 429443 h 844942"/>
                  <a:gd name="connsiteX2" fmla="*/ 267482 w 498763"/>
                  <a:gd name="connsiteY2" fmla="*/ 63 h 844942"/>
                  <a:gd name="connsiteX3" fmla="*/ 120334 w 498763"/>
                  <a:gd name="connsiteY3" fmla="*/ 403631 h 844942"/>
                  <a:gd name="connsiteX4" fmla="*/ 498763 w 498763"/>
                  <a:gd name="connsiteY4" fmla="*/ 844743 h 844942"/>
                  <a:gd name="connsiteX0" fmla="*/ 0 w 498763"/>
                  <a:gd name="connsiteY0" fmla="*/ 844682 h 844855"/>
                  <a:gd name="connsiteX1" fmla="*/ 405245 w 498763"/>
                  <a:gd name="connsiteY1" fmla="*/ 399885 h 844855"/>
                  <a:gd name="connsiteX2" fmla="*/ 267482 w 498763"/>
                  <a:gd name="connsiteY2" fmla="*/ 2 h 844855"/>
                  <a:gd name="connsiteX3" fmla="*/ 120334 w 498763"/>
                  <a:gd name="connsiteY3" fmla="*/ 403570 h 844855"/>
                  <a:gd name="connsiteX4" fmla="*/ 498763 w 498763"/>
                  <a:gd name="connsiteY4" fmla="*/ 844682 h 84485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783 h 844956"/>
                  <a:gd name="connsiteX1" fmla="*/ 405245 w 498763"/>
                  <a:gd name="connsiteY1" fmla="*/ 399986 h 844956"/>
                  <a:gd name="connsiteX2" fmla="*/ 267482 w 498763"/>
                  <a:gd name="connsiteY2" fmla="*/ 103 h 844956"/>
                  <a:gd name="connsiteX3" fmla="*/ 120334 w 498763"/>
                  <a:gd name="connsiteY3" fmla="*/ 388923 h 844956"/>
                  <a:gd name="connsiteX4" fmla="*/ 498763 w 498763"/>
                  <a:gd name="connsiteY4" fmla="*/ 844783 h 844956"/>
                  <a:gd name="connsiteX0" fmla="*/ 0 w 498763"/>
                  <a:gd name="connsiteY0" fmla="*/ 844694 h 844867"/>
                  <a:gd name="connsiteX1" fmla="*/ 405245 w 498763"/>
                  <a:gd name="connsiteY1" fmla="*/ 399897 h 844867"/>
                  <a:gd name="connsiteX2" fmla="*/ 267482 w 498763"/>
                  <a:gd name="connsiteY2" fmla="*/ 14 h 844867"/>
                  <a:gd name="connsiteX3" fmla="*/ 120334 w 498763"/>
                  <a:gd name="connsiteY3" fmla="*/ 388834 h 844867"/>
                  <a:gd name="connsiteX4" fmla="*/ 498763 w 498763"/>
                  <a:gd name="connsiteY4" fmla="*/ 844694 h 844867"/>
                  <a:gd name="connsiteX0" fmla="*/ 0 w 498763"/>
                  <a:gd name="connsiteY0" fmla="*/ 844929 h 845102"/>
                  <a:gd name="connsiteX1" fmla="*/ 405245 w 498763"/>
                  <a:gd name="connsiteY1" fmla="*/ 400132 h 845102"/>
                  <a:gd name="connsiteX2" fmla="*/ 267482 w 498763"/>
                  <a:gd name="connsiteY2" fmla="*/ 249 h 845102"/>
                  <a:gd name="connsiteX3" fmla="*/ 120334 w 498763"/>
                  <a:gd name="connsiteY3" fmla="*/ 353489 h 845102"/>
                  <a:gd name="connsiteX4" fmla="*/ 498763 w 498763"/>
                  <a:gd name="connsiteY4" fmla="*/ 844929 h 845102"/>
                  <a:gd name="connsiteX0" fmla="*/ 0 w 498763"/>
                  <a:gd name="connsiteY0" fmla="*/ 844687 h 844834"/>
                  <a:gd name="connsiteX1" fmla="*/ 412361 w 498763"/>
                  <a:gd name="connsiteY1" fmla="*/ 360752 h 844834"/>
                  <a:gd name="connsiteX2" fmla="*/ 267482 w 498763"/>
                  <a:gd name="connsiteY2" fmla="*/ 7 h 844834"/>
                  <a:gd name="connsiteX3" fmla="*/ 120334 w 498763"/>
                  <a:gd name="connsiteY3" fmla="*/ 353247 h 844834"/>
                  <a:gd name="connsiteX4" fmla="*/ 498763 w 498763"/>
                  <a:gd name="connsiteY4" fmla="*/ 844687 h 844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8763" h="844834">
                    <a:moveTo>
                      <a:pt x="0" y="844687"/>
                    </a:moveTo>
                    <a:cubicBezTo>
                      <a:pt x="198767" y="851838"/>
                      <a:pt x="412026" y="597398"/>
                      <a:pt x="412361" y="360752"/>
                    </a:cubicBezTo>
                    <a:cubicBezTo>
                      <a:pt x="412696" y="124106"/>
                      <a:pt x="316153" y="1258"/>
                      <a:pt x="267482" y="7"/>
                    </a:cubicBezTo>
                    <a:cubicBezTo>
                      <a:pt x="218811" y="-1244"/>
                      <a:pt x="118657" y="166993"/>
                      <a:pt x="120334" y="353247"/>
                    </a:cubicBezTo>
                    <a:cubicBezTo>
                      <a:pt x="122011" y="539501"/>
                      <a:pt x="251393" y="831558"/>
                      <a:pt x="498763" y="844687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6" name="Freeform 55">
                <a:extLst>
                  <a:ext uri="{FF2B5EF4-FFF2-40B4-BE49-F238E27FC236}">
                    <a16:creationId xmlns:a16="http://schemas.microsoft.com/office/drawing/2014/main" id="{74DD8E2D-7B1D-9F11-C5A8-27923AE457FB}"/>
                  </a:ext>
                </a:extLst>
              </p:cNvPr>
              <p:cNvSpPr/>
              <p:nvPr/>
            </p:nvSpPr>
            <p:spPr>
              <a:xfrm>
                <a:off x="1600623" y="3645468"/>
                <a:ext cx="230757" cy="264321"/>
              </a:xfrm>
              <a:custGeom>
                <a:avLst/>
                <a:gdLst>
                  <a:gd name="connsiteX0" fmla="*/ 0 w 498763"/>
                  <a:gd name="connsiteY0" fmla="*/ 853079 h 853079"/>
                  <a:gd name="connsiteX1" fmla="*/ 405245 w 498763"/>
                  <a:gd name="connsiteY1" fmla="*/ 489397 h 853079"/>
                  <a:gd name="connsiteX2" fmla="*/ 311727 w 498763"/>
                  <a:gd name="connsiteY2" fmla="*/ 1024 h 853079"/>
                  <a:gd name="connsiteX3" fmla="*/ 135082 w 498763"/>
                  <a:gd name="connsiteY3" fmla="*/ 375097 h 853079"/>
                  <a:gd name="connsiteX4" fmla="*/ 498763 w 498763"/>
                  <a:gd name="connsiteY4" fmla="*/ 853079 h 853079"/>
                  <a:gd name="connsiteX0" fmla="*/ 0 w 498763"/>
                  <a:gd name="connsiteY0" fmla="*/ 845734 h 845734"/>
                  <a:gd name="connsiteX1" fmla="*/ 405245 w 498763"/>
                  <a:gd name="connsiteY1" fmla="*/ 482052 h 845734"/>
                  <a:gd name="connsiteX2" fmla="*/ 267482 w 498763"/>
                  <a:gd name="connsiteY2" fmla="*/ 1054 h 845734"/>
                  <a:gd name="connsiteX3" fmla="*/ 135082 w 498763"/>
                  <a:gd name="connsiteY3" fmla="*/ 367752 h 845734"/>
                  <a:gd name="connsiteX4" fmla="*/ 498763 w 498763"/>
                  <a:gd name="connsiteY4" fmla="*/ 845734 h 845734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325 h 846325"/>
                  <a:gd name="connsiteX1" fmla="*/ 405245 w 498763"/>
                  <a:gd name="connsiteY1" fmla="*/ 482643 h 846325"/>
                  <a:gd name="connsiteX2" fmla="*/ 267482 w 498763"/>
                  <a:gd name="connsiteY2" fmla="*/ 1645 h 846325"/>
                  <a:gd name="connsiteX3" fmla="*/ 120334 w 498763"/>
                  <a:gd name="connsiteY3" fmla="*/ 346220 h 846325"/>
                  <a:gd name="connsiteX4" fmla="*/ 498763 w 498763"/>
                  <a:gd name="connsiteY4" fmla="*/ 846325 h 846325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89 h 844889"/>
                  <a:gd name="connsiteX1" fmla="*/ 405245 w 498763"/>
                  <a:gd name="connsiteY1" fmla="*/ 385343 h 844889"/>
                  <a:gd name="connsiteX2" fmla="*/ 267482 w 498763"/>
                  <a:gd name="connsiteY2" fmla="*/ 209 h 844889"/>
                  <a:gd name="connsiteX3" fmla="*/ 120334 w 498763"/>
                  <a:gd name="connsiteY3" fmla="*/ 344784 h 844889"/>
                  <a:gd name="connsiteX4" fmla="*/ 498763 w 498763"/>
                  <a:gd name="connsiteY4" fmla="*/ 844889 h 844889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682 h 844835"/>
                  <a:gd name="connsiteX1" fmla="*/ 405245 w 498763"/>
                  <a:gd name="connsiteY1" fmla="*/ 385136 h 844835"/>
                  <a:gd name="connsiteX2" fmla="*/ 267482 w 498763"/>
                  <a:gd name="connsiteY2" fmla="*/ 2 h 844835"/>
                  <a:gd name="connsiteX3" fmla="*/ 120334 w 498763"/>
                  <a:gd name="connsiteY3" fmla="*/ 344577 h 844835"/>
                  <a:gd name="connsiteX4" fmla="*/ 498763 w 498763"/>
                  <a:gd name="connsiteY4" fmla="*/ 844682 h 844835"/>
                  <a:gd name="connsiteX0" fmla="*/ 0 w 498763"/>
                  <a:gd name="connsiteY0" fmla="*/ 844721 h 844874"/>
                  <a:gd name="connsiteX1" fmla="*/ 405245 w 498763"/>
                  <a:gd name="connsiteY1" fmla="*/ 385175 h 844874"/>
                  <a:gd name="connsiteX2" fmla="*/ 267482 w 498763"/>
                  <a:gd name="connsiteY2" fmla="*/ 41 h 844874"/>
                  <a:gd name="connsiteX3" fmla="*/ 120334 w 498763"/>
                  <a:gd name="connsiteY3" fmla="*/ 403609 h 844874"/>
                  <a:gd name="connsiteX4" fmla="*/ 498763 w 498763"/>
                  <a:gd name="connsiteY4" fmla="*/ 844721 h 844874"/>
                  <a:gd name="connsiteX0" fmla="*/ 0 w 498763"/>
                  <a:gd name="connsiteY0" fmla="*/ 844743 h 844928"/>
                  <a:gd name="connsiteX1" fmla="*/ 405245 w 498763"/>
                  <a:gd name="connsiteY1" fmla="*/ 429443 h 844928"/>
                  <a:gd name="connsiteX2" fmla="*/ 267482 w 498763"/>
                  <a:gd name="connsiteY2" fmla="*/ 63 h 844928"/>
                  <a:gd name="connsiteX3" fmla="*/ 120334 w 498763"/>
                  <a:gd name="connsiteY3" fmla="*/ 403631 h 844928"/>
                  <a:gd name="connsiteX4" fmla="*/ 498763 w 498763"/>
                  <a:gd name="connsiteY4" fmla="*/ 844743 h 844928"/>
                  <a:gd name="connsiteX0" fmla="*/ 0 w 498763"/>
                  <a:gd name="connsiteY0" fmla="*/ 844743 h 844942"/>
                  <a:gd name="connsiteX1" fmla="*/ 405245 w 498763"/>
                  <a:gd name="connsiteY1" fmla="*/ 429443 h 844942"/>
                  <a:gd name="connsiteX2" fmla="*/ 267482 w 498763"/>
                  <a:gd name="connsiteY2" fmla="*/ 63 h 844942"/>
                  <a:gd name="connsiteX3" fmla="*/ 120334 w 498763"/>
                  <a:gd name="connsiteY3" fmla="*/ 403631 h 844942"/>
                  <a:gd name="connsiteX4" fmla="*/ 498763 w 498763"/>
                  <a:gd name="connsiteY4" fmla="*/ 844743 h 844942"/>
                  <a:gd name="connsiteX0" fmla="*/ 0 w 498763"/>
                  <a:gd name="connsiteY0" fmla="*/ 844682 h 844855"/>
                  <a:gd name="connsiteX1" fmla="*/ 405245 w 498763"/>
                  <a:gd name="connsiteY1" fmla="*/ 399885 h 844855"/>
                  <a:gd name="connsiteX2" fmla="*/ 267482 w 498763"/>
                  <a:gd name="connsiteY2" fmla="*/ 2 h 844855"/>
                  <a:gd name="connsiteX3" fmla="*/ 120334 w 498763"/>
                  <a:gd name="connsiteY3" fmla="*/ 403570 h 844855"/>
                  <a:gd name="connsiteX4" fmla="*/ 498763 w 498763"/>
                  <a:gd name="connsiteY4" fmla="*/ 844682 h 84485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783 h 844956"/>
                  <a:gd name="connsiteX1" fmla="*/ 405245 w 498763"/>
                  <a:gd name="connsiteY1" fmla="*/ 399986 h 844956"/>
                  <a:gd name="connsiteX2" fmla="*/ 267482 w 498763"/>
                  <a:gd name="connsiteY2" fmla="*/ 103 h 844956"/>
                  <a:gd name="connsiteX3" fmla="*/ 120334 w 498763"/>
                  <a:gd name="connsiteY3" fmla="*/ 388923 h 844956"/>
                  <a:gd name="connsiteX4" fmla="*/ 498763 w 498763"/>
                  <a:gd name="connsiteY4" fmla="*/ 844783 h 844956"/>
                  <a:gd name="connsiteX0" fmla="*/ 0 w 498763"/>
                  <a:gd name="connsiteY0" fmla="*/ 844694 h 844867"/>
                  <a:gd name="connsiteX1" fmla="*/ 405245 w 498763"/>
                  <a:gd name="connsiteY1" fmla="*/ 399897 h 844867"/>
                  <a:gd name="connsiteX2" fmla="*/ 267482 w 498763"/>
                  <a:gd name="connsiteY2" fmla="*/ 14 h 844867"/>
                  <a:gd name="connsiteX3" fmla="*/ 120334 w 498763"/>
                  <a:gd name="connsiteY3" fmla="*/ 388834 h 844867"/>
                  <a:gd name="connsiteX4" fmla="*/ 498763 w 498763"/>
                  <a:gd name="connsiteY4" fmla="*/ 844694 h 844867"/>
                  <a:gd name="connsiteX0" fmla="*/ 0 w 498763"/>
                  <a:gd name="connsiteY0" fmla="*/ 844929 h 845102"/>
                  <a:gd name="connsiteX1" fmla="*/ 405245 w 498763"/>
                  <a:gd name="connsiteY1" fmla="*/ 400132 h 845102"/>
                  <a:gd name="connsiteX2" fmla="*/ 267482 w 498763"/>
                  <a:gd name="connsiteY2" fmla="*/ 249 h 845102"/>
                  <a:gd name="connsiteX3" fmla="*/ 120334 w 498763"/>
                  <a:gd name="connsiteY3" fmla="*/ 353489 h 845102"/>
                  <a:gd name="connsiteX4" fmla="*/ 498763 w 498763"/>
                  <a:gd name="connsiteY4" fmla="*/ 844929 h 845102"/>
                  <a:gd name="connsiteX0" fmla="*/ 0 w 498763"/>
                  <a:gd name="connsiteY0" fmla="*/ 844687 h 844834"/>
                  <a:gd name="connsiteX1" fmla="*/ 412361 w 498763"/>
                  <a:gd name="connsiteY1" fmla="*/ 360752 h 844834"/>
                  <a:gd name="connsiteX2" fmla="*/ 267482 w 498763"/>
                  <a:gd name="connsiteY2" fmla="*/ 7 h 844834"/>
                  <a:gd name="connsiteX3" fmla="*/ 120334 w 498763"/>
                  <a:gd name="connsiteY3" fmla="*/ 353247 h 844834"/>
                  <a:gd name="connsiteX4" fmla="*/ 498763 w 498763"/>
                  <a:gd name="connsiteY4" fmla="*/ 844687 h 844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8763" h="844834">
                    <a:moveTo>
                      <a:pt x="0" y="844687"/>
                    </a:moveTo>
                    <a:cubicBezTo>
                      <a:pt x="198767" y="851838"/>
                      <a:pt x="412026" y="597398"/>
                      <a:pt x="412361" y="360752"/>
                    </a:cubicBezTo>
                    <a:cubicBezTo>
                      <a:pt x="412696" y="124106"/>
                      <a:pt x="316153" y="1258"/>
                      <a:pt x="267482" y="7"/>
                    </a:cubicBezTo>
                    <a:cubicBezTo>
                      <a:pt x="218811" y="-1244"/>
                      <a:pt x="118657" y="166993"/>
                      <a:pt x="120334" y="353247"/>
                    </a:cubicBezTo>
                    <a:cubicBezTo>
                      <a:pt x="122011" y="539501"/>
                      <a:pt x="251393" y="831558"/>
                      <a:pt x="498763" y="844687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7" name="Freeform 56">
                <a:extLst>
                  <a:ext uri="{FF2B5EF4-FFF2-40B4-BE49-F238E27FC236}">
                    <a16:creationId xmlns:a16="http://schemas.microsoft.com/office/drawing/2014/main" id="{D26986A2-8F89-B1E4-0F3C-C954308CDAD8}"/>
                  </a:ext>
                </a:extLst>
              </p:cNvPr>
              <p:cNvSpPr/>
              <p:nvPr/>
            </p:nvSpPr>
            <p:spPr>
              <a:xfrm>
                <a:off x="1383344" y="3645468"/>
                <a:ext cx="230757" cy="264321"/>
              </a:xfrm>
              <a:custGeom>
                <a:avLst/>
                <a:gdLst>
                  <a:gd name="connsiteX0" fmla="*/ 0 w 498763"/>
                  <a:gd name="connsiteY0" fmla="*/ 853079 h 853079"/>
                  <a:gd name="connsiteX1" fmla="*/ 405245 w 498763"/>
                  <a:gd name="connsiteY1" fmla="*/ 489397 h 853079"/>
                  <a:gd name="connsiteX2" fmla="*/ 311727 w 498763"/>
                  <a:gd name="connsiteY2" fmla="*/ 1024 h 853079"/>
                  <a:gd name="connsiteX3" fmla="*/ 135082 w 498763"/>
                  <a:gd name="connsiteY3" fmla="*/ 375097 h 853079"/>
                  <a:gd name="connsiteX4" fmla="*/ 498763 w 498763"/>
                  <a:gd name="connsiteY4" fmla="*/ 853079 h 853079"/>
                  <a:gd name="connsiteX0" fmla="*/ 0 w 498763"/>
                  <a:gd name="connsiteY0" fmla="*/ 845734 h 845734"/>
                  <a:gd name="connsiteX1" fmla="*/ 405245 w 498763"/>
                  <a:gd name="connsiteY1" fmla="*/ 482052 h 845734"/>
                  <a:gd name="connsiteX2" fmla="*/ 267482 w 498763"/>
                  <a:gd name="connsiteY2" fmla="*/ 1054 h 845734"/>
                  <a:gd name="connsiteX3" fmla="*/ 135082 w 498763"/>
                  <a:gd name="connsiteY3" fmla="*/ 367752 h 845734"/>
                  <a:gd name="connsiteX4" fmla="*/ 498763 w 498763"/>
                  <a:gd name="connsiteY4" fmla="*/ 845734 h 845734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325 h 846325"/>
                  <a:gd name="connsiteX1" fmla="*/ 405245 w 498763"/>
                  <a:gd name="connsiteY1" fmla="*/ 482643 h 846325"/>
                  <a:gd name="connsiteX2" fmla="*/ 267482 w 498763"/>
                  <a:gd name="connsiteY2" fmla="*/ 1645 h 846325"/>
                  <a:gd name="connsiteX3" fmla="*/ 120334 w 498763"/>
                  <a:gd name="connsiteY3" fmla="*/ 346220 h 846325"/>
                  <a:gd name="connsiteX4" fmla="*/ 498763 w 498763"/>
                  <a:gd name="connsiteY4" fmla="*/ 846325 h 846325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89 h 844889"/>
                  <a:gd name="connsiteX1" fmla="*/ 405245 w 498763"/>
                  <a:gd name="connsiteY1" fmla="*/ 385343 h 844889"/>
                  <a:gd name="connsiteX2" fmla="*/ 267482 w 498763"/>
                  <a:gd name="connsiteY2" fmla="*/ 209 h 844889"/>
                  <a:gd name="connsiteX3" fmla="*/ 120334 w 498763"/>
                  <a:gd name="connsiteY3" fmla="*/ 344784 h 844889"/>
                  <a:gd name="connsiteX4" fmla="*/ 498763 w 498763"/>
                  <a:gd name="connsiteY4" fmla="*/ 844889 h 844889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682 h 844835"/>
                  <a:gd name="connsiteX1" fmla="*/ 405245 w 498763"/>
                  <a:gd name="connsiteY1" fmla="*/ 385136 h 844835"/>
                  <a:gd name="connsiteX2" fmla="*/ 267482 w 498763"/>
                  <a:gd name="connsiteY2" fmla="*/ 2 h 844835"/>
                  <a:gd name="connsiteX3" fmla="*/ 120334 w 498763"/>
                  <a:gd name="connsiteY3" fmla="*/ 344577 h 844835"/>
                  <a:gd name="connsiteX4" fmla="*/ 498763 w 498763"/>
                  <a:gd name="connsiteY4" fmla="*/ 844682 h 844835"/>
                  <a:gd name="connsiteX0" fmla="*/ 0 w 498763"/>
                  <a:gd name="connsiteY0" fmla="*/ 844721 h 844874"/>
                  <a:gd name="connsiteX1" fmla="*/ 405245 w 498763"/>
                  <a:gd name="connsiteY1" fmla="*/ 385175 h 844874"/>
                  <a:gd name="connsiteX2" fmla="*/ 267482 w 498763"/>
                  <a:gd name="connsiteY2" fmla="*/ 41 h 844874"/>
                  <a:gd name="connsiteX3" fmla="*/ 120334 w 498763"/>
                  <a:gd name="connsiteY3" fmla="*/ 403609 h 844874"/>
                  <a:gd name="connsiteX4" fmla="*/ 498763 w 498763"/>
                  <a:gd name="connsiteY4" fmla="*/ 844721 h 844874"/>
                  <a:gd name="connsiteX0" fmla="*/ 0 w 498763"/>
                  <a:gd name="connsiteY0" fmla="*/ 844743 h 844928"/>
                  <a:gd name="connsiteX1" fmla="*/ 405245 w 498763"/>
                  <a:gd name="connsiteY1" fmla="*/ 429443 h 844928"/>
                  <a:gd name="connsiteX2" fmla="*/ 267482 w 498763"/>
                  <a:gd name="connsiteY2" fmla="*/ 63 h 844928"/>
                  <a:gd name="connsiteX3" fmla="*/ 120334 w 498763"/>
                  <a:gd name="connsiteY3" fmla="*/ 403631 h 844928"/>
                  <a:gd name="connsiteX4" fmla="*/ 498763 w 498763"/>
                  <a:gd name="connsiteY4" fmla="*/ 844743 h 844928"/>
                  <a:gd name="connsiteX0" fmla="*/ 0 w 498763"/>
                  <a:gd name="connsiteY0" fmla="*/ 844743 h 844942"/>
                  <a:gd name="connsiteX1" fmla="*/ 405245 w 498763"/>
                  <a:gd name="connsiteY1" fmla="*/ 429443 h 844942"/>
                  <a:gd name="connsiteX2" fmla="*/ 267482 w 498763"/>
                  <a:gd name="connsiteY2" fmla="*/ 63 h 844942"/>
                  <a:gd name="connsiteX3" fmla="*/ 120334 w 498763"/>
                  <a:gd name="connsiteY3" fmla="*/ 403631 h 844942"/>
                  <a:gd name="connsiteX4" fmla="*/ 498763 w 498763"/>
                  <a:gd name="connsiteY4" fmla="*/ 844743 h 844942"/>
                  <a:gd name="connsiteX0" fmla="*/ 0 w 498763"/>
                  <a:gd name="connsiteY0" fmla="*/ 844682 h 844855"/>
                  <a:gd name="connsiteX1" fmla="*/ 405245 w 498763"/>
                  <a:gd name="connsiteY1" fmla="*/ 399885 h 844855"/>
                  <a:gd name="connsiteX2" fmla="*/ 267482 w 498763"/>
                  <a:gd name="connsiteY2" fmla="*/ 2 h 844855"/>
                  <a:gd name="connsiteX3" fmla="*/ 120334 w 498763"/>
                  <a:gd name="connsiteY3" fmla="*/ 403570 h 844855"/>
                  <a:gd name="connsiteX4" fmla="*/ 498763 w 498763"/>
                  <a:gd name="connsiteY4" fmla="*/ 844682 h 84485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783 h 844956"/>
                  <a:gd name="connsiteX1" fmla="*/ 405245 w 498763"/>
                  <a:gd name="connsiteY1" fmla="*/ 399986 h 844956"/>
                  <a:gd name="connsiteX2" fmla="*/ 267482 w 498763"/>
                  <a:gd name="connsiteY2" fmla="*/ 103 h 844956"/>
                  <a:gd name="connsiteX3" fmla="*/ 120334 w 498763"/>
                  <a:gd name="connsiteY3" fmla="*/ 388923 h 844956"/>
                  <a:gd name="connsiteX4" fmla="*/ 498763 w 498763"/>
                  <a:gd name="connsiteY4" fmla="*/ 844783 h 844956"/>
                  <a:gd name="connsiteX0" fmla="*/ 0 w 498763"/>
                  <a:gd name="connsiteY0" fmla="*/ 844694 h 844867"/>
                  <a:gd name="connsiteX1" fmla="*/ 405245 w 498763"/>
                  <a:gd name="connsiteY1" fmla="*/ 399897 h 844867"/>
                  <a:gd name="connsiteX2" fmla="*/ 267482 w 498763"/>
                  <a:gd name="connsiteY2" fmla="*/ 14 h 844867"/>
                  <a:gd name="connsiteX3" fmla="*/ 120334 w 498763"/>
                  <a:gd name="connsiteY3" fmla="*/ 388834 h 844867"/>
                  <a:gd name="connsiteX4" fmla="*/ 498763 w 498763"/>
                  <a:gd name="connsiteY4" fmla="*/ 844694 h 844867"/>
                  <a:gd name="connsiteX0" fmla="*/ 0 w 498763"/>
                  <a:gd name="connsiteY0" fmla="*/ 844929 h 845102"/>
                  <a:gd name="connsiteX1" fmla="*/ 405245 w 498763"/>
                  <a:gd name="connsiteY1" fmla="*/ 400132 h 845102"/>
                  <a:gd name="connsiteX2" fmla="*/ 267482 w 498763"/>
                  <a:gd name="connsiteY2" fmla="*/ 249 h 845102"/>
                  <a:gd name="connsiteX3" fmla="*/ 120334 w 498763"/>
                  <a:gd name="connsiteY3" fmla="*/ 353489 h 845102"/>
                  <a:gd name="connsiteX4" fmla="*/ 498763 w 498763"/>
                  <a:gd name="connsiteY4" fmla="*/ 844929 h 845102"/>
                  <a:gd name="connsiteX0" fmla="*/ 0 w 498763"/>
                  <a:gd name="connsiteY0" fmla="*/ 844687 h 844834"/>
                  <a:gd name="connsiteX1" fmla="*/ 412361 w 498763"/>
                  <a:gd name="connsiteY1" fmla="*/ 360752 h 844834"/>
                  <a:gd name="connsiteX2" fmla="*/ 267482 w 498763"/>
                  <a:gd name="connsiteY2" fmla="*/ 7 h 844834"/>
                  <a:gd name="connsiteX3" fmla="*/ 120334 w 498763"/>
                  <a:gd name="connsiteY3" fmla="*/ 353247 h 844834"/>
                  <a:gd name="connsiteX4" fmla="*/ 498763 w 498763"/>
                  <a:gd name="connsiteY4" fmla="*/ 844687 h 844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8763" h="844834">
                    <a:moveTo>
                      <a:pt x="0" y="844687"/>
                    </a:moveTo>
                    <a:cubicBezTo>
                      <a:pt x="198767" y="851838"/>
                      <a:pt x="412026" y="597398"/>
                      <a:pt x="412361" y="360752"/>
                    </a:cubicBezTo>
                    <a:cubicBezTo>
                      <a:pt x="412696" y="124106"/>
                      <a:pt x="316153" y="1258"/>
                      <a:pt x="267482" y="7"/>
                    </a:cubicBezTo>
                    <a:cubicBezTo>
                      <a:pt x="218811" y="-1244"/>
                      <a:pt x="118657" y="166993"/>
                      <a:pt x="120334" y="353247"/>
                    </a:cubicBezTo>
                    <a:cubicBezTo>
                      <a:pt x="122011" y="539501"/>
                      <a:pt x="251393" y="831558"/>
                      <a:pt x="498763" y="844687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8" name="Freeform 57">
                <a:extLst>
                  <a:ext uri="{FF2B5EF4-FFF2-40B4-BE49-F238E27FC236}">
                    <a16:creationId xmlns:a16="http://schemas.microsoft.com/office/drawing/2014/main" id="{3A7E8FC1-48E6-CF5B-7E3E-E4D813E20CCE}"/>
                  </a:ext>
                </a:extLst>
              </p:cNvPr>
              <p:cNvSpPr/>
              <p:nvPr/>
            </p:nvSpPr>
            <p:spPr>
              <a:xfrm>
                <a:off x="1166065" y="3645468"/>
                <a:ext cx="230757" cy="264321"/>
              </a:xfrm>
              <a:custGeom>
                <a:avLst/>
                <a:gdLst>
                  <a:gd name="connsiteX0" fmla="*/ 0 w 498763"/>
                  <a:gd name="connsiteY0" fmla="*/ 853079 h 853079"/>
                  <a:gd name="connsiteX1" fmla="*/ 405245 w 498763"/>
                  <a:gd name="connsiteY1" fmla="*/ 489397 h 853079"/>
                  <a:gd name="connsiteX2" fmla="*/ 311727 w 498763"/>
                  <a:gd name="connsiteY2" fmla="*/ 1024 h 853079"/>
                  <a:gd name="connsiteX3" fmla="*/ 135082 w 498763"/>
                  <a:gd name="connsiteY3" fmla="*/ 375097 h 853079"/>
                  <a:gd name="connsiteX4" fmla="*/ 498763 w 498763"/>
                  <a:gd name="connsiteY4" fmla="*/ 853079 h 853079"/>
                  <a:gd name="connsiteX0" fmla="*/ 0 w 498763"/>
                  <a:gd name="connsiteY0" fmla="*/ 845734 h 845734"/>
                  <a:gd name="connsiteX1" fmla="*/ 405245 w 498763"/>
                  <a:gd name="connsiteY1" fmla="*/ 482052 h 845734"/>
                  <a:gd name="connsiteX2" fmla="*/ 267482 w 498763"/>
                  <a:gd name="connsiteY2" fmla="*/ 1054 h 845734"/>
                  <a:gd name="connsiteX3" fmla="*/ 135082 w 498763"/>
                  <a:gd name="connsiteY3" fmla="*/ 367752 h 845734"/>
                  <a:gd name="connsiteX4" fmla="*/ 498763 w 498763"/>
                  <a:gd name="connsiteY4" fmla="*/ 845734 h 845734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325 h 846325"/>
                  <a:gd name="connsiteX1" fmla="*/ 405245 w 498763"/>
                  <a:gd name="connsiteY1" fmla="*/ 482643 h 846325"/>
                  <a:gd name="connsiteX2" fmla="*/ 267482 w 498763"/>
                  <a:gd name="connsiteY2" fmla="*/ 1645 h 846325"/>
                  <a:gd name="connsiteX3" fmla="*/ 120334 w 498763"/>
                  <a:gd name="connsiteY3" fmla="*/ 346220 h 846325"/>
                  <a:gd name="connsiteX4" fmla="*/ 498763 w 498763"/>
                  <a:gd name="connsiteY4" fmla="*/ 846325 h 846325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89 h 844889"/>
                  <a:gd name="connsiteX1" fmla="*/ 405245 w 498763"/>
                  <a:gd name="connsiteY1" fmla="*/ 385343 h 844889"/>
                  <a:gd name="connsiteX2" fmla="*/ 267482 w 498763"/>
                  <a:gd name="connsiteY2" fmla="*/ 209 h 844889"/>
                  <a:gd name="connsiteX3" fmla="*/ 120334 w 498763"/>
                  <a:gd name="connsiteY3" fmla="*/ 344784 h 844889"/>
                  <a:gd name="connsiteX4" fmla="*/ 498763 w 498763"/>
                  <a:gd name="connsiteY4" fmla="*/ 844889 h 844889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682 h 844835"/>
                  <a:gd name="connsiteX1" fmla="*/ 405245 w 498763"/>
                  <a:gd name="connsiteY1" fmla="*/ 385136 h 844835"/>
                  <a:gd name="connsiteX2" fmla="*/ 267482 w 498763"/>
                  <a:gd name="connsiteY2" fmla="*/ 2 h 844835"/>
                  <a:gd name="connsiteX3" fmla="*/ 120334 w 498763"/>
                  <a:gd name="connsiteY3" fmla="*/ 344577 h 844835"/>
                  <a:gd name="connsiteX4" fmla="*/ 498763 w 498763"/>
                  <a:gd name="connsiteY4" fmla="*/ 844682 h 844835"/>
                  <a:gd name="connsiteX0" fmla="*/ 0 w 498763"/>
                  <a:gd name="connsiteY0" fmla="*/ 844721 h 844874"/>
                  <a:gd name="connsiteX1" fmla="*/ 405245 w 498763"/>
                  <a:gd name="connsiteY1" fmla="*/ 385175 h 844874"/>
                  <a:gd name="connsiteX2" fmla="*/ 267482 w 498763"/>
                  <a:gd name="connsiteY2" fmla="*/ 41 h 844874"/>
                  <a:gd name="connsiteX3" fmla="*/ 120334 w 498763"/>
                  <a:gd name="connsiteY3" fmla="*/ 403609 h 844874"/>
                  <a:gd name="connsiteX4" fmla="*/ 498763 w 498763"/>
                  <a:gd name="connsiteY4" fmla="*/ 844721 h 844874"/>
                  <a:gd name="connsiteX0" fmla="*/ 0 w 498763"/>
                  <a:gd name="connsiteY0" fmla="*/ 844743 h 844928"/>
                  <a:gd name="connsiteX1" fmla="*/ 405245 w 498763"/>
                  <a:gd name="connsiteY1" fmla="*/ 429443 h 844928"/>
                  <a:gd name="connsiteX2" fmla="*/ 267482 w 498763"/>
                  <a:gd name="connsiteY2" fmla="*/ 63 h 844928"/>
                  <a:gd name="connsiteX3" fmla="*/ 120334 w 498763"/>
                  <a:gd name="connsiteY3" fmla="*/ 403631 h 844928"/>
                  <a:gd name="connsiteX4" fmla="*/ 498763 w 498763"/>
                  <a:gd name="connsiteY4" fmla="*/ 844743 h 844928"/>
                  <a:gd name="connsiteX0" fmla="*/ 0 w 498763"/>
                  <a:gd name="connsiteY0" fmla="*/ 844743 h 844942"/>
                  <a:gd name="connsiteX1" fmla="*/ 405245 w 498763"/>
                  <a:gd name="connsiteY1" fmla="*/ 429443 h 844942"/>
                  <a:gd name="connsiteX2" fmla="*/ 267482 w 498763"/>
                  <a:gd name="connsiteY2" fmla="*/ 63 h 844942"/>
                  <a:gd name="connsiteX3" fmla="*/ 120334 w 498763"/>
                  <a:gd name="connsiteY3" fmla="*/ 403631 h 844942"/>
                  <a:gd name="connsiteX4" fmla="*/ 498763 w 498763"/>
                  <a:gd name="connsiteY4" fmla="*/ 844743 h 844942"/>
                  <a:gd name="connsiteX0" fmla="*/ 0 w 498763"/>
                  <a:gd name="connsiteY0" fmla="*/ 844682 h 844855"/>
                  <a:gd name="connsiteX1" fmla="*/ 405245 w 498763"/>
                  <a:gd name="connsiteY1" fmla="*/ 399885 h 844855"/>
                  <a:gd name="connsiteX2" fmla="*/ 267482 w 498763"/>
                  <a:gd name="connsiteY2" fmla="*/ 2 h 844855"/>
                  <a:gd name="connsiteX3" fmla="*/ 120334 w 498763"/>
                  <a:gd name="connsiteY3" fmla="*/ 403570 h 844855"/>
                  <a:gd name="connsiteX4" fmla="*/ 498763 w 498763"/>
                  <a:gd name="connsiteY4" fmla="*/ 844682 h 84485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783 h 844956"/>
                  <a:gd name="connsiteX1" fmla="*/ 405245 w 498763"/>
                  <a:gd name="connsiteY1" fmla="*/ 399986 h 844956"/>
                  <a:gd name="connsiteX2" fmla="*/ 267482 w 498763"/>
                  <a:gd name="connsiteY2" fmla="*/ 103 h 844956"/>
                  <a:gd name="connsiteX3" fmla="*/ 120334 w 498763"/>
                  <a:gd name="connsiteY3" fmla="*/ 388923 h 844956"/>
                  <a:gd name="connsiteX4" fmla="*/ 498763 w 498763"/>
                  <a:gd name="connsiteY4" fmla="*/ 844783 h 844956"/>
                  <a:gd name="connsiteX0" fmla="*/ 0 w 498763"/>
                  <a:gd name="connsiteY0" fmla="*/ 844694 h 844867"/>
                  <a:gd name="connsiteX1" fmla="*/ 405245 w 498763"/>
                  <a:gd name="connsiteY1" fmla="*/ 399897 h 844867"/>
                  <a:gd name="connsiteX2" fmla="*/ 267482 w 498763"/>
                  <a:gd name="connsiteY2" fmla="*/ 14 h 844867"/>
                  <a:gd name="connsiteX3" fmla="*/ 120334 w 498763"/>
                  <a:gd name="connsiteY3" fmla="*/ 388834 h 844867"/>
                  <a:gd name="connsiteX4" fmla="*/ 498763 w 498763"/>
                  <a:gd name="connsiteY4" fmla="*/ 844694 h 844867"/>
                  <a:gd name="connsiteX0" fmla="*/ 0 w 498763"/>
                  <a:gd name="connsiteY0" fmla="*/ 844929 h 845102"/>
                  <a:gd name="connsiteX1" fmla="*/ 405245 w 498763"/>
                  <a:gd name="connsiteY1" fmla="*/ 400132 h 845102"/>
                  <a:gd name="connsiteX2" fmla="*/ 267482 w 498763"/>
                  <a:gd name="connsiteY2" fmla="*/ 249 h 845102"/>
                  <a:gd name="connsiteX3" fmla="*/ 120334 w 498763"/>
                  <a:gd name="connsiteY3" fmla="*/ 353489 h 845102"/>
                  <a:gd name="connsiteX4" fmla="*/ 498763 w 498763"/>
                  <a:gd name="connsiteY4" fmla="*/ 844929 h 845102"/>
                  <a:gd name="connsiteX0" fmla="*/ 0 w 498763"/>
                  <a:gd name="connsiteY0" fmla="*/ 844687 h 844834"/>
                  <a:gd name="connsiteX1" fmla="*/ 412361 w 498763"/>
                  <a:gd name="connsiteY1" fmla="*/ 360752 h 844834"/>
                  <a:gd name="connsiteX2" fmla="*/ 267482 w 498763"/>
                  <a:gd name="connsiteY2" fmla="*/ 7 h 844834"/>
                  <a:gd name="connsiteX3" fmla="*/ 120334 w 498763"/>
                  <a:gd name="connsiteY3" fmla="*/ 353247 h 844834"/>
                  <a:gd name="connsiteX4" fmla="*/ 498763 w 498763"/>
                  <a:gd name="connsiteY4" fmla="*/ 844687 h 844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8763" h="844834">
                    <a:moveTo>
                      <a:pt x="0" y="844687"/>
                    </a:moveTo>
                    <a:cubicBezTo>
                      <a:pt x="198767" y="851838"/>
                      <a:pt x="412026" y="597398"/>
                      <a:pt x="412361" y="360752"/>
                    </a:cubicBezTo>
                    <a:cubicBezTo>
                      <a:pt x="412696" y="124106"/>
                      <a:pt x="316153" y="1258"/>
                      <a:pt x="267482" y="7"/>
                    </a:cubicBezTo>
                    <a:cubicBezTo>
                      <a:pt x="218811" y="-1244"/>
                      <a:pt x="118657" y="166993"/>
                      <a:pt x="120334" y="353247"/>
                    </a:cubicBezTo>
                    <a:cubicBezTo>
                      <a:pt x="122011" y="539501"/>
                      <a:pt x="251393" y="831558"/>
                      <a:pt x="498763" y="844687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  <a:headEnd type="oval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84DDDC87-8C18-0189-DA62-E7916032B8FD}"/>
                </a:ext>
              </a:extLst>
            </p:cNvPr>
            <p:cNvCxnSpPr>
              <a:cxnSpLocks/>
            </p:cNvCxnSpPr>
            <p:nvPr/>
          </p:nvCxnSpPr>
          <p:spPr>
            <a:xfrm>
              <a:off x="4436344" y="4819540"/>
              <a:ext cx="3439424" cy="0"/>
            </a:xfrm>
            <a:prstGeom prst="line">
              <a:avLst/>
            </a:prstGeom>
            <a:ln>
              <a:solidFill>
                <a:schemeClr val="tx2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47F3D125-545B-F44D-D7A2-2B4DED747EF8}"/>
                </a:ext>
              </a:extLst>
            </p:cNvPr>
            <p:cNvGrpSpPr/>
            <p:nvPr/>
          </p:nvGrpSpPr>
          <p:grpSpPr>
            <a:xfrm>
              <a:off x="4568246" y="4687379"/>
              <a:ext cx="2671644" cy="264321"/>
              <a:chOff x="1166065" y="3645468"/>
              <a:chExt cx="2671644" cy="264321"/>
            </a:xfrm>
          </p:grpSpPr>
          <p:sp>
            <p:nvSpPr>
              <p:cNvPr id="64" name="Freeform 63">
                <a:extLst>
                  <a:ext uri="{FF2B5EF4-FFF2-40B4-BE49-F238E27FC236}">
                    <a16:creationId xmlns:a16="http://schemas.microsoft.com/office/drawing/2014/main" id="{F5537748-3C4E-A4F1-9A04-DFB023DAA9B7}"/>
                  </a:ext>
                </a:extLst>
              </p:cNvPr>
              <p:cNvSpPr/>
              <p:nvPr/>
            </p:nvSpPr>
            <p:spPr>
              <a:xfrm>
                <a:off x="2469739" y="3645468"/>
                <a:ext cx="230757" cy="264321"/>
              </a:xfrm>
              <a:custGeom>
                <a:avLst/>
                <a:gdLst>
                  <a:gd name="connsiteX0" fmla="*/ 0 w 498763"/>
                  <a:gd name="connsiteY0" fmla="*/ 853079 h 853079"/>
                  <a:gd name="connsiteX1" fmla="*/ 405245 w 498763"/>
                  <a:gd name="connsiteY1" fmla="*/ 489397 h 853079"/>
                  <a:gd name="connsiteX2" fmla="*/ 311727 w 498763"/>
                  <a:gd name="connsiteY2" fmla="*/ 1024 h 853079"/>
                  <a:gd name="connsiteX3" fmla="*/ 135082 w 498763"/>
                  <a:gd name="connsiteY3" fmla="*/ 375097 h 853079"/>
                  <a:gd name="connsiteX4" fmla="*/ 498763 w 498763"/>
                  <a:gd name="connsiteY4" fmla="*/ 853079 h 853079"/>
                  <a:gd name="connsiteX0" fmla="*/ 0 w 498763"/>
                  <a:gd name="connsiteY0" fmla="*/ 845734 h 845734"/>
                  <a:gd name="connsiteX1" fmla="*/ 405245 w 498763"/>
                  <a:gd name="connsiteY1" fmla="*/ 482052 h 845734"/>
                  <a:gd name="connsiteX2" fmla="*/ 267482 w 498763"/>
                  <a:gd name="connsiteY2" fmla="*/ 1054 h 845734"/>
                  <a:gd name="connsiteX3" fmla="*/ 135082 w 498763"/>
                  <a:gd name="connsiteY3" fmla="*/ 367752 h 845734"/>
                  <a:gd name="connsiteX4" fmla="*/ 498763 w 498763"/>
                  <a:gd name="connsiteY4" fmla="*/ 845734 h 845734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325 h 846325"/>
                  <a:gd name="connsiteX1" fmla="*/ 405245 w 498763"/>
                  <a:gd name="connsiteY1" fmla="*/ 482643 h 846325"/>
                  <a:gd name="connsiteX2" fmla="*/ 267482 w 498763"/>
                  <a:gd name="connsiteY2" fmla="*/ 1645 h 846325"/>
                  <a:gd name="connsiteX3" fmla="*/ 120334 w 498763"/>
                  <a:gd name="connsiteY3" fmla="*/ 346220 h 846325"/>
                  <a:gd name="connsiteX4" fmla="*/ 498763 w 498763"/>
                  <a:gd name="connsiteY4" fmla="*/ 846325 h 846325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89 h 844889"/>
                  <a:gd name="connsiteX1" fmla="*/ 405245 w 498763"/>
                  <a:gd name="connsiteY1" fmla="*/ 385343 h 844889"/>
                  <a:gd name="connsiteX2" fmla="*/ 267482 w 498763"/>
                  <a:gd name="connsiteY2" fmla="*/ 209 h 844889"/>
                  <a:gd name="connsiteX3" fmla="*/ 120334 w 498763"/>
                  <a:gd name="connsiteY3" fmla="*/ 344784 h 844889"/>
                  <a:gd name="connsiteX4" fmla="*/ 498763 w 498763"/>
                  <a:gd name="connsiteY4" fmla="*/ 844889 h 844889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682 h 844835"/>
                  <a:gd name="connsiteX1" fmla="*/ 405245 w 498763"/>
                  <a:gd name="connsiteY1" fmla="*/ 385136 h 844835"/>
                  <a:gd name="connsiteX2" fmla="*/ 267482 w 498763"/>
                  <a:gd name="connsiteY2" fmla="*/ 2 h 844835"/>
                  <a:gd name="connsiteX3" fmla="*/ 120334 w 498763"/>
                  <a:gd name="connsiteY3" fmla="*/ 344577 h 844835"/>
                  <a:gd name="connsiteX4" fmla="*/ 498763 w 498763"/>
                  <a:gd name="connsiteY4" fmla="*/ 844682 h 844835"/>
                  <a:gd name="connsiteX0" fmla="*/ 0 w 498763"/>
                  <a:gd name="connsiteY0" fmla="*/ 844721 h 844874"/>
                  <a:gd name="connsiteX1" fmla="*/ 405245 w 498763"/>
                  <a:gd name="connsiteY1" fmla="*/ 385175 h 844874"/>
                  <a:gd name="connsiteX2" fmla="*/ 267482 w 498763"/>
                  <a:gd name="connsiteY2" fmla="*/ 41 h 844874"/>
                  <a:gd name="connsiteX3" fmla="*/ 120334 w 498763"/>
                  <a:gd name="connsiteY3" fmla="*/ 403609 h 844874"/>
                  <a:gd name="connsiteX4" fmla="*/ 498763 w 498763"/>
                  <a:gd name="connsiteY4" fmla="*/ 844721 h 844874"/>
                  <a:gd name="connsiteX0" fmla="*/ 0 w 498763"/>
                  <a:gd name="connsiteY0" fmla="*/ 844743 h 844928"/>
                  <a:gd name="connsiteX1" fmla="*/ 405245 w 498763"/>
                  <a:gd name="connsiteY1" fmla="*/ 429443 h 844928"/>
                  <a:gd name="connsiteX2" fmla="*/ 267482 w 498763"/>
                  <a:gd name="connsiteY2" fmla="*/ 63 h 844928"/>
                  <a:gd name="connsiteX3" fmla="*/ 120334 w 498763"/>
                  <a:gd name="connsiteY3" fmla="*/ 403631 h 844928"/>
                  <a:gd name="connsiteX4" fmla="*/ 498763 w 498763"/>
                  <a:gd name="connsiteY4" fmla="*/ 844743 h 844928"/>
                  <a:gd name="connsiteX0" fmla="*/ 0 w 498763"/>
                  <a:gd name="connsiteY0" fmla="*/ 844743 h 844942"/>
                  <a:gd name="connsiteX1" fmla="*/ 405245 w 498763"/>
                  <a:gd name="connsiteY1" fmla="*/ 429443 h 844942"/>
                  <a:gd name="connsiteX2" fmla="*/ 267482 w 498763"/>
                  <a:gd name="connsiteY2" fmla="*/ 63 h 844942"/>
                  <a:gd name="connsiteX3" fmla="*/ 120334 w 498763"/>
                  <a:gd name="connsiteY3" fmla="*/ 403631 h 844942"/>
                  <a:gd name="connsiteX4" fmla="*/ 498763 w 498763"/>
                  <a:gd name="connsiteY4" fmla="*/ 844743 h 844942"/>
                  <a:gd name="connsiteX0" fmla="*/ 0 w 498763"/>
                  <a:gd name="connsiteY0" fmla="*/ 844682 h 844855"/>
                  <a:gd name="connsiteX1" fmla="*/ 405245 w 498763"/>
                  <a:gd name="connsiteY1" fmla="*/ 399885 h 844855"/>
                  <a:gd name="connsiteX2" fmla="*/ 267482 w 498763"/>
                  <a:gd name="connsiteY2" fmla="*/ 2 h 844855"/>
                  <a:gd name="connsiteX3" fmla="*/ 120334 w 498763"/>
                  <a:gd name="connsiteY3" fmla="*/ 403570 h 844855"/>
                  <a:gd name="connsiteX4" fmla="*/ 498763 w 498763"/>
                  <a:gd name="connsiteY4" fmla="*/ 844682 h 84485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783 h 844956"/>
                  <a:gd name="connsiteX1" fmla="*/ 405245 w 498763"/>
                  <a:gd name="connsiteY1" fmla="*/ 399986 h 844956"/>
                  <a:gd name="connsiteX2" fmla="*/ 267482 w 498763"/>
                  <a:gd name="connsiteY2" fmla="*/ 103 h 844956"/>
                  <a:gd name="connsiteX3" fmla="*/ 120334 w 498763"/>
                  <a:gd name="connsiteY3" fmla="*/ 388923 h 844956"/>
                  <a:gd name="connsiteX4" fmla="*/ 498763 w 498763"/>
                  <a:gd name="connsiteY4" fmla="*/ 844783 h 844956"/>
                  <a:gd name="connsiteX0" fmla="*/ 0 w 498763"/>
                  <a:gd name="connsiteY0" fmla="*/ 844694 h 844867"/>
                  <a:gd name="connsiteX1" fmla="*/ 405245 w 498763"/>
                  <a:gd name="connsiteY1" fmla="*/ 399897 h 844867"/>
                  <a:gd name="connsiteX2" fmla="*/ 267482 w 498763"/>
                  <a:gd name="connsiteY2" fmla="*/ 14 h 844867"/>
                  <a:gd name="connsiteX3" fmla="*/ 120334 w 498763"/>
                  <a:gd name="connsiteY3" fmla="*/ 388834 h 844867"/>
                  <a:gd name="connsiteX4" fmla="*/ 498763 w 498763"/>
                  <a:gd name="connsiteY4" fmla="*/ 844694 h 844867"/>
                  <a:gd name="connsiteX0" fmla="*/ 0 w 498763"/>
                  <a:gd name="connsiteY0" fmla="*/ 844929 h 845102"/>
                  <a:gd name="connsiteX1" fmla="*/ 405245 w 498763"/>
                  <a:gd name="connsiteY1" fmla="*/ 400132 h 845102"/>
                  <a:gd name="connsiteX2" fmla="*/ 267482 w 498763"/>
                  <a:gd name="connsiteY2" fmla="*/ 249 h 845102"/>
                  <a:gd name="connsiteX3" fmla="*/ 120334 w 498763"/>
                  <a:gd name="connsiteY3" fmla="*/ 353489 h 845102"/>
                  <a:gd name="connsiteX4" fmla="*/ 498763 w 498763"/>
                  <a:gd name="connsiteY4" fmla="*/ 844929 h 845102"/>
                  <a:gd name="connsiteX0" fmla="*/ 0 w 498763"/>
                  <a:gd name="connsiteY0" fmla="*/ 844687 h 844834"/>
                  <a:gd name="connsiteX1" fmla="*/ 412361 w 498763"/>
                  <a:gd name="connsiteY1" fmla="*/ 360752 h 844834"/>
                  <a:gd name="connsiteX2" fmla="*/ 267482 w 498763"/>
                  <a:gd name="connsiteY2" fmla="*/ 7 h 844834"/>
                  <a:gd name="connsiteX3" fmla="*/ 120334 w 498763"/>
                  <a:gd name="connsiteY3" fmla="*/ 353247 h 844834"/>
                  <a:gd name="connsiteX4" fmla="*/ 498763 w 498763"/>
                  <a:gd name="connsiteY4" fmla="*/ 844687 h 844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8763" h="844834">
                    <a:moveTo>
                      <a:pt x="0" y="844687"/>
                    </a:moveTo>
                    <a:cubicBezTo>
                      <a:pt x="198767" y="851838"/>
                      <a:pt x="412026" y="597398"/>
                      <a:pt x="412361" y="360752"/>
                    </a:cubicBezTo>
                    <a:cubicBezTo>
                      <a:pt x="412696" y="124106"/>
                      <a:pt x="316153" y="1258"/>
                      <a:pt x="267482" y="7"/>
                    </a:cubicBezTo>
                    <a:cubicBezTo>
                      <a:pt x="218811" y="-1244"/>
                      <a:pt x="118657" y="166993"/>
                      <a:pt x="120334" y="353247"/>
                    </a:cubicBezTo>
                    <a:cubicBezTo>
                      <a:pt x="122011" y="539501"/>
                      <a:pt x="251393" y="831558"/>
                      <a:pt x="498763" y="844687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5" name="Freeform 64">
                <a:extLst>
                  <a:ext uri="{FF2B5EF4-FFF2-40B4-BE49-F238E27FC236}">
                    <a16:creationId xmlns:a16="http://schemas.microsoft.com/office/drawing/2014/main" id="{CA19F58D-B901-1948-C3A2-7721874D6153}"/>
                  </a:ext>
                </a:extLst>
              </p:cNvPr>
              <p:cNvSpPr/>
              <p:nvPr/>
            </p:nvSpPr>
            <p:spPr>
              <a:xfrm>
                <a:off x="2697182" y="3645468"/>
                <a:ext cx="230757" cy="264321"/>
              </a:xfrm>
              <a:custGeom>
                <a:avLst/>
                <a:gdLst>
                  <a:gd name="connsiteX0" fmla="*/ 0 w 498763"/>
                  <a:gd name="connsiteY0" fmla="*/ 853079 h 853079"/>
                  <a:gd name="connsiteX1" fmla="*/ 405245 w 498763"/>
                  <a:gd name="connsiteY1" fmla="*/ 489397 h 853079"/>
                  <a:gd name="connsiteX2" fmla="*/ 311727 w 498763"/>
                  <a:gd name="connsiteY2" fmla="*/ 1024 h 853079"/>
                  <a:gd name="connsiteX3" fmla="*/ 135082 w 498763"/>
                  <a:gd name="connsiteY3" fmla="*/ 375097 h 853079"/>
                  <a:gd name="connsiteX4" fmla="*/ 498763 w 498763"/>
                  <a:gd name="connsiteY4" fmla="*/ 853079 h 853079"/>
                  <a:gd name="connsiteX0" fmla="*/ 0 w 498763"/>
                  <a:gd name="connsiteY0" fmla="*/ 845734 h 845734"/>
                  <a:gd name="connsiteX1" fmla="*/ 405245 w 498763"/>
                  <a:gd name="connsiteY1" fmla="*/ 482052 h 845734"/>
                  <a:gd name="connsiteX2" fmla="*/ 267482 w 498763"/>
                  <a:gd name="connsiteY2" fmla="*/ 1054 h 845734"/>
                  <a:gd name="connsiteX3" fmla="*/ 135082 w 498763"/>
                  <a:gd name="connsiteY3" fmla="*/ 367752 h 845734"/>
                  <a:gd name="connsiteX4" fmla="*/ 498763 w 498763"/>
                  <a:gd name="connsiteY4" fmla="*/ 845734 h 845734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325 h 846325"/>
                  <a:gd name="connsiteX1" fmla="*/ 405245 w 498763"/>
                  <a:gd name="connsiteY1" fmla="*/ 482643 h 846325"/>
                  <a:gd name="connsiteX2" fmla="*/ 267482 w 498763"/>
                  <a:gd name="connsiteY2" fmla="*/ 1645 h 846325"/>
                  <a:gd name="connsiteX3" fmla="*/ 120334 w 498763"/>
                  <a:gd name="connsiteY3" fmla="*/ 346220 h 846325"/>
                  <a:gd name="connsiteX4" fmla="*/ 498763 w 498763"/>
                  <a:gd name="connsiteY4" fmla="*/ 846325 h 846325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89 h 844889"/>
                  <a:gd name="connsiteX1" fmla="*/ 405245 w 498763"/>
                  <a:gd name="connsiteY1" fmla="*/ 385343 h 844889"/>
                  <a:gd name="connsiteX2" fmla="*/ 267482 w 498763"/>
                  <a:gd name="connsiteY2" fmla="*/ 209 h 844889"/>
                  <a:gd name="connsiteX3" fmla="*/ 120334 w 498763"/>
                  <a:gd name="connsiteY3" fmla="*/ 344784 h 844889"/>
                  <a:gd name="connsiteX4" fmla="*/ 498763 w 498763"/>
                  <a:gd name="connsiteY4" fmla="*/ 844889 h 844889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682 h 844835"/>
                  <a:gd name="connsiteX1" fmla="*/ 405245 w 498763"/>
                  <a:gd name="connsiteY1" fmla="*/ 385136 h 844835"/>
                  <a:gd name="connsiteX2" fmla="*/ 267482 w 498763"/>
                  <a:gd name="connsiteY2" fmla="*/ 2 h 844835"/>
                  <a:gd name="connsiteX3" fmla="*/ 120334 w 498763"/>
                  <a:gd name="connsiteY3" fmla="*/ 344577 h 844835"/>
                  <a:gd name="connsiteX4" fmla="*/ 498763 w 498763"/>
                  <a:gd name="connsiteY4" fmla="*/ 844682 h 844835"/>
                  <a:gd name="connsiteX0" fmla="*/ 0 w 498763"/>
                  <a:gd name="connsiteY0" fmla="*/ 844721 h 844874"/>
                  <a:gd name="connsiteX1" fmla="*/ 405245 w 498763"/>
                  <a:gd name="connsiteY1" fmla="*/ 385175 h 844874"/>
                  <a:gd name="connsiteX2" fmla="*/ 267482 w 498763"/>
                  <a:gd name="connsiteY2" fmla="*/ 41 h 844874"/>
                  <a:gd name="connsiteX3" fmla="*/ 120334 w 498763"/>
                  <a:gd name="connsiteY3" fmla="*/ 403609 h 844874"/>
                  <a:gd name="connsiteX4" fmla="*/ 498763 w 498763"/>
                  <a:gd name="connsiteY4" fmla="*/ 844721 h 844874"/>
                  <a:gd name="connsiteX0" fmla="*/ 0 w 498763"/>
                  <a:gd name="connsiteY0" fmla="*/ 844743 h 844928"/>
                  <a:gd name="connsiteX1" fmla="*/ 405245 w 498763"/>
                  <a:gd name="connsiteY1" fmla="*/ 429443 h 844928"/>
                  <a:gd name="connsiteX2" fmla="*/ 267482 w 498763"/>
                  <a:gd name="connsiteY2" fmla="*/ 63 h 844928"/>
                  <a:gd name="connsiteX3" fmla="*/ 120334 w 498763"/>
                  <a:gd name="connsiteY3" fmla="*/ 403631 h 844928"/>
                  <a:gd name="connsiteX4" fmla="*/ 498763 w 498763"/>
                  <a:gd name="connsiteY4" fmla="*/ 844743 h 844928"/>
                  <a:gd name="connsiteX0" fmla="*/ 0 w 498763"/>
                  <a:gd name="connsiteY0" fmla="*/ 844743 h 844942"/>
                  <a:gd name="connsiteX1" fmla="*/ 405245 w 498763"/>
                  <a:gd name="connsiteY1" fmla="*/ 429443 h 844942"/>
                  <a:gd name="connsiteX2" fmla="*/ 267482 w 498763"/>
                  <a:gd name="connsiteY2" fmla="*/ 63 h 844942"/>
                  <a:gd name="connsiteX3" fmla="*/ 120334 w 498763"/>
                  <a:gd name="connsiteY3" fmla="*/ 403631 h 844942"/>
                  <a:gd name="connsiteX4" fmla="*/ 498763 w 498763"/>
                  <a:gd name="connsiteY4" fmla="*/ 844743 h 844942"/>
                  <a:gd name="connsiteX0" fmla="*/ 0 w 498763"/>
                  <a:gd name="connsiteY0" fmla="*/ 844682 h 844855"/>
                  <a:gd name="connsiteX1" fmla="*/ 405245 w 498763"/>
                  <a:gd name="connsiteY1" fmla="*/ 399885 h 844855"/>
                  <a:gd name="connsiteX2" fmla="*/ 267482 w 498763"/>
                  <a:gd name="connsiteY2" fmla="*/ 2 h 844855"/>
                  <a:gd name="connsiteX3" fmla="*/ 120334 w 498763"/>
                  <a:gd name="connsiteY3" fmla="*/ 403570 h 844855"/>
                  <a:gd name="connsiteX4" fmla="*/ 498763 w 498763"/>
                  <a:gd name="connsiteY4" fmla="*/ 844682 h 84485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783 h 844956"/>
                  <a:gd name="connsiteX1" fmla="*/ 405245 w 498763"/>
                  <a:gd name="connsiteY1" fmla="*/ 399986 h 844956"/>
                  <a:gd name="connsiteX2" fmla="*/ 267482 w 498763"/>
                  <a:gd name="connsiteY2" fmla="*/ 103 h 844956"/>
                  <a:gd name="connsiteX3" fmla="*/ 120334 w 498763"/>
                  <a:gd name="connsiteY3" fmla="*/ 388923 h 844956"/>
                  <a:gd name="connsiteX4" fmla="*/ 498763 w 498763"/>
                  <a:gd name="connsiteY4" fmla="*/ 844783 h 844956"/>
                  <a:gd name="connsiteX0" fmla="*/ 0 w 498763"/>
                  <a:gd name="connsiteY0" fmla="*/ 844694 h 844867"/>
                  <a:gd name="connsiteX1" fmla="*/ 405245 w 498763"/>
                  <a:gd name="connsiteY1" fmla="*/ 399897 h 844867"/>
                  <a:gd name="connsiteX2" fmla="*/ 267482 w 498763"/>
                  <a:gd name="connsiteY2" fmla="*/ 14 h 844867"/>
                  <a:gd name="connsiteX3" fmla="*/ 120334 w 498763"/>
                  <a:gd name="connsiteY3" fmla="*/ 388834 h 844867"/>
                  <a:gd name="connsiteX4" fmla="*/ 498763 w 498763"/>
                  <a:gd name="connsiteY4" fmla="*/ 844694 h 844867"/>
                  <a:gd name="connsiteX0" fmla="*/ 0 w 498763"/>
                  <a:gd name="connsiteY0" fmla="*/ 844929 h 845102"/>
                  <a:gd name="connsiteX1" fmla="*/ 405245 w 498763"/>
                  <a:gd name="connsiteY1" fmla="*/ 400132 h 845102"/>
                  <a:gd name="connsiteX2" fmla="*/ 267482 w 498763"/>
                  <a:gd name="connsiteY2" fmla="*/ 249 h 845102"/>
                  <a:gd name="connsiteX3" fmla="*/ 120334 w 498763"/>
                  <a:gd name="connsiteY3" fmla="*/ 353489 h 845102"/>
                  <a:gd name="connsiteX4" fmla="*/ 498763 w 498763"/>
                  <a:gd name="connsiteY4" fmla="*/ 844929 h 845102"/>
                  <a:gd name="connsiteX0" fmla="*/ 0 w 498763"/>
                  <a:gd name="connsiteY0" fmla="*/ 844687 h 844834"/>
                  <a:gd name="connsiteX1" fmla="*/ 412361 w 498763"/>
                  <a:gd name="connsiteY1" fmla="*/ 360752 h 844834"/>
                  <a:gd name="connsiteX2" fmla="*/ 267482 w 498763"/>
                  <a:gd name="connsiteY2" fmla="*/ 7 h 844834"/>
                  <a:gd name="connsiteX3" fmla="*/ 120334 w 498763"/>
                  <a:gd name="connsiteY3" fmla="*/ 353247 h 844834"/>
                  <a:gd name="connsiteX4" fmla="*/ 498763 w 498763"/>
                  <a:gd name="connsiteY4" fmla="*/ 844687 h 844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8763" h="844834">
                    <a:moveTo>
                      <a:pt x="0" y="844687"/>
                    </a:moveTo>
                    <a:cubicBezTo>
                      <a:pt x="198767" y="851838"/>
                      <a:pt x="412026" y="597398"/>
                      <a:pt x="412361" y="360752"/>
                    </a:cubicBezTo>
                    <a:cubicBezTo>
                      <a:pt x="412696" y="124106"/>
                      <a:pt x="316153" y="1258"/>
                      <a:pt x="267482" y="7"/>
                    </a:cubicBezTo>
                    <a:cubicBezTo>
                      <a:pt x="218811" y="-1244"/>
                      <a:pt x="118657" y="166993"/>
                      <a:pt x="120334" y="353247"/>
                    </a:cubicBezTo>
                    <a:cubicBezTo>
                      <a:pt x="122011" y="539501"/>
                      <a:pt x="251393" y="831558"/>
                      <a:pt x="498763" y="844687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6" name="Freeform 65">
                <a:extLst>
                  <a:ext uri="{FF2B5EF4-FFF2-40B4-BE49-F238E27FC236}">
                    <a16:creationId xmlns:a16="http://schemas.microsoft.com/office/drawing/2014/main" id="{3E3E0149-B870-4E18-1F57-F67E46F71484}"/>
                  </a:ext>
                </a:extLst>
              </p:cNvPr>
              <p:cNvSpPr/>
              <p:nvPr/>
            </p:nvSpPr>
            <p:spPr>
              <a:xfrm>
                <a:off x="2924624" y="3645468"/>
                <a:ext cx="230757" cy="264321"/>
              </a:xfrm>
              <a:custGeom>
                <a:avLst/>
                <a:gdLst>
                  <a:gd name="connsiteX0" fmla="*/ 0 w 498763"/>
                  <a:gd name="connsiteY0" fmla="*/ 853079 h 853079"/>
                  <a:gd name="connsiteX1" fmla="*/ 405245 w 498763"/>
                  <a:gd name="connsiteY1" fmla="*/ 489397 h 853079"/>
                  <a:gd name="connsiteX2" fmla="*/ 311727 w 498763"/>
                  <a:gd name="connsiteY2" fmla="*/ 1024 h 853079"/>
                  <a:gd name="connsiteX3" fmla="*/ 135082 w 498763"/>
                  <a:gd name="connsiteY3" fmla="*/ 375097 h 853079"/>
                  <a:gd name="connsiteX4" fmla="*/ 498763 w 498763"/>
                  <a:gd name="connsiteY4" fmla="*/ 853079 h 853079"/>
                  <a:gd name="connsiteX0" fmla="*/ 0 w 498763"/>
                  <a:gd name="connsiteY0" fmla="*/ 845734 h 845734"/>
                  <a:gd name="connsiteX1" fmla="*/ 405245 w 498763"/>
                  <a:gd name="connsiteY1" fmla="*/ 482052 h 845734"/>
                  <a:gd name="connsiteX2" fmla="*/ 267482 w 498763"/>
                  <a:gd name="connsiteY2" fmla="*/ 1054 h 845734"/>
                  <a:gd name="connsiteX3" fmla="*/ 135082 w 498763"/>
                  <a:gd name="connsiteY3" fmla="*/ 367752 h 845734"/>
                  <a:gd name="connsiteX4" fmla="*/ 498763 w 498763"/>
                  <a:gd name="connsiteY4" fmla="*/ 845734 h 845734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325 h 846325"/>
                  <a:gd name="connsiteX1" fmla="*/ 405245 w 498763"/>
                  <a:gd name="connsiteY1" fmla="*/ 482643 h 846325"/>
                  <a:gd name="connsiteX2" fmla="*/ 267482 w 498763"/>
                  <a:gd name="connsiteY2" fmla="*/ 1645 h 846325"/>
                  <a:gd name="connsiteX3" fmla="*/ 120334 w 498763"/>
                  <a:gd name="connsiteY3" fmla="*/ 346220 h 846325"/>
                  <a:gd name="connsiteX4" fmla="*/ 498763 w 498763"/>
                  <a:gd name="connsiteY4" fmla="*/ 846325 h 846325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89 h 844889"/>
                  <a:gd name="connsiteX1" fmla="*/ 405245 w 498763"/>
                  <a:gd name="connsiteY1" fmla="*/ 385343 h 844889"/>
                  <a:gd name="connsiteX2" fmla="*/ 267482 w 498763"/>
                  <a:gd name="connsiteY2" fmla="*/ 209 h 844889"/>
                  <a:gd name="connsiteX3" fmla="*/ 120334 w 498763"/>
                  <a:gd name="connsiteY3" fmla="*/ 344784 h 844889"/>
                  <a:gd name="connsiteX4" fmla="*/ 498763 w 498763"/>
                  <a:gd name="connsiteY4" fmla="*/ 844889 h 844889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682 h 844835"/>
                  <a:gd name="connsiteX1" fmla="*/ 405245 w 498763"/>
                  <a:gd name="connsiteY1" fmla="*/ 385136 h 844835"/>
                  <a:gd name="connsiteX2" fmla="*/ 267482 w 498763"/>
                  <a:gd name="connsiteY2" fmla="*/ 2 h 844835"/>
                  <a:gd name="connsiteX3" fmla="*/ 120334 w 498763"/>
                  <a:gd name="connsiteY3" fmla="*/ 344577 h 844835"/>
                  <a:gd name="connsiteX4" fmla="*/ 498763 w 498763"/>
                  <a:gd name="connsiteY4" fmla="*/ 844682 h 844835"/>
                  <a:gd name="connsiteX0" fmla="*/ 0 w 498763"/>
                  <a:gd name="connsiteY0" fmla="*/ 844721 h 844874"/>
                  <a:gd name="connsiteX1" fmla="*/ 405245 w 498763"/>
                  <a:gd name="connsiteY1" fmla="*/ 385175 h 844874"/>
                  <a:gd name="connsiteX2" fmla="*/ 267482 w 498763"/>
                  <a:gd name="connsiteY2" fmla="*/ 41 h 844874"/>
                  <a:gd name="connsiteX3" fmla="*/ 120334 w 498763"/>
                  <a:gd name="connsiteY3" fmla="*/ 403609 h 844874"/>
                  <a:gd name="connsiteX4" fmla="*/ 498763 w 498763"/>
                  <a:gd name="connsiteY4" fmla="*/ 844721 h 844874"/>
                  <a:gd name="connsiteX0" fmla="*/ 0 w 498763"/>
                  <a:gd name="connsiteY0" fmla="*/ 844743 h 844928"/>
                  <a:gd name="connsiteX1" fmla="*/ 405245 w 498763"/>
                  <a:gd name="connsiteY1" fmla="*/ 429443 h 844928"/>
                  <a:gd name="connsiteX2" fmla="*/ 267482 w 498763"/>
                  <a:gd name="connsiteY2" fmla="*/ 63 h 844928"/>
                  <a:gd name="connsiteX3" fmla="*/ 120334 w 498763"/>
                  <a:gd name="connsiteY3" fmla="*/ 403631 h 844928"/>
                  <a:gd name="connsiteX4" fmla="*/ 498763 w 498763"/>
                  <a:gd name="connsiteY4" fmla="*/ 844743 h 844928"/>
                  <a:gd name="connsiteX0" fmla="*/ 0 w 498763"/>
                  <a:gd name="connsiteY0" fmla="*/ 844743 h 844942"/>
                  <a:gd name="connsiteX1" fmla="*/ 405245 w 498763"/>
                  <a:gd name="connsiteY1" fmla="*/ 429443 h 844942"/>
                  <a:gd name="connsiteX2" fmla="*/ 267482 w 498763"/>
                  <a:gd name="connsiteY2" fmla="*/ 63 h 844942"/>
                  <a:gd name="connsiteX3" fmla="*/ 120334 w 498763"/>
                  <a:gd name="connsiteY3" fmla="*/ 403631 h 844942"/>
                  <a:gd name="connsiteX4" fmla="*/ 498763 w 498763"/>
                  <a:gd name="connsiteY4" fmla="*/ 844743 h 844942"/>
                  <a:gd name="connsiteX0" fmla="*/ 0 w 498763"/>
                  <a:gd name="connsiteY0" fmla="*/ 844682 h 844855"/>
                  <a:gd name="connsiteX1" fmla="*/ 405245 w 498763"/>
                  <a:gd name="connsiteY1" fmla="*/ 399885 h 844855"/>
                  <a:gd name="connsiteX2" fmla="*/ 267482 w 498763"/>
                  <a:gd name="connsiteY2" fmla="*/ 2 h 844855"/>
                  <a:gd name="connsiteX3" fmla="*/ 120334 w 498763"/>
                  <a:gd name="connsiteY3" fmla="*/ 403570 h 844855"/>
                  <a:gd name="connsiteX4" fmla="*/ 498763 w 498763"/>
                  <a:gd name="connsiteY4" fmla="*/ 844682 h 84485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783 h 844956"/>
                  <a:gd name="connsiteX1" fmla="*/ 405245 w 498763"/>
                  <a:gd name="connsiteY1" fmla="*/ 399986 h 844956"/>
                  <a:gd name="connsiteX2" fmla="*/ 267482 w 498763"/>
                  <a:gd name="connsiteY2" fmla="*/ 103 h 844956"/>
                  <a:gd name="connsiteX3" fmla="*/ 120334 w 498763"/>
                  <a:gd name="connsiteY3" fmla="*/ 388923 h 844956"/>
                  <a:gd name="connsiteX4" fmla="*/ 498763 w 498763"/>
                  <a:gd name="connsiteY4" fmla="*/ 844783 h 844956"/>
                  <a:gd name="connsiteX0" fmla="*/ 0 w 498763"/>
                  <a:gd name="connsiteY0" fmla="*/ 844694 h 844867"/>
                  <a:gd name="connsiteX1" fmla="*/ 405245 w 498763"/>
                  <a:gd name="connsiteY1" fmla="*/ 399897 h 844867"/>
                  <a:gd name="connsiteX2" fmla="*/ 267482 w 498763"/>
                  <a:gd name="connsiteY2" fmla="*/ 14 h 844867"/>
                  <a:gd name="connsiteX3" fmla="*/ 120334 w 498763"/>
                  <a:gd name="connsiteY3" fmla="*/ 388834 h 844867"/>
                  <a:gd name="connsiteX4" fmla="*/ 498763 w 498763"/>
                  <a:gd name="connsiteY4" fmla="*/ 844694 h 844867"/>
                  <a:gd name="connsiteX0" fmla="*/ 0 w 498763"/>
                  <a:gd name="connsiteY0" fmla="*/ 844929 h 845102"/>
                  <a:gd name="connsiteX1" fmla="*/ 405245 w 498763"/>
                  <a:gd name="connsiteY1" fmla="*/ 400132 h 845102"/>
                  <a:gd name="connsiteX2" fmla="*/ 267482 w 498763"/>
                  <a:gd name="connsiteY2" fmla="*/ 249 h 845102"/>
                  <a:gd name="connsiteX3" fmla="*/ 120334 w 498763"/>
                  <a:gd name="connsiteY3" fmla="*/ 353489 h 845102"/>
                  <a:gd name="connsiteX4" fmla="*/ 498763 w 498763"/>
                  <a:gd name="connsiteY4" fmla="*/ 844929 h 845102"/>
                  <a:gd name="connsiteX0" fmla="*/ 0 w 498763"/>
                  <a:gd name="connsiteY0" fmla="*/ 844687 h 844834"/>
                  <a:gd name="connsiteX1" fmla="*/ 412361 w 498763"/>
                  <a:gd name="connsiteY1" fmla="*/ 360752 h 844834"/>
                  <a:gd name="connsiteX2" fmla="*/ 267482 w 498763"/>
                  <a:gd name="connsiteY2" fmla="*/ 7 h 844834"/>
                  <a:gd name="connsiteX3" fmla="*/ 120334 w 498763"/>
                  <a:gd name="connsiteY3" fmla="*/ 353247 h 844834"/>
                  <a:gd name="connsiteX4" fmla="*/ 498763 w 498763"/>
                  <a:gd name="connsiteY4" fmla="*/ 844687 h 844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8763" h="844834">
                    <a:moveTo>
                      <a:pt x="0" y="844687"/>
                    </a:moveTo>
                    <a:cubicBezTo>
                      <a:pt x="198767" y="851838"/>
                      <a:pt x="412026" y="597398"/>
                      <a:pt x="412361" y="360752"/>
                    </a:cubicBezTo>
                    <a:cubicBezTo>
                      <a:pt x="412696" y="124106"/>
                      <a:pt x="316153" y="1258"/>
                      <a:pt x="267482" y="7"/>
                    </a:cubicBezTo>
                    <a:cubicBezTo>
                      <a:pt x="218811" y="-1244"/>
                      <a:pt x="118657" y="166993"/>
                      <a:pt x="120334" y="353247"/>
                    </a:cubicBezTo>
                    <a:cubicBezTo>
                      <a:pt x="122011" y="539501"/>
                      <a:pt x="251393" y="831558"/>
                      <a:pt x="498763" y="844687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7" name="Freeform 66">
                <a:extLst>
                  <a:ext uri="{FF2B5EF4-FFF2-40B4-BE49-F238E27FC236}">
                    <a16:creationId xmlns:a16="http://schemas.microsoft.com/office/drawing/2014/main" id="{EC8140CF-F01F-4D5D-D32F-B6D4713DB247}"/>
                  </a:ext>
                </a:extLst>
              </p:cNvPr>
              <p:cNvSpPr/>
              <p:nvPr/>
            </p:nvSpPr>
            <p:spPr>
              <a:xfrm>
                <a:off x="3152067" y="3645468"/>
                <a:ext cx="230757" cy="264321"/>
              </a:xfrm>
              <a:custGeom>
                <a:avLst/>
                <a:gdLst>
                  <a:gd name="connsiteX0" fmla="*/ 0 w 498763"/>
                  <a:gd name="connsiteY0" fmla="*/ 853079 h 853079"/>
                  <a:gd name="connsiteX1" fmla="*/ 405245 w 498763"/>
                  <a:gd name="connsiteY1" fmla="*/ 489397 h 853079"/>
                  <a:gd name="connsiteX2" fmla="*/ 311727 w 498763"/>
                  <a:gd name="connsiteY2" fmla="*/ 1024 h 853079"/>
                  <a:gd name="connsiteX3" fmla="*/ 135082 w 498763"/>
                  <a:gd name="connsiteY3" fmla="*/ 375097 h 853079"/>
                  <a:gd name="connsiteX4" fmla="*/ 498763 w 498763"/>
                  <a:gd name="connsiteY4" fmla="*/ 853079 h 853079"/>
                  <a:gd name="connsiteX0" fmla="*/ 0 w 498763"/>
                  <a:gd name="connsiteY0" fmla="*/ 845734 h 845734"/>
                  <a:gd name="connsiteX1" fmla="*/ 405245 w 498763"/>
                  <a:gd name="connsiteY1" fmla="*/ 482052 h 845734"/>
                  <a:gd name="connsiteX2" fmla="*/ 267482 w 498763"/>
                  <a:gd name="connsiteY2" fmla="*/ 1054 h 845734"/>
                  <a:gd name="connsiteX3" fmla="*/ 135082 w 498763"/>
                  <a:gd name="connsiteY3" fmla="*/ 367752 h 845734"/>
                  <a:gd name="connsiteX4" fmla="*/ 498763 w 498763"/>
                  <a:gd name="connsiteY4" fmla="*/ 845734 h 845734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325 h 846325"/>
                  <a:gd name="connsiteX1" fmla="*/ 405245 w 498763"/>
                  <a:gd name="connsiteY1" fmla="*/ 482643 h 846325"/>
                  <a:gd name="connsiteX2" fmla="*/ 267482 w 498763"/>
                  <a:gd name="connsiteY2" fmla="*/ 1645 h 846325"/>
                  <a:gd name="connsiteX3" fmla="*/ 120334 w 498763"/>
                  <a:gd name="connsiteY3" fmla="*/ 346220 h 846325"/>
                  <a:gd name="connsiteX4" fmla="*/ 498763 w 498763"/>
                  <a:gd name="connsiteY4" fmla="*/ 846325 h 846325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89 h 844889"/>
                  <a:gd name="connsiteX1" fmla="*/ 405245 w 498763"/>
                  <a:gd name="connsiteY1" fmla="*/ 385343 h 844889"/>
                  <a:gd name="connsiteX2" fmla="*/ 267482 w 498763"/>
                  <a:gd name="connsiteY2" fmla="*/ 209 h 844889"/>
                  <a:gd name="connsiteX3" fmla="*/ 120334 w 498763"/>
                  <a:gd name="connsiteY3" fmla="*/ 344784 h 844889"/>
                  <a:gd name="connsiteX4" fmla="*/ 498763 w 498763"/>
                  <a:gd name="connsiteY4" fmla="*/ 844889 h 844889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682 h 844835"/>
                  <a:gd name="connsiteX1" fmla="*/ 405245 w 498763"/>
                  <a:gd name="connsiteY1" fmla="*/ 385136 h 844835"/>
                  <a:gd name="connsiteX2" fmla="*/ 267482 w 498763"/>
                  <a:gd name="connsiteY2" fmla="*/ 2 h 844835"/>
                  <a:gd name="connsiteX3" fmla="*/ 120334 w 498763"/>
                  <a:gd name="connsiteY3" fmla="*/ 344577 h 844835"/>
                  <a:gd name="connsiteX4" fmla="*/ 498763 w 498763"/>
                  <a:gd name="connsiteY4" fmla="*/ 844682 h 844835"/>
                  <a:gd name="connsiteX0" fmla="*/ 0 w 498763"/>
                  <a:gd name="connsiteY0" fmla="*/ 844721 h 844874"/>
                  <a:gd name="connsiteX1" fmla="*/ 405245 w 498763"/>
                  <a:gd name="connsiteY1" fmla="*/ 385175 h 844874"/>
                  <a:gd name="connsiteX2" fmla="*/ 267482 w 498763"/>
                  <a:gd name="connsiteY2" fmla="*/ 41 h 844874"/>
                  <a:gd name="connsiteX3" fmla="*/ 120334 w 498763"/>
                  <a:gd name="connsiteY3" fmla="*/ 403609 h 844874"/>
                  <a:gd name="connsiteX4" fmla="*/ 498763 w 498763"/>
                  <a:gd name="connsiteY4" fmla="*/ 844721 h 844874"/>
                  <a:gd name="connsiteX0" fmla="*/ 0 w 498763"/>
                  <a:gd name="connsiteY0" fmla="*/ 844743 h 844928"/>
                  <a:gd name="connsiteX1" fmla="*/ 405245 w 498763"/>
                  <a:gd name="connsiteY1" fmla="*/ 429443 h 844928"/>
                  <a:gd name="connsiteX2" fmla="*/ 267482 w 498763"/>
                  <a:gd name="connsiteY2" fmla="*/ 63 h 844928"/>
                  <a:gd name="connsiteX3" fmla="*/ 120334 w 498763"/>
                  <a:gd name="connsiteY3" fmla="*/ 403631 h 844928"/>
                  <a:gd name="connsiteX4" fmla="*/ 498763 w 498763"/>
                  <a:gd name="connsiteY4" fmla="*/ 844743 h 844928"/>
                  <a:gd name="connsiteX0" fmla="*/ 0 w 498763"/>
                  <a:gd name="connsiteY0" fmla="*/ 844743 h 844942"/>
                  <a:gd name="connsiteX1" fmla="*/ 405245 w 498763"/>
                  <a:gd name="connsiteY1" fmla="*/ 429443 h 844942"/>
                  <a:gd name="connsiteX2" fmla="*/ 267482 w 498763"/>
                  <a:gd name="connsiteY2" fmla="*/ 63 h 844942"/>
                  <a:gd name="connsiteX3" fmla="*/ 120334 w 498763"/>
                  <a:gd name="connsiteY3" fmla="*/ 403631 h 844942"/>
                  <a:gd name="connsiteX4" fmla="*/ 498763 w 498763"/>
                  <a:gd name="connsiteY4" fmla="*/ 844743 h 844942"/>
                  <a:gd name="connsiteX0" fmla="*/ 0 w 498763"/>
                  <a:gd name="connsiteY0" fmla="*/ 844682 h 844855"/>
                  <a:gd name="connsiteX1" fmla="*/ 405245 w 498763"/>
                  <a:gd name="connsiteY1" fmla="*/ 399885 h 844855"/>
                  <a:gd name="connsiteX2" fmla="*/ 267482 w 498763"/>
                  <a:gd name="connsiteY2" fmla="*/ 2 h 844855"/>
                  <a:gd name="connsiteX3" fmla="*/ 120334 w 498763"/>
                  <a:gd name="connsiteY3" fmla="*/ 403570 h 844855"/>
                  <a:gd name="connsiteX4" fmla="*/ 498763 w 498763"/>
                  <a:gd name="connsiteY4" fmla="*/ 844682 h 84485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783 h 844956"/>
                  <a:gd name="connsiteX1" fmla="*/ 405245 w 498763"/>
                  <a:gd name="connsiteY1" fmla="*/ 399986 h 844956"/>
                  <a:gd name="connsiteX2" fmla="*/ 267482 w 498763"/>
                  <a:gd name="connsiteY2" fmla="*/ 103 h 844956"/>
                  <a:gd name="connsiteX3" fmla="*/ 120334 w 498763"/>
                  <a:gd name="connsiteY3" fmla="*/ 388923 h 844956"/>
                  <a:gd name="connsiteX4" fmla="*/ 498763 w 498763"/>
                  <a:gd name="connsiteY4" fmla="*/ 844783 h 844956"/>
                  <a:gd name="connsiteX0" fmla="*/ 0 w 498763"/>
                  <a:gd name="connsiteY0" fmla="*/ 844694 h 844867"/>
                  <a:gd name="connsiteX1" fmla="*/ 405245 w 498763"/>
                  <a:gd name="connsiteY1" fmla="*/ 399897 h 844867"/>
                  <a:gd name="connsiteX2" fmla="*/ 267482 w 498763"/>
                  <a:gd name="connsiteY2" fmla="*/ 14 h 844867"/>
                  <a:gd name="connsiteX3" fmla="*/ 120334 w 498763"/>
                  <a:gd name="connsiteY3" fmla="*/ 388834 h 844867"/>
                  <a:gd name="connsiteX4" fmla="*/ 498763 w 498763"/>
                  <a:gd name="connsiteY4" fmla="*/ 844694 h 844867"/>
                  <a:gd name="connsiteX0" fmla="*/ 0 w 498763"/>
                  <a:gd name="connsiteY0" fmla="*/ 844929 h 845102"/>
                  <a:gd name="connsiteX1" fmla="*/ 405245 w 498763"/>
                  <a:gd name="connsiteY1" fmla="*/ 400132 h 845102"/>
                  <a:gd name="connsiteX2" fmla="*/ 267482 w 498763"/>
                  <a:gd name="connsiteY2" fmla="*/ 249 h 845102"/>
                  <a:gd name="connsiteX3" fmla="*/ 120334 w 498763"/>
                  <a:gd name="connsiteY3" fmla="*/ 353489 h 845102"/>
                  <a:gd name="connsiteX4" fmla="*/ 498763 w 498763"/>
                  <a:gd name="connsiteY4" fmla="*/ 844929 h 845102"/>
                  <a:gd name="connsiteX0" fmla="*/ 0 w 498763"/>
                  <a:gd name="connsiteY0" fmla="*/ 844687 h 844834"/>
                  <a:gd name="connsiteX1" fmla="*/ 412361 w 498763"/>
                  <a:gd name="connsiteY1" fmla="*/ 360752 h 844834"/>
                  <a:gd name="connsiteX2" fmla="*/ 267482 w 498763"/>
                  <a:gd name="connsiteY2" fmla="*/ 7 h 844834"/>
                  <a:gd name="connsiteX3" fmla="*/ 120334 w 498763"/>
                  <a:gd name="connsiteY3" fmla="*/ 353247 h 844834"/>
                  <a:gd name="connsiteX4" fmla="*/ 498763 w 498763"/>
                  <a:gd name="connsiteY4" fmla="*/ 844687 h 844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8763" h="844834">
                    <a:moveTo>
                      <a:pt x="0" y="844687"/>
                    </a:moveTo>
                    <a:cubicBezTo>
                      <a:pt x="198767" y="851838"/>
                      <a:pt x="412026" y="597398"/>
                      <a:pt x="412361" y="360752"/>
                    </a:cubicBezTo>
                    <a:cubicBezTo>
                      <a:pt x="412696" y="124106"/>
                      <a:pt x="316153" y="1258"/>
                      <a:pt x="267482" y="7"/>
                    </a:cubicBezTo>
                    <a:cubicBezTo>
                      <a:pt x="218811" y="-1244"/>
                      <a:pt x="118657" y="166993"/>
                      <a:pt x="120334" y="353247"/>
                    </a:cubicBezTo>
                    <a:cubicBezTo>
                      <a:pt x="122011" y="539501"/>
                      <a:pt x="251393" y="831558"/>
                      <a:pt x="498763" y="844687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8" name="Freeform 67">
                <a:extLst>
                  <a:ext uri="{FF2B5EF4-FFF2-40B4-BE49-F238E27FC236}">
                    <a16:creationId xmlns:a16="http://schemas.microsoft.com/office/drawing/2014/main" id="{720AAD87-A7B4-FCA4-CE43-05A5600991EB}"/>
                  </a:ext>
                </a:extLst>
              </p:cNvPr>
              <p:cNvSpPr/>
              <p:nvPr/>
            </p:nvSpPr>
            <p:spPr>
              <a:xfrm>
                <a:off x="3379509" y="3645468"/>
                <a:ext cx="230757" cy="264321"/>
              </a:xfrm>
              <a:custGeom>
                <a:avLst/>
                <a:gdLst>
                  <a:gd name="connsiteX0" fmla="*/ 0 w 498763"/>
                  <a:gd name="connsiteY0" fmla="*/ 853079 h 853079"/>
                  <a:gd name="connsiteX1" fmla="*/ 405245 w 498763"/>
                  <a:gd name="connsiteY1" fmla="*/ 489397 h 853079"/>
                  <a:gd name="connsiteX2" fmla="*/ 311727 w 498763"/>
                  <a:gd name="connsiteY2" fmla="*/ 1024 h 853079"/>
                  <a:gd name="connsiteX3" fmla="*/ 135082 w 498763"/>
                  <a:gd name="connsiteY3" fmla="*/ 375097 h 853079"/>
                  <a:gd name="connsiteX4" fmla="*/ 498763 w 498763"/>
                  <a:gd name="connsiteY4" fmla="*/ 853079 h 853079"/>
                  <a:gd name="connsiteX0" fmla="*/ 0 w 498763"/>
                  <a:gd name="connsiteY0" fmla="*/ 845734 h 845734"/>
                  <a:gd name="connsiteX1" fmla="*/ 405245 w 498763"/>
                  <a:gd name="connsiteY1" fmla="*/ 482052 h 845734"/>
                  <a:gd name="connsiteX2" fmla="*/ 267482 w 498763"/>
                  <a:gd name="connsiteY2" fmla="*/ 1054 h 845734"/>
                  <a:gd name="connsiteX3" fmla="*/ 135082 w 498763"/>
                  <a:gd name="connsiteY3" fmla="*/ 367752 h 845734"/>
                  <a:gd name="connsiteX4" fmla="*/ 498763 w 498763"/>
                  <a:gd name="connsiteY4" fmla="*/ 845734 h 845734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325 h 846325"/>
                  <a:gd name="connsiteX1" fmla="*/ 405245 w 498763"/>
                  <a:gd name="connsiteY1" fmla="*/ 482643 h 846325"/>
                  <a:gd name="connsiteX2" fmla="*/ 267482 w 498763"/>
                  <a:gd name="connsiteY2" fmla="*/ 1645 h 846325"/>
                  <a:gd name="connsiteX3" fmla="*/ 120334 w 498763"/>
                  <a:gd name="connsiteY3" fmla="*/ 346220 h 846325"/>
                  <a:gd name="connsiteX4" fmla="*/ 498763 w 498763"/>
                  <a:gd name="connsiteY4" fmla="*/ 846325 h 846325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89 h 844889"/>
                  <a:gd name="connsiteX1" fmla="*/ 405245 w 498763"/>
                  <a:gd name="connsiteY1" fmla="*/ 385343 h 844889"/>
                  <a:gd name="connsiteX2" fmla="*/ 267482 w 498763"/>
                  <a:gd name="connsiteY2" fmla="*/ 209 h 844889"/>
                  <a:gd name="connsiteX3" fmla="*/ 120334 w 498763"/>
                  <a:gd name="connsiteY3" fmla="*/ 344784 h 844889"/>
                  <a:gd name="connsiteX4" fmla="*/ 498763 w 498763"/>
                  <a:gd name="connsiteY4" fmla="*/ 844889 h 844889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682 h 844835"/>
                  <a:gd name="connsiteX1" fmla="*/ 405245 w 498763"/>
                  <a:gd name="connsiteY1" fmla="*/ 385136 h 844835"/>
                  <a:gd name="connsiteX2" fmla="*/ 267482 w 498763"/>
                  <a:gd name="connsiteY2" fmla="*/ 2 h 844835"/>
                  <a:gd name="connsiteX3" fmla="*/ 120334 w 498763"/>
                  <a:gd name="connsiteY3" fmla="*/ 344577 h 844835"/>
                  <a:gd name="connsiteX4" fmla="*/ 498763 w 498763"/>
                  <a:gd name="connsiteY4" fmla="*/ 844682 h 844835"/>
                  <a:gd name="connsiteX0" fmla="*/ 0 w 498763"/>
                  <a:gd name="connsiteY0" fmla="*/ 844721 h 844874"/>
                  <a:gd name="connsiteX1" fmla="*/ 405245 w 498763"/>
                  <a:gd name="connsiteY1" fmla="*/ 385175 h 844874"/>
                  <a:gd name="connsiteX2" fmla="*/ 267482 w 498763"/>
                  <a:gd name="connsiteY2" fmla="*/ 41 h 844874"/>
                  <a:gd name="connsiteX3" fmla="*/ 120334 w 498763"/>
                  <a:gd name="connsiteY3" fmla="*/ 403609 h 844874"/>
                  <a:gd name="connsiteX4" fmla="*/ 498763 w 498763"/>
                  <a:gd name="connsiteY4" fmla="*/ 844721 h 844874"/>
                  <a:gd name="connsiteX0" fmla="*/ 0 w 498763"/>
                  <a:gd name="connsiteY0" fmla="*/ 844743 h 844928"/>
                  <a:gd name="connsiteX1" fmla="*/ 405245 w 498763"/>
                  <a:gd name="connsiteY1" fmla="*/ 429443 h 844928"/>
                  <a:gd name="connsiteX2" fmla="*/ 267482 w 498763"/>
                  <a:gd name="connsiteY2" fmla="*/ 63 h 844928"/>
                  <a:gd name="connsiteX3" fmla="*/ 120334 w 498763"/>
                  <a:gd name="connsiteY3" fmla="*/ 403631 h 844928"/>
                  <a:gd name="connsiteX4" fmla="*/ 498763 w 498763"/>
                  <a:gd name="connsiteY4" fmla="*/ 844743 h 844928"/>
                  <a:gd name="connsiteX0" fmla="*/ 0 w 498763"/>
                  <a:gd name="connsiteY0" fmla="*/ 844743 h 844942"/>
                  <a:gd name="connsiteX1" fmla="*/ 405245 w 498763"/>
                  <a:gd name="connsiteY1" fmla="*/ 429443 h 844942"/>
                  <a:gd name="connsiteX2" fmla="*/ 267482 w 498763"/>
                  <a:gd name="connsiteY2" fmla="*/ 63 h 844942"/>
                  <a:gd name="connsiteX3" fmla="*/ 120334 w 498763"/>
                  <a:gd name="connsiteY3" fmla="*/ 403631 h 844942"/>
                  <a:gd name="connsiteX4" fmla="*/ 498763 w 498763"/>
                  <a:gd name="connsiteY4" fmla="*/ 844743 h 844942"/>
                  <a:gd name="connsiteX0" fmla="*/ 0 w 498763"/>
                  <a:gd name="connsiteY0" fmla="*/ 844682 h 844855"/>
                  <a:gd name="connsiteX1" fmla="*/ 405245 w 498763"/>
                  <a:gd name="connsiteY1" fmla="*/ 399885 h 844855"/>
                  <a:gd name="connsiteX2" fmla="*/ 267482 w 498763"/>
                  <a:gd name="connsiteY2" fmla="*/ 2 h 844855"/>
                  <a:gd name="connsiteX3" fmla="*/ 120334 w 498763"/>
                  <a:gd name="connsiteY3" fmla="*/ 403570 h 844855"/>
                  <a:gd name="connsiteX4" fmla="*/ 498763 w 498763"/>
                  <a:gd name="connsiteY4" fmla="*/ 844682 h 84485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783 h 844956"/>
                  <a:gd name="connsiteX1" fmla="*/ 405245 w 498763"/>
                  <a:gd name="connsiteY1" fmla="*/ 399986 h 844956"/>
                  <a:gd name="connsiteX2" fmla="*/ 267482 w 498763"/>
                  <a:gd name="connsiteY2" fmla="*/ 103 h 844956"/>
                  <a:gd name="connsiteX3" fmla="*/ 120334 w 498763"/>
                  <a:gd name="connsiteY3" fmla="*/ 388923 h 844956"/>
                  <a:gd name="connsiteX4" fmla="*/ 498763 w 498763"/>
                  <a:gd name="connsiteY4" fmla="*/ 844783 h 844956"/>
                  <a:gd name="connsiteX0" fmla="*/ 0 w 498763"/>
                  <a:gd name="connsiteY0" fmla="*/ 844694 h 844867"/>
                  <a:gd name="connsiteX1" fmla="*/ 405245 w 498763"/>
                  <a:gd name="connsiteY1" fmla="*/ 399897 h 844867"/>
                  <a:gd name="connsiteX2" fmla="*/ 267482 w 498763"/>
                  <a:gd name="connsiteY2" fmla="*/ 14 h 844867"/>
                  <a:gd name="connsiteX3" fmla="*/ 120334 w 498763"/>
                  <a:gd name="connsiteY3" fmla="*/ 388834 h 844867"/>
                  <a:gd name="connsiteX4" fmla="*/ 498763 w 498763"/>
                  <a:gd name="connsiteY4" fmla="*/ 844694 h 844867"/>
                  <a:gd name="connsiteX0" fmla="*/ 0 w 498763"/>
                  <a:gd name="connsiteY0" fmla="*/ 844929 h 845102"/>
                  <a:gd name="connsiteX1" fmla="*/ 405245 w 498763"/>
                  <a:gd name="connsiteY1" fmla="*/ 400132 h 845102"/>
                  <a:gd name="connsiteX2" fmla="*/ 267482 w 498763"/>
                  <a:gd name="connsiteY2" fmla="*/ 249 h 845102"/>
                  <a:gd name="connsiteX3" fmla="*/ 120334 w 498763"/>
                  <a:gd name="connsiteY3" fmla="*/ 353489 h 845102"/>
                  <a:gd name="connsiteX4" fmla="*/ 498763 w 498763"/>
                  <a:gd name="connsiteY4" fmla="*/ 844929 h 845102"/>
                  <a:gd name="connsiteX0" fmla="*/ 0 w 498763"/>
                  <a:gd name="connsiteY0" fmla="*/ 844687 h 844834"/>
                  <a:gd name="connsiteX1" fmla="*/ 412361 w 498763"/>
                  <a:gd name="connsiteY1" fmla="*/ 360752 h 844834"/>
                  <a:gd name="connsiteX2" fmla="*/ 267482 w 498763"/>
                  <a:gd name="connsiteY2" fmla="*/ 7 h 844834"/>
                  <a:gd name="connsiteX3" fmla="*/ 120334 w 498763"/>
                  <a:gd name="connsiteY3" fmla="*/ 353247 h 844834"/>
                  <a:gd name="connsiteX4" fmla="*/ 498763 w 498763"/>
                  <a:gd name="connsiteY4" fmla="*/ 844687 h 844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8763" h="844834">
                    <a:moveTo>
                      <a:pt x="0" y="844687"/>
                    </a:moveTo>
                    <a:cubicBezTo>
                      <a:pt x="198767" y="851838"/>
                      <a:pt x="412026" y="597398"/>
                      <a:pt x="412361" y="360752"/>
                    </a:cubicBezTo>
                    <a:cubicBezTo>
                      <a:pt x="412696" y="124106"/>
                      <a:pt x="316153" y="1258"/>
                      <a:pt x="267482" y="7"/>
                    </a:cubicBezTo>
                    <a:cubicBezTo>
                      <a:pt x="218811" y="-1244"/>
                      <a:pt x="118657" y="166993"/>
                      <a:pt x="120334" y="353247"/>
                    </a:cubicBezTo>
                    <a:cubicBezTo>
                      <a:pt x="122011" y="539501"/>
                      <a:pt x="251393" y="831558"/>
                      <a:pt x="498763" y="844687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9" name="Freeform 68">
                <a:extLst>
                  <a:ext uri="{FF2B5EF4-FFF2-40B4-BE49-F238E27FC236}">
                    <a16:creationId xmlns:a16="http://schemas.microsoft.com/office/drawing/2014/main" id="{C3AEA8AE-0569-E419-63D8-34165028C4AC}"/>
                  </a:ext>
                </a:extLst>
              </p:cNvPr>
              <p:cNvSpPr/>
              <p:nvPr/>
            </p:nvSpPr>
            <p:spPr>
              <a:xfrm>
                <a:off x="3606952" y="3645468"/>
                <a:ext cx="230757" cy="264321"/>
              </a:xfrm>
              <a:custGeom>
                <a:avLst/>
                <a:gdLst>
                  <a:gd name="connsiteX0" fmla="*/ 0 w 498763"/>
                  <a:gd name="connsiteY0" fmla="*/ 853079 h 853079"/>
                  <a:gd name="connsiteX1" fmla="*/ 405245 w 498763"/>
                  <a:gd name="connsiteY1" fmla="*/ 489397 h 853079"/>
                  <a:gd name="connsiteX2" fmla="*/ 311727 w 498763"/>
                  <a:gd name="connsiteY2" fmla="*/ 1024 h 853079"/>
                  <a:gd name="connsiteX3" fmla="*/ 135082 w 498763"/>
                  <a:gd name="connsiteY3" fmla="*/ 375097 h 853079"/>
                  <a:gd name="connsiteX4" fmla="*/ 498763 w 498763"/>
                  <a:gd name="connsiteY4" fmla="*/ 853079 h 853079"/>
                  <a:gd name="connsiteX0" fmla="*/ 0 w 498763"/>
                  <a:gd name="connsiteY0" fmla="*/ 845734 h 845734"/>
                  <a:gd name="connsiteX1" fmla="*/ 405245 w 498763"/>
                  <a:gd name="connsiteY1" fmla="*/ 482052 h 845734"/>
                  <a:gd name="connsiteX2" fmla="*/ 267482 w 498763"/>
                  <a:gd name="connsiteY2" fmla="*/ 1054 h 845734"/>
                  <a:gd name="connsiteX3" fmla="*/ 135082 w 498763"/>
                  <a:gd name="connsiteY3" fmla="*/ 367752 h 845734"/>
                  <a:gd name="connsiteX4" fmla="*/ 498763 w 498763"/>
                  <a:gd name="connsiteY4" fmla="*/ 845734 h 845734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325 h 846325"/>
                  <a:gd name="connsiteX1" fmla="*/ 405245 w 498763"/>
                  <a:gd name="connsiteY1" fmla="*/ 482643 h 846325"/>
                  <a:gd name="connsiteX2" fmla="*/ 267482 w 498763"/>
                  <a:gd name="connsiteY2" fmla="*/ 1645 h 846325"/>
                  <a:gd name="connsiteX3" fmla="*/ 120334 w 498763"/>
                  <a:gd name="connsiteY3" fmla="*/ 346220 h 846325"/>
                  <a:gd name="connsiteX4" fmla="*/ 498763 w 498763"/>
                  <a:gd name="connsiteY4" fmla="*/ 846325 h 846325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89 h 844889"/>
                  <a:gd name="connsiteX1" fmla="*/ 405245 w 498763"/>
                  <a:gd name="connsiteY1" fmla="*/ 385343 h 844889"/>
                  <a:gd name="connsiteX2" fmla="*/ 267482 w 498763"/>
                  <a:gd name="connsiteY2" fmla="*/ 209 h 844889"/>
                  <a:gd name="connsiteX3" fmla="*/ 120334 w 498763"/>
                  <a:gd name="connsiteY3" fmla="*/ 344784 h 844889"/>
                  <a:gd name="connsiteX4" fmla="*/ 498763 w 498763"/>
                  <a:gd name="connsiteY4" fmla="*/ 844889 h 844889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682 h 844835"/>
                  <a:gd name="connsiteX1" fmla="*/ 405245 w 498763"/>
                  <a:gd name="connsiteY1" fmla="*/ 385136 h 844835"/>
                  <a:gd name="connsiteX2" fmla="*/ 267482 w 498763"/>
                  <a:gd name="connsiteY2" fmla="*/ 2 h 844835"/>
                  <a:gd name="connsiteX3" fmla="*/ 120334 w 498763"/>
                  <a:gd name="connsiteY3" fmla="*/ 344577 h 844835"/>
                  <a:gd name="connsiteX4" fmla="*/ 498763 w 498763"/>
                  <a:gd name="connsiteY4" fmla="*/ 844682 h 844835"/>
                  <a:gd name="connsiteX0" fmla="*/ 0 w 498763"/>
                  <a:gd name="connsiteY0" fmla="*/ 844721 h 844874"/>
                  <a:gd name="connsiteX1" fmla="*/ 405245 w 498763"/>
                  <a:gd name="connsiteY1" fmla="*/ 385175 h 844874"/>
                  <a:gd name="connsiteX2" fmla="*/ 267482 w 498763"/>
                  <a:gd name="connsiteY2" fmla="*/ 41 h 844874"/>
                  <a:gd name="connsiteX3" fmla="*/ 120334 w 498763"/>
                  <a:gd name="connsiteY3" fmla="*/ 403609 h 844874"/>
                  <a:gd name="connsiteX4" fmla="*/ 498763 w 498763"/>
                  <a:gd name="connsiteY4" fmla="*/ 844721 h 844874"/>
                  <a:gd name="connsiteX0" fmla="*/ 0 w 498763"/>
                  <a:gd name="connsiteY0" fmla="*/ 844743 h 844928"/>
                  <a:gd name="connsiteX1" fmla="*/ 405245 w 498763"/>
                  <a:gd name="connsiteY1" fmla="*/ 429443 h 844928"/>
                  <a:gd name="connsiteX2" fmla="*/ 267482 w 498763"/>
                  <a:gd name="connsiteY2" fmla="*/ 63 h 844928"/>
                  <a:gd name="connsiteX3" fmla="*/ 120334 w 498763"/>
                  <a:gd name="connsiteY3" fmla="*/ 403631 h 844928"/>
                  <a:gd name="connsiteX4" fmla="*/ 498763 w 498763"/>
                  <a:gd name="connsiteY4" fmla="*/ 844743 h 844928"/>
                  <a:gd name="connsiteX0" fmla="*/ 0 w 498763"/>
                  <a:gd name="connsiteY0" fmla="*/ 844743 h 844942"/>
                  <a:gd name="connsiteX1" fmla="*/ 405245 w 498763"/>
                  <a:gd name="connsiteY1" fmla="*/ 429443 h 844942"/>
                  <a:gd name="connsiteX2" fmla="*/ 267482 w 498763"/>
                  <a:gd name="connsiteY2" fmla="*/ 63 h 844942"/>
                  <a:gd name="connsiteX3" fmla="*/ 120334 w 498763"/>
                  <a:gd name="connsiteY3" fmla="*/ 403631 h 844942"/>
                  <a:gd name="connsiteX4" fmla="*/ 498763 w 498763"/>
                  <a:gd name="connsiteY4" fmla="*/ 844743 h 844942"/>
                  <a:gd name="connsiteX0" fmla="*/ 0 w 498763"/>
                  <a:gd name="connsiteY0" fmla="*/ 844682 h 844855"/>
                  <a:gd name="connsiteX1" fmla="*/ 405245 w 498763"/>
                  <a:gd name="connsiteY1" fmla="*/ 399885 h 844855"/>
                  <a:gd name="connsiteX2" fmla="*/ 267482 w 498763"/>
                  <a:gd name="connsiteY2" fmla="*/ 2 h 844855"/>
                  <a:gd name="connsiteX3" fmla="*/ 120334 w 498763"/>
                  <a:gd name="connsiteY3" fmla="*/ 403570 h 844855"/>
                  <a:gd name="connsiteX4" fmla="*/ 498763 w 498763"/>
                  <a:gd name="connsiteY4" fmla="*/ 844682 h 84485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783 h 844956"/>
                  <a:gd name="connsiteX1" fmla="*/ 405245 w 498763"/>
                  <a:gd name="connsiteY1" fmla="*/ 399986 h 844956"/>
                  <a:gd name="connsiteX2" fmla="*/ 267482 w 498763"/>
                  <a:gd name="connsiteY2" fmla="*/ 103 h 844956"/>
                  <a:gd name="connsiteX3" fmla="*/ 120334 w 498763"/>
                  <a:gd name="connsiteY3" fmla="*/ 388923 h 844956"/>
                  <a:gd name="connsiteX4" fmla="*/ 498763 w 498763"/>
                  <a:gd name="connsiteY4" fmla="*/ 844783 h 844956"/>
                  <a:gd name="connsiteX0" fmla="*/ 0 w 498763"/>
                  <a:gd name="connsiteY0" fmla="*/ 844694 h 844867"/>
                  <a:gd name="connsiteX1" fmla="*/ 405245 w 498763"/>
                  <a:gd name="connsiteY1" fmla="*/ 399897 h 844867"/>
                  <a:gd name="connsiteX2" fmla="*/ 267482 w 498763"/>
                  <a:gd name="connsiteY2" fmla="*/ 14 h 844867"/>
                  <a:gd name="connsiteX3" fmla="*/ 120334 w 498763"/>
                  <a:gd name="connsiteY3" fmla="*/ 388834 h 844867"/>
                  <a:gd name="connsiteX4" fmla="*/ 498763 w 498763"/>
                  <a:gd name="connsiteY4" fmla="*/ 844694 h 844867"/>
                  <a:gd name="connsiteX0" fmla="*/ 0 w 498763"/>
                  <a:gd name="connsiteY0" fmla="*/ 844929 h 845102"/>
                  <a:gd name="connsiteX1" fmla="*/ 405245 w 498763"/>
                  <a:gd name="connsiteY1" fmla="*/ 400132 h 845102"/>
                  <a:gd name="connsiteX2" fmla="*/ 267482 w 498763"/>
                  <a:gd name="connsiteY2" fmla="*/ 249 h 845102"/>
                  <a:gd name="connsiteX3" fmla="*/ 120334 w 498763"/>
                  <a:gd name="connsiteY3" fmla="*/ 353489 h 845102"/>
                  <a:gd name="connsiteX4" fmla="*/ 498763 w 498763"/>
                  <a:gd name="connsiteY4" fmla="*/ 844929 h 845102"/>
                  <a:gd name="connsiteX0" fmla="*/ 0 w 498763"/>
                  <a:gd name="connsiteY0" fmla="*/ 844687 h 844834"/>
                  <a:gd name="connsiteX1" fmla="*/ 412361 w 498763"/>
                  <a:gd name="connsiteY1" fmla="*/ 360752 h 844834"/>
                  <a:gd name="connsiteX2" fmla="*/ 267482 w 498763"/>
                  <a:gd name="connsiteY2" fmla="*/ 7 h 844834"/>
                  <a:gd name="connsiteX3" fmla="*/ 120334 w 498763"/>
                  <a:gd name="connsiteY3" fmla="*/ 353247 h 844834"/>
                  <a:gd name="connsiteX4" fmla="*/ 498763 w 498763"/>
                  <a:gd name="connsiteY4" fmla="*/ 844687 h 844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8763" h="844834">
                    <a:moveTo>
                      <a:pt x="0" y="844687"/>
                    </a:moveTo>
                    <a:cubicBezTo>
                      <a:pt x="198767" y="851838"/>
                      <a:pt x="412026" y="597398"/>
                      <a:pt x="412361" y="360752"/>
                    </a:cubicBezTo>
                    <a:cubicBezTo>
                      <a:pt x="412696" y="124106"/>
                      <a:pt x="316153" y="1258"/>
                      <a:pt x="267482" y="7"/>
                    </a:cubicBezTo>
                    <a:cubicBezTo>
                      <a:pt x="218811" y="-1244"/>
                      <a:pt x="118657" y="166993"/>
                      <a:pt x="120334" y="353247"/>
                    </a:cubicBezTo>
                    <a:cubicBezTo>
                      <a:pt x="122011" y="539501"/>
                      <a:pt x="251393" y="831558"/>
                      <a:pt x="498763" y="844687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0" name="Freeform 69">
                <a:extLst>
                  <a:ext uri="{FF2B5EF4-FFF2-40B4-BE49-F238E27FC236}">
                    <a16:creationId xmlns:a16="http://schemas.microsoft.com/office/drawing/2014/main" id="{32AF559B-84B5-9E4C-615F-838E8BF72B7A}"/>
                  </a:ext>
                </a:extLst>
              </p:cNvPr>
              <p:cNvSpPr/>
              <p:nvPr/>
            </p:nvSpPr>
            <p:spPr>
              <a:xfrm>
                <a:off x="2252460" y="3645468"/>
                <a:ext cx="230757" cy="264321"/>
              </a:xfrm>
              <a:custGeom>
                <a:avLst/>
                <a:gdLst>
                  <a:gd name="connsiteX0" fmla="*/ 0 w 498763"/>
                  <a:gd name="connsiteY0" fmla="*/ 853079 h 853079"/>
                  <a:gd name="connsiteX1" fmla="*/ 405245 w 498763"/>
                  <a:gd name="connsiteY1" fmla="*/ 489397 h 853079"/>
                  <a:gd name="connsiteX2" fmla="*/ 311727 w 498763"/>
                  <a:gd name="connsiteY2" fmla="*/ 1024 h 853079"/>
                  <a:gd name="connsiteX3" fmla="*/ 135082 w 498763"/>
                  <a:gd name="connsiteY3" fmla="*/ 375097 h 853079"/>
                  <a:gd name="connsiteX4" fmla="*/ 498763 w 498763"/>
                  <a:gd name="connsiteY4" fmla="*/ 853079 h 853079"/>
                  <a:gd name="connsiteX0" fmla="*/ 0 w 498763"/>
                  <a:gd name="connsiteY0" fmla="*/ 845734 h 845734"/>
                  <a:gd name="connsiteX1" fmla="*/ 405245 w 498763"/>
                  <a:gd name="connsiteY1" fmla="*/ 482052 h 845734"/>
                  <a:gd name="connsiteX2" fmla="*/ 267482 w 498763"/>
                  <a:gd name="connsiteY2" fmla="*/ 1054 h 845734"/>
                  <a:gd name="connsiteX3" fmla="*/ 135082 w 498763"/>
                  <a:gd name="connsiteY3" fmla="*/ 367752 h 845734"/>
                  <a:gd name="connsiteX4" fmla="*/ 498763 w 498763"/>
                  <a:gd name="connsiteY4" fmla="*/ 845734 h 845734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325 h 846325"/>
                  <a:gd name="connsiteX1" fmla="*/ 405245 w 498763"/>
                  <a:gd name="connsiteY1" fmla="*/ 482643 h 846325"/>
                  <a:gd name="connsiteX2" fmla="*/ 267482 w 498763"/>
                  <a:gd name="connsiteY2" fmla="*/ 1645 h 846325"/>
                  <a:gd name="connsiteX3" fmla="*/ 120334 w 498763"/>
                  <a:gd name="connsiteY3" fmla="*/ 346220 h 846325"/>
                  <a:gd name="connsiteX4" fmla="*/ 498763 w 498763"/>
                  <a:gd name="connsiteY4" fmla="*/ 846325 h 846325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89 h 844889"/>
                  <a:gd name="connsiteX1" fmla="*/ 405245 w 498763"/>
                  <a:gd name="connsiteY1" fmla="*/ 385343 h 844889"/>
                  <a:gd name="connsiteX2" fmla="*/ 267482 w 498763"/>
                  <a:gd name="connsiteY2" fmla="*/ 209 h 844889"/>
                  <a:gd name="connsiteX3" fmla="*/ 120334 w 498763"/>
                  <a:gd name="connsiteY3" fmla="*/ 344784 h 844889"/>
                  <a:gd name="connsiteX4" fmla="*/ 498763 w 498763"/>
                  <a:gd name="connsiteY4" fmla="*/ 844889 h 844889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682 h 844835"/>
                  <a:gd name="connsiteX1" fmla="*/ 405245 w 498763"/>
                  <a:gd name="connsiteY1" fmla="*/ 385136 h 844835"/>
                  <a:gd name="connsiteX2" fmla="*/ 267482 w 498763"/>
                  <a:gd name="connsiteY2" fmla="*/ 2 h 844835"/>
                  <a:gd name="connsiteX3" fmla="*/ 120334 w 498763"/>
                  <a:gd name="connsiteY3" fmla="*/ 344577 h 844835"/>
                  <a:gd name="connsiteX4" fmla="*/ 498763 w 498763"/>
                  <a:gd name="connsiteY4" fmla="*/ 844682 h 844835"/>
                  <a:gd name="connsiteX0" fmla="*/ 0 w 498763"/>
                  <a:gd name="connsiteY0" fmla="*/ 844721 h 844874"/>
                  <a:gd name="connsiteX1" fmla="*/ 405245 w 498763"/>
                  <a:gd name="connsiteY1" fmla="*/ 385175 h 844874"/>
                  <a:gd name="connsiteX2" fmla="*/ 267482 w 498763"/>
                  <a:gd name="connsiteY2" fmla="*/ 41 h 844874"/>
                  <a:gd name="connsiteX3" fmla="*/ 120334 w 498763"/>
                  <a:gd name="connsiteY3" fmla="*/ 403609 h 844874"/>
                  <a:gd name="connsiteX4" fmla="*/ 498763 w 498763"/>
                  <a:gd name="connsiteY4" fmla="*/ 844721 h 844874"/>
                  <a:gd name="connsiteX0" fmla="*/ 0 w 498763"/>
                  <a:gd name="connsiteY0" fmla="*/ 844743 h 844928"/>
                  <a:gd name="connsiteX1" fmla="*/ 405245 w 498763"/>
                  <a:gd name="connsiteY1" fmla="*/ 429443 h 844928"/>
                  <a:gd name="connsiteX2" fmla="*/ 267482 w 498763"/>
                  <a:gd name="connsiteY2" fmla="*/ 63 h 844928"/>
                  <a:gd name="connsiteX3" fmla="*/ 120334 w 498763"/>
                  <a:gd name="connsiteY3" fmla="*/ 403631 h 844928"/>
                  <a:gd name="connsiteX4" fmla="*/ 498763 w 498763"/>
                  <a:gd name="connsiteY4" fmla="*/ 844743 h 844928"/>
                  <a:gd name="connsiteX0" fmla="*/ 0 w 498763"/>
                  <a:gd name="connsiteY0" fmla="*/ 844743 h 844942"/>
                  <a:gd name="connsiteX1" fmla="*/ 405245 w 498763"/>
                  <a:gd name="connsiteY1" fmla="*/ 429443 h 844942"/>
                  <a:gd name="connsiteX2" fmla="*/ 267482 w 498763"/>
                  <a:gd name="connsiteY2" fmla="*/ 63 h 844942"/>
                  <a:gd name="connsiteX3" fmla="*/ 120334 w 498763"/>
                  <a:gd name="connsiteY3" fmla="*/ 403631 h 844942"/>
                  <a:gd name="connsiteX4" fmla="*/ 498763 w 498763"/>
                  <a:gd name="connsiteY4" fmla="*/ 844743 h 844942"/>
                  <a:gd name="connsiteX0" fmla="*/ 0 w 498763"/>
                  <a:gd name="connsiteY0" fmla="*/ 844682 h 844855"/>
                  <a:gd name="connsiteX1" fmla="*/ 405245 w 498763"/>
                  <a:gd name="connsiteY1" fmla="*/ 399885 h 844855"/>
                  <a:gd name="connsiteX2" fmla="*/ 267482 w 498763"/>
                  <a:gd name="connsiteY2" fmla="*/ 2 h 844855"/>
                  <a:gd name="connsiteX3" fmla="*/ 120334 w 498763"/>
                  <a:gd name="connsiteY3" fmla="*/ 403570 h 844855"/>
                  <a:gd name="connsiteX4" fmla="*/ 498763 w 498763"/>
                  <a:gd name="connsiteY4" fmla="*/ 844682 h 84485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783 h 844956"/>
                  <a:gd name="connsiteX1" fmla="*/ 405245 w 498763"/>
                  <a:gd name="connsiteY1" fmla="*/ 399986 h 844956"/>
                  <a:gd name="connsiteX2" fmla="*/ 267482 w 498763"/>
                  <a:gd name="connsiteY2" fmla="*/ 103 h 844956"/>
                  <a:gd name="connsiteX3" fmla="*/ 120334 w 498763"/>
                  <a:gd name="connsiteY3" fmla="*/ 388923 h 844956"/>
                  <a:gd name="connsiteX4" fmla="*/ 498763 w 498763"/>
                  <a:gd name="connsiteY4" fmla="*/ 844783 h 844956"/>
                  <a:gd name="connsiteX0" fmla="*/ 0 w 498763"/>
                  <a:gd name="connsiteY0" fmla="*/ 844694 h 844867"/>
                  <a:gd name="connsiteX1" fmla="*/ 405245 w 498763"/>
                  <a:gd name="connsiteY1" fmla="*/ 399897 h 844867"/>
                  <a:gd name="connsiteX2" fmla="*/ 267482 w 498763"/>
                  <a:gd name="connsiteY2" fmla="*/ 14 h 844867"/>
                  <a:gd name="connsiteX3" fmla="*/ 120334 w 498763"/>
                  <a:gd name="connsiteY3" fmla="*/ 388834 h 844867"/>
                  <a:gd name="connsiteX4" fmla="*/ 498763 w 498763"/>
                  <a:gd name="connsiteY4" fmla="*/ 844694 h 844867"/>
                  <a:gd name="connsiteX0" fmla="*/ 0 w 498763"/>
                  <a:gd name="connsiteY0" fmla="*/ 844929 h 845102"/>
                  <a:gd name="connsiteX1" fmla="*/ 405245 w 498763"/>
                  <a:gd name="connsiteY1" fmla="*/ 400132 h 845102"/>
                  <a:gd name="connsiteX2" fmla="*/ 267482 w 498763"/>
                  <a:gd name="connsiteY2" fmla="*/ 249 h 845102"/>
                  <a:gd name="connsiteX3" fmla="*/ 120334 w 498763"/>
                  <a:gd name="connsiteY3" fmla="*/ 353489 h 845102"/>
                  <a:gd name="connsiteX4" fmla="*/ 498763 w 498763"/>
                  <a:gd name="connsiteY4" fmla="*/ 844929 h 845102"/>
                  <a:gd name="connsiteX0" fmla="*/ 0 w 498763"/>
                  <a:gd name="connsiteY0" fmla="*/ 844687 h 844834"/>
                  <a:gd name="connsiteX1" fmla="*/ 412361 w 498763"/>
                  <a:gd name="connsiteY1" fmla="*/ 360752 h 844834"/>
                  <a:gd name="connsiteX2" fmla="*/ 267482 w 498763"/>
                  <a:gd name="connsiteY2" fmla="*/ 7 h 844834"/>
                  <a:gd name="connsiteX3" fmla="*/ 120334 w 498763"/>
                  <a:gd name="connsiteY3" fmla="*/ 353247 h 844834"/>
                  <a:gd name="connsiteX4" fmla="*/ 498763 w 498763"/>
                  <a:gd name="connsiteY4" fmla="*/ 844687 h 844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8763" h="844834">
                    <a:moveTo>
                      <a:pt x="0" y="844687"/>
                    </a:moveTo>
                    <a:cubicBezTo>
                      <a:pt x="198767" y="851838"/>
                      <a:pt x="412026" y="597398"/>
                      <a:pt x="412361" y="360752"/>
                    </a:cubicBezTo>
                    <a:cubicBezTo>
                      <a:pt x="412696" y="124106"/>
                      <a:pt x="316153" y="1258"/>
                      <a:pt x="267482" y="7"/>
                    </a:cubicBezTo>
                    <a:cubicBezTo>
                      <a:pt x="218811" y="-1244"/>
                      <a:pt x="118657" y="166993"/>
                      <a:pt x="120334" y="353247"/>
                    </a:cubicBezTo>
                    <a:cubicBezTo>
                      <a:pt x="122011" y="539501"/>
                      <a:pt x="251393" y="831558"/>
                      <a:pt x="498763" y="844687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" name="Freeform 70">
                <a:extLst>
                  <a:ext uri="{FF2B5EF4-FFF2-40B4-BE49-F238E27FC236}">
                    <a16:creationId xmlns:a16="http://schemas.microsoft.com/office/drawing/2014/main" id="{530F6634-1459-40E0-E096-244A5DF5B421}"/>
                  </a:ext>
                </a:extLst>
              </p:cNvPr>
              <p:cNvSpPr/>
              <p:nvPr/>
            </p:nvSpPr>
            <p:spPr>
              <a:xfrm>
                <a:off x="2035181" y="3645468"/>
                <a:ext cx="230757" cy="264321"/>
              </a:xfrm>
              <a:custGeom>
                <a:avLst/>
                <a:gdLst>
                  <a:gd name="connsiteX0" fmla="*/ 0 w 498763"/>
                  <a:gd name="connsiteY0" fmla="*/ 853079 h 853079"/>
                  <a:gd name="connsiteX1" fmla="*/ 405245 w 498763"/>
                  <a:gd name="connsiteY1" fmla="*/ 489397 h 853079"/>
                  <a:gd name="connsiteX2" fmla="*/ 311727 w 498763"/>
                  <a:gd name="connsiteY2" fmla="*/ 1024 h 853079"/>
                  <a:gd name="connsiteX3" fmla="*/ 135082 w 498763"/>
                  <a:gd name="connsiteY3" fmla="*/ 375097 h 853079"/>
                  <a:gd name="connsiteX4" fmla="*/ 498763 w 498763"/>
                  <a:gd name="connsiteY4" fmla="*/ 853079 h 853079"/>
                  <a:gd name="connsiteX0" fmla="*/ 0 w 498763"/>
                  <a:gd name="connsiteY0" fmla="*/ 845734 h 845734"/>
                  <a:gd name="connsiteX1" fmla="*/ 405245 w 498763"/>
                  <a:gd name="connsiteY1" fmla="*/ 482052 h 845734"/>
                  <a:gd name="connsiteX2" fmla="*/ 267482 w 498763"/>
                  <a:gd name="connsiteY2" fmla="*/ 1054 h 845734"/>
                  <a:gd name="connsiteX3" fmla="*/ 135082 w 498763"/>
                  <a:gd name="connsiteY3" fmla="*/ 367752 h 845734"/>
                  <a:gd name="connsiteX4" fmla="*/ 498763 w 498763"/>
                  <a:gd name="connsiteY4" fmla="*/ 845734 h 845734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325 h 846325"/>
                  <a:gd name="connsiteX1" fmla="*/ 405245 w 498763"/>
                  <a:gd name="connsiteY1" fmla="*/ 482643 h 846325"/>
                  <a:gd name="connsiteX2" fmla="*/ 267482 w 498763"/>
                  <a:gd name="connsiteY2" fmla="*/ 1645 h 846325"/>
                  <a:gd name="connsiteX3" fmla="*/ 120334 w 498763"/>
                  <a:gd name="connsiteY3" fmla="*/ 346220 h 846325"/>
                  <a:gd name="connsiteX4" fmla="*/ 498763 w 498763"/>
                  <a:gd name="connsiteY4" fmla="*/ 846325 h 846325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89 h 844889"/>
                  <a:gd name="connsiteX1" fmla="*/ 405245 w 498763"/>
                  <a:gd name="connsiteY1" fmla="*/ 385343 h 844889"/>
                  <a:gd name="connsiteX2" fmla="*/ 267482 w 498763"/>
                  <a:gd name="connsiteY2" fmla="*/ 209 h 844889"/>
                  <a:gd name="connsiteX3" fmla="*/ 120334 w 498763"/>
                  <a:gd name="connsiteY3" fmla="*/ 344784 h 844889"/>
                  <a:gd name="connsiteX4" fmla="*/ 498763 w 498763"/>
                  <a:gd name="connsiteY4" fmla="*/ 844889 h 844889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682 h 844835"/>
                  <a:gd name="connsiteX1" fmla="*/ 405245 w 498763"/>
                  <a:gd name="connsiteY1" fmla="*/ 385136 h 844835"/>
                  <a:gd name="connsiteX2" fmla="*/ 267482 w 498763"/>
                  <a:gd name="connsiteY2" fmla="*/ 2 h 844835"/>
                  <a:gd name="connsiteX3" fmla="*/ 120334 w 498763"/>
                  <a:gd name="connsiteY3" fmla="*/ 344577 h 844835"/>
                  <a:gd name="connsiteX4" fmla="*/ 498763 w 498763"/>
                  <a:gd name="connsiteY4" fmla="*/ 844682 h 844835"/>
                  <a:gd name="connsiteX0" fmla="*/ 0 w 498763"/>
                  <a:gd name="connsiteY0" fmla="*/ 844721 h 844874"/>
                  <a:gd name="connsiteX1" fmla="*/ 405245 w 498763"/>
                  <a:gd name="connsiteY1" fmla="*/ 385175 h 844874"/>
                  <a:gd name="connsiteX2" fmla="*/ 267482 w 498763"/>
                  <a:gd name="connsiteY2" fmla="*/ 41 h 844874"/>
                  <a:gd name="connsiteX3" fmla="*/ 120334 w 498763"/>
                  <a:gd name="connsiteY3" fmla="*/ 403609 h 844874"/>
                  <a:gd name="connsiteX4" fmla="*/ 498763 w 498763"/>
                  <a:gd name="connsiteY4" fmla="*/ 844721 h 844874"/>
                  <a:gd name="connsiteX0" fmla="*/ 0 w 498763"/>
                  <a:gd name="connsiteY0" fmla="*/ 844743 h 844928"/>
                  <a:gd name="connsiteX1" fmla="*/ 405245 w 498763"/>
                  <a:gd name="connsiteY1" fmla="*/ 429443 h 844928"/>
                  <a:gd name="connsiteX2" fmla="*/ 267482 w 498763"/>
                  <a:gd name="connsiteY2" fmla="*/ 63 h 844928"/>
                  <a:gd name="connsiteX3" fmla="*/ 120334 w 498763"/>
                  <a:gd name="connsiteY3" fmla="*/ 403631 h 844928"/>
                  <a:gd name="connsiteX4" fmla="*/ 498763 w 498763"/>
                  <a:gd name="connsiteY4" fmla="*/ 844743 h 844928"/>
                  <a:gd name="connsiteX0" fmla="*/ 0 w 498763"/>
                  <a:gd name="connsiteY0" fmla="*/ 844743 h 844942"/>
                  <a:gd name="connsiteX1" fmla="*/ 405245 w 498763"/>
                  <a:gd name="connsiteY1" fmla="*/ 429443 h 844942"/>
                  <a:gd name="connsiteX2" fmla="*/ 267482 w 498763"/>
                  <a:gd name="connsiteY2" fmla="*/ 63 h 844942"/>
                  <a:gd name="connsiteX3" fmla="*/ 120334 w 498763"/>
                  <a:gd name="connsiteY3" fmla="*/ 403631 h 844942"/>
                  <a:gd name="connsiteX4" fmla="*/ 498763 w 498763"/>
                  <a:gd name="connsiteY4" fmla="*/ 844743 h 844942"/>
                  <a:gd name="connsiteX0" fmla="*/ 0 w 498763"/>
                  <a:gd name="connsiteY0" fmla="*/ 844682 h 844855"/>
                  <a:gd name="connsiteX1" fmla="*/ 405245 w 498763"/>
                  <a:gd name="connsiteY1" fmla="*/ 399885 h 844855"/>
                  <a:gd name="connsiteX2" fmla="*/ 267482 w 498763"/>
                  <a:gd name="connsiteY2" fmla="*/ 2 h 844855"/>
                  <a:gd name="connsiteX3" fmla="*/ 120334 w 498763"/>
                  <a:gd name="connsiteY3" fmla="*/ 403570 h 844855"/>
                  <a:gd name="connsiteX4" fmla="*/ 498763 w 498763"/>
                  <a:gd name="connsiteY4" fmla="*/ 844682 h 84485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783 h 844956"/>
                  <a:gd name="connsiteX1" fmla="*/ 405245 w 498763"/>
                  <a:gd name="connsiteY1" fmla="*/ 399986 h 844956"/>
                  <a:gd name="connsiteX2" fmla="*/ 267482 w 498763"/>
                  <a:gd name="connsiteY2" fmla="*/ 103 h 844956"/>
                  <a:gd name="connsiteX3" fmla="*/ 120334 w 498763"/>
                  <a:gd name="connsiteY3" fmla="*/ 388923 h 844956"/>
                  <a:gd name="connsiteX4" fmla="*/ 498763 w 498763"/>
                  <a:gd name="connsiteY4" fmla="*/ 844783 h 844956"/>
                  <a:gd name="connsiteX0" fmla="*/ 0 w 498763"/>
                  <a:gd name="connsiteY0" fmla="*/ 844694 h 844867"/>
                  <a:gd name="connsiteX1" fmla="*/ 405245 w 498763"/>
                  <a:gd name="connsiteY1" fmla="*/ 399897 h 844867"/>
                  <a:gd name="connsiteX2" fmla="*/ 267482 w 498763"/>
                  <a:gd name="connsiteY2" fmla="*/ 14 h 844867"/>
                  <a:gd name="connsiteX3" fmla="*/ 120334 w 498763"/>
                  <a:gd name="connsiteY3" fmla="*/ 388834 h 844867"/>
                  <a:gd name="connsiteX4" fmla="*/ 498763 w 498763"/>
                  <a:gd name="connsiteY4" fmla="*/ 844694 h 844867"/>
                  <a:gd name="connsiteX0" fmla="*/ 0 w 498763"/>
                  <a:gd name="connsiteY0" fmla="*/ 844929 h 845102"/>
                  <a:gd name="connsiteX1" fmla="*/ 405245 w 498763"/>
                  <a:gd name="connsiteY1" fmla="*/ 400132 h 845102"/>
                  <a:gd name="connsiteX2" fmla="*/ 267482 w 498763"/>
                  <a:gd name="connsiteY2" fmla="*/ 249 h 845102"/>
                  <a:gd name="connsiteX3" fmla="*/ 120334 w 498763"/>
                  <a:gd name="connsiteY3" fmla="*/ 353489 h 845102"/>
                  <a:gd name="connsiteX4" fmla="*/ 498763 w 498763"/>
                  <a:gd name="connsiteY4" fmla="*/ 844929 h 845102"/>
                  <a:gd name="connsiteX0" fmla="*/ 0 w 498763"/>
                  <a:gd name="connsiteY0" fmla="*/ 844687 h 844834"/>
                  <a:gd name="connsiteX1" fmla="*/ 412361 w 498763"/>
                  <a:gd name="connsiteY1" fmla="*/ 360752 h 844834"/>
                  <a:gd name="connsiteX2" fmla="*/ 267482 w 498763"/>
                  <a:gd name="connsiteY2" fmla="*/ 7 h 844834"/>
                  <a:gd name="connsiteX3" fmla="*/ 120334 w 498763"/>
                  <a:gd name="connsiteY3" fmla="*/ 353247 h 844834"/>
                  <a:gd name="connsiteX4" fmla="*/ 498763 w 498763"/>
                  <a:gd name="connsiteY4" fmla="*/ 844687 h 844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8763" h="844834">
                    <a:moveTo>
                      <a:pt x="0" y="844687"/>
                    </a:moveTo>
                    <a:cubicBezTo>
                      <a:pt x="198767" y="851838"/>
                      <a:pt x="412026" y="597398"/>
                      <a:pt x="412361" y="360752"/>
                    </a:cubicBezTo>
                    <a:cubicBezTo>
                      <a:pt x="412696" y="124106"/>
                      <a:pt x="316153" y="1258"/>
                      <a:pt x="267482" y="7"/>
                    </a:cubicBezTo>
                    <a:cubicBezTo>
                      <a:pt x="218811" y="-1244"/>
                      <a:pt x="118657" y="166993"/>
                      <a:pt x="120334" y="353247"/>
                    </a:cubicBezTo>
                    <a:cubicBezTo>
                      <a:pt x="122011" y="539501"/>
                      <a:pt x="251393" y="831558"/>
                      <a:pt x="498763" y="844687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" name="Freeform 71">
                <a:extLst>
                  <a:ext uri="{FF2B5EF4-FFF2-40B4-BE49-F238E27FC236}">
                    <a16:creationId xmlns:a16="http://schemas.microsoft.com/office/drawing/2014/main" id="{F78B4F1B-8995-36DE-4F95-0D7ACE50CCF8}"/>
                  </a:ext>
                </a:extLst>
              </p:cNvPr>
              <p:cNvSpPr/>
              <p:nvPr/>
            </p:nvSpPr>
            <p:spPr>
              <a:xfrm>
                <a:off x="1817902" y="3645468"/>
                <a:ext cx="230757" cy="264321"/>
              </a:xfrm>
              <a:custGeom>
                <a:avLst/>
                <a:gdLst>
                  <a:gd name="connsiteX0" fmla="*/ 0 w 498763"/>
                  <a:gd name="connsiteY0" fmla="*/ 853079 h 853079"/>
                  <a:gd name="connsiteX1" fmla="*/ 405245 w 498763"/>
                  <a:gd name="connsiteY1" fmla="*/ 489397 h 853079"/>
                  <a:gd name="connsiteX2" fmla="*/ 311727 w 498763"/>
                  <a:gd name="connsiteY2" fmla="*/ 1024 h 853079"/>
                  <a:gd name="connsiteX3" fmla="*/ 135082 w 498763"/>
                  <a:gd name="connsiteY3" fmla="*/ 375097 h 853079"/>
                  <a:gd name="connsiteX4" fmla="*/ 498763 w 498763"/>
                  <a:gd name="connsiteY4" fmla="*/ 853079 h 853079"/>
                  <a:gd name="connsiteX0" fmla="*/ 0 w 498763"/>
                  <a:gd name="connsiteY0" fmla="*/ 845734 h 845734"/>
                  <a:gd name="connsiteX1" fmla="*/ 405245 w 498763"/>
                  <a:gd name="connsiteY1" fmla="*/ 482052 h 845734"/>
                  <a:gd name="connsiteX2" fmla="*/ 267482 w 498763"/>
                  <a:gd name="connsiteY2" fmla="*/ 1054 h 845734"/>
                  <a:gd name="connsiteX3" fmla="*/ 135082 w 498763"/>
                  <a:gd name="connsiteY3" fmla="*/ 367752 h 845734"/>
                  <a:gd name="connsiteX4" fmla="*/ 498763 w 498763"/>
                  <a:gd name="connsiteY4" fmla="*/ 845734 h 845734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325 h 846325"/>
                  <a:gd name="connsiteX1" fmla="*/ 405245 w 498763"/>
                  <a:gd name="connsiteY1" fmla="*/ 482643 h 846325"/>
                  <a:gd name="connsiteX2" fmla="*/ 267482 w 498763"/>
                  <a:gd name="connsiteY2" fmla="*/ 1645 h 846325"/>
                  <a:gd name="connsiteX3" fmla="*/ 120334 w 498763"/>
                  <a:gd name="connsiteY3" fmla="*/ 346220 h 846325"/>
                  <a:gd name="connsiteX4" fmla="*/ 498763 w 498763"/>
                  <a:gd name="connsiteY4" fmla="*/ 846325 h 846325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89 h 844889"/>
                  <a:gd name="connsiteX1" fmla="*/ 405245 w 498763"/>
                  <a:gd name="connsiteY1" fmla="*/ 385343 h 844889"/>
                  <a:gd name="connsiteX2" fmla="*/ 267482 w 498763"/>
                  <a:gd name="connsiteY2" fmla="*/ 209 h 844889"/>
                  <a:gd name="connsiteX3" fmla="*/ 120334 w 498763"/>
                  <a:gd name="connsiteY3" fmla="*/ 344784 h 844889"/>
                  <a:gd name="connsiteX4" fmla="*/ 498763 w 498763"/>
                  <a:gd name="connsiteY4" fmla="*/ 844889 h 844889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682 h 844835"/>
                  <a:gd name="connsiteX1" fmla="*/ 405245 w 498763"/>
                  <a:gd name="connsiteY1" fmla="*/ 385136 h 844835"/>
                  <a:gd name="connsiteX2" fmla="*/ 267482 w 498763"/>
                  <a:gd name="connsiteY2" fmla="*/ 2 h 844835"/>
                  <a:gd name="connsiteX3" fmla="*/ 120334 w 498763"/>
                  <a:gd name="connsiteY3" fmla="*/ 344577 h 844835"/>
                  <a:gd name="connsiteX4" fmla="*/ 498763 w 498763"/>
                  <a:gd name="connsiteY4" fmla="*/ 844682 h 844835"/>
                  <a:gd name="connsiteX0" fmla="*/ 0 w 498763"/>
                  <a:gd name="connsiteY0" fmla="*/ 844721 h 844874"/>
                  <a:gd name="connsiteX1" fmla="*/ 405245 w 498763"/>
                  <a:gd name="connsiteY1" fmla="*/ 385175 h 844874"/>
                  <a:gd name="connsiteX2" fmla="*/ 267482 w 498763"/>
                  <a:gd name="connsiteY2" fmla="*/ 41 h 844874"/>
                  <a:gd name="connsiteX3" fmla="*/ 120334 w 498763"/>
                  <a:gd name="connsiteY3" fmla="*/ 403609 h 844874"/>
                  <a:gd name="connsiteX4" fmla="*/ 498763 w 498763"/>
                  <a:gd name="connsiteY4" fmla="*/ 844721 h 844874"/>
                  <a:gd name="connsiteX0" fmla="*/ 0 w 498763"/>
                  <a:gd name="connsiteY0" fmla="*/ 844743 h 844928"/>
                  <a:gd name="connsiteX1" fmla="*/ 405245 w 498763"/>
                  <a:gd name="connsiteY1" fmla="*/ 429443 h 844928"/>
                  <a:gd name="connsiteX2" fmla="*/ 267482 w 498763"/>
                  <a:gd name="connsiteY2" fmla="*/ 63 h 844928"/>
                  <a:gd name="connsiteX3" fmla="*/ 120334 w 498763"/>
                  <a:gd name="connsiteY3" fmla="*/ 403631 h 844928"/>
                  <a:gd name="connsiteX4" fmla="*/ 498763 w 498763"/>
                  <a:gd name="connsiteY4" fmla="*/ 844743 h 844928"/>
                  <a:gd name="connsiteX0" fmla="*/ 0 w 498763"/>
                  <a:gd name="connsiteY0" fmla="*/ 844743 h 844942"/>
                  <a:gd name="connsiteX1" fmla="*/ 405245 w 498763"/>
                  <a:gd name="connsiteY1" fmla="*/ 429443 h 844942"/>
                  <a:gd name="connsiteX2" fmla="*/ 267482 w 498763"/>
                  <a:gd name="connsiteY2" fmla="*/ 63 h 844942"/>
                  <a:gd name="connsiteX3" fmla="*/ 120334 w 498763"/>
                  <a:gd name="connsiteY3" fmla="*/ 403631 h 844942"/>
                  <a:gd name="connsiteX4" fmla="*/ 498763 w 498763"/>
                  <a:gd name="connsiteY4" fmla="*/ 844743 h 844942"/>
                  <a:gd name="connsiteX0" fmla="*/ 0 w 498763"/>
                  <a:gd name="connsiteY0" fmla="*/ 844682 h 844855"/>
                  <a:gd name="connsiteX1" fmla="*/ 405245 w 498763"/>
                  <a:gd name="connsiteY1" fmla="*/ 399885 h 844855"/>
                  <a:gd name="connsiteX2" fmla="*/ 267482 w 498763"/>
                  <a:gd name="connsiteY2" fmla="*/ 2 h 844855"/>
                  <a:gd name="connsiteX3" fmla="*/ 120334 w 498763"/>
                  <a:gd name="connsiteY3" fmla="*/ 403570 h 844855"/>
                  <a:gd name="connsiteX4" fmla="*/ 498763 w 498763"/>
                  <a:gd name="connsiteY4" fmla="*/ 844682 h 84485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783 h 844956"/>
                  <a:gd name="connsiteX1" fmla="*/ 405245 w 498763"/>
                  <a:gd name="connsiteY1" fmla="*/ 399986 h 844956"/>
                  <a:gd name="connsiteX2" fmla="*/ 267482 w 498763"/>
                  <a:gd name="connsiteY2" fmla="*/ 103 h 844956"/>
                  <a:gd name="connsiteX3" fmla="*/ 120334 w 498763"/>
                  <a:gd name="connsiteY3" fmla="*/ 388923 h 844956"/>
                  <a:gd name="connsiteX4" fmla="*/ 498763 w 498763"/>
                  <a:gd name="connsiteY4" fmla="*/ 844783 h 844956"/>
                  <a:gd name="connsiteX0" fmla="*/ 0 w 498763"/>
                  <a:gd name="connsiteY0" fmla="*/ 844694 h 844867"/>
                  <a:gd name="connsiteX1" fmla="*/ 405245 w 498763"/>
                  <a:gd name="connsiteY1" fmla="*/ 399897 h 844867"/>
                  <a:gd name="connsiteX2" fmla="*/ 267482 w 498763"/>
                  <a:gd name="connsiteY2" fmla="*/ 14 h 844867"/>
                  <a:gd name="connsiteX3" fmla="*/ 120334 w 498763"/>
                  <a:gd name="connsiteY3" fmla="*/ 388834 h 844867"/>
                  <a:gd name="connsiteX4" fmla="*/ 498763 w 498763"/>
                  <a:gd name="connsiteY4" fmla="*/ 844694 h 844867"/>
                  <a:gd name="connsiteX0" fmla="*/ 0 w 498763"/>
                  <a:gd name="connsiteY0" fmla="*/ 844929 h 845102"/>
                  <a:gd name="connsiteX1" fmla="*/ 405245 w 498763"/>
                  <a:gd name="connsiteY1" fmla="*/ 400132 h 845102"/>
                  <a:gd name="connsiteX2" fmla="*/ 267482 w 498763"/>
                  <a:gd name="connsiteY2" fmla="*/ 249 h 845102"/>
                  <a:gd name="connsiteX3" fmla="*/ 120334 w 498763"/>
                  <a:gd name="connsiteY3" fmla="*/ 353489 h 845102"/>
                  <a:gd name="connsiteX4" fmla="*/ 498763 w 498763"/>
                  <a:gd name="connsiteY4" fmla="*/ 844929 h 845102"/>
                  <a:gd name="connsiteX0" fmla="*/ 0 w 498763"/>
                  <a:gd name="connsiteY0" fmla="*/ 844687 h 844834"/>
                  <a:gd name="connsiteX1" fmla="*/ 412361 w 498763"/>
                  <a:gd name="connsiteY1" fmla="*/ 360752 h 844834"/>
                  <a:gd name="connsiteX2" fmla="*/ 267482 w 498763"/>
                  <a:gd name="connsiteY2" fmla="*/ 7 h 844834"/>
                  <a:gd name="connsiteX3" fmla="*/ 120334 w 498763"/>
                  <a:gd name="connsiteY3" fmla="*/ 353247 h 844834"/>
                  <a:gd name="connsiteX4" fmla="*/ 498763 w 498763"/>
                  <a:gd name="connsiteY4" fmla="*/ 844687 h 844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8763" h="844834">
                    <a:moveTo>
                      <a:pt x="0" y="844687"/>
                    </a:moveTo>
                    <a:cubicBezTo>
                      <a:pt x="198767" y="851838"/>
                      <a:pt x="412026" y="597398"/>
                      <a:pt x="412361" y="360752"/>
                    </a:cubicBezTo>
                    <a:cubicBezTo>
                      <a:pt x="412696" y="124106"/>
                      <a:pt x="316153" y="1258"/>
                      <a:pt x="267482" y="7"/>
                    </a:cubicBezTo>
                    <a:cubicBezTo>
                      <a:pt x="218811" y="-1244"/>
                      <a:pt x="118657" y="166993"/>
                      <a:pt x="120334" y="353247"/>
                    </a:cubicBezTo>
                    <a:cubicBezTo>
                      <a:pt x="122011" y="539501"/>
                      <a:pt x="251393" y="831558"/>
                      <a:pt x="498763" y="844687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3" name="Freeform 72">
                <a:extLst>
                  <a:ext uri="{FF2B5EF4-FFF2-40B4-BE49-F238E27FC236}">
                    <a16:creationId xmlns:a16="http://schemas.microsoft.com/office/drawing/2014/main" id="{00D9F80A-9BC7-0188-2798-455FFF279739}"/>
                  </a:ext>
                </a:extLst>
              </p:cNvPr>
              <p:cNvSpPr/>
              <p:nvPr/>
            </p:nvSpPr>
            <p:spPr>
              <a:xfrm>
                <a:off x="1600623" y="3645468"/>
                <a:ext cx="230757" cy="264321"/>
              </a:xfrm>
              <a:custGeom>
                <a:avLst/>
                <a:gdLst>
                  <a:gd name="connsiteX0" fmla="*/ 0 w 498763"/>
                  <a:gd name="connsiteY0" fmla="*/ 853079 h 853079"/>
                  <a:gd name="connsiteX1" fmla="*/ 405245 w 498763"/>
                  <a:gd name="connsiteY1" fmla="*/ 489397 h 853079"/>
                  <a:gd name="connsiteX2" fmla="*/ 311727 w 498763"/>
                  <a:gd name="connsiteY2" fmla="*/ 1024 h 853079"/>
                  <a:gd name="connsiteX3" fmla="*/ 135082 w 498763"/>
                  <a:gd name="connsiteY3" fmla="*/ 375097 h 853079"/>
                  <a:gd name="connsiteX4" fmla="*/ 498763 w 498763"/>
                  <a:gd name="connsiteY4" fmla="*/ 853079 h 853079"/>
                  <a:gd name="connsiteX0" fmla="*/ 0 w 498763"/>
                  <a:gd name="connsiteY0" fmla="*/ 845734 h 845734"/>
                  <a:gd name="connsiteX1" fmla="*/ 405245 w 498763"/>
                  <a:gd name="connsiteY1" fmla="*/ 482052 h 845734"/>
                  <a:gd name="connsiteX2" fmla="*/ 267482 w 498763"/>
                  <a:gd name="connsiteY2" fmla="*/ 1054 h 845734"/>
                  <a:gd name="connsiteX3" fmla="*/ 135082 w 498763"/>
                  <a:gd name="connsiteY3" fmla="*/ 367752 h 845734"/>
                  <a:gd name="connsiteX4" fmla="*/ 498763 w 498763"/>
                  <a:gd name="connsiteY4" fmla="*/ 845734 h 845734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325 h 846325"/>
                  <a:gd name="connsiteX1" fmla="*/ 405245 w 498763"/>
                  <a:gd name="connsiteY1" fmla="*/ 482643 h 846325"/>
                  <a:gd name="connsiteX2" fmla="*/ 267482 w 498763"/>
                  <a:gd name="connsiteY2" fmla="*/ 1645 h 846325"/>
                  <a:gd name="connsiteX3" fmla="*/ 120334 w 498763"/>
                  <a:gd name="connsiteY3" fmla="*/ 346220 h 846325"/>
                  <a:gd name="connsiteX4" fmla="*/ 498763 w 498763"/>
                  <a:gd name="connsiteY4" fmla="*/ 846325 h 846325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89 h 844889"/>
                  <a:gd name="connsiteX1" fmla="*/ 405245 w 498763"/>
                  <a:gd name="connsiteY1" fmla="*/ 385343 h 844889"/>
                  <a:gd name="connsiteX2" fmla="*/ 267482 w 498763"/>
                  <a:gd name="connsiteY2" fmla="*/ 209 h 844889"/>
                  <a:gd name="connsiteX3" fmla="*/ 120334 w 498763"/>
                  <a:gd name="connsiteY3" fmla="*/ 344784 h 844889"/>
                  <a:gd name="connsiteX4" fmla="*/ 498763 w 498763"/>
                  <a:gd name="connsiteY4" fmla="*/ 844889 h 844889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682 h 844835"/>
                  <a:gd name="connsiteX1" fmla="*/ 405245 w 498763"/>
                  <a:gd name="connsiteY1" fmla="*/ 385136 h 844835"/>
                  <a:gd name="connsiteX2" fmla="*/ 267482 w 498763"/>
                  <a:gd name="connsiteY2" fmla="*/ 2 h 844835"/>
                  <a:gd name="connsiteX3" fmla="*/ 120334 w 498763"/>
                  <a:gd name="connsiteY3" fmla="*/ 344577 h 844835"/>
                  <a:gd name="connsiteX4" fmla="*/ 498763 w 498763"/>
                  <a:gd name="connsiteY4" fmla="*/ 844682 h 844835"/>
                  <a:gd name="connsiteX0" fmla="*/ 0 w 498763"/>
                  <a:gd name="connsiteY0" fmla="*/ 844721 h 844874"/>
                  <a:gd name="connsiteX1" fmla="*/ 405245 w 498763"/>
                  <a:gd name="connsiteY1" fmla="*/ 385175 h 844874"/>
                  <a:gd name="connsiteX2" fmla="*/ 267482 w 498763"/>
                  <a:gd name="connsiteY2" fmla="*/ 41 h 844874"/>
                  <a:gd name="connsiteX3" fmla="*/ 120334 w 498763"/>
                  <a:gd name="connsiteY3" fmla="*/ 403609 h 844874"/>
                  <a:gd name="connsiteX4" fmla="*/ 498763 w 498763"/>
                  <a:gd name="connsiteY4" fmla="*/ 844721 h 844874"/>
                  <a:gd name="connsiteX0" fmla="*/ 0 w 498763"/>
                  <a:gd name="connsiteY0" fmla="*/ 844743 h 844928"/>
                  <a:gd name="connsiteX1" fmla="*/ 405245 w 498763"/>
                  <a:gd name="connsiteY1" fmla="*/ 429443 h 844928"/>
                  <a:gd name="connsiteX2" fmla="*/ 267482 w 498763"/>
                  <a:gd name="connsiteY2" fmla="*/ 63 h 844928"/>
                  <a:gd name="connsiteX3" fmla="*/ 120334 w 498763"/>
                  <a:gd name="connsiteY3" fmla="*/ 403631 h 844928"/>
                  <a:gd name="connsiteX4" fmla="*/ 498763 w 498763"/>
                  <a:gd name="connsiteY4" fmla="*/ 844743 h 844928"/>
                  <a:gd name="connsiteX0" fmla="*/ 0 w 498763"/>
                  <a:gd name="connsiteY0" fmla="*/ 844743 h 844942"/>
                  <a:gd name="connsiteX1" fmla="*/ 405245 w 498763"/>
                  <a:gd name="connsiteY1" fmla="*/ 429443 h 844942"/>
                  <a:gd name="connsiteX2" fmla="*/ 267482 w 498763"/>
                  <a:gd name="connsiteY2" fmla="*/ 63 h 844942"/>
                  <a:gd name="connsiteX3" fmla="*/ 120334 w 498763"/>
                  <a:gd name="connsiteY3" fmla="*/ 403631 h 844942"/>
                  <a:gd name="connsiteX4" fmla="*/ 498763 w 498763"/>
                  <a:gd name="connsiteY4" fmla="*/ 844743 h 844942"/>
                  <a:gd name="connsiteX0" fmla="*/ 0 w 498763"/>
                  <a:gd name="connsiteY0" fmla="*/ 844682 h 844855"/>
                  <a:gd name="connsiteX1" fmla="*/ 405245 w 498763"/>
                  <a:gd name="connsiteY1" fmla="*/ 399885 h 844855"/>
                  <a:gd name="connsiteX2" fmla="*/ 267482 w 498763"/>
                  <a:gd name="connsiteY2" fmla="*/ 2 h 844855"/>
                  <a:gd name="connsiteX3" fmla="*/ 120334 w 498763"/>
                  <a:gd name="connsiteY3" fmla="*/ 403570 h 844855"/>
                  <a:gd name="connsiteX4" fmla="*/ 498763 w 498763"/>
                  <a:gd name="connsiteY4" fmla="*/ 844682 h 84485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783 h 844956"/>
                  <a:gd name="connsiteX1" fmla="*/ 405245 w 498763"/>
                  <a:gd name="connsiteY1" fmla="*/ 399986 h 844956"/>
                  <a:gd name="connsiteX2" fmla="*/ 267482 w 498763"/>
                  <a:gd name="connsiteY2" fmla="*/ 103 h 844956"/>
                  <a:gd name="connsiteX3" fmla="*/ 120334 w 498763"/>
                  <a:gd name="connsiteY3" fmla="*/ 388923 h 844956"/>
                  <a:gd name="connsiteX4" fmla="*/ 498763 w 498763"/>
                  <a:gd name="connsiteY4" fmla="*/ 844783 h 844956"/>
                  <a:gd name="connsiteX0" fmla="*/ 0 w 498763"/>
                  <a:gd name="connsiteY0" fmla="*/ 844694 h 844867"/>
                  <a:gd name="connsiteX1" fmla="*/ 405245 w 498763"/>
                  <a:gd name="connsiteY1" fmla="*/ 399897 h 844867"/>
                  <a:gd name="connsiteX2" fmla="*/ 267482 w 498763"/>
                  <a:gd name="connsiteY2" fmla="*/ 14 h 844867"/>
                  <a:gd name="connsiteX3" fmla="*/ 120334 w 498763"/>
                  <a:gd name="connsiteY3" fmla="*/ 388834 h 844867"/>
                  <a:gd name="connsiteX4" fmla="*/ 498763 w 498763"/>
                  <a:gd name="connsiteY4" fmla="*/ 844694 h 844867"/>
                  <a:gd name="connsiteX0" fmla="*/ 0 w 498763"/>
                  <a:gd name="connsiteY0" fmla="*/ 844929 h 845102"/>
                  <a:gd name="connsiteX1" fmla="*/ 405245 w 498763"/>
                  <a:gd name="connsiteY1" fmla="*/ 400132 h 845102"/>
                  <a:gd name="connsiteX2" fmla="*/ 267482 w 498763"/>
                  <a:gd name="connsiteY2" fmla="*/ 249 h 845102"/>
                  <a:gd name="connsiteX3" fmla="*/ 120334 w 498763"/>
                  <a:gd name="connsiteY3" fmla="*/ 353489 h 845102"/>
                  <a:gd name="connsiteX4" fmla="*/ 498763 w 498763"/>
                  <a:gd name="connsiteY4" fmla="*/ 844929 h 845102"/>
                  <a:gd name="connsiteX0" fmla="*/ 0 w 498763"/>
                  <a:gd name="connsiteY0" fmla="*/ 844687 h 844834"/>
                  <a:gd name="connsiteX1" fmla="*/ 412361 w 498763"/>
                  <a:gd name="connsiteY1" fmla="*/ 360752 h 844834"/>
                  <a:gd name="connsiteX2" fmla="*/ 267482 w 498763"/>
                  <a:gd name="connsiteY2" fmla="*/ 7 h 844834"/>
                  <a:gd name="connsiteX3" fmla="*/ 120334 w 498763"/>
                  <a:gd name="connsiteY3" fmla="*/ 353247 h 844834"/>
                  <a:gd name="connsiteX4" fmla="*/ 498763 w 498763"/>
                  <a:gd name="connsiteY4" fmla="*/ 844687 h 844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8763" h="844834">
                    <a:moveTo>
                      <a:pt x="0" y="844687"/>
                    </a:moveTo>
                    <a:cubicBezTo>
                      <a:pt x="198767" y="851838"/>
                      <a:pt x="412026" y="597398"/>
                      <a:pt x="412361" y="360752"/>
                    </a:cubicBezTo>
                    <a:cubicBezTo>
                      <a:pt x="412696" y="124106"/>
                      <a:pt x="316153" y="1258"/>
                      <a:pt x="267482" y="7"/>
                    </a:cubicBezTo>
                    <a:cubicBezTo>
                      <a:pt x="218811" y="-1244"/>
                      <a:pt x="118657" y="166993"/>
                      <a:pt x="120334" y="353247"/>
                    </a:cubicBezTo>
                    <a:cubicBezTo>
                      <a:pt x="122011" y="539501"/>
                      <a:pt x="251393" y="831558"/>
                      <a:pt x="498763" y="844687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4" name="Freeform 73">
                <a:extLst>
                  <a:ext uri="{FF2B5EF4-FFF2-40B4-BE49-F238E27FC236}">
                    <a16:creationId xmlns:a16="http://schemas.microsoft.com/office/drawing/2014/main" id="{39791849-337A-EF80-7B2F-BD02FB23AF37}"/>
                  </a:ext>
                </a:extLst>
              </p:cNvPr>
              <p:cNvSpPr/>
              <p:nvPr/>
            </p:nvSpPr>
            <p:spPr>
              <a:xfrm>
                <a:off x="1383344" y="3645468"/>
                <a:ext cx="230757" cy="264321"/>
              </a:xfrm>
              <a:custGeom>
                <a:avLst/>
                <a:gdLst>
                  <a:gd name="connsiteX0" fmla="*/ 0 w 498763"/>
                  <a:gd name="connsiteY0" fmla="*/ 853079 h 853079"/>
                  <a:gd name="connsiteX1" fmla="*/ 405245 w 498763"/>
                  <a:gd name="connsiteY1" fmla="*/ 489397 h 853079"/>
                  <a:gd name="connsiteX2" fmla="*/ 311727 w 498763"/>
                  <a:gd name="connsiteY2" fmla="*/ 1024 h 853079"/>
                  <a:gd name="connsiteX3" fmla="*/ 135082 w 498763"/>
                  <a:gd name="connsiteY3" fmla="*/ 375097 h 853079"/>
                  <a:gd name="connsiteX4" fmla="*/ 498763 w 498763"/>
                  <a:gd name="connsiteY4" fmla="*/ 853079 h 853079"/>
                  <a:gd name="connsiteX0" fmla="*/ 0 w 498763"/>
                  <a:gd name="connsiteY0" fmla="*/ 845734 h 845734"/>
                  <a:gd name="connsiteX1" fmla="*/ 405245 w 498763"/>
                  <a:gd name="connsiteY1" fmla="*/ 482052 h 845734"/>
                  <a:gd name="connsiteX2" fmla="*/ 267482 w 498763"/>
                  <a:gd name="connsiteY2" fmla="*/ 1054 h 845734"/>
                  <a:gd name="connsiteX3" fmla="*/ 135082 w 498763"/>
                  <a:gd name="connsiteY3" fmla="*/ 367752 h 845734"/>
                  <a:gd name="connsiteX4" fmla="*/ 498763 w 498763"/>
                  <a:gd name="connsiteY4" fmla="*/ 845734 h 845734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325 h 846325"/>
                  <a:gd name="connsiteX1" fmla="*/ 405245 w 498763"/>
                  <a:gd name="connsiteY1" fmla="*/ 482643 h 846325"/>
                  <a:gd name="connsiteX2" fmla="*/ 267482 w 498763"/>
                  <a:gd name="connsiteY2" fmla="*/ 1645 h 846325"/>
                  <a:gd name="connsiteX3" fmla="*/ 120334 w 498763"/>
                  <a:gd name="connsiteY3" fmla="*/ 346220 h 846325"/>
                  <a:gd name="connsiteX4" fmla="*/ 498763 w 498763"/>
                  <a:gd name="connsiteY4" fmla="*/ 846325 h 846325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89 h 844889"/>
                  <a:gd name="connsiteX1" fmla="*/ 405245 w 498763"/>
                  <a:gd name="connsiteY1" fmla="*/ 385343 h 844889"/>
                  <a:gd name="connsiteX2" fmla="*/ 267482 w 498763"/>
                  <a:gd name="connsiteY2" fmla="*/ 209 h 844889"/>
                  <a:gd name="connsiteX3" fmla="*/ 120334 w 498763"/>
                  <a:gd name="connsiteY3" fmla="*/ 344784 h 844889"/>
                  <a:gd name="connsiteX4" fmla="*/ 498763 w 498763"/>
                  <a:gd name="connsiteY4" fmla="*/ 844889 h 844889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682 h 844835"/>
                  <a:gd name="connsiteX1" fmla="*/ 405245 w 498763"/>
                  <a:gd name="connsiteY1" fmla="*/ 385136 h 844835"/>
                  <a:gd name="connsiteX2" fmla="*/ 267482 w 498763"/>
                  <a:gd name="connsiteY2" fmla="*/ 2 h 844835"/>
                  <a:gd name="connsiteX3" fmla="*/ 120334 w 498763"/>
                  <a:gd name="connsiteY3" fmla="*/ 344577 h 844835"/>
                  <a:gd name="connsiteX4" fmla="*/ 498763 w 498763"/>
                  <a:gd name="connsiteY4" fmla="*/ 844682 h 844835"/>
                  <a:gd name="connsiteX0" fmla="*/ 0 w 498763"/>
                  <a:gd name="connsiteY0" fmla="*/ 844721 h 844874"/>
                  <a:gd name="connsiteX1" fmla="*/ 405245 w 498763"/>
                  <a:gd name="connsiteY1" fmla="*/ 385175 h 844874"/>
                  <a:gd name="connsiteX2" fmla="*/ 267482 w 498763"/>
                  <a:gd name="connsiteY2" fmla="*/ 41 h 844874"/>
                  <a:gd name="connsiteX3" fmla="*/ 120334 w 498763"/>
                  <a:gd name="connsiteY3" fmla="*/ 403609 h 844874"/>
                  <a:gd name="connsiteX4" fmla="*/ 498763 w 498763"/>
                  <a:gd name="connsiteY4" fmla="*/ 844721 h 844874"/>
                  <a:gd name="connsiteX0" fmla="*/ 0 w 498763"/>
                  <a:gd name="connsiteY0" fmla="*/ 844743 h 844928"/>
                  <a:gd name="connsiteX1" fmla="*/ 405245 w 498763"/>
                  <a:gd name="connsiteY1" fmla="*/ 429443 h 844928"/>
                  <a:gd name="connsiteX2" fmla="*/ 267482 w 498763"/>
                  <a:gd name="connsiteY2" fmla="*/ 63 h 844928"/>
                  <a:gd name="connsiteX3" fmla="*/ 120334 w 498763"/>
                  <a:gd name="connsiteY3" fmla="*/ 403631 h 844928"/>
                  <a:gd name="connsiteX4" fmla="*/ 498763 w 498763"/>
                  <a:gd name="connsiteY4" fmla="*/ 844743 h 844928"/>
                  <a:gd name="connsiteX0" fmla="*/ 0 w 498763"/>
                  <a:gd name="connsiteY0" fmla="*/ 844743 h 844942"/>
                  <a:gd name="connsiteX1" fmla="*/ 405245 w 498763"/>
                  <a:gd name="connsiteY1" fmla="*/ 429443 h 844942"/>
                  <a:gd name="connsiteX2" fmla="*/ 267482 w 498763"/>
                  <a:gd name="connsiteY2" fmla="*/ 63 h 844942"/>
                  <a:gd name="connsiteX3" fmla="*/ 120334 w 498763"/>
                  <a:gd name="connsiteY3" fmla="*/ 403631 h 844942"/>
                  <a:gd name="connsiteX4" fmla="*/ 498763 w 498763"/>
                  <a:gd name="connsiteY4" fmla="*/ 844743 h 844942"/>
                  <a:gd name="connsiteX0" fmla="*/ 0 w 498763"/>
                  <a:gd name="connsiteY0" fmla="*/ 844682 h 844855"/>
                  <a:gd name="connsiteX1" fmla="*/ 405245 w 498763"/>
                  <a:gd name="connsiteY1" fmla="*/ 399885 h 844855"/>
                  <a:gd name="connsiteX2" fmla="*/ 267482 w 498763"/>
                  <a:gd name="connsiteY2" fmla="*/ 2 h 844855"/>
                  <a:gd name="connsiteX3" fmla="*/ 120334 w 498763"/>
                  <a:gd name="connsiteY3" fmla="*/ 403570 h 844855"/>
                  <a:gd name="connsiteX4" fmla="*/ 498763 w 498763"/>
                  <a:gd name="connsiteY4" fmla="*/ 844682 h 84485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783 h 844956"/>
                  <a:gd name="connsiteX1" fmla="*/ 405245 w 498763"/>
                  <a:gd name="connsiteY1" fmla="*/ 399986 h 844956"/>
                  <a:gd name="connsiteX2" fmla="*/ 267482 w 498763"/>
                  <a:gd name="connsiteY2" fmla="*/ 103 h 844956"/>
                  <a:gd name="connsiteX3" fmla="*/ 120334 w 498763"/>
                  <a:gd name="connsiteY3" fmla="*/ 388923 h 844956"/>
                  <a:gd name="connsiteX4" fmla="*/ 498763 w 498763"/>
                  <a:gd name="connsiteY4" fmla="*/ 844783 h 844956"/>
                  <a:gd name="connsiteX0" fmla="*/ 0 w 498763"/>
                  <a:gd name="connsiteY0" fmla="*/ 844694 h 844867"/>
                  <a:gd name="connsiteX1" fmla="*/ 405245 w 498763"/>
                  <a:gd name="connsiteY1" fmla="*/ 399897 h 844867"/>
                  <a:gd name="connsiteX2" fmla="*/ 267482 w 498763"/>
                  <a:gd name="connsiteY2" fmla="*/ 14 h 844867"/>
                  <a:gd name="connsiteX3" fmla="*/ 120334 w 498763"/>
                  <a:gd name="connsiteY3" fmla="*/ 388834 h 844867"/>
                  <a:gd name="connsiteX4" fmla="*/ 498763 w 498763"/>
                  <a:gd name="connsiteY4" fmla="*/ 844694 h 844867"/>
                  <a:gd name="connsiteX0" fmla="*/ 0 w 498763"/>
                  <a:gd name="connsiteY0" fmla="*/ 844929 h 845102"/>
                  <a:gd name="connsiteX1" fmla="*/ 405245 w 498763"/>
                  <a:gd name="connsiteY1" fmla="*/ 400132 h 845102"/>
                  <a:gd name="connsiteX2" fmla="*/ 267482 w 498763"/>
                  <a:gd name="connsiteY2" fmla="*/ 249 h 845102"/>
                  <a:gd name="connsiteX3" fmla="*/ 120334 w 498763"/>
                  <a:gd name="connsiteY3" fmla="*/ 353489 h 845102"/>
                  <a:gd name="connsiteX4" fmla="*/ 498763 w 498763"/>
                  <a:gd name="connsiteY4" fmla="*/ 844929 h 845102"/>
                  <a:gd name="connsiteX0" fmla="*/ 0 w 498763"/>
                  <a:gd name="connsiteY0" fmla="*/ 844687 h 844834"/>
                  <a:gd name="connsiteX1" fmla="*/ 412361 w 498763"/>
                  <a:gd name="connsiteY1" fmla="*/ 360752 h 844834"/>
                  <a:gd name="connsiteX2" fmla="*/ 267482 w 498763"/>
                  <a:gd name="connsiteY2" fmla="*/ 7 h 844834"/>
                  <a:gd name="connsiteX3" fmla="*/ 120334 w 498763"/>
                  <a:gd name="connsiteY3" fmla="*/ 353247 h 844834"/>
                  <a:gd name="connsiteX4" fmla="*/ 498763 w 498763"/>
                  <a:gd name="connsiteY4" fmla="*/ 844687 h 844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8763" h="844834">
                    <a:moveTo>
                      <a:pt x="0" y="844687"/>
                    </a:moveTo>
                    <a:cubicBezTo>
                      <a:pt x="198767" y="851838"/>
                      <a:pt x="412026" y="597398"/>
                      <a:pt x="412361" y="360752"/>
                    </a:cubicBezTo>
                    <a:cubicBezTo>
                      <a:pt x="412696" y="124106"/>
                      <a:pt x="316153" y="1258"/>
                      <a:pt x="267482" y="7"/>
                    </a:cubicBezTo>
                    <a:cubicBezTo>
                      <a:pt x="218811" y="-1244"/>
                      <a:pt x="118657" y="166993"/>
                      <a:pt x="120334" y="353247"/>
                    </a:cubicBezTo>
                    <a:cubicBezTo>
                      <a:pt x="122011" y="539501"/>
                      <a:pt x="251393" y="831558"/>
                      <a:pt x="498763" y="844687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" name="Freeform 74">
                <a:extLst>
                  <a:ext uri="{FF2B5EF4-FFF2-40B4-BE49-F238E27FC236}">
                    <a16:creationId xmlns:a16="http://schemas.microsoft.com/office/drawing/2014/main" id="{EE868436-A350-F7B6-E1EF-EDA20230B444}"/>
                  </a:ext>
                </a:extLst>
              </p:cNvPr>
              <p:cNvSpPr/>
              <p:nvPr/>
            </p:nvSpPr>
            <p:spPr>
              <a:xfrm>
                <a:off x="1166065" y="3645468"/>
                <a:ext cx="230757" cy="264321"/>
              </a:xfrm>
              <a:custGeom>
                <a:avLst/>
                <a:gdLst>
                  <a:gd name="connsiteX0" fmla="*/ 0 w 498763"/>
                  <a:gd name="connsiteY0" fmla="*/ 853079 h 853079"/>
                  <a:gd name="connsiteX1" fmla="*/ 405245 w 498763"/>
                  <a:gd name="connsiteY1" fmla="*/ 489397 h 853079"/>
                  <a:gd name="connsiteX2" fmla="*/ 311727 w 498763"/>
                  <a:gd name="connsiteY2" fmla="*/ 1024 h 853079"/>
                  <a:gd name="connsiteX3" fmla="*/ 135082 w 498763"/>
                  <a:gd name="connsiteY3" fmla="*/ 375097 h 853079"/>
                  <a:gd name="connsiteX4" fmla="*/ 498763 w 498763"/>
                  <a:gd name="connsiteY4" fmla="*/ 853079 h 853079"/>
                  <a:gd name="connsiteX0" fmla="*/ 0 w 498763"/>
                  <a:gd name="connsiteY0" fmla="*/ 845734 h 845734"/>
                  <a:gd name="connsiteX1" fmla="*/ 405245 w 498763"/>
                  <a:gd name="connsiteY1" fmla="*/ 482052 h 845734"/>
                  <a:gd name="connsiteX2" fmla="*/ 267482 w 498763"/>
                  <a:gd name="connsiteY2" fmla="*/ 1054 h 845734"/>
                  <a:gd name="connsiteX3" fmla="*/ 135082 w 498763"/>
                  <a:gd name="connsiteY3" fmla="*/ 367752 h 845734"/>
                  <a:gd name="connsiteX4" fmla="*/ 498763 w 498763"/>
                  <a:gd name="connsiteY4" fmla="*/ 845734 h 845734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325 h 846325"/>
                  <a:gd name="connsiteX1" fmla="*/ 405245 w 498763"/>
                  <a:gd name="connsiteY1" fmla="*/ 482643 h 846325"/>
                  <a:gd name="connsiteX2" fmla="*/ 267482 w 498763"/>
                  <a:gd name="connsiteY2" fmla="*/ 1645 h 846325"/>
                  <a:gd name="connsiteX3" fmla="*/ 120334 w 498763"/>
                  <a:gd name="connsiteY3" fmla="*/ 346220 h 846325"/>
                  <a:gd name="connsiteX4" fmla="*/ 498763 w 498763"/>
                  <a:gd name="connsiteY4" fmla="*/ 846325 h 846325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89 h 844889"/>
                  <a:gd name="connsiteX1" fmla="*/ 405245 w 498763"/>
                  <a:gd name="connsiteY1" fmla="*/ 385343 h 844889"/>
                  <a:gd name="connsiteX2" fmla="*/ 267482 w 498763"/>
                  <a:gd name="connsiteY2" fmla="*/ 209 h 844889"/>
                  <a:gd name="connsiteX3" fmla="*/ 120334 w 498763"/>
                  <a:gd name="connsiteY3" fmla="*/ 344784 h 844889"/>
                  <a:gd name="connsiteX4" fmla="*/ 498763 w 498763"/>
                  <a:gd name="connsiteY4" fmla="*/ 844889 h 844889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682 h 844835"/>
                  <a:gd name="connsiteX1" fmla="*/ 405245 w 498763"/>
                  <a:gd name="connsiteY1" fmla="*/ 385136 h 844835"/>
                  <a:gd name="connsiteX2" fmla="*/ 267482 w 498763"/>
                  <a:gd name="connsiteY2" fmla="*/ 2 h 844835"/>
                  <a:gd name="connsiteX3" fmla="*/ 120334 w 498763"/>
                  <a:gd name="connsiteY3" fmla="*/ 344577 h 844835"/>
                  <a:gd name="connsiteX4" fmla="*/ 498763 w 498763"/>
                  <a:gd name="connsiteY4" fmla="*/ 844682 h 844835"/>
                  <a:gd name="connsiteX0" fmla="*/ 0 w 498763"/>
                  <a:gd name="connsiteY0" fmla="*/ 844721 h 844874"/>
                  <a:gd name="connsiteX1" fmla="*/ 405245 w 498763"/>
                  <a:gd name="connsiteY1" fmla="*/ 385175 h 844874"/>
                  <a:gd name="connsiteX2" fmla="*/ 267482 w 498763"/>
                  <a:gd name="connsiteY2" fmla="*/ 41 h 844874"/>
                  <a:gd name="connsiteX3" fmla="*/ 120334 w 498763"/>
                  <a:gd name="connsiteY3" fmla="*/ 403609 h 844874"/>
                  <a:gd name="connsiteX4" fmla="*/ 498763 w 498763"/>
                  <a:gd name="connsiteY4" fmla="*/ 844721 h 844874"/>
                  <a:gd name="connsiteX0" fmla="*/ 0 w 498763"/>
                  <a:gd name="connsiteY0" fmla="*/ 844743 h 844928"/>
                  <a:gd name="connsiteX1" fmla="*/ 405245 w 498763"/>
                  <a:gd name="connsiteY1" fmla="*/ 429443 h 844928"/>
                  <a:gd name="connsiteX2" fmla="*/ 267482 w 498763"/>
                  <a:gd name="connsiteY2" fmla="*/ 63 h 844928"/>
                  <a:gd name="connsiteX3" fmla="*/ 120334 w 498763"/>
                  <a:gd name="connsiteY3" fmla="*/ 403631 h 844928"/>
                  <a:gd name="connsiteX4" fmla="*/ 498763 w 498763"/>
                  <a:gd name="connsiteY4" fmla="*/ 844743 h 844928"/>
                  <a:gd name="connsiteX0" fmla="*/ 0 w 498763"/>
                  <a:gd name="connsiteY0" fmla="*/ 844743 h 844942"/>
                  <a:gd name="connsiteX1" fmla="*/ 405245 w 498763"/>
                  <a:gd name="connsiteY1" fmla="*/ 429443 h 844942"/>
                  <a:gd name="connsiteX2" fmla="*/ 267482 w 498763"/>
                  <a:gd name="connsiteY2" fmla="*/ 63 h 844942"/>
                  <a:gd name="connsiteX3" fmla="*/ 120334 w 498763"/>
                  <a:gd name="connsiteY3" fmla="*/ 403631 h 844942"/>
                  <a:gd name="connsiteX4" fmla="*/ 498763 w 498763"/>
                  <a:gd name="connsiteY4" fmla="*/ 844743 h 844942"/>
                  <a:gd name="connsiteX0" fmla="*/ 0 w 498763"/>
                  <a:gd name="connsiteY0" fmla="*/ 844682 h 844855"/>
                  <a:gd name="connsiteX1" fmla="*/ 405245 w 498763"/>
                  <a:gd name="connsiteY1" fmla="*/ 399885 h 844855"/>
                  <a:gd name="connsiteX2" fmla="*/ 267482 w 498763"/>
                  <a:gd name="connsiteY2" fmla="*/ 2 h 844855"/>
                  <a:gd name="connsiteX3" fmla="*/ 120334 w 498763"/>
                  <a:gd name="connsiteY3" fmla="*/ 403570 h 844855"/>
                  <a:gd name="connsiteX4" fmla="*/ 498763 w 498763"/>
                  <a:gd name="connsiteY4" fmla="*/ 844682 h 84485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783 h 844956"/>
                  <a:gd name="connsiteX1" fmla="*/ 405245 w 498763"/>
                  <a:gd name="connsiteY1" fmla="*/ 399986 h 844956"/>
                  <a:gd name="connsiteX2" fmla="*/ 267482 w 498763"/>
                  <a:gd name="connsiteY2" fmla="*/ 103 h 844956"/>
                  <a:gd name="connsiteX3" fmla="*/ 120334 w 498763"/>
                  <a:gd name="connsiteY3" fmla="*/ 388923 h 844956"/>
                  <a:gd name="connsiteX4" fmla="*/ 498763 w 498763"/>
                  <a:gd name="connsiteY4" fmla="*/ 844783 h 844956"/>
                  <a:gd name="connsiteX0" fmla="*/ 0 w 498763"/>
                  <a:gd name="connsiteY0" fmla="*/ 844694 h 844867"/>
                  <a:gd name="connsiteX1" fmla="*/ 405245 w 498763"/>
                  <a:gd name="connsiteY1" fmla="*/ 399897 h 844867"/>
                  <a:gd name="connsiteX2" fmla="*/ 267482 w 498763"/>
                  <a:gd name="connsiteY2" fmla="*/ 14 h 844867"/>
                  <a:gd name="connsiteX3" fmla="*/ 120334 w 498763"/>
                  <a:gd name="connsiteY3" fmla="*/ 388834 h 844867"/>
                  <a:gd name="connsiteX4" fmla="*/ 498763 w 498763"/>
                  <a:gd name="connsiteY4" fmla="*/ 844694 h 844867"/>
                  <a:gd name="connsiteX0" fmla="*/ 0 w 498763"/>
                  <a:gd name="connsiteY0" fmla="*/ 844929 h 845102"/>
                  <a:gd name="connsiteX1" fmla="*/ 405245 w 498763"/>
                  <a:gd name="connsiteY1" fmla="*/ 400132 h 845102"/>
                  <a:gd name="connsiteX2" fmla="*/ 267482 w 498763"/>
                  <a:gd name="connsiteY2" fmla="*/ 249 h 845102"/>
                  <a:gd name="connsiteX3" fmla="*/ 120334 w 498763"/>
                  <a:gd name="connsiteY3" fmla="*/ 353489 h 845102"/>
                  <a:gd name="connsiteX4" fmla="*/ 498763 w 498763"/>
                  <a:gd name="connsiteY4" fmla="*/ 844929 h 845102"/>
                  <a:gd name="connsiteX0" fmla="*/ 0 w 498763"/>
                  <a:gd name="connsiteY0" fmla="*/ 844687 h 844834"/>
                  <a:gd name="connsiteX1" fmla="*/ 412361 w 498763"/>
                  <a:gd name="connsiteY1" fmla="*/ 360752 h 844834"/>
                  <a:gd name="connsiteX2" fmla="*/ 267482 w 498763"/>
                  <a:gd name="connsiteY2" fmla="*/ 7 h 844834"/>
                  <a:gd name="connsiteX3" fmla="*/ 120334 w 498763"/>
                  <a:gd name="connsiteY3" fmla="*/ 353247 h 844834"/>
                  <a:gd name="connsiteX4" fmla="*/ 498763 w 498763"/>
                  <a:gd name="connsiteY4" fmla="*/ 844687 h 844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8763" h="844834">
                    <a:moveTo>
                      <a:pt x="0" y="844687"/>
                    </a:moveTo>
                    <a:cubicBezTo>
                      <a:pt x="198767" y="851838"/>
                      <a:pt x="412026" y="597398"/>
                      <a:pt x="412361" y="360752"/>
                    </a:cubicBezTo>
                    <a:cubicBezTo>
                      <a:pt x="412696" y="124106"/>
                      <a:pt x="316153" y="1258"/>
                      <a:pt x="267482" y="7"/>
                    </a:cubicBezTo>
                    <a:cubicBezTo>
                      <a:pt x="218811" y="-1244"/>
                      <a:pt x="118657" y="166993"/>
                      <a:pt x="120334" y="353247"/>
                    </a:cubicBezTo>
                    <a:cubicBezTo>
                      <a:pt x="122011" y="539501"/>
                      <a:pt x="251393" y="831558"/>
                      <a:pt x="498763" y="844687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  <a:headEnd type="oval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0E3F02B6-3110-81B6-3F59-B55FAACDEC13}"/>
                </a:ext>
              </a:extLst>
            </p:cNvPr>
            <p:cNvSpPr txBox="1"/>
            <p:nvPr/>
          </p:nvSpPr>
          <p:spPr>
            <a:xfrm>
              <a:off x="5284670" y="4341229"/>
              <a:ext cx="1564531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400" b="1" dirty="0"/>
                <a:t>54 mm ± </a:t>
              </a:r>
              <a:r>
                <a:rPr lang="en-GB" sz="1400" b="1" dirty="0">
                  <a:solidFill>
                    <a:schemeClr val="accent3"/>
                  </a:solidFill>
                </a:rPr>
                <a:t>8 um rms</a:t>
              </a:r>
            </a:p>
          </p:txBody>
        </p:sp>
        <p:cxnSp>
          <p:nvCxnSpPr>
            <p:cNvPr id="93" name="Straight Arrow Connector 92">
              <a:extLst>
                <a:ext uri="{FF2B5EF4-FFF2-40B4-BE49-F238E27FC236}">
                  <a16:creationId xmlns:a16="http://schemas.microsoft.com/office/drawing/2014/main" id="{E84BB789-C465-1169-68FF-CEF794BF3B5E}"/>
                </a:ext>
              </a:extLst>
            </p:cNvPr>
            <p:cNvCxnSpPr>
              <a:cxnSpLocks/>
            </p:cNvCxnSpPr>
            <p:nvPr/>
          </p:nvCxnSpPr>
          <p:spPr>
            <a:xfrm>
              <a:off x="5760042" y="4635313"/>
              <a:ext cx="245669" cy="0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8F35222D-BDF3-3BC3-F42D-C34F1F4AC83C}"/>
                </a:ext>
              </a:extLst>
            </p:cNvPr>
            <p:cNvSpPr txBox="1"/>
            <p:nvPr/>
          </p:nvSpPr>
          <p:spPr>
            <a:xfrm rot="16200000">
              <a:off x="3758317" y="5036291"/>
              <a:ext cx="897682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400" b="1" dirty="0">
                  <a:solidFill>
                    <a:schemeClr val="accent3"/>
                  </a:solidFill>
                </a:rPr>
                <a:t>24 um rms</a:t>
              </a:r>
            </a:p>
          </p:txBody>
        </p:sp>
        <p:cxnSp>
          <p:nvCxnSpPr>
            <p:cNvPr id="96" name="Straight Arrow Connector 95">
              <a:extLst>
                <a:ext uri="{FF2B5EF4-FFF2-40B4-BE49-F238E27FC236}">
                  <a16:creationId xmlns:a16="http://schemas.microsoft.com/office/drawing/2014/main" id="{9F778215-271C-09CD-1BA3-CEEE2F6BB814}"/>
                </a:ext>
              </a:extLst>
            </p:cNvPr>
            <p:cNvCxnSpPr>
              <a:cxnSpLocks/>
            </p:cNvCxnSpPr>
            <p:nvPr/>
          </p:nvCxnSpPr>
          <p:spPr>
            <a:xfrm>
              <a:off x="4462269" y="5001197"/>
              <a:ext cx="0" cy="265208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8" name="Picture 97">
              <a:extLst>
                <a:ext uri="{FF2B5EF4-FFF2-40B4-BE49-F238E27FC236}">
                  <a16:creationId xmlns:a16="http://schemas.microsoft.com/office/drawing/2014/main" id="{AAC3B1FC-C8EC-8D13-4CB0-1008BAD6E02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75865" y="5490943"/>
              <a:ext cx="1014839" cy="159420"/>
            </a:xfrm>
            <a:prstGeom prst="rect">
              <a:avLst/>
            </a:prstGeom>
          </p:spPr>
        </p:pic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A53AD6B7-EBC7-FC8B-9A53-F3147947F0E0}"/>
                </a:ext>
              </a:extLst>
            </p:cNvPr>
            <p:cNvCxnSpPr>
              <a:cxnSpLocks/>
            </p:cNvCxnSpPr>
            <p:nvPr/>
          </p:nvCxnSpPr>
          <p:spPr>
            <a:xfrm>
              <a:off x="4429053" y="5125732"/>
              <a:ext cx="3446715" cy="0"/>
            </a:xfrm>
            <a:prstGeom prst="line">
              <a:avLst/>
            </a:prstGeom>
            <a:ln>
              <a:solidFill>
                <a:schemeClr val="tx2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7940E608-82E9-C5C4-4781-0146580F52AC}"/>
                </a:ext>
              </a:extLst>
            </p:cNvPr>
            <p:cNvCxnSpPr>
              <a:cxnSpLocks/>
            </p:cNvCxnSpPr>
            <p:nvPr/>
          </p:nvCxnSpPr>
          <p:spPr>
            <a:xfrm>
              <a:off x="4421762" y="5431924"/>
              <a:ext cx="3454006" cy="0"/>
            </a:xfrm>
            <a:prstGeom prst="line">
              <a:avLst/>
            </a:prstGeom>
            <a:ln>
              <a:solidFill>
                <a:schemeClr val="tx2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F11C84F2-3874-FCB0-8CE1-3F6B565D4E72}"/>
                </a:ext>
              </a:extLst>
            </p:cNvPr>
            <p:cNvSpPr txBox="1"/>
            <p:nvPr/>
          </p:nvSpPr>
          <p:spPr>
            <a:xfrm>
              <a:off x="7258053" y="4556673"/>
              <a:ext cx="179536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i="1" dirty="0">
                  <a:solidFill>
                    <a:srgbClr val="FF0000"/>
                  </a:solidFill>
                </a:rPr>
                <a:t>e</a:t>
              </a:r>
              <a:r>
                <a:rPr lang="en-GB" i="1" baseline="30000" dirty="0">
                  <a:solidFill>
                    <a:srgbClr val="FF0000"/>
                  </a:solidFill>
                </a:rPr>
                <a:t>-</a:t>
              </a:r>
            </a:p>
          </p:txBody>
        </p:sp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7DADCAB6-A9DA-0148-E738-EC5578C65820}"/>
                </a:ext>
              </a:extLst>
            </p:cNvPr>
            <p:cNvGrpSpPr/>
            <p:nvPr/>
          </p:nvGrpSpPr>
          <p:grpSpPr>
            <a:xfrm>
              <a:off x="4836540" y="4800247"/>
              <a:ext cx="1908490" cy="989822"/>
              <a:chOff x="5538081" y="4792840"/>
              <a:chExt cx="1908490" cy="989822"/>
            </a:xfrm>
          </p:grpSpPr>
          <p:cxnSp>
            <p:nvCxnSpPr>
              <p:cNvPr id="121" name="Straight Arrow Connector 120">
                <a:extLst>
                  <a:ext uri="{FF2B5EF4-FFF2-40B4-BE49-F238E27FC236}">
                    <a16:creationId xmlns:a16="http://schemas.microsoft.com/office/drawing/2014/main" id="{52D88697-E336-9CD0-432D-694EEE044851}"/>
                  </a:ext>
                </a:extLst>
              </p:cNvPr>
              <p:cNvCxnSpPr>
                <a:cxnSpLocks/>
                <a:endCxn id="67" idx="1"/>
              </p:cNvCxnSpPr>
              <p:nvPr/>
            </p:nvCxnSpPr>
            <p:spPr>
              <a:xfrm flipV="1">
                <a:off x="5635755" y="4792840"/>
                <a:ext cx="1810816" cy="669899"/>
              </a:xfrm>
              <a:prstGeom prst="straightConnector1">
                <a:avLst/>
              </a:prstGeom>
              <a:ln w="28575">
                <a:solidFill>
                  <a:srgbClr val="7030A0"/>
                </a:solidFill>
                <a:headEnd type="oval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3B7F3164-9222-2E8D-71FA-7F6270B27D9E}"/>
                  </a:ext>
                </a:extLst>
              </p:cNvPr>
              <p:cNvSpPr txBox="1"/>
              <p:nvPr/>
            </p:nvSpPr>
            <p:spPr>
              <a:xfrm>
                <a:off x="5538081" y="5505663"/>
                <a:ext cx="1410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GB" b="1" i="1" dirty="0">
                    <a:solidFill>
                      <a:srgbClr val="7030A0"/>
                    </a:solidFill>
                  </a:rPr>
                  <a:t>p</a:t>
                </a:r>
              </a:p>
            </p:txBody>
          </p:sp>
        </p:grp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EABE2C77-C45C-29EA-DA26-902E88B7646F}"/>
                </a:ext>
              </a:extLst>
            </p:cNvPr>
            <p:cNvSpPr txBox="1"/>
            <p:nvPr/>
          </p:nvSpPr>
          <p:spPr>
            <a:xfrm>
              <a:off x="4965540" y="3745770"/>
              <a:ext cx="2098331" cy="43088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i="1" dirty="0"/>
                <a:t>Magnetised cooling:</a:t>
              </a:r>
            </a:p>
            <a:p>
              <a:pPr algn="ctr"/>
              <a:r>
                <a:rPr lang="en-GB" sz="1400" i="1" dirty="0"/>
                <a:t>multiple interactions per e-</a:t>
              </a:r>
            </a:p>
          </p:txBody>
        </p:sp>
        <p:sp>
          <p:nvSpPr>
            <p:cNvPr id="146" name="Rounded Rectangle 145">
              <a:extLst>
                <a:ext uri="{FF2B5EF4-FFF2-40B4-BE49-F238E27FC236}">
                  <a16:creationId xmlns:a16="http://schemas.microsoft.com/office/drawing/2014/main" id="{FE57B2A4-0656-2593-6471-EAAC87E6C116}"/>
                </a:ext>
              </a:extLst>
            </p:cNvPr>
            <p:cNvSpPr/>
            <p:nvPr/>
          </p:nvSpPr>
          <p:spPr>
            <a:xfrm>
              <a:off x="3753338" y="3702118"/>
              <a:ext cx="4602722" cy="2196897"/>
            </a:xfrm>
            <a:prstGeom prst="roundRect">
              <a:avLst/>
            </a:prstGeom>
            <a:noFill/>
            <a:ln w="19050"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57" name="Group 256">
            <a:extLst>
              <a:ext uri="{FF2B5EF4-FFF2-40B4-BE49-F238E27FC236}">
                <a16:creationId xmlns:a16="http://schemas.microsoft.com/office/drawing/2014/main" id="{CF3137CB-0177-1D17-B023-4945620F5334}"/>
              </a:ext>
            </a:extLst>
          </p:cNvPr>
          <p:cNvGrpSpPr/>
          <p:nvPr/>
        </p:nvGrpSpPr>
        <p:grpSpPr>
          <a:xfrm>
            <a:off x="7385598" y="3606405"/>
            <a:ext cx="4602722" cy="2198336"/>
            <a:chOff x="7385598" y="3701407"/>
            <a:chExt cx="4602722" cy="2198336"/>
          </a:xfrm>
        </p:grpSpPr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345B42DB-D866-C6CA-CB58-BCEBEB435ACC}"/>
                </a:ext>
              </a:extLst>
            </p:cNvPr>
            <p:cNvSpPr txBox="1"/>
            <p:nvPr/>
          </p:nvSpPr>
          <p:spPr>
            <a:xfrm>
              <a:off x="8005501" y="3745059"/>
              <a:ext cx="3282950" cy="43088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i="1" dirty="0"/>
                <a:t>e.g.: effect of magnetic field imperfection:</a:t>
              </a:r>
            </a:p>
            <a:p>
              <a:pPr algn="ctr"/>
              <a:r>
                <a:rPr lang="en-GB" sz="1400" i="1" dirty="0"/>
                <a:t>Premature loss of sync. condition…</a:t>
              </a:r>
            </a:p>
          </p:txBody>
        </p:sp>
        <p:sp>
          <p:nvSpPr>
            <p:cNvPr id="164" name="Rounded Rectangle 163">
              <a:extLst>
                <a:ext uri="{FF2B5EF4-FFF2-40B4-BE49-F238E27FC236}">
                  <a16:creationId xmlns:a16="http://schemas.microsoft.com/office/drawing/2014/main" id="{7242E946-AC2C-C3ED-C909-A52C0DDAA2E4}"/>
                </a:ext>
              </a:extLst>
            </p:cNvPr>
            <p:cNvSpPr/>
            <p:nvPr/>
          </p:nvSpPr>
          <p:spPr>
            <a:xfrm>
              <a:off x="7385598" y="3701407"/>
              <a:ext cx="4602722" cy="2196897"/>
            </a:xfrm>
            <a:prstGeom prst="roundRect">
              <a:avLst/>
            </a:prstGeom>
            <a:noFill/>
            <a:ln w="19050"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6" name="Group 255">
              <a:extLst>
                <a:ext uri="{FF2B5EF4-FFF2-40B4-BE49-F238E27FC236}">
                  <a16:creationId xmlns:a16="http://schemas.microsoft.com/office/drawing/2014/main" id="{23781382-CDC5-B75C-F9C5-866797DB4652}"/>
                </a:ext>
              </a:extLst>
            </p:cNvPr>
            <p:cNvGrpSpPr/>
            <p:nvPr/>
          </p:nvGrpSpPr>
          <p:grpSpPr>
            <a:xfrm>
              <a:off x="7765099" y="4385188"/>
              <a:ext cx="3976118" cy="1514555"/>
              <a:chOff x="7909536" y="4227477"/>
              <a:chExt cx="3976118" cy="1514555"/>
            </a:xfrm>
          </p:grpSpPr>
          <p:sp>
            <p:nvSpPr>
              <p:cNvPr id="154" name="TextBox 153">
                <a:extLst>
                  <a:ext uri="{FF2B5EF4-FFF2-40B4-BE49-F238E27FC236}">
                    <a16:creationId xmlns:a16="http://schemas.microsoft.com/office/drawing/2014/main" id="{77CCD1CC-0F93-51ED-43E6-CF0605BFF218}"/>
                  </a:ext>
                </a:extLst>
              </p:cNvPr>
              <p:cNvSpPr txBox="1"/>
              <p:nvPr/>
            </p:nvSpPr>
            <p:spPr>
              <a:xfrm>
                <a:off x="10216927" y="5122216"/>
                <a:ext cx="1668727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GB" sz="1400" b="1" dirty="0"/>
                  <a:t>54*</a:t>
                </a:r>
                <a:r>
                  <a:rPr lang="en-GB" sz="1400" b="1" dirty="0" err="1"/>
                  <a:t>1e</a:t>
                </a:r>
                <a:r>
                  <a:rPr lang="en-GB" sz="1400" b="1" dirty="0"/>
                  <a:t>-4 mm=</a:t>
                </a:r>
                <a:r>
                  <a:rPr lang="en-GB" sz="1400" b="1" dirty="0">
                    <a:solidFill>
                      <a:schemeClr val="accent3"/>
                    </a:solidFill>
                  </a:rPr>
                  <a:t>5.4 um</a:t>
                </a:r>
              </a:p>
            </p:txBody>
          </p:sp>
          <p:cxnSp>
            <p:nvCxnSpPr>
              <p:cNvPr id="157" name="Straight Arrow Connector 156">
                <a:extLst>
                  <a:ext uri="{FF2B5EF4-FFF2-40B4-BE49-F238E27FC236}">
                    <a16:creationId xmlns:a16="http://schemas.microsoft.com/office/drawing/2014/main" id="{F306396E-B330-B877-37F4-25DF548603F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115550" y="5154264"/>
                <a:ext cx="0" cy="163020"/>
              </a:xfrm>
              <a:prstGeom prst="straightConnector1">
                <a:avLst/>
              </a:prstGeom>
              <a:ln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62" name="Group 161">
                <a:extLst>
                  <a:ext uri="{FF2B5EF4-FFF2-40B4-BE49-F238E27FC236}">
                    <a16:creationId xmlns:a16="http://schemas.microsoft.com/office/drawing/2014/main" id="{845DB6D2-2D47-8476-EA94-8ADE43893858}"/>
                  </a:ext>
                </a:extLst>
              </p:cNvPr>
              <p:cNvGrpSpPr/>
              <p:nvPr/>
            </p:nvGrpSpPr>
            <p:grpSpPr>
              <a:xfrm>
                <a:off x="8046248" y="5397316"/>
                <a:ext cx="2970133" cy="344716"/>
                <a:chOff x="5729057" y="5647535"/>
                <a:chExt cx="2386671" cy="276999"/>
              </a:xfrm>
            </p:grpSpPr>
            <p:cxnSp>
              <p:nvCxnSpPr>
                <p:cNvPr id="165" name="Straight Arrow Connector 164">
                  <a:extLst>
                    <a:ext uri="{FF2B5EF4-FFF2-40B4-BE49-F238E27FC236}">
                      <a16:creationId xmlns:a16="http://schemas.microsoft.com/office/drawing/2014/main" id="{DCEBE829-6E3F-5F2A-4D25-72892DD34B4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734808" y="5672553"/>
                  <a:ext cx="2380920" cy="0"/>
                </a:xfrm>
                <a:prstGeom prst="straightConnector1">
                  <a:avLst/>
                </a:prstGeom>
                <a:ln w="28575">
                  <a:solidFill>
                    <a:srgbClr val="7030A0"/>
                  </a:solidFill>
                  <a:headEnd type="oval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6" name="TextBox 165">
                  <a:extLst>
                    <a:ext uri="{FF2B5EF4-FFF2-40B4-BE49-F238E27FC236}">
                      <a16:creationId xmlns:a16="http://schemas.microsoft.com/office/drawing/2014/main" id="{79BFF31D-3475-E6BB-F86F-72AD8EA3A61A}"/>
                    </a:ext>
                  </a:extLst>
                </p:cNvPr>
                <p:cNvSpPr txBox="1"/>
                <p:nvPr/>
              </p:nvSpPr>
              <p:spPr>
                <a:xfrm>
                  <a:off x="5729057" y="5647535"/>
                  <a:ext cx="14106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:r>
                    <a:rPr lang="en-GB" b="1" i="1" dirty="0">
                      <a:solidFill>
                        <a:srgbClr val="7030A0"/>
                      </a:solidFill>
                    </a:rPr>
                    <a:t>p</a:t>
                  </a:r>
                </a:p>
              </p:txBody>
            </p:sp>
          </p:grpSp>
          <p:cxnSp>
            <p:nvCxnSpPr>
              <p:cNvPr id="152" name="Straight Connector 151">
                <a:extLst>
                  <a:ext uri="{FF2B5EF4-FFF2-40B4-BE49-F238E27FC236}">
                    <a16:creationId xmlns:a16="http://schemas.microsoft.com/office/drawing/2014/main" id="{239E4A9B-1605-5C8D-A79E-41843EA4D90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09536" y="5042929"/>
                <a:ext cx="1488991" cy="0"/>
              </a:xfrm>
              <a:prstGeom prst="line">
                <a:avLst/>
              </a:prstGeom>
              <a:ln>
                <a:solidFill>
                  <a:schemeClr val="tx2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3" name="Freeform 172">
                <a:extLst>
                  <a:ext uri="{FF2B5EF4-FFF2-40B4-BE49-F238E27FC236}">
                    <a16:creationId xmlns:a16="http://schemas.microsoft.com/office/drawing/2014/main" id="{07782941-3792-8776-E5EC-59A4C5B40E67}"/>
                  </a:ext>
                </a:extLst>
              </p:cNvPr>
              <p:cNvSpPr/>
              <p:nvPr/>
            </p:nvSpPr>
            <p:spPr>
              <a:xfrm>
                <a:off x="8948363" y="4768571"/>
                <a:ext cx="479036" cy="548713"/>
              </a:xfrm>
              <a:custGeom>
                <a:avLst/>
                <a:gdLst>
                  <a:gd name="connsiteX0" fmla="*/ 0 w 498763"/>
                  <a:gd name="connsiteY0" fmla="*/ 853079 h 853079"/>
                  <a:gd name="connsiteX1" fmla="*/ 405245 w 498763"/>
                  <a:gd name="connsiteY1" fmla="*/ 489397 h 853079"/>
                  <a:gd name="connsiteX2" fmla="*/ 311727 w 498763"/>
                  <a:gd name="connsiteY2" fmla="*/ 1024 h 853079"/>
                  <a:gd name="connsiteX3" fmla="*/ 135082 w 498763"/>
                  <a:gd name="connsiteY3" fmla="*/ 375097 h 853079"/>
                  <a:gd name="connsiteX4" fmla="*/ 498763 w 498763"/>
                  <a:gd name="connsiteY4" fmla="*/ 853079 h 853079"/>
                  <a:gd name="connsiteX0" fmla="*/ 0 w 498763"/>
                  <a:gd name="connsiteY0" fmla="*/ 845734 h 845734"/>
                  <a:gd name="connsiteX1" fmla="*/ 405245 w 498763"/>
                  <a:gd name="connsiteY1" fmla="*/ 482052 h 845734"/>
                  <a:gd name="connsiteX2" fmla="*/ 267482 w 498763"/>
                  <a:gd name="connsiteY2" fmla="*/ 1054 h 845734"/>
                  <a:gd name="connsiteX3" fmla="*/ 135082 w 498763"/>
                  <a:gd name="connsiteY3" fmla="*/ 367752 h 845734"/>
                  <a:gd name="connsiteX4" fmla="*/ 498763 w 498763"/>
                  <a:gd name="connsiteY4" fmla="*/ 845734 h 845734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325 h 846325"/>
                  <a:gd name="connsiteX1" fmla="*/ 405245 w 498763"/>
                  <a:gd name="connsiteY1" fmla="*/ 482643 h 846325"/>
                  <a:gd name="connsiteX2" fmla="*/ 267482 w 498763"/>
                  <a:gd name="connsiteY2" fmla="*/ 1645 h 846325"/>
                  <a:gd name="connsiteX3" fmla="*/ 120334 w 498763"/>
                  <a:gd name="connsiteY3" fmla="*/ 346220 h 846325"/>
                  <a:gd name="connsiteX4" fmla="*/ 498763 w 498763"/>
                  <a:gd name="connsiteY4" fmla="*/ 846325 h 846325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89 h 844889"/>
                  <a:gd name="connsiteX1" fmla="*/ 405245 w 498763"/>
                  <a:gd name="connsiteY1" fmla="*/ 385343 h 844889"/>
                  <a:gd name="connsiteX2" fmla="*/ 267482 w 498763"/>
                  <a:gd name="connsiteY2" fmla="*/ 209 h 844889"/>
                  <a:gd name="connsiteX3" fmla="*/ 120334 w 498763"/>
                  <a:gd name="connsiteY3" fmla="*/ 344784 h 844889"/>
                  <a:gd name="connsiteX4" fmla="*/ 498763 w 498763"/>
                  <a:gd name="connsiteY4" fmla="*/ 844889 h 844889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682 h 844835"/>
                  <a:gd name="connsiteX1" fmla="*/ 405245 w 498763"/>
                  <a:gd name="connsiteY1" fmla="*/ 385136 h 844835"/>
                  <a:gd name="connsiteX2" fmla="*/ 267482 w 498763"/>
                  <a:gd name="connsiteY2" fmla="*/ 2 h 844835"/>
                  <a:gd name="connsiteX3" fmla="*/ 120334 w 498763"/>
                  <a:gd name="connsiteY3" fmla="*/ 344577 h 844835"/>
                  <a:gd name="connsiteX4" fmla="*/ 498763 w 498763"/>
                  <a:gd name="connsiteY4" fmla="*/ 844682 h 844835"/>
                  <a:gd name="connsiteX0" fmla="*/ 0 w 498763"/>
                  <a:gd name="connsiteY0" fmla="*/ 844721 h 844874"/>
                  <a:gd name="connsiteX1" fmla="*/ 405245 w 498763"/>
                  <a:gd name="connsiteY1" fmla="*/ 385175 h 844874"/>
                  <a:gd name="connsiteX2" fmla="*/ 267482 w 498763"/>
                  <a:gd name="connsiteY2" fmla="*/ 41 h 844874"/>
                  <a:gd name="connsiteX3" fmla="*/ 120334 w 498763"/>
                  <a:gd name="connsiteY3" fmla="*/ 403609 h 844874"/>
                  <a:gd name="connsiteX4" fmla="*/ 498763 w 498763"/>
                  <a:gd name="connsiteY4" fmla="*/ 844721 h 844874"/>
                  <a:gd name="connsiteX0" fmla="*/ 0 w 498763"/>
                  <a:gd name="connsiteY0" fmla="*/ 844743 h 844928"/>
                  <a:gd name="connsiteX1" fmla="*/ 405245 w 498763"/>
                  <a:gd name="connsiteY1" fmla="*/ 429443 h 844928"/>
                  <a:gd name="connsiteX2" fmla="*/ 267482 w 498763"/>
                  <a:gd name="connsiteY2" fmla="*/ 63 h 844928"/>
                  <a:gd name="connsiteX3" fmla="*/ 120334 w 498763"/>
                  <a:gd name="connsiteY3" fmla="*/ 403631 h 844928"/>
                  <a:gd name="connsiteX4" fmla="*/ 498763 w 498763"/>
                  <a:gd name="connsiteY4" fmla="*/ 844743 h 844928"/>
                  <a:gd name="connsiteX0" fmla="*/ 0 w 498763"/>
                  <a:gd name="connsiteY0" fmla="*/ 844743 h 844942"/>
                  <a:gd name="connsiteX1" fmla="*/ 405245 w 498763"/>
                  <a:gd name="connsiteY1" fmla="*/ 429443 h 844942"/>
                  <a:gd name="connsiteX2" fmla="*/ 267482 w 498763"/>
                  <a:gd name="connsiteY2" fmla="*/ 63 h 844942"/>
                  <a:gd name="connsiteX3" fmla="*/ 120334 w 498763"/>
                  <a:gd name="connsiteY3" fmla="*/ 403631 h 844942"/>
                  <a:gd name="connsiteX4" fmla="*/ 498763 w 498763"/>
                  <a:gd name="connsiteY4" fmla="*/ 844743 h 844942"/>
                  <a:gd name="connsiteX0" fmla="*/ 0 w 498763"/>
                  <a:gd name="connsiteY0" fmla="*/ 844682 h 844855"/>
                  <a:gd name="connsiteX1" fmla="*/ 405245 w 498763"/>
                  <a:gd name="connsiteY1" fmla="*/ 399885 h 844855"/>
                  <a:gd name="connsiteX2" fmla="*/ 267482 w 498763"/>
                  <a:gd name="connsiteY2" fmla="*/ 2 h 844855"/>
                  <a:gd name="connsiteX3" fmla="*/ 120334 w 498763"/>
                  <a:gd name="connsiteY3" fmla="*/ 403570 h 844855"/>
                  <a:gd name="connsiteX4" fmla="*/ 498763 w 498763"/>
                  <a:gd name="connsiteY4" fmla="*/ 844682 h 84485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783 h 844956"/>
                  <a:gd name="connsiteX1" fmla="*/ 405245 w 498763"/>
                  <a:gd name="connsiteY1" fmla="*/ 399986 h 844956"/>
                  <a:gd name="connsiteX2" fmla="*/ 267482 w 498763"/>
                  <a:gd name="connsiteY2" fmla="*/ 103 h 844956"/>
                  <a:gd name="connsiteX3" fmla="*/ 120334 w 498763"/>
                  <a:gd name="connsiteY3" fmla="*/ 388923 h 844956"/>
                  <a:gd name="connsiteX4" fmla="*/ 498763 w 498763"/>
                  <a:gd name="connsiteY4" fmla="*/ 844783 h 844956"/>
                  <a:gd name="connsiteX0" fmla="*/ 0 w 498763"/>
                  <a:gd name="connsiteY0" fmla="*/ 844694 h 844867"/>
                  <a:gd name="connsiteX1" fmla="*/ 405245 w 498763"/>
                  <a:gd name="connsiteY1" fmla="*/ 399897 h 844867"/>
                  <a:gd name="connsiteX2" fmla="*/ 267482 w 498763"/>
                  <a:gd name="connsiteY2" fmla="*/ 14 h 844867"/>
                  <a:gd name="connsiteX3" fmla="*/ 120334 w 498763"/>
                  <a:gd name="connsiteY3" fmla="*/ 388834 h 844867"/>
                  <a:gd name="connsiteX4" fmla="*/ 498763 w 498763"/>
                  <a:gd name="connsiteY4" fmla="*/ 844694 h 844867"/>
                  <a:gd name="connsiteX0" fmla="*/ 0 w 498763"/>
                  <a:gd name="connsiteY0" fmla="*/ 844929 h 845102"/>
                  <a:gd name="connsiteX1" fmla="*/ 405245 w 498763"/>
                  <a:gd name="connsiteY1" fmla="*/ 400132 h 845102"/>
                  <a:gd name="connsiteX2" fmla="*/ 267482 w 498763"/>
                  <a:gd name="connsiteY2" fmla="*/ 249 h 845102"/>
                  <a:gd name="connsiteX3" fmla="*/ 120334 w 498763"/>
                  <a:gd name="connsiteY3" fmla="*/ 353489 h 845102"/>
                  <a:gd name="connsiteX4" fmla="*/ 498763 w 498763"/>
                  <a:gd name="connsiteY4" fmla="*/ 844929 h 845102"/>
                  <a:gd name="connsiteX0" fmla="*/ 0 w 498763"/>
                  <a:gd name="connsiteY0" fmla="*/ 844687 h 844834"/>
                  <a:gd name="connsiteX1" fmla="*/ 412361 w 498763"/>
                  <a:gd name="connsiteY1" fmla="*/ 360752 h 844834"/>
                  <a:gd name="connsiteX2" fmla="*/ 267482 w 498763"/>
                  <a:gd name="connsiteY2" fmla="*/ 7 h 844834"/>
                  <a:gd name="connsiteX3" fmla="*/ 120334 w 498763"/>
                  <a:gd name="connsiteY3" fmla="*/ 353247 h 844834"/>
                  <a:gd name="connsiteX4" fmla="*/ 498763 w 498763"/>
                  <a:gd name="connsiteY4" fmla="*/ 844687 h 844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8763" h="844834">
                    <a:moveTo>
                      <a:pt x="0" y="844687"/>
                    </a:moveTo>
                    <a:cubicBezTo>
                      <a:pt x="198767" y="851838"/>
                      <a:pt x="412026" y="597398"/>
                      <a:pt x="412361" y="360752"/>
                    </a:cubicBezTo>
                    <a:cubicBezTo>
                      <a:pt x="412696" y="124106"/>
                      <a:pt x="316153" y="1258"/>
                      <a:pt x="267482" y="7"/>
                    </a:cubicBezTo>
                    <a:cubicBezTo>
                      <a:pt x="218811" y="-1244"/>
                      <a:pt x="118657" y="166993"/>
                      <a:pt x="120334" y="353247"/>
                    </a:cubicBezTo>
                    <a:cubicBezTo>
                      <a:pt x="122011" y="539501"/>
                      <a:pt x="251393" y="831558"/>
                      <a:pt x="498763" y="844687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4" name="Freeform 173">
                <a:extLst>
                  <a:ext uri="{FF2B5EF4-FFF2-40B4-BE49-F238E27FC236}">
                    <a16:creationId xmlns:a16="http://schemas.microsoft.com/office/drawing/2014/main" id="{AF3804A4-8415-A3A4-26B3-8D11E55B6ABA}"/>
                  </a:ext>
                </a:extLst>
              </p:cNvPr>
              <p:cNvSpPr/>
              <p:nvPr/>
            </p:nvSpPr>
            <p:spPr>
              <a:xfrm>
                <a:off x="8497306" y="4768571"/>
                <a:ext cx="479036" cy="548713"/>
              </a:xfrm>
              <a:custGeom>
                <a:avLst/>
                <a:gdLst>
                  <a:gd name="connsiteX0" fmla="*/ 0 w 498763"/>
                  <a:gd name="connsiteY0" fmla="*/ 853079 h 853079"/>
                  <a:gd name="connsiteX1" fmla="*/ 405245 w 498763"/>
                  <a:gd name="connsiteY1" fmla="*/ 489397 h 853079"/>
                  <a:gd name="connsiteX2" fmla="*/ 311727 w 498763"/>
                  <a:gd name="connsiteY2" fmla="*/ 1024 h 853079"/>
                  <a:gd name="connsiteX3" fmla="*/ 135082 w 498763"/>
                  <a:gd name="connsiteY3" fmla="*/ 375097 h 853079"/>
                  <a:gd name="connsiteX4" fmla="*/ 498763 w 498763"/>
                  <a:gd name="connsiteY4" fmla="*/ 853079 h 853079"/>
                  <a:gd name="connsiteX0" fmla="*/ 0 w 498763"/>
                  <a:gd name="connsiteY0" fmla="*/ 845734 h 845734"/>
                  <a:gd name="connsiteX1" fmla="*/ 405245 w 498763"/>
                  <a:gd name="connsiteY1" fmla="*/ 482052 h 845734"/>
                  <a:gd name="connsiteX2" fmla="*/ 267482 w 498763"/>
                  <a:gd name="connsiteY2" fmla="*/ 1054 h 845734"/>
                  <a:gd name="connsiteX3" fmla="*/ 135082 w 498763"/>
                  <a:gd name="connsiteY3" fmla="*/ 367752 h 845734"/>
                  <a:gd name="connsiteX4" fmla="*/ 498763 w 498763"/>
                  <a:gd name="connsiteY4" fmla="*/ 845734 h 845734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325 h 846325"/>
                  <a:gd name="connsiteX1" fmla="*/ 405245 w 498763"/>
                  <a:gd name="connsiteY1" fmla="*/ 482643 h 846325"/>
                  <a:gd name="connsiteX2" fmla="*/ 267482 w 498763"/>
                  <a:gd name="connsiteY2" fmla="*/ 1645 h 846325"/>
                  <a:gd name="connsiteX3" fmla="*/ 120334 w 498763"/>
                  <a:gd name="connsiteY3" fmla="*/ 346220 h 846325"/>
                  <a:gd name="connsiteX4" fmla="*/ 498763 w 498763"/>
                  <a:gd name="connsiteY4" fmla="*/ 846325 h 846325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89 h 844889"/>
                  <a:gd name="connsiteX1" fmla="*/ 405245 w 498763"/>
                  <a:gd name="connsiteY1" fmla="*/ 385343 h 844889"/>
                  <a:gd name="connsiteX2" fmla="*/ 267482 w 498763"/>
                  <a:gd name="connsiteY2" fmla="*/ 209 h 844889"/>
                  <a:gd name="connsiteX3" fmla="*/ 120334 w 498763"/>
                  <a:gd name="connsiteY3" fmla="*/ 344784 h 844889"/>
                  <a:gd name="connsiteX4" fmla="*/ 498763 w 498763"/>
                  <a:gd name="connsiteY4" fmla="*/ 844889 h 844889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682 h 844835"/>
                  <a:gd name="connsiteX1" fmla="*/ 405245 w 498763"/>
                  <a:gd name="connsiteY1" fmla="*/ 385136 h 844835"/>
                  <a:gd name="connsiteX2" fmla="*/ 267482 w 498763"/>
                  <a:gd name="connsiteY2" fmla="*/ 2 h 844835"/>
                  <a:gd name="connsiteX3" fmla="*/ 120334 w 498763"/>
                  <a:gd name="connsiteY3" fmla="*/ 344577 h 844835"/>
                  <a:gd name="connsiteX4" fmla="*/ 498763 w 498763"/>
                  <a:gd name="connsiteY4" fmla="*/ 844682 h 844835"/>
                  <a:gd name="connsiteX0" fmla="*/ 0 w 498763"/>
                  <a:gd name="connsiteY0" fmla="*/ 844721 h 844874"/>
                  <a:gd name="connsiteX1" fmla="*/ 405245 w 498763"/>
                  <a:gd name="connsiteY1" fmla="*/ 385175 h 844874"/>
                  <a:gd name="connsiteX2" fmla="*/ 267482 w 498763"/>
                  <a:gd name="connsiteY2" fmla="*/ 41 h 844874"/>
                  <a:gd name="connsiteX3" fmla="*/ 120334 w 498763"/>
                  <a:gd name="connsiteY3" fmla="*/ 403609 h 844874"/>
                  <a:gd name="connsiteX4" fmla="*/ 498763 w 498763"/>
                  <a:gd name="connsiteY4" fmla="*/ 844721 h 844874"/>
                  <a:gd name="connsiteX0" fmla="*/ 0 w 498763"/>
                  <a:gd name="connsiteY0" fmla="*/ 844743 h 844928"/>
                  <a:gd name="connsiteX1" fmla="*/ 405245 w 498763"/>
                  <a:gd name="connsiteY1" fmla="*/ 429443 h 844928"/>
                  <a:gd name="connsiteX2" fmla="*/ 267482 w 498763"/>
                  <a:gd name="connsiteY2" fmla="*/ 63 h 844928"/>
                  <a:gd name="connsiteX3" fmla="*/ 120334 w 498763"/>
                  <a:gd name="connsiteY3" fmla="*/ 403631 h 844928"/>
                  <a:gd name="connsiteX4" fmla="*/ 498763 w 498763"/>
                  <a:gd name="connsiteY4" fmla="*/ 844743 h 844928"/>
                  <a:gd name="connsiteX0" fmla="*/ 0 w 498763"/>
                  <a:gd name="connsiteY0" fmla="*/ 844743 h 844942"/>
                  <a:gd name="connsiteX1" fmla="*/ 405245 w 498763"/>
                  <a:gd name="connsiteY1" fmla="*/ 429443 h 844942"/>
                  <a:gd name="connsiteX2" fmla="*/ 267482 w 498763"/>
                  <a:gd name="connsiteY2" fmla="*/ 63 h 844942"/>
                  <a:gd name="connsiteX3" fmla="*/ 120334 w 498763"/>
                  <a:gd name="connsiteY3" fmla="*/ 403631 h 844942"/>
                  <a:gd name="connsiteX4" fmla="*/ 498763 w 498763"/>
                  <a:gd name="connsiteY4" fmla="*/ 844743 h 844942"/>
                  <a:gd name="connsiteX0" fmla="*/ 0 w 498763"/>
                  <a:gd name="connsiteY0" fmla="*/ 844682 h 844855"/>
                  <a:gd name="connsiteX1" fmla="*/ 405245 w 498763"/>
                  <a:gd name="connsiteY1" fmla="*/ 399885 h 844855"/>
                  <a:gd name="connsiteX2" fmla="*/ 267482 w 498763"/>
                  <a:gd name="connsiteY2" fmla="*/ 2 h 844855"/>
                  <a:gd name="connsiteX3" fmla="*/ 120334 w 498763"/>
                  <a:gd name="connsiteY3" fmla="*/ 403570 h 844855"/>
                  <a:gd name="connsiteX4" fmla="*/ 498763 w 498763"/>
                  <a:gd name="connsiteY4" fmla="*/ 844682 h 84485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783 h 844956"/>
                  <a:gd name="connsiteX1" fmla="*/ 405245 w 498763"/>
                  <a:gd name="connsiteY1" fmla="*/ 399986 h 844956"/>
                  <a:gd name="connsiteX2" fmla="*/ 267482 w 498763"/>
                  <a:gd name="connsiteY2" fmla="*/ 103 h 844956"/>
                  <a:gd name="connsiteX3" fmla="*/ 120334 w 498763"/>
                  <a:gd name="connsiteY3" fmla="*/ 388923 h 844956"/>
                  <a:gd name="connsiteX4" fmla="*/ 498763 w 498763"/>
                  <a:gd name="connsiteY4" fmla="*/ 844783 h 844956"/>
                  <a:gd name="connsiteX0" fmla="*/ 0 w 498763"/>
                  <a:gd name="connsiteY0" fmla="*/ 844694 h 844867"/>
                  <a:gd name="connsiteX1" fmla="*/ 405245 w 498763"/>
                  <a:gd name="connsiteY1" fmla="*/ 399897 h 844867"/>
                  <a:gd name="connsiteX2" fmla="*/ 267482 w 498763"/>
                  <a:gd name="connsiteY2" fmla="*/ 14 h 844867"/>
                  <a:gd name="connsiteX3" fmla="*/ 120334 w 498763"/>
                  <a:gd name="connsiteY3" fmla="*/ 388834 h 844867"/>
                  <a:gd name="connsiteX4" fmla="*/ 498763 w 498763"/>
                  <a:gd name="connsiteY4" fmla="*/ 844694 h 844867"/>
                  <a:gd name="connsiteX0" fmla="*/ 0 w 498763"/>
                  <a:gd name="connsiteY0" fmla="*/ 844929 h 845102"/>
                  <a:gd name="connsiteX1" fmla="*/ 405245 w 498763"/>
                  <a:gd name="connsiteY1" fmla="*/ 400132 h 845102"/>
                  <a:gd name="connsiteX2" fmla="*/ 267482 w 498763"/>
                  <a:gd name="connsiteY2" fmla="*/ 249 h 845102"/>
                  <a:gd name="connsiteX3" fmla="*/ 120334 w 498763"/>
                  <a:gd name="connsiteY3" fmla="*/ 353489 h 845102"/>
                  <a:gd name="connsiteX4" fmla="*/ 498763 w 498763"/>
                  <a:gd name="connsiteY4" fmla="*/ 844929 h 845102"/>
                  <a:gd name="connsiteX0" fmla="*/ 0 w 498763"/>
                  <a:gd name="connsiteY0" fmla="*/ 844687 h 844834"/>
                  <a:gd name="connsiteX1" fmla="*/ 412361 w 498763"/>
                  <a:gd name="connsiteY1" fmla="*/ 360752 h 844834"/>
                  <a:gd name="connsiteX2" fmla="*/ 267482 w 498763"/>
                  <a:gd name="connsiteY2" fmla="*/ 7 h 844834"/>
                  <a:gd name="connsiteX3" fmla="*/ 120334 w 498763"/>
                  <a:gd name="connsiteY3" fmla="*/ 353247 h 844834"/>
                  <a:gd name="connsiteX4" fmla="*/ 498763 w 498763"/>
                  <a:gd name="connsiteY4" fmla="*/ 844687 h 844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8763" h="844834">
                    <a:moveTo>
                      <a:pt x="0" y="844687"/>
                    </a:moveTo>
                    <a:cubicBezTo>
                      <a:pt x="198767" y="851838"/>
                      <a:pt x="412026" y="597398"/>
                      <a:pt x="412361" y="360752"/>
                    </a:cubicBezTo>
                    <a:cubicBezTo>
                      <a:pt x="412696" y="124106"/>
                      <a:pt x="316153" y="1258"/>
                      <a:pt x="267482" y="7"/>
                    </a:cubicBezTo>
                    <a:cubicBezTo>
                      <a:pt x="218811" y="-1244"/>
                      <a:pt x="118657" y="166993"/>
                      <a:pt x="120334" y="353247"/>
                    </a:cubicBezTo>
                    <a:cubicBezTo>
                      <a:pt x="122011" y="539501"/>
                      <a:pt x="251393" y="831558"/>
                      <a:pt x="498763" y="844687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5" name="Freeform 174">
                <a:extLst>
                  <a:ext uri="{FF2B5EF4-FFF2-40B4-BE49-F238E27FC236}">
                    <a16:creationId xmlns:a16="http://schemas.microsoft.com/office/drawing/2014/main" id="{67158815-8FDC-FF02-DADB-AE6C470C536B}"/>
                  </a:ext>
                </a:extLst>
              </p:cNvPr>
              <p:cNvSpPr/>
              <p:nvPr/>
            </p:nvSpPr>
            <p:spPr>
              <a:xfrm>
                <a:off x="8046249" y="4768571"/>
                <a:ext cx="479036" cy="548713"/>
              </a:xfrm>
              <a:custGeom>
                <a:avLst/>
                <a:gdLst>
                  <a:gd name="connsiteX0" fmla="*/ 0 w 498763"/>
                  <a:gd name="connsiteY0" fmla="*/ 853079 h 853079"/>
                  <a:gd name="connsiteX1" fmla="*/ 405245 w 498763"/>
                  <a:gd name="connsiteY1" fmla="*/ 489397 h 853079"/>
                  <a:gd name="connsiteX2" fmla="*/ 311727 w 498763"/>
                  <a:gd name="connsiteY2" fmla="*/ 1024 h 853079"/>
                  <a:gd name="connsiteX3" fmla="*/ 135082 w 498763"/>
                  <a:gd name="connsiteY3" fmla="*/ 375097 h 853079"/>
                  <a:gd name="connsiteX4" fmla="*/ 498763 w 498763"/>
                  <a:gd name="connsiteY4" fmla="*/ 853079 h 853079"/>
                  <a:gd name="connsiteX0" fmla="*/ 0 w 498763"/>
                  <a:gd name="connsiteY0" fmla="*/ 845734 h 845734"/>
                  <a:gd name="connsiteX1" fmla="*/ 405245 w 498763"/>
                  <a:gd name="connsiteY1" fmla="*/ 482052 h 845734"/>
                  <a:gd name="connsiteX2" fmla="*/ 267482 w 498763"/>
                  <a:gd name="connsiteY2" fmla="*/ 1054 h 845734"/>
                  <a:gd name="connsiteX3" fmla="*/ 135082 w 498763"/>
                  <a:gd name="connsiteY3" fmla="*/ 367752 h 845734"/>
                  <a:gd name="connsiteX4" fmla="*/ 498763 w 498763"/>
                  <a:gd name="connsiteY4" fmla="*/ 845734 h 845734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276 h 846276"/>
                  <a:gd name="connsiteX1" fmla="*/ 405245 w 498763"/>
                  <a:gd name="connsiteY1" fmla="*/ 482594 h 846276"/>
                  <a:gd name="connsiteX2" fmla="*/ 267482 w 498763"/>
                  <a:gd name="connsiteY2" fmla="*/ 1596 h 846276"/>
                  <a:gd name="connsiteX3" fmla="*/ 120334 w 498763"/>
                  <a:gd name="connsiteY3" fmla="*/ 346171 h 846276"/>
                  <a:gd name="connsiteX4" fmla="*/ 498763 w 498763"/>
                  <a:gd name="connsiteY4" fmla="*/ 846276 h 846276"/>
                  <a:gd name="connsiteX0" fmla="*/ 0 w 498763"/>
                  <a:gd name="connsiteY0" fmla="*/ 846325 h 846325"/>
                  <a:gd name="connsiteX1" fmla="*/ 405245 w 498763"/>
                  <a:gd name="connsiteY1" fmla="*/ 482643 h 846325"/>
                  <a:gd name="connsiteX2" fmla="*/ 267482 w 498763"/>
                  <a:gd name="connsiteY2" fmla="*/ 1645 h 846325"/>
                  <a:gd name="connsiteX3" fmla="*/ 120334 w 498763"/>
                  <a:gd name="connsiteY3" fmla="*/ 346220 h 846325"/>
                  <a:gd name="connsiteX4" fmla="*/ 498763 w 498763"/>
                  <a:gd name="connsiteY4" fmla="*/ 846325 h 846325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46 h 844846"/>
                  <a:gd name="connsiteX1" fmla="*/ 405245 w 498763"/>
                  <a:gd name="connsiteY1" fmla="*/ 385300 h 844846"/>
                  <a:gd name="connsiteX2" fmla="*/ 267482 w 498763"/>
                  <a:gd name="connsiteY2" fmla="*/ 166 h 844846"/>
                  <a:gd name="connsiteX3" fmla="*/ 120334 w 498763"/>
                  <a:gd name="connsiteY3" fmla="*/ 344741 h 844846"/>
                  <a:gd name="connsiteX4" fmla="*/ 498763 w 498763"/>
                  <a:gd name="connsiteY4" fmla="*/ 844846 h 844846"/>
                  <a:gd name="connsiteX0" fmla="*/ 0 w 498763"/>
                  <a:gd name="connsiteY0" fmla="*/ 844889 h 844889"/>
                  <a:gd name="connsiteX1" fmla="*/ 405245 w 498763"/>
                  <a:gd name="connsiteY1" fmla="*/ 385343 h 844889"/>
                  <a:gd name="connsiteX2" fmla="*/ 267482 w 498763"/>
                  <a:gd name="connsiteY2" fmla="*/ 209 h 844889"/>
                  <a:gd name="connsiteX3" fmla="*/ 120334 w 498763"/>
                  <a:gd name="connsiteY3" fmla="*/ 344784 h 844889"/>
                  <a:gd name="connsiteX4" fmla="*/ 498763 w 498763"/>
                  <a:gd name="connsiteY4" fmla="*/ 844889 h 844889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889 h 845042"/>
                  <a:gd name="connsiteX1" fmla="*/ 405245 w 498763"/>
                  <a:gd name="connsiteY1" fmla="*/ 385343 h 845042"/>
                  <a:gd name="connsiteX2" fmla="*/ 267482 w 498763"/>
                  <a:gd name="connsiteY2" fmla="*/ 209 h 845042"/>
                  <a:gd name="connsiteX3" fmla="*/ 120334 w 498763"/>
                  <a:gd name="connsiteY3" fmla="*/ 344784 h 845042"/>
                  <a:gd name="connsiteX4" fmla="*/ 498763 w 498763"/>
                  <a:gd name="connsiteY4" fmla="*/ 844889 h 845042"/>
                  <a:gd name="connsiteX0" fmla="*/ 0 w 498763"/>
                  <a:gd name="connsiteY0" fmla="*/ 844682 h 844835"/>
                  <a:gd name="connsiteX1" fmla="*/ 405245 w 498763"/>
                  <a:gd name="connsiteY1" fmla="*/ 385136 h 844835"/>
                  <a:gd name="connsiteX2" fmla="*/ 267482 w 498763"/>
                  <a:gd name="connsiteY2" fmla="*/ 2 h 844835"/>
                  <a:gd name="connsiteX3" fmla="*/ 120334 w 498763"/>
                  <a:gd name="connsiteY3" fmla="*/ 344577 h 844835"/>
                  <a:gd name="connsiteX4" fmla="*/ 498763 w 498763"/>
                  <a:gd name="connsiteY4" fmla="*/ 844682 h 844835"/>
                  <a:gd name="connsiteX0" fmla="*/ 0 w 498763"/>
                  <a:gd name="connsiteY0" fmla="*/ 844721 h 844874"/>
                  <a:gd name="connsiteX1" fmla="*/ 405245 w 498763"/>
                  <a:gd name="connsiteY1" fmla="*/ 385175 h 844874"/>
                  <a:gd name="connsiteX2" fmla="*/ 267482 w 498763"/>
                  <a:gd name="connsiteY2" fmla="*/ 41 h 844874"/>
                  <a:gd name="connsiteX3" fmla="*/ 120334 w 498763"/>
                  <a:gd name="connsiteY3" fmla="*/ 403609 h 844874"/>
                  <a:gd name="connsiteX4" fmla="*/ 498763 w 498763"/>
                  <a:gd name="connsiteY4" fmla="*/ 844721 h 844874"/>
                  <a:gd name="connsiteX0" fmla="*/ 0 w 498763"/>
                  <a:gd name="connsiteY0" fmla="*/ 844743 h 844928"/>
                  <a:gd name="connsiteX1" fmla="*/ 405245 w 498763"/>
                  <a:gd name="connsiteY1" fmla="*/ 429443 h 844928"/>
                  <a:gd name="connsiteX2" fmla="*/ 267482 w 498763"/>
                  <a:gd name="connsiteY2" fmla="*/ 63 h 844928"/>
                  <a:gd name="connsiteX3" fmla="*/ 120334 w 498763"/>
                  <a:gd name="connsiteY3" fmla="*/ 403631 h 844928"/>
                  <a:gd name="connsiteX4" fmla="*/ 498763 w 498763"/>
                  <a:gd name="connsiteY4" fmla="*/ 844743 h 844928"/>
                  <a:gd name="connsiteX0" fmla="*/ 0 w 498763"/>
                  <a:gd name="connsiteY0" fmla="*/ 844743 h 844942"/>
                  <a:gd name="connsiteX1" fmla="*/ 405245 w 498763"/>
                  <a:gd name="connsiteY1" fmla="*/ 429443 h 844942"/>
                  <a:gd name="connsiteX2" fmla="*/ 267482 w 498763"/>
                  <a:gd name="connsiteY2" fmla="*/ 63 h 844942"/>
                  <a:gd name="connsiteX3" fmla="*/ 120334 w 498763"/>
                  <a:gd name="connsiteY3" fmla="*/ 403631 h 844942"/>
                  <a:gd name="connsiteX4" fmla="*/ 498763 w 498763"/>
                  <a:gd name="connsiteY4" fmla="*/ 844743 h 844942"/>
                  <a:gd name="connsiteX0" fmla="*/ 0 w 498763"/>
                  <a:gd name="connsiteY0" fmla="*/ 844682 h 844855"/>
                  <a:gd name="connsiteX1" fmla="*/ 405245 w 498763"/>
                  <a:gd name="connsiteY1" fmla="*/ 399885 h 844855"/>
                  <a:gd name="connsiteX2" fmla="*/ 267482 w 498763"/>
                  <a:gd name="connsiteY2" fmla="*/ 2 h 844855"/>
                  <a:gd name="connsiteX3" fmla="*/ 120334 w 498763"/>
                  <a:gd name="connsiteY3" fmla="*/ 403570 h 844855"/>
                  <a:gd name="connsiteX4" fmla="*/ 498763 w 498763"/>
                  <a:gd name="connsiteY4" fmla="*/ 844682 h 84485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692 h 844865"/>
                  <a:gd name="connsiteX1" fmla="*/ 405245 w 498763"/>
                  <a:gd name="connsiteY1" fmla="*/ 399895 h 844865"/>
                  <a:gd name="connsiteX2" fmla="*/ 267482 w 498763"/>
                  <a:gd name="connsiteY2" fmla="*/ 12 h 844865"/>
                  <a:gd name="connsiteX3" fmla="*/ 120334 w 498763"/>
                  <a:gd name="connsiteY3" fmla="*/ 388832 h 844865"/>
                  <a:gd name="connsiteX4" fmla="*/ 498763 w 498763"/>
                  <a:gd name="connsiteY4" fmla="*/ 844692 h 844865"/>
                  <a:gd name="connsiteX0" fmla="*/ 0 w 498763"/>
                  <a:gd name="connsiteY0" fmla="*/ 844783 h 844956"/>
                  <a:gd name="connsiteX1" fmla="*/ 405245 w 498763"/>
                  <a:gd name="connsiteY1" fmla="*/ 399986 h 844956"/>
                  <a:gd name="connsiteX2" fmla="*/ 267482 w 498763"/>
                  <a:gd name="connsiteY2" fmla="*/ 103 h 844956"/>
                  <a:gd name="connsiteX3" fmla="*/ 120334 w 498763"/>
                  <a:gd name="connsiteY3" fmla="*/ 388923 h 844956"/>
                  <a:gd name="connsiteX4" fmla="*/ 498763 w 498763"/>
                  <a:gd name="connsiteY4" fmla="*/ 844783 h 844956"/>
                  <a:gd name="connsiteX0" fmla="*/ 0 w 498763"/>
                  <a:gd name="connsiteY0" fmla="*/ 844694 h 844867"/>
                  <a:gd name="connsiteX1" fmla="*/ 405245 w 498763"/>
                  <a:gd name="connsiteY1" fmla="*/ 399897 h 844867"/>
                  <a:gd name="connsiteX2" fmla="*/ 267482 w 498763"/>
                  <a:gd name="connsiteY2" fmla="*/ 14 h 844867"/>
                  <a:gd name="connsiteX3" fmla="*/ 120334 w 498763"/>
                  <a:gd name="connsiteY3" fmla="*/ 388834 h 844867"/>
                  <a:gd name="connsiteX4" fmla="*/ 498763 w 498763"/>
                  <a:gd name="connsiteY4" fmla="*/ 844694 h 844867"/>
                  <a:gd name="connsiteX0" fmla="*/ 0 w 498763"/>
                  <a:gd name="connsiteY0" fmla="*/ 844929 h 845102"/>
                  <a:gd name="connsiteX1" fmla="*/ 405245 w 498763"/>
                  <a:gd name="connsiteY1" fmla="*/ 400132 h 845102"/>
                  <a:gd name="connsiteX2" fmla="*/ 267482 w 498763"/>
                  <a:gd name="connsiteY2" fmla="*/ 249 h 845102"/>
                  <a:gd name="connsiteX3" fmla="*/ 120334 w 498763"/>
                  <a:gd name="connsiteY3" fmla="*/ 353489 h 845102"/>
                  <a:gd name="connsiteX4" fmla="*/ 498763 w 498763"/>
                  <a:gd name="connsiteY4" fmla="*/ 844929 h 845102"/>
                  <a:gd name="connsiteX0" fmla="*/ 0 w 498763"/>
                  <a:gd name="connsiteY0" fmla="*/ 844687 h 844834"/>
                  <a:gd name="connsiteX1" fmla="*/ 412361 w 498763"/>
                  <a:gd name="connsiteY1" fmla="*/ 360752 h 844834"/>
                  <a:gd name="connsiteX2" fmla="*/ 267482 w 498763"/>
                  <a:gd name="connsiteY2" fmla="*/ 7 h 844834"/>
                  <a:gd name="connsiteX3" fmla="*/ 120334 w 498763"/>
                  <a:gd name="connsiteY3" fmla="*/ 353247 h 844834"/>
                  <a:gd name="connsiteX4" fmla="*/ 498763 w 498763"/>
                  <a:gd name="connsiteY4" fmla="*/ 844687 h 844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8763" h="844834">
                    <a:moveTo>
                      <a:pt x="0" y="844687"/>
                    </a:moveTo>
                    <a:cubicBezTo>
                      <a:pt x="198767" y="851838"/>
                      <a:pt x="412026" y="597398"/>
                      <a:pt x="412361" y="360752"/>
                    </a:cubicBezTo>
                    <a:cubicBezTo>
                      <a:pt x="412696" y="124106"/>
                      <a:pt x="316153" y="1258"/>
                      <a:pt x="267482" y="7"/>
                    </a:cubicBezTo>
                    <a:cubicBezTo>
                      <a:pt x="218811" y="-1244"/>
                      <a:pt x="118657" y="166993"/>
                      <a:pt x="120334" y="353247"/>
                    </a:cubicBezTo>
                    <a:cubicBezTo>
                      <a:pt x="122011" y="539501"/>
                      <a:pt x="251393" y="831558"/>
                      <a:pt x="498763" y="844687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  <a:headEnd type="oval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1" name="TextBox 160">
                <a:extLst>
                  <a:ext uri="{FF2B5EF4-FFF2-40B4-BE49-F238E27FC236}">
                    <a16:creationId xmlns:a16="http://schemas.microsoft.com/office/drawing/2014/main" id="{38AFAE53-3706-B967-AAC0-920F1EB23E65}"/>
                  </a:ext>
                </a:extLst>
              </p:cNvPr>
              <p:cNvSpPr txBox="1"/>
              <p:nvPr/>
            </p:nvSpPr>
            <p:spPr>
              <a:xfrm>
                <a:off x="11244205" y="4507635"/>
                <a:ext cx="273891" cy="34471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GB" i="1" dirty="0">
                    <a:solidFill>
                      <a:srgbClr val="FF0000"/>
                    </a:solidFill>
                  </a:rPr>
                  <a:t>e</a:t>
                </a:r>
                <a:r>
                  <a:rPr lang="en-GB" i="1" baseline="30000" dirty="0">
                    <a:solidFill>
                      <a:srgbClr val="FF0000"/>
                    </a:solidFill>
                  </a:rPr>
                  <a:t>-</a:t>
                </a:r>
              </a:p>
            </p:txBody>
          </p:sp>
          <p:grpSp>
            <p:nvGrpSpPr>
              <p:cNvPr id="247" name="Group 246">
                <a:extLst>
                  <a:ext uri="{FF2B5EF4-FFF2-40B4-BE49-F238E27FC236}">
                    <a16:creationId xmlns:a16="http://schemas.microsoft.com/office/drawing/2014/main" id="{5352E992-3200-7F96-378E-930E951C9ECF}"/>
                  </a:ext>
                </a:extLst>
              </p:cNvPr>
              <p:cNvGrpSpPr/>
              <p:nvPr/>
            </p:nvGrpSpPr>
            <p:grpSpPr>
              <a:xfrm rot="21114287">
                <a:off x="9261502" y="4227477"/>
                <a:ext cx="1984187" cy="914202"/>
                <a:chOff x="9325618" y="4348836"/>
                <a:chExt cx="1984187" cy="914202"/>
              </a:xfrm>
            </p:grpSpPr>
            <p:cxnSp>
              <p:nvCxnSpPr>
                <p:cNvPr id="223" name="Straight Connector 222">
                  <a:extLst>
                    <a:ext uri="{FF2B5EF4-FFF2-40B4-BE49-F238E27FC236}">
                      <a16:creationId xmlns:a16="http://schemas.microsoft.com/office/drawing/2014/main" id="{5C3483DD-056E-B3BE-6D3A-A7229E5E8E2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391936" y="4499262"/>
                  <a:ext cx="1917869" cy="538007"/>
                </a:xfrm>
                <a:prstGeom prst="line">
                  <a:avLst/>
                </a:prstGeom>
                <a:ln>
                  <a:solidFill>
                    <a:schemeClr val="tx2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6" name="Freeform 225">
                  <a:extLst>
                    <a:ext uri="{FF2B5EF4-FFF2-40B4-BE49-F238E27FC236}">
                      <a16:creationId xmlns:a16="http://schemas.microsoft.com/office/drawing/2014/main" id="{B58796CD-B3BC-2A89-C76F-FFF4DC1F97A9}"/>
                    </a:ext>
                  </a:extLst>
                </p:cNvPr>
                <p:cNvSpPr/>
                <p:nvPr/>
              </p:nvSpPr>
              <p:spPr>
                <a:xfrm rot="20659793">
                  <a:off x="10628496" y="4348836"/>
                  <a:ext cx="479036" cy="548713"/>
                </a:xfrm>
                <a:custGeom>
                  <a:avLst/>
                  <a:gdLst>
                    <a:gd name="connsiteX0" fmla="*/ 0 w 498763"/>
                    <a:gd name="connsiteY0" fmla="*/ 853079 h 853079"/>
                    <a:gd name="connsiteX1" fmla="*/ 405245 w 498763"/>
                    <a:gd name="connsiteY1" fmla="*/ 489397 h 853079"/>
                    <a:gd name="connsiteX2" fmla="*/ 311727 w 498763"/>
                    <a:gd name="connsiteY2" fmla="*/ 1024 h 853079"/>
                    <a:gd name="connsiteX3" fmla="*/ 135082 w 498763"/>
                    <a:gd name="connsiteY3" fmla="*/ 375097 h 853079"/>
                    <a:gd name="connsiteX4" fmla="*/ 498763 w 498763"/>
                    <a:gd name="connsiteY4" fmla="*/ 853079 h 853079"/>
                    <a:gd name="connsiteX0" fmla="*/ 0 w 498763"/>
                    <a:gd name="connsiteY0" fmla="*/ 845734 h 845734"/>
                    <a:gd name="connsiteX1" fmla="*/ 405245 w 498763"/>
                    <a:gd name="connsiteY1" fmla="*/ 482052 h 845734"/>
                    <a:gd name="connsiteX2" fmla="*/ 267482 w 498763"/>
                    <a:gd name="connsiteY2" fmla="*/ 1054 h 845734"/>
                    <a:gd name="connsiteX3" fmla="*/ 135082 w 498763"/>
                    <a:gd name="connsiteY3" fmla="*/ 367752 h 845734"/>
                    <a:gd name="connsiteX4" fmla="*/ 498763 w 498763"/>
                    <a:gd name="connsiteY4" fmla="*/ 845734 h 845734"/>
                    <a:gd name="connsiteX0" fmla="*/ 0 w 498763"/>
                    <a:gd name="connsiteY0" fmla="*/ 846276 h 846276"/>
                    <a:gd name="connsiteX1" fmla="*/ 405245 w 498763"/>
                    <a:gd name="connsiteY1" fmla="*/ 482594 h 846276"/>
                    <a:gd name="connsiteX2" fmla="*/ 267482 w 498763"/>
                    <a:gd name="connsiteY2" fmla="*/ 1596 h 846276"/>
                    <a:gd name="connsiteX3" fmla="*/ 120334 w 498763"/>
                    <a:gd name="connsiteY3" fmla="*/ 346171 h 846276"/>
                    <a:gd name="connsiteX4" fmla="*/ 498763 w 498763"/>
                    <a:gd name="connsiteY4" fmla="*/ 846276 h 846276"/>
                    <a:gd name="connsiteX0" fmla="*/ 0 w 498763"/>
                    <a:gd name="connsiteY0" fmla="*/ 846276 h 846276"/>
                    <a:gd name="connsiteX1" fmla="*/ 405245 w 498763"/>
                    <a:gd name="connsiteY1" fmla="*/ 482594 h 846276"/>
                    <a:gd name="connsiteX2" fmla="*/ 267482 w 498763"/>
                    <a:gd name="connsiteY2" fmla="*/ 1596 h 846276"/>
                    <a:gd name="connsiteX3" fmla="*/ 120334 w 498763"/>
                    <a:gd name="connsiteY3" fmla="*/ 346171 h 846276"/>
                    <a:gd name="connsiteX4" fmla="*/ 498763 w 498763"/>
                    <a:gd name="connsiteY4" fmla="*/ 846276 h 846276"/>
                    <a:gd name="connsiteX0" fmla="*/ 0 w 498763"/>
                    <a:gd name="connsiteY0" fmla="*/ 846325 h 846325"/>
                    <a:gd name="connsiteX1" fmla="*/ 405245 w 498763"/>
                    <a:gd name="connsiteY1" fmla="*/ 482643 h 846325"/>
                    <a:gd name="connsiteX2" fmla="*/ 267482 w 498763"/>
                    <a:gd name="connsiteY2" fmla="*/ 1645 h 846325"/>
                    <a:gd name="connsiteX3" fmla="*/ 120334 w 498763"/>
                    <a:gd name="connsiteY3" fmla="*/ 346220 h 846325"/>
                    <a:gd name="connsiteX4" fmla="*/ 498763 w 498763"/>
                    <a:gd name="connsiteY4" fmla="*/ 846325 h 846325"/>
                    <a:gd name="connsiteX0" fmla="*/ 0 w 498763"/>
                    <a:gd name="connsiteY0" fmla="*/ 844846 h 844846"/>
                    <a:gd name="connsiteX1" fmla="*/ 405245 w 498763"/>
                    <a:gd name="connsiteY1" fmla="*/ 385300 h 844846"/>
                    <a:gd name="connsiteX2" fmla="*/ 267482 w 498763"/>
                    <a:gd name="connsiteY2" fmla="*/ 166 h 844846"/>
                    <a:gd name="connsiteX3" fmla="*/ 120334 w 498763"/>
                    <a:gd name="connsiteY3" fmla="*/ 344741 h 844846"/>
                    <a:gd name="connsiteX4" fmla="*/ 498763 w 498763"/>
                    <a:gd name="connsiteY4" fmla="*/ 844846 h 844846"/>
                    <a:gd name="connsiteX0" fmla="*/ 0 w 498763"/>
                    <a:gd name="connsiteY0" fmla="*/ 844846 h 844846"/>
                    <a:gd name="connsiteX1" fmla="*/ 405245 w 498763"/>
                    <a:gd name="connsiteY1" fmla="*/ 385300 h 844846"/>
                    <a:gd name="connsiteX2" fmla="*/ 267482 w 498763"/>
                    <a:gd name="connsiteY2" fmla="*/ 166 h 844846"/>
                    <a:gd name="connsiteX3" fmla="*/ 120334 w 498763"/>
                    <a:gd name="connsiteY3" fmla="*/ 344741 h 844846"/>
                    <a:gd name="connsiteX4" fmla="*/ 498763 w 498763"/>
                    <a:gd name="connsiteY4" fmla="*/ 844846 h 844846"/>
                    <a:gd name="connsiteX0" fmla="*/ 0 w 498763"/>
                    <a:gd name="connsiteY0" fmla="*/ 844889 h 844889"/>
                    <a:gd name="connsiteX1" fmla="*/ 405245 w 498763"/>
                    <a:gd name="connsiteY1" fmla="*/ 385343 h 844889"/>
                    <a:gd name="connsiteX2" fmla="*/ 267482 w 498763"/>
                    <a:gd name="connsiteY2" fmla="*/ 209 h 844889"/>
                    <a:gd name="connsiteX3" fmla="*/ 120334 w 498763"/>
                    <a:gd name="connsiteY3" fmla="*/ 344784 h 844889"/>
                    <a:gd name="connsiteX4" fmla="*/ 498763 w 498763"/>
                    <a:gd name="connsiteY4" fmla="*/ 844889 h 844889"/>
                    <a:gd name="connsiteX0" fmla="*/ 0 w 498763"/>
                    <a:gd name="connsiteY0" fmla="*/ 844889 h 845042"/>
                    <a:gd name="connsiteX1" fmla="*/ 405245 w 498763"/>
                    <a:gd name="connsiteY1" fmla="*/ 385343 h 845042"/>
                    <a:gd name="connsiteX2" fmla="*/ 267482 w 498763"/>
                    <a:gd name="connsiteY2" fmla="*/ 209 h 845042"/>
                    <a:gd name="connsiteX3" fmla="*/ 120334 w 498763"/>
                    <a:gd name="connsiteY3" fmla="*/ 344784 h 845042"/>
                    <a:gd name="connsiteX4" fmla="*/ 498763 w 498763"/>
                    <a:gd name="connsiteY4" fmla="*/ 844889 h 845042"/>
                    <a:gd name="connsiteX0" fmla="*/ 0 w 498763"/>
                    <a:gd name="connsiteY0" fmla="*/ 844889 h 845042"/>
                    <a:gd name="connsiteX1" fmla="*/ 405245 w 498763"/>
                    <a:gd name="connsiteY1" fmla="*/ 385343 h 845042"/>
                    <a:gd name="connsiteX2" fmla="*/ 267482 w 498763"/>
                    <a:gd name="connsiteY2" fmla="*/ 209 h 845042"/>
                    <a:gd name="connsiteX3" fmla="*/ 120334 w 498763"/>
                    <a:gd name="connsiteY3" fmla="*/ 344784 h 845042"/>
                    <a:gd name="connsiteX4" fmla="*/ 498763 w 498763"/>
                    <a:gd name="connsiteY4" fmla="*/ 844889 h 845042"/>
                    <a:gd name="connsiteX0" fmla="*/ 0 w 498763"/>
                    <a:gd name="connsiteY0" fmla="*/ 844682 h 844835"/>
                    <a:gd name="connsiteX1" fmla="*/ 405245 w 498763"/>
                    <a:gd name="connsiteY1" fmla="*/ 385136 h 844835"/>
                    <a:gd name="connsiteX2" fmla="*/ 267482 w 498763"/>
                    <a:gd name="connsiteY2" fmla="*/ 2 h 844835"/>
                    <a:gd name="connsiteX3" fmla="*/ 120334 w 498763"/>
                    <a:gd name="connsiteY3" fmla="*/ 344577 h 844835"/>
                    <a:gd name="connsiteX4" fmla="*/ 498763 w 498763"/>
                    <a:gd name="connsiteY4" fmla="*/ 844682 h 844835"/>
                    <a:gd name="connsiteX0" fmla="*/ 0 w 498763"/>
                    <a:gd name="connsiteY0" fmla="*/ 844721 h 844874"/>
                    <a:gd name="connsiteX1" fmla="*/ 405245 w 498763"/>
                    <a:gd name="connsiteY1" fmla="*/ 385175 h 844874"/>
                    <a:gd name="connsiteX2" fmla="*/ 267482 w 498763"/>
                    <a:gd name="connsiteY2" fmla="*/ 41 h 844874"/>
                    <a:gd name="connsiteX3" fmla="*/ 120334 w 498763"/>
                    <a:gd name="connsiteY3" fmla="*/ 403609 h 844874"/>
                    <a:gd name="connsiteX4" fmla="*/ 498763 w 498763"/>
                    <a:gd name="connsiteY4" fmla="*/ 844721 h 844874"/>
                    <a:gd name="connsiteX0" fmla="*/ 0 w 498763"/>
                    <a:gd name="connsiteY0" fmla="*/ 844743 h 844928"/>
                    <a:gd name="connsiteX1" fmla="*/ 405245 w 498763"/>
                    <a:gd name="connsiteY1" fmla="*/ 429443 h 844928"/>
                    <a:gd name="connsiteX2" fmla="*/ 267482 w 498763"/>
                    <a:gd name="connsiteY2" fmla="*/ 63 h 844928"/>
                    <a:gd name="connsiteX3" fmla="*/ 120334 w 498763"/>
                    <a:gd name="connsiteY3" fmla="*/ 403631 h 844928"/>
                    <a:gd name="connsiteX4" fmla="*/ 498763 w 498763"/>
                    <a:gd name="connsiteY4" fmla="*/ 844743 h 844928"/>
                    <a:gd name="connsiteX0" fmla="*/ 0 w 498763"/>
                    <a:gd name="connsiteY0" fmla="*/ 844743 h 844942"/>
                    <a:gd name="connsiteX1" fmla="*/ 405245 w 498763"/>
                    <a:gd name="connsiteY1" fmla="*/ 429443 h 844942"/>
                    <a:gd name="connsiteX2" fmla="*/ 267482 w 498763"/>
                    <a:gd name="connsiteY2" fmla="*/ 63 h 844942"/>
                    <a:gd name="connsiteX3" fmla="*/ 120334 w 498763"/>
                    <a:gd name="connsiteY3" fmla="*/ 403631 h 844942"/>
                    <a:gd name="connsiteX4" fmla="*/ 498763 w 498763"/>
                    <a:gd name="connsiteY4" fmla="*/ 844743 h 844942"/>
                    <a:gd name="connsiteX0" fmla="*/ 0 w 498763"/>
                    <a:gd name="connsiteY0" fmla="*/ 844682 h 844855"/>
                    <a:gd name="connsiteX1" fmla="*/ 405245 w 498763"/>
                    <a:gd name="connsiteY1" fmla="*/ 399885 h 844855"/>
                    <a:gd name="connsiteX2" fmla="*/ 267482 w 498763"/>
                    <a:gd name="connsiteY2" fmla="*/ 2 h 844855"/>
                    <a:gd name="connsiteX3" fmla="*/ 120334 w 498763"/>
                    <a:gd name="connsiteY3" fmla="*/ 403570 h 844855"/>
                    <a:gd name="connsiteX4" fmla="*/ 498763 w 498763"/>
                    <a:gd name="connsiteY4" fmla="*/ 844682 h 844855"/>
                    <a:gd name="connsiteX0" fmla="*/ 0 w 498763"/>
                    <a:gd name="connsiteY0" fmla="*/ 844692 h 844865"/>
                    <a:gd name="connsiteX1" fmla="*/ 405245 w 498763"/>
                    <a:gd name="connsiteY1" fmla="*/ 399895 h 844865"/>
                    <a:gd name="connsiteX2" fmla="*/ 267482 w 498763"/>
                    <a:gd name="connsiteY2" fmla="*/ 12 h 844865"/>
                    <a:gd name="connsiteX3" fmla="*/ 120334 w 498763"/>
                    <a:gd name="connsiteY3" fmla="*/ 388832 h 844865"/>
                    <a:gd name="connsiteX4" fmla="*/ 498763 w 498763"/>
                    <a:gd name="connsiteY4" fmla="*/ 844692 h 844865"/>
                    <a:gd name="connsiteX0" fmla="*/ 0 w 498763"/>
                    <a:gd name="connsiteY0" fmla="*/ 844692 h 844865"/>
                    <a:gd name="connsiteX1" fmla="*/ 405245 w 498763"/>
                    <a:gd name="connsiteY1" fmla="*/ 399895 h 844865"/>
                    <a:gd name="connsiteX2" fmla="*/ 267482 w 498763"/>
                    <a:gd name="connsiteY2" fmla="*/ 12 h 844865"/>
                    <a:gd name="connsiteX3" fmla="*/ 120334 w 498763"/>
                    <a:gd name="connsiteY3" fmla="*/ 388832 h 844865"/>
                    <a:gd name="connsiteX4" fmla="*/ 498763 w 498763"/>
                    <a:gd name="connsiteY4" fmla="*/ 844692 h 844865"/>
                    <a:gd name="connsiteX0" fmla="*/ 0 w 498763"/>
                    <a:gd name="connsiteY0" fmla="*/ 844783 h 844956"/>
                    <a:gd name="connsiteX1" fmla="*/ 405245 w 498763"/>
                    <a:gd name="connsiteY1" fmla="*/ 399986 h 844956"/>
                    <a:gd name="connsiteX2" fmla="*/ 267482 w 498763"/>
                    <a:gd name="connsiteY2" fmla="*/ 103 h 844956"/>
                    <a:gd name="connsiteX3" fmla="*/ 120334 w 498763"/>
                    <a:gd name="connsiteY3" fmla="*/ 388923 h 844956"/>
                    <a:gd name="connsiteX4" fmla="*/ 498763 w 498763"/>
                    <a:gd name="connsiteY4" fmla="*/ 844783 h 844956"/>
                    <a:gd name="connsiteX0" fmla="*/ 0 w 498763"/>
                    <a:gd name="connsiteY0" fmla="*/ 844694 h 844867"/>
                    <a:gd name="connsiteX1" fmla="*/ 405245 w 498763"/>
                    <a:gd name="connsiteY1" fmla="*/ 399897 h 844867"/>
                    <a:gd name="connsiteX2" fmla="*/ 267482 w 498763"/>
                    <a:gd name="connsiteY2" fmla="*/ 14 h 844867"/>
                    <a:gd name="connsiteX3" fmla="*/ 120334 w 498763"/>
                    <a:gd name="connsiteY3" fmla="*/ 388834 h 844867"/>
                    <a:gd name="connsiteX4" fmla="*/ 498763 w 498763"/>
                    <a:gd name="connsiteY4" fmla="*/ 844694 h 844867"/>
                    <a:gd name="connsiteX0" fmla="*/ 0 w 498763"/>
                    <a:gd name="connsiteY0" fmla="*/ 844929 h 845102"/>
                    <a:gd name="connsiteX1" fmla="*/ 405245 w 498763"/>
                    <a:gd name="connsiteY1" fmla="*/ 400132 h 845102"/>
                    <a:gd name="connsiteX2" fmla="*/ 267482 w 498763"/>
                    <a:gd name="connsiteY2" fmla="*/ 249 h 845102"/>
                    <a:gd name="connsiteX3" fmla="*/ 120334 w 498763"/>
                    <a:gd name="connsiteY3" fmla="*/ 353489 h 845102"/>
                    <a:gd name="connsiteX4" fmla="*/ 498763 w 498763"/>
                    <a:gd name="connsiteY4" fmla="*/ 844929 h 845102"/>
                    <a:gd name="connsiteX0" fmla="*/ 0 w 498763"/>
                    <a:gd name="connsiteY0" fmla="*/ 844687 h 844834"/>
                    <a:gd name="connsiteX1" fmla="*/ 412361 w 498763"/>
                    <a:gd name="connsiteY1" fmla="*/ 360752 h 844834"/>
                    <a:gd name="connsiteX2" fmla="*/ 267482 w 498763"/>
                    <a:gd name="connsiteY2" fmla="*/ 7 h 844834"/>
                    <a:gd name="connsiteX3" fmla="*/ 120334 w 498763"/>
                    <a:gd name="connsiteY3" fmla="*/ 353247 h 844834"/>
                    <a:gd name="connsiteX4" fmla="*/ 498763 w 498763"/>
                    <a:gd name="connsiteY4" fmla="*/ 844687 h 844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8763" h="844834">
                      <a:moveTo>
                        <a:pt x="0" y="844687"/>
                      </a:moveTo>
                      <a:cubicBezTo>
                        <a:pt x="198767" y="851838"/>
                        <a:pt x="412026" y="597398"/>
                        <a:pt x="412361" y="360752"/>
                      </a:cubicBezTo>
                      <a:cubicBezTo>
                        <a:pt x="412696" y="124106"/>
                        <a:pt x="316153" y="1258"/>
                        <a:pt x="267482" y="7"/>
                      </a:cubicBezTo>
                      <a:cubicBezTo>
                        <a:pt x="218811" y="-1244"/>
                        <a:pt x="118657" y="166993"/>
                        <a:pt x="120334" y="353247"/>
                      </a:cubicBezTo>
                      <a:cubicBezTo>
                        <a:pt x="122011" y="539501"/>
                        <a:pt x="251393" y="831558"/>
                        <a:pt x="498763" y="844687"/>
                      </a:cubicBezTo>
                    </a:path>
                  </a:pathLst>
                </a:custGeom>
                <a:noFill/>
                <a:ln w="19050">
                  <a:solidFill>
                    <a:srgbClr val="FF0000"/>
                  </a:solidFill>
                  <a:tailEnd type="triangle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7" name="Freeform 226">
                  <a:extLst>
                    <a:ext uri="{FF2B5EF4-FFF2-40B4-BE49-F238E27FC236}">
                      <a16:creationId xmlns:a16="http://schemas.microsoft.com/office/drawing/2014/main" id="{882B340B-8D90-9612-6893-ADF0BE27AE2F}"/>
                    </a:ext>
                  </a:extLst>
                </p:cNvPr>
                <p:cNvSpPr/>
                <p:nvPr/>
              </p:nvSpPr>
              <p:spPr>
                <a:xfrm rot="20659793">
                  <a:off x="10194204" y="4470666"/>
                  <a:ext cx="479036" cy="548713"/>
                </a:xfrm>
                <a:custGeom>
                  <a:avLst/>
                  <a:gdLst>
                    <a:gd name="connsiteX0" fmla="*/ 0 w 498763"/>
                    <a:gd name="connsiteY0" fmla="*/ 853079 h 853079"/>
                    <a:gd name="connsiteX1" fmla="*/ 405245 w 498763"/>
                    <a:gd name="connsiteY1" fmla="*/ 489397 h 853079"/>
                    <a:gd name="connsiteX2" fmla="*/ 311727 w 498763"/>
                    <a:gd name="connsiteY2" fmla="*/ 1024 h 853079"/>
                    <a:gd name="connsiteX3" fmla="*/ 135082 w 498763"/>
                    <a:gd name="connsiteY3" fmla="*/ 375097 h 853079"/>
                    <a:gd name="connsiteX4" fmla="*/ 498763 w 498763"/>
                    <a:gd name="connsiteY4" fmla="*/ 853079 h 853079"/>
                    <a:gd name="connsiteX0" fmla="*/ 0 w 498763"/>
                    <a:gd name="connsiteY0" fmla="*/ 845734 h 845734"/>
                    <a:gd name="connsiteX1" fmla="*/ 405245 w 498763"/>
                    <a:gd name="connsiteY1" fmla="*/ 482052 h 845734"/>
                    <a:gd name="connsiteX2" fmla="*/ 267482 w 498763"/>
                    <a:gd name="connsiteY2" fmla="*/ 1054 h 845734"/>
                    <a:gd name="connsiteX3" fmla="*/ 135082 w 498763"/>
                    <a:gd name="connsiteY3" fmla="*/ 367752 h 845734"/>
                    <a:gd name="connsiteX4" fmla="*/ 498763 w 498763"/>
                    <a:gd name="connsiteY4" fmla="*/ 845734 h 845734"/>
                    <a:gd name="connsiteX0" fmla="*/ 0 w 498763"/>
                    <a:gd name="connsiteY0" fmla="*/ 846276 h 846276"/>
                    <a:gd name="connsiteX1" fmla="*/ 405245 w 498763"/>
                    <a:gd name="connsiteY1" fmla="*/ 482594 h 846276"/>
                    <a:gd name="connsiteX2" fmla="*/ 267482 w 498763"/>
                    <a:gd name="connsiteY2" fmla="*/ 1596 h 846276"/>
                    <a:gd name="connsiteX3" fmla="*/ 120334 w 498763"/>
                    <a:gd name="connsiteY3" fmla="*/ 346171 h 846276"/>
                    <a:gd name="connsiteX4" fmla="*/ 498763 w 498763"/>
                    <a:gd name="connsiteY4" fmla="*/ 846276 h 846276"/>
                    <a:gd name="connsiteX0" fmla="*/ 0 w 498763"/>
                    <a:gd name="connsiteY0" fmla="*/ 846276 h 846276"/>
                    <a:gd name="connsiteX1" fmla="*/ 405245 w 498763"/>
                    <a:gd name="connsiteY1" fmla="*/ 482594 h 846276"/>
                    <a:gd name="connsiteX2" fmla="*/ 267482 w 498763"/>
                    <a:gd name="connsiteY2" fmla="*/ 1596 h 846276"/>
                    <a:gd name="connsiteX3" fmla="*/ 120334 w 498763"/>
                    <a:gd name="connsiteY3" fmla="*/ 346171 h 846276"/>
                    <a:gd name="connsiteX4" fmla="*/ 498763 w 498763"/>
                    <a:gd name="connsiteY4" fmla="*/ 846276 h 846276"/>
                    <a:gd name="connsiteX0" fmla="*/ 0 w 498763"/>
                    <a:gd name="connsiteY0" fmla="*/ 846325 h 846325"/>
                    <a:gd name="connsiteX1" fmla="*/ 405245 w 498763"/>
                    <a:gd name="connsiteY1" fmla="*/ 482643 h 846325"/>
                    <a:gd name="connsiteX2" fmla="*/ 267482 w 498763"/>
                    <a:gd name="connsiteY2" fmla="*/ 1645 h 846325"/>
                    <a:gd name="connsiteX3" fmla="*/ 120334 w 498763"/>
                    <a:gd name="connsiteY3" fmla="*/ 346220 h 846325"/>
                    <a:gd name="connsiteX4" fmla="*/ 498763 w 498763"/>
                    <a:gd name="connsiteY4" fmla="*/ 846325 h 846325"/>
                    <a:gd name="connsiteX0" fmla="*/ 0 w 498763"/>
                    <a:gd name="connsiteY0" fmla="*/ 844846 h 844846"/>
                    <a:gd name="connsiteX1" fmla="*/ 405245 w 498763"/>
                    <a:gd name="connsiteY1" fmla="*/ 385300 h 844846"/>
                    <a:gd name="connsiteX2" fmla="*/ 267482 w 498763"/>
                    <a:gd name="connsiteY2" fmla="*/ 166 h 844846"/>
                    <a:gd name="connsiteX3" fmla="*/ 120334 w 498763"/>
                    <a:gd name="connsiteY3" fmla="*/ 344741 h 844846"/>
                    <a:gd name="connsiteX4" fmla="*/ 498763 w 498763"/>
                    <a:gd name="connsiteY4" fmla="*/ 844846 h 844846"/>
                    <a:gd name="connsiteX0" fmla="*/ 0 w 498763"/>
                    <a:gd name="connsiteY0" fmla="*/ 844846 h 844846"/>
                    <a:gd name="connsiteX1" fmla="*/ 405245 w 498763"/>
                    <a:gd name="connsiteY1" fmla="*/ 385300 h 844846"/>
                    <a:gd name="connsiteX2" fmla="*/ 267482 w 498763"/>
                    <a:gd name="connsiteY2" fmla="*/ 166 h 844846"/>
                    <a:gd name="connsiteX3" fmla="*/ 120334 w 498763"/>
                    <a:gd name="connsiteY3" fmla="*/ 344741 h 844846"/>
                    <a:gd name="connsiteX4" fmla="*/ 498763 w 498763"/>
                    <a:gd name="connsiteY4" fmla="*/ 844846 h 844846"/>
                    <a:gd name="connsiteX0" fmla="*/ 0 w 498763"/>
                    <a:gd name="connsiteY0" fmla="*/ 844889 h 844889"/>
                    <a:gd name="connsiteX1" fmla="*/ 405245 w 498763"/>
                    <a:gd name="connsiteY1" fmla="*/ 385343 h 844889"/>
                    <a:gd name="connsiteX2" fmla="*/ 267482 w 498763"/>
                    <a:gd name="connsiteY2" fmla="*/ 209 h 844889"/>
                    <a:gd name="connsiteX3" fmla="*/ 120334 w 498763"/>
                    <a:gd name="connsiteY3" fmla="*/ 344784 h 844889"/>
                    <a:gd name="connsiteX4" fmla="*/ 498763 w 498763"/>
                    <a:gd name="connsiteY4" fmla="*/ 844889 h 844889"/>
                    <a:gd name="connsiteX0" fmla="*/ 0 w 498763"/>
                    <a:gd name="connsiteY0" fmla="*/ 844889 h 845042"/>
                    <a:gd name="connsiteX1" fmla="*/ 405245 w 498763"/>
                    <a:gd name="connsiteY1" fmla="*/ 385343 h 845042"/>
                    <a:gd name="connsiteX2" fmla="*/ 267482 w 498763"/>
                    <a:gd name="connsiteY2" fmla="*/ 209 h 845042"/>
                    <a:gd name="connsiteX3" fmla="*/ 120334 w 498763"/>
                    <a:gd name="connsiteY3" fmla="*/ 344784 h 845042"/>
                    <a:gd name="connsiteX4" fmla="*/ 498763 w 498763"/>
                    <a:gd name="connsiteY4" fmla="*/ 844889 h 845042"/>
                    <a:gd name="connsiteX0" fmla="*/ 0 w 498763"/>
                    <a:gd name="connsiteY0" fmla="*/ 844889 h 845042"/>
                    <a:gd name="connsiteX1" fmla="*/ 405245 w 498763"/>
                    <a:gd name="connsiteY1" fmla="*/ 385343 h 845042"/>
                    <a:gd name="connsiteX2" fmla="*/ 267482 w 498763"/>
                    <a:gd name="connsiteY2" fmla="*/ 209 h 845042"/>
                    <a:gd name="connsiteX3" fmla="*/ 120334 w 498763"/>
                    <a:gd name="connsiteY3" fmla="*/ 344784 h 845042"/>
                    <a:gd name="connsiteX4" fmla="*/ 498763 w 498763"/>
                    <a:gd name="connsiteY4" fmla="*/ 844889 h 845042"/>
                    <a:gd name="connsiteX0" fmla="*/ 0 w 498763"/>
                    <a:gd name="connsiteY0" fmla="*/ 844682 h 844835"/>
                    <a:gd name="connsiteX1" fmla="*/ 405245 w 498763"/>
                    <a:gd name="connsiteY1" fmla="*/ 385136 h 844835"/>
                    <a:gd name="connsiteX2" fmla="*/ 267482 w 498763"/>
                    <a:gd name="connsiteY2" fmla="*/ 2 h 844835"/>
                    <a:gd name="connsiteX3" fmla="*/ 120334 w 498763"/>
                    <a:gd name="connsiteY3" fmla="*/ 344577 h 844835"/>
                    <a:gd name="connsiteX4" fmla="*/ 498763 w 498763"/>
                    <a:gd name="connsiteY4" fmla="*/ 844682 h 844835"/>
                    <a:gd name="connsiteX0" fmla="*/ 0 w 498763"/>
                    <a:gd name="connsiteY0" fmla="*/ 844721 h 844874"/>
                    <a:gd name="connsiteX1" fmla="*/ 405245 w 498763"/>
                    <a:gd name="connsiteY1" fmla="*/ 385175 h 844874"/>
                    <a:gd name="connsiteX2" fmla="*/ 267482 w 498763"/>
                    <a:gd name="connsiteY2" fmla="*/ 41 h 844874"/>
                    <a:gd name="connsiteX3" fmla="*/ 120334 w 498763"/>
                    <a:gd name="connsiteY3" fmla="*/ 403609 h 844874"/>
                    <a:gd name="connsiteX4" fmla="*/ 498763 w 498763"/>
                    <a:gd name="connsiteY4" fmla="*/ 844721 h 844874"/>
                    <a:gd name="connsiteX0" fmla="*/ 0 w 498763"/>
                    <a:gd name="connsiteY0" fmla="*/ 844743 h 844928"/>
                    <a:gd name="connsiteX1" fmla="*/ 405245 w 498763"/>
                    <a:gd name="connsiteY1" fmla="*/ 429443 h 844928"/>
                    <a:gd name="connsiteX2" fmla="*/ 267482 w 498763"/>
                    <a:gd name="connsiteY2" fmla="*/ 63 h 844928"/>
                    <a:gd name="connsiteX3" fmla="*/ 120334 w 498763"/>
                    <a:gd name="connsiteY3" fmla="*/ 403631 h 844928"/>
                    <a:gd name="connsiteX4" fmla="*/ 498763 w 498763"/>
                    <a:gd name="connsiteY4" fmla="*/ 844743 h 844928"/>
                    <a:gd name="connsiteX0" fmla="*/ 0 w 498763"/>
                    <a:gd name="connsiteY0" fmla="*/ 844743 h 844942"/>
                    <a:gd name="connsiteX1" fmla="*/ 405245 w 498763"/>
                    <a:gd name="connsiteY1" fmla="*/ 429443 h 844942"/>
                    <a:gd name="connsiteX2" fmla="*/ 267482 w 498763"/>
                    <a:gd name="connsiteY2" fmla="*/ 63 h 844942"/>
                    <a:gd name="connsiteX3" fmla="*/ 120334 w 498763"/>
                    <a:gd name="connsiteY3" fmla="*/ 403631 h 844942"/>
                    <a:gd name="connsiteX4" fmla="*/ 498763 w 498763"/>
                    <a:gd name="connsiteY4" fmla="*/ 844743 h 844942"/>
                    <a:gd name="connsiteX0" fmla="*/ 0 w 498763"/>
                    <a:gd name="connsiteY0" fmla="*/ 844682 h 844855"/>
                    <a:gd name="connsiteX1" fmla="*/ 405245 w 498763"/>
                    <a:gd name="connsiteY1" fmla="*/ 399885 h 844855"/>
                    <a:gd name="connsiteX2" fmla="*/ 267482 w 498763"/>
                    <a:gd name="connsiteY2" fmla="*/ 2 h 844855"/>
                    <a:gd name="connsiteX3" fmla="*/ 120334 w 498763"/>
                    <a:gd name="connsiteY3" fmla="*/ 403570 h 844855"/>
                    <a:gd name="connsiteX4" fmla="*/ 498763 w 498763"/>
                    <a:gd name="connsiteY4" fmla="*/ 844682 h 844855"/>
                    <a:gd name="connsiteX0" fmla="*/ 0 w 498763"/>
                    <a:gd name="connsiteY0" fmla="*/ 844692 h 844865"/>
                    <a:gd name="connsiteX1" fmla="*/ 405245 w 498763"/>
                    <a:gd name="connsiteY1" fmla="*/ 399895 h 844865"/>
                    <a:gd name="connsiteX2" fmla="*/ 267482 w 498763"/>
                    <a:gd name="connsiteY2" fmla="*/ 12 h 844865"/>
                    <a:gd name="connsiteX3" fmla="*/ 120334 w 498763"/>
                    <a:gd name="connsiteY3" fmla="*/ 388832 h 844865"/>
                    <a:gd name="connsiteX4" fmla="*/ 498763 w 498763"/>
                    <a:gd name="connsiteY4" fmla="*/ 844692 h 844865"/>
                    <a:gd name="connsiteX0" fmla="*/ 0 w 498763"/>
                    <a:gd name="connsiteY0" fmla="*/ 844692 h 844865"/>
                    <a:gd name="connsiteX1" fmla="*/ 405245 w 498763"/>
                    <a:gd name="connsiteY1" fmla="*/ 399895 h 844865"/>
                    <a:gd name="connsiteX2" fmla="*/ 267482 w 498763"/>
                    <a:gd name="connsiteY2" fmla="*/ 12 h 844865"/>
                    <a:gd name="connsiteX3" fmla="*/ 120334 w 498763"/>
                    <a:gd name="connsiteY3" fmla="*/ 388832 h 844865"/>
                    <a:gd name="connsiteX4" fmla="*/ 498763 w 498763"/>
                    <a:gd name="connsiteY4" fmla="*/ 844692 h 844865"/>
                    <a:gd name="connsiteX0" fmla="*/ 0 w 498763"/>
                    <a:gd name="connsiteY0" fmla="*/ 844783 h 844956"/>
                    <a:gd name="connsiteX1" fmla="*/ 405245 w 498763"/>
                    <a:gd name="connsiteY1" fmla="*/ 399986 h 844956"/>
                    <a:gd name="connsiteX2" fmla="*/ 267482 w 498763"/>
                    <a:gd name="connsiteY2" fmla="*/ 103 h 844956"/>
                    <a:gd name="connsiteX3" fmla="*/ 120334 w 498763"/>
                    <a:gd name="connsiteY3" fmla="*/ 388923 h 844956"/>
                    <a:gd name="connsiteX4" fmla="*/ 498763 w 498763"/>
                    <a:gd name="connsiteY4" fmla="*/ 844783 h 844956"/>
                    <a:gd name="connsiteX0" fmla="*/ 0 w 498763"/>
                    <a:gd name="connsiteY0" fmla="*/ 844694 h 844867"/>
                    <a:gd name="connsiteX1" fmla="*/ 405245 w 498763"/>
                    <a:gd name="connsiteY1" fmla="*/ 399897 h 844867"/>
                    <a:gd name="connsiteX2" fmla="*/ 267482 w 498763"/>
                    <a:gd name="connsiteY2" fmla="*/ 14 h 844867"/>
                    <a:gd name="connsiteX3" fmla="*/ 120334 w 498763"/>
                    <a:gd name="connsiteY3" fmla="*/ 388834 h 844867"/>
                    <a:gd name="connsiteX4" fmla="*/ 498763 w 498763"/>
                    <a:gd name="connsiteY4" fmla="*/ 844694 h 844867"/>
                    <a:gd name="connsiteX0" fmla="*/ 0 w 498763"/>
                    <a:gd name="connsiteY0" fmla="*/ 844929 h 845102"/>
                    <a:gd name="connsiteX1" fmla="*/ 405245 w 498763"/>
                    <a:gd name="connsiteY1" fmla="*/ 400132 h 845102"/>
                    <a:gd name="connsiteX2" fmla="*/ 267482 w 498763"/>
                    <a:gd name="connsiteY2" fmla="*/ 249 h 845102"/>
                    <a:gd name="connsiteX3" fmla="*/ 120334 w 498763"/>
                    <a:gd name="connsiteY3" fmla="*/ 353489 h 845102"/>
                    <a:gd name="connsiteX4" fmla="*/ 498763 w 498763"/>
                    <a:gd name="connsiteY4" fmla="*/ 844929 h 845102"/>
                    <a:gd name="connsiteX0" fmla="*/ 0 w 498763"/>
                    <a:gd name="connsiteY0" fmla="*/ 844687 h 844834"/>
                    <a:gd name="connsiteX1" fmla="*/ 412361 w 498763"/>
                    <a:gd name="connsiteY1" fmla="*/ 360752 h 844834"/>
                    <a:gd name="connsiteX2" fmla="*/ 267482 w 498763"/>
                    <a:gd name="connsiteY2" fmla="*/ 7 h 844834"/>
                    <a:gd name="connsiteX3" fmla="*/ 120334 w 498763"/>
                    <a:gd name="connsiteY3" fmla="*/ 353247 h 844834"/>
                    <a:gd name="connsiteX4" fmla="*/ 498763 w 498763"/>
                    <a:gd name="connsiteY4" fmla="*/ 844687 h 844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8763" h="844834">
                      <a:moveTo>
                        <a:pt x="0" y="844687"/>
                      </a:moveTo>
                      <a:cubicBezTo>
                        <a:pt x="198767" y="851838"/>
                        <a:pt x="412026" y="597398"/>
                        <a:pt x="412361" y="360752"/>
                      </a:cubicBezTo>
                      <a:cubicBezTo>
                        <a:pt x="412696" y="124106"/>
                        <a:pt x="316153" y="1258"/>
                        <a:pt x="267482" y="7"/>
                      </a:cubicBezTo>
                      <a:cubicBezTo>
                        <a:pt x="218811" y="-1244"/>
                        <a:pt x="118657" y="166993"/>
                        <a:pt x="120334" y="353247"/>
                      </a:cubicBezTo>
                      <a:cubicBezTo>
                        <a:pt x="122011" y="539501"/>
                        <a:pt x="251393" y="831558"/>
                        <a:pt x="498763" y="844687"/>
                      </a:cubicBezTo>
                    </a:path>
                  </a:pathLst>
                </a:custGeom>
                <a:noFill/>
                <a:ln w="190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8" name="Freeform 227">
                  <a:extLst>
                    <a:ext uri="{FF2B5EF4-FFF2-40B4-BE49-F238E27FC236}">
                      <a16:creationId xmlns:a16="http://schemas.microsoft.com/office/drawing/2014/main" id="{D9040074-3926-DB0D-8B7C-738B670592E3}"/>
                    </a:ext>
                  </a:extLst>
                </p:cNvPr>
                <p:cNvSpPr/>
                <p:nvPr/>
              </p:nvSpPr>
              <p:spPr>
                <a:xfrm rot="20659793">
                  <a:off x="9759910" y="4592497"/>
                  <a:ext cx="479036" cy="548713"/>
                </a:xfrm>
                <a:custGeom>
                  <a:avLst/>
                  <a:gdLst>
                    <a:gd name="connsiteX0" fmla="*/ 0 w 498763"/>
                    <a:gd name="connsiteY0" fmla="*/ 853079 h 853079"/>
                    <a:gd name="connsiteX1" fmla="*/ 405245 w 498763"/>
                    <a:gd name="connsiteY1" fmla="*/ 489397 h 853079"/>
                    <a:gd name="connsiteX2" fmla="*/ 311727 w 498763"/>
                    <a:gd name="connsiteY2" fmla="*/ 1024 h 853079"/>
                    <a:gd name="connsiteX3" fmla="*/ 135082 w 498763"/>
                    <a:gd name="connsiteY3" fmla="*/ 375097 h 853079"/>
                    <a:gd name="connsiteX4" fmla="*/ 498763 w 498763"/>
                    <a:gd name="connsiteY4" fmla="*/ 853079 h 853079"/>
                    <a:gd name="connsiteX0" fmla="*/ 0 w 498763"/>
                    <a:gd name="connsiteY0" fmla="*/ 845734 h 845734"/>
                    <a:gd name="connsiteX1" fmla="*/ 405245 w 498763"/>
                    <a:gd name="connsiteY1" fmla="*/ 482052 h 845734"/>
                    <a:gd name="connsiteX2" fmla="*/ 267482 w 498763"/>
                    <a:gd name="connsiteY2" fmla="*/ 1054 h 845734"/>
                    <a:gd name="connsiteX3" fmla="*/ 135082 w 498763"/>
                    <a:gd name="connsiteY3" fmla="*/ 367752 h 845734"/>
                    <a:gd name="connsiteX4" fmla="*/ 498763 w 498763"/>
                    <a:gd name="connsiteY4" fmla="*/ 845734 h 845734"/>
                    <a:gd name="connsiteX0" fmla="*/ 0 w 498763"/>
                    <a:gd name="connsiteY0" fmla="*/ 846276 h 846276"/>
                    <a:gd name="connsiteX1" fmla="*/ 405245 w 498763"/>
                    <a:gd name="connsiteY1" fmla="*/ 482594 h 846276"/>
                    <a:gd name="connsiteX2" fmla="*/ 267482 w 498763"/>
                    <a:gd name="connsiteY2" fmla="*/ 1596 h 846276"/>
                    <a:gd name="connsiteX3" fmla="*/ 120334 w 498763"/>
                    <a:gd name="connsiteY3" fmla="*/ 346171 h 846276"/>
                    <a:gd name="connsiteX4" fmla="*/ 498763 w 498763"/>
                    <a:gd name="connsiteY4" fmla="*/ 846276 h 846276"/>
                    <a:gd name="connsiteX0" fmla="*/ 0 w 498763"/>
                    <a:gd name="connsiteY0" fmla="*/ 846276 h 846276"/>
                    <a:gd name="connsiteX1" fmla="*/ 405245 w 498763"/>
                    <a:gd name="connsiteY1" fmla="*/ 482594 h 846276"/>
                    <a:gd name="connsiteX2" fmla="*/ 267482 w 498763"/>
                    <a:gd name="connsiteY2" fmla="*/ 1596 h 846276"/>
                    <a:gd name="connsiteX3" fmla="*/ 120334 w 498763"/>
                    <a:gd name="connsiteY3" fmla="*/ 346171 h 846276"/>
                    <a:gd name="connsiteX4" fmla="*/ 498763 w 498763"/>
                    <a:gd name="connsiteY4" fmla="*/ 846276 h 846276"/>
                    <a:gd name="connsiteX0" fmla="*/ 0 w 498763"/>
                    <a:gd name="connsiteY0" fmla="*/ 846325 h 846325"/>
                    <a:gd name="connsiteX1" fmla="*/ 405245 w 498763"/>
                    <a:gd name="connsiteY1" fmla="*/ 482643 h 846325"/>
                    <a:gd name="connsiteX2" fmla="*/ 267482 w 498763"/>
                    <a:gd name="connsiteY2" fmla="*/ 1645 h 846325"/>
                    <a:gd name="connsiteX3" fmla="*/ 120334 w 498763"/>
                    <a:gd name="connsiteY3" fmla="*/ 346220 h 846325"/>
                    <a:gd name="connsiteX4" fmla="*/ 498763 w 498763"/>
                    <a:gd name="connsiteY4" fmla="*/ 846325 h 846325"/>
                    <a:gd name="connsiteX0" fmla="*/ 0 w 498763"/>
                    <a:gd name="connsiteY0" fmla="*/ 844846 h 844846"/>
                    <a:gd name="connsiteX1" fmla="*/ 405245 w 498763"/>
                    <a:gd name="connsiteY1" fmla="*/ 385300 h 844846"/>
                    <a:gd name="connsiteX2" fmla="*/ 267482 w 498763"/>
                    <a:gd name="connsiteY2" fmla="*/ 166 h 844846"/>
                    <a:gd name="connsiteX3" fmla="*/ 120334 w 498763"/>
                    <a:gd name="connsiteY3" fmla="*/ 344741 h 844846"/>
                    <a:gd name="connsiteX4" fmla="*/ 498763 w 498763"/>
                    <a:gd name="connsiteY4" fmla="*/ 844846 h 844846"/>
                    <a:gd name="connsiteX0" fmla="*/ 0 w 498763"/>
                    <a:gd name="connsiteY0" fmla="*/ 844846 h 844846"/>
                    <a:gd name="connsiteX1" fmla="*/ 405245 w 498763"/>
                    <a:gd name="connsiteY1" fmla="*/ 385300 h 844846"/>
                    <a:gd name="connsiteX2" fmla="*/ 267482 w 498763"/>
                    <a:gd name="connsiteY2" fmla="*/ 166 h 844846"/>
                    <a:gd name="connsiteX3" fmla="*/ 120334 w 498763"/>
                    <a:gd name="connsiteY3" fmla="*/ 344741 h 844846"/>
                    <a:gd name="connsiteX4" fmla="*/ 498763 w 498763"/>
                    <a:gd name="connsiteY4" fmla="*/ 844846 h 844846"/>
                    <a:gd name="connsiteX0" fmla="*/ 0 w 498763"/>
                    <a:gd name="connsiteY0" fmla="*/ 844889 h 844889"/>
                    <a:gd name="connsiteX1" fmla="*/ 405245 w 498763"/>
                    <a:gd name="connsiteY1" fmla="*/ 385343 h 844889"/>
                    <a:gd name="connsiteX2" fmla="*/ 267482 w 498763"/>
                    <a:gd name="connsiteY2" fmla="*/ 209 h 844889"/>
                    <a:gd name="connsiteX3" fmla="*/ 120334 w 498763"/>
                    <a:gd name="connsiteY3" fmla="*/ 344784 h 844889"/>
                    <a:gd name="connsiteX4" fmla="*/ 498763 w 498763"/>
                    <a:gd name="connsiteY4" fmla="*/ 844889 h 844889"/>
                    <a:gd name="connsiteX0" fmla="*/ 0 w 498763"/>
                    <a:gd name="connsiteY0" fmla="*/ 844889 h 845042"/>
                    <a:gd name="connsiteX1" fmla="*/ 405245 w 498763"/>
                    <a:gd name="connsiteY1" fmla="*/ 385343 h 845042"/>
                    <a:gd name="connsiteX2" fmla="*/ 267482 w 498763"/>
                    <a:gd name="connsiteY2" fmla="*/ 209 h 845042"/>
                    <a:gd name="connsiteX3" fmla="*/ 120334 w 498763"/>
                    <a:gd name="connsiteY3" fmla="*/ 344784 h 845042"/>
                    <a:gd name="connsiteX4" fmla="*/ 498763 w 498763"/>
                    <a:gd name="connsiteY4" fmla="*/ 844889 h 845042"/>
                    <a:gd name="connsiteX0" fmla="*/ 0 w 498763"/>
                    <a:gd name="connsiteY0" fmla="*/ 844889 h 845042"/>
                    <a:gd name="connsiteX1" fmla="*/ 405245 w 498763"/>
                    <a:gd name="connsiteY1" fmla="*/ 385343 h 845042"/>
                    <a:gd name="connsiteX2" fmla="*/ 267482 w 498763"/>
                    <a:gd name="connsiteY2" fmla="*/ 209 h 845042"/>
                    <a:gd name="connsiteX3" fmla="*/ 120334 w 498763"/>
                    <a:gd name="connsiteY3" fmla="*/ 344784 h 845042"/>
                    <a:gd name="connsiteX4" fmla="*/ 498763 w 498763"/>
                    <a:gd name="connsiteY4" fmla="*/ 844889 h 845042"/>
                    <a:gd name="connsiteX0" fmla="*/ 0 w 498763"/>
                    <a:gd name="connsiteY0" fmla="*/ 844682 h 844835"/>
                    <a:gd name="connsiteX1" fmla="*/ 405245 w 498763"/>
                    <a:gd name="connsiteY1" fmla="*/ 385136 h 844835"/>
                    <a:gd name="connsiteX2" fmla="*/ 267482 w 498763"/>
                    <a:gd name="connsiteY2" fmla="*/ 2 h 844835"/>
                    <a:gd name="connsiteX3" fmla="*/ 120334 w 498763"/>
                    <a:gd name="connsiteY3" fmla="*/ 344577 h 844835"/>
                    <a:gd name="connsiteX4" fmla="*/ 498763 w 498763"/>
                    <a:gd name="connsiteY4" fmla="*/ 844682 h 844835"/>
                    <a:gd name="connsiteX0" fmla="*/ 0 w 498763"/>
                    <a:gd name="connsiteY0" fmla="*/ 844721 h 844874"/>
                    <a:gd name="connsiteX1" fmla="*/ 405245 w 498763"/>
                    <a:gd name="connsiteY1" fmla="*/ 385175 h 844874"/>
                    <a:gd name="connsiteX2" fmla="*/ 267482 w 498763"/>
                    <a:gd name="connsiteY2" fmla="*/ 41 h 844874"/>
                    <a:gd name="connsiteX3" fmla="*/ 120334 w 498763"/>
                    <a:gd name="connsiteY3" fmla="*/ 403609 h 844874"/>
                    <a:gd name="connsiteX4" fmla="*/ 498763 w 498763"/>
                    <a:gd name="connsiteY4" fmla="*/ 844721 h 844874"/>
                    <a:gd name="connsiteX0" fmla="*/ 0 w 498763"/>
                    <a:gd name="connsiteY0" fmla="*/ 844743 h 844928"/>
                    <a:gd name="connsiteX1" fmla="*/ 405245 w 498763"/>
                    <a:gd name="connsiteY1" fmla="*/ 429443 h 844928"/>
                    <a:gd name="connsiteX2" fmla="*/ 267482 w 498763"/>
                    <a:gd name="connsiteY2" fmla="*/ 63 h 844928"/>
                    <a:gd name="connsiteX3" fmla="*/ 120334 w 498763"/>
                    <a:gd name="connsiteY3" fmla="*/ 403631 h 844928"/>
                    <a:gd name="connsiteX4" fmla="*/ 498763 w 498763"/>
                    <a:gd name="connsiteY4" fmla="*/ 844743 h 844928"/>
                    <a:gd name="connsiteX0" fmla="*/ 0 w 498763"/>
                    <a:gd name="connsiteY0" fmla="*/ 844743 h 844942"/>
                    <a:gd name="connsiteX1" fmla="*/ 405245 w 498763"/>
                    <a:gd name="connsiteY1" fmla="*/ 429443 h 844942"/>
                    <a:gd name="connsiteX2" fmla="*/ 267482 w 498763"/>
                    <a:gd name="connsiteY2" fmla="*/ 63 h 844942"/>
                    <a:gd name="connsiteX3" fmla="*/ 120334 w 498763"/>
                    <a:gd name="connsiteY3" fmla="*/ 403631 h 844942"/>
                    <a:gd name="connsiteX4" fmla="*/ 498763 w 498763"/>
                    <a:gd name="connsiteY4" fmla="*/ 844743 h 844942"/>
                    <a:gd name="connsiteX0" fmla="*/ 0 w 498763"/>
                    <a:gd name="connsiteY0" fmla="*/ 844682 h 844855"/>
                    <a:gd name="connsiteX1" fmla="*/ 405245 w 498763"/>
                    <a:gd name="connsiteY1" fmla="*/ 399885 h 844855"/>
                    <a:gd name="connsiteX2" fmla="*/ 267482 w 498763"/>
                    <a:gd name="connsiteY2" fmla="*/ 2 h 844855"/>
                    <a:gd name="connsiteX3" fmla="*/ 120334 w 498763"/>
                    <a:gd name="connsiteY3" fmla="*/ 403570 h 844855"/>
                    <a:gd name="connsiteX4" fmla="*/ 498763 w 498763"/>
                    <a:gd name="connsiteY4" fmla="*/ 844682 h 844855"/>
                    <a:gd name="connsiteX0" fmla="*/ 0 w 498763"/>
                    <a:gd name="connsiteY0" fmla="*/ 844692 h 844865"/>
                    <a:gd name="connsiteX1" fmla="*/ 405245 w 498763"/>
                    <a:gd name="connsiteY1" fmla="*/ 399895 h 844865"/>
                    <a:gd name="connsiteX2" fmla="*/ 267482 w 498763"/>
                    <a:gd name="connsiteY2" fmla="*/ 12 h 844865"/>
                    <a:gd name="connsiteX3" fmla="*/ 120334 w 498763"/>
                    <a:gd name="connsiteY3" fmla="*/ 388832 h 844865"/>
                    <a:gd name="connsiteX4" fmla="*/ 498763 w 498763"/>
                    <a:gd name="connsiteY4" fmla="*/ 844692 h 844865"/>
                    <a:gd name="connsiteX0" fmla="*/ 0 w 498763"/>
                    <a:gd name="connsiteY0" fmla="*/ 844692 h 844865"/>
                    <a:gd name="connsiteX1" fmla="*/ 405245 w 498763"/>
                    <a:gd name="connsiteY1" fmla="*/ 399895 h 844865"/>
                    <a:gd name="connsiteX2" fmla="*/ 267482 w 498763"/>
                    <a:gd name="connsiteY2" fmla="*/ 12 h 844865"/>
                    <a:gd name="connsiteX3" fmla="*/ 120334 w 498763"/>
                    <a:gd name="connsiteY3" fmla="*/ 388832 h 844865"/>
                    <a:gd name="connsiteX4" fmla="*/ 498763 w 498763"/>
                    <a:gd name="connsiteY4" fmla="*/ 844692 h 844865"/>
                    <a:gd name="connsiteX0" fmla="*/ 0 w 498763"/>
                    <a:gd name="connsiteY0" fmla="*/ 844783 h 844956"/>
                    <a:gd name="connsiteX1" fmla="*/ 405245 w 498763"/>
                    <a:gd name="connsiteY1" fmla="*/ 399986 h 844956"/>
                    <a:gd name="connsiteX2" fmla="*/ 267482 w 498763"/>
                    <a:gd name="connsiteY2" fmla="*/ 103 h 844956"/>
                    <a:gd name="connsiteX3" fmla="*/ 120334 w 498763"/>
                    <a:gd name="connsiteY3" fmla="*/ 388923 h 844956"/>
                    <a:gd name="connsiteX4" fmla="*/ 498763 w 498763"/>
                    <a:gd name="connsiteY4" fmla="*/ 844783 h 844956"/>
                    <a:gd name="connsiteX0" fmla="*/ 0 w 498763"/>
                    <a:gd name="connsiteY0" fmla="*/ 844694 h 844867"/>
                    <a:gd name="connsiteX1" fmla="*/ 405245 w 498763"/>
                    <a:gd name="connsiteY1" fmla="*/ 399897 h 844867"/>
                    <a:gd name="connsiteX2" fmla="*/ 267482 w 498763"/>
                    <a:gd name="connsiteY2" fmla="*/ 14 h 844867"/>
                    <a:gd name="connsiteX3" fmla="*/ 120334 w 498763"/>
                    <a:gd name="connsiteY3" fmla="*/ 388834 h 844867"/>
                    <a:gd name="connsiteX4" fmla="*/ 498763 w 498763"/>
                    <a:gd name="connsiteY4" fmla="*/ 844694 h 844867"/>
                    <a:gd name="connsiteX0" fmla="*/ 0 w 498763"/>
                    <a:gd name="connsiteY0" fmla="*/ 844929 h 845102"/>
                    <a:gd name="connsiteX1" fmla="*/ 405245 w 498763"/>
                    <a:gd name="connsiteY1" fmla="*/ 400132 h 845102"/>
                    <a:gd name="connsiteX2" fmla="*/ 267482 w 498763"/>
                    <a:gd name="connsiteY2" fmla="*/ 249 h 845102"/>
                    <a:gd name="connsiteX3" fmla="*/ 120334 w 498763"/>
                    <a:gd name="connsiteY3" fmla="*/ 353489 h 845102"/>
                    <a:gd name="connsiteX4" fmla="*/ 498763 w 498763"/>
                    <a:gd name="connsiteY4" fmla="*/ 844929 h 845102"/>
                    <a:gd name="connsiteX0" fmla="*/ 0 w 498763"/>
                    <a:gd name="connsiteY0" fmla="*/ 844687 h 844834"/>
                    <a:gd name="connsiteX1" fmla="*/ 412361 w 498763"/>
                    <a:gd name="connsiteY1" fmla="*/ 360752 h 844834"/>
                    <a:gd name="connsiteX2" fmla="*/ 267482 w 498763"/>
                    <a:gd name="connsiteY2" fmla="*/ 7 h 844834"/>
                    <a:gd name="connsiteX3" fmla="*/ 120334 w 498763"/>
                    <a:gd name="connsiteY3" fmla="*/ 353247 h 844834"/>
                    <a:gd name="connsiteX4" fmla="*/ 498763 w 498763"/>
                    <a:gd name="connsiteY4" fmla="*/ 844687 h 844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8763" h="844834">
                      <a:moveTo>
                        <a:pt x="0" y="844687"/>
                      </a:moveTo>
                      <a:cubicBezTo>
                        <a:pt x="198767" y="851838"/>
                        <a:pt x="412026" y="597398"/>
                        <a:pt x="412361" y="360752"/>
                      </a:cubicBezTo>
                      <a:cubicBezTo>
                        <a:pt x="412696" y="124106"/>
                        <a:pt x="316153" y="1258"/>
                        <a:pt x="267482" y="7"/>
                      </a:cubicBezTo>
                      <a:cubicBezTo>
                        <a:pt x="218811" y="-1244"/>
                        <a:pt x="118657" y="166993"/>
                        <a:pt x="120334" y="353247"/>
                      </a:cubicBezTo>
                      <a:cubicBezTo>
                        <a:pt x="122011" y="539501"/>
                        <a:pt x="251393" y="831558"/>
                        <a:pt x="498763" y="844687"/>
                      </a:cubicBezTo>
                    </a:path>
                  </a:pathLst>
                </a:custGeom>
                <a:noFill/>
                <a:ln w="190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9" name="Freeform 228">
                  <a:extLst>
                    <a:ext uri="{FF2B5EF4-FFF2-40B4-BE49-F238E27FC236}">
                      <a16:creationId xmlns:a16="http://schemas.microsoft.com/office/drawing/2014/main" id="{1C937917-B3A2-0D26-D28B-654547F74DA9}"/>
                    </a:ext>
                  </a:extLst>
                </p:cNvPr>
                <p:cNvSpPr/>
                <p:nvPr/>
              </p:nvSpPr>
              <p:spPr>
                <a:xfrm rot="20659793">
                  <a:off x="9325618" y="4714325"/>
                  <a:ext cx="479036" cy="548713"/>
                </a:xfrm>
                <a:custGeom>
                  <a:avLst/>
                  <a:gdLst>
                    <a:gd name="connsiteX0" fmla="*/ 0 w 498763"/>
                    <a:gd name="connsiteY0" fmla="*/ 853079 h 853079"/>
                    <a:gd name="connsiteX1" fmla="*/ 405245 w 498763"/>
                    <a:gd name="connsiteY1" fmla="*/ 489397 h 853079"/>
                    <a:gd name="connsiteX2" fmla="*/ 311727 w 498763"/>
                    <a:gd name="connsiteY2" fmla="*/ 1024 h 853079"/>
                    <a:gd name="connsiteX3" fmla="*/ 135082 w 498763"/>
                    <a:gd name="connsiteY3" fmla="*/ 375097 h 853079"/>
                    <a:gd name="connsiteX4" fmla="*/ 498763 w 498763"/>
                    <a:gd name="connsiteY4" fmla="*/ 853079 h 853079"/>
                    <a:gd name="connsiteX0" fmla="*/ 0 w 498763"/>
                    <a:gd name="connsiteY0" fmla="*/ 845734 h 845734"/>
                    <a:gd name="connsiteX1" fmla="*/ 405245 w 498763"/>
                    <a:gd name="connsiteY1" fmla="*/ 482052 h 845734"/>
                    <a:gd name="connsiteX2" fmla="*/ 267482 w 498763"/>
                    <a:gd name="connsiteY2" fmla="*/ 1054 h 845734"/>
                    <a:gd name="connsiteX3" fmla="*/ 135082 w 498763"/>
                    <a:gd name="connsiteY3" fmla="*/ 367752 h 845734"/>
                    <a:gd name="connsiteX4" fmla="*/ 498763 w 498763"/>
                    <a:gd name="connsiteY4" fmla="*/ 845734 h 845734"/>
                    <a:gd name="connsiteX0" fmla="*/ 0 w 498763"/>
                    <a:gd name="connsiteY0" fmla="*/ 846276 h 846276"/>
                    <a:gd name="connsiteX1" fmla="*/ 405245 w 498763"/>
                    <a:gd name="connsiteY1" fmla="*/ 482594 h 846276"/>
                    <a:gd name="connsiteX2" fmla="*/ 267482 w 498763"/>
                    <a:gd name="connsiteY2" fmla="*/ 1596 h 846276"/>
                    <a:gd name="connsiteX3" fmla="*/ 120334 w 498763"/>
                    <a:gd name="connsiteY3" fmla="*/ 346171 h 846276"/>
                    <a:gd name="connsiteX4" fmla="*/ 498763 w 498763"/>
                    <a:gd name="connsiteY4" fmla="*/ 846276 h 846276"/>
                    <a:gd name="connsiteX0" fmla="*/ 0 w 498763"/>
                    <a:gd name="connsiteY0" fmla="*/ 846276 h 846276"/>
                    <a:gd name="connsiteX1" fmla="*/ 405245 w 498763"/>
                    <a:gd name="connsiteY1" fmla="*/ 482594 h 846276"/>
                    <a:gd name="connsiteX2" fmla="*/ 267482 w 498763"/>
                    <a:gd name="connsiteY2" fmla="*/ 1596 h 846276"/>
                    <a:gd name="connsiteX3" fmla="*/ 120334 w 498763"/>
                    <a:gd name="connsiteY3" fmla="*/ 346171 h 846276"/>
                    <a:gd name="connsiteX4" fmla="*/ 498763 w 498763"/>
                    <a:gd name="connsiteY4" fmla="*/ 846276 h 846276"/>
                    <a:gd name="connsiteX0" fmla="*/ 0 w 498763"/>
                    <a:gd name="connsiteY0" fmla="*/ 846325 h 846325"/>
                    <a:gd name="connsiteX1" fmla="*/ 405245 w 498763"/>
                    <a:gd name="connsiteY1" fmla="*/ 482643 h 846325"/>
                    <a:gd name="connsiteX2" fmla="*/ 267482 w 498763"/>
                    <a:gd name="connsiteY2" fmla="*/ 1645 h 846325"/>
                    <a:gd name="connsiteX3" fmla="*/ 120334 w 498763"/>
                    <a:gd name="connsiteY3" fmla="*/ 346220 h 846325"/>
                    <a:gd name="connsiteX4" fmla="*/ 498763 w 498763"/>
                    <a:gd name="connsiteY4" fmla="*/ 846325 h 846325"/>
                    <a:gd name="connsiteX0" fmla="*/ 0 w 498763"/>
                    <a:gd name="connsiteY0" fmla="*/ 844846 h 844846"/>
                    <a:gd name="connsiteX1" fmla="*/ 405245 w 498763"/>
                    <a:gd name="connsiteY1" fmla="*/ 385300 h 844846"/>
                    <a:gd name="connsiteX2" fmla="*/ 267482 w 498763"/>
                    <a:gd name="connsiteY2" fmla="*/ 166 h 844846"/>
                    <a:gd name="connsiteX3" fmla="*/ 120334 w 498763"/>
                    <a:gd name="connsiteY3" fmla="*/ 344741 h 844846"/>
                    <a:gd name="connsiteX4" fmla="*/ 498763 w 498763"/>
                    <a:gd name="connsiteY4" fmla="*/ 844846 h 844846"/>
                    <a:gd name="connsiteX0" fmla="*/ 0 w 498763"/>
                    <a:gd name="connsiteY0" fmla="*/ 844846 h 844846"/>
                    <a:gd name="connsiteX1" fmla="*/ 405245 w 498763"/>
                    <a:gd name="connsiteY1" fmla="*/ 385300 h 844846"/>
                    <a:gd name="connsiteX2" fmla="*/ 267482 w 498763"/>
                    <a:gd name="connsiteY2" fmla="*/ 166 h 844846"/>
                    <a:gd name="connsiteX3" fmla="*/ 120334 w 498763"/>
                    <a:gd name="connsiteY3" fmla="*/ 344741 h 844846"/>
                    <a:gd name="connsiteX4" fmla="*/ 498763 w 498763"/>
                    <a:gd name="connsiteY4" fmla="*/ 844846 h 844846"/>
                    <a:gd name="connsiteX0" fmla="*/ 0 w 498763"/>
                    <a:gd name="connsiteY0" fmla="*/ 844889 h 844889"/>
                    <a:gd name="connsiteX1" fmla="*/ 405245 w 498763"/>
                    <a:gd name="connsiteY1" fmla="*/ 385343 h 844889"/>
                    <a:gd name="connsiteX2" fmla="*/ 267482 w 498763"/>
                    <a:gd name="connsiteY2" fmla="*/ 209 h 844889"/>
                    <a:gd name="connsiteX3" fmla="*/ 120334 w 498763"/>
                    <a:gd name="connsiteY3" fmla="*/ 344784 h 844889"/>
                    <a:gd name="connsiteX4" fmla="*/ 498763 w 498763"/>
                    <a:gd name="connsiteY4" fmla="*/ 844889 h 844889"/>
                    <a:gd name="connsiteX0" fmla="*/ 0 w 498763"/>
                    <a:gd name="connsiteY0" fmla="*/ 844889 h 845042"/>
                    <a:gd name="connsiteX1" fmla="*/ 405245 w 498763"/>
                    <a:gd name="connsiteY1" fmla="*/ 385343 h 845042"/>
                    <a:gd name="connsiteX2" fmla="*/ 267482 w 498763"/>
                    <a:gd name="connsiteY2" fmla="*/ 209 h 845042"/>
                    <a:gd name="connsiteX3" fmla="*/ 120334 w 498763"/>
                    <a:gd name="connsiteY3" fmla="*/ 344784 h 845042"/>
                    <a:gd name="connsiteX4" fmla="*/ 498763 w 498763"/>
                    <a:gd name="connsiteY4" fmla="*/ 844889 h 845042"/>
                    <a:gd name="connsiteX0" fmla="*/ 0 w 498763"/>
                    <a:gd name="connsiteY0" fmla="*/ 844889 h 845042"/>
                    <a:gd name="connsiteX1" fmla="*/ 405245 w 498763"/>
                    <a:gd name="connsiteY1" fmla="*/ 385343 h 845042"/>
                    <a:gd name="connsiteX2" fmla="*/ 267482 w 498763"/>
                    <a:gd name="connsiteY2" fmla="*/ 209 h 845042"/>
                    <a:gd name="connsiteX3" fmla="*/ 120334 w 498763"/>
                    <a:gd name="connsiteY3" fmla="*/ 344784 h 845042"/>
                    <a:gd name="connsiteX4" fmla="*/ 498763 w 498763"/>
                    <a:gd name="connsiteY4" fmla="*/ 844889 h 845042"/>
                    <a:gd name="connsiteX0" fmla="*/ 0 w 498763"/>
                    <a:gd name="connsiteY0" fmla="*/ 844682 h 844835"/>
                    <a:gd name="connsiteX1" fmla="*/ 405245 w 498763"/>
                    <a:gd name="connsiteY1" fmla="*/ 385136 h 844835"/>
                    <a:gd name="connsiteX2" fmla="*/ 267482 w 498763"/>
                    <a:gd name="connsiteY2" fmla="*/ 2 h 844835"/>
                    <a:gd name="connsiteX3" fmla="*/ 120334 w 498763"/>
                    <a:gd name="connsiteY3" fmla="*/ 344577 h 844835"/>
                    <a:gd name="connsiteX4" fmla="*/ 498763 w 498763"/>
                    <a:gd name="connsiteY4" fmla="*/ 844682 h 844835"/>
                    <a:gd name="connsiteX0" fmla="*/ 0 w 498763"/>
                    <a:gd name="connsiteY0" fmla="*/ 844721 h 844874"/>
                    <a:gd name="connsiteX1" fmla="*/ 405245 w 498763"/>
                    <a:gd name="connsiteY1" fmla="*/ 385175 h 844874"/>
                    <a:gd name="connsiteX2" fmla="*/ 267482 w 498763"/>
                    <a:gd name="connsiteY2" fmla="*/ 41 h 844874"/>
                    <a:gd name="connsiteX3" fmla="*/ 120334 w 498763"/>
                    <a:gd name="connsiteY3" fmla="*/ 403609 h 844874"/>
                    <a:gd name="connsiteX4" fmla="*/ 498763 w 498763"/>
                    <a:gd name="connsiteY4" fmla="*/ 844721 h 844874"/>
                    <a:gd name="connsiteX0" fmla="*/ 0 w 498763"/>
                    <a:gd name="connsiteY0" fmla="*/ 844743 h 844928"/>
                    <a:gd name="connsiteX1" fmla="*/ 405245 w 498763"/>
                    <a:gd name="connsiteY1" fmla="*/ 429443 h 844928"/>
                    <a:gd name="connsiteX2" fmla="*/ 267482 w 498763"/>
                    <a:gd name="connsiteY2" fmla="*/ 63 h 844928"/>
                    <a:gd name="connsiteX3" fmla="*/ 120334 w 498763"/>
                    <a:gd name="connsiteY3" fmla="*/ 403631 h 844928"/>
                    <a:gd name="connsiteX4" fmla="*/ 498763 w 498763"/>
                    <a:gd name="connsiteY4" fmla="*/ 844743 h 844928"/>
                    <a:gd name="connsiteX0" fmla="*/ 0 w 498763"/>
                    <a:gd name="connsiteY0" fmla="*/ 844743 h 844942"/>
                    <a:gd name="connsiteX1" fmla="*/ 405245 w 498763"/>
                    <a:gd name="connsiteY1" fmla="*/ 429443 h 844942"/>
                    <a:gd name="connsiteX2" fmla="*/ 267482 w 498763"/>
                    <a:gd name="connsiteY2" fmla="*/ 63 h 844942"/>
                    <a:gd name="connsiteX3" fmla="*/ 120334 w 498763"/>
                    <a:gd name="connsiteY3" fmla="*/ 403631 h 844942"/>
                    <a:gd name="connsiteX4" fmla="*/ 498763 w 498763"/>
                    <a:gd name="connsiteY4" fmla="*/ 844743 h 844942"/>
                    <a:gd name="connsiteX0" fmla="*/ 0 w 498763"/>
                    <a:gd name="connsiteY0" fmla="*/ 844682 h 844855"/>
                    <a:gd name="connsiteX1" fmla="*/ 405245 w 498763"/>
                    <a:gd name="connsiteY1" fmla="*/ 399885 h 844855"/>
                    <a:gd name="connsiteX2" fmla="*/ 267482 w 498763"/>
                    <a:gd name="connsiteY2" fmla="*/ 2 h 844855"/>
                    <a:gd name="connsiteX3" fmla="*/ 120334 w 498763"/>
                    <a:gd name="connsiteY3" fmla="*/ 403570 h 844855"/>
                    <a:gd name="connsiteX4" fmla="*/ 498763 w 498763"/>
                    <a:gd name="connsiteY4" fmla="*/ 844682 h 844855"/>
                    <a:gd name="connsiteX0" fmla="*/ 0 w 498763"/>
                    <a:gd name="connsiteY0" fmla="*/ 844692 h 844865"/>
                    <a:gd name="connsiteX1" fmla="*/ 405245 w 498763"/>
                    <a:gd name="connsiteY1" fmla="*/ 399895 h 844865"/>
                    <a:gd name="connsiteX2" fmla="*/ 267482 w 498763"/>
                    <a:gd name="connsiteY2" fmla="*/ 12 h 844865"/>
                    <a:gd name="connsiteX3" fmla="*/ 120334 w 498763"/>
                    <a:gd name="connsiteY3" fmla="*/ 388832 h 844865"/>
                    <a:gd name="connsiteX4" fmla="*/ 498763 w 498763"/>
                    <a:gd name="connsiteY4" fmla="*/ 844692 h 844865"/>
                    <a:gd name="connsiteX0" fmla="*/ 0 w 498763"/>
                    <a:gd name="connsiteY0" fmla="*/ 844692 h 844865"/>
                    <a:gd name="connsiteX1" fmla="*/ 405245 w 498763"/>
                    <a:gd name="connsiteY1" fmla="*/ 399895 h 844865"/>
                    <a:gd name="connsiteX2" fmla="*/ 267482 w 498763"/>
                    <a:gd name="connsiteY2" fmla="*/ 12 h 844865"/>
                    <a:gd name="connsiteX3" fmla="*/ 120334 w 498763"/>
                    <a:gd name="connsiteY3" fmla="*/ 388832 h 844865"/>
                    <a:gd name="connsiteX4" fmla="*/ 498763 w 498763"/>
                    <a:gd name="connsiteY4" fmla="*/ 844692 h 844865"/>
                    <a:gd name="connsiteX0" fmla="*/ 0 w 498763"/>
                    <a:gd name="connsiteY0" fmla="*/ 844783 h 844956"/>
                    <a:gd name="connsiteX1" fmla="*/ 405245 w 498763"/>
                    <a:gd name="connsiteY1" fmla="*/ 399986 h 844956"/>
                    <a:gd name="connsiteX2" fmla="*/ 267482 w 498763"/>
                    <a:gd name="connsiteY2" fmla="*/ 103 h 844956"/>
                    <a:gd name="connsiteX3" fmla="*/ 120334 w 498763"/>
                    <a:gd name="connsiteY3" fmla="*/ 388923 h 844956"/>
                    <a:gd name="connsiteX4" fmla="*/ 498763 w 498763"/>
                    <a:gd name="connsiteY4" fmla="*/ 844783 h 844956"/>
                    <a:gd name="connsiteX0" fmla="*/ 0 w 498763"/>
                    <a:gd name="connsiteY0" fmla="*/ 844694 h 844867"/>
                    <a:gd name="connsiteX1" fmla="*/ 405245 w 498763"/>
                    <a:gd name="connsiteY1" fmla="*/ 399897 h 844867"/>
                    <a:gd name="connsiteX2" fmla="*/ 267482 w 498763"/>
                    <a:gd name="connsiteY2" fmla="*/ 14 h 844867"/>
                    <a:gd name="connsiteX3" fmla="*/ 120334 w 498763"/>
                    <a:gd name="connsiteY3" fmla="*/ 388834 h 844867"/>
                    <a:gd name="connsiteX4" fmla="*/ 498763 w 498763"/>
                    <a:gd name="connsiteY4" fmla="*/ 844694 h 844867"/>
                    <a:gd name="connsiteX0" fmla="*/ 0 w 498763"/>
                    <a:gd name="connsiteY0" fmla="*/ 844929 h 845102"/>
                    <a:gd name="connsiteX1" fmla="*/ 405245 w 498763"/>
                    <a:gd name="connsiteY1" fmla="*/ 400132 h 845102"/>
                    <a:gd name="connsiteX2" fmla="*/ 267482 w 498763"/>
                    <a:gd name="connsiteY2" fmla="*/ 249 h 845102"/>
                    <a:gd name="connsiteX3" fmla="*/ 120334 w 498763"/>
                    <a:gd name="connsiteY3" fmla="*/ 353489 h 845102"/>
                    <a:gd name="connsiteX4" fmla="*/ 498763 w 498763"/>
                    <a:gd name="connsiteY4" fmla="*/ 844929 h 845102"/>
                    <a:gd name="connsiteX0" fmla="*/ 0 w 498763"/>
                    <a:gd name="connsiteY0" fmla="*/ 844687 h 844834"/>
                    <a:gd name="connsiteX1" fmla="*/ 412361 w 498763"/>
                    <a:gd name="connsiteY1" fmla="*/ 360752 h 844834"/>
                    <a:gd name="connsiteX2" fmla="*/ 267482 w 498763"/>
                    <a:gd name="connsiteY2" fmla="*/ 7 h 844834"/>
                    <a:gd name="connsiteX3" fmla="*/ 120334 w 498763"/>
                    <a:gd name="connsiteY3" fmla="*/ 353247 h 844834"/>
                    <a:gd name="connsiteX4" fmla="*/ 498763 w 498763"/>
                    <a:gd name="connsiteY4" fmla="*/ 844687 h 844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8763" h="844834">
                      <a:moveTo>
                        <a:pt x="0" y="844687"/>
                      </a:moveTo>
                      <a:cubicBezTo>
                        <a:pt x="198767" y="851838"/>
                        <a:pt x="412026" y="597398"/>
                        <a:pt x="412361" y="360752"/>
                      </a:cubicBezTo>
                      <a:cubicBezTo>
                        <a:pt x="412696" y="124106"/>
                        <a:pt x="316153" y="1258"/>
                        <a:pt x="267482" y="7"/>
                      </a:cubicBezTo>
                      <a:cubicBezTo>
                        <a:pt x="218811" y="-1244"/>
                        <a:pt x="118657" y="166993"/>
                        <a:pt x="120334" y="353247"/>
                      </a:cubicBezTo>
                      <a:cubicBezTo>
                        <a:pt x="122011" y="539501"/>
                        <a:pt x="251393" y="831558"/>
                        <a:pt x="498763" y="844687"/>
                      </a:cubicBezTo>
                    </a:path>
                  </a:pathLst>
                </a:custGeom>
                <a:noFill/>
                <a:ln w="19050">
                  <a:solidFill>
                    <a:srgbClr val="FF0000"/>
                  </a:solidFill>
                  <a:headEnd type="none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cxnSp>
            <p:nvCxnSpPr>
              <p:cNvPr id="236" name="Straight Connector 235">
                <a:extLst>
                  <a:ext uri="{FF2B5EF4-FFF2-40B4-BE49-F238E27FC236}">
                    <a16:creationId xmlns:a16="http://schemas.microsoft.com/office/drawing/2014/main" id="{0959DC61-407C-8BB1-65F0-EDE352C4859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66179" y="5042927"/>
                <a:ext cx="1788131" cy="0"/>
              </a:xfrm>
              <a:prstGeom prst="line">
                <a:avLst/>
              </a:prstGeom>
              <a:ln>
                <a:solidFill>
                  <a:schemeClr val="tx2"/>
                </a:solidFill>
                <a:prstDash val="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9" name="Straight Connector 248">
                <a:extLst>
                  <a:ext uri="{FF2B5EF4-FFF2-40B4-BE49-F238E27FC236}">
                    <a16:creationId xmlns:a16="http://schemas.microsoft.com/office/drawing/2014/main" id="{6D12D4E0-112F-722B-67F0-93E06BDACF9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757255" y="5154656"/>
                <a:ext cx="358295" cy="0"/>
              </a:xfrm>
              <a:prstGeom prst="line">
                <a:avLst/>
              </a:prstGeom>
              <a:ln>
                <a:solidFill>
                  <a:schemeClr val="tx2"/>
                </a:solidFill>
                <a:prstDash val="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1" name="Straight Connector 250">
                <a:extLst>
                  <a:ext uri="{FF2B5EF4-FFF2-40B4-BE49-F238E27FC236}">
                    <a16:creationId xmlns:a16="http://schemas.microsoft.com/office/drawing/2014/main" id="{FEBA0E99-F164-B6E2-A1A8-24CE16502D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438142" y="5317284"/>
                <a:ext cx="677408" cy="0"/>
              </a:xfrm>
              <a:prstGeom prst="line">
                <a:avLst/>
              </a:prstGeom>
              <a:ln>
                <a:solidFill>
                  <a:schemeClr val="tx2"/>
                </a:solidFill>
                <a:prstDash val="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54" name="Picture 253">
              <a:extLst>
                <a:ext uri="{FF2B5EF4-FFF2-40B4-BE49-F238E27FC236}">
                  <a16:creationId xmlns:a16="http://schemas.microsoft.com/office/drawing/2014/main" id="{E7A84E28-86B9-1EEA-C601-B857950DADD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882817" y="4335243"/>
              <a:ext cx="1198261" cy="2055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04706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D539070-019D-F44A-BA89-1A57DE5CDB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Beam Power Recovering: the Collector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EC2C30-A495-D549-86D2-B581E40BAB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A1B8C-97CA-1747-887D-D77E55FB9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| Electron cooling in the CERN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46DB80-EDD7-2A48-967E-49D78BA26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7C64EF62-F142-BD4C-805E-FC0726EEF5E0}"/>
              </a:ext>
            </a:extLst>
          </p:cNvPr>
          <p:cNvGrpSpPr/>
          <p:nvPr/>
        </p:nvGrpSpPr>
        <p:grpSpPr>
          <a:xfrm>
            <a:off x="13576872" y="-2481967"/>
            <a:ext cx="4865688" cy="3371573"/>
            <a:chOff x="5728129" y="1809981"/>
            <a:chExt cx="4865688" cy="3371573"/>
          </a:xfrm>
        </p:grpSpPr>
        <p:graphicFrame>
          <p:nvGraphicFramePr>
            <p:cNvPr id="43" name="Object 10">
              <a:extLst>
                <a:ext uri="{FF2B5EF4-FFF2-40B4-BE49-F238E27FC236}">
                  <a16:creationId xmlns:a16="http://schemas.microsoft.com/office/drawing/2014/main" id="{AB9B3C4C-A2E6-9A48-9C0A-5FA37CC56EFD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63771159"/>
                </p:ext>
              </p:extLst>
            </p:nvPr>
          </p:nvGraphicFramePr>
          <p:xfrm>
            <a:off x="5728129" y="1809981"/>
            <a:ext cx="4865688" cy="18462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Рисунок Microsoft" r:id="rId3" imgW="6802438" imgH="2562225" progId="MSDraw">
                    <p:embed/>
                  </p:oleObj>
                </mc:Choice>
                <mc:Fallback>
                  <p:oleObj name="Рисунок Microsoft" r:id="rId3" imgW="6802438" imgH="2562225" progId="MSDraw">
                    <p:embed/>
                    <p:pic>
                      <p:nvPicPr>
                        <p:cNvPr id="42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28129" y="1809981"/>
                          <a:ext cx="4865688" cy="18462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44" name="Прямая соединительная линия 5">
              <a:extLst>
                <a:ext uri="{FF2B5EF4-FFF2-40B4-BE49-F238E27FC236}">
                  <a16:creationId xmlns:a16="http://schemas.microsoft.com/office/drawing/2014/main" id="{5322D4A5-3723-F043-8BB6-A2A1B365A353}"/>
                </a:ext>
              </a:extLst>
            </p:cNvPr>
            <p:cNvCxnSpPr/>
            <p:nvPr/>
          </p:nvCxnSpPr>
          <p:spPr>
            <a:xfrm>
              <a:off x="6437122" y="3095063"/>
              <a:ext cx="7399" cy="1020905"/>
            </a:xfrm>
            <a:prstGeom prst="line">
              <a:avLst/>
            </a:prstGeom>
            <a:ln w="28575">
              <a:solidFill>
                <a:srgbClr val="00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50">
              <a:extLst>
                <a:ext uri="{FF2B5EF4-FFF2-40B4-BE49-F238E27FC236}">
                  <a16:creationId xmlns:a16="http://schemas.microsoft.com/office/drawing/2014/main" id="{6A46A312-B821-5644-8698-3A43AAB47431}"/>
                </a:ext>
              </a:extLst>
            </p:cNvPr>
            <p:cNvCxnSpPr/>
            <p:nvPr/>
          </p:nvCxnSpPr>
          <p:spPr>
            <a:xfrm>
              <a:off x="9696401" y="3070852"/>
              <a:ext cx="0" cy="104511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6" name="Группа 14">
              <a:extLst>
                <a:ext uri="{FF2B5EF4-FFF2-40B4-BE49-F238E27FC236}">
                  <a16:creationId xmlns:a16="http://schemas.microsoft.com/office/drawing/2014/main" id="{97B93842-6DE3-E143-BA8E-4EDE62118D21}"/>
                </a:ext>
              </a:extLst>
            </p:cNvPr>
            <p:cNvGrpSpPr/>
            <p:nvPr/>
          </p:nvGrpSpPr>
          <p:grpSpPr>
            <a:xfrm>
              <a:off x="7986999" y="3944741"/>
              <a:ext cx="82469" cy="360040"/>
              <a:chOff x="6003368" y="5220408"/>
              <a:chExt cx="82469" cy="360040"/>
            </a:xfrm>
          </p:grpSpPr>
          <p:cxnSp>
            <p:nvCxnSpPr>
              <p:cNvPr id="59" name="Прямая соединительная линия 51">
                <a:extLst>
                  <a:ext uri="{FF2B5EF4-FFF2-40B4-BE49-F238E27FC236}">
                    <a16:creationId xmlns:a16="http://schemas.microsoft.com/office/drawing/2014/main" id="{6AF4DBC1-1DAA-4646-B5E3-DF03E0AEE938}"/>
                  </a:ext>
                </a:extLst>
              </p:cNvPr>
              <p:cNvCxnSpPr/>
              <p:nvPr/>
            </p:nvCxnSpPr>
            <p:spPr>
              <a:xfrm>
                <a:off x="6085837" y="5220408"/>
                <a:ext cx="0" cy="36004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Прямая соединительная линия 52">
                <a:extLst>
                  <a:ext uri="{FF2B5EF4-FFF2-40B4-BE49-F238E27FC236}">
                    <a16:creationId xmlns:a16="http://schemas.microsoft.com/office/drawing/2014/main" id="{F68C80F4-983D-844E-A7A3-33C5DD483AA9}"/>
                  </a:ext>
                </a:extLst>
              </p:cNvPr>
              <p:cNvCxnSpPr/>
              <p:nvPr/>
            </p:nvCxnSpPr>
            <p:spPr>
              <a:xfrm>
                <a:off x="6003368" y="5291731"/>
                <a:ext cx="0" cy="207640"/>
              </a:xfrm>
              <a:prstGeom prst="line">
                <a:avLst/>
              </a:prstGeom>
              <a:ln w="57150">
                <a:solidFill>
                  <a:srgbClr val="0033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7" name="Прямая соединительная линия 53">
              <a:extLst>
                <a:ext uri="{FF2B5EF4-FFF2-40B4-BE49-F238E27FC236}">
                  <a16:creationId xmlns:a16="http://schemas.microsoft.com/office/drawing/2014/main" id="{46B0EFC9-04BA-BE4D-BD2D-8679C02A8251}"/>
                </a:ext>
              </a:extLst>
            </p:cNvPr>
            <p:cNvCxnSpPr/>
            <p:nvPr/>
          </p:nvCxnSpPr>
          <p:spPr>
            <a:xfrm>
              <a:off x="6449791" y="4115968"/>
              <a:ext cx="1531087" cy="0"/>
            </a:xfrm>
            <a:prstGeom prst="line">
              <a:avLst/>
            </a:prstGeom>
            <a:ln w="28575">
              <a:solidFill>
                <a:srgbClr val="00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Прямая соединительная линия 58">
              <a:extLst>
                <a:ext uri="{FF2B5EF4-FFF2-40B4-BE49-F238E27FC236}">
                  <a16:creationId xmlns:a16="http://schemas.microsoft.com/office/drawing/2014/main" id="{313D9FE2-E3FA-554B-B457-7DC6DC3905C4}"/>
                </a:ext>
              </a:extLst>
            </p:cNvPr>
            <p:cNvCxnSpPr/>
            <p:nvPr/>
          </p:nvCxnSpPr>
          <p:spPr>
            <a:xfrm>
              <a:off x="8076305" y="4124540"/>
              <a:ext cx="1615181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9" name="Группа 62">
              <a:extLst>
                <a:ext uri="{FF2B5EF4-FFF2-40B4-BE49-F238E27FC236}">
                  <a16:creationId xmlns:a16="http://schemas.microsoft.com/office/drawing/2014/main" id="{9B3269F2-9C91-4C45-AF8E-B9705FDDA05B}"/>
                </a:ext>
              </a:extLst>
            </p:cNvPr>
            <p:cNvGrpSpPr/>
            <p:nvPr/>
          </p:nvGrpSpPr>
          <p:grpSpPr>
            <a:xfrm rot="5400000">
              <a:off x="6420352" y="4226655"/>
              <a:ext cx="73677" cy="360040"/>
              <a:chOff x="6003368" y="5220408"/>
              <a:chExt cx="73677" cy="360040"/>
            </a:xfrm>
          </p:grpSpPr>
          <p:cxnSp>
            <p:nvCxnSpPr>
              <p:cNvPr id="57" name="Прямая соединительная линия 63">
                <a:extLst>
                  <a:ext uri="{FF2B5EF4-FFF2-40B4-BE49-F238E27FC236}">
                    <a16:creationId xmlns:a16="http://schemas.microsoft.com/office/drawing/2014/main" id="{2A424AED-23C6-D742-9EA5-872EBE2F6CB4}"/>
                  </a:ext>
                </a:extLst>
              </p:cNvPr>
              <p:cNvCxnSpPr/>
              <p:nvPr/>
            </p:nvCxnSpPr>
            <p:spPr>
              <a:xfrm>
                <a:off x="6077045" y="5220408"/>
                <a:ext cx="0" cy="36004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Прямая соединительная линия 64">
                <a:extLst>
                  <a:ext uri="{FF2B5EF4-FFF2-40B4-BE49-F238E27FC236}">
                    <a16:creationId xmlns:a16="http://schemas.microsoft.com/office/drawing/2014/main" id="{DAC1F2AE-9CE0-F446-9E54-BC1627928C26}"/>
                  </a:ext>
                </a:extLst>
              </p:cNvPr>
              <p:cNvCxnSpPr/>
              <p:nvPr/>
            </p:nvCxnSpPr>
            <p:spPr>
              <a:xfrm>
                <a:off x="6003368" y="5291731"/>
                <a:ext cx="0" cy="207640"/>
              </a:xfrm>
              <a:prstGeom prst="line">
                <a:avLst/>
              </a:prstGeom>
              <a:ln w="57150">
                <a:solidFill>
                  <a:srgbClr val="0033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0" name="Прямая соединительная линия 66">
              <a:extLst>
                <a:ext uri="{FF2B5EF4-FFF2-40B4-BE49-F238E27FC236}">
                  <a16:creationId xmlns:a16="http://schemas.microsoft.com/office/drawing/2014/main" id="{B1CDD56A-2000-CF44-9E29-56759ED65036}"/>
                </a:ext>
              </a:extLst>
            </p:cNvPr>
            <p:cNvCxnSpPr/>
            <p:nvPr/>
          </p:nvCxnSpPr>
          <p:spPr>
            <a:xfrm flipH="1">
              <a:off x="6317709" y="4600831"/>
              <a:ext cx="2789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68">
              <a:extLst>
                <a:ext uri="{FF2B5EF4-FFF2-40B4-BE49-F238E27FC236}">
                  <a16:creationId xmlns:a16="http://schemas.microsoft.com/office/drawing/2014/main" id="{8C6748DE-8EAC-3841-824D-A8F353575868}"/>
                </a:ext>
              </a:extLst>
            </p:cNvPr>
            <p:cNvCxnSpPr/>
            <p:nvPr/>
          </p:nvCxnSpPr>
          <p:spPr>
            <a:xfrm flipH="1">
              <a:off x="6367542" y="4642495"/>
              <a:ext cx="18742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Прямая соединительная линия 72">
              <a:extLst>
                <a:ext uri="{FF2B5EF4-FFF2-40B4-BE49-F238E27FC236}">
                  <a16:creationId xmlns:a16="http://schemas.microsoft.com/office/drawing/2014/main" id="{B98B3995-2D41-B64B-A156-9E42BD95C6DC}"/>
                </a:ext>
              </a:extLst>
            </p:cNvPr>
            <p:cNvCxnSpPr/>
            <p:nvPr/>
          </p:nvCxnSpPr>
          <p:spPr>
            <a:xfrm flipH="1" flipV="1">
              <a:off x="6400314" y="4686145"/>
              <a:ext cx="127227" cy="131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37">
              <a:extLst>
                <a:ext uri="{FF2B5EF4-FFF2-40B4-BE49-F238E27FC236}">
                  <a16:creationId xmlns:a16="http://schemas.microsoft.com/office/drawing/2014/main" id="{D2C4C8F6-1DDC-D842-B615-A5F58CBED0DA}"/>
                </a:ext>
              </a:extLst>
            </p:cNvPr>
            <p:cNvCxnSpPr/>
            <p:nvPr/>
          </p:nvCxnSpPr>
          <p:spPr>
            <a:xfrm>
              <a:off x="6459099" y="4433151"/>
              <a:ext cx="1779" cy="1524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 Box 11">
              <a:extLst>
                <a:ext uri="{FF2B5EF4-FFF2-40B4-BE49-F238E27FC236}">
                  <a16:creationId xmlns:a16="http://schemas.microsoft.com/office/drawing/2014/main" id="{CDA4A64C-B529-004A-BFBA-CB5E510978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76200" y="4223704"/>
              <a:ext cx="98423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457200" indent="-457200" eaLnBrk="0" hangingPunct="0"/>
              <a:r>
                <a:rPr lang="en-US" b="1" dirty="0" err="1">
                  <a:solidFill>
                    <a:srgbClr val="0000CC"/>
                  </a:solidFill>
                </a:rPr>
                <a:t>U</a:t>
              </a:r>
              <a:r>
                <a:rPr lang="en-US" b="1" baseline="-25000" dirty="0" err="1">
                  <a:solidFill>
                    <a:srgbClr val="0000CC"/>
                  </a:solidFill>
                </a:rPr>
                <a:t>cathode</a:t>
              </a:r>
              <a:endParaRPr lang="ru-RU" b="1" dirty="0">
                <a:solidFill>
                  <a:srgbClr val="0000CC"/>
                </a:solidFill>
              </a:endParaRPr>
            </a:p>
          </p:txBody>
        </p:sp>
        <p:sp>
          <p:nvSpPr>
            <p:cNvPr id="55" name="Text Box 11">
              <a:extLst>
                <a:ext uri="{FF2B5EF4-FFF2-40B4-BE49-F238E27FC236}">
                  <a16:creationId xmlns:a16="http://schemas.microsoft.com/office/drawing/2014/main" id="{5A9702BE-0A11-9E4D-BED9-7672C40B64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64854" y="4124761"/>
              <a:ext cx="1224136" cy="677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457200" indent="-457200" eaLnBrk="0" hangingPunct="0"/>
              <a:r>
                <a:rPr lang="en-US" sz="2000" b="1" dirty="0">
                  <a:solidFill>
                    <a:srgbClr val="0000CC"/>
                  </a:solidFill>
                  <a:latin typeface="Comic Sans MS" pitchFamily="66" charset="0"/>
                </a:rPr>
                <a:t>-</a:t>
              </a:r>
              <a:r>
                <a:rPr lang="en-US" sz="1600" b="1" dirty="0">
                  <a:solidFill>
                    <a:srgbClr val="0000CC"/>
                  </a:solidFill>
                  <a:latin typeface="Comic Sans MS" pitchFamily="66" charset="0"/>
                </a:rPr>
                <a:t> </a:t>
              </a:r>
              <a:r>
                <a:rPr lang="en-US" sz="2000" b="1" dirty="0">
                  <a:solidFill>
                    <a:srgbClr val="FF0000"/>
                  </a:solidFill>
                  <a:latin typeface="Comic Sans MS" pitchFamily="66" charset="0"/>
                </a:rPr>
                <a:t>+</a:t>
              </a:r>
            </a:p>
            <a:p>
              <a:pPr marL="457200" indent="-457200" eaLnBrk="0" hangingPunct="0"/>
              <a:r>
                <a:rPr lang="en-US" b="1" dirty="0">
                  <a:solidFill>
                    <a:srgbClr val="0000CC"/>
                  </a:solidFill>
                  <a:sym typeface="Symbol"/>
                </a:rPr>
                <a:t></a:t>
              </a:r>
              <a:r>
                <a:rPr lang="en-US" b="1" dirty="0" err="1">
                  <a:solidFill>
                    <a:srgbClr val="0000CC"/>
                  </a:solidFill>
                </a:rPr>
                <a:t>U</a:t>
              </a:r>
              <a:r>
                <a:rPr lang="en-US" b="1" baseline="-25000" dirty="0" err="1">
                  <a:solidFill>
                    <a:srgbClr val="0000CC"/>
                  </a:solidFill>
                </a:rPr>
                <a:t>collector</a:t>
              </a:r>
              <a:endParaRPr lang="ru-RU" b="1" dirty="0">
                <a:solidFill>
                  <a:srgbClr val="0000CC"/>
                </a:solidFill>
              </a:endParaRPr>
            </a:p>
          </p:txBody>
        </p:sp>
        <p:sp>
          <p:nvSpPr>
            <p:cNvPr id="56" name="Text Box 11">
              <a:extLst>
                <a:ext uri="{FF2B5EF4-FFF2-40B4-BE49-F238E27FC236}">
                  <a16:creationId xmlns:a16="http://schemas.microsoft.com/office/drawing/2014/main" id="{2217DF5A-BEF4-324A-B008-3F739CA340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90410" y="4812222"/>
              <a:ext cx="293311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457200" indent="-457200" eaLnBrk="0" hangingPunct="0"/>
              <a:r>
                <a:rPr lang="en-US" b="1" dirty="0">
                  <a:solidFill>
                    <a:srgbClr val="0000CC"/>
                  </a:solidFill>
                </a:rPr>
                <a:t>|</a:t>
              </a:r>
              <a:r>
                <a:rPr lang="en-US" b="1" dirty="0">
                  <a:solidFill>
                    <a:srgbClr val="0000CC"/>
                  </a:solidFill>
                  <a:sym typeface="Symbol"/>
                </a:rPr>
                <a:t></a:t>
              </a:r>
              <a:r>
                <a:rPr lang="en-US" b="1" dirty="0" err="1">
                  <a:solidFill>
                    <a:srgbClr val="0000CC"/>
                  </a:solidFill>
                </a:rPr>
                <a:t>U</a:t>
              </a:r>
              <a:r>
                <a:rPr lang="en-US" b="1" baseline="-25000" dirty="0" err="1">
                  <a:solidFill>
                    <a:srgbClr val="0000CC"/>
                  </a:solidFill>
                </a:rPr>
                <a:t>collector</a:t>
              </a:r>
              <a:r>
                <a:rPr lang="en-US" b="1" dirty="0">
                  <a:solidFill>
                    <a:srgbClr val="0000CC"/>
                  </a:solidFill>
                </a:rPr>
                <a:t>| &lt;&lt; |</a:t>
              </a:r>
              <a:r>
                <a:rPr lang="en-US" b="1" dirty="0" err="1">
                  <a:solidFill>
                    <a:srgbClr val="0000CC"/>
                  </a:solidFill>
                </a:rPr>
                <a:t>U</a:t>
              </a:r>
              <a:r>
                <a:rPr lang="en-US" b="1" baseline="-25000" dirty="0" err="1">
                  <a:solidFill>
                    <a:srgbClr val="0000CC"/>
                  </a:solidFill>
                </a:rPr>
                <a:t>cathode</a:t>
              </a:r>
              <a:r>
                <a:rPr lang="en-US" b="1" dirty="0">
                  <a:solidFill>
                    <a:srgbClr val="0000CC"/>
                  </a:solidFill>
                </a:rPr>
                <a:t>| </a:t>
              </a:r>
              <a:endParaRPr lang="ru-RU" b="1" dirty="0">
                <a:solidFill>
                  <a:srgbClr val="0000CC"/>
                </a:solidFill>
              </a:endParaRPr>
            </a:p>
          </p:txBody>
        </p:sp>
      </p:grpSp>
      <p:sp>
        <p:nvSpPr>
          <p:cNvPr id="61" name="Text Box 11">
            <a:extLst>
              <a:ext uri="{FF2B5EF4-FFF2-40B4-BE49-F238E27FC236}">
                <a16:creationId xmlns:a16="http://schemas.microsoft.com/office/drawing/2014/main" id="{7FA939DA-4F99-5147-99AE-CFEBFD94A7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961220"/>
            <a:ext cx="11668633" cy="5356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en-US" sz="2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Typical beam power recuperation parameters:</a:t>
            </a:r>
          </a:p>
          <a:p>
            <a:pPr marL="457200" indent="-457200" eaLnBrk="0" hangingPunct="0">
              <a:lnSpc>
                <a:spcPct val="120000"/>
              </a:lnSpc>
              <a:buFont typeface="+mj-lt"/>
              <a:buAutoNum type="arabicPeriod"/>
            </a:pPr>
            <a:r>
              <a:rPr lang="en-US" sz="2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Required high electron</a:t>
            </a:r>
            <a:r>
              <a:rPr lang="en-US" sz="21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collection efficiency </a:t>
            </a:r>
            <a:r>
              <a:rPr lang="en-US" sz="2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to</a:t>
            </a:r>
            <a:br>
              <a:rPr lang="en-US" sz="2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</a:br>
            <a:r>
              <a:rPr lang="en-US" sz="2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preserve vacuum and back-scattered electrons</a:t>
            </a:r>
            <a:endParaRPr lang="en-US" sz="21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  <a:p>
            <a:pPr eaLnBrk="0" hangingPunct="0">
              <a:lnSpc>
                <a:spcPct val="120000"/>
              </a:lnSpc>
            </a:pPr>
            <a:r>
              <a:rPr lang="en-US" sz="21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	   </a:t>
            </a:r>
            <a:r>
              <a:rPr lang="en-US" sz="2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</a:t>
            </a:r>
            <a:r>
              <a:rPr lang="en-US" sz="21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</a:t>
            </a:r>
            <a:r>
              <a:rPr lang="en-US" sz="2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310</a:t>
            </a:r>
            <a:r>
              <a:rPr lang="en-US" sz="21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-3</a:t>
            </a:r>
            <a:r>
              <a:rPr lang="en-US" sz="2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=&gt; bad </a:t>
            </a:r>
          </a:p>
          <a:p>
            <a:pPr eaLnBrk="0" hangingPunct="0">
              <a:lnSpc>
                <a:spcPct val="120000"/>
              </a:lnSpc>
            </a:pPr>
            <a:r>
              <a:rPr lang="en-US" sz="21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    </a:t>
            </a:r>
            <a:r>
              <a:rPr lang="en-US" sz="21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I/I</a:t>
            </a:r>
            <a:r>
              <a:rPr lang="en-US" sz="21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	   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 110</a:t>
            </a:r>
            <a:r>
              <a:rPr lang="en-US" sz="2100" b="1" baseline="300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-4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=&gt; good</a:t>
            </a:r>
          </a:p>
          <a:p>
            <a:pPr eaLnBrk="0" hangingPunct="0">
              <a:lnSpc>
                <a:spcPct val="120000"/>
              </a:lnSpc>
            </a:pPr>
            <a:r>
              <a:rPr lang="en-US" sz="2100" b="1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	   </a:t>
            </a:r>
            <a:r>
              <a:rPr lang="en-US" sz="2100" b="1" dirty="0">
                <a:solidFill>
                  <a:srgbClr val="107236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 110</a:t>
            </a:r>
            <a:r>
              <a:rPr lang="en-US" sz="2100" b="1" baseline="30000" dirty="0">
                <a:solidFill>
                  <a:srgbClr val="107236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-5</a:t>
            </a:r>
            <a:r>
              <a:rPr lang="en-US" sz="2100" b="1" dirty="0">
                <a:solidFill>
                  <a:srgbClr val="107236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=&gt; excellent</a:t>
            </a:r>
          </a:p>
          <a:p>
            <a:pPr eaLnBrk="0" hangingPunct="0">
              <a:lnSpc>
                <a:spcPct val="120000"/>
              </a:lnSpc>
            </a:pPr>
            <a:endParaRPr lang="en-US" sz="21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  <a:p>
            <a:pPr marL="457200" indent="-457200" eaLnBrk="0" hangingPunct="0">
              <a:lnSpc>
                <a:spcPct val="120000"/>
              </a:lnSpc>
              <a:buFont typeface="+mj-lt"/>
              <a:buAutoNum type="arabicPeriod" startAt="2"/>
            </a:pPr>
            <a:r>
              <a:rPr lang="en-US" sz="2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Collector set to a </a:t>
            </a:r>
            <a:r>
              <a:rPr lang="en-US" sz="21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potential </a:t>
            </a:r>
            <a:r>
              <a:rPr lang="en-US" sz="2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with</a:t>
            </a:r>
            <a:r>
              <a:rPr lang="en-US" sz="21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respect to cathode</a:t>
            </a:r>
            <a:br>
              <a:rPr lang="en-US" sz="21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</a:br>
            <a:r>
              <a:rPr lang="en-US" sz="2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to</a:t>
            </a:r>
            <a:r>
              <a:rPr lang="en-US" sz="21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slow down electrons</a:t>
            </a:r>
            <a:r>
              <a:rPr lang="en-US" sz="2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. It also follow Child’s low</a:t>
            </a:r>
          </a:p>
          <a:p>
            <a:pPr eaLnBrk="0" hangingPunct="0">
              <a:lnSpc>
                <a:spcPct val="120000"/>
              </a:lnSpc>
            </a:pPr>
            <a:r>
              <a:rPr lang="en-US" sz="21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	I</a:t>
            </a:r>
            <a:r>
              <a:rPr lang="en-US" sz="2100" b="1" baseline="-25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max</a:t>
            </a:r>
            <a:r>
              <a:rPr lang="en-US" sz="21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= </a:t>
            </a:r>
            <a:r>
              <a:rPr lang="en-US" sz="2100" b="1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</a:t>
            </a:r>
            <a:r>
              <a:rPr lang="en-US" sz="2100" b="1" baseline="-250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collector</a:t>
            </a:r>
            <a:r>
              <a:rPr lang="en-US" sz="21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(</a:t>
            </a:r>
            <a:r>
              <a:rPr lang="en-US" sz="2100" b="1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Δ</a:t>
            </a:r>
            <a:r>
              <a:rPr lang="en-US" sz="2100" b="1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US" sz="2100" b="1" baseline="-250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collector</a:t>
            </a:r>
            <a:r>
              <a:rPr lang="en-US" sz="21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2100" b="1" baseline="30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3/2</a:t>
            </a:r>
          </a:p>
          <a:p>
            <a:pPr eaLnBrk="0" hangingPunct="0">
              <a:lnSpc>
                <a:spcPct val="120000"/>
              </a:lnSpc>
            </a:pPr>
            <a:endParaRPr lang="en-US" sz="2100" b="1" baseline="300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  <a:p>
            <a:pPr eaLnBrk="0" hangingPunct="0">
              <a:lnSpc>
                <a:spcPct val="120000"/>
              </a:lnSpc>
            </a:pPr>
            <a:r>
              <a:rPr lang="en-US" sz="2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     Typical value </a:t>
            </a:r>
            <a:r>
              <a:rPr lang="en-US" sz="21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</a:t>
            </a:r>
            <a:r>
              <a:rPr lang="en-US" sz="2100" baseline="-250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collector</a:t>
            </a:r>
            <a:r>
              <a:rPr lang="en-US" sz="2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 15 A/V</a:t>
            </a:r>
            <a:r>
              <a:rPr lang="en-US" sz="2100" baseline="30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3/2</a:t>
            </a:r>
            <a:r>
              <a:rPr lang="en-US" sz="2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, e.g. I = 1 A requires </a:t>
            </a:r>
            <a:r>
              <a:rPr lang="en-US" sz="21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US" sz="2100" baseline="-250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collector</a:t>
            </a:r>
            <a:r>
              <a:rPr lang="en-US" sz="2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 1.65 kV.</a:t>
            </a:r>
          </a:p>
          <a:p>
            <a:pPr eaLnBrk="0" hangingPunct="0">
              <a:lnSpc>
                <a:spcPct val="120000"/>
              </a:lnSpc>
            </a:pPr>
            <a:br>
              <a:rPr lang="en-US" sz="2100" b="1" i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</a:br>
            <a:r>
              <a:rPr lang="en-US" sz="2100" b="1" i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Warning: reflected electrons can </a:t>
            </a:r>
            <a:r>
              <a:rPr lang="en-US" sz="2100" i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go back to the drift and </a:t>
            </a:r>
            <a:r>
              <a:rPr lang="en-US" sz="2100" b="1" i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perturb cooling, i.e. increase </a:t>
            </a:r>
            <a:r>
              <a:rPr lang="en-US" sz="2100" b="1" i="1" dirty="0" err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T</a:t>
            </a:r>
            <a:r>
              <a:rPr lang="en-US" sz="2100" b="1" i="1" baseline="-25000" dirty="0" err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elect</a:t>
            </a:r>
            <a:endParaRPr lang="en-US" sz="2100" b="1" i="1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  <a:sym typeface="Symbol"/>
            </a:endParaRPr>
          </a:p>
        </p:txBody>
      </p:sp>
      <p:sp>
        <p:nvSpPr>
          <p:cNvPr id="64" name="Left Brace 63">
            <a:extLst>
              <a:ext uri="{FF2B5EF4-FFF2-40B4-BE49-F238E27FC236}">
                <a16:creationId xmlns:a16="http://schemas.microsoft.com/office/drawing/2014/main" id="{F6AA7DD3-E10A-6F47-91B7-FDCB59C5899B}"/>
              </a:ext>
            </a:extLst>
          </p:cNvPr>
          <p:cNvSpPr/>
          <p:nvPr/>
        </p:nvSpPr>
        <p:spPr>
          <a:xfrm>
            <a:off x="1446216" y="2228191"/>
            <a:ext cx="154811" cy="1051418"/>
          </a:xfrm>
          <a:prstGeom prst="leftBrac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9C74B0AD-384F-6246-8856-C997BC332D0F}"/>
              </a:ext>
            </a:extLst>
          </p:cNvPr>
          <p:cNvGrpSpPr/>
          <p:nvPr/>
        </p:nvGrpSpPr>
        <p:grpSpPr>
          <a:xfrm>
            <a:off x="6588624" y="939799"/>
            <a:ext cx="5487997" cy="4092829"/>
            <a:chOff x="6801430" y="906464"/>
            <a:chExt cx="4729389" cy="3527076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971412E-D481-C542-A704-9AE6C7EAEC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01430" y="906464"/>
              <a:ext cx="4729389" cy="35270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1pPr>
              <a:lvl2pPr marL="742950" indent="-28575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2pPr>
              <a:lvl3pPr marL="11430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3pPr>
              <a:lvl4pPr marL="16002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4pPr>
              <a:lvl5pPr marL="20574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pic>
          <p:nvPicPr>
            <p:cNvPr id="9" name="Picture 9" descr="scan0009a">
              <a:extLst>
                <a:ext uri="{FF2B5EF4-FFF2-40B4-BE49-F238E27FC236}">
                  <a16:creationId xmlns:a16="http://schemas.microsoft.com/office/drawing/2014/main" id="{E6FCF55F-E48D-C042-902D-5F167BB395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082" t="27423" r="38382" b="53514"/>
            <a:stretch>
              <a:fillRect/>
            </a:stretch>
          </p:blipFill>
          <p:spPr bwMode="auto">
            <a:xfrm>
              <a:off x="7662806" y="1330711"/>
              <a:ext cx="3801062" cy="25357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10">
              <a:extLst>
                <a:ext uri="{FF2B5EF4-FFF2-40B4-BE49-F238E27FC236}">
                  <a16:creationId xmlns:a16="http://schemas.microsoft.com/office/drawing/2014/main" id="{7117C392-C439-0047-BDA3-84A39160CA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1437" y="2588203"/>
              <a:ext cx="405798" cy="127551"/>
            </a:xfrm>
            <a:prstGeom prst="rect">
              <a:avLst/>
            </a:prstGeom>
            <a:solidFill>
              <a:srgbClr val="0070C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1pPr>
              <a:lvl2pPr marL="742950" indent="-28575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2pPr>
              <a:lvl3pPr marL="11430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3pPr>
              <a:lvl4pPr marL="16002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4pPr>
              <a:lvl5pPr marL="20574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11" name="AutoShape 12">
              <a:extLst>
                <a:ext uri="{FF2B5EF4-FFF2-40B4-BE49-F238E27FC236}">
                  <a16:creationId xmlns:a16="http://schemas.microsoft.com/office/drawing/2014/main" id="{53AA832F-D978-C349-B9F5-64F5C903D55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9253338" y="2282520"/>
              <a:ext cx="860221" cy="696538"/>
            </a:xfrm>
            <a:prstGeom prst="triangle">
              <a:avLst>
                <a:gd name="adj" fmla="val 50000"/>
              </a:avLst>
            </a:prstGeom>
            <a:solidFill>
              <a:srgbClr val="0070C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1pPr>
              <a:lvl2pPr marL="742950" indent="-28575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2pPr>
              <a:lvl3pPr marL="11430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3pPr>
              <a:lvl4pPr marL="16002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4pPr>
              <a:lvl5pPr marL="20574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C9052DA-BC7C-AB4F-9F68-A4E01DD899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31718" y="2181979"/>
              <a:ext cx="897235" cy="898406"/>
            </a:xfrm>
            <a:prstGeom prst="rect">
              <a:avLst/>
            </a:prstGeom>
            <a:solidFill>
              <a:srgbClr val="0070C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1pPr>
              <a:lvl2pPr marL="742950" indent="-28575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2pPr>
              <a:lvl3pPr marL="11430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3pPr>
              <a:lvl4pPr marL="16002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4pPr>
              <a:lvl5pPr marL="20574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13" name="Rectangle 17">
              <a:extLst>
                <a:ext uri="{FF2B5EF4-FFF2-40B4-BE49-F238E27FC236}">
                  <a16:creationId xmlns:a16="http://schemas.microsoft.com/office/drawing/2014/main" id="{10615FF7-883F-2D4F-8CD2-8008D2B58A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22097" y="2574339"/>
              <a:ext cx="841240" cy="133097"/>
            </a:xfrm>
            <a:prstGeom prst="rect">
              <a:avLst/>
            </a:prstGeom>
            <a:solidFill>
              <a:srgbClr val="0070C0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1pPr>
              <a:lvl2pPr marL="742950" indent="-28575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2pPr>
              <a:lvl3pPr marL="11430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3pPr>
              <a:lvl4pPr marL="16002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4pPr>
              <a:lvl5pPr marL="20574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14" name="Rectangle 18">
              <a:extLst>
                <a:ext uri="{FF2B5EF4-FFF2-40B4-BE49-F238E27FC236}">
                  <a16:creationId xmlns:a16="http://schemas.microsoft.com/office/drawing/2014/main" id="{F9DC796D-4443-CA43-9C1E-C13C4950CE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35404" y="1337644"/>
              <a:ext cx="517788" cy="3466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1pPr>
              <a:lvl2pPr marL="742950" indent="-28575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2pPr>
              <a:lvl3pPr marL="11430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3pPr>
              <a:lvl4pPr marL="16002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4pPr>
              <a:lvl5pPr marL="20574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grpSp>
          <p:nvGrpSpPr>
            <p:cNvPr id="15" name="Group 19">
              <a:extLst>
                <a:ext uri="{FF2B5EF4-FFF2-40B4-BE49-F238E27FC236}">
                  <a16:creationId xmlns:a16="http://schemas.microsoft.com/office/drawing/2014/main" id="{BE31FEFC-9784-8041-9EEE-A460FF5B31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486259" y="941126"/>
              <a:ext cx="1159422" cy="826312"/>
              <a:chOff x="111" y="3028"/>
              <a:chExt cx="880" cy="596"/>
            </a:xfrm>
          </p:grpSpPr>
          <p:sp>
            <p:nvSpPr>
              <p:cNvPr id="39" name="Line 20">
                <a:extLst>
                  <a:ext uri="{FF2B5EF4-FFF2-40B4-BE49-F238E27FC236}">
                    <a16:creationId xmlns:a16="http://schemas.microsoft.com/office/drawing/2014/main" id="{5702A1B5-4094-B748-BC2F-E346B73162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" y="3374"/>
                <a:ext cx="0" cy="135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Line 21">
                <a:extLst>
                  <a:ext uri="{FF2B5EF4-FFF2-40B4-BE49-F238E27FC236}">
                    <a16:creationId xmlns:a16="http://schemas.microsoft.com/office/drawing/2014/main" id="{506218BC-3BA1-8F43-98DD-2D73B031AD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" y="3293"/>
                <a:ext cx="0" cy="33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" name="Text Box 22">
                <a:extLst>
                  <a:ext uri="{FF2B5EF4-FFF2-40B4-BE49-F238E27FC236}">
                    <a16:creationId xmlns:a16="http://schemas.microsoft.com/office/drawing/2014/main" id="{2C4728F0-CD9A-2749-894E-88CE2FF23B3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1" y="3028"/>
                <a:ext cx="880" cy="26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1pPr>
                <a:lvl2pPr marL="742950" indent="-28575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de-DE" sz="1800" dirty="0" err="1">
                    <a:solidFill>
                      <a:schemeClr val="tx1"/>
                    </a:solidFill>
                  </a:rPr>
                  <a:t>ΔU</a:t>
                </a:r>
                <a:r>
                  <a:rPr lang="en-US" altLang="de-DE" sz="1800" baseline="-25000" dirty="0" err="1">
                    <a:solidFill>
                      <a:schemeClr val="tx1"/>
                    </a:solidFill>
                  </a:rPr>
                  <a:t>collector</a:t>
                </a:r>
                <a:endParaRPr lang="en-US" altLang="de-DE" sz="1800" baseline="-250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6" name="Line 23">
              <a:extLst>
                <a:ext uri="{FF2B5EF4-FFF2-40B4-BE49-F238E27FC236}">
                  <a16:creationId xmlns:a16="http://schemas.microsoft.com/office/drawing/2014/main" id="{D5A0AE89-6E44-B149-B7D2-AD53E5F2F46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965839" y="1509561"/>
              <a:ext cx="49275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7" name="Group 24">
              <a:extLst>
                <a:ext uri="{FF2B5EF4-FFF2-40B4-BE49-F238E27FC236}">
                  <a16:creationId xmlns:a16="http://schemas.microsoft.com/office/drawing/2014/main" id="{69C85936-AB6C-8C43-903B-072766F5C5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820909" y="3590592"/>
              <a:ext cx="1014495" cy="690442"/>
              <a:chOff x="524" y="3382"/>
              <a:chExt cx="770" cy="498"/>
            </a:xfrm>
          </p:grpSpPr>
          <p:sp>
            <p:nvSpPr>
              <p:cNvPr id="33" name="Rectangle 25">
                <a:extLst>
                  <a:ext uri="{FF2B5EF4-FFF2-40B4-BE49-F238E27FC236}">
                    <a16:creationId xmlns:a16="http://schemas.microsoft.com/office/drawing/2014/main" id="{0A1CFA2B-FF74-2D41-B6A4-C4E3155A81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1" y="3403"/>
                <a:ext cx="393" cy="2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1pPr>
                <a:lvl2pPr marL="742950" indent="-28575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de-DE" altLang="de-DE"/>
              </a:p>
            </p:txBody>
          </p:sp>
          <p:grpSp>
            <p:nvGrpSpPr>
              <p:cNvPr id="34" name="Group 26">
                <a:extLst>
                  <a:ext uri="{FF2B5EF4-FFF2-40B4-BE49-F238E27FC236}">
                    <a16:creationId xmlns:a16="http://schemas.microsoft.com/office/drawing/2014/main" id="{EE1DC0B7-3EDA-1C4A-B3B3-36F9629C06A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4" y="3382"/>
                <a:ext cx="714" cy="498"/>
                <a:chOff x="79" y="3293"/>
                <a:chExt cx="714" cy="498"/>
              </a:xfrm>
            </p:grpSpPr>
            <p:sp>
              <p:nvSpPr>
                <p:cNvPr id="36" name="Line 27">
                  <a:extLst>
                    <a:ext uri="{FF2B5EF4-FFF2-40B4-BE49-F238E27FC236}">
                      <a16:creationId xmlns:a16="http://schemas.microsoft.com/office/drawing/2014/main" id="{D333258F-A511-B54C-8E7B-DFB13CAFCD0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94" y="3374"/>
                  <a:ext cx="0" cy="135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" name="Line 28">
                  <a:extLst>
                    <a:ext uri="{FF2B5EF4-FFF2-40B4-BE49-F238E27FC236}">
                      <a16:creationId xmlns:a16="http://schemas.microsoft.com/office/drawing/2014/main" id="{833C37AB-1243-6C46-B51F-380ADF77CEB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75" y="3293"/>
                  <a:ext cx="0" cy="33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" name="Text Box 29">
                  <a:extLst>
                    <a:ext uri="{FF2B5EF4-FFF2-40B4-BE49-F238E27FC236}">
                      <a16:creationId xmlns:a16="http://schemas.microsoft.com/office/drawing/2014/main" id="{0664DF8E-343F-304D-A7D6-132339534C7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9" y="3525"/>
                  <a:ext cx="714" cy="26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1400" b="1">
                      <a:solidFill>
                        <a:srgbClr val="000099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400" b="1">
                      <a:solidFill>
                        <a:srgbClr val="000099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400" b="1">
                      <a:solidFill>
                        <a:srgbClr val="000099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400" b="1">
                      <a:solidFill>
                        <a:srgbClr val="000099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400" b="1">
                      <a:solidFill>
                        <a:srgbClr val="000099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400" b="1">
                      <a:solidFill>
                        <a:srgbClr val="000099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400" b="1">
                      <a:solidFill>
                        <a:srgbClr val="000099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400" b="1">
                      <a:solidFill>
                        <a:srgbClr val="000099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400" b="1">
                      <a:solidFill>
                        <a:srgbClr val="000099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r>
                    <a:rPr lang="en-US" altLang="de-DE" sz="1800" dirty="0" err="1">
                      <a:solidFill>
                        <a:schemeClr val="tx1"/>
                      </a:solidFill>
                    </a:rPr>
                    <a:t>U</a:t>
                  </a:r>
                  <a:r>
                    <a:rPr lang="en-US" altLang="de-DE" sz="1800" baseline="-25000" dirty="0" err="1">
                      <a:solidFill>
                        <a:schemeClr val="tx1"/>
                      </a:solidFill>
                    </a:rPr>
                    <a:t>cathode</a:t>
                  </a:r>
                  <a:endParaRPr lang="en-US" altLang="de-DE" sz="1800" baseline="-250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35" name="Line 30">
                <a:extLst>
                  <a:ext uri="{FF2B5EF4-FFF2-40B4-BE49-F238E27FC236}">
                    <a16:creationId xmlns:a16="http://schemas.microsoft.com/office/drawing/2014/main" id="{984CBCE1-C453-994B-8213-641F37FDB0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20" y="3527"/>
                <a:ext cx="37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8" name="Line 31">
              <a:extLst>
                <a:ext uri="{FF2B5EF4-FFF2-40B4-BE49-F238E27FC236}">
                  <a16:creationId xmlns:a16="http://schemas.microsoft.com/office/drawing/2014/main" id="{8E1CDA43-7F1A-9946-91B8-39BF2A7C1F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587711" y="1509561"/>
              <a:ext cx="271411" cy="0"/>
            </a:xfrm>
            <a:prstGeom prst="line">
              <a:avLst/>
            </a:prstGeom>
            <a:noFill/>
            <a:ln w="38100">
              <a:solidFill>
                <a:schemeClr val="accent3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Text Box 32">
              <a:extLst>
                <a:ext uri="{FF2B5EF4-FFF2-40B4-BE49-F238E27FC236}">
                  <a16:creationId xmlns:a16="http://schemas.microsoft.com/office/drawing/2014/main" id="{6BA27C1B-F187-E240-B550-FDE1683F93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587711" y="1169886"/>
              <a:ext cx="248786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1pPr>
              <a:lvl2pPr marL="742950" indent="-28575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2pPr>
              <a:lvl3pPr marL="11430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3pPr>
              <a:lvl4pPr marL="16002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4pPr>
              <a:lvl5pPr marL="20574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de-DE" sz="1800" b="0" dirty="0">
                  <a:solidFill>
                    <a:schemeClr val="accent3"/>
                  </a:solidFill>
                </a:rPr>
                <a:t>I</a:t>
              </a:r>
            </a:p>
          </p:txBody>
        </p:sp>
        <p:sp>
          <p:nvSpPr>
            <p:cNvPr id="20" name="Text Box 33">
              <a:extLst>
                <a:ext uri="{FF2B5EF4-FFF2-40B4-BE49-F238E27FC236}">
                  <a16:creationId xmlns:a16="http://schemas.microsoft.com/office/drawing/2014/main" id="{28059EC2-4F33-2849-976F-92D03967CA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01355" y="1690961"/>
              <a:ext cx="869149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1pPr>
              <a:lvl2pPr marL="742950" indent="-28575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2pPr>
              <a:lvl3pPr marL="11430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3pPr>
              <a:lvl4pPr marL="16002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4pPr>
              <a:lvl5pPr marL="20574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de-DE" dirty="0">
                  <a:solidFill>
                    <a:schemeClr val="accent5"/>
                  </a:solidFill>
                </a:rPr>
                <a:t>cathode</a:t>
              </a:r>
            </a:p>
          </p:txBody>
        </p:sp>
        <p:sp>
          <p:nvSpPr>
            <p:cNvPr id="21" name="Line 34">
              <a:extLst>
                <a:ext uri="{FF2B5EF4-FFF2-40B4-BE49-F238E27FC236}">
                  <a16:creationId xmlns:a16="http://schemas.microsoft.com/office/drawing/2014/main" id="{8624EE16-595B-664D-BFBB-B29FAD9C14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12214" y="1972206"/>
              <a:ext cx="0" cy="557767"/>
            </a:xfrm>
            <a:prstGeom prst="line">
              <a:avLst/>
            </a:prstGeom>
            <a:noFill/>
            <a:ln w="28575">
              <a:solidFill>
                <a:schemeClr val="accent5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Text Box 35">
              <a:extLst>
                <a:ext uri="{FF2B5EF4-FFF2-40B4-BE49-F238E27FC236}">
                  <a16:creationId xmlns:a16="http://schemas.microsoft.com/office/drawing/2014/main" id="{C0E8A9E5-755A-3948-B027-362573B746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031718" y="1561545"/>
              <a:ext cx="930063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1pPr>
              <a:lvl2pPr marL="742950" indent="-28575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2pPr>
              <a:lvl3pPr marL="11430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3pPr>
              <a:lvl4pPr marL="16002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4pPr>
              <a:lvl5pPr marL="20574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de-DE" dirty="0">
                  <a:solidFill>
                    <a:schemeClr val="accent5"/>
                  </a:solidFill>
                </a:rPr>
                <a:t>collector</a:t>
              </a:r>
            </a:p>
          </p:txBody>
        </p:sp>
        <p:sp>
          <p:nvSpPr>
            <p:cNvPr id="23" name="Text Box 36">
              <a:extLst>
                <a:ext uri="{FF2B5EF4-FFF2-40B4-BE49-F238E27FC236}">
                  <a16:creationId xmlns:a16="http://schemas.microsoft.com/office/drawing/2014/main" id="{1410EBE0-4B19-484F-A090-73C06B2C23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82293" y="1886075"/>
              <a:ext cx="532518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1pPr>
              <a:lvl2pPr marL="742950" indent="-28575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2pPr>
              <a:lvl3pPr marL="11430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3pPr>
              <a:lvl4pPr marL="16002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4pPr>
              <a:lvl5pPr marL="20574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altLang="de-DE" dirty="0">
                  <a:solidFill>
                    <a:schemeClr val="accent5"/>
                  </a:solidFill>
                </a:rPr>
                <a:t>drift</a:t>
              </a:r>
            </a:p>
          </p:txBody>
        </p:sp>
        <p:sp>
          <p:nvSpPr>
            <p:cNvPr id="24" name="Text Box 37">
              <a:extLst>
                <a:ext uri="{FF2B5EF4-FFF2-40B4-BE49-F238E27FC236}">
                  <a16:creationId xmlns:a16="http://schemas.microsoft.com/office/drawing/2014/main" id="{32F0A87C-ACEF-904E-8C04-1AE9FD42EC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59383" y="2261042"/>
              <a:ext cx="343364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1pPr>
              <a:lvl2pPr marL="742950" indent="-28575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2pPr>
              <a:lvl3pPr marL="11430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3pPr>
              <a:lvl4pPr marL="16002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4pPr>
              <a:lvl5pPr marL="20574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de-DE" sz="1600" dirty="0">
                  <a:solidFill>
                    <a:srgbClr val="0070C0"/>
                  </a:solidFill>
                </a:rPr>
                <a:t>e</a:t>
              </a:r>
              <a:r>
                <a:rPr lang="en-US" altLang="de-DE" sz="1600" baseline="30000" dirty="0">
                  <a:solidFill>
                    <a:srgbClr val="0070C0"/>
                  </a:solidFill>
                </a:rPr>
                <a:t>-</a:t>
              </a:r>
            </a:p>
          </p:txBody>
        </p:sp>
        <p:sp>
          <p:nvSpPr>
            <p:cNvPr id="25" name="Line 38">
              <a:extLst>
                <a:ext uri="{FF2B5EF4-FFF2-40B4-BE49-F238E27FC236}">
                  <a16:creationId xmlns:a16="http://schemas.microsoft.com/office/drawing/2014/main" id="{54C7FED8-5DCF-0B42-8D66-92C2698DF7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851214" y="2506403"/>
              <a:ext cx="300396" cy="0"/>
            </a:xfrm>
            <a:prstGeom prst="line">
              <a:avLst/>
            </a:prstGeom>
            <a:noFill/>
            <a:ln w="19050">
              <a:solidFill>
                <a:srgbClr val="0070C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39">
              <a:extLst>
                <a:ext uri="{FF2B5EF4-FFF2-40B4-BE49-F238E27FC236}">
                  <a16:creationId xmlns:a16="http://schemas.microsoft.com/office/drawing/2014/main" id="{B9DE3B93-3792-684D-8DC6-0794257B17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86919" y="3752804"/>
              <a:ext cx="0" cy="4533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" name="Line 40">
              <a:extLst>
                <a:ext uri="{FF2B5EF4-FFF2-40B4-BE49-F238E27FC236}">
                  <a16:creationId xmlns:a16="http://schemas.microsoft.com/office/drawing/2014/main" id="{647BC902-2E50-8647-8127-2980B423B5D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75037" y="4197846"/>
              <a:ext cx="217393" cy="832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Line 41">
              <a:extLst>
                <a:ext uri="{FF2B5EF4-FFF2-40B4-BE49-F238E27FC236}">
                  <a16:creationId xmlns:a16="http://schemas.microsoft.com/office/drawing/2014/main" id="{32F6739D-9426-FD47-969E-B728A97D0F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30266" y="4239440"/>
              <a:ext cx="10144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Line 42">
              <a:extLst>
                <a:ext uri="{FF2B5EF4-FFF2-40B4-BE49-F238E27FC236}">
                  <a16:creationId xmlns:a16="http://schemas.microsoft.com/office/drawing/2014/main" id="{92C94FAC-F042-5746-A1B3-C1FAE26142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61887" y="4299057"/>
              <a:ext cx="3162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Rectangle 43">
              <a:extLst>
                <a:ext uri="{FF2B5EF4-FFF2-40B4-BE49-F238E27FC236}">
                  <a16:creationId xmlns:a16="http://schemas.microsoft.com/office/drawing/2014/main" id="{4D71E6CD-E604-084A-9757-93F2DD2681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06683" y="3020769"/>
              <a:ext cx="264823" cy="4270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1pPr>
              <a:lvl2pPr marL="742950" indent="-28575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2pPr>
              <a:lvl3pPr marL="11430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3pPr>
              <a:lvl4pPr marL="16002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4pPr>
              <a:lvl5pPr marL="20574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  <p:sp>
          <p:nvSpPr>
            <p:cNvPr id="31" name="Text Box 44">
              <a:extLst>
                <a:ext uri="{FF2B5EF4-FFF2-40B4-BE49-F238E27FC236}">
                  <a16:creationId xmlns:a16="http://schemas.microsoft.com/office/drawing/2014/main" id="{CFA344DA-640F-7B43-9A4E-93F34361D3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84148" y="3087222"/>
              <a:ext cx="389850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1pPr>
              <a:lvl2pPr marL="742950" indent="-28575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2pPr>
              <a:lvl3pPr marL="11430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3pPr>
              <a:lvl4pPr marL="16002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4pPr>
              <a:lvl5pPr marL="20574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de-DE" sz="1800" b="0" dirty="0">
                  <a:solidFill>
                    <a:schemeClr val="accent3"/>
                  </a:solidFill>
                  <a:sym typeface="Symbol" pitchFamily="18" charset="2"/>
                </a:rPr>
                <a:t>I</a:t>
              </a:r>
              <a:endParaRPr lang="en-US" altLang="de-DE" sz="1800" b="0" dirty="0">
                <a:solidFill>
                  <a:schemeClr val="accent3"/>
                </a:solidFill>
              </a:endParaRPr>
            </a:p>
          </p:txBody>
        </p:sp>
        <p:sp>
          <p:nvSpPr>
            <p:cNvPr id="32" name="Line 45">
              <a:extLst>
                <a:ext uri="{FF2B5EF4-FFF2-40B4-BE49-F238E27FC236}">
                  <a16:creationId xmlns:a16="http://schemas.microsoft.com/office/drawing/2014/main" id="{5536AF53-C5BA-8C4F-808D-5EE95E41835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979153" y="3170780"/>
              <a:ext cx="0" cy="359086"/>
            </a:xfrm>
            <a:prstGeom prst="line">
              <a:avLst/>
            </a:prstGeom>
            <a:noFill/>
            <a:ln w="38100">
              <a:solidFill>
                <a:schemeClr val="accent3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Line 34">
              <a:extLst>
                <a:ext uri="{FF2B5EF4-FFF2-40B4-BE49-F238E27FC236}">
                  <a16:creationId xmlns:a16="http://schemas.microsoft.com/office/drawing/2014/main" id="{97292945-3C5D-BA40-98DC-03379FEB718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031714" y="2130990"/>
              <a:ext cx="0" cy="297291"/>
            </a:xfrm>
            <a:prstGeom prst="line">
              <a:avLst/>
            </a:prstGeom>
            <a:noFill/>
            <a:ln w="28575">
              <a:solidFill>
                <a:schemeClr val="accent5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Line 34">
              <a:extLst>
                <a:ext uri="{FF2B5EF4-FFF2-40B4-BE49-F238E27FC236}">
                  <a16:creationId xmlns:a16="http://schemas.microsoft.com/office/drawing/2014/main" id="{3FA2EDE1-3774-1143-97E9-BF2A2BD7246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496749" y="1822071"/>
              <a:ext cx="0" cy="297291"/>
            </a:xfrm>
            <a:prstGeom prst="line">
              <a:avLst/>
            </a:prstGeom>
            <a:noFill/>
            <a:ln w="28575">
              <a:solidFill>
                <a:schemeClr val="accent5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Text Box 36">
              <a:extLst>
                <a:ext uri="{FF2B5EF4-FFF2-40B4-BE49-F238E27FC236}">
                  <a16:creationId xmlns:a16="http://schemas.microsoft.com/office/drawing/2014/main" id="{0DCC4585-E69F-DE4E-92C1-BD7DC79441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83363" y="3465818"/>
              <a:ext cx="1486305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1pPr>
              <a:lvl2pPr marL="742950" indent="-28575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2pPr>
              <a:lvl3pPr marL="11430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3pPr>
              <a:lvl4pPr marL="16002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4pPr>
              <a:lvl5pPr marL="20574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altLang="de-DE" dirty="0">
                  <a:solidFill>
                    <a:schemeClr val="accent5"/>
                  </a:solidFill>
                </a:rPr>
                <a:t>electron losses</a:t>
              </a:r>
            </a:p>
          </p:txBody>
        </p:sp>
        <p:sp>
          <p:nvSpPr>
            <p:cNvPr id="68" name="Line 34">
              <a:extLst>
                <a:ext uri="{FF2B5EF4-FFF2-40B4-BE49-F238E27FC236}">
                  <a16:creationId xmlns:a16="http://schemas.microsoft.com/office/drawing/2014/main" id="{14EBAF56-6463-9A45-A20E-866F6DB5BA7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9076510" y="3306261"/>
              <a:ext cx="629699" cy="171918"/>
            </a:xfrm>
            <a:prstGeom prst="line">
              <a:avLst/>
            </a:prstGeom>
            <a:noFill/>
            <a:ln w="28575">
              <a:solidFill>
                <a:schemeClr val="accent5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73520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216354F-F712-9940-A555-2B7CCC989B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Merging the Electrons with the Ions</a:t>
            </a:r>
            <a:br>
              <a:rPr lang="en-US" dirty="0"/>
            </a:br>
            <a:r>
              <a:rPr lang="en-US" sz="2400" dirty="0"/>
              <a:t>Effects on the Circulating Beam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B2A304-DFC4-B346-ACCE-080407437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96C72E-1A45-8B40-A222-5783F1BE6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| Electron cooling in the CERN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C51DED-E37C-8D4C-B893-0D1788B30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89F874B-1A15-C146-B389-F7326C61C4D0}"/>
              </a:ext>
            </a:extLst>
          </p:cNvPr>
          <p:cNvGrpSpPr/>
          <p:nvPr/>
        </p:nvGrpSpPr>
        <p:grpSpPr>
          <a:xfrm>
            <a:off x="12753229" y="5576458"/>
            <a:ext cx="2659230" cy="2741411"/>
            <a:chOff x="1658487" y="1027167"/>
            <a:chExt cx="2150265" cy="2364059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E00C7B1-A55C-3B43-A281-04448D4D61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6018" t="17499" r="61968" b="31344"/>
            <a:stretch/>
          </p:blipFill>
          <p:spPr>
            <a:xfrm>
              <a:off x="1860283" y="1027167"/>
              <a:ext cx="1812023" cy="2364059"/>
            </a:xfrm>
            <a:prstGeom prst="rect">
              <a:avLst/>
            </a:prstGeom>
          </p:spPr>
        </p:pic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0DE499DD-6DFF-F440-A2E5-E24838B26825}"/>
                </a:ext>
              </a:extLst>
            </p:cNvPr>
            <p:cNvGrpSpPr/>
            <p:nvPr/>
          </p:nvGrpSpPr>
          <p:grpSpPr>
            <a:xfrm>
              <a:off x="1658487" y="1428458"/>
              <a:ext cx="2150265" cy="918742"/>
              <a:chOff x="1658487" y="1428458"/>
              <a:chExt cx="2150265" cy="918742"/>
            </a:xfrm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691CF0A7-AB72-5B43-A7B3-BC92A0749C3C}"/>
                  </a:ext>
                </a:extLst>
              </p:cNvPr>
              <p:cNvSpPr/>
              <p:nvPr/>
            </p:nvSpPr>
            <p:spPr>
              <a:xfrm rot="2160000">
                <a:off x="1658487" y="1736950"/>
                <a:ext cx="1245600" cy="167375"/>
              </a:xfrm>
              <a:prstGeom prst="rect">
                <a:avLst/>
              </a:prstGeom>
              <a:solidFill>
                <a:srgbClr val="0033A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111ECC8F-99D3-0D43-A1FA-ED3F69D8CF8C}"/>
                  </a:ext>
                </a:extLst>
              </p:cNvPr>
              <p:cNvSpPr/>
              <p:nvPr/>
            </p:nvSpPr>
            <p:spPr>
              <a:xfrm>
                <a:off x="3016752" y="2178000"/>
                <a:ext cx="792000" cy="169200"/>
              </a:xfrm>
              <a:prstGeom prst="rect">
                <a:avLst/>
              </a:prstGeom>
              <a:solidFill>
                <a:srgbClr val="0033A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Block Arc 13">
                <a:extLst>
                  <a:ext uri="{FF2B5EF4-FFF2-40B4-BE49-F238E27FC236}">
                    <a16:creationId xmlns:a16="http://schemas.microsoft.com/office/drawing/2014/main" id="{950C5EBC-0D66-2F46-9CE6-F4743BA5D83E}"/>
                  </a:ext>
                </a:extLst>
              </p:cNvPr>
              <p:cNvSpPr/>
              <p:nvPr/>
            </p:nvSpPr>
            <p:spPr>
              <a:xfrm>
                <a:off x="2538393" y="1428458"/>
                <a:ext cx="951494" cy="918348"/>
              </a:xfrm>
              <a:prstGeom prst="blockArc">
                <a:avLst>
                  <a:gd name="adj1" fmla="val 5351586"/>
                  <a:gd name="adj2" fmla="val 7597859"/>
                  <a:gd name="adj3" fmla="val 18476"/>
                </a:avLst>
              </a:prstGeom>
              <a:solidFill>
                <a:srgbClr val="0033A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542BABA-1FD1-6043-AD99-D5E728FD0E32}"/>
                </a:ext>
              </a:extLst>
            </p:cNvPr>
            <p:cNvSpPr/>
            <p:nvPr/>
          </p:nvSpPr>
          <p:spPr>
            <a:xfrm>
              <a:off x="1787265" y="2215964"/>
              <a:ext cx="2015999" cy="84444"/>
            </a:xfrm>
            <a:prstGeom prst="rect">
              <a:avLst/>
            </a:prstGeom>
            <a:solidFill>
              <a:srgbClr val="E15E32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9BF579C-AA1F-0549-96F5-EABED883C56D}"/>
                  </a:ext>
                </a:extLst>
              </p:cNvPr>
              <p:cNvSpPr txBox="1"/>
              <p:nvPr/>
            </p:nvSpPr>
            <p:spPr>
              <a:xfrm>
                <a:off x="3040967" y="2010869"/>
                <a:ext cx="1675459" cy="62581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Θ</m:t>
                      </m:r>
                      <m:r>
                        <a:rPr lang="en-GB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r>
                        <a:rPr lang="en-GB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𝑟𝑎𝑑</m:t>
                      </m:r>
                      <m:r>
                        <a:rPr lang="en-GB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]=</m:t>
                      </m:r>
                      <m:f>
                        <m:fPr>
                          <m:ctrlP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b>
                                <m:sSubPr>
                                  <m:ctrlPr>
                                    <a:rPr lang="en-GB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𝑑𝑙</m:t>
                              </m:r>
                            </m:e>
                          </m:nary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9BF579C-AA1F-0549-96F5-EABED883C5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0967" y="2010869"/>
                <a:ext cx="1675459" cy="625812"/>
              </a:xfrm>
              <a:prstGeom prst="rect">
                <a:avLst/>
              </a:prstGeom>
              <a:blipFill>
                <a:blip r:embed="rId4"/>
                <a:stretch>
                  <a:fillRect l="-2256" t="-90000" r="-2256" b="-8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02665AC1-2E68-B248-9142-CE338506CE83}"/>
              </a:ext>
            </a:extLst>
          </p:cNvPr>
          <p:cNvSpPr txBox="1"/>
          <p:nvPr/>
        </p:nvSpPr>
        <p:spPr>
          <a:xfrm>
            <a:off x="550289" y="2995941"/>
            <a:ext cx="8216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2. Tune shift </a:t>
            </a:r>
            <a:r>
              <a:rPr lang="en-GB" dirty="0">
                <a:solidFill>
                  <a:schemeClr val="tx2"/>
                </a:solidFill>
              </a:rPr>
              <a:t>due to the focusing effect of the </a:t>
            </a:r>
            <a:r>
              <a:rPr lang="en-GB" b="1" dirty="0">
                <a:solidFill>
                  <a:schemeClr val="tx2"/>
                </a:solidFill>
              </a:rPr>
              <a:t>electron beam acting as a lens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A54912A-B840-6F45-8359-7B289CB32456}"/>
                  </a:ext>
                </a:extLst>
              </p:cNvPr>
              <p:cNvSpPr txBox="1"/>
              <p:nvPr/>
            </p:nvSpPr>
            <p:spPr>
              <a:xfrm>
                <a:off x="2828942" y="3584512"/>
                <a:ext cx="2800895" cy="3168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l-GR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𝜐</m:t>
                      </m:r>
                      <m:r>
                        <a:rPr lang="en-GB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=0.5 </m:t>
                      </m:r>
                      <m:d>
                        <m:dPr>
                          <m:begChr m:val="⟨"/>
                          <m:endChr m:val="⟩"/>
                          <m:ctrlP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sub>
                            <m:sup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e>
                      </m:d>
                      <m:sSub>
                        <m:sSubPr>
                          <m:ctrlP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sSub>
                        <m:sSubPr>
                          <m:ctrlP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sSup>
                        <m:sSupPr>
                          <m:ctrlP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p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  <m:sSup>
                        <m:sSupPr>
                          <m:ctrlP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  <m:r>
                        <a:rPr lang="en-GB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en-GB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A54912A-B840-6F45-8359-7B289CB324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8942" y="3584512"/>
                <a:ext cx="2800895" cy="316882"/>
              </a:xfrm>
              <a:prstGeom prst="rect">
                <a:avLst/>
              </a:prstGeom>
              <a:blipFill>
                <a:blip r:embed="rId6"/>
                <a:stretch>
                  <a:fillRect l="-1357" r="-1357" b="-269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FAF49046-C7A6-B34F-9B45-100BF547C7AC}"/>
              </a:ext>
            </a:extLst>
          </p:cNvPr>
          <p:cNvSpPr txBox="1"/>
          <p:nvPr/>
        </p:nvSpPr>
        <p:spPr>
          <a:xfrm>
            <a:off x="571500" y="4208415"/>
            <a:ext cx="9490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3. The </a:t>
            </a:r>
            <a:r>
              <a:rPr lang="en-GB" b="1" dirty="0">
                <a:solidFill>
                  <a:schemeClr val="tx2"/>
                </a:solidFill>
              </a:rPr>
              <a:t>solenoidal field </a:t>
            </a:r>
            <a:r>
              <a:rPr lang="en-GB" dirty="0">
                <a:solidFill>
                  <a:schemeClr val="tx2"/>
                </a:solidFill>
              </a:rPr>
              <a:t>of the cooler </a:t>
            </a:r>
            <a:r>
              <a:rPr lang="en-GB" b="1" dirty="0">
                <a:solidFill>
                  <a:schemeClr val="tx2"/>
                </a:solidFill>
              </a:rPr>
              <a:t>twists the ion beam </a:t>
            </a:r>
            <a:r>
              <a:rPr lang="en-GB" dirty="0">
                <a:solidFill>
                  <a:schemeClr val="tx2"/>
                </a:solidFill>
              </a:rPr>
              <a:t>by an angle </a:t>
            </a:r>
            <a:r>
              <a:rPr lang="en-GB" b="1" dirty="0">
                <a:solidFill>
                  <a:schemeClr val="tx2"/>
                </a:solidFill>
              </a:rPr>
              <a:t>inducing coupling</a:t>
            </a:r>
            <a:r>
              <a:rPr lang="en-GB" dirty="0">
                <a:solidFill>
                  <a:schemeClr val="tx2"/>
                </a:solidFill>
              </a:rPr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2B0E613-1752-7843-BD0D-BB1480B6C5E9}"/>
                  </a:ext>
                </a:extLst>
              </p:cNvPr>
              <p:cNvSpPr txBox="1"/>
              <p:nvPr/>
            </p:nvSpPr>
            <p:spPr>
              <a:xfrm>
                <a:off x="2616467" y="4741443"/>
                <a:ext cx="1913729" cy="5654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𝜗</m:t>
                      </m:r>
                      <m:d>
                        <m:dPr>
                          <m:begChr m:val="["/>
                          <m:endChr m:val="]"/>
                          <m:ctrlP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𝑟𝑎𝑑</m:t>
                          </m:r>
                        </m:e>
                      </m:d>
                      <m:r>
                        <a:rPr lang="en-GB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sSub>
                        <m:sSubPr>
                          <m:ctrlP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f>
                        <m:fPr>
                          <m:ctrlP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2B0E613-1752-7843-BD0D-BB1480B6C5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6467" y="4741443"/>
                <a:ext cx="1913729" cy="565411"/>
              </a:xfrm>
              <a:prstGeom prst="rect">
                <a:avLst/>
              </a:prstGeom>
              <a:blipFill>
                <a:blip r:embed="rId7"/>
                <a:stretch>
                  <a:fillRect l="-1974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FA22DD99-57B6-804A-9315-745899CA039A}"/>
              </a:ext>
            </a:extLst>
          </p:cNvPr>
          <p:cNvSpPr txBox="1"/>
          <p:nvPr/>
        </p:nvSpPr>
        <p:spPr>
          <a:xfrm>
            <a:off x="5057311" y="4839482"/>
            <a:ext cx="51122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>
                <a:solidFill>
                  <a:schemeClr val="tx2"/>
                </a:solidFill>
              </a:rPr>
              <a:t>Effect more important when working close resonances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1E35768-C748-EE49-8D72-EB79666453D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614188" y="13028"/>
            <a:ext cx="9004300" cy="54102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B32FF46D-8059-9A43-9F4E-4DB910AEA26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05650" y="1157507"/>
            <a:ext cx="3034181" cy="2980574"/>
          </a:xfrm>
          <a:prstGeom prst="rect">
            <a:avLst/>
          </a:prstGeom>
        </p:spPr>
      </p:pic>
      <p:sp>
        <p:nvSpPr>
          <p:cNvPr id="32" name="Rechteck 10">
            <a:extLst>
              <a:ext uri="{FF2B5EF4-FFF2-40B4-BE49-F238E27FC236}">
                <a16:creationId xmlns:a16="http://schemas.microsoft.com/office/drawing/2014/main" id="{2ED2AF23-7918-9D49-B1DB-801D8BD3C6FD}"/>
              </a:ext>
            </a:extLst>
          </p:cNvPr>
          <p:cNvSpPr/>
          <p:nvPr/>
        </p:nvSpPr>
        <p:spPr>
          <a:xfrm>
            <a:off x="0" y="6046572"/>
            <a:ext cx="193354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de-DE" sz="1100" b="1" i="1" dirty="0">
                <a:solidFill>
                  <a:schemeClr val="accent5"/>
                </a:solidFill>
              </a:rPr>
              <a:t>Details on CERN-EP/90-04</a:t>
            </a:r>
            <a:endParaRPr lang="en-US" sz="1100" b="1" i="1" dirty="0">
              <a:solidFill>
                <a:schemeClr val="accent5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5C495B3-F998-9244-AFAB-BFD72842A69E}"/>
              </a:ext>
            </a:extLst>
          </p:cNvPr>
          <p:cNvSpPr txBox="1"/>
          <p:nvPr/>
        </p:nvSpPr>
        <p:spPr>
          <a:xfrm>
            <a:off x="420902" y="5516262"/>
            <a:ext cx="11363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>
                <a:solidFill>
                  <a:schemeClr val="accent5"/>
                </a:solidFill>
              </a:rPr>
              <a:t>All those effects </a:t>
            </a:r>
            <a:r>
              <a:rPr lang="en-GB" i="1" dirty="0">
                <a:solidFill>
                  <a:schemeClr val="accent5"/>
                </a:solidFill>
              </a:rPr>
              <a:t>are typically </a:t>
            </a:r>
            <a:r>
              <a:rPr lang="en-GB" b="1" i="1" dirty="0">
                <a:solidFill>
                  <a:schemeClr val="accent5"/>
                </a:solidFill>
              </a:rPr>
              <a:t>compensated</a:t>
            </a:r>
            <a:r>
              <a:rPr lang="en-GB" i="1" dirty="0">
                <a:solidFill>
                  <a:schemeClr val="accent5"/>
                </a:solidFill>
              </a:rPr>
              <a:t> also with </a:t>
            </a:r>
            <a:r>
              <a:rPr lang="en-GB" b="1" i="1" dirty="0">
                <a:solidFill>
                  <a:schemeClr val="accent5"/>
                </a:solidFill>
              </a:rPr>
              <a:t>solenoids</a:t>
            </a:r>
            <a:r>
              <a:rPr lang="en-GB" i="1" dirty="0">
                <a:solidFill>
                  <a:schemeClr val="accent5"/>
                </a:solidFill>
              </a:rPr>
              <a:t> and </a:t>
            </a:r>
            <a:r>
              <a:rPr lang="en-GB" b="1" i="1" dirty="0">
                <a:solidFill>
                  <a:schemeClr val="accent5"/>
                </a:solidFill>
              </a:rPr>
              <a:t>steerers</a:t>
            </a:r>
            <a:r>
              <a:rPr lang="en-GB" i="1" dirty="0">
                <a:solidFill>
                  <a:schemeClr val="accent5"/>
                </a:solidFill>
              </a:rPr>
              <a:t> </a:t>
            </a:r>
            <a:r>
              <a:rPr lang="en-GB" b="1" i="1" dirty="0">
                <a:solidFill>
                  <a:schemeClr val="accent5"/>
                </a:solidFill>
              </a:rPr>
              <a:t>close to the electron cooler.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843C8BC-E4A4-0E4B-A114-CC143A17A625}"/>
              </a:ext>
            </a:extLst>
          </p:cNvPr>
          <p:cNvSpPr txBox="1"/>
          <p:nvPr/>
        </p:nvSpPr>
        <p:spPr>
          <a:xfrm>
            <a:off x="571500" y="1424207"/>
            <a:ext cx="9469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1. Deflection</a:t>
            </a:r>
            <a:r>
              <a:rPr lang="en-GB" dirty="0">
                <a:solidFill>
                  <a:schemeClr val="tx2"/>
                </a:solidFill>
              </a:rPr>
              <a:t> of the </a:t>
            </a:r>
            <a:r>
              <a:rPr lang="en-GB" b="1" dirty="0">
                <a:solidFill>
                  <a:schemeClr val="tx2"/>
                </a:solidFill>
              </a:rPr>
              <a:t>circulating beam </a:t>
            </a:r>
            <a:r>
              <a:rPr lang="en-GB" dirty="0">
                <a:solidFill>
                  <a:schemeClr val="tx2"/>
                </a:solidFill>
              </a:rPr>
              <a:t>due to the </a:t>
            </a:r>
            <a:r>
              <a:rPr lang="en-GB" b="1" dirty="0">
                <a:solidFill>
                  <a:schemeClr val="tx2"/>
                </a:solidFill>
              </a:rPr>
              <a:t>integrated transverse field </a:t>
            </a:r>
            <a:r>
              <a:rPr lang="en-GB" dirty="0">
                <a:solidFill>
                  <a:schemeClr val="tx2"/>
                </a:solidFill>
              </a:rPr>
              <a:t>in the toroid.</a:t>
            </a:r>
          </a:p>
        </p:txBody>
      </p:sp>
    </p:spTree>
    <p:extLst>
      <p:ext uri="{BB962C8B-B14F-4D97-AF65-F5344CB8AC3E}">
        <p14:creationId xmlns:p14="http://schemas.microsoft.com/office/powerpoint/2010/main" val="537865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  <p:bldP spid="25" grpId="0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C63874F-2ED4-04FD-6627-736BE49F7C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75957" y="3196361"/>
            <a:ext cx="6108055" cy="3004414"/>
          </a:xfrm>
        </p:spPr>
        <p:txBody>
          <a:bodyPr/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Orbit correctors, needed to:</a:t>
            </a:r>
          </a:p>
          <a:p>
            <a:pPr marL="666900" lvl="1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b="1" dirty="0"/>
              <a:t>Compensate kick from toroid</a:t>
            </a:r>
          </a:p>
          <a:p>
            <a:pPr marL="666900" lvl="1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b="1" dirty="0"/>
              <a:t>Tune pbar-e</a:t>
            </a:r>
            <a:r>
              <a:rPr lang="en-GB" b="1" baseline="30000" dirty="0"/>
              <a:t>-</a:t>
            </a:r>
            <a:r>
              <a:rPr lang="en-GB" b="1" dirty="0"/>
              <a:t> trajectory alignment </a:t>
            </a:r>
            <a:r>
              <a:rPr lang="en-GB" dirty="0"/>
              <a:t>in cooling section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Compensation solenoids:</a:t>
            </a:r>
          </a:p>
          <a:p>
            <a:pPr marL="666900" lvl="1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b="1" dirty="0"/>
              <a:t>Correct for coupling </a:t>
            </a:r>
            <a:r>
              <a:rPr lang="en-GB" dirty="0"/>
              <a:t>induced by cooler solenoid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3"/>
                </a:solidFill>
              </a:rPr>
              <a:t>Note: </a:t>
            </a:r>
            <a:r>
              <a:rPr lang="en-GB" b="0" dirty="0"/>
              <a:t>typically, </a:t>
            </a:r>
            <a:r>
              <a:rPr lang="en-GB" dirty="0"/>
              <a:t>DC e-cooler magnets </a:t>
            </a:r>
          </a:p>
          <a:p>
            <a:pPr marL="666900" lvl="1" indent="-342900">
              <a:spcBef>
                <a:spcPts val="600"/>
              </a:spcBef>
              <a:spcAft>
                <a:spcPts val="0"/>
              </a:spcAft>
              <a:buFont typeface="Symbol" pitchFamily="2" charset="2"/>
              <a:buChar char="Þ"/>
            </a:pPr>
            <a:r>
              <a:rPr lang="en-GB" b="1" dirty="0"/>
              <a:t>Varying impact </a:t>
            </a:r>
            <a:r>
              <a:rPr lang="en-US" dirty="0"/>
              <a:t>along accelerating cycle</a:t>
            </a:r>
            <a:endParaRPr lang="ru-RU" dirty="0"/>
          </a:p>
          <a:p>
            <a:pPr marL="666900" lvl="1" indent="-342900">
              <a:spcBef>
                <a:spcPts val="600"/>
              </a:spcBef>
              <a:spcAft>
                <a:spcPts val="0"/>
              </a:spcAft>
              <a:buFont typeface="Symbol" pitchFamily="2" charset="2"/>
              <a:buChar char="Þ"/>
            </a:pPr>
            <a:r>
              <a:rPr lang="en-GB" b="1" dirty="0"/>
              <a:t>Complex operation tools </a:t>
            </a:r>
            <a:r>
              <a:rPr lang="en-GB" dirty="0"/>
              <a:t>and tuning procedures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0A4A4CC-EC09-C4DB-5A29-BFCFC828F8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2322"/>
          </a:xfrm>
        </p:spPr>
        <p:txBody>
          <a:bodyPr/>
          <a:lstStyle/>
          <a:p>
            <a:r>
              <a:rPr lang="en-GB" dirty="0"/>
              <a:t>One Integration Example: AD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D61431-7E4A-7073-90B6-0E2993C9B6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00AEB8-CA5F-F50F-10B7-083C20F976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| Electron cooling in the CERN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B795AE-2AA4-F708-49B4-8CDE36024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AB5CE4-9544-F43D-BF43-029949F29BC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7062"/>
          <a:stretch/>
        </p:blipFill>
        <p:spPr>
          <a:xfrm>
            <a:off x="1368409" y="1185375"/>
            <a:ext cx="9408111" cy="173398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110529C-7E1E-2538-941B-B1087F6013F6}"/>
              </a:ext>
            </a:extLst>
          </p:cNvPr>
          <p:cNvSpPr/>
          <p:nvPr/>
        </p:nvSpPr>
        <p:spPr bwMode="auto">
          <a:xfrm>
            <a:off x="2893046" y="1936244"/>
            <a:ext cx="209730" cy="46412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>
              <a:latin typeface="Garamond" pitchFamily="-65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863F8DB-88C0-F225-D788-0EDA6752D471}"/>
              </a:ext>
            </a:extLst>
          </p:cNvPr>
          <p:cNvSpPr/>
          <p:nvPr/>
        </p:nvSpPr>
        <p:spPr bwMode="auto">
          <a:xfrm>
            <a:off x="8981827" y="1926772"/>
            <a:ext cx="209730" cy="46412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>
              <a:latin typeface="Garamond" pitchFamily="-65" charset="0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45AC679-5149-F4A5-33F3-AA05771BD42E}"/>
              </a:ext>
            </a:extLst>
          </p:cNvPr>
          <p:cNvCxnSpPr>
            <a:cxnSpLocks/>
            <a:endCxn id="18" idx="0"/>
          </p:cNvCxnSpPr>
          <p:nvPr/>
        </p:nvCxnSpPr>
        <p:spPr bwMode="auto">
          <a:xfrm>
            <a:off x="8611082" y="1607700"/>
            <a:ext cx="288910" cy="31931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F5AC9085-9F78-2C83-A9EA-F5C12FE65EA6}"/>
              </a:ext>
            </a:extLst>
          </p:cNvPr>
          <p:cNvSpPr/>
          <p:nvPr/>
        </p:nvSpPr>
        <p:spPr bwMode="auto">
          <a:xfrm>
            <a:off x="3117974" y="1936243"/>
            <a:ext cx="90888" cy="46412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Garamond" pitchFamily="-65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B1C6FD-2510-19C6-ABA4-2BEE0C783EE6}"/>
              </a:ext>
            </a:extLst>
          </p:cNvPr>
          <p:cNvSpPr txBox="1"/>
          <p:nvPr/>
        </p:nvSpPr>
        <p:spPr>
          <a:xfrm>
            <a:off x="2976271" y="1346635"/>
            <a:ext cx="1064969" cy="27699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ctr"/>
            <a:r>
              <a:rPr lang="en-US" sz="600" b="1" kern="0" dirty="0">
                <a:latin typeface="Lucida Console" panose="020B0609040504020204" pitchFamily="49" charset="0"/>
                <a:cs typeface="Arial" panose="020B0604020202020204" pitchFamily="34" charset="0"/>
              </a:rPr>
              <a:t>V corrector</a:t>
            </a:r>
          </a:p>
          <a:p>
            <a:pPr marL="14288" algn="ctr"/>
            <a:r>
              <a:rPr lang="en-US" sz="600" b="1" kern="0" dirty="0">
                <a:latin typeface="Lucida Console" panose="020B0609040504020204" pitchFamily="49" charset="0"/>
                <a:cs typeface="Arial" panose="020B0604020202020204" pitchFamily="34" charset="0"/>
              </a:rPr>
              <a:t>(DR.DVT2608)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6A2C73F-B4E1-2261-C9AE-8C7CC12676E9}"/>
              </a:ext>
            </a:extLst>
          </p:cNvPr>
          <p:cNvCxnSpPr>
            <a:cxnSpLocks/>
            <a:endCxn id="14" idx="0"/>
          </p:cNvCxnSpPr>
          <p:nvPr/>
        </p:nvCxnSpPr>
        <p:spPr bwMode="auto">
          <a:xfrm flipH="1">
            <a:off x="3163418" y="1665508"/>
            <a:ext cx="341885" cy="27073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3985C632-71B5-3317-59FC-0672876C635C}"/>
              </a:ext>
            </a:extLst>
          </p:cNvPr>
          <p:cNvSpPr/>
          <p:nvPr/>
        </p:nvSpPr>
        <p:spPr bwMode="auto">
          <a:xfrm>
            <a:off x="8854548" y="1927010"/>
            <a:ext cx="90888" cy="46412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Garamond" pitchFamily="-65" charset="0"/>
            </a:endParaRP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496C1DE7-23C2-4715-9089-5FA78C4AAAC3}"/>
              </a:ext>
            </a:extLst>
          </p:cNvPr>
          <p:cNvGrpSpPr/>
          <p:nvPr/>
        </p:nvGrpSpPr>
        <p:grpSpPr>
          <a:xfrm>
            <a:off x="2516404" y="1101696"/>
            <a:ext cx="7014711" cy="825076"/>
            <a:chOff x="2516404" y="1101696"/>
            <a:chExt cx="7014711" cy="825076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E57A52E-2EAB-2E24-3913-AA59467C75FF}"/>
                </a:ext>
              </a:extLst>
            </p:cNvPr>
            <p:cNvSpPr txBox="1"/>
            <p:nvPr/>
          </p:nvSpPr>
          <p:spPr>
            <a:xfrm>
              <a:off x="2516404" y="1101696"/>
              <a:ext cx="1076154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14288" algn="ctr"/>
              <a:r>
                <a:rPr lang="en-US" sz="700" b="1" kern="0" dirty="0">
                  <a:solidFill>
                    <a:schemeClr val="accent5"/>
                  </a:solidFill>
                  <a:latin typeface="Lucida Console" panose="020B0609040504020204" pitchFamily="49" charset="0"/>
                  <a:cs typeface="Arial" panose="020B0604020202020204" pitchFamily="34" charset="0"/>
                </a:rPr>
                <a:t>Compensation Solenoid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EC4CCFC2-4491-23B4-C930-7A790538D9F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044599" y="1430336"/>
              <a:ext cx="1" cy="480104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AEFFB16-932C-4898-6017-3089D815A526}"/>
                </a:ext>
              </a:extLst>
            </p:cNvPr>
            <p:cNvSpPr txBox="1"/>
            <p:nvPr/>
          </p:nvSpPr>
          <p:spPr>
            <a:xfrm>
              <a:off x="8454961" y="1101696"/>
              <a:ext cx="1076154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14288" algn="ctr"/>
              <a:r>
                <a:rPr lang="en-US" sz="700" b="1" kern="0" dirty="0">
                  <a:solidFill>
                    <a:schemeClr val="accent5"/>
                  </a:solidFill>
                  <a:latin typeface="Lucida Console" panose="020B0609040504020204" pitchFamily="49" charset="0"/>
                  <a:cs typeface="Arial" panose="020B0604020202020204" pitchFamily="34" charset="0"/>
                </a:rPr>
                <a:t>Compensation Solenoid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2EA7BC35-09FF-ED2D-3CF3-3B8BFF4CF37B}"/>
                </a:ext>
              </a:extLst>
            </p:cNvPr>
            <p:cNvCxnSpPr>
              <a:cxnSpLocks/>
              <a:endCxn id="10" idx="0"/>
            </p:cNvCxnSpPr>
            <p:nvPr/>
          </p:nvCxnSpPr>
          <p:spPr bwMode="auto">
            <a:xfrm>
              <a:off x="9027271" y="1448647"/>
              <a:ext cx="59421" cy="478125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8F9FDCDA-B368-B40C-800F-A615EC9BB680}"/>
              </a:ext>
            </a:extLst>
          </p:cNvPr>
          <p:cNvSpPr txBox="1"/>
          <p:nvPr/>
        </p:nvSpPr>
        <p:spPr>
          <a:xfrm>
            <a:off x="7259795" y="1104152"/>
            <a:ext cx="1076154" cy="27699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ctr"/>
            <a:r>
              <a:rPr lang="en-US" sz="600" b="1" kern="0" dirty="0">
                <a:latin typeface="Lucida Console" panose="020B0609040504020204" pitchFamily="49" charset="0"/>
                <a:cs typeface="Arial" panose="020B0604020202020204" pitchFamily="34" charset="0"/>
              </a:rPr>
              <a:t>HV corrector</a:t>
            </a:r>
          </a:p>
          <a:p>
            <a:pPr marL="14288" algn="ctr"/>
            <a:r>
              <a:rPr lang="en-US" sz="600" b="1" kern="0" dirty="0">
                <a:latin typeface="Lucida Console" panose="020B0609040504020204" pitchFamily="49" charset="0"/>
                <a:cs typeface="Arial" panose="020B0604020202020204" pitchFamily="34" charset="0"/>
              </a:rPr>
              <a:t>(DR.DHV2917)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7A23F48-74D6-75F8-F5AB-850B04871A72}"/>
              </a:ext>
            </a:extLst>
          </p:cNvPr>
          <p:cNvCxnSpPr>
            <a:cxnSpLocks/>
          </p:cNvCxnSpPr>
          <p:nvPr/>
        </p:nvCxnSpPr>
        <p:spPr bwMode="auto">
          <a:xfrm flipH="1">
            <a:off x="7252617" y="1430336"/>
            <a:ext cx="515397" cy="43539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BF235866-8241-5B81-BFF1-9CED4475C7CE}"/>
              </a:ext>
            </a:extLst>
          </p:cNvPr>
          <p:cNvSpPr txBox="1"/>
          <p:nvPr/>
        </p:nvSpPr>
        <p:spPr>
          <a:xfrm>
            <a:off x="4394436" y="1074474"/>
            <a:ext cx="1578622" cy="27699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ctr"/>
            <a:r>
              <a:rPr lang="en-US" sz="600" b="1" kern="0" dirty="0">
                <a:latin typeface="Lucida Console" panose="020B0609040504020204" pitchFamily="49" charset="0"/>
                <a:cs typeface="Arial" panose="020B0604020202020204" pitchFamily="34" charset="0"/>
              </a:rPr>
              <a:t>H corrector</a:t>
            </a:r>
          </a:p>
          <a:p>
            <a:pPr marL="14288" algn="ctr"/>
            <a:r>
              <a:rPr lang="en-US" sz="600" b="1" kern="0" dirty="0">
                <a:latin typeface="Lucida Console" panose="020B0609040504020204" pitchFamily="49" charset="0"/>
                <a:cs typeface="Arial" panose="020B0604020202020204" pitchFamily="34" charset="0"/>
              </a:rPr>
              <a:t>(</a:t>
            </a:r>
            <a:r>
              <a:rPr lang="en-US" sz="600" b="1" kern="0" dirty="0" err="1">
                <a:latin typeface="Lucida Console" panose="020B0609040504020204" pitchFamily="49" charset="0"/>
                <a:cs typeface="Arial" panose="020B0604020202020204" pitchFamily="34" charset="0"/>
              </a:rPr>
              <a:t>DR.DHZ2908</a:t>
            </a:r>
            <a:r>
              <a:rPr lang="en-US" sz="600" b="1" kern="0" dirty="0">
                <a:latin typeface="Lucida Console" panose="020B0609040504020204" pitchFamily="49" charset="0"/>
                <a:cs typeface="Arial" panose="020B0604020202020204" pitchFamily="34" charset="0"/>
              </a:rPr>
              <a:t>)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26B2625-CCAB-3D14-5639-14E3C10FA292}"/>
              </a:ext>
            </a:extLst>
          </p:cNvPr>
          <p:cNvCxnSpPr>
            <a:cxnSpLocks/>
          </p:cNvCxnSpPr>
          <p:nvPr/>
        </p:nvCxnSpPr>
        <p:spPr bwMode="auto">
          <a:xfrm>
            <a:off x="4193137" y="1467468"/>
            <a:ext cx="382534" cy="44297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8C542C0-27DF-7761-2BC1-03CC5743190C}"/>
              </a:ext>
            </a:extLst>
          </p:cNvPr>
          <p:cNvSpPr txBox="1"/>
          <p:nvPr/>
        </p:nvSpPr>
        <p:spPr>
          <a:xfrm>
            <a:off x="3660886" y="1151078"/>
            <a:ext cx="1076154" cy="27699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ctr"/>
            <a:r>
              <a:rPr lang="en-US" sz="600" b="1" kern="0" dirty="0">
                <a:latin typeface="Lucida Console" panose="020B0609040504020204" pitchFamily="49" charset="0"/>
                <a:cs typeface="Arial" panose="020B0604020202020204" pitchFamily="34" charset="0"/>
              </a:rPr>
              <a:t>HV corrector</a:t>
            </a:r>
          </a:p>
          <a:p>
            <a:pPr marL="14288" algn="ctr"/>
            <a:r>
              <a:rPr lang="en-US" sz="600" b="1" kern="0" dirty="0">
                <a:latin typeface="Lucida Console" panose="020B0609040504020204" pitchFamily="49" charset="0"/>
                <a:cs typeface="Arial" panose="020B0604020202020204" pitchFamily="34" charset="0"/>
              </a:rPr>
              <a:t>(DR.DHV2904)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F256244-3385-CA82-7289-D717C219A7CC}"/>
              </a:ext>
            </a:extLst>
          </p:cNvPr>
          <p:cNvSpPr/>
          <p:nvPr/>
        </p:nvSpPr>
        <p:spPr bwMode="auto">
          <a:xfrm>
            <a:off x="941218" y="1936243"/>
            <a:ext cx="460988" cy="46412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Garamond" pitchFamily="-65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B2570E9-2FB6-577E-50FD-95425A91992D}"/>
              </a:ext>
            </a:extLst>
          </p:cNvPr>
          <p:cNvSpPr txBox="1"/>
          <p:nvPr/>
        </p:nvSpPr>
        <p:spPr>
          <a:xfrm>
            <a:off x="581789" y="1280493"/>
            <a:ext cx="1168801" cy="27699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ctr"/>
            <a:r>
              <a:rPr lang="en-US" sz="600" b="1" kern="0" dirty="0">
                <a:latin typeface="Lucida Console" panose="020B0609040504020204" pitchFamily="49" charset="0"/>
                <a:cs typeface="Arial" panose="020B0604020202020204" pitchFamily="34" charset="0"/>
              </a:rPr>
              <a:t>H dipole </a:t>
            </a:r>
            <a:br>
              <a:rPr lang="en-US" sz="600" b="1" kern="0" dirty="0">
                <a:latin typeface="Lucida Console" panose="020B0609040504020204" pitchFamily="49" charset="0"/>
                <a:cs typeface="Arial" panose="020B0604020202020204" pitchFamily="34" charset="0"/>
              </a:rPr>
            </a:br>
            <a:r>
              <a:rPr lang="en-US" sz="600" b="1" kern="0" dirty="0">
                <a:latin typeface="Lucida Console" panose="020B0609040504020204" pitchFamily="49" charset="0"/>
                <a:cs typeface="Arial" panose="020B0604020202020204" pitchFamily="34" charset="0"/>
              </a:rPr>
              <a:t>with trim PC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E35FFBD-2F6C-628F-FA62-41FDFF3DDBA2}"/>
              </a:ext>
            </a:extLst>
          </p:cNvPr>
          <p:cNvCxnSpPr>
            <a:cxnSpLocks/>
            <a:stCxn id="26" idx="2"/>
            <a:endCxn id="25" idx="0"/>
          </p:cNvCxnSpPr>
          <p:nvPr/>
        </p:nvCxnSpPr>
        <p:spPr bwMode="auto">
          <a:xfrm>
            <a:off x="1166190" y="1557492"/>
            <a:ext cx="5522" cy="37875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F6C4926C-0AD1-1088-8EF6-7AADCDC89065}"/>
              </a:ext>
            </a:extLst>
          </p:cNvPr>
          <p:cNvSpPr/>
          <p:nvPr/>
        </p:nvSpPr>
        <p:spPr bwMode="auto">
          <a:xfrm>
            <a:off x="10800839" y="1936243"/>
            <a:ext cx="460988" cy="46412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Garamond" pitchFamily="-65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3FAD167-28BD-9747-6C92-32A68D776B81}"/>
              </a:ext>
            </a:extLst>
          </p:cNvPr>
          <p:cNvSpPr txBox="1"/>
          <p:nvPr/>
        </p:nvSpPr>
        <p:spPr>
          <a:xfrm>
            <a:off x="10441410" y="1280493"/>
            <a:ext cx="1168801" cy="27699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ctr"/>
            <a:r>
              <a:rPr lang="en-US" sz="600" b="1" kern="0" dirty="0">
                <a:latin typeface="Lucida Console" panose="020B0609040504020204" pitchFamily="49" charset="0"/>
                <a:cs typeface="Arial" panose="020B0604020202020204" pitchFamily="34" charset="0"/>
              </a:rPr>
              <a:t>H dipole </a:t>
            </a:r>
            <a:br>
              <a:rPr lang="en-US" sz="600" b="1" kern="0" dirty="0">
                <a:latin typeface="Lucida Console" panose="020B0609040504020204" pitchFamily="49" charset="0"/>
                <a:cs typeface="Arial" panose="020B0604020202020204" pitchFamily="34" charset="0"/>
              </a:rPr>
            </a:br>
            <a:r>
              <a:rPr lang="en-US" sz="600" b="1" kern="0" dirty="0">
                <a:latin typeface="Lucida Console" panose="020B0609040504020204" pitchFamily="49" charset="0"/>
                <a:cs typeface="Arial" panose="020B0604020202020204" pitchFamily="34" charset="0"/>
              </a:rPr>
              <a:t>with trim PC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134F253-A4D7-9434-ADCB-64FBCDD700E0}"/>
              </a:ext>
            </a:extLst>
          </p:cNvPr>
          <p:cNvCxnSpPr>
            <a:cxnSpLocks/>
            <a:stCxn id="29" idx="2"/>
            <a:endCxn id="28" idx="0"/>
          </p:cNvCxnSpPr>
          <p:nvPr/>
        </p:nvCxnSpPr>
        <p:spPr bwMode="auto">
          <a:xfrm>
            <a:off x="11025810" y="1557492"/>
            <a:ext cx="5522" cy="37875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A661F618-979E-F6DF-F2A7-11983F11FDBF}"/>
              </a:ext>
            </a:extLst>
          </p:cNvPr>
          <p:cNvSpPr txBox="1"/>
          <p:nvPr/>
        </p:nvSpPr>
        <p:spPr>
          <a:xfrm>
            <a:off x="6076137" y="1058038"/>
            <a:ext cx="1578622" cy="27699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ctr"/>
            <a:r>
              <a:rPr lang="en-US" sz="600" b="1" kern="0" dirty="0">
                <a:latin typeface="Lucida Console" panose="020B0609040504020204" pitchFamily="49" charset="0"/>
                <a:cs typeface="Arial" panose="020B0604020202020204" pitchFamily="34" charset="0"/>
              </a:rPr>
              <a:t>H corrector</a:t>
            </a:r>
          </a:p>
          <a:p>
            <a:pPr marL="14288" algn="ctr"/>
            <a:r>
              <a:rPr lang="en-US" sz="600" b="1" kern="0" dirty="0">
                <a:latin typeface="Lucida Console" panose="020B0609040504020204" pitchFamily="49" charset="0"/>
                <a:cs typeface="Arial" panose="020B0604020202020204" pitchFamily="34" charset="0"/>
              </a:rPr>
              <a:t>(</a:t>
            </a:r>
            <a:r>
              <a:rPr lang="en-US" sz="600" b="1" kern="0" dirty="0" err="1">
                <a:latin typeface="Lucida Console" panose="020B0609040504020204" pitchFamily="49" charset="0"/>
                <a:cs typeface="Arial" panose="020B0604020202020204" pitchFamily="34" charset="0"/>
              </a:rPr>
              <a:t>DR.DHZ2913</a:t>
            </a:r>
            <a:r>
              <a:rPr lang="en-US" sz="600" b="1" kern="0" dirty="0">
                <a:latin typeface="Lucida Console" panose="020B0609040504020204" pitchFamily="49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FAEAD24-6D18-53BC-47F1-6E076E26E585}"/>
              </a:ext>
            </a:extLst>
          </p:cNvPr>
          <p:cNvSpPr txBox="1"/>
          <p:nvPr/>
        </p:nvSpPr>
        <p:spPr>
          <a:xfrm>
            <a:off x="7988907" y="1339978"/>
            <a:ext cx="1064969" cy="27699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ctr"/>
            <a:r>
              <a:rPr lang="en-US" sz="600" b="1" kern="0" dirty="0">
                <a:latin typeface="Lucida Console" panose="020B0609040504020204" pitchFamily="49" charset="0"/>
                <a:cs typeface="Arial" panose="020B0604020202020204" pitchFamily="34" charset="0"/>
              </a:rPr>
              <a:t>V corrector</a:t>
            </a:r>
          </a:p>
          <a:p>
            <a:pPr marL="14288" algn="ctr"/>
            <a:r>
              <a:rPr lang="en-US" sz="600" b="1" kern="0" dirty="0">
                <a:latin typeface="Lucida Console" panose="020B0609040504020204" pitchFamily="49" charset="0"/>
                <a:cs typeface="Arial" panose="020B0604020202020204" pitchFamily="34" charset="0"/>
              </a:rPr>
              <a:t>(DR.DVT3105)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D063FA39-F012-AB12-91EF-0AA3B7BBC64F}"/>
              </a:ext>
            </a:extLst>
          </p:cNvPr>
          <p:cNvCxnSpPr>
            <a:cxnSpLocks/>
          </p:cNvCxnSpPr>
          <p:nvPr/>
        </p:nvCxnSpPr>
        <p:spPr bwMode="auto">
          <a:xfrm flipH="1">
            <a:off x="5090261" y="1376508"/>
            <a:ext cx="140556" cy="53393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686BCAB-0C1B-7422-5B22-0A06BAF7CB82}"/>
              </a:ext>
            </a:extLst>
          </p:cNvPr>
          <p:cNvCxnSpPr>
            <a:cxnSpLocks/>
          </p:cNvCxnSpPr>
          <p:nvPr/>
        </p:nvCxnSpPr>
        <p:spPr bwMode="auto">
          <a:xfrm>
            <a:off x="6844974" y="1376508"/>
            <a:ext cx="89063" cy="45483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54" name="Rectangle 53">
            <a:extLst>
              <a:ext uri="{FF2B5EF4-FFF2-40B4-BE49-F238E27FC236}">
                <a16:creationId xmlns:a16="http://schemas.microsoft.com/office/drawing/2014/main" id="{BFFE07AA-946B-CEB7-847C-C03B9BC9A84A}"/>
              </a:ext>
            </a:extLst>
          </p:cNvPr>
          <p:cNvSpPr/>
          <p:nvPr/>
        </p:nvSpPr>
        <p:spPr bwMode="auto">
          <a:xfrm>
            <a:off x="4621114" y="1917610"/>
            <a:ext cx="197430" cy="46412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Garamond" pitchFamily="-65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732191A-5BAB-98D8-3F92-763C1186D98C}"/>
              </a:ext>
            </a:extLst>
          </p:cNvPr>
          <p:cNvSpPr/>
          <p:nvPr/>
        </p:nvSpPr>
        <p:spPr bwMode="auto">
          <a:xfrm>
            <a:off x="4917555" y="1917610"/>
            <a:ext cx="197430" cy="46412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Garamond" pitchFamily="-65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C5E9D596-0ABD-DF4A-5F9F-8A8908836898}"/>
              </a:ext>
            </a:extLst>
          </p:cNvPr>
          <p:cNvSpPr/>
          <p:nvPr/>
        </p:nvSpPr>
        <p:spPr bwMode="auto">
          <a:xfrm>
            <a:off x="6858489" y="1911849"/>
            <a:ext cx="197430" cy="46412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Garamond" pitchFamily="-65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5B2BBEDA-E440-02F6-2A56-565E03988067}"/>
              </a:ext>
            </a:extLst>
          </p:cNvPr>
          <p:cNvSpPr/>
          <p:nvPr/>
        </p:nvSpPr>
        <p:spPr bwMode="auto">
          <a:xfrm>
            <a:off x="7154930" y="1911849"/>
            <a:ext cx="197430" cy="46412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Garamond" pitchFamily="-65" charset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83CC1FA-2282-4539-7B62-12F234EFAC05}"/>
              </a:ext>
            </a:extLst>
          </p:cNvPr>
          <p:cNvGrpSpPr/>
          <p:nvPr/>
        </p:nvGrpSpPr>
        <p:grpSpPr>
          <a:xfrm>
            <a:off x="687742" y="3090177"/>
            <a:ext cx="4733477" cy="3084361"/>
            <a:chOff x="981523" y="3122861"/>
            <a:chExt cx="4733477" cy="3084361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0909B1D6-3BFE-89B2-1CD2-FC05BAFA9958}"/>
                </a:ext>
              </a:extLst>
            </p:cNvPr>
            <p:cNvGrpSpPr/>
            <p:nvPr/>
          </p:nvGrpSpPr>
          <p:grpSpPr>
            <a:xfrm>
              <a:off x="1166189" y="3122861"/>
              <a:ext cx="4548811" cy="3084361"/>
              <a:chOff x="1900902" y="3850405"/>
              <a:chExt cx="3923946" cy="2660666"/>
            </a:xfrm>
          </p:grpSpPr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FAC6A543-1A0A-1A54-4B22-A6567C25A7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t="7414" r="3076" b="18235"/>
              <a:stretch/>
            </p:blipFill>
            <p:spPr>
              <a:xfrm rot="5400000">
                <a:off x="2532542" y="3218765"/>
                <a:ext cx="2660666" cy="3923946"/>
              </a:xfrm>
              <a:prstGeom prst="rect">
                <a:avLst/>
              </a:prstGeom>
            </p:spPr>
          </p:pic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8907C19-C7C7-177D-2E02-60F47DB97B45}"/>
                  </a:ext>
                </a:extLst>
              </p:cNvPr>
              <p:cNvSpPr txBox="1"/>
              <p:nvPr/>
            </p:nvSpPr>
            <p:spPr>
              <a:xfrm>
                <a:off x="4031236" y="4319060"/>
                <a:ext cx="1658601" cy="663744"/>
              </a:xfrm>
              <a:prstGeom prst="rect">
                <a:avLst/>
              </a:prstGeom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14288"/>
                <a:r>
                  <a:rPr lang="en-US" sz="1100" b="1" kern="0" dirty="0">
                    <a:solidFill>
                      <a:schemeClr val="bg2">
                        <a:lumMod val="25000"/>
                      </a:schemeClr>
                    </a:solidFill>
                  </a:rPr>
                  <a:t>Pbar o</a:t>
                </a:r>
                <a:r>
                  <a:rPr lang="en-CH" sz="1100" b="1" kern="0">
                    <a:solidFill>
                      <a:schemeClr val="bg2">
                        <a:lumMod val="25000"/>
                      </a:schemeClr>
                    </a:solidFill>
                  </a:rPr>
                  <a:t>rbit </a:t>
                </a:r>
                <a:r>
                  <a:rPr lang="en-CH" sz="1100" b="1" kern="0" dirty="0">
                    <a:solidFill>
                      <a:schemeClr val="bg2">
                        <a:lumMod val="25000"/>
                      </a:schemeClr>
                    </a:solidFill>
                  </a:rPr>
                  <a:t>at 100 MeV</a:t>
                </a:r>
                <a:r>
                  <a:rPr lang="en-CH" sz="1100" b="1" kern="0">
                    <a:solidFill>
                      <a:schemeClr val="bg2">
                        <a:lumMod val="25000"/>
                      </a:schemeClr>
                    </a:solidFill>
                  </a:rPr>
                  <a:t>/c</a:t>
                </a:r>
                <a:endParaRPr lang="en-US" sz="1100" b="1" kern="0" dirty="0">
                  <a:solidFill>
                    <a:schemeClr val="bg2">
                      <a:lumMod val="25000"/>
                    </a:schemeClr>
                  </a:solidFill>
                </a:endParaRPr>
              </a:p>
              <a:p>
                <a:pPr marL="185738" indent="-171450">
                  <a:buFont typeface="Arial" panose="020B0604020202020204" pitchFamily="34" charset="0"/>
                  <a:buChar char="•"/>
                </a:pPr>
                <a:r>
                  <a:rPr lang="en-US" sz="1100" b="1" kern="0" dirty="0">
                    <a:solidFill>
                      <a:schemeClr val="bg2">
                        <a:lumMod val="25000"/>
                      </a:schemeClr>
                    </a:solidFill>
                  </a:rPr>
                  <a:t>Aperture limitation</a:t>
                </a:r>
                <a:endParaRPr lang="en-CH" sz="1100" b="1" kern="0" dirty="0">
                  <a:solidFill>
                    <a:schemeClr val="bg2">
                      <a:lumMod val="25000"/>
                    </a:schemeClr>
                  </a:solidFill>
                </a:endParaRPr>
              </a:p>
              <a:p>
                <a:pPr marL="185738" indent="-171450">
                  <a:buFont typeface="Arial" panose="020B0604020202020204" pitchFamily="34" charset="0"/>
                  <a:buChar char="•"/>
                </a:pPr>
                <a:r>
                  <a:rPr lang="en-US" sz="1100" b="1" kern="0" dirty="0">
                    <a:solidFill>
                      <a:schemeClr val="bg2">
                        <a:lumMod val="25000"/>
                      </a:schemeClr>
                    </a:solidFill>
                  </a:rPr>
                  <a:t>Note: a</a:t>
                </a:r>
                <a:r>
                  <a:rPr lang="en-CH" sz="1100" b="1" kern="0">
                    <a:solidFill>
                      <a:schemeClr val="bg2">
                        <a:lumMod val="25000"/>
                      </a:schemeClr>
                    </a:solidFill>
                  </a:rPr>
                  <a:t>mplitude </a:t>
                </a:r>
                <a:r>
                  <a:rPr lang="en-CH" sz="1100" b="1" kern="0" dirty="0">
                    <a:solidFill>
                      <a:schemeClr val="bg2">
                        <a:lumMod val="25000"/>
                      </a:schemeClr>
                    </a:solidFill>
                  </a:rPr>
                  <a:t>scales </a:t>
                </a:r>
                <a:br>
                  <a:rPr lang="en-CH" sz="1100" b="1" kern="0" dirty="0">
                    <a:solidFill>
                      <a:schemeClr val="bg2">
                        <a:lumMod val="25000"/>
                      </a:schemeClr>
                    </a:solidFill>
                  </a:rPr>
                </a:br>
                <a:r>
                  <a:rPr lang="en-CH" sz="1100" b="1" kern="0" dirty="0">
                    <a:solidFill>
                      <a:schemeClr val="bg2">
                        <a:lumMod val="25000"/>
                      </a:schemeClr>
                    </a:solidFill>
                  </a:rPr>
                  <a:t>inversly </a:t>
                </a:r>
                <a:r>
                  <a:rPr lang="en-CH" sz="1100" b="1" kern="0">
                    <a:solidFill>
                      <a:schemeClr val="bg2">
                        <a:lumMod val="25000"/>
                      </a:schemeClr>
                    </a:solidFill>
                  </a:rPr>
                  <a:t>to momentum</a:t>
                </a:r>
                <a:r>
                  <a:rPr lang="en-US" sz="1100" b="1" kern="0" dirty="0">
                    <a:solidFill>
                      <a:schemeClr val="bg2">
                        <a:lumMod val="25000"/>
                      </a:schemeClr>
                    </a:solidFill>
                  </a:rPr>
                  <a:t>!</a:t>
                </a:r>
                <a:endParaRPr lang="en-CH" sz="1100" b="1" kern="0" dirty="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C43111DC-861D-E1B1-9B85-281554CDBB1D}"/>
                  </a:ext>
                </a:extLst>
              </p:cNvPr>
              <p:cNvSpPr txBox="1"/>
              <p:nvPr/>
            </p:nvSpPr>
            <p:spPr>
              <a:xfrm>
                <a:off x="2550997" y="5596616"/>
                <a:ext cx="1405843" cy="345147"/>
              </a:xfrm>
              <a:prstGeom prst="rect">
                <a:avLst/>
              </a:prstGeom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14288"/>
                <a:r>
                  <a:rPr lang="en-CH" sz="1000" b="1" kern="0" dirty="0">
                    <a:solidFill>
                      <a:schemeClr val="bg2">
                        <a:lumMod val="25000"/>
                      </a:schemeClr>
                    </a:solidFill>
                  </a:rPr>
                  <a:t>Kicks fixed by toroids geometry and field</a:t>
                </a:r>
              </a:p>
            </p:txBody>
          </p: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48D9E505-D0FF-C566-8B0F-533521577BE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3956840" y="4357265"/>
                <a:ext cx="137858" cy="57542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2"/>
                </a:solidFill>
                <a:prstDash val="solid"/>
                <a:round/>
                <a:headEnd type="none" w="sm" len="sm"/>
                <a:tailEnd type="triangle"/>
              </a:ln>
              <a:effectLst/>
            </p:spPr>
          </p:cxnSp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3FCB146D-3C28-5398-104A-CED53CB285C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3577318" y="5236369"/>
                <a:ext cx="396989" cy="353106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2"/>
                </a:solidFill>
                <a:prstDash val="solid"/>
                <a:round/>
                <a:headEnd type="none" w="sm" len="sm"/>
                <a:tailEnd type="triangle"/>
              </a:ln>
              <a:effectLst/>
            </p:spPr>
          </p:cxnSp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C86ACC27-8759-998B-743F-C7ED8F55C2E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3593217" y="5229227"/>
                <a:ext cx="559684" cy="360248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2"/>
                </a:solidFill>
                <a:prstDash val="solid"/>
                <a:round/>
                <a:headEnd type="none" w="sm" len="sm"/>
                <a:tailEnd type="triangle"/>
              </a:ln>
              <a:effectLst/>
            </p:spPr>
          </p:cxnSp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B1C91D87-7495-59B0-E7C4-C72AB71EF303}"/>
                </a:ext>
              </a:extLst>
            </p:cNvPr>
            <p:cNvSpPr txBox="1"/>
            <p:nvPr/>
          </p:nvSpPr>
          <p:spPr>
            <a:xfrm rot="16200000">
              <a:off x="840619" y="3684807"/>
              <a:ext cx="466474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200" i="1" dirty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x, y (m)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BC6DF2C9-79DA-1746-AA8F-0AC0D738E645}"/>
                </a:ext>
              </a:extLst>
            </p:cNvPr>
            <p:cNvSpPr txBox="1"/>
            <p:nvPr/>
          </p:nvSpPr>
          <p:spPr>
            <a:xfrm>
              <a:off x="2711996" y="5940327"/>
              <a:ext cx="310983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200" i="1" dirty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 (m)</a:t>
              </a:r>
            </a:p>
          </p:txBody>
        </p:sp>
      </p:grpSp>
      <p:pic>
        <p:nvPicPr>
          <p:cNvPr id="68" name="Content Placeholder 6" descr="A picture containing text, screenshot, line, plot&#10;&#10;Description automatically generated">
            <a:extLst>
              <a:ext uri="{FF2B5EF4-FFF2-40B4-BE49-F238E27FC236}">
                <a16:creationId xmlns:a16="http://schemas.microsoft.com/office/drawing/2014/main" id="{A7FF98DF-F301-1CCF-A819-C4F0F6DFFF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7973" y="3111221"/>
            <a:ext cx="4543246" cy="3039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304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48225C1-C644-9B4A-98B0-48C05D1230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Why cooling?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E-cooling principles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E-cooler hardware implementation and impact on cooling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E-coolers at CERN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LEIR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AD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ELENA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>
                <a:solidFill>
                  <a:schemeClr val="accent5"/>
                </a:solidFill>
              </a:rPr>
              <a:t>Disclaimer: </a:t>
            </a:r>
            <a:r>
              <a:rPr lang="en-US" b="0" dirty="0"/>
              <a:t>discussed here </a:t>
            </a:r>
            <a:r>
              <a:rPr lang="en-US" dirty="0"/>
              <a:t>only</a:t>
            </a:r>
            <a:r>
              <a:rPr lang="en-US" b="0" dirty="0"/>
              <a:t> the </a:t>
            </a:r>
            <a:r>
              <a:rPr lang="en-US" dirty="0"/>
              <a:t>e-cooler aspects</a:t>
            </a:r>
            <a:r>
              <a:rPr lang="en-US" b="0" dirty="0"/>
              <a:t>, not other important effect that affect the circulating beam (e.g. IBS, space charge, impedance …)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C016DE8-DFBC-9240-B872-37BEDC853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CE453-60BE-6E4F-AC14-AE63281A0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501A5A-AB7C-FF46-ADDF-5E1A7953C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| Electron cooling in the CERN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39BB8E-D7AE-5C4F-9F5F-7D7BE2FBB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73707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245660" y="1190819"/>
            <a:ext cx="11764370" cy="4925168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Magnetic field imperfections </a:t>
            </a:r>
            <a:r>
              <a:rPr lang="en-US" b="0" dirty="0"/>
              <a:t>(straightness of longitudinal magnetic field in the cooling section, kicks in the transport line, all </a:t>
            </a:r>
            <a:r>
              <a:rPr lang="en-US" dirty="0"/>
              <a:t>increasing</a:t>
            </a:r>
            <a:r>
              <a:rPr lang="en-US" b="0" dirty="0"/>
              <a:t> the “</a:t>
            </a:r>
            <a:r>
              <a:rPr lang="en-US" dirty="0"/>
              <a:t>effective</a:t>
            </a:r>
            <a:r>
              <a:rPr lang="en-US" b="0" dirty="0"/>
              <a:t>” </a:t>
            </a:r>
            <a:r>
              <a:rPr lang="en-US" dirty="0"/>
              <a:t>electron temperatures</a:t>
            </a:r>
            <a:r>
              <a:rPr lang="en-US" b="0" dirty="0"/>
              <a:t>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Ripple of accelerating voltage </a:t>
            </a:r>
            <a:r>
              <a:rPr lang="en-US" b="0" dirty="0"/>
              <a:t>also affective effective electron temperatures</a:t>
            </a:r>
            <a:endParaRPr lang="en-US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Ion recombination</a:t>
            </a:r>
            <a:r>
              <a:rPr lang="en-US" b="0" dirty="0"/>
              <a:t> and consequent </a:t>
            </a:r>
            <a:r>
              <a:rPr lang="en-US" dirty="0"/>
              <a:t>beam losses </a:t>
            </a:r>
            <a:r>
              <a:rPr lang="en-US" b="0" dirty="0"/>
              <a:t>(but it can be used for beam diagnostics)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Beam control </a:t>
            </a:r>
            <a:r>
              <a:rPr lang="en-US" b="0" dirty="0"/>
              <a:t>(</a:t>
            </a:r>
            <a:r>
              <a:rPr lang="en-US" dirty="0"/>
              <a:t>alignment between two beams</a:t>
            </a:r>
            <a:r>
              <a:rPr lang="en-US" b="0" dirty="0"/>
              <a:t> requires good diagnostics)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dirty="0"/>
              <a:t>Technical/technological (</a:t>
            </a:r>
            <a:r>
              <a:rPr lang="en-US" dirty="0"/>
              <a:t>manufacturing issues </a:t>
            </a:r>
            <a:r>
              <a:rPr lang="en-US" b="0" dirty="0"/>
              <a:t>incl. </a:t>
            </a:r>
            <a:r>
              <a:rPr lang="en-US" dirty="0"/>
              <a:t>tolerances</a:t>
            </a:r>
            <a:r>
              <a:rPr lang="en-US" b="0" dirty="0"/>
              <a:t> etc., </a:t>
            </a:r>
            <a:r>
              <a:rPr lang="en-US" dirty="0"/>
              <a:t>vacuum compatibility</a:t>
            </a:r>
            <a:r>
              <a:rPr lang="en-US" b="0" dirty="0"/>
              <a:t>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Reliability</a:t>
            </a:r>
            <a:r>
              <a:rPr lang="en-US" b="0" dirty="0"/>
              <a:t> issues with </a:t>
            </a:r>
            <a:r>
              <a:rPr lang="en-US" dirty="0"/>
              <a:t>increasing complexity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b="0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General Performance Limiting Factors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D. Gamba | Electron cooling in the CERN accelerator complex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2214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el 2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  <a:defRPr/>
            </a:pPr>
            <a:r>
              <a:rPr lang="en-GB" dirty="0"/>
              <a:t>Electron Coolers at CERN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D. Gamba | Electron cooling in the CERN accelerator complex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21</a:t>
            </a:fld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407988" y="4492266"/>
            <a:ext cx="3879440" cy="1725654"/>
          </a:xfrm>
          <a:prstGeom prst="rect">
            <a:avLst/>
          </a:prstGeom>
        </p:spPr>
        <p:txBody>
          <a:bodyPr lIns="36000" tIns="0" rIns="0" bIns="0"/>
          <a:lstStyle/>
          <a:p>
            <a:pPr>
              <a:spcBef>
                <a:spcPct val="20000"/>
              </a:spcBef>
            </a:pPr>
            <a:r>
              <a:rPr lang="en-US" sz="14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LEIR e-cooler was </a:t>
            </a:r>
            <a:r>
              <a:rPr lang="en-US" sz="1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designed specifically </a:t>
            </a:r>
            <a:r>
              <a:rPr lang="en-US" sz="14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for the </a:t>
            </a:r>
            <a:r>
              <a:rPr lang="en-US" sz="1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LHC ion chain </a:t>
            </a:r>
            <a:r>
              <a:rPr lang="en-US" sz="14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and uses the </a:t>
            </a:r>
            <a:r>
              <a:rPr lang="en-US" sz="1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most advanced technologies</a:t>
            </a:r>
            <a:r>
              <a:rPr lang="en-US" sz="14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marL="285750" indent="-2857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Variable density electron gun</a:t>
            </a:r>
          </a:p>
          <a:p>
            <a:pPr marL="285750" indent="-2857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Beam expansion</a:t>
            </a:r>
          </a:p>
          <a:p>
            <a:pPr marL="285750" indent="-2857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Pancake structure of magnets</a:t>
            </a:r>
          </a:p>
          <a:p>
            <a:pPr marL="285750" indent="-2857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Electrostatic bend </a:t>
            </a:r>
            <a:r>
              <a:rPr lang="en-US" sz="14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for improved vacuum</a:t>
            </a:r>
            <a:endParaRPr lang="en-US" sz="14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4750157" y="4492266"/>
            <a:ext cx="4317644" cy="1725654"/>
          </a:xfrm>
          <a:prstGeom prst="rect">
            <a:avLst/>
          </a:prstGeom>
        </p:spPr>
        <p:txBody>
          <a:bodyPr lIns="36000" tIns="0" rIns="0" bIns="0"/>
          <a:lstStyle/>
          <a:p>
            <a:pPr>
              <a:spcBef>
                <a:spcPct val="20000"/>
              </a:spcBef>
            </a:pPr>
            <a:r>
              <a:rPr lang="en-US" sz="1400" b="1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First used </a:t>
            </a:r>
            <a:r>
              <a:rPr lang="en-US" sz="1400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in the Initial Cooling Experiment (</a:t>
            </a:r>
            <a:r>
              <a:rPr lang="en-US" sz="1400" b="1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ICE</a:t>
            </a:r>
            <a:r>
              <a:rPr lang="en-US" sz="1400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) in 1977-80, then used in </a:t>
            </a:r>
            <a:r>
              <a:rPr lang="en-US" sz="1400" b="1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LEAR</a:t>
            </a:r>
            <a:r>
              <a:rPr lang="en-US" sz="1400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 (1982-97).</a:t>
            </a:r>
          </a:p>
          <a:p>
            <a:pPr>
              <a:spcBef>
                <a:spcPct val="20000"/>
              </a:spcBef>
            </a:pPr>
            <a:r>
              <a:rPr lang="en-US" sz="1400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Finally moved to the </a:t>
            </a:r>
            <a:r>
              <a:rPr lang="en-US" sz="1400" b="1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AD</a:t>
            </a:r>
            <a:r>
              <a:rPr lang="en-US" sz="1400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 (since 1999).</a:t>
            </a:r>
          </a:p>
          <a:p>
            <a:pPr>
              <a:spcBef>
                <a:spcPct val="20000"/>
              </a:spcBef>
            </a:pPr>
            <a:r>
              <a:rPr lang="en-US" sz="1400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It </a:t>
            </a:r>
            <a:r>
              <a:rPr lang="en-US" sz="1400" b="1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might “retire” soon </a:t>
            </a:r>
            <a:r>
              <a:rPr lang="en-US" sz="1400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with the advent of a new electron cooler specifically designed for AD.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D960E0A-051D-D04D-A238-408C4023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75281"/>
            <a:ext cx="11376024" cy="836611"/>
          </a:xfrm>
        </p:spPr>
        <p:txBody>
          <a:bodyPr/>
          <a:lstStyle/>
          <a:p>
            <a:r>
              <a:rPr lang="en-GB" dirty="0"/>
              <a:t>Currently we have three electron coolers in operation at CERN 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B2D1A0F-B1BD-4F40-90DB-4BEE4F217426}"/>
              </a:ext>
            </a:extLst>
          </p:cNvPr>
          <p:cNvGrpSpPr/>
          <p:nvPr/>
        </p:nvGrpSpPr>
        <p:grpSpPr>
          <a:xfrm>
            <a:off x="297417" y="1848649"/>
            <a:ext cx="4183756" cy="2562214"/>
            <a:chOff x="297417" y="1848649"/>
            <a:chExt cx="4183756" cy="2562214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34DF22C0-22E8-724F-B02B-91F182209D7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7890"/>
            <a:stretch/>
          </p:blipFill>
          <p:spPr>
            <a:xfrm>
              <a:off x="297417" y="1848649"/>
              <a:ext cx="4183756" cy="2562214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650505A-4FCE-BD45-8324-BCE1ABD45420}"/>
                </a:ext>
              </a:extLst>
            </p:cNvPr>
            <p:cNvSpPr txBox="1"/>
            <p:nvPr/>
          </p:nvSpPr>
          <p:spPr>
            <a:xfrm>
              <a:off x="1724787" y="1850461"/>
              <a:ext cx="1494263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</a:rPr>
                <a:t>LEIR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BE4C9438-4FB9-9D41-A3AC-31A35CD7728A}"/>
              </a:ext>
            </a:extLst>
          </p:cNvPr>
          <p:cNvGrpSpPr/>
          <p:nvPr/>
        </p:nvGrpSpPr>
        <p:grpSpPr>
          <a:xfrm>
            <a:off x="9398834" y="1827226"/>
            <a:ext cx="2527226" cy="3323894"/>
            <a:chOff x="9398834" y="1827226"/>
            <a:chExt cx="2527226" cy="3323894"/>
          </a:xfrm>
        </p:grpSpPr>
        <p:pic>
          <p:nvPicPr>
            <p:cNvPr id="12" name="Picture 11" descr="A picture containing engine, blue, standing, man&#10;&#10;Description automatically generated">
              <a:extLst>
                <a:ext uri="{FF2B5EF4-FFF2-40B4-BE49-F238E27FC236}">
                  <a16:creationId xmlns:a16="http://schemas.microsoft.com/office/drawing/2014/main" id="{B69181DE-28F2-9840-90D4-CE2DE626547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12404"/>
            <a:stretch/>
          </p:blipFill>
          <p:spPr>
            <a:xfrm>
              <a:off x="9398834" y="1830471"/>
              <a:ext cx="2527226" cy="3320649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32C6139-2F96-7F44-B3E9-4EF9914332E5}"/>
                </a:ext>
              </a:extLst>
            </p:cNvPr>
            <p:cNvSpPr txBox="1"/>
            <p:nvPr/>
          </p:nvSpPr>
          <p:spPr>
            <a:xfrm>
              <a:off x="10411473" y="1827226"/>
              <a:ext cx="1494263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</a:rPr>
                <a:t>ELENA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B1583C83-533A-8F4E-BB92-A95E32D8701C}"/>
              </a:ext>
            </a:extLst>
          </p:cNvPr>
          <p:cNvGrpSpPr/>
          <p:nvPr/>
        </p:nvGrpSpPr>
        <p:grpSpPr>
          <a:xfrm>
            <a:off x="4659198" y="1999144"/>
            <a:ext cx="4519580" cy="2424468"/>
            <a:chOff x="4656216" y="1931418"/>
            <a:chExt cx="4519580" cy="2424468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A68499EA-64B2-0840-9616-C159A7FEC73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6304" b="7208"/>
            <a:stretch/>
          </p:blipFill>
          <p:spPr>
            <a:xfrm>
              <a:off x="4656216" y="1931418"/>
              <a:ext cx="4519580" cy="2424468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88DC8DD3-ED28-ED4D-9C12-AB9931081A0C}"/>
                </a:ext>
              </a:extLst>
            </p:cNvPr>
            <p:cNvSpPr txBox="1"/>
            <p:nvPr/>
          </p:nvSpPr>
          <p:spPr>
            <a:xfrm>
              <a:off x="6166624" y="1931418"/>
              <a:ext cx="1494263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</a:rPr>
                <a:t>LEAR</a:t>
              </a:r>
            </a:p>
          </p:txBody>
        </p:sp>
      </p:grpSp>
      <p:sp>
        <p:nvSpPr>
          <p:cNvPr id="21" name="Rechteck 7">
            <a:extLst>
              <a:ext uri="{FF2B5EF4-FFF2-40B4-BE49-F238E27FC236}">
                <a16:creationId xmlns:a16="http://schemas.microsoft.com/office/drawing/2014/main" id="{1EA37774-ED24-FE49-A6AC-B5E9F8FD0ADD}"/>
              </a:ext>
            </a:extLst>
          </p:cNvPr>
          <p:cNvSpPr/>
          <p:nvPr/>
        </p:nvSpPr>
        <p:spPr>
          <a:xfrm>
            <a:off x="9067801" y="5265277"/>
            <a:ext cx="3013221" cy="1085574"/>
          </a:xfrm>
          <a:prstGeom prst="rect">
            <a:avLst/>
          </a:prstGeom>
        </p:spPr>
        <p:txBody>
          <a:bodyPr lIns="36000" tIns="0" rIns="0" bIns="0"/>
          <a:lstStyle/>
          <a:p>
            <a:pPr>
              <a:spcBef>
                <a:spcPct val="20000"/>
              </a:spcBef>
            </a:pPr>
            <a:r>
              <a:rPr lang="en-US" sz="1400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US" sz="1400" b="1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smallest</a:t>
            </a:r>
            <a:r>
              <a:rPr lang="en-US" sz="1400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1400" b="1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start</a:t>
            </a:r>
            <a:r>
              <a:rPr lang="en-US" sz="1400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 operation </a:t>
            </a:r>
            <a:r>
              <a:rPr lang="en-US" sz="1400" b="1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in 2018 </a:t>
            </a:r>
            <a:r>
              <a:rPr lang="en-US" sz="1400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and required </a:t>
            </a:r>
            <a:r>
              <a:rPr lang="en-US" sz="1400" b="1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challenging</a:t>
            </a:r>
            <a:r>
              <a:rPr lang="en-US" sz="1400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b="1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manufacturing/optimization  </a:t>
            </a:r>
            <a:r>
              <a:rPr lang="en-US" sz="1400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of the very </a:t>
            </a:r>
            <a:r>
              <a:rPr lang="en-US" sz="1400" b="1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low magnetic field </a:t>
            </a:r>
            <a:r>
              <a:rPr lang="en-US" sz="1400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(100 Gauss) 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AE5C49E-9A38-D945-A768-F6EEE47221A2}"/>
              </a:ext>
            </a:extLst>
          </p:cNvPr>
          <p:cNvGrpSpPr/>
          <p:nvPr/>
        </p:nvGrpSpPr>
        <p:grpSpPr>
          <a:xfrm>
            <a:off x="4677231" y="1848649"/>
            <a:ext cx="4525544" cy="2579560"/>
            <a:chOff x="4656216" y="1848649"/>
            <a:chExt cx="4525544" cy="2579560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6216" y="1848649"/>
              <a:ext cx="4525544" cy="25795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FF95C2E-9C5C-D74E-A11A-2702B7C05282}"/>
                </a:ext>
              </a:extLst>
            </p:cNvPr>
            <p:cNvSpPr txBox="1"/>
            <p:nvPr/>
          </p:nvSpPr>
          <p:spPr>
            <a:xfrm>
              <a:off x="6096000" y="1850461"/>
              <a:ext cx="1494263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</a:rPr>
                <a:t>AD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20579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8F7E8E2-8068-BD48-BD23-CBA3F8175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Coolers Main Parameters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F74BE2-4F62-0A47-A0B1-0A97B6DAD1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16DA2-E89D-234B-9485-86423A301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| Electron cooling in the CERN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36FA4A-C3E6-154B-A3F2-985E6345C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77E6367E-D6A1-5943-A9BA-450A3D2308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5030546"/>
              </p:ext>
            </p:extLst>
          </p:nvPr>
        </p:nvGraphicFramePr>
        <p:xfrm>
          <a:off x="309899" y="1439335"/>
          <a:ext cx="11572202" cy="4685806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3479072">
                  <a:extLst>
                    <a:ext uri="{9D8B030D-6E8A-4147-A177-3AD203B41FA5}">
                      <a16:colId xmlns:a16="http://schemas.microsoft.com/office/drawing/2014/main" val="3575518825"/>
                    </a:ext>
                  </a:extLst>
                </a:gridCol>
                <a:gridCol w="1618626">
                  <a:extLst>
                    <a:ext uri="{9D8B030D-6E8A-4147-A177-3AD203B41FA5}">
                      <a16:colId xmlns:a16="http://schemas.microsoft.com/office/drawing/2014/main" val="2043688072"/>
                    </a:ext>
                  </a:extLst>
                </a:gridCol>
                <a:gridCol w="1618626">
                  <a:extLst>
                    <a:ext uri="{9D8B030D-6E8A-4147-A177-3AD203B41FA5}">
                      <a16:colId xmlns:a16="http://schemas.microsoft.com/office/drawing/2014/main" val="1439210488"/>
                    </a:ext>
                  </a:extLst>
                </a:gridCol>
                <a:gridCol w="1618626">
                  <a:extLst>
                    <a:ext uri="{9D8B030D-6E8A-4147-A177-3AD203B41FA5}">
                      <a16:colId xmlns:a16="http://schemas.microsoft.com/office/drawing/2014/main" val="2739739472"/>
                    </a:ext>
                  </a:extLst>
                </a:gridCol>
                <a:gridCol w="1618626">
                  <a:extLst>
                    <a:ext uri="{9D8B030D-6E8A-4147-A177-3AD203B41FA5}">
                      <a16:colId xmlns:a16="http://schemas.microsoft.com/office/drawing/2014/main" val="3706698588"/>
                    </a:ext>
                  </a:extLst>
                </a:gridCol>
                <a:gridCol w="1618626">
                  <a:extLst>
                    <a:ext uri="{9D8B030D-6E8A-4147-A177-3AD203B41FA5}">
                      <a16:colId xmlns:a16="http://schemas.microsoft.com/office/drawing/2014/main" val="1304309633"/>
                    </a:ext>
                  </a:extLst>
                </a:gridCol>
              </a:tblGrid>
              <a:tr h="423063">
                <a:tc>
                  <a:txBody>
                    <a:bodyPr/>
                    <a:lstStyle/>
                    <a:p>
                      <a:pPr algn="l" fontAlgn="t"/>
                      <a:endParaRPr lang="en-US" b="1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1" dirty="0">
                          <a:effectLst/>
                        </a:rPr>
                        <a:t>LEIR</a:t>
                      </a:r>
                      <a:endParaRPr lang="en-US" sz="2400" b="1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US" sz="2400" b="1" dirty="0">
                          <a:effectLst/>
                        </a:rPr>
                        <a:t>AD</a:t>
                      </a:r>
                      <a:endParaRPr lang="en-US" sz="2400" b="1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t"/>
                      <a:endParaRPr lang="en-US" b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ELENA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8016632"/>
                  </a:ext>
                </a:extLst>
              </a:tr>
              <a:tr h="421045">
                <a:tc>
                  <a:txBody>
                    <a:bodyPr/>
                    <a:lstStyle/>
                    <a:p>
                      <a:pPr algn="l" fontAlgn="t"/>
                      <a:r>
                        <a:rPr lang="en-US" b="1" dirty="0">
                          <a:solidFill>
                            <a:schemeClr val="tx1"/>
                          </a:solidFill>
                          <a:effectLst/>
                        </a:rPr>
                        <a:t>(Main) Ion particle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b="1" baseline="30000" dirty="0"/>
                        <a:t>208</a:t>
                      </a:r>
                      <a:r>
                        <a:rPr lang="en-US" b="1" dirty="0"/>
                        <a:t>Pb</a:t>
                      </a:r>
                      <a:r>
                        <a:rPr lang="en-US" b="1" baseline="30000" dirty="0"/>
                        <a:t>54+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b="1" dirty="0">
                          <a:solidFill>
                            <a:schemeClr val="tx1"/>
                          </a:solidFill>
                          <a:effectLst/>
                        </a:rPr>
                        <a:t>pbar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b="1" dirty="0">
                          <a:solidFill>
                            <a:schemeClr val="tx1"/>
                          </a:solidFill>
                          <a:effectLst/>
                        </a:rPr>
                        <a:t>pbar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effectLst/>
                        </a:rPr>
                        <a:t>pbar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effectLst/>
                        </a:rPr>
                        <a:t>pbar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8908212"/>
                  </a:ext>
                </a:extLst>
              </a:tr>
              <a:tr h="390519">
                <a:tc>
                  <a:txBody>
                    <a:bodyPr/>
                    <a:lstStyle/>
                    <a:p>
                      <a:pPr algn="l" fontAlgn="t"/>
                      <a:r>
                        <a:rPr lang="en-US" b="1" dirty="0">
                          <a:effectLst/>
                        </a:rPr>
                        <a:t>Ion momentum</a:t>
                      </a:r>
                      <a:endParaRPr lang="en-US" b="1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b="1" dirty="0"/>
                        <a:t>~88 MeV/c/u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b="1" dirty="0">
                          <a:effectLst/>
                        </a:rPr>
                        <a:t>300 MeV/c</a:t>
                      </a:r>
                      <a:endParaRPr lang="en-US" b="1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b="1" dirty="0">
                          <a:effectLst/>
                        </a:rPr>
                        <a:t>100 MeV/c</a:t>
                      </a:r>
                      <a:endParaRPr lang="en-US" b="1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35 </a:t>
                      </a:r>
                      <a:r>
                        <a:rPr lang="en-US" b="1" dirty="0">
                          <a:effectLst/>
                        </a:rPr>
                        <a:t>MeV/c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13.7 </a:t>
                      </a:r>
                      <a:r>
                        <a:rPr lang="en-US" b="1" dirty="0">
                          <a:effectLst/>
                        </a:rPr>
                        <a:t>MeV/c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394886"/>
                  </a:ext>
                </a:extLst>
              </a:tr>
              <a:tr h="683409">
                <a:tc>
                  <a:txBody>
                    <a:bodyPr/>
                    <a:lstStyle/>
                    <a:p>
                      <a:pPr algn="l" fontAlgn="t"/>
                      <a:r>
                        <a:rPr lang="en-US" b="1" dirty="0">
                          <a:effectLst/>
                        </a:rPr>
                        <a:t>Electron kinetic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b="1" dirty="0">
                          <a:effectLst/>
                        </a:rPr>
                        <a:t>2.3 keV</a:t>
                      </a:r>
                    </a:p>
                    <a:p>
                      <a:pPr algn="ctr" fontAlgn="t"/>
                      <a:r>
                        <a:rPr lang="en-US" b="1" dirty="0">
                          <a:effectLst/>
                        </a:rPr>
                        <a:t>(&lt;6.5 keV)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effectLst/>
                        </a:rPr>
                        <a:t>25.5 keV</a:t>
                      </a:r>
                    </a:p>
                    <a:p>
                      <a:pPr algn="ctr" fontAlgn="t"/>
                      <a:r>
                        <a:rPr lang="en-US" b="1" dirty="0">
                          <a:effectLst/>
                        </a:rPr>
                        <a:t>(&lt;35 keV)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b="1" dirty="0">
                          <a:effectLst/>
                        </a:rPr>
                        <a:t>2.9 keV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355 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55 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883053"/>
                  </a:ext>
                </a:extLst>
              </a:tr>
              <a:tr h="390519">
                <a:tc>
                  <a:txBody>
                    <a:bodyPr/>
                    <a:lstStyle/>
                    <a:p>
                      <a:pPr algn="l" fontAlgn="t"/>
                      <a:r>
                        <a:rPr lang="en-US" b="1" dirty="0">
                          <a:effectLst/>
                        </a:rPr>
                        <a:t>Relativistic beta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b="1" dirty="0">
                          <a:effectLst/>
                        </a:rPr>
                        <a:t>0.094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b="1" dirty="0">
                          <a:effectLst/>
                        </a:rPr>
                        <a:t>0.305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b="1" dirty="0">
                          <a:effectLst/>
                        </a:rPr>
                        <a:t>0.106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0.037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0.015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5565450"/>
                  </a:ext>
                </a:extLst>
              </a:tr>
              <a:tr h="390519">
                <a:tc>
                  <a:txBody>
                    <a:bodyPr/>
                    <a:lstStyle/>
                    <a:p>
                      <a:pPr algn="l" fontAlgn="t"/>
                      <a:r>
                        <a:rPr lang="en-US" b="1" dirty="0">
                          <a:effectLst/>
                        </a:rPr>
                        <a:t>Electron current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b="1" dirty="0">
                          <a:effectLst/>
                        </a:rPr>
                        <a:t>600 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b="1" dirty="0">
                          <a:effectLst/>
                        </a:rPr>
                        <a:t>2.5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b="1" dirty="0">
                          <a:effectLst/>
                        </a:rPr>
                        <a:t>100 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5 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1 mA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2489029"/>
                  </a:ext>
                </a:extLst>
              </a:tr>
              <a:tr h="390519">
                <a:tc>
                  <a:txBody>
                    <a:bodyPr/>
                    <a:lstStyle/>
                    <a:p>
                      <a:pPr algn="l" fontAlgn="t"/>
                      <a:r>
                        <a:rPr lang="en-US" b="1" dirty="0">
                          <a:effectLst/>
                        </a:rPr>
                        <a:t>Cooling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b="1" dirty="0">
                          <a:effectLst/>
                        </a:rPr>
                        <a:t>2.5 m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US" b="1" dirty="0">
                          <a:effectLst/>
                        </a:rPr>
                        <a:t>1.5 m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1 m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1518505"/>
                  </a:ext>
                </a:extLst>
              </a:tr>
              <a:tr h="390519">
                <a:tc>
                  <a:txBody>
                    <a:bodyPr/>
                    <a:lstStyle/>
                    <a:p>
                      <a:pPr algn="l" fontAlgn="t"/>
                      <a:r>
                        <a:rPr lang="en-US" b="1" dirty="0">
                          <a:effectLst/>
                        </a:rPr>
                        <a:t>Ring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b="1" dirty="0">
                          <a:effectLst/>
                        </a:rPr>
                        <a:t>78.54 m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US" b="1" dirty="0">
                          <a:effectLst/>
                        </a:rPr>
                        <a:t>182.43 m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30.41 m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9983191"/>
                  </a:ext>
                </a:extLst>
              </a:tr>
              <a:tr h="390519">
                <a:tc>
                  <a:txBody>
                    <a:bodyPr/>
                    <a:lstStyle/>
                    <a:p>
                      <a:pPr algn="l" fontAlgn="t"/>
                      <a:r>
                        <a:rPr lang="en-US" b="1" dirty="0">
                          <a:effectLst/>
                        </a:rPr>
                        <a:t>Gun magnetic field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effectLst/>
                        </a:rPr>
                        <a:t>Up to 2.3 </a:t>
                      </a:r>
                      <a:r>
                        <a:rPr lang="en-US" b="1" dirty="0" err="1">
                          <a:effectLst/>
                        </a:rPr>
                        <a:t>kG</a:t>
                      </a:r>
                      <a:endParaRPr lang="en-US" b="1" dirty="0">
                        <a:effectLst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effectLst/>
                        </a:rPr>
                        <a:t>590 G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Up to 1 </a:t>
                      </a:r>
                      <a:r>
                        <a:rPr lang="en-US" b="1" dirty="0" err="1"/>
                        <a:t>kG</a:t>
                      </a:r>
                      <a:endParaRPr lang="en-US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8649625"/>
                  </a:ext>
                </a:extLst>
              </a:tr>
              <a:tr h="390519">
                <a:tc>
                  <a:txBody>
                    <a:bodyPr/>
                    <a:lstStyle/>
                    <a:p>
                      <a:pPr algn="l" fontAlgn="t"/>
                      <a:r>
                        <a:rPr lang="en-US" b="1" dirty="0">
                          <a:effectLst/>
                        </a:rPr>
                        <a:t>Drift magnet field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b="1" dirty="0">
                          <a:effectLst/>
                        </a:rPr>
                        <a:t>750 G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US" b="1" dirty="0">
                          <a:effectLst/>
                        </a:rPr>
                        <a:t>590 G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100 G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1506061"/>
                  </a:ext>
                </a:extLst>
              </a:tr>
              <a:tr h="390519">
                <a:tc>
                  <a:txBody>
                    <a:bodyPr/>
                    <a:lstStyle/>
                    <a:p>
                      <a:pPr algn="l" fontAlgn="t"/>
                      <a:r>
                        <a:rPr lang="en-US" b="1" dirty="0">
                          <a:effectLst/>
                        </a:rPr>
                        <a:t>Electron beam radius (drift)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b="1">
                          <a:effectLst/>
                        </a:rPr>
                        <a:t>14 - </a:t>
                      </a:r>
                      <a:r>
                        <a:rPr lang="en-US" b="1" dirty="0">
                          <a:effectLst/>
                        </a:rPr>
                        <a:t>25 mm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US" b="1" dirty="0">
                          <a:effectLst/>
                        </a:rPr>
                        <a:t>25 mm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8 to 25 mm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9262779"/>
                  </a:ext>
                </a:extLst>
              </a:tr>
            </a:tbl>
          </a:graphicData>
        </a:graphic>
      </p:graphicFrame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90149628-D323-3B4A-8CC4-910707244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03486"/>
            <a:ext cx="11376024" cy="836611"/>
          </a:xfrm>
        </p:spPr>
        <p:txBody>
          <a:bodyPr/>
          <a:lstStyle/>
          <a:p>
            <a:r>
              <a:rPr lang="en-GB" dirty="0"/>
              <a:t>Each cooler is designed with specific parameters to match the accelerator needs</a:t>
            </a:r>
          </a:p>
        </p:txBody>
      </p:sp>
    </p:spTree>
    <p:extLst>
      <p:ext uri="{BB962C8B-B14F-4D97-AF65-F5344CB8AC3E}">
        <p14:creationId xmlns:p14="http://schemas.microsoft.com/office/powerpoint/2010/main" val="19775255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4048F58-F3AE-424E-A493-BFBB784B48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353" b="2415"/>
          <a:stretch/>
        </p:blipFill>
        <p:spPr>
          <a:xfrm>
            <a:off x="0" y="0"/>
            <a:ext cx="12192000" cy="6350851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C1ED15-267A-A943-94CE-B055375AD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2C5405-841C-774E-9D20-0BFA76126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| Electron cooling in the CERN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78C18E-69FE-7441-95FE-1D684CB26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F084536-ADFA-724B-BA61-8E5A460A29B5}"/>
              </a:ext>
            </a:extLst>
          </p:cNvPr>
          <p:cNvSpPr txBox="1">
            <a:spLocks/>
          </p:cNvSpPr>
          <p:nvPr/>
        </p:nvSpPr>
        <p:spPr>
          <a:xfrm>
            <a:off x="2974713" y="1460777"/>
            <a:ext cx="6242573" cy="719711"/>
          </a:xfrm>
          <a:prstGeom prst="rect">
            <a:avLst/>
          </a:prstGeom>
          <a:solidFill>
            <a:srgbClr val="BEBECB">
              <a:alpha val="80000"/>
            </a:srgbClr>
          </a:solidFill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E-Cooling in LEIR</a:t>
            </a:r>
          </a:p>
        </p:txBody>
      </p:sp>
    </p:spTree>
    <p:extLst>
      <p:ext uri="{BB962C8B-B14F-4D97-AF65-F5344CB8AC3E}">
        <p14:creationId xmlns:p14="http://schemas.microsoft.com/office/powerpoint/2010/main" val="13521561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07989" y="1057323"/>
            <a:ext cx="11376024" cy="4608512"/>
          </a:xfrm>
        </p:spPr>
        <p:txBody>
          <a:bodyPr>
            <a:normAutofit/>
          </a:bodyPr>
          <a:lstStyle/>
          <a:p>
            <a:r>
              <a:rPr lang="en-US" sz="2000" dirty="0"/>
              <a:t>LEIR injection process is based on </a:t>
            </a:r>
            <a:r>
              <a:rPr lang="en-US" sz="2000" dirty="0">
                <a:solidFill>
                  <a:schemeClr val="accent1"/>
                </a:solidFill>
              </a:rPr>
              <a:t>multiple (up to 8) injections of Linac3 pulses</a:t>
            </a:r>
            <a:r>
              <a:rPr lang="en-US" sz="2000" dirty="0"/>
              <a:t>: stacking in momentum and transverse phase space. </a:t>
            </a:r>
          </a:p>
          <a:p>
            <a:r>
              <a:rPr lang="en-US" sz="2000" dirty="0">
                <a:solidFill>
                  <a:schemeClr val="accent3"/>
                </a:solidFill>
              </a:rPr>
              <a:t>Cooling essential also for dragging the mean energy!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E-cooling in LEIR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9D3F85A-D0A1-584F-BA36-BC90CB7CCF15}"/>
              </a:ext>
            </a:extLst>
          </p:cNvPr>
          <p:cNvGrpSpPr/>
          <p:nvPr/>
        </p:nvGrpSpPr>
        <p:grpSpPr>
          <a:xfrm>
            <a:off x="7269629" y="1878124"/>
            <a:ext cx="4142490" cy="1566656"/>
            <a:chOff x="7029093" y="3578218"/>
            <a:chExt cx="3348990" cy="1674496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29093" y="3578219"/>
              <a:ext cx="3348990" cy="16744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Rectangle 14"/>
            <p:cNvSpPr/>
            <p:nvPr/>
          </p:nvSpPr>
          <p:spPr>
            <a:xfrm>
              <a:off x="7239001" y="3578218"/>
              <a:ext cx="1715803" cy="1493520"/>
            </a:xfrm>
            <a:prstGeom prst="rect">
              <a:avLst/>
            </a:prstGeom>
            <a:solidFill>
              <a:srgbClr val="92D050">
                <a:alpha val="3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V="1">
              <a:off x="7474917" y="5045545"/>
              <a:ext cx="0" cy="133978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V="1">
              <a:off x="7666848" y="4860131"/>
              <a:ext cx="0" cy="133978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V="1">
              <a:off x="7882750" y="4645018"/>
              <a:ext cx="0" cy="133978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V="1">
              <a:off x="8080870" y="4469758"/>
              <a:ext cx="0" cy="133978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V="1">
              <a:off x="8680728" y="3914792"/>
              <a:ext cx="0" cy="133978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V="1">
              <a:off x="8286610" y="4309738"/>
              <a:ext cx="0" cy="133978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V="1">
              <a:off x="8484108" y="4157338"/>
              <a:ext cx="0" cy="133978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24" b="7070"/>
          <a:stretch/>
        </p:blipFill>
        <p:spPr bwMode="auto">
          <a:xfrm>
            <a:off x="594067" y="2282290"/>
            <a:ext cx="6099670" cy="3876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3" name="Straight Arrow Connector 22"/>
          <p:cNvCxnSpPr/>
          <p:nvPr/>
        </p:nvCxnSpPr>
        <p:spPr>
          <a:xfrm flipH="1">
            <a:off x="5876715" y="5071492"/>
            <a:ext cx="480241" cy="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5876715" y="4653235"/>
            <a:ext cx="480241" cy="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5876715" y="4234977"/>
            <a:ext cx="480241" cy="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5876715" y="3825256"/>
            <a:ext cx="480241" cy="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5876715" y="3398462"/>
            <a:ext cx="480241" cy="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5876715" y="3022884"/>
            <a:ext cx="480241" cy="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5876715" y="2596091"/>
            <a:ext cx="480241" cy="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172" name="Group 7171">
            <a:extLst>
              <a:ext uri="{FF2B5EF4-FFF2-40B4-BE49-F238E27FC236}">
                <a16:creationId xmlns:a16="http://schemas.microsoft.com/office/drawing/2014/main" id="{D9D1AEC9-5406-9A4A-A773-BC238613BA1A}"/>
              </a:ext>
            </a:extLst>
          </p:cNvPr>
          <p:cNvGrpSpPr/>
          <p:nvPr/>
        </p:nvGrpSpPr>
        <p:grpSpPr>
          <a:xfrm>
            <a:off x="1328495" y="2658083"/>
            <a:ext cx="3592601" cy="3481318"/>
            <a:chOff x="1328495" y="2658083"/>
            <a:chExt cx="3592601" cy="3481318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E42D05A-2C5D-B240-853D-40318908B39F}"/>
                </a:ext>
              </a:extLst>
            </p:cNvPr>
            <p:cNvSpPr/>
            <p:nvPr/>
          </p:nvSpPr>
          <p:spPr>
            <a:xfrm>
              <a:off x="2487092" y="2658083"/>
              <a:ext cx="2434004" cy="308339"/>
            </a:xfrm>
            <a:prstGeom prst="rect">
              <a:avLst/>
            </a:prstGeom>
            <a:solidFill>
              <a:srgbClr val="FFC000">
                <a:alpha val="69804"/>
              </a:srgbClr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INJ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7A0285A-0444-9F43-BCA6-A97AC72AE3FF}"/>
                </a:ext>
              </a:extLst>
            </p:cNvPr>
            <p:cNvSpPr/>
            <p:nvPr/>
          </p:nvSpPr>
          <p:spPr>
            <a:xfrm>
              <a:off x="2453771" y="5637846"/>
              <a:ext cx="1175380" cy="501555"/>
            </a:xfrm>
            <a:prstGeom prst="rect">
              <a:avLst/>
            </a:prstGeom>
            <a:solidFill>
              <a:srgbClr val="0070C0">
                <a:alpha val="82000"/>
              </a:srgb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RF</a:t>
              </a: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282B2DE7-00A7-A94E-B5B9-3FE95D933BA3}"/>
                </a:ext>
              </a:extLst>
            </p:cNvPr>
            <p:cNvCxnSpPr>
              <a:cxnSpLocks/>
              <a:endCxn id="25" idx="0"/>
            </p:cNvCxnSpPr>
            <p:nvPr/>
          </p:nvCxnSpPr>
          <p:spPr>
            <a:xfrm>
              <a:off x="3041461" y="5486395"/>
              <a:ext cx="0" cy="151451"/>
            </a:xfrm>
            <a:prstGeom prst="line">
              <a:avLst/>
            </a:prstGeom>
            <a:ln w="57150">
              <a:solidFill>
                <a:schemeClr val="tx1"/>
              </a:solidFill>
              <a:prstDash val="sysDash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95B23312-6EB1-1B40-9C07-89BFFA01F5C5}"/>
                </a:ext>
              </a:extLst>
            </p:cNvPr>
            <p:cNvSpPr/>
            <p:nvPr/>
          </p:nvSpPr>
          <p:spPr>
            <a:xfrm>
              <a:off x="1328495" y="2949244"/>
              <a:ext cx="1109029" cy="2537151"/>
            </a:xfrm>
            <a:prstGeom prst="rect">
              <a:avLst/>
            </a:prstGeom>
            <a:solidFill>
              <a:srgbClr val="00B050">
                <a:alpha val="65000"/>
              </a:srgb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bg1"/>
                  </a:solidFill>
                </a:rPr>
                <a:t>S</a:t>
              </a:r>
              <a:br>
                <a:rPr lang="en-US" b="1" dirty="0">
                  <a:solidFill>
                    <a:schemeClr val="bg1"/>
                  </a:solidFill>
                </a:rPr>
              </a:br>
              <a:r>
                <a:rPr lang="en-US" b="1" dirty="0">
                  <a:solidFill>
                    <a:schemeClr val="bg1"/>
                  </a:solidFill>
                </a:rPr>
                <a:t>t</a:t>
              </a:r>
              <a:br>
                <a:rPr lang="en-US" b="1" dirty="0">
                  <a:solidFill>
                    <a:schemeClr val="bg1"/>
                  </a:solidFill>
                </a:rPr>
              </a:br>
              <a:r>
                <a:rPr lang="en-US" b="1" dirty="0">
                  <a:solidFill>
                    <a:schemeClr val="bg1"/>
                  </a:solidFill>
                </a:rPr>
                <a:t>a</a:t>
              </a:r>
              <a:br>
                <a:rPr lang="en-US" b="1" dirty="0">
                  <a:solidFill>
                    <a:schemeClr val="bg1"/>
                  </a:solidFill>
                </a:rPr>
              </a:br>
              <a:r>
                <a:rPr lang="en-US" b="1" dirty="0">
                  <a:solidFill>
                    <a:schemeClr val="bg1"/>
                  </a:solidFill>
                </a:rPr>
                <a:t>c</a:t>
              </a:r>
              <a:br>
                <a:rPr lang="en-US" b="1" dirty="0">
                  <a:solidFill>
                    <a:schemeClr val="bg1"/>
                  </a:solidFill>
                </a:rPr>
              </a:br>
              <a:r>
                <a:rPr lang="en-US" b="1" dirty="0">
                  <a:solidFill>
                    <a:schemeClr val="bg1"/>
                  </a:solidFill>
                </a:rPr>
                <a:t>k</a:t>
              </a: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45463A32-E172-1449-BA51-AD70CAB8A91F}"/>
                </a:ext>
              </a:extLst>
            </p:cNvPr>
            <p:cNvCxnSpPr>
              <a:cxnSpLocks/>
            </p:cNvCxnSpPr>
            <p:nvPr/>
          </p:nvCxnSpPr>
          <p:spPr>
            <a:xfrm>
              <a:off x="3674898" y="2944963"/>
              <a:ext cx="0" cy="2173444"/>
            </a:xfrm>
            <a:prstGeom prst="line">
              <a:avLst/>
            </a:prstGeom>
            <a:ln w="57150">
              <a:solidFill>
                <a:schemeClr val="accent1"/>
              </a:solidFill>
              <a:prstDash val="sysDash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7171" name="Group 7170">
            <a:extLst>
              <a:ext uri="{FF2B5EF4-FFF2-40B4-BE49-F238E27FC236}">
                <a16:creationId xmlns:a16="http://schemas.microsoft.com/office/drawing/2014/main" id="{B4A3DD01-F818-4646-8CF0-035DF1D887E7}"/>
              </a:ext>
            </a:extLst>
          </p:cNvPr>
          <p:cNvGrpSpPr/>
          <p:nvPr/>
        </p:nvGrpSpPr>
        <p:grpSpPr>
          <a:xfrm>
            <a:off x="7516757" y="3530792"/>
            <a:ext cx="4675243" cy="2772098"/>
            <a:chOff x="7516757" y="3530792"/>
            <a:chExt cx="4675243" cy="2772098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0CAA9E62-1EAF-D841-B604-A438D344ADC6}"/>
                </a:ext>
              </a:extLst>
            </p:cNvPr>
            <p:cNvSpPr/>
            <p:nvPr/>
          </p:nvSpPr>
          <p:spPr>
            <a:xfrm>
              <a:off x="8654185" y="3970222"/>
              <a:ext cx="2422968" cy="47639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INJ</a:t>
              </a: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A7718098-7D7E-CA49-965C-D6C67D8E75E9}"/>
                </a:ext>
              </a:extLst>
            </p:cNvPr>
            <p:cNvCxnSpPr>
              <a:cxnSpLocks/>
            </p:cNvCxnSpPr>
            <p:nvPr/>
          </p:nvCxnSpPr>
          <p:spPr>
            <a:xfrm>
              <a:off x="8654185" y="3802831"/>
              <a:ext cx="0" cy="1054121"/>
            </a:xfrm>
            <a:prstGeom prst="line">
              <a:avLst/>
            </a:prstGeom>
            <a:ln w="28575">
              <a:prstDash val="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7F0F99C3-228A-4940-B1B1-70C088C04871}"/>
                    </a:ext>
                  </a:extLst>
                </p:cNvPr>
                <p:cNvSpPr txBox="1"/>
                <p:nvPr/>
              </p:nvSpPr>
              <p:spPr>
                <a:xfrm>
                  <a:off x="8025024" y="3530792"/>
                  <a:ext cx="1258322" cy="31517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1" i="1" dirty="0" smtClean="0">
                            <a:solidFill>
                              <a:schemeClr val="accent5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sz="1400" b="1" i="1" dirty="0" smtClean="0">
                            <a:solidFill>
                              <a:schemeClr val="accent5"/>
                            </a:solidFill>
                            <a:latin typeface="Cambria Math"/>
                          </a:rPr>
                          <m:t>𝟎</m:t>
                        </m:r>
                        <m:r>
                          <a:rPr lang="en-US" sz="1400" b="1" i="1" dirty="0" smtClean="0">
                            <a:solidFill>
                              <a:schemeClr val="accent5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sz="1400" b="1" i="1" dirty="0" smtClean="0">
                            <a:solidFill>
                              <a:schemeClr val="accent5"/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en-US" sz="1400" b="1" i="1" dirty="0" smtClean="0">
                            <a:solidFill>
                              <a:schemeClr val="accent5"/>
                            </a:solidFill>
                            <a:latin typeface="Cambria Math"/>
                          </a:rPr>
                          <m:t>%</m:t>
                        </m:r>
                      </m:oMath>
                    </m:oMathPara>
                  </a14:m>
                  <a:endParaRPr lang="en-US" sz="1400" b="1" dirty="0">
                    <a:solidFill>
                      <a:schemeClr val="accent5"/>
                    </a:solidFill>
                  </a:endParaRPr>
                </a:p>
              </p:txBody>
            </p:sp>
          </mc:Choice>
          <mc:Fallback xmlns="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7F0F99C3-228A-4940-B1B1-70C088C0487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25024" y="3530792"/>
                  <a:ext cx="1258322" cy="315171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354B0392-15D2-E24E-B9A9-648806F82457}"/>
                </a:ext>
              </a:extLst>
            </p:cNvPr>
            <p:cNvCxnSpPr>
              <a:cxnSpLocks/>
            </p:cNvCxnSpPr>
            <p:nvPr/>
          </p:nvCxnSpPr>
          <p:spPr>
            <a:xfrm>
              <a:off x="8654185" y="3849351"/>
              <a:ext cx="2422968" cy="13863"/>
            </a:xfrm>
            <a:prstGeom prst="straightConnector1">
              <a:avLst/>
            </a:prstGeom>
            <a:ln w="28575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096B4D64-B28B-8640-BE7B-4703A8164A7E}"/>
                    </a:ext>
                  </a:extLst>
                </p:cNvPr>
                <p:cNvSpPr txBox="1"/>
                <p:nvPr/>
              </p:nvSpPr>
              <p:spPr>
                <a:xfrm>
                  <a:off x="8929751" y="3538186"/>
                  <a:ext cx="187183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1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>
                          <a:rPr lang="en-US" sz="1400" b="1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1400" b="1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400" b="1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sz="1400" b="1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%</m:t>
                        </m:r>
                      </m:oMath>
                    </m:oMathPara>
                  </a14:m>
                  <a:endParaRPr lang="en-US" sz="1400" b="1" dirty="0">
                    <a:solidFill>
                      <a:schemeClr val="accent5"/>
                    </a:solidFill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096B4D64-B28B-8640-BE7B-4703A8164A7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29751" y="3538186"/>
                  <a:ext cx="1871831" cy="307777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CE82A2E2-D322-5E4E-B8BE-094C23D43C80}"/>
                </a:ext>
              </a:extLst>
            </p:cNvPr>
            <p:cNvSpPr/>
            <p:nvPr/>
          </p:nvSpPr>
          <p:spPr>
            <a:xfrm>
              <a:off x="8056513" y="4200926"/>
              <a:ext cx="551714" cy="1699497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</a:t>
              </a:r>
              <a:br>
                <a:rPr lang="en-US" dirty="0"/>
              </a:br>
              <a:r>
                <a:rPr lang="en-US" dirty="0"/>
                <a:t>t</a:t>
              </a:r>
              <a:br>
                <a:rPr lang="en-US" dirty="0"/>
              </a:br>
              <a:r>
                <a:rPr lang="en-US" dirty="0"/>
                <a:t>a</a:t>
              </a:r>
            </a:p>
            <a:p>
              <a:pPr algn="ctr"/>
              <a:r>
                <a:rPr lang="en-US" dirty="0"/>
                <a:t>c</a:t>
              </a:r>
            </a:p>
            <a:p>
              <a:pPr algn="ctr"/>
              <a:r>
                <a:rPr lang="en-US" dirty="0"/>
                <a:t>k</a:t>
              </a: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99AB6ED1-C26F-6F4C-B04E-BC5D68ABF322}"/>
                </a:ext>
              </a:extLst>
            </p:cNvPr>
            <p:cNvSpPr/>
            <p:nvPr/>
          </p:nvSpPr>
          <p:spPr>
            <a:xfrm>
              <a:off x="8608227" y="5900423"/>
              <a:ext cx="1208487" cy="402467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RF</a:t>
              </a:r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AC442AC5-64E4-EE4F-A3D3-5CED027669DD}"/>
                </a:ext>
              </a:extLst>
            </p:cNvPr>
            <p:cNvCxnSpPr>
              <a:cxnSpLocks/>
            </p:cNvCxnSpPr>
            <p:nvPr/>
          </p:nvCxnSpPr>
          <p:spPr>
            <a:xfrm>
              <a:off x="9215237" y="4674425"/>
              <a:ext cx="0" cy="1225998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07517DDC-0F2C-C14E-BE45-61A06FE7E9AC}"/>
                </a:ext>
              </a:extLst>
            </p:cNvPr>
            <p:cNvSpPr txBox="1"/>
            <p:nvPr/>
          </p:nvSpPr>
          <p:spPr>
            <a:xfrm>
              <a:off x="9217697" y="5406454"/>
              <a:ext cx="250727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accent5"/>
                  </a:solidFill>
                </a:rPr>
                <a:t>Reference </a:t>
              </a:r>
              <a:br>
                <a:rPr lang="en-US" sz="1400" b="1" dirty="0">
                  <a:solidFill>
                    <a:schemeClr val="accent5"/>
                  </a:solidFill>
                </a:rPr>
              </a:br>
              <a:r>
                <a:rPr lang="en-US" sz="1400" b="1" dirty="0">
                  <a:solidFill>
                    <a:schemeClr val="accent5"/>
                  </a:solidFill>
                </a:rPr>
                <a:t>momentum </a:t>
              </a: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75A5432E-CC5C-5E48-A463-4D296FD58CBC}"/>
                </a:ext>
              </a:extLst>
            </p:cNvPr>
            <p:cNvCxnSpPr>
              <a:cxnSpLocks/>
              <a:stCxn id="38" idx="2"/>
            </p:cNvCxnSpPr>
            <p:nvPr/>
          </p:nvCxnSpPr>
          <p:spPr>
            <a:xfrm>
              <a:off x="9865669" y="4446612"/>
              <a:ext cx="0" cy="796188"/>
            </a:xfrm>
            <a:prstGeom prst="line">
              <a:avLst/>
            </a:prstGeom>
            <a:ln w="28575">
              <a:solidFill>
                <a:schemeClr val="accent1"/>
              </a:solidFill>
              <a:prstDash val="sysDash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CE6B583F-4401-1C41-BB2D-4F7C24465DF4}"/>
                </a:ext>
              </a:extLst>
            </p:cNvPr>
            <p:cNvSpPr txBox="1"/>
            <p:nvPr/>
          </p:nvSpPr>
          <p:spPr>
            <a:xfrm>
              <a:off x="9841423" y="4518351"/>
              <a:ext cx="23505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accent5"/>
                  </a:solidFill>
                </a:rPr>
                <a:t>Injected</a:t>
              </a:r>
              <a:br>
                <a:rPr lang="en-US" sz="1400" b="1" dirty="0">
                  <a:solidFill>
                    <a:schemeClr val="accent5"/>
                  </a:solidFill>
                </a:rPr>
              </a:br>
              <a:r>
                <a:rPr lang="en-US" sz="1400" b="1" dirty="0">
                  <a:solidFill>
                    <a:schemeClr val="accent5"/>
                  </a:solidFill>
                </a:rPr>
                <a:t>momentum</a:t>
              </a:r>
            </a:p>
          </p:txBody>
        </p: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E398C307-CE22-8347-A1A1-E9D81C7D9B36}"/>
                </a:ext>
              </a:extLst>
            </p:cNvPr>
            <p:cNvCxnSpPr>
              <a:cxnSpLocks/>
            </p:cNvCxnSpPr>
            <p:nvPr/>
          </p:nvCxnSpPr>
          <p:spPr>
            <a:xfrm>
              <a:off x="7821085" y="3990875"/>
              <a:ext cx="0" cy="1969388"/>
            </a:xfrm>
            <a:prstGeom prst="straightConnector1">
              <a:avLst/>
            </a:prstGeom>
            <a:ln w="28575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C0FC7B93-B6DB-8642-96FE-681CCA38D80D}"/>
                    </a:ext>
                  </a:extLst>
                </p:cNvPr>
                <p:cNvSpPr txBox="1"/>
                <p:nvPr/>
              </p:nvSpPr>
              <p:spPr>
                <a:xfrm rot="16200000">
                  <a:off x="7045182" y="4777028"/>
                  <a:ext cx="1258322" cy="31517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1" i="0" dirty="0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~</m:t>
                        </m:r>
                        <m:r>
                          <a:rPr lang="en-US" sz="1400" b="1" i="0" dirty="0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𝟏𝟓𝟎𝟎</m:t>
                        </m:r>
                        <m:r>
                          <a:rPr lang="en-US" sz="1400" b="1" i="0" dirty="0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400" b="1" i="0" dirty="0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𝐦𝐬</m:t>
                        </m:r>
                      </m:oMath>
                    </m:oMathPara>
                  </a14:m>
                  <a:endParaRPr lang="en-US" sz="1400" b="1" dirty="0">
                    <a:solidFill>
                      <a:schemeClr val="accent5"/>
                    </a:solidFill>
                  </a:endParaRPr>
                </a:p>
              </p:txBody>
            </p:sp>
          </mc:Choice>
          <mc:Fallback xmlns="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C0FC7B93-B6DB-8642-96FE-681CCA38D80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7045182" y="4777028"/>
                  <a:ext cx="1258322" cy="315171"/>
                </a:xfrm>
                <a:prstGeom prst="rect">
                  <a:avLst/>
                </a:prstGeom>
                <a:blipFill>
                  <a:blip r:embed="rId7"/>
                  <a:stretch>
                    <a:fillRect r="-769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3" name="Date Placeholder 62">
            <a:extLst>
              <a:ext uri="{FF2B5EF4-FFF2-40B4-BE49-F238E27FC236}">
                <a16:creationId xmlns:a16="http://schemas.microsoft.com/office/drawing/2014/main" id="{D9DCC708-6396-2E43-9954-B6B5EB7C7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en-US" dirty="0"/>
          </a:p>
        </p:txBody>
      </p:sp>
      <p:sp>
        <p:nvSpPr>
          <p:cNvPr id="7168" name="Footer Placeholder 7167">
            <a:extLst>
              <a:ext uri="{FF2B5EF4-FFF2-40B4-BE49-F238E27FC236}">
                <a16:creationId xmlns:a16="http://schemas.microsoft.com/office/drawing/2014/main" id="{0A1592B8-6F25-1243-B951-18076BE3A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| Electron cooling in the CERN accelerator complex</a:t>
            </a:r>
            <a:endParaRPr lang="en-US" dirty="0"/>
          </a:p>
        </p:txBody>
      </p:sp>
      <p:sp>
        <p:nvSpPr>
          <p:cNvPr id="7169" name="Slide Number Placeholder 7168">
            <a:extLst>
              <a:ext uri="{FF2B5EF4-FFF2-40B4-BE49-F238E27FC236}">
                <a16:creationId xmlns:a16="http://schemas.microsoft.com/office/drawing/2014/main" id="{7184921E-8873-7943-B66A-39F067443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233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058961"/>
            <a:ext cx="11376024" cy="2269479"/>
          </a:xfrm>
        </p:spPr>
        <p:txBody>
          <a:bodyPr>
            <a:normAutofit/>
          </a:bodyPr>
          <a:lstStyle/>
          <a:p>
            <a:pPr lvl="1"/>
            <a:r>
              <a:rPr lang="en-US" b="1" dirty="0">
                <a:solidFill>
                  <a:schemeClr val="tx1"/>
                </a:solidFill>
              </a:rPr>
              <a:t>Final ion beam profile </a:t>
            </a:r>
            <a:r>
              <a:rPr lang="en-US" b="1" dirty="0"/>
              <a:t>strongly dependent on ion-electron relative trajectory.</a:t>
            </a:r>
          </a:p>
          <a:p>
            <a:pPr lvl="1"/>
            <a:r>
              <a:rPr lang="en-US" b="1" dirty="0"/>
              <a:t>It can be seen with cooling maps, </a:t>
            </a:r>
            <a:r>
              <a:rPr lang="en-US" dirty="0"/>
              <a:t>i.e. scan on the ion orbit</a:t>
            </a:r>
          </a:p>
          <a:p>
            <a:pPr lvl="2"/>
            <a:r>
              <a:rPr lang="en-US" dirty="0"/>
              <a:t>One can see the </a:t>
            </a:r>
            <a:r>
              <a:rPr lang="en-US" b="1" dirty="0"/>
              <a:t>electron velocity profile </a:t>
            </a:r>
            <a:r>
              <a:rPr lang="en-US" dirty="0"/>
              <a:t>looking at final </a:t>
            </a:r>
            <a:br>
              <a:rPr lang="en-US" dirty="0"/>
            </a:br>
            <a:r>
              <a:rPr lang="en-US" dirty="0"/>
              <a:t>momentum and minimize the final emittance</a:t>
            </a:r>
          </a:p>
          <a:p>
            <a:pPr lvl="2"/>
            <a:r>
              <a:rPr lang="en-US" b="1" dirty="0">
                <a:solidFill>
                  <a:schemeClr val="accent3"/>
                </a:solidFill>
              </a:rPr>
              <a:t>Note: best cooling is not necessarily the optimum!</a:t>
            </a:r>
            <a:br>
              <a:rPr lang="en-US" dirty="0">
                <a:solidFill>
                  <a:schemeClr val="accent3"/>
                </a:solidFill>
              </a:rPr>
            </a:br>
            <a:r>
              <a:rPr lang="en-US" dirty="0"/>
              <a:t>Impedance-induced instabilities might require some</a:t>
            </a:r>
            <a:br>
              <a:rPr lang="en-US" dirty="0"/>
            </a:br>
            <a:r>
              <a:rPr lang="en-US" dirty="0"/>
              <a:t>“heating” of the circulating ions, e.g. with an angle.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36318"/>
          </a:xfrm>
        </p:spPr>
        <p:txBody>
          <a:bodyPr/>
          <a:lstStyle/>
          <a:p>
            <a:r>
              <a:rPr lang="en-US" dirty="0"/>
              <a:t>LEIR Ion-Electron Orbit Overlap Adjustment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E951CBC2-F464-F240-A38B-A6F48CD49E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176" y="4347709"/>
            <a:ext cx="5608761" cy="207731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28310" y="4667937"/>
            <a:ext cx="1276209" cy="417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H plane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2D48ABF8-322B-D345-BFC5-EAAB3FD188DD}"/>
              </a:ext>
            </a:extLst>
          </p:cNvPr>
          <p:cNvGrpSpPr/>
          <p:nvPr/>
        </p:nvGrpSpPr>
        <p:grpSpPr>
          <a:xfrm>
            <a:off x="970217" y="3390204"/>
            <a:ext cx="4455349" cy="2554753"/>
            <a:chOff x="970217" y="3390204"/>
            <a:chExt cx="4455349" cy="2554753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78006B5D-074C-474C-BF07-4436C86F1DB4}"/>
                </a:ext>
              </a:extLst>
            </p:cNvPr>
            <p:cNvGrpSpPr/>
            <p:nvPr/>
          </p:nvGrpSpPr>
          <p:grpSpPr>
            <a:xfrm>
              <a:off x="970217" y="3390204"/>
              <a:ext cx="4455349" cy="953473"/>
              <a:chOff x="4269491" y="5067607"/>
              <a:chExt cx="3737238" cy="799793"/>
            </a:xfrm>
          </p:grpSpPr>
          <p:pic>
            <p:nvPicPr>
              <p:cNvPr id="10" name="Picture 3"/>
              <p:cNvPicPr>
                <a:picLocks noChangeAspect="1" noChangeArrowheads="1"/>
              </p:cNvPicPr>
              <p:nvPr/>
            </p:nvPicPr>
            <p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016" b="50000"/>
              <a:stretch/>
            </p:blipFill>
            <p:spPr bwMode="auto">
              <a:xfrm>
                <a:off x="4269491" y="5067607"/>
                <a:ext cx="3429000" cy="799788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pic>
          <p:sp>
            <p:nvSpPr>
              <p:cNvPr id="11" name="Rectangle 10"/>
              <p:cNvSpPr/>
              <p:nvPr/>
            </p:nvSpPr>
            <p:spPr>
              <a:xfrm>
                <a:off x="5341680" y="5205600"/>
                <a:ext cx="381000" cy="661800"/>
              </a:xfrm>
              <a:prstGeom prst="rect">
                <a:avLst/>
              </a:prstGeom>
              <a:solidFill>
                <a:srgbClr val="FFC000">
                  <a:alpha val="3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6878016" y="5155815"/>
                <a:ext cx="112871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/>
                  <a:t>H plane</a:t>
                </a:r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5425258" y="5391145"/>
                <a:ext cx="209550" cy="443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/>
              <p:cNvSpPr txBox="1"/>
              <p:nvPr/>
            </p:nvSpPr>
            <p:spPr>
              <a:xfrm>
                <a:off x="5470275" y="5173191"/>
                <a:ext cx="15025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solidFill>
                      <a:srgbClr val="FF0000"/>
                    </a:solidFill>
                  </a:rPr>
                  <a:t>A</a:t>
                </a:r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5425259" y="5395576"/>
                <a:ext cx="195269" cy="85721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18"/>
              <p:cNvSpPr txBox="1"/>
              <p:nvPr/>
            </p:nvSpPr>
            <p:spPr>
              <a:xfrm>
                <a:off x="5447766" y="5438436"/>
                <a:ext cx="15025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solidFill>
                      <a:srgbClr val="00B050"/>
                    </a:solidFill>
                  </a:rPr>
                  <a:t>B</a:t>
                </a:r>
              </a:p>
            </p:txBody>
          </p: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01D480C-A4BA-4A41-9509-F2B85233CCF2}"/>
                </a:ext>
              </a:extLst>
            </p:cNvPr>
            <p:cNvSpPr txBox="1"/>
            <p:nvPr/>
          </p:nvSpPr>
          <p:spPr>
            <a:xfrm>
              <a:off x="3405322" y="4945259"/>
              <a:ext cx="344630" cy="417595"/>
            </a:xfrm>
            <a:prstGeom prst="rect">
              <a:avLst/>
            </a:prstGeom>
            <a:solidFill>
              <a:srgbClr val="C4DAEF">
                <a:alpha val="29804"/>
              </a:srgb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US" b="1" dirty="0">
                  <a:solidFill>
                    <a:srgbClr val="FF0000"/>
                  </a:solidFill>
                </a:rPr>
                <a:t>A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4A767D1-F628-0C48-93E4-F70D4FADD65D}"/>
                </a:ext>
              </a:extLst>
            </p:cNvPr>
            <p:cNvSpPr txBox="1"/>
            <p:nvPr/>
          </p:nvSpPr>
          <p:spPr>
            <a:xfrm>
              <a:off x="3405322" y="5527362"/>
              <a:ext cx="344630" cy="417595"/>
            </a:xfrm>
            <a:prstGeom prst="rect">
              <a:avLst/>
            </a:prstGeom>
            <a:solidFill>
              <a:srgbClr val="C4DAEF">
                <a:alpha val="29804"/>
              </a:srgb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US" b="1" dirty="0">
                  <a:solidFill>
                    <a:srgbClr val="00B050"/>
                  </a:solidFill>
                </a:rPr>
                <a:t>B</a:t>
              </a:r>
            </a:p>
          </p:txBody>
        </p: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1284112E-4FE2-D946-BFC3-0C425B1584D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3653" y="1470198"/>
            <a:ext cx="4714026" cy="2158760"/>
          </a:xfrm>
          <a:prstGeom prst="rect">
            <a:avLst/>
          </a:prstGeom>
        </p:spPr>
      </p:pic>
      <p:grpSp>
        <p:nvGrpSpPr>
          <p:cNvPr id="43" name="Group 42">
            <a:extLst>
              <a:ext uri="{FF2B5EF4-FFF2-40B4-BE49-F238E27FC236}">
                <a16:creationId xmlns:a16="http://schemas.microsoft.com/office/drawing/2014/main" id="{7138C783-97FF-0D49-8D94-B8C8D8513972}"/>
              </a:ext>
            </a:extLst>
          </p:cNvPr>
          <p:cNvGrpSpPr/>
          <p:nvPr/>
        </p:nvGrpSpPr>
        <p:grpSpPr>
          <a:xfrm>
            <a:off x="6859706" y="3707596"/>
            <a:ext cx="4805160" cy="2571217"/>
            <a:chOff x="6859706" y="3707596"/>
            <a:chExt cx="4805160" cy="2571217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D0D40821-F563-794B-AA44-2EB5BD1A9144}"/>
                </a:ext>
              </a:extLst>
            </p:cNvPr>
            <p:cNvGrpSpPr/>
            <p:nvPr/>
          </p:nvGrpSpPr>
          <p:grpSpPr>
            <a:xfrm>
              <a:off x="6859706" y="3707596"/>
              <a:ext cx="4805160" cy="2571217"/>
              <a:chOff x="6898899" y="3172546"/>
              <a:chExt cx="3317256" cy="1775047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" name="TextBox 5"/>
                  <p:cNvSpPr txBox="1"/>
                  <p:nvPr/>
                </p:nvSpPr>
                <p:spPr>
                  <a:xfrm>
                    <a:off x="7788928" y="4556845"/>
                    <a:ext cx="1425783" cy="390748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>
                              <a:latin typeface="Cambria Math"/>
                            </a:rPr>
                            <m:t>∝</m:t>
                          </m:r>
                          <m:r>
                            <a:rPr lang="en-US" i="1">
                              <a:latin typeface="Cambria Math"/>
                            </a:rPr>
                            <m:t>𝐼𝑚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𝑍</m:t>
                              </m:r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/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𝑝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6" name="TextBox 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788928" y="4556845"/>
                    <a:ext cx="1425783" cy="390748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pic>
            <p:nvPicPr>
              <p:cNvPr id="4" name="Picture 3"/>
              <p:cNvPicPr>
                <a:picLocks noChangeAspect="1"/>
              </p:cNvPicPr>
              <p:nvPr/>
            </p:nvPicPr>
            <p:blipFill rotWithShape="1">
              <a:blip r:embed="rId7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3834"/>
              <a:stretch/>
            </p:blipFill>
            <p:spPr>
              <a:xfrm>
                <a:off x="7049953" y="3339844"/>
                <a:ext cx="3166202" cy="1461717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" name="TextBox 4"/>
                  <p:cNvSpPr txBox="1"/>
                  <p:nvPr/>
                </p:nvSpPr>
                <p:spPr>
                  <a:xfrm rot="16200000">
                    <a:off x="6430319" y="3641126"/>
                    <a:ext cx="1327907" cy="390748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>
                              <a:latin typeface="Cambria Math"/>
                            </a:rPr>
                            <m:t>∝</m:t>
                          </m:r>
                          <m:r>
                            <a:rPr lang="en-US" i="1">
                              <a:latin typeface="Cambria Math"/>
                            </a:rPr>
                            <m:t>𝑅𝑒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𝑍</m:t>
                              </m:r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/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𝑝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5" name="TextBox 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6200000">
                    <a:off x="6430319" y="3641126"/>
                    <a:ext cx="1327907" cy="390748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21" name="Straight Arrow Connector 20"/>
              <p:cNvCxnSpPr>
                <a:cxnSpLocks/>
              </p:cNvCxnSpPr>
              <p:nvPr/>
            </p:nvCxnSpPr>
            <p:spPr>
              <a:xfrm flipH="1">
                <a:off x="7698491" y="3776046"/>
                <a:ext cx="608968" cy="11430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headEnd type="triangle" w="med" len="med"/>
                <a:tailEnd type="triangl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/>
              <p:cNvSpPr txBox="1"/>
              <p:nvPr/>
            </p:nvSpPr>
            <p:spPr>
              <a:xfrm>
                <a:off x="8199838" y="3768818"/>
                <a:ext cx="15025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solidFill>
                      <a:srgbClr val="FF0000"/>
                    </a:solidFill>
                  </a:rPr>
                  <a:t>A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7776629" y="3856626"/>
                <a:ext cx="15025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solidFill>
                      <a:srgbClr val="00B050"/>
                    </a:solidFill>
                  </a:rPr>
                  <a:t>B</a:t>
                </a:r>
              </a:p>
            </p:txBody>
          </p:sp>
          <p:cxnSp>
            <p:nvCxnSpPr>
              <p:cNvPr id="24" name="Straight Arrow Connector 23"/>
              <p:cNvCxnSpPr>
                <a:cxnSpLocks/>
              </p:cNvCxnSpPr>
              <p:nvPr/>
            </p:nvCxnSpPr>
            <p:spPr>
              <a:xfrm flipH="1">
                <a:off x="8093141" y="3776046"/>
                <a:ext cx="285750" cy="7620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triangle" w="med" len="med"/>
                <a:tailEnd type="triangl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Oval 26"/>
              <p:cNvSpPr/>
              <p:nvPr/>
            </p:nvSpPr>
            <p:spPr>
              <a:xfrm>
                <a:off x="8467005" y="3761675"/>
                <a:ext cx="47625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8782294" y="4939426"/>
              <a:ext cx="23169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A: close to boundary</a:t>
              </a:r>
            </a:p>
            <a:p>
              <a:r>
                <a:rPr lang="en-US" dirty="0">
                  <a:solidFill>
                    <a:srgbClr val="00B050"/>
                  </a:solidFill>
                </a:rPr>
                <a:t>B: more margin!</a:t>
              </a:r>
            </a:p>
          </p:txBody>
        </p:sp>
      </p:grpSp>
      <p:sp>
        <p:nvSpPr>
          <p:cNvPr id="39" name="Date Placeholder 38">
            <a:extLst>
              <a:ext uri="{FF2B5EF4-FFF2-40B4-BE49-F238E27FC236}">
                <a16:creationId xmlns:a16="http://schemas.microsoft.com/office/drawing/2014/main" id="{8DB37E44-56A1-1546-B14C-F3550B6C71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en-US" dirty="0"/>
          </a:p>
        </p:txBody>
      </p:sp>
      <p:sp>
        <p:nvSpPr>
          <p:cNvPr id="40" name="Footer Placeholder 39">
            <a:extLst>
              <a:ext uri="{FF2B5EF4-FFF2-40B4-BE49-F238E27FC236}">
                <a16:creationId xmlns:a16="http://schemas.microsoft.com/office/drawing/2014/main" id="{2E022874-A900-E74A-8E06-BDF8B5CA7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| Electron cooling in the CERN accelerator complex</a:t>
            </a:r>
            <a:endParaRPr lang="en-US" dirty="0"/>
          </a:p>
        </p:txBody>
      </p:sp>
      <p:sp>
        <p:nvSpPr>
          <p:cNvPr id="41" name="Slide Number Placeholder 40">
            <a:extLst>
              <a:ext uri="{FF2B5EF4-FFF2-40B4-BE49-F238E27FC236}">
                <a16:creationId xmlns:a16="http://schemas.microsoft.com/office/drawing/2014/main" id="{AA42CAAB-7EF4-084B-9AD7-6805F398E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ABC82E8-006B-0B42-9599-0E5AB7F442F7}"/>
              </a:ext>
            </a:extLst>
          </p:cNvPr>
          <p:cNvSpPr txBox="1"/>
          <p:nvPr/>
        </p:nvSpPr>
        <p:spPr>
          <a:xfrm>
            <a:off x="6945051" y="6072026"/>
            <a:ext cx="52469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i="1" dirty="0">
                <a:solidFill>
                  <a:schemeClr val="accent5"/>
                </a:solidFill>
              </a:rPr>
              <a:t>More Details in </a:t>
            </a:r>
            <a:r>
              <a:rPr lang="en-GB" sz="1100" b="1" i="1" dirty="0">
                <a:solidFill>
                  <a:schemeClr val="accent5"/>
                </a:solidFill>
                <a:hlinkClick r:id="rId9"/>
              </a:rPr>
              <a:t>CERN-ACC-NOTE-2020-0023</a:t>
            </a:r>
            <a:r>
              <a:rPr lang="en-GB" sz="1100" b="1" i="1" dirty="0">
                <a:solidFill>
                  <a:schemeClr val="accent5"/>
                </a:solidFill>
              </a:rPr>
              <a:t> and N. </a:t>
            </a:r>
            <a:r>
              <a:rPr lang="en-GB" sz="1100" b="1" i="1" dirty="0" err="1">
                <a:solidFill>
                  <a:schemeClr val="accent5"/>
                </a:solidFill>
              </a:rPr>
              <a:t>Biancacci</a:t>
            </a:r>
            <a:r>
              <a:rPr lang="en-GB" sz="1100" b="1" i="1" dirty="0">
                <a:solidFill>
                  <a:schemeClr val="accent5"/>
                </a:solidFill>
                <a:hlinkClick r:id="rId10"/>
              </a:rPr>
              <a:t> ABP-IWG#11</a:t>
            </a:r>
            <a:r>
              <a:rPr lang="en-GB" sz="1100" b="1" i="1" dirty="0">
                <a:solidFill>
                  <a:schemeClr val="accent5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70466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F20F8EE-0C6C-4D4C-96AE-355A407640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658826" cy="1065742"/>
          </a:xfrm>
        </p:spPr>
        <p:txBody>
          <a:bodyPr/>
          <a:lstStyle/>
          <a:p>
            <a:r>
              <a:rPr lang="en-US" dirty="0"/>
              <a:t>LEIR: Measurement and Simulation of Cooling Force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7DDF77-443E-624B-9323-FB2EC1B98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E01972-15AE-CA42-A975-1A1570B3D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| Electron cooling in the CERN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52C1B9-4557-0E4B-8615-0878B92DE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C484D9-9D8D-9A4E-8D2D-2B95B62692CD}"/>
              </a:ext>
            </a:extLst>
          </p:cNvPr>
          <p:cNvSpPr txBox="1"/>
          <p:nvPr/>
        </p:nvSpPr>
        <p:spPr>
          <a:xfrm>
            <a:off x="6656510" y="6065227"/>
            <a:ext cx="55354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i="1" dirty="0">
                <a:solidFill>
                  <a:schemeClr val="accent5"/>
                </a:solidFill>
              </a:rPr>
              <a:t>More Details in A. Latina </a:t>
            </a:r>
            <a:r>
              <a:rPr lang="en-GB" sz="1100" b="1" i="1" dirty="0">
                <a:solidFill>
                  <a:schemeClr val="accent5"/>
                </a:solidFill>
                <a:hlinkClick r:id="rId3"/>
              </a:rPr>
              <a:t>ABP-IWG#11</a:t>
            </a:r>
            <a:r>
              <a:rPr lang="en-GB" sz="1100" b="1" i="1" dirty="0">
                <a:solidFill>
                  <a:schemeClr val="accent5"/>
                </a:solidFill>
              </a:rPr>
              <a:t>, B. Veglia </a:t>
            </a:r>
            <a:r>
              <a:rPr lang="en-GB" sz="1100" b="1" i="1" dirty="0">
                <a:solidFill>
                  <a:schemeClr val="accent5"/>
                </a:solidFill>
                <a:hlinkClick r:id="rId4"/>
              </a:rPr>
              <a:t>COOL2019</a:t>
            </a:r>
            <a:r>
              <a:rPr lang="en-GB" sz="1100" b="1" i="1" dirty="0">
                <a:solidFill>
                  <a:schemeClr val="accent5"/>
                </a:solidFill>
              </a:rPr>
              <a:t>, </a:t>
            </a:r>
            <a:r>
              <a:rPr lang="en-GB" sz="1100" b="1" i="1" u="sng" dirty="0">
                <a:solidFill>
                  <a:schemeClr val="accent5"/>
                </a:solidFill>
              </a:rPr>
              <a:t>P. </a:t>
            </a:r>
            <a:r>
              <a:rPr lang="en-GB" sz="1100" b="1" i="1" u="sng" dirty="0" err="1">
                <a:solidFill>
                  <a:schemeClr val="accent5"/>
                </a:solidFill>
              </a:rPr>
              <a:t>Kruyt</a:t>
            </a:r>
            <a:r>
              <a:rPr lang="en-GB" sz="1100" b="1" i="1" u="sng" dirty="0">
                <a:solidFill>
                  <a:schemeClr val="accent5"/>
                </a:solidFill>
              </a:rPr>
              <a:t> </a:t>
            </a:r>
            <a:r>
              <a:rPr lang="en-GB" sz="1100" b="1" i="1" u="sng" dirty="0" err="1">
                <a:solidFill>
                  <a:schemeClr val="accent5"/>
                </a:solidFill>
              </a:rPr>
              <a:t>Ph.D</a:t>
            </a:r>
            <a:r>
              <a:rPr lang="en-GB" sz="1100" b="1" i="1" u="sng" dirty="0">
                <a:solidFill>
                  <a:schemeClr val="accent5"/>
                </a:solidFill>
              </a:rPr>
              <a:t> thesis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F83FEEC0-C1F8-A843-916E-71142A8FE8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4504" y="1110894"/>
            <a:ext cx="11349509" cy="171369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0" dirty="0"/>
              <a:t>The</a:t>
            </a:r>
            <a:r>
              <a:rPr lang="en-US" sz="2000" dirty="0"/>
              <a:t> longitudinal force </a:t>
            </a:r>
            <a:r>
              <a:rPr lang="en-US" sz="2000" b="0" dirty="0"/>
              <a:t>can be </a:t>
            </a:r>
            <a:r>
              <a:rPr lang="en-US" sz="2000" dirty="0"/>
              <a:t>measured</a:t>
            </a:r>
            <a:r>
              <a:rPr lang="en-US" sz="2000" b="0" dirty="0"/>
              <a:t> during MDs by </a:t>
            </a:r>
            <a:r>
              <a:rPr lang="en-US" sz="2000" dirty="0"/>
              <a:t>applying a voltage step on </a:t>
            </a:r>
            <a:r>
              <a:rPr lang="en-US" sz="2000" dirty="0" err="1"/>
              <a:t>V</a:t>
            </a:r>
            <a:r>
              <a:rPr lang="en-US" sz="2000" baseline="-25000" dirty="0" err="1"/>
              <a:t>cathode</a:t>
            </a:r>
            <a:r>
              <a:rPr lang="en-US" sz="2000" dirty="0"/>
              <a:t> </a:t>
            </a:r>
            <a:r>
              <a:rPr lang="en-US" sz="2000" b="0" dirty="0"/>
              <a:t>and </a:t>
            </a:r>
            <a:r>
              <a:rPr lang="en-US" sz="2000" dirty="0"/>
              <a:t>measuring</a:t>
            </a:r>
            <a:r>
              <a:rPr lang="en-US" sz="2000" b="0" dirty="0"/>
              <a:t> the </a:t>
            </a:r>
            <a:r>
              <a:rPr lang="en-US" sz="2000" dirty="0"/>
              <a:t>speed</a:t>
            </a:r>
            <a:r>
              <a:rPr lang="en-US" sz="2000" b="0" dirty="0"/>
              <a:t> for the </a:t>
            </a:r>
            <a:r>
              <a:rPr lang="en-US" sz="2000" dirty="0"/>
              <a:t>ions</a:t>
            </a:r>
            <a:r>
              <a:rPr lang="en-US" sz="2000" b="0" dirty="0"/>
              <a:t> to follow the </a:t>
            </a:r>
            <a:r>
              <a:rPr lang="en-US" sz="2000" dirty="0"/>
              <a:t>change of their mean momentum.</a:t>
            </a:r>
            <a:endParaRPr lang="en-US" sz="2000" baseline="-25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0" dirty="0"/>
              <a:t>Measurement can be compared with several </a:t>
            </a:r>
            <a:r>
              <a:rPr lang="en-US" sz="2000" dirty="0"/>
              <a:t>simulations codes</a:t>
            </a:r>
            <a:r>
              <a:rPr lang="en-US" sz="2000" b="0" dirty="0"/>
              <a:t>, e.g. </a:t>
            </a:r>
            <a:r>
              <a:rPr lang="en-US" sz="2000" dirty="0">
                <a:hlinkClick r:id="rId5"/>
              </a:rPr>
              <a:t>RF-Track</a:t>
            </a:r>
            <a:r>
              <a:rPr lang="en-US" sz="2000" dirty="0"/>
              <a:t>, </a:t>
            </a:r>
            <a:r>
              <a:rPr lang="en-US" sz="2000" dirty="0">
                <a:hlinkClick r:id="rId6"/>
              </a:rPr>
              <a:t>Betacool</a:t>
            </a:r>
            <a:r>
              <a:rPr lang="en-US" sz="2000" dirty="0"/>
              <a:t>, </a:t>
            </a:r>
            <a:br>
              <a:rPr lang="en-US" sz="2000" dirty="0"/>
            </a:br>
            <a:r>
              <a:rPr lang="en-US" sz="2000" dirty="0">
                <a:hlinkClick r:id="rId7"/>
              </a:rPr>
              <a:t>JSPEC</a:t>
            </a:r>
            <a:r>
              <a:rPr lang="en-US" sz="2000" dirty="0"/>
              <a:t>, </a:t>
            </a:r>
            <a:r>
              <a:rPr lang="en-US" sz="2000" dirty="0">
                <a:hlinkClick r:id="rId8"/>
              </a:rPr>
              <a:t>PyHEADTAIL</a:t>
            </a:r>
            <a:r>
              <a:rPr lang="en-US" sz="2000" dirty="0"/>
              <a:t>, </a:t>
            </a:r>
            <a:r>
              <a:rPr lang="en-US" sz="2000" dirty="0">
                <a:hlinkClick r:id="rId9"/>
              </a:rPr>
              <a:t>Xsuite</a:t>
            </a:r>
            <a:r>
              <a:rPr lang="en-US" sz="2000" dirty="0"/>
              <a:t>… 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E940651-5187-B84F-A110-88125A3C6074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9" t="12517" r="51581" b="2503"/>
          <a:stretch/>
        </p:blipFill>
        <p:spPr>
          <a:xfrm>
            <a:off x="586204" y="2909682"/>
            <a:ext cx="2620427" cy="2658367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71CE577-2B70-994B-9126-70188A058662}"/>
              </a:ext>
            </a:extLst>
          </p:cNvPr>
          <p:cNvCxnSpPr>
            <a:cxnSpLocks/>
          </p:cNvCxnSpPr>
          <p:nvPr/>
        </p:nvCxnSpPr>
        <p:spPr bwMode="auto">
          <a:xfrm flipV="1">
            <a:off x="914796" y="2978474"/>
            <a:ext cx="0" cy="231842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C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F176958-BFAB-4D42-B1A1-00E8EDC5D3D9}"/>
              </a:ext>
            </a:extLst>
          </p:cNvPr>
          <p:cNvSpPr txBox="1"/>
          <p:nvPr/>
        </p:nvSpPr>
        <p:spPr>
          <a:xfrm rot="16200000">
            <a:off x="-178368" y="3876078"/>
            <a:ext cx="1673423" cy="52322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Gun Voltage</a:t>
            </a:r>
            <a:br>
              <a:rPr lang="en-US" sz="1400" b="1" dirty="0"/>
            </a:br>
            <a:r>
              <a:rPr lang="en-US" sz="1400" b="1" dirty="0"/>
              <a:t> (electron energy)</a:t>
            </a:r>
          </a:p>
        </p:txBody>
      </p:sp>
      <p:pic>
        <p:nvPicPr>
          <p:cNvPr id="21" name="Google Shape;321;p36">
            <a:extLst>
              <a:ext uri="{FF2B5EF4-FFF2-40B4-BE49-F238E27FC236}">
                <a16:creationId xmlns:a16="http://schemas.microsoft.com/office/drawing/2014/main" id="{CE055E1E-B86D-1A07-D808-6269C11019AD}"/>
              </a:ext>
            </a:extLst>
          </p:cNvPr>
          <p:cNvPicPr preferRelativeResize="0"/>
          <p:nvPr/>
        </p:nvPicPr>
        <p:blipFill>
          <a:blip r:embed="rId11">
            <a:alphaModFix/>
          </a:blip>
          <a:srcRect r="4839"/>
          <a:stretch/>
        </p:blipFill>
        <p:spPr>
          <a:xfrm>
            <a:off x="3876389" y="2955406"/>
            <a:ext cx="3244258" cy="26878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835454E-DF42-D67C-1FEE-2D1202BDC5A0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78" t="12517" r="6991" b="2503"/>
          <a:stretch/>
        </p:blipFill>
        <p:spPr>
          <a:xfrm>
            <a:off x="3098317" y="2909682"/>
            <a:ext cx="366180" cy="2658367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2204FE8-C922-0740-8BA0-5BFA63CD6340}"/>
              </a:ext>
            </a:extLst>
          </p:cNvPr>
          <p:cNvCxnSpPr>
            <a:cxnSpLocks/>
          </p:cNvCxnSpPr>
          <p:nvPr/>
        </p:nvCxnSpPr>
        <p:spPr bwMode="auto">
          <a:xfrm>
            <a:off x="1086501" y="5207935"/>
            <a:ext cx="212013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C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50696252-E561-BB41-8F07-9483F1AFE6A7}"/>
              </a:ext>
            </a:extLst>
          </p:cNvPr>
          <p:cNvSpPr txBox="1"/>
          <p:nvPr/>
        </p:nvSpPr>
        <p:spPr>
          <a:xfrm>
            <a:off x="1255962" y="5054046"/>
            <a:ext cx="1672894" cy="30777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Time in the cycle</a:t>
            </a:r>
          </a:p>
        </p:txBody>
      </p:sp>
      <p:sp>
        <p:nvSpPr>
          <p:cNvPr id="24" name="Google Shape;318;p36">
            <a:extLst>
              <a:ext uri="{FF2B5EF4-FFF2-40B4-BE49-F238E27FC236}">
                <a16:creationId xmlns:a16="http://schemas.microsoft.com/office/drawing/2014/main" id="{49FB2B6E-7BAD-8A3B-698D-A1318E0A6D90}"/>
              </a:ext>
            </a:extLst>
          </p:cNvPr>
          <p:cNvSpPr/>
          <p:nvPr/>
        </p:nvSpPr>
        <p:spPr>
          <a:xfrm>
            <a:off x="3546024" y="3877319"/>
            <a:ext cx="248837" cy="710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599AE20-5287-825E-8E41-6D26BA8E87A0}"/>
              </a:ext>
            </a:extLst>
          </p:cNvPr>
          <p:cNvGrpSpPr/>
          <p:nvPr/>
        </p:nvGrpSpPr>
        <p:grpSpPr>
          <a:xfrm>
            <a:off x="7220120" y="2909681"/>
            <a:ext cx="4733354" cy="2658367"/>
            <a:chOff x="7220120" y="2909681"/>
            <a:chExt cx="4733354" cy="2658367"/>
          </a:xfrm>
        </p:grpSpPr>
        <p:pic>
          <p:nvPicPr>
            <p:cNvPr id="20" name="Google Shape;320;p36">
              <a:extLst>
                <a:ext uri="{FF2B5EF4-FFF2-40B4-BE49-F238E27FC236}">
                  <a16:creationId xmlns:a16="http://schemas.microsoft.com/office/drawing/2014/main" id="{86A94FC3-4892-CFCF-A776-04CB51ECB218}"/>
                </a:ext>
              </a:extLst>
            </p:cNvPr>
            <p:cNvPicPr preferRelativeResize="0"/>
            <p:nvPr/>
          </p:nvPicPr>
          <p:blipFill>
            <a:blip r:embed="rId12">
              <a:alphaModFix/>
            </a:blip>
            <a:stretch>
              <a:fillRect/>
            </a:stretch>
          </p:blipFill>
          <p:spPr>
            <a:xfrm>
              <a:off x="7568431" y="2909681"/>
              <a:ext cx="4385043" cy="265836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5" name="Google Shape;318;p36">
              <a:extLst>
                <a:ext uri="{FF2B5EF4-FFF2-40B4-BE49-F238E27FC236}">
                  <a16:creationId xmlns:a16="http://schemas.microsoft.com/office/drawing/2014/main" id="{1353565D-FB58-3BAB-5C67-862B58622FB6}"/>
                </a:ext>
              </a:extLst>
            </p:cNvPr>
            <p:cNvSpPr/>
            <p:nvPr/>
          </p:nvSpPr>
          <p:spPr>
            <a:xfrm>
              <a:off x="7220120" y="3888034"/>
              <a:ext cx="248837" cy="71040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422297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4F13BB1-5D25-7348-B8F3-C1777E30F8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90596"/>
            <a:ext cx="11376024" cy="1136683"/>
          </a:xfrm>
        </p:spPr>
        <p:txBody>
          <a:bodyPr/>
          <a:lstStyle/>
          <a:p>
            <a:r>
              <a:rPr lang="en-US" dirty="0"/>
              <a:t>Collector</a:t>
            </a:r>
            <a:r>
              <a:rPr lang="en-US" b="0" dirty="0"/>
              <a:t> and </a:t>
            </a:r>
            <a:r>
              <a:rPr lang="en-US" dirty="0" err="1"/>
              <a:t>repeller</a:t>
            </a:r>
            <a:r>
              <a:rPr lang="en-US" b="0" dirty="0"/>
              <a:t> </a:t>
            </a:r>
            <a:r>
              <a:rPr lang="en-US" dirty="0"/>
              <a:t>currents</a:t>
            </a:r>
            <a:r>
              <a:rPr lang="en-US" b="0" dirty="0"/>
              <a:t> (and vacuum) are </a:t>
            </a:r>
            <a:r>
              <a:rPr lang="en-US" dirty="0"/>
              <a:t>important diagnostics observables!</a:t>
            </a:r>
          </a:p>
          <a:p>
            <a:pPr marL="342900" indent="-3429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They </a:t>
            </a:r>
            <a:r>
              <a:rPr lang="en-US" dirty="0"/>
              <a:t>can reveal problems with the electron ”transport” </a:t>
            </a:r>
            <a:r>
              <a:rPr lang="en-US" b="0" dirty="0"/>
              <a:t>to the collector, and consequent degradation of cooling performance.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5E97E9C-4E79-5F46-8BE7-4A681EEDFD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60935"/>
          </a:xfrm>
        </p:spPr>
        <p:txBody>
          <a:bodyPr/>
          <a:lstStyle/>
          <a:p>
            <a:r>
              <a:rPr lang="en-US" dirty="0"/>
              <a:t>Importance of Magnetic and Electrostatic Settings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AB2DF3-F97A-9347-B115-7C034630A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78CAE0-7704-2F4F-BC85-42B7A34395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| Electron cooling in the CERN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7028AB-6CED-EB4C-8BE8-1144D54F6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9E79F180-ECED-234A-99FC-86E49BA43CA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9" t="11552" b="10676"/>
          <a:stretch/>
        </p:blipFill>
        <p:spPr bwMode="auto">
          <a:xfrm>
            <a:off x="407988" y="2570551"/>
            <a:ext cx="6665912" cy="3622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1A775F2-F515-FE45-8087-D16C319CDBB5}"/>
              </a:ext>
            </a:extLst>
          </p:cNvPr>
          <p:cNvSpPr txBox="1"/>
          <p:nvPr/>
        </p:nvSpPr>
        <p:spPr>
          <a:xfrm>
            <a:off x="7267174" y="2570551"/>
            <a:ext cx="4807349" cy="36009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From LEIR </a:t>
            </a:r>
            <a:r>
              <a:rPr lang="en-US" b="1" dirty="0" err="1">
                <a:solidFill>
                  <a:schemeClr val="accent1"/>
                </a:solidFill>
              </a:rPr>
              <a:t>elogbook</a:t>
            </a:r>
            <a:r>
              <a:rPr lang="en-US" b="1" dirty="0">
                <a:solidFill>
                  <a:schemeClr val="accent1"/>
                </a:solidFill>
              </a:rPr>
              <a:t> 02/07/2018 11:42: </a:t>
            </a:r>
            <a:endParaRPr lang="en-US" b="1" i="1" dirty="0">
              <a:solidFill>
                <a:schemeClr val="accent1"/>
              </a:solidFill>
            </a:endParaRPr>
          </a:p>
          <a:p>
            <a:r>
              <a:rPr lang="en-US" i="1" dirty="0">
                <a:solidFill>
                  <a:schemeClr val="accent1"/>
                </a:solidFill>
              </a:rPr>
              <a:t>We found losses on the </a:t>
            </a:r>
            <a:r>
              <a:rPr lang="en-US" i="1" dirty="0" err="1">
                <a:solidFill>
                  <a:schemeClr val="accent1"/>
                </a:solidFill>
              </a:rPr>
              <a:t>repeller</a:t>
            </a:r>
            <a:r>
              <a:rPr lang="en-US" i="1" dirty="0">
                <a:solidFill>
                  <a:schemeClr val="accent1"/>
                </a:solidFill>
              </a:rPr>
              <a:t> electrode which changes the regulation of </a:t>
            </a:r>
            <a:r>
              <a:rPr lang="en-US" i="1" dirty="0" err="1">
                <a:solidFill>
                  <a:schemeClr val="accent1"/>
                </a:solidFill>
              </a:rPr>
              <a:t>Vgun</a:t>
            </a:r>
            <a:r>
              <a:rPr lang="en-US" i="1" dirty="0">
                <a:solidFill>
                  <a:schemeClr val="accent1"/>
                </a:solidFill>
              </a:rPr>
              <a:t>. How these losses occurred we do not know as identical settings on other cycles did not produce the same situation. </a:t>
            </a:r>
            <a:r>
              <a:rPr lang="en-US" b="1" i="1" dirty="0">
                <a:solidFill>
                  <a:schemeClr val="accent5"/>
                </a:solidFill>
              </a:rPr>
              <a:t>Are the machine orbit correctors close to the e-cooler affecting the electron beam trajectory</a:t>
            </a:r>
            <a:r>
              <a:rPr lang="en-US" i="1" dirty="0">
                <a:solidFill>
                  <a:schemeClr val="accent1"/>
                </a:solidFill>
              </a:rPr>
              <a:t>? The current in </a:t>
            </a:r>
            <a:r>
              <a:rPr lang="en-US" b="1" i="1" dirty="0">
                <a:solidFill>
                  <a:schemeClr val="accent5"/>
                </a:solidFill>
              </a:rPr>
              <a:t>ER.ECNDV9 was changed from 0.5 A to -0.5A</a:t>
            </a:r>
            <a:r>
              <a:rPr lang="en-US" i="1" dirty="0">
                <a:solidFill>
                  <a:schemeClr val="accent1"/>
                </a:solidFill>
              </a:rPr>
              <a:t> and this cured the problem. The new value of ER.ECNDV9 has been copied onto all the cycles.</a:t>
            </a:r>
            <a:br>
              <a:rPr lang="en-US" i="1" dirty="0">
                <a:solidFill>
                  <a:schemeClr val="accent1"/>
                </a:solidFill>
              </a:rPr>
            </a:br>
            <a:r>
              <a:rPr lang="en-US" i="1" dirty="0">
                <a:solidFill>
                  <a:schemeClr val="accent1"/>
                </a:solidFill>
              </a:rPr>
              <a:t>AF &amp; GT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135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799D148-26AA-3742-B5CC-221657493AF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920" r="5953" b="13459"/>
          <a:stretch/>
        </p:blipFill>
        <p:spPr>
          <a:xfrm>
            <a:off x="-1" y="0"/>
            <a:ext cx="12192001" cy="6350851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0D00FA-4307-2748-8B36-AF348521B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9756D5-7CCC-0A4D-BAB6-56AD18F57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D. Gamba | Electron cooling in the CERN accelerator complex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A5F4A4-2C60-D74E-9B6A-49D665A2F1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895BA5E-F11B-CE41-B51A-A9ED7812AA58}"/>
              </a:ext>
            </a:extLst>
          </p:cNvPr>
          <p:cNvSpPr txBox="1">
            <a:spLocks/>
          </p:cNvSpPr>
          <p:nvPr/>
        </p:nvSpPr>
        <p:spPr>
          <a:xfrm>
            <a:off x="5949427" y="962014"/>
            <a:ext cx="6242573" cy="719711"/>
          </a:xfrm>
          <a:prstGeom prst="rect">
            <a:avLst/>
          </a:prstGeom>
          <a:solidFill>
            <a:srgbClr val="BEBECB">
              <a:alpha val="80000"/>
            </a:srgbClr>
          </a:solidFill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E-Cooling in AD</a:t>
            </a:r>
          </a:p>
        </p:txBody>
      </p:sp>
    </p:spTree>
    <p:extLst>
      <p:ext uri="{BB962C8B-B14F-4D97-AF65-F5344CB8AC3E}">
        <p14:creationId xmlns:p14="http://schemas.microsoft.com/office/powerpoint/2010/main" val="14978091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3E5F4D2-6816-B245-ABD0-298789A4B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9637"/>
          </a:xfrm>
        </p:spPr>
        <p:txBody>
          <a:bodyPr/>
          <a:lstStyle/>
          <a:p>
            <a:r>
              <a:rPr lang="en-CH" dirty="0"/>
              <a:t>A typical AD </a:t>
            </a:r>
            <a:r>
              <a:rPr lang="en-CH"/>
              <a:t>cycle nowadays</a:t>
            </a:r>
            <a:r>
              <a:rPr lang="en-US" dirty="0"/>
              <a:t> - figure of merits:</a:t>
            </a:r>
            <a:endParaRPr lang="en-CH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D91C13-3F87-7743-B5D6-0EE83BBAD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Gamba | Electron cooling in the CERN accelerator complex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BA76AE3-FE88-5749-A7FC-C26B07C4B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45A9729-00FA-EE4A-9066-DB37323B745E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512507" y="993093"/>
            <a:ext cx="11166986" cy="1442095"/>
          </a:xfrm>
        </p:spPr>
        <p:txBody>
          <a:bodyPr/>
          <a:lstStyle/>
          <a:p>
            <a:pPr lvl="1"/>
            <a:r>
              <a:rPr lang="en-CH" sz="1600" b="1"/>
              <a:t>Captured </a:t>
            </a:r>
            <a:r>
              <a:rPr lang="en-CH" sz="1600" b="1" dirty="0"/>
              <a:t>intensity </a:t>
            </a:r>
            <a:r>
              <a:rPr lang="en-CH" sz="1600" dirty="0"/>
              <a:t>(linked to target + DI + s-cooling performance)</a:t>
            </a:r>
          </a:p>
          <a:p>
            <a:pPr lvl="1"/>
            <a:r>
              <a:rPr lang="en-CH" sz="1600" b="1" dirty="0"/>
              <a:t>Tranmission along the cycle </a:t>
            </a:r>
            <a:r>
              <a:rPr lang="en-CH" sz="1600" dirty="0"/>
              <a:t>(linked to optics control and s-/</a:t>
            </a:r>
            <a:r>
              <a:rPr lang="en-CH" sz="1600" b="1" dirty="0"/>
              <a:t>e-cooling</a:t>
            </a:r>
            <a:r>
              <a:rPr lang="en-CH" sz="1600" dirty="0"/>
              <a:t> performance)</a:t>
            </a:r>
          </a:p>
          <a:p>
            <a:pPr lvl="2"/>
            <a:r>
              <a:rPr lang="en-CH" sz="1500" b="1" dirty="0">
                <a:solidFill>
                  <a:schemeClr val="tx1"/>
                </a:solidFill>
              </a:rPr>
              <a:t>Cycle length </a:t>
            </a:r>
            <a:r>
              <a:rPr lang="en-CH" sz="1500" dirty="0">
                <a:solidFill>
                  <a:schemeClr val="tx1"/>
                </a:solidFill>
              </a:rPr>
              <a:t>(mainly driven by s-/</a:t>
            </a:r>
            <a:r>
              <a:rPr lang="en-CH" sz="1500" b="1" dirty="0">
                <a:solidFill>
                  <a:schemeClr val="tx1"/>
                </a:solidFill>
              </a:rPr>
              <a:t>e-cooling</a:t>
            </a:r>
            <a:r>
              <a:rPr lang="en-CH" sz="1500" dirty="0">
                <a:solidFill>
                  <a:schemeClr val="tx1"/>
                </a:solidFill>
              </a:rPr>
              <a:t> performance, and </a:t>
            </a:r>
            <a:r>
              <a:rPr lang="en-CH" sz="1500" b="1" dirty="0">
                <a:solidFill>
                  <a:schemeClr val="tx1"/>
                </a:solidFill>
              </a:rPr>
              <a:t>tollerated losses</a:t>
            </a:r>
            <a:r>
              <a:rPr lang="en-CH" sz="1500" dirty="0">
                <a:solidFill>
                  <a:schemeClr val="tx1"/>
                </a:solidFill>
              </a:rPr>
              <a:t>…)</a:t>
            </a:r>
          </a:p>
          <a:p>
            <a:pPr lvl="1"/>
            <a:r>
              <a:rPr lang="en-CH" sz="1600" b="1" dirty="0"/>
              <a:t>Number of cycles </a:t>
            </a:r>
            <a:r>
              <a:rPr lang="en-CH" sz="1600" dirty="0"/>
              <a:t>for physics (affected by </a:t>
            </a:r>
            <a:r>
              <a:rPr lang="en-CH" sz="1600" b="1" dirty="0"/>
              <a:t>systems</a:t>
            </a:r>
            <a:r>
              <a:rPr lang="en-CH" sz="1600" dirty="0"/>
              <a:t>, inc. e-cooling, </a:t>
            </a:r>
            <a:r>
              <a:rPr lang="en-CH" sz="1600" b="1" dirty="0">
                <a:solidFill>
                  <a:schemeClr val="tx1"/>
                </a:solidFill>
              </a:rPr>
              <a:t>reliability</a:t>
            </a:r>
            <a:r>
              <a:rPr lang="en-CH" sz="1600" dirty="0"/>
              <a:t>) 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F9FA5EC-3412-3EB1-D6D6-989AA6AE0B19}"/>
              </a:ext>
            </a:extLst>
          </p:cNvPr>
          <p:cNvGrpSpPr/>
          <p:nvPr/>
        </p:nvGrpSpPr>
        <p:grpSpPr>
          <a:xfrm>
            <a:off x="7524624" y="4560951"/>
            <a:ext cx="955493" cy="1961324"/>
            <a:chOff x="7513194" y="4823841"/>
            <a:chExt cx="955493" cy="1961324"/>
          </a:xfrm>
        </p:grpSpPr>
        <p:sp>
          <p:nvSpPr>
            <p:cNvPr id="33" name="Arc 32">
              <a:extLst>
                <a:ext uri="{FF2B5EF4-FFF2-40B4-BE49-F238E27FC236}">
                  <a16:creationId xmlns:a16="http://schemas.microsoft.com/office/drawing/2014/main" id="{89E7E568-728F-5F4C-8672-3DD12B576E49}"/>
                </a:ext>
              </a:extLst>
            </p:cNvPr>
            <p:cNvSpPr/>
            <p:nvPr/>
          </p:nvSpPr>
          <p:spPr bwMode="auto">
            <a:xfrm rot="16200000">
              <a:off x="7314664" y="5667647"/>
              <a:ext cx="1316048" cy="918988"/>
            </a:xfrm>
            <a:prstGeom prst="arc">
              <a:avLst>
                <a:gd name="adj1" fmla="val 20647022"/>
                <a:gd name="adj2" fmla="val 2561675"/>
              </a:avLst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Garamond" pitchFamily="-65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258155E-F0CA-EB4C-8546-D2DDB05EDC05}"/>
                </a:ext>
              </a:extLst>
            </p:cNvPr>
            <p:cNvSpPr txBox="1"/>
            <p:nvPr/>
          </p:nvSpPr>
          <p:spPr>
            <a:xfrm>
              <a:off x="7559649" y="4823841"/>
              <a:ext cx="909038" cy="646331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14288"/>
              <a:r>
                <a:rPr lang="en-US" b="1" kern="0" dirty="0" err="1">
                  <a:solidFill>
                    <a:srgbClr val="FF0000"/>
                  </a:solidFill>
                </a:rPr>
                <a:t>ε</a:t>
              </a:r>
              <a:r>
                <a:rPr lang="en-US" b="1" kern="0" baseline="-25000" dirty="0" err="1">
                  <a:solidFill>
                    <a:srgbClr val="FF0000"/>
                  </a:solidFill>
                </a:rPr>
                <a:t>G</a:t>
              </a:r>
              <a:r>
                <a:rPr lang="en-US" b="1" kern="0" dirty="0">
                  <a:solidFill>
                    <a:srgbClr val="FF0000"/>
                  </a:solidFill>
                </a:rPr>
                <a:t> x3.0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F6DEEC6-9F98-3FD4-C9F5-EAFADDB7C5FF}"/>
              </a:ext>
            </a:extLst>
          </p:cNvPr>
          <p:cNvGrpSpPr/>
          <p:nvPr/>
        </p:nvGrpSpPr>
        <p:grpSpPr>
          <a:xfrm>
            <a:off x="2206971" y="2390834"/>
            <a:ext cx="7963317" cy="3924165"/>
            <a:chOff x="2206971" y="2333684"/>
            <a:chExt cx="7963317" cy="3924165"/>
          </a:xfrm>
        </p:grpSpPr>
        <p:pic>
          <p:nvPicPr>
            <p:cNvPr id="12" name="Picture 11" descr="Graphical user interface&#10;&#10;Description automatically generated">
              <a:extLst>
                <a:ext uri="{FF2B5EF4-FFF2-40B4-BE49-F238E27FC236}">
                  <a16:creationId xmlns:a16="http://schemas.microsoft.com/office/drawing/2014/main" id="{EBB470D3-4C45-7545-C526-7CC20669959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106" t="11500" r="14000" b="38706"/>
            <a:stretch/>
          </p:blipFill>
          <p:spPr>
            <a:xfrm>
              <a:off x="2206971" y="2333684"/>
              <a:ext cx="7963317" cy="3877094"/>
            </a:xfrm>
            <a:prstGeom prst="rect">
              <a:avLst/>
            </a:prstGeom>
          </p:spPr>
        </p:pic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D4328881-DF5A-4148-9831-4D27BBF08CC8}"/>
                </a:ext>
              </a:extLst>
            </p:cNvPr>
            <p:cNvSpPr/>
            <p:nvPr/>
          </p:nvSpPr>
          <p:spPr bwMode="auto">
            <a:xfrm>
              <a:off x="6303914" y="2845584"/>
              <a:ext cx="626903" cy="359952"/>
            </a:xfrm>
            <a:prstGeom prst="ellipse">
              <a:avLst/>
            </a:prstGeom>
            <a:noFill/>
            <a:ln w="28575" cap="flat" cmpd="sng" algn="ctr">
              <a:solidFill>
                <a:srgbClr val="FF8A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Garamond" pitchFamily="-65" charset="0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793EF5B3-A69B-D54E-A3DB-208C2651E7CA}"/>
                </a:ext>
              </a:extLst>
            </p:cNvPr>
            <p:cNvSpPr/>
            <p:nvPr/>
          </p:nvSpPr>
          <p:spPr bwMode="auto">
            <a:xfrm rot="533509">
              <a:off x="7910533" y="2989105"/>
              <a:ext cx="963934" cy="359952"/>
            </a:xfrm>
            <a:prstGeom prst="ellipse">
              <a:avLst/>
            </a:prstGeom>
            <a:noFill/>
            <a:ln w="28575" cap="flat" cmpd="sng" algn="ctr">
              <a:solidFill>
                <a:srgbClr val="FF8A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Garamond" pitchFamily="-65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DF71257-FFD9-1844-8923-E3CFA27FEA3F}"/>
                </a:ext>
              </a:extLst>
            </p:cNvPr>
            <p:cNvSpPr txBox="1"/>
            <p:nvPr/>
          </p:nvSpPr>
          <p:spPr>
            <a:xfrm>
              <a:off x="6533891" y="2415185"/>
              <a:ext cx="2536177" cy="461665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14288" algn="ctr"/>
              <a:r>
                <a:rPr lang="en-US" sz="1200" b="1" kern="0" dirty="0"/>
                <a:t>Main losses and/or transmission fluctuations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3D4DF0B3-EF9F-764B-B33E-1816B3FB8B9F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6930816" y="2836761"/>
              <a:ext cx="555946" cy="111855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3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5EC7ADAB-2CB8-8249-BB86-2FA7A473AC7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687635" y="2869952"/>
              <a:ext cx="228691" cy="144623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3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4A23E7C-C916-3F40-BA3E-CE63CEBCB46E}"/>
                </a:ext>
              </a:extLst>
            </p:cNvPr>
            <p:cNvSpPr txBox="1"/>
            <p:nvPr/>
          </p:nvSpPr>
          <p:spPr>
            <a:xfrm>
              <a:off x="6781216" y="4203541"/>
              <a:ext cx="1682493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14288" algn="ctr"/>
              <a:r>
                <a:rPr lang="en-US" sz="1400" b="1" kern="0" dirty="0"/>
                <a:t>~16s e-cooling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D193488-17A2-2341-A9B1-6608BECB6DC0}"/>
                </a:ext>
              </a:extLst>
            </p:cNvPr>
            <p:cNvSpPr txBox="1"/>
            <p:nvPr/>
          </p:nvSpPr>
          <p:spPr>
            <a:xfrm>
              <a:off x="7688723" y="4542041"/>
              <a:ext cx="1682493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14288" algn="ctr"/>
              <a:r>
                <a:rPr lang="en-US" sz="1400" b="1" kern="0" dirty="0"/>
                <a:t>~9s e-cooling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3AE884F-EBE2-5C42-B503-C246395EFBCE}"/>
                </a:ext>
              </a:extLst>
            </p:cNvPr>
            <p:cNvSpPr txBox="1"/>
            <p:nvPr/>
          </p:nvSpPr>
          <p:spPr>
            <a:xfrm>
              <a:off x="3652184" y="2622178"/>
              <a:ext cx="1238159" cy="338554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/>
              <a:r>
                <a:rPr lang="en-US" sz="1600" b="1" kern="0" dirty="0"/>
                <a:t>3.57 GeV/c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A9B4DA0-9FC1-1E40-9F4A-2CC3E7160A9A}"/>
                </a:ext>
              </a:extLst>
            </p:cNvPr>
            <p:cNvSpPr txBox="1"/>
            <p:nvPr/>
          </p:nvSpPr>
          <p:spPr>
            <a:xfrm>
              <a:off x="5198865" y="3899123"/>
              <a:ext cx="956522" cy="345093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/>
              <a:r>
                <a:rPr lang="en-US" sz="1600" b="1" kern="0" dirty="0"/>
                <a:t>2 GeV/c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D1694F9-180C-C84F-9755-7C8C8A27F245}"/>
                </a:ext>
              </a:extLst>
            </p:cNvPr>
            <p:cNvSpPr txBox="1"/>
            <p:nvPr/>
          </p:nvSpPr>
          <p:spPr>
            <a:xfrm>
              <a:off x="6597059" y="5266350"/>
              <a:ext cx="1191813" cy="345093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/>
              <a:r>
                <a:rPr lang="en-US" sz="1600" b="1" kern="0" dirty="0"/>
                <a:t>300 MeV/c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862C340-21DC-9E49-82FE-952582CA3448}"/>
                </a:ext>
              </a:extLst>
            </p:cNvPr>
            <p:cNvSpPr txBox="1"/>
            <p:nvPr/>
          </p:nvSpPr>
          <p:spPr>
            <a:xfrm>
              <a:off x="8072711" y="5420405"/>
              <a:ext cx="1334901" cy="338554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14288"/>
              <a:r>
                <a:rPr lang="en-US" sz="1600" b="1" kern="0" dirty="0"/>
                <a:t>100 MeV/c</a:t>
              </a: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86032F3-C1B1-DCEC-46E1-1E40B43B95ED}"/>
                </a:ext>
              </a:extLst>
            </p:cNvPr>
            <p:cNvGrpSpPr/>
            <p:nvPr/>
          </p:nvGrpSpPr>
          <p:grpSpPr>
            <a:xfrm>
              <a:off x="5877887" y="3328871"/>
              <a:ext cx="1681762" cy="2928978"/>
              <a:chOff x="5877887" y="3671771"/>
              <a:chExt cx="1681762" cy="2928978"/>
            </a:xfrm>
          </p:grpSpPr>
          <p:sp>
            <p:nvSpPr>
              <p:cNvPr id="27" name="Arc 26">
                <a:extLst>
                  <a:ext uri="{FF2B5EF4-FFF2-40B4-BE49-F238E27FC236}">
                    <a16:creationId xmlns:a16="http://schemas.microsoft.com/office/drawing/2014/main" id="{FC21F5EF-AB7C-7E49-9AF2-FD7C340E1635}"/>
                  </a:ext>
                </a:extLst>
              </p:cNvPr>
              <p:cNvSpPr/>
              <p:nvPr/>
            </p:nvSpPr>
            <p:spPr bwMode="auto">
              <a:xfrm rot="16200000">
                <a:off x="5079631" y="4883506"/>
                <a:ext cx="2515499" cy="918988"/>
              </a:xfrm>
              <a:prstGeom prst="arc">
                <a:avLst>
                  <a:gd name="adj1" fmla="val 21199449"/>
                  <a:gd name="adj2" fmla="val 6286216"/>
                </a:avLst>
              </a:prstGeom>
              <a:noFill/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latin typeface="Garamond" pitchFamily="-65" charset="0"/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AFAB0DC6-0AE2-BA4F-8ADE-54B96D4428F9}"/>
                  </a:ext>
                </a:extLst>
              </p:cNvPr>
              <p:cNvSpPr txBox="1"/>
              <p:nvPr/>
            </p:nvSpPr>
            <p:spPr>
              <a:xfrm>
                <a:off x="6650611" y="3671771"/>
                <a:ext cx="909038" cy="646331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 marL="14288"/>
                <a:r>
                  <a:rPr lang="en-US" b="1" kern="0" dirty="0" err="1">
                    <a:solidFill>
                      <a:srgbClr val="FF0000"/>
                    </a:solidFill>
                  </a:rPr>
                  <a:t>ε</a:t>
                </a:r>
                <a:r>
                  <a:rPr lang="en-US" b="1" kern="0" baseline="-25000" dirty="0" err="1">
                    <a:solidFill>
                      <a:srgbClr val="FF0000"/>
                    </a:solidFill>
                  </a:rPr>
                  <a:t>G</a:t>
                </a:r>
                <a:r>
                  <a:rPr lang="en-US" b="1" kern="0" dirty="0">
                    <a:solidFill>
                      <a:srgbClr val="FF0000"/>
                    </a:solidFill>
                  </a:rPr>
                  <a:t> x6.7</a:t>
                </a:r>
              </a:p>
            </p:txBody>
          </p:sp>
        </p:grpSp>
        <p:sp>
          <p:nvSpPr>
            <p:cNvPr id="29" name="Arc 28">
              <a:extLst>
                <a:ext uri="{FF2B5EF4-FFF2-40B4-BE49-F238E27FC236}">
                  <a16:creationId xmlns:a16="http://schemas.microsoft.com/office/drawing/2014/main" id="{49B3F63B-9F2A-8A40-98A5-7F4EDD8E7B86}"/>
                </a:ext>
              </a:extLst>
            </p:cNvPr>
            <p:cNvSpPr/>
            <p:nvPr/>
          </p:nvSpPr>
          <p:spPr bwMode="auto">
            <a:xfrm rot="16200000">
              <a:off x="3789989" y="3563211"/>
              <a:ext cx="2515501" cy="472581"/>
            </a:xfrm>
            <a:prstGeom prst="arc">
              <a:avLst>
                <a:gd name="adj1" fmla="val 21416212"/>
                <a:gd name="adj2" fmla="val 5800568"/>
              </a:avLst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Garamond" pitchFamily="-65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8941B57D-D467-4441-BAA3-8D0FB7094975}"/>
                </a:ext>
              </a:extLst>
            </p:cNvPr>
            <p:cNvSpPr txBox="1"/>
            <p:nvPr/>
          </p:nvSpPr>
          <p:spPr>
            <a:xfrm>
              <a:off x="5236715" y="2980996"/>
              <a:ext cx="890361" cy="646331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14288"/>
              <a:r>
                <a:rPr lang="en-US" b="1" kern="0" dirty="0" err="1">
                  <a:solidFill>
                    <a:srgbClr val="FF0000"/>
                  </a:solidFill>
                </a:rPr>
                <a:t>ε</a:t>
              </a:r>
              <a:r>
                <a:rPr lang="en-US" b="1" kern="0" baseline="-25000" dirty="0" err="1">
                  <a:solidFill>
                    <a:srgbClr val="FF0000"/>
                  </a:solidFill>
                </a:rPr>
                <a:t>G</a:t>
              </a:r>
              <a:r>
                <a:rPr lang="en-US" b="1" kern="0" dirty="0">
                  <a:solidFill>
                    <a:srgbClr val="FF0000"/>
                  </a:solidFill>
                </a:rPr>
                <a:t> x1.8</a:t>
              </a: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92059AFF-8DAF-5340-8FB0-7C2865739CAE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7223249" y="4542041"/>
              <a:ext cx="399213" cy="72430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DBB2B8B8-C1BA-9D4F-A8EA-20913EBA749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571679" y="4869681"/>
              <a:ext cx="11694" cy="539241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BB38671-8EDA-C6BC-C39B-5C9BDA204231}"/>
                </a:ext>
              </a:extLst>
            </p:cNvPr>
            <p:cNvSpPr txBox="1"/>
            <p:nvPr/>
          </p:nvSpPr>
          <p:spPr>
            <a:xfrm>
              <a:off x="3469624" y="4431866"/>
              <a:ext cx="1682493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14288" algn="ctr"/>
              <a:r>
                <a:rPr lang="en-US" sz="1400" b="1" kern="0" dirty="0"/>
                <a:t>s-cooling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5C49C214-914E-4D22-EB5F-F9DF429F0F1E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259262" y="3242914"/>
              <a:ext cx="51608" cy="1195136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31EFAB51-EC37-123D-5445-6C14FA21048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292346" y="4070571"/>
              <a:ext cx="888532" cy="361295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</p:grp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F2A48D39-7FFF-91D9-BEE0-44180DA564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9463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Content Placeholder 1">
            <a:extLst>
              <a:ext uri="{FF2B5EF4-FFF2-40B4-BE49-F238E27FC236}">
                <a16:creationId xmlns:a16="http://schemas.microsoft.com/office/drawing/2014/main" id="{07165E6F-DDF0-7543-9858-A98C17C3E2F5}"/>
              </a:ext>
            </a:extLst>
          </p:cNvPr>
          <p:cNvSpPr txBox="1">
            <a:spLocks/>
          </p:cNvSpPr>
          <p:nvPr/>
        </p:nvSpPr>
        <p:spPr>
          <a:xfrm>
            <a:off x="6154713" y="866173"/>
            <a:ext cx="6037287" cy="517572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Beam size </a:t>
            </a:r>
            <a:r>
              <a:rPr lang="en-GB" sz="1800" b="0" dirty="0"/>
              <a:t>depends on </a:t>
            </a:r>
            <a:r>
              <a:rPr lang="en-GB" sz="1800" b="0" i="1" dirty="0"/>
              <a:t>β</a:t>
            </a:r>
            <a:r>
              <a:rPr lang="en-GB" sz="1800" b="0" dirty="0"/>
              <a:t> (depends on the machine optics) and </a:t>
            </a:r>
            <a:r>
              <a:rPr lang="en-GB" sz="1800" dirty="0"/>
              <a:t>𝜖</a:t>
            </a:r>
            <a:r>
              <a:rPr lang="en-GB" sz="1800" b="0" dirty="0"/>
              <a:t> (property of the beam)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/>
              <a:t>In a </a:t>
            </a:r>
            <a:r>
              <a:rPr lang="en-GB" sz="1800" dirty="0"/>
              <a:t>collider</a:t>
            </a:r>
            <a:r>
              <a:rPr lang="en-GB" sz="1800" b="0" dirty="0"/>
              <a:t> we want (to </a:t>
            </a:r>
            <a:r>
              <a:rPr lang="en-GB" sz="1800" dirty="0"/>
              <a:t>keep</a:t>
            </a:r>
            <a:r>
              <a:rPr lang="en-GB" sz="1800" b="0" dirty="0"/>
              <a:t>) </a:t>
            </a:r>
            <a:r>
              <a:rPr lang="en-GB" sz="1800" dirty="0"/>
              <a:t>small beam size</a:t>
            </a:r>
            <a:r>
              <a:rPr lang="en-GB" sz="1800" b="0" dirty="0"/>
              <a:t> to maximise </a:t>
            </a:r>
            <a:r>
              <a:rPr lang="en-GB" sz="1800" dirty="0"/>
              <a:t>luminosity:</a:t>
            </a:r>
            <a:r>
              <a:rPr lang="en-GB" sz="1800" b="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Normalised emittance </a:t>
            </a:r>
            <a:r>
              <a:rPr lang="en-GB" sz="1800" b="0" dirty="0"/>
              <a:t>is constant with energy 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1400" b="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107236"/>
                </a:solidFill>
              </a:rPr>
              <a:t>Good</a:t>
            </a:r>
            <a:r>
              <a:rPr lang="en-GB" sz="1600" b="0" dirty="0">
                <a:solidFill>
                  <a:srgbClr val="107236"/>
                </a:solidFill>
              </a:rPr>
              <a:t> </a:t>
            </a:r>
            <a:r>
              <a:rPr lang="en-GB" sz="1600" b="1" dirty="0">
                <a:solidFill>
                  <a:srgbClr val="107236"/>
                </a:solidFill>
              </a:rPr>
              <a:t>for colliders: </a:t>
            </a:r>
            <a:r>
              <a:rPr lang="en-GB" sz="1600" b="0" dirty="0"/>
              <a:t>the higher the energy the smaller the beam size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C00000"/>
                </a:solidFill>
              </a:rPr>
              <a:t>Bad</a:t>
            </a:r>
            <a:r>
              <a:rPr lang="en-GB" sz="1600" b="0" dirty="0">
                <a:solidFill>
                  <a:srgbClr val="C00000"/>
                </a:solidFill>
              </a:rPr>
              <a:t> </a:t>
            </a:r>
            <a:r>
              <a:rPr lang="en-GB" sz="1600" b="1" dirty="0">
                <a:solidFill>
                  <a:srgbClr val="C00000"/>
                </a:solidFill>
              </a:rPr>
              <a:t>for decelerators</a:t>
            </a:r>
            <a:r>
              <a:rPr lang="en-GB" sz="1600" b="0" dirty="0"/>
              <a:t>: beam size increases, but the vacuum pipe remains the same ➔ </a:t>
            </a:r>
            <a:r>
              <a:rPr lang="en-GB" sz="1600" b="1" dirty="0">
                <a:solidFill>
                  <a:srgbClr val="C00000"/>
                </a:solidFill>
              </a:rPr>
              <a:t>losses</a:t>
            </a:r>
            <a:r>
              <a:rPr lang="en-GB" sz="1600" b="0" dirty="0"/>
              <a:t>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rgbClr val="107236"/>
                </a:solidFill>
              </a:rPr>
              <a:t>(+</a:t>
            </a:r>
            <a:r>
              <a:rPr lang="en-GB" sz="1800" dirty="0">
                <a:solidFill>
                  <a:srgbClr val="107236"/>
                </a:solidFill>
              </a:rPr>
              <a:t> </a:t>
            </a:r>
            <a:r>
              <a:rPr lang="en-GB" sz="1800" b="0" dirty="0">
                <a:solidFill>
                  <a:srgbClr val="107236"/>
                </a:solidFill>
              </a:rPr>
              <a:t>Need for </a:t>
            </a:r>
            <a:r>
              <a:rPr lang="en-GB" sz="1800" dirty="0">
                <a:solidFill>
                  <a:srgbClr val="107236"/>
                </a:solidFill>
              </a:rPr>
              <a:t>counteract heating effects </a:t>
            </a:r>
            <a:r>
              <a:rPr lang="en-GB" sz="1800" b="0" dirty="0">
                <a:solidFill>
                  <a:srgbClr val="107236"/>
                </a:solidFill>
              </a:rPr>
              <a:t>(e.g. </a:t>
            </a:r>
            <a:r>
              <a:rPr lang="en-GB" sz="1800" dirty="0">
                <a:solidFill>
                  <a:srgbClr val="107236"/>
                </a:solidFill>
              </a:rPr>
              <a:t>IBS</a:t>
            </a:r>
            <a:r>
              <a:rPr lang="en-GB" sz="1800" b="0" dirty="0">
                <a:solidFill>
                  <a:srgbClr val="107236"/>
                </a:solidFill>
              </a:rPr>
              <a:t>,…))</a:t>
            </a:r>
            <a:br>
              <a:rPr lang="en-GB" sz="1800" b="0" dirty="0">
                <a:solidFill>
                  <a:srgbClr val="107236"/>
                </a:solidFill>
              </a:rPr>
            </a:br>
            <a:r>
              <a:rPr lang="en-GB" sz="1800" b="0" dirty="0">
                <a:solidFill>
                  <a:srgbClr val="107236"/>
                </a:solidFill>
              </a:rPr>
              <a:t>(+ Allow for </a:t>
            </a:r>
            <a:r>
              <a:rPr lang="en-GB" sz="1800" dirty="0">
                <a:solidFill>
                  <a:srgbClr val="107236"/>
                </a:solidFill>
              </a:rPr>
              <a:t>multiple injection/stacking</a:t>
            </a:r>
            <a:r>
              <a:rPr lang="en-GB" sz="1800" b="0" dirty="0">
                <a:solidFill>
                  <a:srgbClr val="107236"/>
                </a:solidFill>
              </a:rPr>
              <a:t>)</a:t>
            </a:r>
          </a:p>
          <a:p>
            <a:endParaRPr lang="en-GB" sz="1800" b="0" dirty="0">
              <a:solidFill>
                <a:srgbClr val="C00000"/>
              </a:solidFill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B0786C6-F128-F840-94E2-98962E1932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9779" y="1133054"/>
            <a:ext cx="6108509" cy="567213"/>
          </a:xfrm>
        </p:spPr>
        <p:txBody>
          <a:bodyPr/>
          <a:lstStyle/>
          <a:p>
            <a:r>
              <a:rPr lang="en-US" dirty="0"/>
              <a:t>Example: </a:t>
            </a:r>
            <a:r>
              <a:rPr lang="en-US" i="1" dirty="0"/>
              <a:t>transverse phase-space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C22730-5AE0-5340-B57C-0283AB3CF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33912"/>
          </a:xfrm>
        </p:spPr>
        <p:txBody>
          <a:bodyPr/>
          <a:lstStyle/>
          <a:p>
            <a:r>
              <a:rPr lang="en-US" dirty="0"/>
              <a:t>Why do we need cooling?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635854-5232-1B49-9156-7044901BA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CAF61B-25B2-894A-A8C4-984C25FEE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| Electron cooling in the CERN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4DF9F0-9AD6-DF4C-8367-C6C0B8E81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AF71468E-5CE3-F946-9BD8-C758A9FDC6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5381" y="5410579"/>
            <a:ext cx="1855148" cy="527446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48AD82E-BCCE-344B-8374-51DE290209C1}"/>
              </a:ext>
            </a:extLst>
          </p:cNvPr>
          <p:cNvCxnSpPr>
            <a:cxnSpLocks/>
          </p:cNvCxnSpPr>
          <p:nvPr/>
        </p:nvCxnSpPr>
        <p:spPr>
          <a:xfrm flipV="1">
            <a:off x="2948353" y="1661976"/>
            <a:ext cx="0" cy="410966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6C32F0B-3590-A64E-81B1-045736906E6E}"/>
              </a:ext>
            </a:extLst>
          </p:cNvPr>
          <p:cNvCxnSpPr>
            <a:cxnSpLocks/>
          </p:cNvCxnSpPr>
          <p:nvPr/>
        </p:nvCxnSpPr>
        <p:spPr>
          <a:xfrm>
            <a:off x="844593" y="3916772"/>
            <a:ext cx="4814124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8EEFB80-DAE7-434B-84CD-14E6B84C71B7}"/>
              </a:ext>
            </a:extLst>
          </p:cNvPr>
          <p:cNvCxnSpPr>
            <a:cxnSpLocks/>
          </p:cNvCxnSpPr>
          <p:nvPr/>
        </p:nvCxnSpPr>
        <p:spPr>
          <a:xfrm>
            <a:off x="4436639" y="2867874"/>
            <a:ext cx="0" cy="1151328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9456A19-826F-0A4F-A179-DD86767C3EBB}"/>
              </a:ext>
            </a:extLst>
          </p:cNvPr>
          <p:cNvCxnSpPr>
            <a:cxnSpLocks/>
          </p:cNvCxnSpPr>
          <p:nvPr/>
        </p:nvCxnSpPr>
        <p:spPr>
          <a:xfrm flipH="1">
            <a:off x="1190026" y="2341698"/>
            <a:ext cx="3584658" cy="3075754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6">
            <a:extLst>
              <a:ext uri="{FF2B5EF4-FFF2-40B4-BE49-F238E27FC236}">
                <a16:creationId xmlns:a16="http://schemas.microsoft.com/office/drawing/2014/main" id="{900006F6-8A08-424F-9AEF-C5D34A983F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1001" y="3919808"/>
            <a:ext cx="133686" cy="12427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F34E2E0-0468-1A46-B21D-3ADAA061DF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238" y="1718251"/>
            <a:ext cx="274674" cy="195689"/>
          </a:xfrm>
          <a:prstGeom prst="rect">
            <a:avLst/>
          </a:prstGeom>
        </p:spPr>
      </p:pic>
      <p:sp>
        <p:nvSpPr>
          <p:cNvPr id="31" name="Arc 30">
            <a:extLst>
              <a:ext uri="{FF2B5EF4-FFF2-40B4-BE49-F238E27FC236}">
                <a16:creationId xmlns:a16="http://schemas.microsoft.com/office/drawing/2014/main" id="{15603C23-E010-9B4E-B97C-F0715C7788B6}"/>
              </a:ext>
            </a:extLst>
          </p:cNvPr>
          <p:cNvSpPr/>
          <p:nvPr/>
        </p:nvSpPr>
        <p:spPr>
          <a:xfrm>
            <a:off x="2348355" y="3414620"/>
            <a:ext cx="1204252" cy="1038204"/>
          </a:xfrm>
          <a:prstGeom prst="arc">
            <a:avLst>
              <a:gd name="adj1" fmla="val 19070454"/>
              <a:gd name="adj2" fmla="val 21427308"/>
            </a:avLst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A7B57A0-F4DB-6849-873B-341A3F334127}"/>
              </a:ext>
            </a:extLst>
          </p:cNvPr>
          <p:cNvCxnSpPr>
            <a:cxnSpLocks/>
          </p:cNvCxnSpPr>
          <p:nvPr/>
        </p:nvCxnSpPr>
        <p:spPr>
          <a:xfrm flipH="1">
            <a:off x="2870229" y="2614892"/>
            <a:ext cx="1280424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id="{366DEC03-230D-0B40-8623-AA099F82EC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85200" y="4067385"/>
            <a:ext cx="864592" cy="388683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5737721C-14E7-8844-9FCD-DB2A1B90F3E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31445" y="2415845"/>
            <a:ext cx="929689" cy="358488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5BE80738-AC6C-C44E-B3BA-6ECB0915B5D9}"/>
              </a:ext>
            </a:extLst>
          </p:cNvPr>
          <p:cNvSpPr/>
          <p:nvPr/>
        </p:nvSpPr>
        <p:spPr>
          <a:xfrm rot="3072246">
            <a:off x="2336598" y="2077231"/>
            <a:ext cx="1248548" cy="3679079"/>
          </a:xfrm>
          <a:prstGeom prst="ellipse">
            <a:avLst/>
          </a:prstGeom>
          <a:solidFill>
            <a:schemeClr val="accent6">
              <a:alpha val="9804"/>
            </a:schemeClr>
          </a:solidFill>
          <a:ln w="571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CA9D950A-F331-6342-8B48-21E5D56E69D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94015" y="3438696"/>
            <a:ext cx="192306" cy="329672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D1E8E4E5-DE4D-594B-A2D7-67CA95B9594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83886" y="2827130"/>
            <a:ext cx="1794855" cy="660445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0378A9F4-7531-B642-BA4C-AC845A51B10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183886" y="1649956"/>
            <a:ext cx="1622266" cy="378249"/>
          </a:xfrm>
          <a:prstGeom prst="rect">
            <a:avLst/>
          </a:prstGeom>
        </p:spPr>
      </p:pic>
      <p:grpSp>
        <p:nvGrpSpPr>
          <p:cNvPr id="57" name="Group 56">
            <a:extLst>
              <a:ext uri="{FF2B5EF4-FFF2-40B4-BE49-F238E27FC236}">
                <a16:creationId xmlns:a16="http://schemas.microsoft.com/office/drawing/2014/main" id="{835E009E-B40D-FF4B-9FC9-5BFB3CF0D1B6}"/>
              </a:ext>
            </a:extLst>
          </p:cNvPr>
          <p:cNvGrpSpPr/>
          <p:nvPr/>
        </p:nvGrpSpPr>
        <p:grpSpPr>
          <a:xfrm>
            <a:off x="437365" y="2126642"/>
            <a:ext cx="4337319" cy="3787532"/>
            <a:chOff x="578041" y="2126642"/>
            <a:chExt cx="4337319" cy="3787532"/>
          </a:xfrm>
        </p:grpSpPr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1F3E7D47-2FCF-7D42-87E2-FCEA308CF626}"/>
                </a:ext>
              </a:extLst>
            </p:cNvPr>
            <p:cNvSpPr/>
            <p:nvPr/>
          </p:nvSpPr>
          <p:spPr>
            <a:xfrm>
              <a:off x="578041" y="2126642"/>
              <a:ext cx="4337319" cy="3290808"/>
            </a:xfrm>
            <a:custGeom>
              <a:avLst/>
              <a:gdLst>
                <a:gd name="connsiteX0" fmla="*/ 433137 w 3176337"/>
                <a:gd name="connsiteY0" fmla="*/ 2382253 h 2382253"/>
                <a:gd name="connsiteX1" fmla="*/ 1203158 w 3176337"/>
                <a:gd name="connsiteY1" fmla="*/ 2213811 h 2382253"/>
                <a:gd name="connsiteX2" fmla="*/ 1756611 w 3176337"/>
                <a:gd name="connsiteY2" fmla="*/ 2358190 h 2382253"/>
                <a:gd name="connsiteX3" fmla="*/ 2286000 w 3176337"/>
                <a:gd name="connsiteY3" fmla="*/ 1925053 h 2382253"/>
                <a:gd name="connsiteX4" fmla="*/ 2911643 w 3176337"/>
                <a:gd name="connsiteY4" fmla="*/ 1756611 h 2382253"/>
                <a:gd name="connsiteX5" fmla="*/ 2719137 w 3176337"/>
                <a:gd name="connsiteY5" fmla="*/ 1299411 h 2382253"/>
                <a:gd name="connsiteX6" fmla="*/ 3176337 w 3176337"/>
                <a:gd name="connsiteY6" fmla="*/ 553453 h 2382253"/>
                <a:gd name="connsiteX7" fmla="*/ 2911643 w 3176337"/>
                <a:gd name="connsiteY7" fmla="*/ 385011 h 2382253"/>
                <a:gd name="connsiteX8" fmla="*/ 2574758 w 3176337"/>
                <a:gd name="connsiteY8" fmla="*/ 0 h 2382253"/>
                <a:gd name="connsiteX9" fmla="*/ 1804737 w 3176337"/>
                <a:gd name="connsiteY9" fmla="*/ 288758 h 2382253"/>
                <a:gd name="connsiteX10" fmla="*/ 1588169 w 3176337"/>
                <a:gd name="connsiteY10" fmla="*/ 842211 h 2382253"/>
                <a:gd name="connsiteX11" fmla="*/ 697832 w 3176337"/>
                <a:gd name="connsiteY11" fmla="*/ 938464 h 2382253"/>
                <a:gd name="connsiteX12" fmla="*/ 409074 w 3176337"/>
                <a:gd name="connsiteY12" fmla="*/ 1419727 h 2382253"/>
                <a:gd name="connsiteX13" fmla="*/ 0 w 3176337"/>
                <a:gd name="connsiteY13" fmla="*/ 1684421 h 2382253"/>
                <a:gd name="connsiteX14" fmla="*/ 240632 w 3176337"/>
                <a:gd name="connsiteY14" fmla="*/ 2117558 h 2382253"/>
                <a:gd name="connsiteX15" fmla="*/ 433137 w 3176337"/>
                <a:gd name="connsiteY15" fmla="*/ 2382253 h 2382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176337" h="2382253">
                  <a:moveTo>
                    <a:pt x="433137" y="2382253"/>
                  </a:moveTo>
                  <a:lnTo>
                    <a:pt x="1203158" y="2213811"/>
                  </a:lnTo>
                  <a:lnTo>
                    <a:pt x="1756611" y="2358190"/>
                  </a:lnTo>
                  <a:lnTo>
                    <a:pt x="2286000" y="1925053"/>
                  </a:lnTo>
                  <a:lnTo>
                    <a:pt x="2911643" y="1756611"/>
                  </a:lnTo>
                  <a:lnTo>
                    <a:pt x="2719137" y="1299411"/>
                  </a:lnTo>
                  <a:lnTo>
                    <a:pt x="3176337" y="553453"/>
                  </a:lnTo>
                  <a:lnTo>
                    <a:pt x="2911643" y="385011"/>
                  </a:lnTo>
                  <a:lnTo>
                    <a:pt x="2574758" y="0"/>
                  </a:lnTo>
                  <a:lnTo>
                    <a:pt x="1804737" y="288758"/>
                  </a:lnTo>
                  <a:lnTo>
                    <a:pt x="1588169" y="842211"/>
                  </a:lnTo>
                  <a:lnTo>
                    <a:pt x="697832" y="938464"/>
                  </a:lnTo>
                  <a:lnTo>
                    <a:pt x="409074" y="1419727"/>
                  </a:lnTo>
                  <a:lnTo>
                    <a:pt x="0" y="1684421"/>
                  </a:lnTo>
                  <a:lnTo>
                    <a:pt x="240632" y="2117558"/>
                  </a:lnTo>
                  <a:lnTo>
                    <a:pt x="433137" y="2382253"/>
                  </a:lnTo>
                  <a:close/>
                </a:path>
              </a:pathLst>
            </a:custGeom>
            <a:noFill/>
            <a:ln w="38100">
              <a:solidFill>
                <a:schemeClr val="accent3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132DB4CD-3E54-7D4D-A893-CB2589C1898F}"/>
                </a:ext>
              </a:extLst>
            </p:cNvPr>
            <p:cNvSpPr txBox="1"/>
            <p:nvPr/>
          </p:nvSpPr>
          <p:spPr>
            <a:xfrm>
              <a:off x="1048871" y="5637175"/>
              <a:ext cx="1295226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>
                  <a:solidFill>
                    <a:schemeClr val="accent3"/>
                  </a:solidFill>
                </a:rPr>
                <a:t>Acceptance</a:t>
              </a:r>
            </a:p>
          </p:txBody>
        </p: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05CBF461-676D-8141-8E38-E237BE0F3B22}"/>
                </a:ext>
              </a:extLst>
            </p:cNvPr>
            <p:cNvCxnSpPr>
              <a:stCxn id="47" idx="0"/>
            </p:cNvCxnSpPr>
            <p:nvPr/>
          </p:nvCxnSpPr>
          <p:spPr>
            <a:xfrm flipV="1">
              <a:off x="1696484" y="5312229"/>
              <a:ext cx="99659" cy="324946"/>
            </a:xfrm>
            <a:prstGeom prst="straightConnector1">
              <a:avLst/>
            </a:prstGeom>
            <a:ln w="28575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A3EA8FB9-AC0B-8446-8B23-D86A8C67C1C9}"/>
              </a:ext>
            </a:extLst>
          </p:cNvPr>
          <p:cNvSpPr txBox="1"/>
          <p:nvPr/>
        </p:nvSpPr>
        <p:spPr>
          <a:xfrm>
            <a:off x="756365" y="4334854"/>
            <a:ext cx="62837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accent6"/>
                </a:solidFill>
              </a:rPr>
              <a:t>Beam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2F045B83-15E8-B94C-8078-A889A22C4710}"/>
              </a:ext>
            </a:extLst>
          </p:cNvPr>
          <p:cNvCxnSpPr>
            <a:cxnSpLocks/>
            <a:stCxn id="50" idx="2"/>
          </p:cNvCxnSpPr>
          <p:nvPr/>
        </p:nvCxnSpPr>
        <p:spPr>
          <a:xfrm>
            <a:off x="1070554" y="4611853"/>
            <a:ext cx="356313" cy="166976"/>
          </a:xfrm>
          <a:prstGeom prst="straightConnector1">
            <a:avLst/>
          </a:prstGeom>
          <a:ln w="28575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" name="Picture 55">
            <a:extLst>
              <a:ext uri="{FF2B5EF4-FFF2-40B4-BE49-F238E27FC236}">
                <a16:creationId xmlns:a16="http://schemas.microsoft.com/office/drawing/2014/main" id="{F6F3362E-1CB8-FC47-BD12-B407A9BE20C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575459" y="5175504"/>
            <a:ext cx="1240837" cy="236691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58368582-1D30-DB49-B56B-6807F996403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569051" y="3979272"/>
            <a:ext cx="3262432" cy="301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551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2337767-0D97-2E5B-386A-68EC5C2D85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928411"/>
            <a:ext cx="11376024" cy="1213596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CH" sz="1800" dirty="0"/>
              <a:t>Longitudinal cooling relatively fast as seen from Schottky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Energy </a:t>
            </a:r>
            <a:r>
              <a:rPr lang="en-CH" sz="1800"/>
              <a:t>drift </a:t>
            </a:r>
            <a:r>
              <a:rPr lang="en-US" sz="1800" dirty="0"/>
              <a:t>(due to</a:t>
            </a:r>
            <a:r>
              <a:rPr lang="en-CH" sz="1800"/>
              <a:t> HV</a:t>
            </a:r>
            <a:r>
              <a:rPr lang="en-US" sz="1800" dirty="0"/>
              <a:t> power supply </a:t>
            </a:r>
            <a:r>
              <a:rPr lang="en-CH" sz="1800"/>
              <a:t>and</a:t>
            </a:r>
            <a:r>
              <a:rPr lang="en-CH" sz="1800" dirty="0"/>
              <a:t>/or e</a:t>
            </a:r>
            <a:r>
              <a:rPr lang="en-CH" sz="1800" baseline="30000" dirty="0"/>
              <a:t>-</a:t>
            </a:r>
            <a:r>
              <a:rPr lang="en-CH" sz="1800" dirty="0"/>
              <a:t> space charge) </a:t>
            </a:r>
            <a:r>
              <a:rPr lang="en-CH" sz="1800"/>
              <a:t>clearly observable</a:t>
            </a:r>
            <a:endParaRPr lang="en-US" sz="1800" dirty="0"/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Sudden lost of e-cooling performance requiring full retuning observed a few times/year</a:t>
            </a:r>
            <a:endParaRPr lang="en-CH" sz="18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6B24786-9E33-02CE-024F-87973E9BCE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66762"/>
          </a:xfrm>
        </p:spPr>
        <p:txBody>
          <a:bodyPr>
            <a:noAutofit/>
          </a:bodyPr>
          <a:lstStyle/>
          <a:p>
            <a:r>
              <a:rPr lang="en-CH" sz="3200" dirty="0"/>
              <a:t>Rough estimate </a:t>
            </a:r>
            <a:r>
              <a:rPr lang="en-CH" sz="3200"/>
              <a:t>of </a:t>
            </a:r>
            <a:r>
              <a:rPr lang="en-US" sz="3200" dirty="0"/>
              <a:t>longitudinal e-</a:t>
            </a:r>
            <a:r>
              <a:rPr lang="en-CH" sz="3200"/>
              <a:t>cooling </a:t>
            </a:r>
            <a:r>
              <a:rPr lang="en-CH" sz="3200" dirty="0"/>
              <a:t>performance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EA48F5-49E1-61ED-AF43-C4FC87B47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Gamba | Electron cooling in the CERN accelerator complex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2B29617-7DD2-6F63-B149-D3A903D70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F6C3E1-BBFE-79E2-9CFD-F2818DEDE31C}"/>
              </a:ext>
            </a:extLst>
          </p:cNvPr>
          <p:cNvSpPr txBox="1"/>
          <p:nvPr/>
        </p:nvSpPr>
        <p:spPr>
          <a:xfrm rot="16200000">
            <a:off x="1361460" y="2793510"/>
            <a:ext cx="1093889" cy="307777"/>
          </a:xfrm>
          <a:prstGeom prst="rect">
            <a:avLst/>
          </a:prstGeom>
          <a:ln>
            <a:noFill/>
          </a:ln>
        </p:spPr>
        <p:txBody>
          <a:bodyPr wrap="none" rtlCol="0">
            <a:spAutoFit/>
          </a:bodyPr>
          <a:lstStyle/>
          <a:p>
            <a:pPr marL="14288"/>
            <a:r>
              <a:rPr lang="en-CH" sz="1400" b="1" kern="0" dirty="0">
                <a:solidFill>
                  <a:srgbClr val="00B0F0"/>
                </a:solidFill>
              </a:rPr>
              <a:t>e</a:t>
            </a:r>
            <a:r>
              <a:rPr lang="en-CH" sz="1400" b="1" kern="0" baseline="30000" dirty="0">
                <a:solidFill>
                  <a:srgbClr val="00B0F0"/>
                </a:solidFill>
              </a:rPr>
              <a:t>-</a:t>
            </a:r>
            <a:r>
              <a:rPr lang="en-CH" sz="1400" b="1" kern="0" dirty="0">
                <a:solidFill>
                  <a:srgbClr val="00B0F0"/>
                </a:solidFill>
              </a:rPr>
              <a:t> ∆E</a:t>
            </a:r>
            <a:r>
              <a:rPr lang="en-CH" sz="1400" b="1" kern="0" baseline="-25000" dirty="0">
                <a:solidFill>
                  <a:srgbClr val="00B0F0"/>
                </a:solidFill>
              </a:rPr>
              <a:t>K</a:t>
            </a:r>
            <a:r>
              <a:rPr lang="en-CH" sz="1400" b="1" kern="0" dirty="0">
                <a:solidFill>
                  <a:srgbClr val="00B0F0"/>
                </a:solidFill>
              </a:rPr>
              <a:t> [eV]</a:t>
            </a:r>
          </a:p>
        </p:txBody>
      </p:sp>
      <p:pic>
        <p:nvPicPr>
          <p:cNvPr id="8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F16C4190-71B0-022D-5D4A-7615F5516D6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9296" r="23463"/>
          <a:stretch/>
        </p:blipFill>
        <p:spPr>
          <a:xfrm>
            <a:off x="2118670" y="2364840"/>
            <a:ext cx="4566886" cy="3675899"/>
          </a:xfrm>
          <a:prstGeom prst="rect">
            <a:avLst/>
          </a:prstGeom>
          <a:ln w="3175">
            <a:solidFill>
              <a:srgbClr val="000000"/>
            </a:solidFill>
          </a:ln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8304941-2A1B-4058-F452-C44084EBBDF0}"/>
              </a:ext>
            </a:extLst>
          </p:cNvPr>
          <p:cNvCxnSpPr>
            <a:cxnSpLocks/>
          </p:cNvCxnSpPr>
          <p:nvPr/>
        </p:nvCxnSpPr>
        <p:spPr bwMode="auto">
          <a:xfrm flipV="1">
            <a:off x="2129212" y="2160186"/>
            <a:ext cx="0" cy="397265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44EB5E8-36FE-0949-CB2C-4FB0F2A3EB71}"/>
              </a:ext>
            </a:extLst>
          </p:cNvPr>
          <p:cNvCxnSpPr>
            <a:cxnSpLocks/>
          </p:cNvCxnSpPr>
          <p:nvPr/>
        </p:nvCxnSpPr>
        <p:spPr bwMode="auto">
          <a:xfrm>
            <a:off x="2049275" y="2551993"/>
            <a:ext cx="148473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F430980-1047-BCB9-1823-E6C4D6C4E845}"/>
              </a:ext>
            </a:extLst>
          </p:cNvPr>
          <p:cNvCxnSpPr>
            <a:cxnSpLocks/>
          </p:cNvCxnSpPr>
          <p:nvPr/>
        </p:nvCxnSpPr>
        <p:spPr bwMode="auto">
          <a:xfrm>
            <a:off x="2047676" y="2735450"/>
            <a:ext cx="148473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1DA7797-916C-B6D3-85C0-FB8CDB72E1DD}"/>
              </a:ext>
            </a:extLst>
          </p:cNvPr>
          <p:cNvCxnSpPr>
            <a:cxnSpLocks/>
          </p:cNvCxnSpPr>
          <p:nvPr/>
        </p:nvCxnSpPr>
        <p:spPr bwMode="auto">
          <a:xfrm>
            <a:off x="2047676" y="2918906"/>
            <a:ext cx="148473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4357572-4E3F-F9D8-B49B-3CDCF056B0C1}"/>
              </a:ext>
            </a:extLst>
          </p:cNvPr>
          <p:cNvCxnSpPr>
            <a:cxnSpLocks/>
          </p:cNvCxnSpPr>
          <p:nvPr/>
        </p:nvCxnSpPr>
        <p:spPr bwMode="auto">
          <a:xfrm>
            <a:off x="2047676" y="3102362"/>
            <a:ext cx="148473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C65317E-440B-93E5-70A6-3D6B81484E57}"/>
              </a:ext>
            </a:extLst>
          </p:cNvPr>
          <p:cNvCxnSpPr>
            <a:cxnSpLocks/>
          </p:cNvCxnSpPr>
          <p:nvPr/>
        </p:nvCxnSpPr>
        <p:spPr bwMode="auto">
          <a:xfrm>
            <a:off x="2047676" y="3285819"/>
            <a:ext cx="148473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38D70EB-23E8-892D-5A10-8E70251B76BA}"/>
              </a:ext>
            </a:extLst>
          </p:cNvPr>
          <p:cNvCxnSpPr>
            <a:cxnSpLocks/>
          </p:cNvCxnSpPr>
          <p:nvPr/>
        </p:nvCxnSpPr>
        <p:spPr bwMode="auto">
          <a:xfrm>
            <a:off x="2047676" y="3469274"/>
            <a:ext cx="148473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62289EC-D1CE-95BD-F6D9-2E081108BF28}"/>
              </a:ext>
            </a:extLst>
          </p:cNvPr>
          <p:cNvCxnSpPr>
            <a:cxnSpLocks/>
          </p:cNvCxnSpPr>
          <p:nvPr/>
        </p:nvCxnSpPr>
        <p:spPr bwMode="auto">
          <a:xfrm>
            <a:off x="2047676" y="3652730"/>
            <a:ext cx="148473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202E66D-34CD-BA06-90BC-C04B3820FC9C}"/>
              </a:ext>
            </a:extLst>
          </p:cNvPr>
          <p:cNvCxnSpPr>
            <a:cxnSpLocks/>
          </p:cNvCxnSpPr>
          <p:nvPr/>
        </p:nvCxnSpPr>
        <p:spPr bwMode="auto">
          <a:xfrm>
            <a:off x="2047676" y="3836186"/>
            <a:ext cx="148473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86353AA-F7B3-EE35-CE83-D0B096DF9D42}"/>
              </a:ext>
            </a:extLst>
          </p:cNvPr>
          <p:cNvCxnSpPr>
            <a:cxnSpLocks/>
          </p:cNvCxnSpPr>
          <p:nvPr/>
        </p:nvCxnSpPr>
        <p:spPr bwMode="auto">
          <a:xfrm>
            <a:off x="2047676" y="4019643"/>
            <a:ext cx="148473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1199E4C-18A9-42BA-EABB-976B942564C2}"/>
              </a:ext>
            </a:extLst>
          </p:cNvPr>
          <p:cNvCxnSpPr>
            <a:cxnSpLocks/>
          </p:cNvCxnSpPr>
          <p:nvPr/>
        </p:nvCxnSpPr>
        <p:spPr bwMode="auto">
          <a:xfrm>
            <a:off x="1947040" y="4208683"/>
            <a:ext cx="4858435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>
                <a:lumMod val="95000"/>
                <a:lumOff val="5000"/>
              </a:schemeClr>
            </a:solidFill>
            <a:prstDash val="dash"/>
            <a:round/>
            <a:headEnd type="none" w="sm" len="sm"/>
            <a:tailEnd type="none" w="sm" len="sm"/>
          </a:ln>
          <a:effectLst/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25CC29F3-1A17-C3B8-DE8B-B771374050EE}"/>
              </a:ext>
            </a:extLst>
          </p:cNvPr>
          <p:cNvCxnSpPr>
            <a:cxnSpLocks/>
          </p:cNvCxnSpPr>
          <p:nvPr/>
        </p:nvCxnSpPr>
        <p:spPr bwMode="auto">
          <a:xfrm>
            <a:off x="2047676" y="4386555"/>
            <a:ext cx="148473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A4E8621-03E2-784F-EB0F-4E9C37C5A604}"/>
              </a:ext>
            </a:extLst>
          </p:cNvPr>
          <p:cNvCxnSpPr>
            <a:cxnSpLocks/>
          </p:cNvCxnSpPr>
          <p:nvPr/>
        </p:nvCxnSpPr>
        <p:spPr bwMode="auto">
          <a:xfrm>
            <a:off x="2047676" y="4570012"/>
            <a:ext cx="148473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6B9E2A6-500F-CC6A-5DCF-31FA962FEAED}"/>
              </a:ext>
            </a:extLst>
          </p:cNvPr>
          <p:cNvCxnSpPr>
            <a:cxnSpLocks/>
          </p:cNvCxnSpPr>
          <p:nvPr/>
        </p:nvCxnSpPr>
        <p:spPr bwMode="auto">
          <a:xfrm>
            <a:off x="2047676" y="4753467"/>
            <a:ext cx="148473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7394488E-A1F4-0F90-0174-4B01EDFCF529}"/>
              </a:ext>
            </a:extLst>
          </p:cNvPr>
          <p:cNvCxnSpPr>
            <a:cxnSpLocks/>
          </p:cNvCxnSpPr>
          <p:nvPr/>
        </p:nvCxnSpPr>
        <p:spPr bwMode="auto">
          <a:xfrm>
            <a:off x="2047676" y="4936923"/>
            <a:ext cx="148473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C830091-DAD5-EBBC-3881-08573BA8B8C1}"/>
              </a:ext>
            </a:extLst>
          </p:cNvPr>
          <p:cNvCxnSpPr>
            <a:cxnSpLocks/>
          </p:cNvCxnSpPr>
          <p:nvPr/>
        </p:nvCxnSpPr>
        <p:spPr bwMode="auto">
          <a:xfrm>
            <a:off x="2047676" y="5120379"/>
            <a:ext cx="148473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B5EA969D-634E-3008-9BAF-61254E59BE14}"/>
              </a:ext>
            </a:extLst>
          </p:cNvPr>
          <p:cNvCxnSpPr>
            <a:cxnSpLocks/>
          </p:cNvCxnSpPr>
          <p:nvPr/>
        </p:nvCxnSpPr>
        <p:spPr bwMode="auto">
          <a:xfrm>
            <a:off x="2047676" y="5303836"/>
            <a:ext cx="148473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63E3A58C-D318-2429-47F6-85A464CE22BC}"/>
              </a:ext>
            </a:extLst>
          </p:cNvPr>
          <p:cNvCxnSpPr>
            <a:cxnSpLocks/>
          </p:cNvCxnSpPr>
          <p:nvPr/>
        </p:nvCxnSpPr>
        <p:spPr bwMode="auto">
          <a:xfrm>
            <a:off x="2047676" y="5487292"/>
            <a:ext cx="148473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65B53CE-C85B-9A8E-1278-E3C6B150671E}"/>
              </a:ext>
            </a:extLst>
          </p:cNvPr>
          <p:cNvCxnSpPr>
            <a:cxnSpLocks/>
          </p:cNvCxnSpPr>
          <p:nvPr/>
        </p:nvCxnSpPr>
        <p:spPr bwMode="auto">
          <a:xfrm>
            <a:off x="2047676" y="5670747"/>
            <a:ext cx="148473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F22BB85-D2AC-959E-9D61-BCFE84337E17}"/>
              </a:ext>
            </a:extLst>
          </p:cNvPr>
          <p:cNvCxnSpPr>
            <a:cxnSpLocks/>
          </p:cNvCxnSpPr>
          <p:nvPr/>
        </p:nvCxnSpPr>
        <p:spPr bwMode="auto">
          <a:xfrm>
            <a:off x="2047676" y="5854204"/>
            <a:ext cx="148473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49F40756-C931-C330-F3EF-24E4183737E4}"/>
              </a:ext>
            </a:extLst>
          </p:cNvPr>
          <p:cNvCxnSpPr>
            <a:cxnSpLocks/>
          </p:cNvCxnSpPr>
          <p:nvPr/>
        </p:nvCxnSpPr>
        <p:spPr bwMode="auto">
          <a:xfrm>
            <a:off x="2047676" y="6037660"/>
            <a:ext cx="148473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FEDD0DB1-D7BB-8F8E-6FBB-8ACCFDDD58DC}"/>
              </a:ext>
            </a:extLst>
          </p:cNvPr>
          <p:cNvCxnSpPr>
            <a:cxnSpLocks/>
          </p:cNvCxnSpPr>
          <p:nvPr/>
        </p:nvCxnSpPr>
        <p:spPr bwMode="auto">
          <a:xfrm>
            <a:off x="2050770" y="2368246"/>
            <a:ext cx="148473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EDADE4C2-BD63-3470-DAC3-22F7F7B770E7}"/>
              </a:ext>
            </a:extLst>
          </p:cNvPr>
          <p:cNvSpPr txBox="1"/>
          <p:nvPr/>
        </p:nvSpPr>
        <p:spPr>
          <a:xfrm>
            <a:off x="1622127" y="2220219"/>
            <a:ext cx="502382" cy="307777"/>
          </a:xfrm>
          <a:prstGeom prst="rect">
            <a:avLst/>
          </a:prstGeom>
          <a:ln>
            <a:noFill/>
          </a:ln>
        </p:spPr>
        <p:txBody>
          <a:bodyPr wrap="none" rtlCol="0">
            <a:spAutoFit/>
          </a:bodyPr>
          <a:lstStyle/>
          <a:p>
            <a:pPr marL="14288"/>
            <a:r>
              <a:rPr lang="en-CH" sz="1400" b="1" kern="0" dirty="0">
                <a:solidFill>
                  <a:srgbClr val="00B0F0"/>
                </a:solidFill>
              </a:rPr>
              <a:t>+36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B85FD58-11FF-4F30-27E3-B498B0A1F5D6}"/>
              </a:ext>
            </a:extLst>
          </p:cNvPr>
          <p:cNvSpPr txBox="1"/>
          <p:nvPr/>
        </p:nvSpPr>
        <p:spPr>
          <a:xfrm>
            <a:off x="1689879" y="5892403"/>
            <a:ext cx="457498" cy="307777"/>
          </a:xfrm>
          <a:prstGeom prst="rect">
            <a:avLst/>
          </a:prstGeom>
          <a:ln>
            <a:noFill/>
          </a:ln>
        </p:spPr>
        <p:txBody>
          <a:bodyPr wrap="none" rtlCol="0">
            <a:spAutoFit/>
          </a:bodyPr>
          <a:lstStyle/>
          <a:p>
            <a:pPr marL="14288"/>
            <a:r>
              <a:rPr lang="en-CH" sz="1400" b="1" kern="0" dirty="0">
                <a:solidFill>
                  <a:srgbClr val="00B0F0"/>
                </a:solidFill>
              </a:rPr>
              <a:t>-36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D4A5195-BF5B-0EAD-81E9-5A24761844BF}"/>
              </a:ext>
            </a:extLst>
          </p:cNvPr>
          <p:cNvSpPr txBox="1"/>
          <p:nvPr/>
        </p:nvSpPr>
        <p:spPr>
          <a:xfrm rot="16200000">
            <a:off x="847467" y="2963295"/>
            <a:ext cx="1488228" cy="307777"/>
          </a:xfrm>
          <a:prstGeom prst="rect">
            <a:avLst/>
          </a:prstGeom>
          <a:ln>
            <a:noFill/>
          </a:ln>
        </p:spPr>
        <p:txBody>
          <a:bodyPr wrap="none" rtlCol="0">
            <a:spAutoFit/>
          </a:bodyPr>
          <a:lstStyle/>
          <a:p>
            <a:pPr marL="14288"/>
            <a:r>
              <a:rPr lang="en-US" sz="1400" b="1" kern="0" dirty="0">
                <a:solidFill>
                  <a:srgbClr val="00B050"/>
                </a:solidFill>
              </a:rPr>
              <a:t>p</a:t>
            </a:r>
            <a:r>
              <a:rPr lang="en-CH" sz="1400" b="1" kern="0" dirty="0">
                <a:solidFill>
                  <a:srgbClr val="00B050"/>
                </a:solidFill>
              </a:rPr>
              <a:t>bar dp/p [10</a:t>
            </a:r>
            <a:r>
              <a:rPr lang="en-CH" sz="1400" b="1" kern="0" baseline="30000" dirty="0">
                <a:solidFill>
                  <a:srgbClr val="00B050"/>
                </a:solidFill>
              </a:rPr>
              <a:t>-4</a:t>
            </a:r>
            <a:r>
              <a:rPr lang="en-CH" sz="1400" b="1" kern="0" dirty="0">
                <a:solidFill>
                  <a:srgbClr val="00B050"/>
                </a:solidFill>
              </a:rPr>
              <a:t>]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3B7EA67-2CA6-1B9D-64B6-63601F0EDCE3}"/>
              </a:ext>
            </a:extLst>
          </p:cNvPr>
          <p:cNvSpPr txBox="1"/>
          <p:nvPr/>
        </p:nvSpPr>
        <p:spPr>
          <a:xfrm>
            <a:off x="1388155" y="2217940"/>
            <a:ext cx="404598" cy="307777"/>
          </a:xfrm>
          <a:prstGeom prst="rect">
            <a:avLst/>
          </a:prstGeom>
          <a:ln>
            <a:noFill/>
          </a:ln>
        </p:spPr>
        <p:txBody>
          <a:bodyPr wrap="none" rtlCol="0">
            <a:spAutoFit/>
          </a:bodyPr>
          <a:lstStyle/>
          <a:p>
            <a:pPr marL="14288"/>
            <a:r>
              <a:rPr lang="en-CH" sz="1400" b="1" kern="0" dirty="0">
                <a:solidFill>
                  <a:srgbClr val="00B050"/>
                </a:solidFill>
              </a:rPr>
              <a:t>+7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78E8913-5859-D8E2-FD7D-340B2F9426BF}"/>
              </a:ext>
            </a:extLst>
          </p:cNvPr>
          <p:cNvSpPr txBox="1"/>
          <p:nvPr/>
        </p:nvSpPr>
        <p:spPr>
          <a:xfrm>
            <a:off x="1499198" y="5895288"/>
            <a:ext cx="358111" cy="307777"/>
          </a:xfrm>
          <a:prstGeom prst="rect">
            <a:avLst/>
          </a:prstGeom>
          <a:ln>
            <a:noFill/>
          </a:ln>
        </p:spPr>
        <p:txBody>
          <a:bodyPr wrap="none" rtlCol="0">
            <a:spAutoFit/>
          </a:bodyPr>
          <a:lstStyle/>
          <a:p>
            <a:pPr marL="14288"/>
            <a:r>
              <a:rPr lang="en-CH" sz="1400" b="1" kern="0" dirty="0">
                <a:solidFill>
                  <a:srgbClr val="00B050"/>
                </a:solidFill>
              </a:rPr>
              <a:t>-7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8BAE80B-B85E-9C74-2452-B143675A0974}"/>
              </a:ext>
            </a:extLst>
          </p:cNvPr>
          <p:cNvSpPr txBox="1"/>
          <p:nvPr/>
        </p:nvSpPr>
        <p:spPr>
          <a:xfrm rot="16200000">
            <a:off x="6867304" y="2758590"/>
            <a:ext cx="1093889" cy="307777"/>
          </a:xfrm>
          <a:prstGeom prst="rect">
            <a:avLst/>
          </a:prstGeom>
          <a:ln>
            <a:noFill/>
          </a:ln>
        </p:spPr>
        <p:txBody>
          <a:bodyPr wrap="none" rtlCol="0">
            <a:spAutoFit/>
          </a:bodyPr>
          <a:lstStyle/>
          <a:p>
            <a:pPr marL="14288"/>
            <a:r>
              <a:rPr lang="en-CH" sz="1400" b="1" kern="0" dirty="0">
                <a:solidFill>
                  <a:srgbClr val="00B0F0"/>
                </a:solidFill>
              </a:rPr>
              <a:t>e</a:t>
            </a:r>
            <a:r>
              <a:rPr lang="en-CH" sz="1400" b="1" kern="0" baseline="30000" dirty="0">
                <a:solidFill>
                  <a:srgbClr val="00B0F0"/>
                </a:solidFill>
              </a:rPr>
              <a:t>-</a:t>
            </a:r>
            <a:r>
              <a:rPr lang="en-CH" sz="1400" b="1" kern="0" dirty="0">
                <a:solidFill>
                  <a:srgbClr val="00B0F0"/>
                </a:solidFill>
              </a:rPr>
              <a:t> ∆E</a:t>
            </a:r>
            <a:r>
              <a:rPr lang="en-CH" sz="1400" b="1" kern="0" baseline="-25000" dirty="0">
                <a:solidFill>
                  <a:srgbClr val="00B0F0"/>
                </a:solidFill>
              </a:rPr>
              <a:t>K</a:t>
            </a:r>
            <a:r>
              <a:rPr lang="en-CH" sz="1400" b="1" kern="0" dirty="0">
                <a:solidFill>
                  <a:srgbClr val="00B0F0"/>
                </a:solidFill>
              </a:rPr>
              <a:t> [eV]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F025672-9E75-65B2-E715-7029EBA39746}"/>
              </a:ext>
            </a:extLst>
          </p:cNvPr>
          <p:cNvSpPr txBox="1"/>
          <p:nvPr/>
        </p:nvSpPr>
        <p:spPr>
          <a:xfrm>
            <a:off x="7185245" y="2214338"/>
            <a:ext cx="502382" cy="307777"/>
          </a:xfrm>
          <a:prstGeom prst="rect">
            <a:avLst/>
          </a:prstGeom>
          <a:ln>
            <a:noFill/>
          </a:ln>
        </p:spPr>
        <p:txBody>
          <a:bodyPr wrap="none" rtlCol="0">
            <a:spAutoFit/>
          </a:bodyPr>
          <a:lstStyle/>
          <a:p>
            <a:pPr marL="14288"/>
            <a:r>
              <a:rPr lang="en-CH" sz="1400" b="1" kern="0" dirty="0">
                <a:solidFill>
                  <a:srgbClr val="00B0F0"/>
                </a:solidFill>
              </a:rPr>
              <a:t>+11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E06F862-74F1-4629-824C-0BDEAA8A441C}"/>
              </a:ext>
            </a:extLst>
          </p:cNvPr>
          <p:cNvSpPr txBox="1"/>
          <p:nvPr/>
        </p:nvSpPr>
        <p:spPr>
          <a:xfrm>
            <a:off x="7164880" y="5879077"/>
            <a:ext cx="486955" cy="307777"/>
          </a:xfrm>
          <a:prstGeom prst="rect">
            <a:avLst/>
          </a:prstGeom>
          <a:ln>
            <a:noFill/>
          </a:ln>
        </p:spPr>
        <p:txBody>
          <a:bodyPr wrap="square" rtlCol="0">
            <a:spAutoFit/>
          </a:bodyPr>
          <a:lstStyle/>
          <a:p>
            <a:pPr marL="14288"/>
            <a:r>
              <a:rPr lang="en-CH" sz="1400" b="1" kern="0" dirty="0">
                <a:solidFill>
                  <a:srgbClr val="00B0F0"/>
                </a:solidFill>
              </a:rPr>
              <a:t>-11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244E6E06-F33A-819D-D5E3-CF0670D7587D}"/>
              </a:ext>
            </a:extLst>
          </p:cNvPr>
          <p:cNvSpPr txBox="1"/>
          <p:nvPr/>
        </p:nvSpPr>
        <p:spPr>
          <a:xfrm rot="16200000">
            <a:off x="6377670" y="2921124"/>
            <a:ext cx="1488228" cy="307777"/>
          </a:xfrm>
          <a:prstGeom prst="rect">
            <a:avLst/>
          </a:prstGeom>
          <a:ln>
            <a:noFill/>
          </a:ln>
        </p:spPr>
        <p:txBody>
          <a:bodyPr wrap="none" rtlCol="0">
            <a:spAutoFit/>
          </a:bodyPr>
          <a:lstStyle/>
          <a:p>
            <a:pPr marL="14288"/>
            <a:r>
              <a:rPr lang="en-US" sz="1400" b="1" kern="0" dirty="0">
                <a:solidFill>
                  <a:srgbClr val="00B050"/>
                </a:solidFill>
              </a:rPr>
              <a:t>p</a:t>
            </a:r>
            <a:r>
              <a:rPr lang="en-CH" sz="1400" b="1" kern="0" dirty="0">
                <a:solidFill>
                  <a:srgbClr val="00B050"/>
                </a:solidFill>
              </a:rPr>
              <a:t>bar dp/p [10</a:t>
            </a:r>
            <a:r>
              <a:rPr lang="en-CH" sz="1400" b="1" kern="0" baseline="30000" dirty="0">
                <a:solidFill>
                  <a:srgbClr val="00B050"/>
                </a:solidFill>
              </a:rPr>
              <a:t>-4</a:t>
            </a:r>
            <a:r>
              <a:rPr lang="en-CH" sz="1400" b="1" kern="0" dirty="0">
                <a:solidFill>
                  <a:srgbClr val="00B050"/>
                </a:solidFill>
              </a:rPr>
              <a:t>]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4451FE8-E89C-32C8-1E65-9FC618362C68}"/>
              </a:ext>
            </a:extLst>
          </p:cNvPr>
          <p:cNvSpPr txBox="1"/>
          <p:nvPr/>
        </p:nvSpPr>
        <p:spPr>
          <a:xfrm>
            <a:off x="6872198" y="2206478"/>
            <a:ext cx="502382" cy="307777"/>
          </a:xfrm>
          <a:prstGeom prst="rect">
            <a:avLst/>
          </a:prstGeom>
          <a:ln>
            <a:noFill/>
          </a:ln>
        </p:spPr>
        <p:txBody>
          <a:bodyPr wrap="none" rtlCol="0">
            <a:spAutoFit/>
          </a:bodyPr>
          <a:lstStyle/>
          <a:p>
            <a:pPr marL="14288"/>
            <a:r>
              <a:rPr lang="en-CH" sz="1400" b="1" kern="0" dirty="0">
                <a:solidFill>
                  <a:srgbClr val="00B050"/>
                </a:solidFill>
              </a:rPr>
              <a:t>+19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EE9DBAB-C9C5-C0E4-CB8B-4F0CA9DCA0C6}"/>
              </a:ext>
            </a:extLst>
          </p:cNvPr>
          <p:cNvSpPr txBox="1"/>
          <p:nvPr/>
        </p:nvSpPr>
        <p:spPr>
          <a:xfrm>
            <a:off x="6862625" y="5879077"/>
            <a:ext cx="596019" cy="307777"/>
          </a:xfrm>
          <a:prstGeom prst="rect">
            <a:avLst/>
          </a:prstGeom>
          <a:ln>
            <a:noFill/>
          </a:ln>
        </p:spPr>
        <p:txBody>
          <a:bodyPr wrap="square" rtlCol="0">
            <a:spAutoFit/>
          </a:bodyPr>
          <a:lstStyle/>
          <a:p>
            <a:pPr marL="14288"/>
            <a:r>
              <a:rPr lang="en-CH" sz="1400" b="1" kern="0" dirty="0">
                <a:solidFill>
                  <a:srgbClr val="00B050"/>
                </a:solidFill>
              </a:rPr>
              <a:t>-19</a:t>
            </a:r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47A9CE7-CA49-76DA-1376-2FBE1A3A6973}"/>
              </a:ext>
            </a:extLst>
          </p:cNvPr>
          <p:cNvGrpSpPr/>
          <p:nvPr/>
        </p:nvGrpSpPr>
        <p:grpSpPr>
          <a:xfrm>
            <a:off x="7486123" y="2147292"/>
            <a:ext cx="3080407" cy="3985544"/>
            <a:chOff x="5599977" y="2937810"/>
            <a:chExt cx="2410167" cy="3118363"/>
          </a:xfrm>
        </p:grpSpPr>
        <p:pic>
          <p:nvPicPr>
            <p:cNvPr id="10" name="Picture 9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A0A1D6EC-CC77-2462-1979-B6AA27E423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80554" r="10284"/>
            <a:stretch/>
          </p:blipFill>
          <p:spPr>
            <a:xfrm>
              <a:off x="5727831" y="3097920"/>
              <a:ext cx="2151940" cy="2879963"/>
            </a:xfrm>
            <a:prstGeom prst="rect">
              <a:avLst/>
            </a:prstGeom>
            <a:ln w="3175">
              <a:solidFill>
                <a:srgbClr val="000000"/>
              </a:solidFill>
            </a:ln>
          </p:spPr>
        </p:pic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750B8BB1-F891-F1A6-F24F-7B4A585BF53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721661" y="2937810"/>
              <a:ext cx="0" cy="3118363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C380BCFB-83F6-7CE3-6B71-78D0D873059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67198" y="3101357"/>
              <a:ext cx="99174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0D4C23A1-2047-96E3-3CE3-A2693E78441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67198" y="3245363"/>
              <a:ext cx="99174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4474E0B5-2CAD-2A05-39ED-DED177A9B9F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67198" y="3389368"/>
              <a:ext cx="99174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60FAC327-4A77-9857-E46E-E214163C58B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67198" y="3533373"/>
              <a:ext cx="99174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A8FC545-782D-12E6-450B-BF43D5C42C2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67198" y="3677379"/>
              <a:ext cx="99174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CC96BEB6-9E88-61AD-982B-01295EA0FDC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67198" y="3821384"/>
              <a:ext cx="99174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8BE28218-F610-83DD-7D94-1F52244453A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67198" y="3965389"/>
              <a:ext cx="99174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407B6B55-49ED-0B7E-0F8D-F1CD258FA25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67198" y="4109395"/>
              <a:ext cx="99174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5A806B02-2E48-03F4-CD7E-91C0DECF69D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67198" y="4253400"/>
              <a:ext cx="99174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D9BA499A-55EF-FFB5-CA0F-420865A572C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67198" y="4397405"/>
              <a:ext cx="99174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84D9AB33-99ED-E0C8-D32B-5D5D886627D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67198" y="4685416"/>
              <a:ext cx="99174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6D17C9B1-C86A-7EEB-C10C-0FDC9BF4D76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67198" y="4829421"/>
              <a:ext cx="99174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31F073C7-90F2-17FB-4499-657D6E04C9C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67198" y="4973427"/>
              <a:ext cx="99174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473E8870-A2FF-34E0-EB08-D6244A8577A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67198" y="5117432"/>
              <a:ext cx="99174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E19E7C4E-F6BA-65C5-56AE-CC18047F85A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67198" y="5261437"/>
              <a:ext cx="99174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F2617F85-AF9B-E332-B2CC-D3F14DC1006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67198" y="5405442"/>
              <a:ext cx="99174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E235C96C-194D-C52F-F6C8-92A49311037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67198" y="5549448"/>
              <a:ext cx="99174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30AF1236-8163-8614-AAD5-AB91727F14D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67198" y="5693453"/>
              <a:ext cx="99174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2FDBC3C2-DD10-CAB1-D2D0-25E4D2BAD01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67198" y="5837458"/>
              <a:ext cx="99174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E55031D7-2BA1-EE44-A503-C07031D8263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67198" y="5981464"/>
              <a:ext cx="99174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10FC18D7-4A6E-346C-7C0A-B43E8FB5249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599977" y="4545794"/>
              <a:ext cx="2410167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>
                  <a:lumMod val="95000"/>
                  <a:lumOff val="5000"/>
                </a:schemeClr>
              </a:solidFill>
              <a:prstDash val="dash"/>
              <a:round/>
              <a:headEnd type="none" w="sm" len="sm"/>
              <a:tailEnd type="none" w="sm" len="sm"/>
            </a:ln>
            <a:effectLst/>
          </p:spPr>
        </p:cxnSp>
      </p:grp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CB17D816-5E41-F25B-9E94-C29EE863D4DB}"/>
              </a:ext>
            </a:extLst>
          </p:cNvPr>
          <p:cNvCxnSpPr>
            <a:cxnSpLocks/>
          </p:cNvCxnSpPr>
          <p:nvPr/>
        </p:nvCxnSpPr>
        <p:spPr bwMode="auto">
          <a:xfrm>
            <a:off x="2196149" y="5974718"/>
            <a:ext cx="4410615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FF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95" name="TextBox 94">
            <a:extLst>
              <a:ext uri="{FF2B5EF4-FFF2-40B4-BE49-F238E27FC236}">
                <a16:creationId xmlns:a16="http://schemas.microsoft.com/office/drawing/2014/main" id="{9C11D11E-F0D3-C416-CD27-7E1B7100C75A}"/>
              </a:ext>
            </a:extLst>
          </p:cNvPr>
          <p:cNvSpPr txBox="1"/>
          <p:nvPr/>
        </p:nvSpPr>
        <p:spPr>
          <a:xfrm>
            <a:off x="5894620" y="5699411"/>
            <a:ext cx="710772" cy="307777"/>
          </a:xfrm>
          <a:prstGeom prst="rect">
            <a:avLst/>
          </a:prstGeom>
          <a:ln>
            <a:noFill/>
          </a:ln>
        </p:spPr>
        <p:txBody>
          <a:bodyPr wrap="none" rtlCol="0">
            <a:spAutoFit/>
          </a:bodyPr>
          <a:lstStyle/>
          <a:p>
            <a:pPr marL="14288"/>
            <a:r>
              <a:rPr lang="en-US" sz="1400" b="1" kern="0" dirty="0">
                <a:solidFill>
                  <a:srgbClr val="FFFF00"/>
                </a:solidFill>
              </a:rPr>
              <a:t>t</a:t>
            </a:r>
            <a:r>
              <a:rPr lang="en-CH" sz="1400" b="1" kern="0" dirty="0">
                <a:solidFill>
                  <a:srgbClr val="FFFF00"/>
                </a:solidFill>
              </a:rPr>
              <a:t> ~16s</a:t>
            </a:r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F63F3F94-B7C4-8C49-EDCB-F8A250B76072}"/>
              </a:ext>
            </a:extLst>
          </p:cNvPr>
          <p:cNvCxnSpPr>
            <a:cxnSpLocks/>
          </p:cNvCxnSpPr>
          <p:nvPr/>
        </p:nvCxnSpPr>
        <p:spPr bwMode="auto">
          <a:xfrm>
            <a:off x="7698789" y="5974718"/>
            <a:ext cx="2657608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FF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08A537F3-57DA-3472-B716-68539DD24792}"/>
              </a:ext>
            </a:extLst>
          </p:cNvPr>
          <p:cNvSpPr txBox="1"/>
          <p:nvPr/>
        </p:nvSpPr>
        <p:spPr>
          <a:xfrm>
            <a:off x="9381359" y="5710616"/>
            <a:ext cx="611386" cy="307777"/>
          </a:xfrm>
          <a:prstGeom prst="rect">
            <a:avLst/>
          </a:prstGeom>
          <a:ln>
            <a:noFill/>
          </a:ln>
        </p:spPr>
        <p:txBody>
          <a:bodyPr wrap="none" rtlCol="0">
            <a:spAutoFit/>
          </a:bodyPr>
          <a:lstStyle/>
          <a:p>
            <a:pPr marL="14288"/>
            <a:r>
              <a:rPr lang="en-US" sz="1400" b="1" kern="0" dirty="0">
                <a:solidFill>
                  <a:srgbClr val="FFFF00"/>
                </a:solidFill>
              </a:rPr>
              <a:t>t</a:t>
            </a:r>
            <a:r>
              <a:rPr lang="en-CH" sz="1400" b="1" kern="0" dirty="0">
                <a:solidFill>
                  <a:srgbClr val="FFFF00"/>
                </a:solidFill>
              </a:rPr>
              <a:t> ~9s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483E5923-D318-CF23-7F20-436925823749}"/>
              </a:ext>
            </a:extLst>
          </p:cNvPr>
          <p:cNvSpPr txBox="1"/>
          <p:nvPr/>
        </p:nvSpPr>
        <p:spPr>
          <a:xfrm>
            <a:off x="3611452" y="2376629"/>
            <a:ext cx="1715854" cy="307777"/>
          </a:xfrm>
          <a:prstGeom prst="rect">
            <a:avLst/>
          </a:prstGeom>
          <a:ln>
            <a:noFill/>
          </a:ln>
        </p:spPr>
        <p:txBody>
          <a:bodyPr wrap="none" rtlCol="0">
            <a:spAutoFit/>
          </a:bodyPr>
          <a:lstStyle/>
          <a:p>
            <a:pPr marL="14288"/>
            <a:r>
              <a:rPr lang="en-US" sz="1400" b="1" kern="0" dirty="0">
                <a:solidFill>
                  <a:srgbClr val="FFFF00"/>
                </a:solidFill>
              </a:rPr>
              <a:t>pbar p=300 MeV/c</a:t>
            </a:r>
            <a:endParaRPr lang="en-CH" sz="1400" b="1" kern="0" dirty="0">
              <a:solidFill>
                <a:srgbClr val="FFFF00"/>
              </a:soli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96D6EE84-623A-6825-8758-409F2CE64291}"/>
              </a:ext>
            </a:extLst>
          </p:cNvPr>
          <p:cNvSpPr txBox="1"/>
          <p:nvPr/>
        </p:nvSpPr>
        <p:spPr>
          <a:xfrm>
            <a:off x="8216550" y="2359123"/>
            <a:ext cx="1715854" cy="307777"/>
          </a:xfrm>
          <a:prstGeom prst="rect">
            <a:avLst/>
          </a:prstGeom>
          <a:ln>
            <a:noFill/>
          </a:ln>
        </p:spPr>
        <p:txBody>
          <a:bodyPr wrap="none" rtlCol="0">
            <a:spAutoFit/>
          </a:bodyPr>
          <a:lstStyle/>
          <a:p>
            <a:pPr marL="14288"/>
            <a:r>
              <a:rPr lang="en-US" sz="1400" b="1" kern="0" dirty="0">
                <a:solidFill>
                  <a:srgbClr val="FFFF00"/>
                </a:solidFill>
              </a:rPr>
              <a:t>pbar p=100 MeV/c</a:t>
            </a:r>
            <a:endParaRPr lang="en-CH" sz="1400" b="1" kern="0" dirty="0">
              <a:solidFill>
                <a:srgbClr val="FFFF00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A74E26B-0A39-EAF9-F709-B4CC78D0F257}"/>
              </a:ext>
            </a:extLst>
          </p:cNvPr>
          <p:cNvGrpSpPr/>
          <p:nvPr/>
        </p:nvGrpSpPr>
        <p:grpSpPr>
          <a:xfrm>
            <a:off x="3211009" y="2665856"/>
            <a:ext cx="6721395" cy="3226545"/>
            <a:chOff x="3211009" y="2665856"/>
            <a:chExt cx="6721395" cy="3226545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78DAC31F-F89B-B4E5-A146-502E1C38EF99}"/>
                </a:ext>
              </a:extLst>
            </p:cNvPr>
            <p:cNvSpPr/>
            <p:nvPr/>
          </p:nvSpPr>
          <p:spPr>
            <a:xfrm>
              <a:off x="8474620" y="2665856"/>
              <a:ext cx="1457784" cy="1275774"/>
            </a:xfrm>
            <a:custGeom>
              <a:avLst/>
              <a:gdLst>
                <a:gd name="connsiteX0" fmla="*/ 0 w 1793174"/>
                <a:gd name="connsiteY0" fmla="*/ 0 h 1698172"/>
                <a:gd name="connsiteX1" fmla="*/ 356260 w 1793174"/>
                <a:gd name="connsiteY1" fmla="*/ 866899 h 1698172"/>
                <a:gd name="connsiteX2" fmla="*/ 914400 w 1793174"/>
                <a:gd name="connsiteY2" fmla="*/ 1401289 h 1698172"/>
                <a:gd name="connsiteX3" fmla="*/ 1793174 w 1793174"/>
                <a:gd name="connsiteY3" fmla="*/ 1698172 h 1698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3174" h="1698172">
                  <a:moveTo>
                    <a:pt x="0" y="0"/>
                  </a:moveTo>
                  <a:cubicBezTo>
                    <a:pt x="101930" y="316675"/>
                    <a:pt x="203860" y="633351"/>
                    <a:pt x="356260" y="866899"/>
                  </a:cubicBezTo>
                  <a:cubicBezTo>
                    <a:pt x="508660" y="1100447"/>
                    <a:pt x="674914" y="1262744"/>
                    <a:pt x="914400" y="1401289"/>
                  </a:cubicBezTo>
                  <a:cubicBezTo>
                    <a:pt x="1153886" y="1539834"/>
                    <a:pt x="1473530" y="1619003"/>
                    <a:pt x="1793174" y="1698172"/>
                  </a:cubicBezTo>
                </a:path>
              </a:pathLst>
            </a:custGeom>
            <a:noFill/>
            <a:ln w="57150">
              <a:solidFill>
                <a:schemeClr val="accent3"/>
              </a:solidFill>
              <a:prstDash val="sysDash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08C1101C-8E9D-7792-F821-A2A4D9CD5F56}"/>
                </a:ext>
              </a:extLst>
            </p:cNvPr>
            <p:cNvSpPr/>
            <p:nvPr/>
          </p:nvSpPr>
          <p:spPr>
            <a:xfrm flipV="1">
              <a:off x="3211009" y="4462220"/>
              <a:ext cx="926754" cy="1430181"/>
            </a:xfrm>
            <a:custGeom>
              <a:avLst/>
              <a:gdLst>
                <a:gd name="connsiteX0" fmla="*/ 0 w 1793174"/>
                <a:gd name="connsiteY0" fmla="*/ 0 h 1698172"/>
                <a:gd name="connsiteX1" fmla="*/ 356260 w 1793174"/>
                <a:gd name="connsiteY1" fmla="*/ 866899 h 1698172"/>
                <a:gd name="connsiteX2" fmla="*/ 914400 w 1793174"/>
                <a:gd name="connsiteY2" fmla="*/ 1401289 h 1698172"/>
                <a:gd name="connsiteX3" fmla="*/ 1793174 w 1793174"/>
                <a:gd name="connsiteY3" fmla="*/ 1698172 h 1698172"/>
                <a:gd name="connsiteX0" fmla="*/ 0 w 1793174"/>
                <a:gd name="connsiteY0" fmla="*/ 0 h 1698172"/>
                <a:gd name="connsiteX1" fmla="*/ 356260 w 1793174"/>
                <a:gd name="connsiteY1" fmla="*/ 866899 h 1698172"/>
                <a:gd name="connsiteX2" fmla="*/ 914400 w 1793174"/>
                <a:gd name="connsiteY2" fmla="*/ 1401289 h 1698172"/>
                <a:gd name="connsiteX3" fmla="*/ 1793174 w 1793174"/>
                <a:gd name="connsiteY3" fmla="*/ 1698172 h 1698172"/>
                <a:gd name="connsiteX0" fmla="*/ 0 w 2431633"/>
                <a:gd name="connsiteY0" fmla="*/ 0 h 1684187"/>
                <a:gd name="connsiteX1" fmla="*/ 356260 w 2431633"/>
                <a:gd name="connsiteY1" fmla="*/ 866899 h 1684187"/>
                <a:gd name="connsiteX2" fmla="*/ 914400 w 2431633"/>
                <a:gd name="connsiteY2" fmla="*/ 1401289 h 1684187"/>
                <a:gd name="connsiteX3" fmla="*/ 2431633 w 2431633"/>
                <a:gd name="connsiteY3" fmla="*/ 1684187 h 1684187"/>
                <a:gd name="connsiteX0" fmla="*/ 0 w 2431633"/>
                <a:gd name="connsiteY0" fmla="*/ 0 h 1684297"/>
                <a:gd name="connsiteX1" fmla="*/ 356260 w 2431633"/>
                <a:gd name="connsiteY1" fmla="*/ 866899 h 1684297"/>
                <a:gd name="connsiteX2" fmla="*/ 914400 w 2431633"/>
                <a:gd name="connsiteY2" fmla="*/ 1401289 h 1684297"/>
                <a:gd name="connsiteX3" fmla="*/ 2431633 w 2431633"/>
                <a:gd name="connsiteY3" fmla="*/ 1684187 h 1684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31633" h="1684297">
                  <a:moveTo>
                    <a:pt x="0" y="0"/>
                  </a:moveTo>
                  <a:cubicBezTo>
                    <a:pt x="101930" y="316675"/>
                    <a:pt x="203860" y="633351"/>
                    <a:pt x="356260" y="866899"/>
                  </a:cubicBezTo>
                  <a:cubicBezTo>
                    <a:pt x="508660" y="1100447"/>
                    <a:pt x="674914" y="1262744"/>
                    <a:pt x="914400" y="1401289"/>
                  </a:cubicBezTo>
                  <a:cubicBezTo>
                    <a:pt x="1153886" y="1539834"/>
                    <a:pt x="1287314" y="1688931"/>
                    <a:pt x="2431633" y="1684187"/>
                  </a:cubicBezTo>
                </a:path>
              </a:pathLst>
            </a:custGeom>
            <a:noFill/>
            <a:ln w="57150">
              <a:solidFill>
                <a:schemeClr val="accent3"/>
              </a:solidFill>
              <a:prstDash val="sysDash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3AB4DCDB-D6A7-21BA-FA7F-AD288660A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171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E11A863-449F-4664-8E37-E7EA0D0650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882034"/>
            <a:ext cx="11376024" cy="1753192"/>
          </a:xfrm>
        </p:spPr>
        <p:txBody>
          <a:bodyPr/>
          <a:lstStyle/>
          <a:p>
            <a:r>
              <a:rPr lang="en-US" sz="2000" dirty="0"/>
              <a:t>M</a:t>
            </a:r>
            <a:r>
              <a:rPr lang="en-CH" sz="2000"/>
              <a:t>ore </a:t>
            </a:r>
            <a:r>
              <a:rPr lang="en-CH" sz="2000" dirty="0"/>
              <a:t>difficult </a:t>
            </a:r>
            <a:r>
              <a:rPr lang="en-CH" sz="2000"/>
              <a:t>to assess</a:t>
            </a:r>
            <a:r>
              <a:rPr lang="en-US" sz="2000" dirty="0"/>
              <a:t>!</a:t>
            </a:r>
            <a:endParaRPr lang="en-CH" sz="2000" dirty="0"/>
          </a:p>
          <a:p>
            <a:pPr lvl="1"/>
            <a:r>
              <a:rPr lang="en-US" dirty="0"/>
              <a:t>M</a:t>
            </a:r>
            <a:r>
              <a:rPr lang="en-CH"/>
              <a:t>ain measurement technique </a:t>
            </a:r>
            <a:r>
              <a:rPr lang="en-CH" dirty="0"/>
              <a:t>based on </a:t>
            </a:r>
            <a:r>
              <a:rPr lang="en-CH" b="1"/>
              <a:t>punctual </a:t>
            </a:r>
            <a:r>
              <a:rPr lang="en-US" b="1" dirty="0"/>
              <a:t>(slow!) </a:t>
            </a:r>
            <a:r>
              <a:rPr lang="en-CH" b="1"/>
              <a:t>scraper measurements</a:t>
            </a:r>
            <a:r>
              <a:rPr lang="en-US" b="1" dirty="0"/>
              <a:t>…</a:t>
            </a:r>
          </a:p>
          <a:p>
            <a:pPr lvl="1"/>
            <a:r>
              <a:rPr lang="en-US" b="1" dirty="0"/>
              <a:t>AD </a:t>
            </a:r>
            <a:r>
              <a:rPr lang="en-US" b="1" dirty="0" err="1"/>
              <a:t>IPM</a:t>
            </a:r>
            <a:r>
              <a:rPr lang="en-US" b="1" dirty="0"/>
              <a:t> (Ionization Profile Monitor) </a:t>
            </a:r>
            <a:r>
              <a:rPr lang="en-US" dirty="0"/>
              <a:t>allows to </a:t>
            </a:r>
            <a:r>
              <a:rPr lang="en-US" b="1" dirty="0"/>
              <a:t>measure </a:t>
            </a:r>
            <a:r>
              <a:rPr lang="en-US" dirty="0"/>
              <a:t>beam size </a:t>
            </a:r>
            <a:r>
              <a:rPr lang="en-US" b="1" dirty="0"/>
              <a:t>all along the cycle</a:t>
            </a:r>
          </a:p>
          <a:p>
            <a:pPr lvl="2"/>
            <a:r>
              <a:rPr lang="en-US" b="1" dirty="0"/>
              <a:t>Some limitation on its use</a:t>
            </a:r>
            <a:r>
              <a:rPr lang="en-US" dirty="0"/>
              <a:t>: no gas injection, affecting trajectory of circulating beam…</a:t>
            </a:r>
          </a:p>
          <a:p>
            <a:pPr lvl="2"/>
            <a:r>
              <a:rPr lang="en-US" dirty="0"/>
              <a:t>It </a:t>
            </a:r>
            <a:r>
              <a:rPr lang="en-US" b="1" dirty="0"/>
              <a:t>allowed to reduce 100 MeV/c plateau by a few seconds</a:t>
            </a:r>
            <a:r>
              <a:rPr lang="en-US" dirty="0"/>
              <a:t>!</a:t>
            </a:r>
            <a:endParaRPr lang="en-CH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F01FC8B-6474-2F0B-DB91-C01E0C369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28772"/>
          </a:xfrm>
        </p:spPr>
        <p:txBody>
          <a:bodyPr>
            <a:noAutofit/>
          </a:bodyPr>
          <a:lstStyle/>
          <a:p>
            <a:r>
              <a:rPr lang="en-CH" sz="3200" dirty="0"/>
              <a:t>Rough estimate </a:t>
            </a:r>
            <a:r>
              <a:rPr lang="en-CH" sz="3200"/>
              <a:t>of </a:t>
            </a:r>
            <a:r>
              <a:rPr lang="en-US" sz="3200" dirty="0"/>
              <a:t>transverse </a:t>
            </a:r>
            <a:r>
              <a:rPr lang="en-CH" sz="3200"/>
              <a:t>cooling </a:t>
            </a:r>
            <a:r>
              <a:rPr lang="en-CH" sz="3200" dirty="0"/>
              <a:t>performance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77D6C6-B467-6079-5B85-71E91188D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Gamba | Electron cooling in the CERN accelerator complex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B09D6D-C3DE-FD0E-545C-16C26B765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31</a:t>
            </a:fld>
            <a:endParaRPr lang="en-US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EAD9231A-2E7D-0F75-8A3A-F7DCE686F834}"/>
              </a:ext>
            </a:extLst>
          </p:cNvPr>
          <p:cNvGrpSpPr/>
          <p:nvPr/>
        </p:nvGrpSpPr>
        <p:grpSpPr>
          <a:xfrm>
            <a:off x="2778638" y="2816798"/>
            <a:ext cx="6634723" cy="3328951"/>
            <a:chOff x="2778638" y="2690799"/>
            <a:chExt cx="6634723" cy="3328951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04FDA791-7ABF-7C4C-D8B5-BF7888C06D39}"/>
                </a:ext>
              </a:extLst>
            </p:cNvPr>
            <p:cNvGrpSpPr/>
            <p:nvPr/>
          </p:nvGrpSpPr>
          <p:grpSpPr>
            <a:xfrm>
              <a:off x="2778638" y="2690799"/>
              <a:ext cx="6634723" cy="3328951"/>
              <a:chOff x="725025" y="1917728"/>
              <a:chExt cx="6634723" cy="3328951"/>
            </a:xfrm>
          </p:grpSpPr>
          <p:pic>
            <p:nvPicPr>
              <p:cNvPr id="44" name="Picture 43" descr="Chart&#10;&#10;Description automatically generated">
                <a:extLst>
                  <a:ext uri="{FF2B5EF4-FFF2-40B4-BE49-F238E27FC236}">
                    <a16:creationId xmlns:a16="http://schemas.microsoft.com/office/drawing/2014/main" id="{68431CD3-0046-DFD1-B1EF-4F003CBCFCA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t="11436"/>
              <a:stretch/>
            </p:blipFill>
            <p:spPr>
              <a:xfrm>
                <a:off x="725025" y="1917728"/>
                <a:ext cx="6556072" cy="3328951"/>
              </a:xfrm>
              <a:prstGeom prst="rect">
                <a:avLst/>
              </a:prstGeom>
            </p:spPr>
          </p:pic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7CDAB35F-6B46-7BD6-84F7-F7C82CED1DA4}"/>
                  </a:ext>
                </a:extLst>
              </p:cNvPr>
              <p:cNvSpPr txBox="1"/>
              <p:nvPr/>
            </p:nvSpPr>
            <p:spPr>
              <a:xfrm rot="16200000">
                <a:off x="6107642" y="3589906"/>
                <a:ext cx="2196435" cy="307777"/>
              </a:xfrm>
              <a:prstGeom prst="rect">
                <a:avLst/>
              </a:prstGeom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0000"/>
                    </a:solidFill>
                    <a:latin typeface="Helvetica Neue" panose="02000503000000020004" pitchFamily="2" charset="0"/>
                  </a:rPr>
                  <a:t>Studies by Giulia Russo</a:t>
                </a:r>
                <a:endParaRPr lang="en-US" sz="1400" dirty="0">
                  <a:solidFill>
                    <a:srgbClr val="000000"/>
                  </a:solidFill>
                  <a:latin typeface="Helvetica Neue" panose="02000503000000020004" pitchFamily="2" charset="0"/>
                </a:endParaRPr>
              </a:p>
            </p:txBody>
          </p:sp>
        </p:grp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13185028-3AC2-DB29-26B8-42C0AF244CC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521654" y="4283921"/>
              <a:ext cx="5575261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88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8781676-63C3-E9C3-F810-1F5F60D53631}"/>
                </a:ext>
              </a:extLst>
            </p:cNvPr>
            <p:cNvSpPr txBox="1"/>
            <p:nvPr/>
          </p:nvSpPr>
          <p:spPr>
            <a:xfrm>
              <a:off x="6684706" y="4070819"/>
              <a:ext cx="2377895" cy="261610"/>
            </a:xfrm>
            <a:prstGeom prst="rect">
              <a:avLst/>
            </a:prstGeom>
            <a:ln>
              <a:noFill/>
            </a:ln>
          </p:spPr>
          <p:txBody>
            <a:bodyPr wrap="none" rtlCol="0">
              <a:spAutoFit/>
            </a:bodyPr>
            <a:lstStyle/>
            <a:p>
              <a:pPr marL="14288"/>
              <a:r>
                <a:rPr lang="en-US" sz="1100" b="1" kern="0" dirty="0">
                  <a:solidFill>
                    <a:srgbClr val="FF8800"/>
                  </a:solidFill>
                </a:rPr>
                <a:t>~half beam size begin 300 MeV/c</a:t>
              </a:r>
              <a:endParaRPr lang="en-CH" sz="1100" b="1" kern="0" dirty="0">
                <a:solidFill>
                  <a:srgbClr val="FF8800"/>
                </a:solidFill>
              </a:endParaRP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6475713C-ABF0-B278-1AB0-57A620F0093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521653" y="4778476"/>
              <a:ext cx="2036437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7737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7A52A1BC-4471-F8CB-9771-43B18845510A}"/>
                </a:ext>
              </a:extLst>
            </p:cNvPr>
            <p:cNvSpPr txBox="1"/>
            <p:nvPr/>
          </p:nvSpPr>
          <p:spPr>
            <a:xfrm>
              <a:off x="3460807" y="4516866"/>
              <a:ext cx="2252861" cy="261610"/>
            </a:xfrm>
            <a:prstGeom prst="rect">
              <a:avLst/>
            </a:prstGeom>
            <a:ln>
              <a:noFill/>
            </a:ln>
          </p:spPr>
          <p:txBody>
            <a:bodyPr wrap="none" rtlCol="0">
              <a:spAutoFit/>
            </a:bodyPr>
            <a:lstStyle/>
            <a:p>
              <a:pPr marL="14288"/>
              <a:r>
                <a:rPr lang="en-US" sz="1100" b="1" kern="0" dirty="0">
                  <a:solidFill>
                    <a:srgbClr val="007737"/>
                  </a:solidFill>
                </a:rPr>
                <a:t>~half beam size end 300 MeV/c</a:t>
              </a:r>
              <a:endParaRPr lang="en-CH" sz="1100" b="1" kern="0" dirty="0">
                <a:solidFill>
                  <a:srgbClr val="007737"/>
                </a:solidFill>
              </a:endParaRPr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1BD3983C-040B-1755-4E1E-627EE3A9F6D2}"/>
                </a:ext>
              </a:extLst>
            </p:cNvPr>
            <p:cNvCxnSpPr/>
            <p:nvPr/>
          </p:nvCxnSpPr>
          <p:spPr bwMode="auto">
            <a:xfrm>
              <a:off x="3295244" y="5455381"/>
              <a:ext cx="580167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F91FB3A-3A1E-3A76-1B49-E69CF688EDC8}"/>
                </a:ext>
              </a:extLst>
            </p:cNvPr>
            <p:cNvSpPr txBox="1"/>
            <p:nvPr/>
          </p:nvSpPr>
          <p:spPr>
            <a:xfrm>
              <a:off x="3653992" y="2699560"/>
              <a:ext cx="1308693" cy="646331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 algn="ctr"/>
              <a:r>
                <a:rPr lang="en-US" sz="1200" b="1" kern="0" dirty="0">
                  <a:solidFill>
                    <a:srgbClr val="007737"/>
                  </a:solidFill>
                </a:rPr>
                <a:t>C</a:t>
              </a:r>
              <a:r>
                <a:rPr lang="en-CH" sz="1200" b="1" kern="0" dirty="0">
                  <a:solidFill>
                    <a:srgbClr val="007737"/>
                  </a:solidFill>
                </a:rPr>
                <a:t>ore about </a:t>
              </a:r>
              <a:br>
                <a:rPr lang="en-CH" sz="1200" b="1" kern="0" dirty="0">
                  <a:solidFill>
                    <a:srgbClr val="007737"/>
                  </a:solidFill>
                </a:rPr>
              </a:br>
              <a:r>
                <a:rPr lang="en-CH" sz="1200" b="1" kern="0" dirty="0">
                  <a:solidFill>
                    <a:srgbClr val="007737"/>
                  </a:solidFill>
                </a:rPr>
                <a:t>8 times smaller</a:t>
              </a:r>
            </a:p>
            <a:p>
              <a:pPr marL="14288" algn="ctr"/>
              <a:r>
                <a:rPr lang="en-US" sz="1200" b="1" kern="0" dirty="0">
                  <a:solidFill>
                    <a:srgbClr val="007737"/>
                  </a:solidFill>
                </a:rPr>
                <a:t>a</a:t>
              </a:r>
              <a:r>
                <a:rPr lang="en-CH" sz="1200" b="1" kern="0" dirty="0">
                  <a:solidFill>
                    <a:srgbClr val="007737"/>
                  </a:solidFill>
                </a:rPr>
                <a:t>fter cooling</a:t>
              </a:r>
            </a:p>
          </p:txBody>
        </p: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FE5B3C14-FBE4-CFBE-815B-DFB4AA6918E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650845" y="3124747"/>
              <a:ext cx="1405786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7737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2C202887-3AE6-0F1C-9F43-0FDFCBADEA69}"/>
              </a:ext>
            </a:extLst>
          </p:cNvPr>
          <p:cNvGrpSpPr/>
          <p:nvPr/>
        </p:nvGrpSpPr>
        <p:grpSpPr>
          <a:xfrm>
            <a:off x="1872343" y="2825273"/>
            <a:ext cx="8418286" cy="3470485"/>
            <a:chOff x="1872343" y="2926871"/>
            <a:chExt cx="8418286" cy="3470485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F1F4B120-162E-9F4D-0FC1-917AAB854273}"/>
                </a:ext>
              </a:extLst>
            </p:cNvPr>
            <p:cNvSpPr/>
            <p:nvPr/>
          </p:nvSpPr>
          <p:spPr>
            <a:xfrm>
              <a:off x="1872343" y="2926871"/>
              <a:ext cx="8418286" cy="34294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C5C288C4-C505-3C20-31C1-1FBE527701B2}"/>
                </a:ext>
              </a:extLst>
            </p:cNvPr>
            <p:cNvGrpSpPr/>
            <p:nvPr/>
          </p:nvGrpSpPr>
          <p:grpSpPr>
            <a:xfrm>
              <a:off x="2051050" y="2930256"/>
              <a:ext cx="8089900" cy="3467100"/>
              <a:chOff x="2051050" y="3155887"/>
              <a:chExt cx="8089900" cy="3467100"/>
            </a:xfrm>
          </p:grpSpPr>
          <p:pic>
            <p:nvPicPr>
              <p:cNvPr id="49" name="Picture 48">
                <a:extLst>
                  <a:ext uri="{FF2B5EF4-FFF2-40B4-BE49-F238E27FC236}">
                    <a16:creationId xmlns:a16="http://schemas.microsoft.com/office/drawing/2014/main" id="{FE7A4632-EB13-5E8A-997A-16C7F902E0B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51050" y="3155887"/>
                <a:ext cx="8089900" cy="3467100"/>
              </a:xfrm>
              <a:prstGeom prst="rect">
                <a:avLst/>
              </a:prstGeom>
            </p:spPr>
          </p:pic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13416CD4-9EAC-82E2-2E88-C7EF2E1E49C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4684450" y="3364640"/>
                <a:ext cx="0" cy="2654425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000000">
                    <a:alpha val="69804"/>
                  </a:srgbClr>
                </a:solidFill>
                <a:prstDash val="sysDash"/>
                <a:round/>
                <a:headEnd type="none" w="sm" len="sm"/>
                <a:tailEnd type="none" w="sm" len="sm"/>
              </a:ln>
              <a:effectLst/>
            </p:spPr>
          </p:cxn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D1AABCEB-9133-D4A2-90A9-215BBCBF119E}"/>
                  </a:ext>
                </a:extLst>
              </p:cNvPr>
              <p:cNvSpPr txBox="1"/>
              <p:nvPr/>
            </p:nvSpPr>
            <p:spPr>
              <a:xfrm>
                <a:off x="5015062" y="3312168"/>
                <a:ext cx="638636" cy="307777"/>
              </a:xfrm>
              <a:prstGeom prst="rect">
                <a:avLst/>
              </a:prstGeom>
            </p:spPr>
            <p:txBody>
              <a:bodyPr wrap="none" rtlCol="0">
                <a:spAutoFit/>
              </a:bodyPr>
              <a:lstStyle/>
              <a:p>
                <a:pPr marL="14288"/>
                <a:r>
                  <a:rPr lang="en-CH" sz="1400" b="1" kern="0" dirty="0"/>
                  <a:t>ramp</a:t>
                </a: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FB2FFBB2-9191-D9D0-9131-A95627BF1266}"/>
                  </a:ext>
                </a:extLst>
              </p:cNvPr>
              <p:cNvSpPr txBox="1"/>
              <p:nvPr/>
            </p:nvSpPr>
            <p:spPr>
              <a:xfrm>
                <a:off x="3631591" y="3306981"/>
                <a:ext cx="1065035" cy="307777"/>
              </a:xfrm>
              <a:prstGeom prst="rect">
                <a:avLst/>
              </a:prstGeom>
            </p:spPr>
            <p:txBody>
              <a:bodyPr wrap="none" rtlCol="0">
                <a:spAutoFit/>
              </a:bodyPr>
              <a:lstStyle/>
              <a:p>
                <a:pPr marL="14288"/>
                <a:r>
                  <a:rPr lang="en-CH" sz="1400" b="1" kern="0" dirty="0"/>
                  <a:t>300 MeV/c</a:t>
                </a:r>
              </a:p>
            </p:txBody>
          </p: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F5C62A61-A061-0C10-0845-64C520B7D31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5982069" y="3364640"/>
                <a:ext cx="0" cy="2654425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000000">
                    <a:alpha val="69804"/>
                  </a:srgbClr>
                </a:solidFill>
                <a:prstDash val="sysDash"/>
                <a:round/>
                <a:headEnd type="none" w="sm" len="sm"/>
                <a:tailEnd type="none" w="sm" len="sm"/>
              </a:ln>
              <a:effectLst/>
            </p:spPr>
          </p:cxn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66E9212F-8E12-7124-9D64-4C43885D9C45}"/>
                  </a:ext>
                </a:extLst>
              </p:cNvPr>
              <p:cNvSpPr txBox="1"/>
              <p:nvPr/>
            </p:nvSpPr>
            <p:spPr>
              <a:xfrm>
                <a:off x="5982213" y="3319502"/>
                <a:ext cx="1065035" cy="307777"/>
              </a:xfrm>
              <a:prstGeom prst="rect">
                <a:avLst/>
              </a:prstGeom>
            </p:spPr>
            <p:txBody>
              <a:bodyPr wrap="none" rtlCol="0">
                <a:spAutoFit/>
              </a:bodyPr>
              <a:lstStyle/>
              <a:p>
                <a:pPr marL="14288"/>
                <a:r>
                  <a:rPr lang="en-CH" sz="1400" b="1" kern="0" dirty="0"/>
                  <a:t>100 MeV/c</a:t>
                </a:r>
              </a:p>
            </p:txBody>
          </p: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D351B936-9D75-9FC8-FDAA-0B2DF860EFC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9232776" y="3364640"/>
                <a:ext cx="0" cy="2654425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000000">
                    <a:alpha val="69804"/>
                  </a:srgbClr>
                </a:solidFill>
                <a:prstDash val="sysDash"/>
                <a:round/>
                <a:headEnd type="none" w="sm" len="sm"/>
                <a:tailEnd type="none" w="sm" len="sm"/>
              </a:ln>
              <a:effectLst/>
            </p:spPr>
          </p:cxn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735D8221-EFE9-E054-1C83-B18423BF82CD}"/>
                  </a:ext>
                </a:extLst>
              </p:cNvPr>
              <p:cNvSpPr txBox="1"/>
              <p:nvPr/>
            </p:nvSpPr>
            <p:spPr>
              <a:xfrm>
                <a:off x="9200792" y="3306980"/>
                <a:ext cx="774892" cy="307777"/>
              </a:xfrm>
              <a:prstGeom prst="rect">
                <a:avLst/>
              </a:prstGeom>
            </p:spPr>
            <p:txBody>
              <a:bodyPr wrap="none" rtlCol="0">
                <a:spAutoFit/>
              </a:bodyPr>
              <a:lstStyle/>
              <a:p>
                <a:pPr marL="14288"/>
                <a:r>
                  <a:rPr lang="en-CH" sz="1400" b="1" kern="0" dirty="0"/>
                  <a:t>RF ON</a:t>
                </a: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3EC562A8-8E9F-E5BD-1952-4322DBC2B8E4}"/>
                  </a:ext>
                </a:extLst>
              </p:cNvPr>
              <p:cNvSpPr txBox="1"/>
              <p:nvPr/>
            </p:nvSpPr>
            <p:spPr>
              <a:xfrm>
                <a:off x="8251433" y="4522574"/>
                <a:ext cx="574516" cy="338554"/>
              </a:xfrm>
              <a:prstGeom prst="rect">
                <a:avLst/>
              </a:prstGeom>
            </p:spPr>
            <p:txBody>
              <a:bodyPr wrap="none" rtlCol="0">
                <a:spAutoFit/>
              </a:bodyPr>
              <a:lstStyle/>
              <a:p>
                <a:pPr marL="14288"/>
                <a:r>
                  <a:rPr lang="en-CH" sz="1600" b="1" kern="0" dirty="0">
                    <a:solidFill>
                      <a:srgbClr val="FF0000"/>
                    </a:solidFill>
                  </a:rPr>
                  <a:t>???</a:t>
                </a:r>
              </a:p>
            </p:txBody>
          </p:sp>
          <p:cxnSp>
            <p:nvCxnSpPr>
              <p:cNvPr id="58" name="Straight Arrow Connector 57">
                <a:extLst>
                  <a:ext uri="{FF2B5EF4-FFF2-40B4-BE49-F238E27FC236}">
                    <a16:creationId xmlns:a16="http://schemas.microsoft.com/office/drawing/2014/main" id="{CFDBEA44-AF9C-AFD1-1DAE-ACACA25B69B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8534348" y="4791304"/>
                <a:ext cx="153932" cy="10917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triangle"/>
              </a:ln>
              <a:effectLst/>
            </p:spPr>
          </p:cxn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F05EEA74-8073-513C-BDE4-965BC82C73C7}"/>
                  </a:ext>
                </a:extLst>
              </p:cNvPr>
              <p:cNvSpPr txBox="1"/>
              <p:nvPr/>
            </p:nvSpPr>
            <p:spPr>
              <a:xfrm>
                <a:off x="5982069" y="5750860"/>
                <a:ext cx="1613262" cy="338554"/>
              </a:xfrm>
              <a:prstGeom prst="rect">
                <a:avLst/>
              </a:prstGeom>
            </p:spPr>
            <p:txBody>
              <a:bodyPr wrap="none" rtlCol="0">
                <a:spAutoFit/>
              </a:bodyPr>
              <a:lstStyle/>
              <a:p>
                <a:pPr marL="14288"/>
                <a:r>
                  <a:rPr lang="en-CH" sz="1600" b="1" kern="0" dirty="0">
                    <a:solidFill>
                      <a:srgbClr val="E377C3"/>
                    </a:solidFill>
                  </a:rPr>
                  <a:t>Best settings?</a:t>
                </a:r>
              </a:p>
            </p:txBody>
          </p:sp>
          <p:cxnSp>
            <p:nvCxnSpPr>
              <p:cNvPr id="60" name="Straight Arrow Connector 59">
                <a:extLst>
                  <a:ext uri="{FF2B5EF4-FFF2-40B4-BE49-F238E27FC236}">
                    <a16:creationId xmlns:a16="http://schemas.microsoft.com/office/drawing/2014/main" id="{8F6B9946-6CC5-65F6-47B1-37D6C58B7DDF}"/>
                  </a:ext>
                </a:extLst>
              </p:cNvPr>
              <p:cNvCxnSpPr>
                <a:cxnSpLocks/>
                <a:stCxn id="59" idx="0"/>
              </p:cNvCxnSpPr>
              <p:nvPr/>
            </p:nvCxnSpPr>
            <p:spPr bwMode="auto">
              <a:xfrm flipH="1" flipV="1">
                <a:off x="6466778" y="5450890"/>
                <a:ext cx="321922" cy="29997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E377C3"/>
                </a:solidFill>
                <a:prstDash val="solid"/>
                <a:round/>
                <a:headEnd type="none" w="sm" len="sm"/>
                <a:tailEnd type="triangle"/>
              </a:ln>
              <a:effectLst/>
            </p:spPr>
          </p:cxn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FCF71AA0-2BB8-5B6D-464A-276A76FF17F8}"/>
                  </a:ext>
                </a:extLst>
              </p:cNvPr>
              <p:cNvSpPr txBox="1"/>
              <p:nvPr/>
            </p:nvSpPr>
            <p:spPr>
              <a:xfrm>
                <a:off x="7945748" y="3926001"/>
                <a:ext cx="1499449" cy="338554"/>
              </a:xfrm>
              <a:prstGeom prst="rect">
                <a:avLst/>
              </a:prstGeom>
            </p:spPr>
            <p:txBody>
              <a:bodyPr wrap="none" rtlCol="0">
                <a:spAutoFit/>
              </a:bodyPr>
              <a:lstStyle/>
              <a:p>
                <a:pPr marL="14288"/>
                <a:r>
                  <a:rPr lang="en-CH" sz="1600" b="1" kern="0" dirty="0">
                    <a:solidFill>
                      <a:srgbClr val="FF8800"/>
                    </a:solidFill>
                  </a:rPr>
                  <a:t>Bad settings!</a:t>
                </a:r>
              </a:p>
            </p:txBody>
          </p:sp>
          <p:cxnSp>
            <p:nvCxnSpPr>
              <p:cNvPr id="62" name="Straight Arrow Connector 61">
                <a:extLst>
                  <a:ext uri="{FF2B5EF4-FFF2-40B4-BE49-F238E27FC236}">
                    <a16:creationId xmlns:a16="http://schemas.microsoft.com/office/drawing/2014/main" id="{98A75DDB-E8F5-2A42-5DFD-BAFEC366B54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8368707" y="3720095"/>
                <a:ext cx="121162" cy="292613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8800"/>
                </a:solidFill>
                <a:prstDash val="solid"/>
                <a:round/>
                <a:headEnd type="none" w="sm" len="sm"/>
                <a:tailEnd type="triangle"/>
              </a:ln>
              <a:effectLst/>
            </p:spPr>
          </p:cxn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28BF49BB-B678-1B79-B615-44B6767BD860}"/>
                  </a:ext>
                </a:extLst>
              </p:cNvPr>
              <p:cNvSpPr txBox="1"/>
              <p:nvPr/>
            </p:nvSpPr>
            <p:spPr>
              <a:xfrm>
                <a:off x="6834670" y="4241724"/>
                <a:ext cx="1703030" cy="584775"/>
              </a:xfrm>
              <a:prstGeom prst="rect">
                <a:avLst/>
              </a:prstGeom>
            </p:spPr>
            <p:txBody>
              <a:bodyPr wrap="none" rtlCol="0">
                <a:spAutoFit/>
              </a:bodyPr>
              <a:lstStyle/>
              <a:p>
                <a:pPr marL="14288"/>
                <a:r>
                  <a:rPr lang="en-CH" sz="1600" b="1" kern="0" dirty="0">
                    <a:solidFill>
                      <a:schemeClr val="tx2"/>
                    </a:solidFill>
                  </a:rPr>
                  <a:t>Cooling done?!</a:t>
                </a:r>
              </a:p>
              <a:p>
                <a:pPr marL="14288"/>
                <a:r>
                  <a:rPr lang="en-GB" sz="1600" b="1" kern="0" dirty="0">
                    <a:solidFill>
                      <a:schemeClr val="tx2"/>
                    </a:solidFill>
                  </a:rPr>
                  <a:t>And t</a:t>
                </a:r>
                <a:r>
                  <a:rPr lang="en-CH" sz="1600" b="1" kern="0" dirty="0">
                    <a:solidFill>
                      <a:schemeClr val="tx2"/>
                    </a:solidFill>
                  </a:rPr>
                  <a:t>ails?!</a:t>
                </a:r>
              </a:p>
            </p:txBody>
          </p:sp>
          <p:cxnSp>
            <p:nvCxnSpPr>
              <p:cNvPr id="64" name="Straight Arrow Connector 63">
                <a:extLst>
                  <a:ext uri="{FF2B5EF4-FFF2-40B4-BE49-F238E27FC236}">
                    <a16:creationId xmlns:a16="http://schemas.microsoft.com/office/drawing/2014/main" id="{BE4B520B-F4CA-334E-6E2F-8B9BA7059B9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6724923" y="4791304"/>
                <a:ext cx="592929" cy="465206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2"/>
                </a:solidFill>
                <a:prstDash val="solid"/>
                <a:round/>
                <a:headEnd type="none" w="sm" len="sm"/>
                <a:tailEnd type="triangle"/>
              </a:ln>
              <a:effectLst/>
            </p:spPr>
          </p:cxnSp>
        </p:grpSp>
      </p:grpSp>
      <p:sp>
        <p:nvSpPr>
          <p:cNvPr id="65" name="Date Placeholder 64">
            <a:extLst>
              <a:ext uri="{FF2B5EF4-FFF2-40B4-BE49-F238E27FC236}">
                <a16:creationId xmlns:a16="http://schemas.microsoft.com/office/drawing/2014/main" id="{5829751F-6BEB-8764-C18C-CA1D3B931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243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6EDB5BA-D257-7D49-B55C-A3388C1C3F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47170"/>
            <a:ext cx="11376024" cy="5164944"/>
          </a:xfrm>
        </p:spPr>
        <p:txBody>
          <a:bodyPr/>
          <a:lstStyle/>
          <a:p>
            <a:r>
              <a:rPr lang="en-CH" sz="1800" dirty="0">
                <a:solidFill>
                  <a:schemeClr val="accent1"/>
                </a:solidFill>
              </a:rPr>
              <a:t>First motivation </a:t>
            </a:r>
            <a:r>
              <a:rPr lang="en-CH" sz="1800" dirty="0"/>
              <a:t>for a new e-cooler is to </a:t>
            </a:r>
            <a:r>
              <a:rPr lang="en-CH" sz="1800" dirty="0">
                <a:solidFill>
                  <a:srgbClr val="107236"/>
                </a:solidFill>
              </a:rPr>
              <a:t>improve AD reliability</a:t>
            </a:r>
          </a:p>
          <a:p>
            <a:pPr lvl="1"/>
            <a:r>
              <a:rPr lang="en-GB" sz="1600" dirty="0"/>
              <a:t>E</a:t>
            </a:r>
            <a:r>
              <a:rPr lang="en-CH" sz="1600" dirty="0"/>
              <a:t>.g. issues with e-cooler collector </a:t>
            </a:r>
            <a:r>
              <a:rPr lang="en-CH" sz="1600" b="1" dirty="0"/>
              <a:t>in 2018 </a:t>
            </a:r>
            <a:r>
              <a:rPr lang="en-CH" sz="1600" dirty="0"/>
              <a:t>caused the </a:t>
            </a:r>
            <a:r>
              <a:rPr lang="en-CH" sz="1600" b="1" dirty="0"/>
              <a:t>loss</a:t>
            </a:r>
            <a:r>
              <a:rPr lang="en-CH" sz="1600" dirty="0"/>
              <a:t> of about </a:t>
            </a:r>
            <a:r>
              <a:rPr lang="en-CH" sz="1600" b="1" dirty="0"/>
              <a:t>30% of the beam cycles</a:t>
            </a:r>
            <a:r>
              <a:rPr lang="en-CH" sz="1600" dirty="0"/>
              <a:t> for physics!</a:t>
            </a:r>
          </a:p>
          <a:p>
            <a:r>
              <a:rPr lang="en-CH" sz="1800" dirty="0">
                <a:solidFill>
                  <a:schemeClr val="accent1"/>
                </a:solidFill>
              </a:rPr>
              <a:t>Additionally</a:t>
            </a:r>
            <a:r>
              <a:rPr lang="en-CH" sz="1800" dirty="0"/>
              <a:t>, one could ultimately aim for:</a:t>
            </a:r>
          </a:p>
          <a:p>
            <a:pPr lvl="1"/>
            <a:r>
              <a:rPr lang="en-CH" b="1" dirty="0">
                <a:solidFill>
                  <a:srgbClr val="107236"/>
                </a:solidFill>
              </a:rPr>
              <a:t>20% cycle length reduction </a:t>
            </a:r>
            <a:r>
              <a:rPr lang="en-CH" dirty="0"/>
              <a:t>to ~90 s (based on AD 1996 design</a:t>
            </a:r>
            <a:r>
              <a:rPr lang="en-US" dirty="0"/>
              <a:t> </a:t>
            </a:r>
            <a:r>
              <a:rPr lang="en-US" dirty="0">
                <a:hlinkClick r:id="rId2"/>
              </a:rPr>
              <a:t>link</a:t>
            </a:r>
            <a:r>
              <a:rPr lang="en-US" dirty="0"/>
              <a:t>)</a:t>
            </a:r>
            <a:endParaRPr lang="en-CH" dirty="0"/>
          </a:p>
          <a:p>
            <a:pPr lvl="2"/>
            <a:r>
              <a:rPr lang="en-GB" sz="1400" dirty="0"/>
              <a:t>f</a:t>
            </a:r>
            <a:r>
              <a:rPr lang="en-CH" sz="1400" dirty="0"/>
              <a:t>rom ~16 s to ~5 s at 300 MeV/c;</a:t>
            </a:r>
          </a:p>
          <a:p>
            <a:pPr lvl="2"/>
            <a:r>
              <a:rPr lang="en-GB" sz="1400" dirty="0"/>
              <a:t>f</a:t>
            </a:r>
            <a:r>
              <a:rPr lang="en-CH" sz="1400" dirty="0"/>
              <a:t>rom ~9 s to ~2 s at 100 MeV/c </a:t>
            </a:r>
          </a:p>
          <a:p>
            <a:pPr lvl="1"/>
            <a:r>
              <a:rPr lang="en-CH" b="1" dirty="0">
                <a:solidFill>
                  <a:srgbClr val="107236"/>
                </a:solidFill>
              </a:rPr>
              <a:t>Reduce beam losses</a:t>
            </a:r>
          </a:p>
          <a:p>
            <a:pPr lvl="2"/>
            <a:r>
              <a:rPr lang="en-CH" sz="1400" dirty="0"/>
              <a:t>Today, </a:t>
            </a:r>
            <a:r>
              <a:rPr lang="en-CH" sz="1400" b="1" dirty="0"/>
              <a:t>we </a:t>
            </a:r>
            <a:r>
              <a:rPr lang="en-GB" sz="1400" b="1" dirty="0"/>
              <a:t>lose</a:t>
            </a:r>
            <a:r>
              <a:rPr lang="en-CH" sz="1400" b="1" dirty="0"/>
              <a:t> ~10-20% distributed between 2 GeV/c and 35 MeV/c</a:t>
            </a:r>
          </a:p>
          <a:p>
            <a:pPr lvl="1"/>
            <a:r>
              <a:rPr lang="en-CH" dirty="0"/>
              <a:t>Increasing maximum </a:t>
            </a:r>
            <a:r>
              <a:rPr lang="en-CH" b="1" dirty="0">
                <a:solidFill>
                  <a:schemeClr val="accent3"/>
                </a:solidFill>
              </a:rPr>
              <a:t>e-cooler energy to 500 MeV/c </a:t>
            </a:r>
            <a:r>
              <a:rPr lang="en-CH" dirty="0"/>
              <a:t>could be an </a:t>
            </a:r>
            <a:r>
              <a:rPr lang="en-CH" b="1" dirty="0">
                <a:solidFill>
                  <a:schemeClr val="accent3"/>
                </a:solidFill>
              </a:rPr>
              <a:t>asset</a:t>
            </a:r>
          </a:p>
          <a:p>
            <a:pPr lvl="2"/>
            <a:r>
              <a:rPr lang="en-CH" sz="1400" b="1" dirty="0"/>
              <a:t>Better equalisation </a:t>
            </a:r>
            <a:r>
              <a:rPr lang="en-CH" sz="1400" dirty="0"/>
              <a:t>of emittance </a:t>
            </a:r>
            <a:r>
              <a:rPr lang="en-CH" sz="1400" b="1" dirty="0"/>
              <a:t>blow up </a:t>
            </a:r>
            <a:r>
              <a:rPr lang="en-CH" sz="1400" dirty="0"/>
              <a:t>during deceleration (𝗑4,  𝗑5 instead of 𝗑6.7, 𝗑3)</a:t>
            </a:r>
          </a:p>
          <a:p>
            <a:pPr lvl="2"/>
            <a:r>
              <a:rPr lang="en-GB" sz="1400" b="1" dirty="0"/>
              <a:t>Higher chance to cool transverse tails</a:t>
            </a:r>
            <a:r>
              <a:rPr lang="en-CH" sz="1400" b="1" dirty="0"/>
              <a:t> </a:t>
            </a:r>
            <a:r>
              <a:rPr lang="en-CH" sz="1400" dirty="0"/>
              <a:t>left behind by s-cooling at 2 GeV/c</a:t>
            </a:r>
          </a:p>
          <a:p>
            <a:pPr lvl="2"/>
            <a:r>
              <a:rPr lang="en-CH" sz="1400" dirty="0"/>
              <a:t>But </a:t>
            </a:r>
            <a:r>
              <a:rPr lang="en-CH" sz="1400" b="1" dirty="0"/>
              <a:t>might be limited by other factors </a:t>
            </a:r>
            <a:r>
              <a:rPr lang="en-CH" sz="1400" dirty="0"/>
              <a:t>(e.g. field strenght/quality?)</a:t>
            </a:r>
          </a:p>
          <a:p>
            <a:r>
              <a:rPr lang="en-US" sz="1800" dirty="0">
                <a:solidFill>
                  <a:srgbClr val="FF0000"/>
                </a:solidFill>
              </a:rPr>
              <a:t>Note: </a:t>
            </a:r>
            <a:r>
              <a:rPr lang="en-US" sz="1800" dirty="0"/>
              <a:t>p</a:t>
            </a:r>
            <a:r>
              <a:rPr lang="en-CH" sz="1800"/>
              <a:t>art of </a:t>
            </a:r>
            <a:r>
              <a:rPr lang="en-US" sz="1800" dirty="0"/>
              <a:t>observed</a:t>
            </a:r>
            <a:r>
              <a:rPr lang="en-CH" sz="1800"/>
              <a:t> </a:t>
            </a:r>
            <a:r>
              <a:rPr lang="en-US" sz="1800" dirty="0"/>
              <a:t>AD </a:t>
            </a:r>
            <a:r>
              <a:rPr lang="en-CH" sz="1800"/>
              <a:t>performance </a:t>
            </a:r>
            <a:r>
              <a:rPr lang="en-US" sz="1800" dirty="0"/>
              <a:t>loss</a:t>
            </a:r>
            <a:r>
              <a:rPr lang="en-CH" sz="1800"/>
              <a:t> not necessarily </a:t>
            </a:r>
            <a:r>
              <a:rPr lang="en-CH" sz="1800" dirty="0"/>
              <a:t>linked to </a:t>
            </a:r>
            <a:r>
              <a:rPr lang="en-CH" sz="1800"/>
              <a:t>the e-cooler</a:t>
            </a:r>
            <a:r>
              <a:rPr lang="en-US" sz="1800" dirty="0"/>
              <a:t> itself!</a:t>
            </a:r>
            <a:endParaRPr lang="en-CH" sz="1800" dirty="0"/>
          </a:p>
          <a:p>
            <a:pPr lvl="1">
              <a:buFont typeface="Symbol" pitchFamily="2" charset="2"/>
              <a:buChar char="Þ"/>
            </a:pPr>
            <a:r>
              <a:rPr lang="en-CH"/>
              <a:t>In </a:t>
            </a:r>
            <a:r>
              <a:rPr lang="en-CH" dirty="0"/>
              <a:t>parallel, we </a:t>
            </a:r>
            <a:r>
              <a:rPr lang="en-CH" b="1" dirty="0"/>
              <a:t>are investing </a:t>
            </a:r>
            <a:r>
              <a:rPr lang="en-CH" dirty="0"/>
              <a:t>in our capability of </a:t>
            </a:r>
            <a:r>
              <a:rPr lang="en-CH" b="1" dirty="0"/>
              <a:t>controlling</a:t>
            </a:r>
            <a:r>
              <a:rPr lang="en-CH" dirty="0"/>
              <a:t> and </a:t>
            </a:r>
            <a:r>
              <a:rPr lang="en-CH" b="1" dirty="0"/>
              <a:t>tuning</a:t>
            </a:r>
            <a:r>
              <a:rPr lang="en-CH" dirty="0"/>
              <a:t> the </a:t>
            </a:r>
            <a:r>
              <a:rPr lang="en-CH" b="1" dirty="0"/>
              <a:t>whole </a:t>
            </a:r>
            <a:r>
              <a:rPr lang="en-CH" b="1"/>
              <a:t>machine!</a:t>
            </a:r>
            <a:endParaRPr lang="en-US" b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31CD3E1-1674-F442-A476-785DD32D84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79267"/>
          </a:xfrm>
        </p:spPr>
        <p:txBody>
          <a:bodyPr>
            <a:noAutofit/>
          </a:bodyPr>
          <a:lstStyle/>
          <a:p>
            <a:r>
              <a:rPr lang="en-CH" sz="3200" dirty="0"/>
              <a:t>New AD e-cooler: an Improvement Opportunity!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F98BDB5-537D-FB4C-A5BC-088B17A1F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Gamba | Electron cooling in the CERN accelerator complex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A081E48-D111-E54C-91D6-9C1CAD1CB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21CC244-6B9D-36D7-2808-FFE8C1C1B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751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3008D5F-8D61-2D44-888C-3CB5B55AA1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452" y="890633"/>
            <a:ext cx="11376024" cy="1508963"/>
          </a:xfrm>
        </p:spPr>
        <p:txBody>
          <a:bodyPr/>
          <a:lstStyle/>
          <a:p>
            <a:r>
              <a:rPr lang="en-CH" sz="2000"/>
              <a:t>e</a:t>
            </a:r>
            <a:r>
              <a:rPr lang="en-CH" sz="2000" baseline="30000"/>
              <a:t>-</a:t>
            </a:r>
            <a:r>
              <a:rPr lang="en-CH" sz="2000"/>
              <a:t> </a:t>
            </a:r>
            <a:r>
              <a:rPr lang="en-CH" sz="2000" dirty="0"/>
              <a:t>(and pbar) orbit measurement in the </a:t>
            </a:r>
            <a:r>
              <a:rPr lang="en-CH" sz="2000"/>
              <a:t>e-cooler </a:t>
            </a:r>
            <a:r>
              <a:rPr lang="en-US" sz="2000" dirty="0"/>
              <a:t>recently </a:t>
            </a:r>
            <a:r>
              <a:rPr lang="en-CH" sz="2000"/>
              <a:t>re-established </a:t>
            </a:r>
          </a:p>
          <a:p>
            <a:pPr lvl="1"/>
            <a:r>
              <a:rPr lang="en-CH" sz="1600"/>
              <a:t>It requires to </a:t>
            </a:r>
            <a:r>
              <a:rPr lang="en-CH" sz="1600" b="1"/>
              <a:t>modulate e</a:t>
            </a:r>
            <a:r>
              <a:rPr lang="en-CH" sz="1600" b="1" baseline="30000"/>
              <a:t>-</a:t>
            </a:r>
            <a:r>
              <a:rPr lang="en-CH" sz="1600" b="1"/>
              <a:t> beam intensity</a:t>
            </a:r>
          </a:p>
          <a:p>
            <a:pPr lvl="1"/>
            <a:r>
              <a:rPr lang="en-CH" sz="1600" b="1"/>
              <a:t>Much </a:t>
            </a:r>
            <a:r>
              <a:rPr lang="en-CH" sz="1600" b="1" dirty="0"/>
              <a:t>faster setup of cooling </a:t>
            </a:r>
            <a:r>
              <a:rPr lang="en-CH" sz="1600" dirty="0"/>
              <a:t>(at least at first order)!</a:t>
            </a:r>
          </a:p>
          <a:p>
            <a:pPr lvl="1"/>
            <a:endParaRPr lang="en-CH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425BFD8-BBE7-384C-B77D-34EC5E5D8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28915"/>
          </a:xfrm>
        </p:spPr>
        <p:txBody>
          <a:bodyPr>
            <a:noAutofit/>
          </a:bodyPr>
          <a:lstStyle/>
          <a:p>
            <a:r>
              <a:rPr lang="en-US" sz="2800" dirty="0"/>
              <a:t>One example</a:t>
            </a:r>
            <a:r>
              <a:rPr lang="en-CH" sz="2800"/>
              <a:t>: </a:t>
            </a:r>
            <a:r>
              <a:rPr lang="en-CH" sz="2800" dirty="0"/>
              <a:t>how well do we control pbar/e</a:t>
            </a:r>
            <a:r>
              <a:rPr lang="en-CH" sz="2800" baseline="30000" dirty="0"/>
              <a:t>-</a:t>
            </a:r>
            <a:r>
              <a:rPr lang="en-CH" sz="2800" dirty="0"/>
              <a:t> orbit overlap?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B47C56-F1E1-6941-86BA-A7E8656EB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Gamba | Electron cooling in the CERN accelerator complex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882B268-D9BD-D74B-8BCA-9EBD176D2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33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0B5410B-D790-EE40-B99A-27052E3C2E54}"/>
              </a:ext>
            </a:extLst>
          </p:cNvPr>
          <p:cNvGrpSpPr/>
          <p:nvPr/>
        </p:nvGrpSpPr>
        <p:grpSpPr>
          <a:xfrm>
            <a:off x="1491218" y="2013221"/>
            <a:ext cx="9233313" cy="3120912"/>
            <a:chOff x="35804" y="3252552"/>
            <a:chExt cx="9192724" cy="3107193"/>
          </a:xfrm>
        </p:grpSpPr>
        <p:pic>
          <p:nvPicPr>
            <p:cNvPr id="7" name="Picture 6" descr="A screenshot of a computer&#10;&#10;Description automatically generated with medium confidence">
              <a:extLst>
                <a:ext uri="{FF2B5EF4-FFF2-40B4-BE49-F238E27FC236}">
                  <a16:creationId xmlns:a16="http://schemas.microsoft.com/office/drawing/2014/main" id="{9C1A45A3-11EB-544A-B7EE-02D088E8B20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007" t="13741" r="49111" b="55499"/>
            <a:stretch/>
          </p:blipFill>
          <p:spPr>
            <a:xfrm>
              <a:off x="35804" y="3252553"/>
              <a:ext cx="4561180" cy="1637499"/>
            </a:xfrm>
            <a:prstGeom prst="rect">
              <a:avLst/>
            </a:prstGeom>
          </p:spPr>
        </p:pic>
        <p:pic>
          <p:nvPicPr>
            <p:cNvPr id="9" name="Picture 8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C2CEEED0-F8D6-0E4D-8397-FC5B092983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228" t="15399" r="49350" b="54480"/>
            <a:stretch/>
          </p:blipFill>
          <p:spPr>
            <a:xfrm>
              <a:off x="4709308" y="3252552"/>
              <a:ext cx="4519220" cy="1637499"/>
            </a:xfrm>
            <a:prstGeom prst="rect">
              <a:avLst/>
            </a:prstGeom>
          </p:spPr>
        </p:pic>
        <p:pic>
          <p:nvPicPr>
            <p:cNvPr id="10" name="Picture 9" descr="A screenshot of a computer&#10;&#10;Description automatically generated with medium confidence">
              <a:extLst>
                <a:ext uri="{FF2B5EF4-FFF2-40B4-BE49-F238E27FC236}">
                  <a16:creationId xmlns:a16="http://schemas.microsoft.com/office/drawing/2014/main" id="{66D84706-4E2A-6A4F-AA93-45AED9B828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007" t="47227" r="49111" b="25189"/>
            <a:stretch/>
          </p:blipFill>
          <p:spPr>
            <a:xfrm>
              <a:off x="35804" y="4891326"/>
              <a:ext cx="4561180" cy="1468419"/>
            </a:xfrm>
            <a:prstGeom prst="rect">
              <a:avLst/>
            </a:prstGeom>
          </p:spPr>
        </p:pic>
        <p:pic>
          <p:nvPicPr>
            <p:cNvPr id="11" name="Picture 10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529E9189-6170-6249-B02D-85B8818A3ED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228" t="48190" r="49350" b="24800"/>
            <a:stretch/>
          </p:blipFill>
          <p:spPr>
            <a:xfrm>
              <a:off x="4709308" y="4891327"/>
              <a:ext cx="4519220" cy="1468418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C5BDD8C9-8DD8-0542-A4FB-4B03993A6BFA}"/>
              </a:ext>
            </a:extLst>
          </p:cNvPr>
          <p:cNvSpPr txBox="1"/>
          <p:nvPr/>
        </p:nvSpPr>
        <p:spPr>
          <a:xfrm>
            <a:off x="2643704" y="1953107"/>
            <a:ext cx="20689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4288" algn="ctr"/>
            <a:r>
              <a:rPr lang="en-GB" sz="1600" b="1" kern="0" dirty="0">
                <a:solidFill>
                  <a:srgbClr val="FFFF00"/>
                </a:solidFill>
              </a:rPr>
              <a:t>p</a:t>
            </a:r>
            <a:r>
              <a:rPr lang="en-CH" sz="1600" b="1" kern="0" dirty="0">
                <a:solidFill>
                  <a:srgbClr val="FFFF00"/>
                </a:solidFill>
              </a:rPr>
              <a:t>bar orbit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EBD0793-1587-2845-8311-87E5133CB983}"/>
              </a:ext>
            </a:extLst>
          </p:cNvPr>
          <p:cNvSpPr txBox="1"/>
          <p:nvPr/>
        </p:nvSpPr>
        <p:spPr>
          <a:xfrm>
            <a:off x="7256866" y="1959408"/>
            <a:ext cx="20689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4288" algn="ctr"/>
            <a:r>
              <a:rPr lang="en-GB" sz="1600" b="1" kern="0" dirty="0">
                <a:solidFill>
                  <a:srgbClr val="FFFF00"/>
                </a:solidFill>
              </a:rPr>
              <a:t>e</a:t>
            </a:r>
            <a:r>
              <a:rPr lang="en-GB" sz="1600" b="1" kern="0" baseline="30000" dirty="0">
                <a:solidFill>
                  <a:srgbClr val="FFFF00"/>
                </a:solidFill>
              </a:rPr>
              <a:t>-</a:t>
            </a:r>
            <a:r>
              <a:rPr lang="en-CH" sz="1600" b="1" kern="0" dirty="0">
                <a:solidFill>
                  <a:srgbClr val="FFFF00"/>
                </a:solidFill>
              </a:rPr>
              <a:t> orbit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61C6CD1-7ABA-E344-88C2-820A9316C7D6}"/>
              </a:ext>
            </a:extLst>
          </p:cNvPr>
          <p:cNvSpPr txBox="1"/>
          <p:nvPr/>
        </p:nvSpPr>
        <p:spPr>
          <a:xfrm>
            <a:off x="3511272" y="2981417"/>
            <a:ext cx="1871980" cy="276999"/>
          </a:xfrm>
          <a:prstGeom prst="rect">
            <a:avLst/>
          </a:prstGeom>
          <a:solidFill>
            <a:srgbClr val="FFE7E7"/>
          </a:solidFill>
        </p:spPr>
        <p:txBody>
          <a:bodyPr wrap="square" rtlCol="0">
            <a:spAutoFit/>
          </a:bodyPr>
          <a:lstStyle/>
          <a:p>
            <a:pPr marL="14288"/>
            <a:r>
              <a:rPr lang="en-CH" sz="1200" b="1" kern="0" dirty="0">
                <a:solidFill>
                  <a:srgbClr val="FF0000"/>
                </a:solidFill>
              </a:rPr>
              <a:t>&gt;10 mm H-orbit drift!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745C7F6-95C4-AB4F-A9D7-CD123AA5FFF1}"/>
              </a:ext>
            </a:extLst>
          </p:cNvPr>
          <p:cNvCxnSpPr>
            <a:cxnSpLocks/>
          </p:cNvCxnSpPr>
          <p:nvPr/>
        </p:nvCxnSpPr>
        <p:spPr bwMode="auto">
          <a:xfrm>
            <a:off x="3297176" y="2488683"/>
            <a:ext cx="1" cy="30412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87A44FC-6AAB-3B49-AC6F-F2A0D451BAC1}"/>
              </a:ext>
            </a:extLst>
          </p:cNvPr>
          <p:cNvCxnSpPr>
            <a:cxnSpLocks/>
            <a:endCxn id="17" idx="0"/>
          </p:cNvCxnSpPr>
          <p:nvPr/>
        </p:nvCxnSpPr>
        <p:spPr bwMode="auto">
          <a:xfrm>
            <a:off x="3407765" y="2756880"/>
            <a:ext cx="1039497" cy="22453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EAC84120-BB04-13EC-529A-E880F1EF7293}"/>
              </a:ext>
            </a:extLst>
          </p:cNvPr>
          <p:cNvSpPr txBox="1">
            <a:spLocks/>
          </p:cNvSpPr>
          <p:nvPr/>
        </p:nvSpPr>
        <p:spPr>
          <a:xfrm>
            <a:off x="385713" y="5310264"/>
            <a:ext cx="11376024" cy="9588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400"/>
              </a:spcBef>
            </a:pPr>
            <a:r>
              <a:rPr lang="en-US" sz="1800" b="0" dirty="0"/>
              <a:t>I</a:t>
            </a:r>
            <a:r>
              <a:rPr lang="en-CH" sz="1800" b="0"/>
              <a:t>t </a:t>
            </a:r>
            <a:r>
              <a:rPr lang="en-US" sz="1800" b="0" dirty="0"/>
              <a:t>reveled</a:t>
            </a:r>
            <a:r>
              <a:rPr lang="en-CH" sz="1800" b="0"/>
              <a:t> that </a:t>
            </a:r>
            <a:r>
              <a:rPr lang="en-CH" sz="1800"/>
              <a:t>overlap is varying along a plateau </a:t>
            </a:r>
            <a:r>
              <a:rPr lang="en-CH" sz="1800" b="0"/>
              <a:t>(here 100 MeV/c) due to </a:t>
            </a:r>
            <a:r>
              <a:rPr lang="en-CH" sz="1800"/>
              <a:t>drift of pbar orbit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CH" sz="1600" b="0"/>
              <a:t>It could be </a:t>
            </a:r>
            <a:r>
              <a:rPr lang="en-CH" sz="1600"/>
              <a:t>detrimental for cooling performance</a:t>
            </a:r>
            <a:r>
              <a:rPr lang="en-CH" sz="1600" b="0"/>
              <a:t>, and </a:t>
            </a:r>
            <a:r>
              <a:rPr lang="en-CH" sz="1600"/>
              <a:t>not linked to e-cooler device itself</a:t>
            </a:r>
            <a:endParaRPr lang="en-US" sz="1600" dirty="0"/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CH" sz="1600"/>
              <a:t>Possibly linked to field lag in “wide” bends </a:t>
            </a:r>
            <a:r>
              <a:rPr lang="en-CH" sz="1600" b="0"/>
              <a:t>(</a:t>
            </a:r>
            <a:r>
              <a:rPr lang="en-US" sz="1600" b="0" dirty="0"/>
              <a:t>normally compensated by </a:t>
            </a:r>
            <a:r>
              <a:rPr lang="en-CH" sz="1600" b="0"/>
              <a:t>BHZ-TRIM PC…)</a:t>
            </a:r>
          </a:p>
          <a:p>
            <a:pPr>
              <a:spcBef>
                <a:spcPts val="400"/>
              </a:spcBef>
            </a:pPr>
            <a:endParaRPr lang="en-CH" sz="1600" b="0"/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F0C7F820-05A2-D581-40EE-54570FA99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7458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80F4E19-759D-9D4C-BAE3-C2C4BFBEF59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739" b="28000"/>
          <a:stretch/>
        </p:blipFill>
        <p:spPr>
          <a:xfrm>
            <a:off x="-17381" y="1"/>
            <a:ext cx="12226007" cy="635085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C1ED15-267A-A943-94CE-B055375AD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2C5405-841C-774E-9D20-0BFA76126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| Electron cooling in the CERN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78C18E-69FE-7441-95FE-1D684CB26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960D7CB-E011-8C4F-A8CE-572FE15A8FFD}"/>
              </a:ext>
            </a:extLst>
          </p:cNvPr>
          <p:cNvSpPr txBox="1">
            <a:spLocks/>
          </p:cNvSpPr>
          <p:nvPr/>
        </p:nvSpPr>
        <p:spPr>
          <a:xfrm>
            <a:off x="2974335" y="3175426"/>
            <a:ext cx="6242573" cy="719711"/>
          </a:xfrm>
          <a:prstGeom prst="rect">
            <a:avLst/>
          </a:prstGeom>
          <a:solidFill>
            <a:srgbClr val="BEBECB">
              <a:alpha val="80000"/>
            </a:srgbClr>
          </a:solidFill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E-Cooling in ELENA</a:t>
            </a:r>
          </a:p>
        </p:txBody>
      </p:sp>
    </p:spTree>
    <p:extLst>
      <p:ext uri="{BB962C8B-B14F-4D97-AF65-F5344CB8AC3E}">
        <p14:creationId xmlns:p14="http://schemas.microsoft.com/office/powerpoint/2010/main" val="345988384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224E4DBE-4A35-BDEF-A412-E80AF2FB87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799" y="1171848"/>
            <a:ext cx="7772400" cy="2756633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778473B-944F-5055-A10C-70C925B3FF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915702"/>
            <a:ext cx="11376024" cy="552645"/>
          </a:xfrm>
        </p:spPr>
        <p:txBody>
          <a:bodyPr/>
          <a:lstStyle/>
          <a:p>
            <a:r>
              <a:rPr lang="en-US" sz="1800" dirty="0"/>
              <a:t>Running with two (magnetically-equal) ~15-second-long pbar or H</a:t>
            </a:r>
            <a:r>
              <a:rPr lang="en-US" sz="1800" baseline="30000" dirty="0"/>
              <a:t>-</a:t>
            </a:r>
            <a:r>
              <a:rPr lang="en-US" sz="1800" dirty="0"/>
              <a:t> cycles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B4CDA73-D4A5-87CC-2239-B767E4CA1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2381"/>
          </a:xfrm>
        </p:spPr>
        <p:txBody>
          <a:bodyPr>
            <a:normAutofit/>
          </a:bodyPr>
          <a:lstStyle/>
          <a:p>
            <a:r>
              <a:rPr lang="en-US" sz="3200" dirty="0"/>
              <a:t>T</a:t>
            </a:r>
            <a:r>
              <a:rPr lang="en-CH" sz="3200" dirty="0"/>
              <a:t>he ELENA cycle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EB783B-0E8B-2241-3430-44E210FFC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Gamba | Electron cooling in the CERN accelerator complex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86E4875-87A6-77C1-8118-7BCD0F5EF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0A53F53-53AA-728D-F9E4-C78ED4CE835C}"/>
              </a:ext>
            </a:extLst>
          </p:cNvPr>
          <p:cNvSpPr txBox="1"/>
          <p:nvPr/>
        </p:nvSpPr>
        <p:spPr>
          <a:xfrm>
            <a:off x="5418405" y="1333786"/>
            <a:ext cx="1819546" cy="76944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ctr"/>
            <a:r>
              <a:rPr lang="en-US" sz="1100" b="1" kern="0" dirty="0">
                <a:solidFill>
                  <a:srgbClr val="7030A0"/>
                </a:solidFill>
              </a:rPr>
              <a:t>Second H</a:t>
            </a:r>
            <a:r>
              <a:rPr lang="en-US" sz="1100" b="1" kern="0" baseline="30000" dirty="0">
                <a:solidFill>
                  <a:srgbClr val="7030A0"/>
                </a:solidFill>
              </a:rPr>
              <a:t>-</a:t>
            </a:r>
            <a:r>
              <a:rPr lang="en-US" sz="1100" b="1" kern="0" dirty="0">
                <a:solidFill>
                  <a:srgbClr val="7030A0"/>
                </a:solidFill>
              </a:rPr>
              <a:t> injection to increase beam intensity @100 keV before extraction</a:t>
            </a:r>
            <a:endParaRPr lang="en-CH" sz="1100" b="1" kern="0" dirty="0">
              <a:solidFill>
                <a:srgbClr val="7030A0"/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B59F680-5902-BC87-2110-1427B21BD27E}"/>
              </a:ext>
            </a:extLst>
          </p:cNvPr>
          <p:cNvCxnSpPr>
            <a:cxnSpLocks/>
          </p:cNvCxnSpPr>
          <p:nvPr/>
        </p:nvCxnSpPr>
        <p:spPr bwMode="auto">
          <a:xfrm>
            <a:off x="6807200" y="1972723"/>
            <a:ext cx="1298092" cy="83799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7030A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C138111-17FD-4D24-69DC-5A62C34C97C3}"/>
              </a:ext>
            </a:extLst>
          </p:cNvPr>
          <p:cNvSpPr txBox="1"/>
          <p:nvPr/>
        </p:nvSpPr>
        <p:spPr>
          <a:xfrm>
            <a:off x="6912695" y="1664946"/>
            <a:ext cx="129370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ctr"/>
            <a:r>
              <a:rPr lang="en-US" sz="1400" b="1" kern="0" dirty="0">
                <a:solidFill>
                  <a:srgbClr val="7030A0"/>
                </a:solidFill>
              </a:rPr>
              <a:t>h=4</a:t>
            </a:r>
            <a:endParaRPr lang="en-CH" sz="1400" b="1" kern="0" dirty="0">
              <a:solidFill>
                <a:srgbClr val="7030A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C29E2D1-07FA-FB61-75E0-E965F294352D}"/>
              </a:ext>
            </a:extLst>
          </p:cNvPr>
          <p:cNvSpPr txBox="1"/>
          <p:nvPr/>
        </p:nvSpPr>
        <p:spPr>
          <a:xfrm>
            <a:off x="4347538" y="1525929"/>
            <a:ext cx="129370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ctr"/>
            <a:r>
              <a:rPr lang="en-US" sz="1400" b="1" kern="0" dirty="0">
                <a:solidFill>
                  <a:srgbClr val="7030A0"/>
                </a:solidFill>
              </a:rPr>
              <a:t>h=1</a:t>
            </a:r>
            <a:endParaRPr lang="en-CH" sz="1400" b="1" kern="0" dirty="0">
              <a:solidFill>
                <a:srgbClr val="7030A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2BC8ACE-076E-BDF1-4758-C2722C6728F6}"/>
              </a:ext>
            </a:extLst>
          </p:cNvPr>
          <p:cNvSpPr txBox="1"/>
          <p:nvPr/>
        </p:nvSpPr>
        <p:spPr>
          <a:xfrm>
            <a:off x="8846460" y="1818437"/>
            <a:ext cx="6862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ctr"/>
            <a:r>
              <a:rPr lang="en-US" sz="1400" b="1" kern="0" dirty="0">
                <a:solidFill>
                  <a:srgbClr val="7030A0"/>
                </a:solidFill>
              </a:rPr>
              <a:t>h=4</a:t>
            </a:r>
            <a:endParaRPr lang="en-CH" sz="1400" b="1" kern="0" dirty="0">
              <a:solidFill>
                <a:srgbClr val="7030A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7369520-7591-524A-4B77-92F28DD70B13}"/>
              </a:ext>
            </a:extLst>
          </p:cNvPr>
          <p:cNvSpPr txBox="1"/>
          <p:nvPr/>
        </p:nvSpPr>
        <p:spPr>
          <a:xfrm>
            <a:off x="2568501" y="2246351"/>
            <a:ext cx="129370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ctr"/>
            <a:r>
              <a:rPr lang="en-US" sz="1400" b="1" kern="0" dirty="0">
                <a:solidFill>
                  <a:srgbClr val="7030A0"/>
                </a:solidFill>
              </a:rPr>
              <a:t>h=1</a:t>
            </a:r>
            <a:endParaRPr lang="en-CH" sz="1400" b="1" kern="0" dirty="0">
              <a:solidFill>
                <a:srgbClr val="7030A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6C157C6-87D7-FCCF-2BF8-A63799FA7582}"/>
              </a:ext>
            </a:extLst>
          </p:cNvPr>
          <p:cNvSpPr txBox="1"/>
          <p:nvPr/>
        </p:nvSpPr>
        <p:spPr>
          <a:xfrm>
            <a:off x="5446872" y="2909778"/>
            <a:ext cx="1644337" cy="2616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ctr"/>
            <a:r>
              <a:rPr lang="en-US" sz="1100" b="1" kern="0" dirty="0"/>
              <a:t>E-cooling</a:t>
            </a:r>
            <a:endParaRPr lang="en-CH" sz="1100" b="1" kern="0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EC920B0-61FF-D164-86EF-2DF0D6C5B9AB}"/>
              </a:ext>
            </a:extLst>
          </p:cNvPr>
          <p:cNvCxnSpPr>
            <a:cxnSpLocks/>
          </p:cNvCxnSpPr>
          <p:nvPr/>
        </p:nvCxnSpPr>
        <p:spPr bwMode="auto">
          <a:xfrm flipH="1">
            <a:off x="5625385" y="3147198"/>
            <a:ext cx="128731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2C3B1515-7837-7AFF-3288-CACDC8306151}"/>
              </a:ext>
            </a:extLst>
          </p:cNvPr>
          <p:cNvSpPr txBox="1"/>
          <p:nvPr/>
        </p:nvSpPr>
        <p:spPr>
          <a:xfrm>
            <a:off x="2501095" y="2918728"/>
            <a:ext cx="1644337" cy="261610"/>
          </a:xfrm>
          <a:prstGeom prst="rect">
            <a:avLst/>
          </a:prstGeom>
          <a:ln>
            <a:noFill/>
          </a:ln>
        </p:spPr>
        <p:txBody>
          <a:bodyPr wrap="square" rtlCol="0">
            <a:spAutoFit/>
          </a:bodyPr>
          <a:lstStyle/>
          <a:p>
            <a:pPr marL="14288" algn="ctr"/>
            <a:r>
              <a:rPr lang="en-US" sz="1100" b="1" kern="0" dirty="0"/>
              <a:t>E-cooling</a:t>
            </a:r>
            <a:endParaRPr lang="en-CH" sz="1100" b="1" kern="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1298AD9-DB6A-7E35-A8F7-F76C75128E96}"/>
              </a:ext>
            </a:extLst>
          </p:cNvPr>
          <p:cNvSpPr txBox="1"/>
          <p:nvPr/>
        </p:nvSpPr>
        <p:spPr>
          <a:xfrm>
            <a:off x="8206401" y="2918728"/>
            <a:ext cx="1007687" cy="2616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ctr"/>
            <a:r>
              <a:rPr lang="en-US" sz="1100" b="1" kern="0" dirty="0"/>
              <a:t>E-cooling</a:t>
            </a:r>
            <a:endParaRPr lang="en-CH" sz="1100" b="1" kern="0" dirty="0"/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C9765A03-2AFB-60C9-B0B6-925F9B9DFB77}"/>
              </a:ext>
            </a:extLst>
          </p:cNvPr>
          <p:cNvCxnSpPr>
            <a:cxnSpLocks/>
          </p:cNvCxnSpPr>
          <p:nvPr/>
        </p:nvCxnSpPr>
        <p:spPr bwMode="auto">
          <a:xfrm flipH="1">
            <a:off x="8105291" y="3156950"/>
            <a:ext cx="1229966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2FDC0844-1BA7-F6FB-983E-81C51E0904CA}"/>
              </a:ext>
            </a:extLst>
          </p:cNvPr>
          <p:cNvCxnSpPr>
            <a:cxnSpLocks/>
          </p:cNvCxnSpPr>
          <p:nvPr/>
        </p:nvCxnSpPr>
        <p:spPr bwMode="auto">
          <a:xfrm flipH="1">
            <a:off x="2840772" y="3171388"/>
            <a:ext cx="49374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B86896BB-8CFF-7C4F-4336-E87AB721CFA2}"/>
              </a:ext>
            </a:extLst>
          </p:cNvPr>
          <p:cNvSpPr txBox="1"/>
          <p:nvPr/>
        </p:nvSpPr>
        <p:spPr>
          <a:xfrm>
            <a:off x="7629653" y="1345237"/>
            <a:ext cx="1819546" cy="43088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ctr"/>
            <a:r>
              <a:rPr lang="en-US" sz="1100" b="1" kern="0" dirty="0">
                <a:solidFill>
                  <a:srgbClr val="7030A0"/>
                </a:solidFill>
              </a:rPr>
              <a:t>n bunches extracted on demand by users</a:t>
            </a:r>
            <a:endParaRPr lang="en-CH" sz="1100" b="1" kern="0" dirty="0">
              <a:solidFill>
                <a:srgbClr val="7030A0"/>
              </a:solidFill>
            </a:endParaRP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5B4F7074-F253-2DD0-33F7-14806D8C8DEA}"/>
              </a:ext>
            </a:extLst>
          </p:cNvPr>
          <p:cNvCxnSpPr>
            <a:cxnSpLocks/>
          </p:cNvCxnSpPr>
          <p:nvPr/>
        </p:nvCxnSpPr>
        <p:spPr bwMode="auto">
          <a:xfrm>
            <a:off x="8539426" y="1751426"/>
            <a:ext cx="650160" cy="130919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7030A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BA9BEA30-B945-3032-7464-0C4DD9C1C92F}"/>
              </a:ext>
            </a:extLst>
          </p:cNvPr>
          <p:cNvCxnSpPr>
            <a:cxnSpLocks/>
          </p:cNvCxnSpPr>
          <p:nvPr/>
        </p:nvCxnSpPr>
        <p:spPr bwMode="auto">
          <a:xfrm>
            <a:off x="8567161" y="1751417"/>
            <a:ext cx="653322" cy="85645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7030A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969C882E-3DA7-F472-0DB1-509B41C4A760}"/>
              </a:ext>
            </a:extLst>
          </p:cNvPr>
          <p:cNvSpPr txBox="1">
            <a:spLocks/>
          </p:cNvSpPr>
          <p:nvPr/>
        </p:nvSpPr>
        <p:spPr>
          <a:xfrm>
            <a:off x="407988" y="3839604"/>
            <a:ext cx="11376024" cy="243869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34950"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CH" sz="1800" b="1">
                <a:solidFill>
                  <a:schemeClr val="tx2"/>
                </a:solidFill>
              </a:rPr>
              <a:t>Margin of improvement:</a:t>
            </a:r>
            <a:endParaRPr lang="en-CH" sz="1800">
              <a:solidFill>
                <a:schemeClr val="tx2"/>
              </a:solidFill>
            </a:endParaRPr>
          </a:p>
          <a:p>
            <a:pPr lvl="2"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</a:pPr>
            <a:r>
              <a:rPr lang="en-US" sz="1500" b="1" dirty="0">
                <a:solidFill>
                  <a:schemeClr val="tx2"/>
                </a:solidFill>
              </a:rPr>
              <a:t>T</a:t>
            </a:r>
            <a:r>
              <a:rPr lang="en-CH" sz="1500" b="1">
                <a:solidFill>
                  <a:schemeClr val="tx2"/>
                </a:solidFill>
              </a:rPr>
              <a:t>ransmission</a:t>
            </a:r>
            <a:r>
              <a:rPr lang="en-CH" sz="1500">
                <a:solidFill>
                  <a:schemeClr val="tx2"/>
                </a:solidFill>
              </a:rPr>
              <a:t>: today at up to </a:t>
            </a:r>
            <a:r>
              <a:rPr lang="en-CH" sz="1500" b="1">
                <a:solidFill>
                  <a:schemeClr val="tx2"/>
                </a:solidFill>
              </a:rPr>
              <a:t>~</a:t>
            </a:r>
            <a:r>
              <a:rPr lang="en-US" sz="1500" b="1" dirty="0">
                <a:solidFill>
                  <a:schemeClr val="tx2"/>
                </a:solidFill>
              </a:rPr>
              <a:t>1</a:t>
            </a:r>
            <a:r>
              <a:rPr lang="en-CH" sz="1500" b="1">
                <a:solidFill>
                  <a:schemeClr val="tx2"/>
                </a:solidFill>
              </a:rPr>
              <a:t>0% losses</a:t>
            </a:r>
            <a:r>
              <a:rPr lang="en-US" sz="1500" b="1" dirty="0"/>
              <a:t> </a:t>
            </a:r>
            <a:r>
              <a:rPr lang="en-US" sz="1500" dirty="0"/>
              <a:t>(sometimes </a:t>
            </a:r>
            <a:r>
              <a:rPr lang="en-US" sz="1500" b="1" dirty="0"/>
              <a:t>further degradation linked to AD e-cooling </a:t>
            </a:r>
            <a:r>
              <a:rPr lang="en-US" sz="1500" dirty="0"/>
              <a:t>performance)</a:t>
            </a:r>
            <a:endParaRPr lang="en-CH" sz="1500">
              <a:solidFill>
                <a:schemeClr val="tx2"/>
              </a:solidFill>
            </a:endParaRPr>
          </a:p>
          <a:p>
            <a:pPr lvl="2"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</a:pPr>
            <a:r>
              <a:rPr lang="en-CH" sz="1500" b="1">
                <a:solidFill>
                  <a:schemeClr val="tx2"/>
                </a:solidFill>
              </a:rPr>
              <a:t>Cycle length: </a:t>
            </a:r>
            <a:r>
              <a:rPr lang="en-CH" sz="1500">
                <a:solidFill>
                  <a:schemeClr val="tx2"/>
                </a:solidFill>
              </a:rPr>
              <a:t>not </a:t>
            </a:r>
            <a:r>
              <a:rPr lang="en-US" sz="1500" dirty="0">
                <a:solidFill>
                  <a:schemeClr val="tx2"/>
                </a:solidFill>
              </a:rPr>
              <a:t>important</a:t>
            </a:r>
            <a:r>
              <a:rPr lang="en-CH" sz="1500">
                <a:solidFill>
                  <a:schemeClr val="tx2"/>
                </a:solidFill>
              </a:rPr>
              <a:t> if we run in the shadow of AD (baseline), but </a:t>
            </a:r>
            <a:r>
              <a:rPr lang="en-CH" sz="1500" b="1">
                <a:solidFill>
                  <a:schemeClr val="tx2"/>
                </a:solidFill>
              </a:rPr>
              <a:t>relevant</a:t>
            </a:r>
            <a:r>
              <a:rPr lang="en-CH" sz="1500">
                <a:solidFill>
                  <a:schemeClr val="tx2"/>
                </a:solidFill>
              </a:rPr>
              <a:t> </a:t>
            </a:r>
            <a:r>
              <a:rPr lang="en-CH" sz="1500" b="1">
                <a:solidFill>
                  <a:schemeClr val="tx2"/>
                </a:solidFill>
              </a:rPr>
              <a:t>if we wait for ELENA extraction before restart AD </a:t>
            </a:r>
            <a:r>
              <a:rPr lang="en-CH" sz="1500">
                <a:solidFill>
                  <a:schemeClr val="tx2"/>
                </a:solidFill>
              </a:rPr>
              <a:t>(as </a:t>
            </a:r>
            <a:r>
              <a:rPr lang="en-CH" sz="1500" b="1">
                <a:solidFill>
                  <a:schemeClr val="tx2"/>
                </a:solidFill>
              </a:rPr>
              <a:t>today</a:t>
            </a:r>
            <a:r>
              <a:rPr lang="en-CH" sz="1500">
                <a:solidFill>
                  <a:schemeClr val="tx2"/>
                </a:solidFill>
              </a:rPr>
              <a:t>!)</a:t>
            </a:r>
          </a:p>
          <a:p>
            <a:pPr indent="234950"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800" b="1" kern="0" dirty="0">
                <a:solidFill>
                  <a:schemeClr val="tx2"/>
                </a:solidFill>
              </a:rPr>
              <a:t>Repetition rate is very slow for any study/setup with pbar</a:t>
            </a:r>
          </a:p>
          <a:p>
            <a:pPr lvl="2"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</a:pPr>
            <a:r>
              <a:rPr lang="en-US" sz="1600" b="1" kern="0" dirty="0">
                <a:solidFill>
                  <a:srgbClr val="107236"/>
                </a:solidFill>
              </a:rPr>
              <a:t>Good news: </a:t>
            </a:r>
            <a:r>
              <a:rPr lang="en-US" sz="1600" b="1" kern="0" dirty="0">
                <a:solidFill>
                  <a:schemeClr val="tx2"/>
                </a:solidFill>
              </a:rPr>
              <a:t>No H- lifetime degradation observed with e-cooling! </a:t>
            </a:r>
            <a:r>
              <a:rPr lang="en-US" sz="1600" b="1" kern="0" dirty="0">
                <a:solidFill>
                  <a:srgbClr val="107236"/>
                </a:solidFill>
              </a:rPr>
              <a:t>We can use H- for most studies!</a:t>
            </a:r>
          </a:p>
          <a:p>
            <a:pPr lvl="2"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</a:pPr>
            <a:r>
              <a:rPr lang="en-US" sz="1600" b="1" kern="0" dirty="0">
                <a:solidFill>
                  <a:schemeClr val="accent3"/>
                </a:solidFill>
              </a:rPr>
              <a:t>Bad news: </a:t>
            </a:r>
            <a:r>
              <a:rPr lang="en-US" sz="1600" b="1" kern="0" dirty="0">
                <a:solidFill>
                  <a:schemeClr val="tx2"/>
                </a:solidFill>
              </a:rPr>
              <a:t>H- source reliability </a:t>
            </a:r>
            <a:r>
              <a:rPr lang="en-US" sz="1600" kern="0" dirty="0">
                <a:solidFill>
                  <a:schemeClr val="tx2"/>
                </a:solidFill>
              </a:rPr>
              <a:t>questionable,</a:t>
            </a:r>
            <a:r>
              <a:rPr lang="en-US" sz="1600" b="1" kern="0" dirty="0">
                <a:solidFill>
                  <a:schemeClr val="tx2"/>
                </a:solidFill>
              </a:rPr>
              <a:t> </a:t>
            </a:r>
            <a:r>
              <a:rPr lang="en-US" sz="1600" kern="0" dirty="0">
                <a:solidFill>
                  <a:schemeClr val="tx2"/>
                </a:solidFill>
              </a:rPr>
              <a:t>known to be prone to hardware faults…</a:t>
            </a:r>
          </a:p>
          <a:p>
            <a:pPr lvl="2"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</a:pPr>
            <a:r>
              <a:rPr lang="en-US" sz="1600" b="1" kern="0" dirty="0">
                <a:solidFill>
                  <a:schemeClr val="accent3"/>
                </a:solidFill>
              </a:rPr>
              <a:t>Bad news: </a:t>
            </a:r>
            <a:r>
              <a:rPr lang="en-US" sz="1600" b="1" kern="0" dirty="0">
                <a:solidFill>
                  <a:schemeClr val="tx2"/>
                </a:solidFill>
              </a:rPr>
              <a:t>H- lifetime strongly affected by vacuum levels in the ring</a:t>
            </a:r>
            <a:r>
              <a:rPr lang="en-US" sz="1600" kern="0" dirty="0">
                <a:solidFill>
                  <a:schemeClr val="tx2"/>
                </a:solidFill>
              </a:rPr>
              <a:t> (typically 10</a:t>
            </a:r>
            <a:r>
              <a:rPr lang="en-US" sz="1600" kern="0" baseline="30000" dirty="0">
                <a:solidFill>
                  <a:schemeClr val="tx2"/>
                </a:solidFill>
              </a:rPr>
              <a:t>-11</a:t>
            </a:r>
            <a:r>
              <a:rPr lang="en-US" sz="1600" kern="0" dirty="0">
                <a:solidFill>
                  <a:schemeClr val="tx2"/>
                </a:solidFill>
              </a:rPr>
              <a:t> mbar)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FD7273E5-55CA-6D1E-96BD-32D1B1AB8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827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5FED99B-29CD-E242-99C4-965D169D19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0969" y="1026782"/>
            <a:ext cx="11376024" cy="1482441"/>
          </a:xfrm>
        </p:spPr>
        <p:txBody>
          <a:bodyPr/>
          <a:lstStyle/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Complex magnetic design </a:t>
            </a:r>
            <a:r>
              <a:rPr lang="en-CH" sz="1800"/>
              <a:t>by G. Tranquille (se</a:t>
            </a:r>
            <a:r>
              <a:rPr lang="en-US" sz="1800" dirty="0"/>
              <a:t>e e.g. </a:t>
            </a:r>
            <a:r>
              <a:rPr lang="en-CH" sz="1800">
                <a:hlinkClick r:id="rId3"/>
              </a:rPr>
              <a:t>IPAC2016</a:t>
            </a:r>
            <a:r>
              <a:rPr lang="en-CH" sz="1800"/>
              <a:t>, </a:t>
            </a:r>
            <a:r>
              <a:rPr lang="en-CH" sz="1800">
                <a:hlinkClick r:id="rId4"/>
              </a:rPr>
              <a:t>IPAC2018</a:t>
            </a:r>
            <a:r>
              <a:rPr lang="en-CH" sz="1800"/>
              <a:t>) 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Very low voltages and e- energy. </a:t>
            </a:r>
            <a:r>
              <a:rPr lang="en-US" sz="1800" b="0" dirty="0"/>
              <a:t>=&gt; All PC referred to ground</a:t>
            </a:r>
          </a:p>
          <a:p>
            <a:pPr marL="6097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600" b="1" dirty="0"/>
              <a:t>Easier to handle</a:t>
            </a:r>
            <a:r>
              <a:rPr lang="en-US" sz="1600" dirty="0"/>
              <a:t> (but also </a:t>
            </a:r>
            <a:r>
              <a:rPr lang="en-US" sz="1600" b="1" dirty="0"/>
              <a:t>more difficult to spot electron losses</a:t>
            </a:r>
            <a:r>
              <a:rPr lang="en-US" sz="1600" dirty="0"/>
              <a:t>: one must rely on power converter accuracies)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CH" sz="2000">
                <a:solidFill>
                  <a:srgbClr val="107236"/>
                </a:solidFill>
              </a:rPr>
              <a:t>In operation since 2018, no major hardware issues observed so far</a:t>
            </a:r>
            <a:endParaRPr lang="en-US" sz="2000" dirty="0">
              <a:solidFill>
                <a:srgbClr val="107236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ABF229-7ACE-864A-BE2B-1736E801F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82271"/>
          </a:xfrm>
        </p:spPr>
        <p:txBody>
          <a:bodyPr/>
          <a:lstStyle/>
          <a:p>
            <a:r>
              <a:rPr lang="en-US" dirty="0"/>
              <a:t>ELENA E-Cooler Hardware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6F115F-52F4-DC44-BABE-350A52EBE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Gamba | Electron cooling in the CERN accelerator complex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8637DF-309B-A24D-90C5-3B12857E4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0CB4BC0-4250-C447-92DE-63B1F1A132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2749" y="2623196"/>
            <a:ext cx="7380675" cy="3255232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E47CE2B5-1D9A-4A46-88DC-429C57B4BD3C}"/>
              </a:ext>
            </a:extLst>
          </p:cNvPr>
          <p:cNvGrpSpPr/>
          <p:nvPr/>
        </p:nvGrpSpPr>
        <p:grpSpPr>
          <a:xfrm>
            <a:off x="5865388" y="2509224"/>
            <a:ext cx="5481725" cy="1356668"/>
            <a:chOff x="5865388" y="2509224"/>
            <a:chExt cx="5481725" cy="1356668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2F323A4-9B66-684E-90F8-6AD8B04B04AB}"/>
                </a:ext>
              </a:extLst>
            </p:cNvPr>
            <p:cNvSpPr/>
            <p:nvPr/>
          </p:nvSpPr>
          <p:spPr bwMode="auto">
            <a:xfrm>
              <a:off x="5865388" y="2935974"/>
              <a:ext cx="694166" cy="301525"/>
            </a:xfrm>
            <a:prstGeom prst="ellipse">
              <a:avLst/>
            </a:prstGeom>
            <a:solidFill>
              <a:srgbClr val="FF0000">
                <a:alpha val="20000"/>
              </a:srgbClr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Garamond" pitchFamily="-65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723EAE9-DC31-A94F-AA81-DAFF637F1091}"/>
                </a:ext>
              </a:extLst>
            </p:cNvPr>
            <p:cNvSpPr txBox="1"/>
            <p:nvPr/>
          </p:nvSpPr>
          <p:spPr>
            <a:xfrm>
              <a:off x="6711156" y="2509224"/>
              <a:ext cx="3476257" cy="387632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marL="14288"/>
              <a:r>
                <a:rPr lang="en-US" sz="2000" b="1" kern="0" dirty="0">
                  <a:solidFill>
                    <a:srgbClr val="FF0000"/>
                  </a:solidFill>
                </a:rPr>
                <a:t>Main Controls/Observables 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A446FFCC-501D-AA43-8922-CDAE207C84CF}"/>
                </a:ext>
              </a:extLst>
            </p:cNvPr>
            <p:cNvCxnSpPr>
              <a:cxnSpLocks/>
              <a:stCxn id="19" idx="1"/>
              <a:endCxn id="18" idx="7"/>
            </p:cNvCxnSpPr>
            <p:nvPr/>
          </p:nvCxnSpPr>
          <p:spPr bwMode="auto">
            <a:xfrm flipH="1">
              <a:off x="6457896" y="2703040"/>
              <a:ext cx="253260" cy="277091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5F8CD8F4-2B05-D242-92EE-7A406F9B05B3}"/>
                </a:ext>
              </a:extLst>
            </p:cNvPr>
            <p:cNvSpPr/>
            <p:nvPr/>
          </p:nvSpPr>
          <p:spPr bwMode="auto">
            <a:xfrm>
              <a:off x="10655931" y="2909156"/>
              <a:ext cx="691182" cy="328343"/>
            </a:xfrm>
            <a:prstGeom prst="ellipse">
              <a:avLst/>
            </a:prstGeom>
            <a:solidFill>
              <a:srgbClr val="FF0000">
                <a:alpha val="20000"/>
              </a:srgbClr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Garamond" pitchFamily="-65" charset="0"/>
              </a:endParaRP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D7CF2FBA-0029-BD42-B633-A923BD9AB5A5}"/>
                </a:ext>
              </a:extLst>
            </p:cNvPr>
            <p:cNvCxnSpPr>
              <a:cxnSpLocks/>
              <a:stCxn id="19" idx="3"/>
              <a:endCxn id="21" idx="1"/>
            </p:cNvCxnSpPr>
            <p:nvPr/>
          </p:nvCxnSpPr>
          <p:spPr bwMode="auto">
            <a:xfrm>
              <a:off x="10187413" y="2703040"/>
              <a:ext cx="569739" cy="254201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FE54B1B9-A9D4-2F48-8BDD-A223F1B36ECD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7253366" y="3039263"/>
              <a:ext cx="347081" cy="525103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DB5E2DE7-39FA-C248-B97F-670CCE92E51D}"/>
                </a:ext>
              </a:extLst>
            </p:cNvPr>
            <p:cNvSpPr/>
            <p:nvPr/>
          </p:nvSpPr>
          <p:spPr bwMode="auto">
            <a:xfrm>
              <a:off x="6906281" y="3564367"/>
              <a:ext cx="694166" cy="301525"/>
            </a:xfrm>
            <a:prstGeom prst="ellipse">
              <a:avLst/>
            </a:prstGeom>
            <a:solidFill>
              <a:srgbClr val="FF0000">
                <a:alpha val="20000"/>
              </a:srgbClr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Garamond" pitchFamily="-65" charset="0"/>
              </a:endParaRP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2929A1C2-EA72-AB46-BC79-05B6B8E1C30B}"/>
                </a:ext>
              </a:extLst>
            </p:cNvPr>
            <p:cNvSpPr/>
            <p:nvPr/>
          </p:nvSpPr>
          <p:spPr bwMode="auto">
            <a:xfrm>
              <a:off x="5885016" y="2552278"/>
              <a:ext cx="288876" cy="301525"/>
            </a:xfrm>
            <a:prstGeom prst="ellipse">
              <a:avLst/>
            </a:prstGeom>
            <a:solidFill>
              <a:srgbClr val="FF0000">
                <a:alpha val="20000"/>
              </a:srgbClr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Garamond" pitchFamily="-65" charset="0"/>
              </a:endParaRPr>
            </a:p>
          </p:txBody>
        </p: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27B94C9E-FAE6-3744-B1E1-D0F7E25E5CE7}"/>
                </a:ext>
              </a:extLst>
            </p:cNvPr>
            <p:cNvCxnSpPr>
              <a:cxnSpLocks/>
              <a:stCxn id="19" idx="1"/>
              <a:endCxn id="48" idx="6"/>
            </p:cNvCxnSpPr>
            <p:nvPr/>
          </p:nvCxnSpPr>
          <p:spPr bwMode="auto">
            <a:xfrm flipH="1">
              <a:off x="6173892" y="2703040"/>
              <a:ext cx="537264" cy="1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2899831E-6F3F-4D4F-8719-F50E098F30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51175" y="5546201"/>
            <a:ext cx="1814360" cy="600781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7F69C54C-81DF-AC45-BE42-A3AE11FBF52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5466" y="2605314"/>
            <a:ext cx="4467283" cy="3350463"/>
          </a:xfrm>
          <a:prstGeom prst="rect">
            <a:avLst/>
          </a:prstGeom>
        </p:spPr>
      </p:pic>
      <p:sp>
        <p:nvSpPr>
          <p:cNvPr id="24" name="Date Placeholder 23">
            <a:extLst>
              <a:ext uri="{FF2B5EF4-FFF2-40B4-BE49-F238E27FC236}">
                <a16:creationId xmlns:a16="http://schemas.microsoft.com/office/drawing/2014/main" id="{EB007A32-0754-1640-8CDD-B857F154C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8942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9D73B76-0EB5-4354-8241-1314C7FA8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47487"/>
          </a:xfrm>
        </p:spPr>
        <p:txBody>
          <a:bodyPr/>
          <a:lstStyle/>
          <a:p>
            <a:r>
              <a:rPr lang="en-GB" dirty="0"/>
              <a:t>E-cooling studies in ELENA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FCB045-74B1-0653-A1E7-548811ABC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D. Gamba | Electron cooling in the CERN accelerator complex</a:t>
            </a:r>
            <a:endParaRPr lang="en-US" dirty="0"/>
          </a:p>
        </p:txBody>
      </p:sp>
      <p:sp>
        <p:nvSpPr>
          <p:cNvPr id="16" name="Content Placeholder 9">
            <a:extLst>
              <a:ext uri="{FF2B5EF4-FFF2-40B4-BE49-F238E27FC236}">
                <a16:creationId xmlns:a16="http://schemas.microsoft.com/office/drawing/2014/main" id="{02F6F4B2-501C-1112-7A6F-523EB8A37D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24744"/>
            <a:ext cx="11376024" cy="1017004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GB" sz="1800" dirty="0"/>
              <a:t>Test bed for Xsuite e-cooling model benchmark (</a:t>
            </a:r>
            <a:r>
              <a:rPr lang="en-GB" sz="1800" b="1" dirty="0">
                <a:hlinkClick r:id="rId3"/>
              </a:rPr>
              <a:t>P. Kruyt</a:t>
            </a:r>
            <a:r>
              <a:rPr lang="en-GB" sz="1800" dirty="0"/>
              <a:t> (soon to finish his PhD))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GB" sz="1600" dirty="0"/>
              <a:t>Generally, </a:t>
            </a:r>
            <a:r>
              <a:rPr lang="en-GB" sz="1600" b="1" dirty="0"/>
              <a:t>good agreement between measurements and simulations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GB" sz="1600" b="1" dirty="0"/>
              <a:t>Still to test impact of field quality </a:t>
            </a:r>
            <a:r>
              <a:rPr lang="en-GB" sz="1600" b="0" dirty="0"/>
              <a:t>degradation (introduced with correction coils) on cooling efficiency</a:t>
            </a:r>
          </a:p>
        </p:txBody>
      </p:sp>
      <p:pic>
        <p:nvPicPr>
          <p:cNvPr id="5" name="Picture 4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7FBDE978-8E83-BF58-EFD6-F95B6CFAF0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988" y="2511435"/>
            <a:ext cx="5230877" cy="3463412"/>
          </a:xfrm>
          <a:prstGeom prst="rect">
            <a:avLst/>
          </a:prstGeom>
        </p:spPr>
      </p:pic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5F07E10F-0ED1-9958-A3F8-D0050BF31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en-US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38966232-06A0-DC67-3FB3-2EF00E030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37</a:t>
            </a:fld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063F000-D2A7-0386-5817-D795653C875E}"/>
              </a:ext>
            </a:extLst>
          </p:cNvPr>
          <p:cNvGrpSpPr/>
          <p:nvPr/>
        </p:nvGrpSpPr>
        <p:grpSpPr>
          <a:xfrm>
            <a:off x="5941040" y="2399654"/>
            <a:ext cx="5611305" cy="3534039"/>
            <a:chOff x="5941040" y="2399654"/>
            <a:chExt cx="5611305" cy="3534039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23F2F696-DCE6-9FC8-79D2-DC2C95D4BE63}"/>
                </a:ext>
              </a:extLst>
            </p:cNvPr>
            <p:cNvGrpSpPr/>
            <p:nvPr/>
          </p:nvGrpSpPr>
          <p:grpSpPr>
            <a:xfrm>
              <a:off x="5941040" y="2399654"/>
              <a:ext cx="5611305" cy="3534039"/>
              <a:chOff x="7059301" y="2505874"/>
              <a:chExt cx="4838843" cy="2729808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14C7462A-7AD9-1245-E5EE-56392A0E88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059301" y="2505874"/>
                <a:ext cx="4838843" cy="2729808"/>
              </a:xfrm>
              <a:prstGeom prst="rect">
                <a:avLst/>
              </a:prstGeom>
            </p:spPr>
          </p:pic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2DFE17C-678C-56C0-4F3A-320275A591CC}"/>
                  </a:ext>
                </a:extLst>
              </p:cNvPr>
              <p:cNvSpPr txBox="1"/>
              <p:nvPr/>
            </p:nvSpPr>
            <p:spPr>
              <a:xfrm>
                <a:off x="8442778" y="3242894"/>
                <a:ext cx="171433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4288" algn="ctr"/>
                <a:r>
                  <a:rPr lang="en-CH" sz="1200" b="1" kern="0" dirty="0"/>
                  <a:t>ELENA magnetic field quality somwhere in this range</a:t>
                </a:r>
              </a:p>
            </p:txBody>
          </p:sp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EB2198A5-E519-2EA3-BDDB-1EEEC886623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918564" y="4044098"/>
                <a:ext cx="955805" cy="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triangle"/>
                <a:tailEnd type="triangle"/>
              </a:ln>
              <a:effectLst/>
            </p:spPr>
          </p:cxn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6D6C1E5E-7CEC-F3BD-845F-5DAAEB192C29}"/>
                  </a:ext>
                </a:extLst>
              </p:cNvPr>
              <p:cNvCxnSpPr/>
              <p:nvPr/>
            </p:nvCxnSpPr>
            <p:spPr bwMode="auto">
              <a:xfrm flipH="1">
                <a:off x="8572152" y="3724907"/>
                <a:ext cx="302217" cy="283404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triangle"/>
              </a:ln>
              <a:effectLst/>
            </p:spPr>
          </p:cxn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E78117D-488C-399A-3C10-DF6AB0082903}"/>
                </a:ext>
              </a:extLst>
            </p:cNvPr>
            <p:cNvSpPr txBox="1"/>
            <p:nvPr/>
          </p:nvSpPr>
          <p:spPr>
            <a:xfrm>
              <a:off x="9365910" y="2416769"/>
              <a:ext cx="2088713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400" b="1" i="1" dirty="0">
                  <a:solidFill>
                    <a:schemeClr val="bg2">
                      <a:lumMod val="25000"/>
                    </a:schemeClr>
                  </a:solidFill>
                </a:rPr>
                <a:t>Simulations at 35 MeV/c 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623DC22B-B205-BE0F-F934-CA84D21F19DD}"/>
              </a:ext>
            </a:extLst>
          </p:cNvPr>
          <p:cNvSpPr txBox="1"/>
          <p:nvPr/>
        </p:nvSpPr>
        <p:spPr>
          <a:xfrm>
            <a:off x="1755570" y="2417681"/>
            <a:ext cx="375904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b="1" i="1" dirty="0">
                <a:solidFill>
                  <a:schemeClr val="bg2">
                    <a:lumMod val="25000"/>
                  </a:schemeClr>
                </a:solidFill>
              </a:rPr>
              <a:t>Measurements and simulations at 35 MeV/c </a:t>
            </a:r>
          </a:p>
        </p:txBody>
      </p:sp>
    </p:spTree>
    <p:extLst>
      <p:ext uri="{BB962C8B-B14F-4D97-AF65-F5344CB8AC3E}">
        <p14:creationId xmlns:p14="http://schemas.microsoft.com/office/powerpoint/2010/main" val="596065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>
            <a:extLst>
              <a:ext uri="{FF2B5EF4-FFF2-40B4-BE49-F238E27FC236}">
                <a16:creationId xmlns:a16="http://schemas.microsoft.com/office/drawing/2014/main" id="{6EF10E77-2012-7BAE-F5F7-A4F3EB58D7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3864" y="1015554"/>
            <a:ext cx="2384586" cy="238458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967289E7-5442-B596-AD32-FB6BA7AE5447}"/>
              </a:ext>
            </a:extLst>
          </p:cNvPr>
          <p:cNvGrpSpPr/>
          <p:nvPr/>
        </p:nvGrpSpPr>
        <p:grpSpPr>
          <a:xfrm>
            <a:off x="7533139" y="905032"/>
            <a:ext cx="2606037" cy="2606040"/>
            <a:chOff x="2904151" y="847085"/>
            <a:chExt cx="1722836" cy="1722837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49E955A-02AC-473C-5E31-95ACB934797C}"/>
                </a:ext>
              </a:extLst>
            </p:cNvPr>
            <p:cNvGrpSpPr/>
            <p:nvPr/>
          </p:nvGrpSpPr>
          <p:grpSpPr>
            <a:xfrm>
              <a:off x="2904151" y="847085"/>
              <a:ext cx="1722836" cy="1722837"/>
              <a:chOff x="1269751" y="2031099"/>
              <a:chExt cx="2441648" cy="2441648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363D34B5-9BAB-6B41-0A46-A8FB84BC33D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69751" y="2031099"/>
                <a:ext cx="2441648" cy="2441648"/>
              </a:xfrm>
              <a:prstGeom prst="rect">
                <a:avLst/>
              </a:prstGeom>
            </p:spPr>
          </p:pic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711B53BB-9083-FFCF-0FA8-386B37770E93}"/>
                  </a:ext>
                </a:extLst>
              </p:cNvPr>
              <p:cNvSpPr txBox="1"/>
              <p:nvPr/>
            </p:nvSpPr>
            <p:spPr>
              <a:xfrm>
                <a:off x="1637051" y="2046662"/>
                <a:ext cx="2015510" cy="190067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 marL="14288" algn="ctr"/>
                <a:r>
                  <a:rPr lang="en-GB" sz="1050" b="1" kern="0" noProof="1">
                    <a:solidFill>
                      <a:srgbClr val="FF0000"/>
                    </a:solidFill>
                  </a:rPr>
                  <a:t>Up to 4</a:t>
                </a:r>
                <a:r>
                  <a:rPr lang="en-GB" sz="1050" b="1" kern="0" baseline="30000" noProof="1">
                    <a:solidFill>
                      <a:srgbClr val="FF0000"/>
                    </a:solidFill>
                  </a:rPr>
                  <a:t>th</a:t>
                </a:r>
                <a:r>
                  <a:rPr lang="en-GB" sz="1050" b="1" kern="0" noProof="1">
                    <a:solidFill>
                      <a:srgbClr val="FF0000"/>
                    </a:solidFill>
                  </a:rPr>
                  <a:t> order resonances</a:t>
                </a:r>
              </a:p>
            </p:txBody>
          </p:sp>
        </p:grp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02ECCCA7-A152-5D2F-664B-9E66D1D8F92E}"/>
                </a:ext>
              </a:extLst>
            </p:cNvPr>
            <p:cNvSpPr/>
            <p:nvPr/>
          </p:nvSpPr>
          <p:spPr bwMode="auto">
            <a:xfrm>
              <a:off x="4224997" y="1275948"/>
              <a:ext cx="70778" cy="72000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noProof="1">
                <a:latin typeface="Garamond" pitchFamily="-65" charset="0"/>
              </a:endParaRP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F587F424-738E-9EFE-567B-70AE36F0BA70}"/>
                </a:ext>
              </a:extLst>
            </p:cNvPr>
            <p:cNvCxnSpPr/>
            <p:nvPr/>
          </p:nvCxnSpPr>
          <p:spPr bwMode="auto">
            <a:xfrm>
              <a:off x="4082140" y="1007493"/>
              <a:ext cx="0" cy="122770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35BCA785-2AA7-3F89-813B-7654DF3A3287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984625" y="1309972"/>
              <a:ext cx="272586" cy="15052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781F7FCB-8806-9836-5F1B-56CC52FE9C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89028" y="3293303"/>
            <a:ext cx="4010023" cy="3034612"/>
          </a:xfrm>
          <a:prstGeom prst="rect">
            <a:avLst/>
          </a:prstGeom>
        </p:spPr>
      </p:pic>
      <p:sp>
        <p:nvSpPr>
          <p:cNvPr id="6" name="Freeform 5">
            <a:extLst>
              <a:ext uri="{FF2B5EF4-FFF2-40B4-BE49-F238E27FC236}">
                <a16:creationId xmlns:a16="http://schemas.microsoft.com/office/drawing/2014/main" id="{80890683-82A2-ABA3-FB94-71A519B54EF2}"/>
              </a:ext>
            </a:extLst>
          </p:cNvPr>
          <p:cNvSpPr/>
          <p:nvPr/>
        </p:nvSpPr>
        <p:spPr>
          <a:xfrm>
            <a:off x="8009567" y="4827443"/>
            <a:ext cx="3102636" cy="944286"/>
          </a:xfrm>
          <a:custGeom>
            <a:avLst/>
            <a:gdLst>
              <a:gd name="connsiteX0" fmla="*/ 1775783 w 3102636"/>
              <a:gd name="connsiteY0" fmla="*/ 874857 h 944286"/>
              <a:gd name="connsiteX1" fmla="*/ 2950533 w 3102636"/>
              <a:gd name="connsiteY1" fmla="*/ 493857 h 944286"/>
              <a:gd name="connsiteX2" fmla="*/ 2969583 w 3102636"/>
              <a:gd name="connsiteY2" fmla="*/ 11257 h 944286"/>
              <a:gd name="connsiteX3" fmla="*/ 1864683 w 3102636"/>
              <a:gd name="connsiteY3" fmla="*/ 170007 h 944286"/>
              <a:gd name="connsiteX4" fmla="*/ 1045533 w 3102636"/>
              <a:gd name="connsiteY4" fmla="*/ 360507 h 944286"/>
              <a:gd name="connsiteX5" fmla="*/ 391483 w 3102636"/>
              <a:gd name="connsiteY5" fmla="*/ 201757 h 944286"/>
              <a:gd name="connsiteX6" fmla="*/ 16833 w 3102636"/>
              <a:gd name="connsiteY6" fmla="*/ 150957 h 944286"/>
              <a:gd name="connsiteX7" fmla="*/ 86683 w 3102636"/>
              <a:gd name="connsiteY7" fmla="*/ 887557 h 944286"/>
              <a:gd name="connsiteX8" fmla="*/ 283533 w 3102636"/>
              <a:gd name="connsiteY8" fmla="*/ 893907 h 944286"/>
              <a:gd name="connsiteX9" fmla="*/ 937583 w 3102636"/>
              <a:gd name="connsiteY9" fmla="*/ 887557 h 944286"/>
              <a:gd name="connsiteX10" fmla="*/ 1775783 w 3102636"/>
              <a:gd name="connsiteY10" fmla="*/ 874857 h 94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102636" h="944286">
                <a:moveTo>
                  <a:pt x="1775783" y="874857"/>
                </a:moveTo>
                <a:cubicBezTo>
                  <a:pt x="2263674" y="756323"/>
                  <a:pt x="2751566" y="637790"/>
                  <a:pt x="2950533" y="493857"/>
                </a:cubicBezTo>
                <a:cubicBezTo>
                  <a:pt x="3149500" y="349924"/>
                  <a:pt x="3150558" y="65232"/>
                  <a:pt x="2969583" y="11257"/>
                </a:cubicBezTo>
                <a:cubicBezTo>
                  <a:pt x="2788608" y="-42718"/>
                  <a:pt x="2185358" y="111799"/>
                  <a:pt x="1864683" y="170007"/>
                </a:cubicBezTo>
                <a:cubicBezTo>
                  <a:pt x="1544008" y="228215"/>
                  <a:pt x="1291066" y="355215"/>
                  <a:pt x="1045533" y="360507"/>
                </a:cubicBezTo>
                <a:cubicBezTo>
                  <a:pt x="800000" y="365799"/>
                  <a:pt x="562933" y="236682"/>
                  <a:pt x="391483" y="201757"/>
                </a:cubicBezTo>
                <a:cubicBezTo>
                  <a:pt x="220033" y="166832"/>
                  <a:pt x="67633" y="36657"/>
                  <a:pt x="16833" y="150957"/>
                </a:cubicBezTo>
                <a:cubicBezTo>
                  <a:pt x="-33967" y="265257"/>
                  <a:pt x="42233" y="763732"/>
                  <a:pt x="86683" y="887557"/>
                </a:cubicBezTo>
                <a:cubicBezTo>
                  <a:pt x="131133" y="1011382"/>
                  <a:pt x="283533" y="893907"/>
                  <a:pt x="283533" y="893907"/>
                </a:cubicBezTo>
                <a:lnTo>
                  <a:pt x="937583" y="887557"/>
                </a:lnTo>
                <a:lnTo>
                  <a:pt x="1775783" y="8748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F36D3CD-3E80-57CE-9310-5B2DEDD53BFA}"/>
              </a:ext>
            </a:extLst>
          </p:cNvPr>
          <p:cNvGrpSpPr/>
          <p:nvPr/>
        </p:nvGrpSpPr>
        <p:grpSpPr>
          <a:xfrm>
            <a:off x="7718855" y="4306226"/>
            <a:ext cx="3372005" cy="1615026"/>
            <a:chOff x="7718855" y="4306226"/>
            <a:chExt cx="3372005" cy="1615026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645E8A4-6AA5-CB8F-F9A4-306F8F887167}"/>
                </a:ext>
              </a:extLst>
            </p:cNvPr>
            <p:cNvSpPr txBox="1"/>
            <p:nvPr/>
          </p:nvSpPr>
          <p:spPr>
            <a:xfrm>
              <a:off x="7829561" y="4607259"/>
              <a:ext cx="1356875" cy="523220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14288" algn="r"/>
              <a:r>
                <a:rPr lang="en-GB" sz="1400" b="1" kern="0" noProof="1">
                  <a:solidFill>
                    <a:srgbClr val="FF0000"/>
                  </a:solidFill>
                </a:rPr>
                <a:t>ELENA Design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F3DBB87-2C29-4D11-55B6-462635F7003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718855" y="5142135"/>
              <a:ext cx="3372005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>
                  <a:alpha val="69804"/>
                </a:srgbClr>
              </a:solidFill>
              <a:prstDash val="sysDash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728CCF5-A4CF-EA90-668E-6AF5EEA4EE2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157773" y="4306226"/>
              <a:ext cx="0" cy="161502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>
                  <a:alpha val="69804"/>
                </a:srgbClr>
              </a:solidFill>
              <a:prstDash val="sysDash"/>
              <a:round/>
              <a:headEnd type="none" w="sm" len="sm"/>
              <a:tailEnd type="none" w="sm" len="sm"/>
            </a:ln>
            <a:effectLst/>
          </p:spPr>
        </p:cxnSp>
      </p:grp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EB91295-6757-C393-5A63-53071622A4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92820"/>
            <a:ext cx="6540349" cy="510795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sz="1800" noProof="1"/>
              <a:t>A typical challenge in low energy synchrotrons:</a:t>
            </a:r>
          </a:p>
          <a:p>
            <a:r>
              <a:rPr lang="en-GB" sz="1600" noProof="1"/>
              <a:t>Possibly </a:t>
            </a:r>
            <a:r>
              <a:rPr lang="en-GB" sz="1600" i="1" noProof="1"/>
              <a:t>excited resonance </a:t>
            </a:r>
            <a:r>
              <a:rPr lang="en-GB" sz="1600" noProof="1"/>
              <a:t>limit the possible </a:t>
            </a:r>
            <a:r>
              <a:rPr lang="en-GB" sz="1600" i="1" noProof="1"/>
              <a:t>tunes</a:t>
            </a:r>
            <a:r>
              <a:rPr lang="en-GB" sz="1600" noProof="1"/>
              <a:t> that one can use in a machine, e.g. ELENA</a:t>
            </a:r>
          </a:p>
          <a:p>
            <a:r>
              <a:rPr lang="en-GB" sz="1600" i="1" noProof="1"/>
              <a:t>Space-charge effect </a:t>
            </a:r>
            <a:r>
              <a:rPr lang="en-GB" sz="1600" noProof="1"/>
              <a:t>induces a </a:t>
            </a:r>
            <a:r>
              <a:rPr lang="en-GB" sz="1600" i="1" noProof="1"/>
              <a:t>tune spread </a:t>
            </a:r>
            <a:r>
              <a:rPr lang="en-GB" sz="1600" noProof="1"/>
              <a:t>experienced by the beam depending on particle particle density within the beam</a:t>
            </a:r>
          </a:p>
          <a:p>
            <a:pPr lvl="1"/>
            <a:r>
              <a:rPr lang="en-GB" sz="1600" noProof="1"/>
              <a:t>i.e. smaller </a:t>
            </a:r>
            <a:r>
              <a:rPr lang="en-GB" sz="1600" i="1" noProof="1"/>
              <a:t>beam size </a:t>
            </a:r>
            <a:r>
              <a:rPr lang="en-GB" sz="1600" noProof="1"/>
              <a:t>(or </a:t>
            </a:r>
            <a:r>
              <a:rPr lang="en-GB" sz="1600" i="1" noProof="1"/>
              <a:t>emittance</a:t>
            </a:r>
            <a:r>
              <a:rPr lang="en-GB" sz="1600" noProof="1"/>
              <a:t>) = higher </a:t>
            </a:r>
            <a:r>
              <a:rPr lang="en-GB" sz="1600" i="1" noProof="1"/>
              <a:t>tune spread</a:t>
            </a:r>
            <a:br>
              <a:rPr lang="en-GB" sz="1600" i="1" noProof="1"/>
            </a:br>
            <a:endParaRPr lang="en-GB" sz="1600" i="1" noProof="1"/>
          </a:p>
          <a:p>
            <a:pPr marL="0" indent="0">
              <a:buNone/>
            </a:pPr>
            <a:r>
              <a:rPr lang="en-GB" sz="1800" noProof="1"/>
              <a:t>An optimisation example:</a:t>
            </a:r>
          </a:p>
          <a:p>
            <a:r>
              <a:rPr lang="en-GB" sz="1600" noProof="1"/>
              <a:t>Observation: the beam emittance at ELENA extraction was above the design value</a:t>
            </a:r>
          </a:p>
          <a:p>
            <a:r>
              <a:rPr lang="en-GB" sz="1600" noProof="1"/>
              <a:t>We simulated expected tune spread due to space charge, and measured excitation state of resonance by scanning the tune diagram</a:t>
            </a:r>
          </a:p>
          <a:p>
            <a:r>
              <a:rPr lang="en-GB" sz="1600" noProof="1"/>
              <a:t>We identified a more robust working point</a:t>
            </a:r>
          </a:p>
          <a:p>
            <a:pPr>
              <a:buFont typeface="Symbol" pitchFamily="2" charset="2"/>
              <a:buChar char="Þ"/>
            </a:pPr>
            <a:r>
              <a:rPr lang="en-GB" sz="1600" noProof="1"/>
              <a:t>Factor 2 emittance reduction obtained in 2023</a:t>
            </a:r>
          </a:p>
          <a:p>
            <a:pPr>
              <a:buFont typeface="Symbol" pitchFamily="2" charset="2"/>
              <a:buChar char="Þ"/>
            </a:pPr>
            <a:r>
              <a:rPr lang="en-GB" sz="1600" noProof="1"/>
              <a:t>Used in operation in 2024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ADE050A-3EE3-FA1C-CA5E-93252C3E60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MD example: ELENA emittance at ejection</a:t>
            </a:r>
            <a:endParaRPr lang="en-GB" sz="3500" noProof="1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694FDB-8A5F-CDB7-37E4-4A7F80040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1"/>
              <a:t>D. Gamba | Electron cooling in the CERN accelerator complex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2DD2396-294E-8387-F313-07EBBA70C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0EBF0-ABEC-3E40-BDE2-0EBB43F8626D}" type="slidenum">
              <a:rPr lang="en-GB" noProof="1" smtClean="0"/>
              <a:pPr/>
              <a:t>38</a:t>
            </a:fld>
            <a:endParaRPr lang="en-GB" noProof="1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071292-CD5D-F6B8-13DF-77D27934E141}"/>
              </a:ext>
            </a:extLst>
          </p:cNvPr>
          <p:cNvSpPr txBox="1"/>
          <p:nvPr/>
        </p:nvSpPr>
        <p:spPr>
          <a:xfrm>
            <a:off x="-1880507" y="980811"/>
            <a:ext cx="1695016" cy="93871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/>
            <a:r>
              <a:rPr lang="en-GB" sz="1100" b="1" kern="0" noProof="1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 wp assuming:</a:t>
            </a:r>
          </a:p>
          <a:p>
            <a:pPr marL="92075" indent="-77788">
              <a:buFont typeface="Arial" panose="020B0604020202020204" pitchFamily="34" charset="0"/>
              <a:buChar char="•"/>
            </a:pPr>
            <a:r>
              <a:rPr lang="en-GB" sz="1100" kern="0" noProof="1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1e7 pbars</a:t>
            </a:r>
          </a:p>
          <a:p>
            <a:pPr marL="92075" indent="-77788">
              <a:buFont typeface="Arial" panose="020B0604020202020204" pitchFamily="34" charset="0"/>
              <a:buChar char="•"/>
            </a:pPr>
            <a:r>
              <a:rPr lang="en-GB" sz="1100" kern="0" noProof="1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 keV</a:t>
            </a:r>
          </a:p>
          <a:p>
            <a:pPr marL="92075" indent="-77788">
              <a:buFont typeface="Arial" panose="020B0604020202020204" pitchFamily="34" charset="0"/>
              <a:buChar char="•"/>
            </a:pPr>
            <a:r>
              <a:rPr lang="en-GB" sz="1100" kern="0" noProof="1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65 ns rms</a:t>
            </a:r>
          </a:p>
          <a:p>
            <a:pPr marL="92075" indent="-77788">
              <a:buFont typeface="Arial" panose="020B0604020202020204" pitchFamily="34" charset="0"/>
              <a:buChar char="•"/>
            </a:pPr>
            <a:r>
              <a:rPr lang="en-GB" sz="1100" kern="0" noProof="1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um rms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BC1EA764-EB9A-D96A-F223-9E70A97E47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712257" y="4182470"/>
            <a:ext cx="4313832" cy="337529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BC20008-A4AD-9B9C-3B38-6BEBF97A4AE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311739" y="463807"/>
            <a:ext cx="4575013" cy="3462172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C6E7B77E-0475-30BF-423A-02A72D767BA9}"/>
              </a:ext>
            </a:extLst>
          </p:cNvPr>
          <p:cNvSpPr txBox="1"/>
          <p:nvPr/>
        </p:nvSpPr>
        <p:spPr>
          <a:xfrm>
            <a:off x="14124575" y="-364443"/>
            <a:ext cx="8842805" cy="2616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/>
            <a:r>
              <a:rPr lang="en-GB" sz="1100" b="1" kern="0" noProof="1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Plots assuming beta_x = 7.7 m and betay = 1.3 m irrespectively from working point =&gt; big assumption! Optics is actually diffferent</a:t>
            </a:r>
            <a:endParaRPr lang="en-GB" sz="1100" kern="0" noProof="1">
              <a:solidFill>
                <a:schemeClr val="bg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A5475159-39A0-5307-AF3B-0CA03C6CBAF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433141" y="4187462"/>
            <a:ext cx="4453611" cy="337030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392287B2-DE40-B1B5-D7F3-06A971F8B1FB}"/>
              </a:ext>
            </a:extLst>
          </p:cNvPr>
          <p:cNvGrpSpPr/>
          <p:nvPr/>
        </p:nvGrpSpPr>
        <p:grpSpPr>
          <a:xfrm>
            <a:off x="10320925" y="4363020"/>
            <a:ext cx="1361882" cy="610585"/>
            <a:chOff x="10320925" y="4363020"/>
            <a:chExt cx="1361882" cy="610585"/>
          </a:xfrm>
        </p:grpSpPr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CA839563-5A4B-7C34-ABEB-3B48ED2DF8D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320925" y="4363020"/>
              <a:ext cx="0" cy="610585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6405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E240902-5F65-6E6D-B743-49970A919293}"/>
                </a:ext>
              </a:extLst>
            </p:cNvPr>
            <p:cNvSpPr txBox="1"/>
            <p:nvPr/>
          </p:nvSpPr>
          <p:spPr>
            <a:xfrm>
              <a:off x="10325932" y="4363020"/>
              <a:ext cx="1356875" cy="523220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14288"/>
              <a:r>
                <a:rPr lang="en-GB" sz="1400" b="1" kern="0" noProof="1">
                  <a:solidFill>
                    <a:srgbClr val="006405"/>
                  </a:solidFill>
                </a:rPr>
                <a:t>x2 emittance reduction!</a:t>
              </a: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8E6D3F98-45B0-A20F-4707-958F545A2D68}"/>
              </a:ext>
            </a:extLst>
          </p:cNvPr>
          <p:cNvSpPr txBox="1"/>
          <p:nvPr/>
        </p:nvSpPr>
        <p:spPr>
          <a:xfrm>
            <a:off x="9676921" y="1327460"/>
            <a:ext cx="1927039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/>
            <a:r>
              <a:rPr lang="en-GB" sz="1400" b="1" kern="0" noProof="1"/>
              <a:t>Initial working point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83FEC4C-30F9-DFE7-E3C5-08B18D9F1C8C}"/>
              </a:ext>
            </a:extLst>
          </p:cNvPr>
          <p:cNvGrpSpPr/>
          <p:nvPr/>
        </p:nvGrpSpPr>
        <p:grpSpPr>
          <a:xfrm>
            <a:off x="9315017" y="1733228"/>
            <a:ext cx="2169951" cy="646331"/>
            <a:chOff x="9315017" y="1733228"/>
            <a:chExt cx="2169951" cy="646331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80C7CBE8-42DF-2D5E-091A-312F8A313953}"/>
                </a:ext>
              </a:extLst>
            </p:cNvPr>
            <p:cNvSpPr txBox="1"/>
            <p:nvPr/>
          </p:nvSpPr>
          <p:spPr>
            <a:xfrm>
              <a:off x="10128093" y="1733228"/>
              <a:ext cx="1356875" cy="646331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14288"/>
              <a:r>
                <a:rPr lang="en-GB" sz="1200" kern="0" noProof="1"/>
                <a:t>Third order </a:t>
              </a:r>
              <a:br>
                <a:rPr lang="en-GB" sz="1200" kern="0" noProof="1"/>
              </a:br>
              <a:r>
                <a:rPr lang="en-GB" sz="1200" kern="0" noProof="1"/>
                <a:t>resonance found to be excited</a:t>
              </a:r>
            </a:p>
          </p:txBody>
        </p: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A26F3B28-04EB-AC98-2AA2-DD6C78CE20C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315017" y="1877315"/>
              <a:ext cx="860939" cy="238630"/>
            </a:xfrm>
            <a:prstGeom prst="straightConnector1">
              <a:avLst/>
            </a:prstGeom>
            <a:ln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Date Placeholder 51">
            <a:extLst>
              <a:ext uri="{FF2B5EF4-FFF2-40B4-BE49-F238E27FC236}">
                <a16:creationId xmlns:a16="http://schemas.microsoft.com/office/drawing/2014/main" id="{12ED55A4-3F5A-04BF-A3A0-ED50CD247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436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272574" y="1017782"/>
            <a:ext cx="11646851" cy="5333069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Electron cooling </a:t>
            </a:r>
            <a:r>
              <a:rPr lang="en-US" sz="2000" b="0" dirty="0"/>
              <a:t>is an </a:t>
            </a:r>
            <a:r>
              <a:rPr lang="en-US" sz="2000" dirty="0"/>
              <a:t>essential instrument </a:t>
            </a:r>
            <a:r>
              <a:rPr lang="en-US" sz="2000" b="0" dirty="0"/>
              <a:t>for </a:t>
            </a:r>
            <a:r>
              <a:rPr lang="en-US" sz="2000" dirty="0"/>
              <a:t>ion</a:t>
            </a:r>
            <a:r>
              <a:rPr lang="en-US" sz="2000" b="0" dirty="0"/>
              <a:t> and </a:t>
            </a:r>
            <a:r>
              <a:rPr lang="en-US" sz="2000" dirty="0"/>
              <a:t>antimatter</a:t>
            </a:r>
            <a:r>
              <a:rPr lang="en-US" sz="2000" b="0" dirty="0"/>
              <a:t> </a:t>
            </a:r>
            <a:r>
              <a:rPr lang="en-US" sz="2000" dirty="0"/>
              <a:t>physics</a:t>
            </a:r>
            <a:r>
              <a:rPr lang="en-US" sz="2000" b="0" dirty="0"/>
              <a:t> at CERN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It is </a:t>
            </a:r>
            <a:r>
              <a:rPr lang="en-US" sz="1600" b="1" dirty="0"/>
              <a:t>based</a:t>
            </a:r>
            <a:r>
              <a:rPr lang="en-US" sz="1600" dirty="0"/>
              <a:t> on </a:t>
            </a:r>
            <a:r>
              <a:rPr lang="en-US" sz="1600" b="1" dirty="0"/>
              <a:t>energy exchange </a:t>
            </a:r>
            <a:r>
              <a:rPr lang="en-US" sz="1600" dirty="0"/>
              <a:t>between </a:t>
            </a:r>
            <a:r>
              <a:rPr lang="en-US" sz="1600" b="1" dirty="0"/>
              <a:t>“hot” ions </a:t>
            </a:r>
            <a:r>
              <a:rPr lang="en-US" sz="1600" dirty="0"/>
              <a:t>and </a:t>
            </a:r>
            <a:r>
              <a:rPr lang="en-US" sz="1600" b="1" dirty="0"/>
              <a:t>“cold” e</a:t>
            </a:r>
            <a:r>
              <a:rPr lang="en-US" sz="1600" b="1" baseline="30000" dirty="0"/>
              <a:t>-</a:t>
            </a:r>
            <a:r>
              <a:rPr lang="en-US" sz="1600" b="1" dirty="0"/>
              <a:t> </a:t>
            </a:r>
            <a:r>
              <a:rPr lang="en-US" sz="1600" dirty="0"/>
              <a:t>which are continuously renewed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It requires that the </a:t>
            </a:r>
            <a:r>
              <a:rPr lang="en-US" sz="1600" b="1" dirty="0"/>
              <a:t>mean velocity </a:t>
            </a:r>
            <a:r>
              <a:rPr lang="en-US" sz="1600" dirty="0"/>
              <a:t>of </a:t>
            </a:r>
            <a:r>
              <a:rPr lang="en-US" sz="1600" b="1" dirty="0"/>
              <a:t>e</a:t>
            </a:r>
            <a:r>
              <a:rPr lang="en-US" sz="1600" b="1" baseline="30000" dirty="0"/>
              <a:t>-</a:t>
            </a:r>
            <a:r>
              <a:rPr lang="en-US" sz="1600" dirty="0"/>
              <a:t> is </a:t>
            </a:r>
            <a:r>
              <a:rPr lang="en-US" sz="1600" b="1" dirty="0"/>
              <a:t>matched</a:t>
            </a:r>
            <a:r>
              <a:rPr lang="en-US" sz="1600" dirty="0"/>
              <a:t> with the </a:t>
            </a:r>
            <a:r>
              <a:rPr lang="en-US" sz="1600" b="1" dirty="0"/>
              <a:t>ions</a:t>
            </a:r>
            <a:r>
              <a:rPr lang="en-US" sz="1600" dirty="0"/>
              <a:t> velocity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The </a:t>
            </a:r>
            <a:r>
              <a:rPr lang="en-US" sz="1600" b="1" dirty="0"/>
              <a:t>alignment between the beams is fundamental</a:t>
            </a:r>
            <a:r>
              <a:rPr lang="en-US" sz="1600" dirty="0"/>
              <a:t>, despite sometimes it is useful to introduce some misalignment “not to cool too much”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600" b="1" dirty="0"/>
              <a:t>Schottky diagnostics </a:t>
            </a:r>
            <a:r>
              <a:rPr lang="en-US" sz="1600" dirty="0"/>
              <a:t>is the key to </a:t>
            </a:r>
            <a:r>
              <a:rPr lang="en-US" sz="1600" b="1" dirty="0"/>
              <a:t>spot any problems </a:t>
            </a:r>
            <a:r>
              <a:rPr lang="en-US" sz="1600" dirty="0"/>
              <a:t>and </a:t>
            </a:r>
            <a:r>
              <a:rPr lang="en-US" sz="1600" b="1" dirty="0"/>
              <a:t>make first order corrections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The </a:t>
            </a:r>
            <a:r>
              <a:rPr lang="en-US" sz="1600" b="1" dirty="0"/>
              <a:t>electron transport </a:t>
            </a:r>
            <a:r>
              <a:rPr lang="en-US" sz="1600" dirty="0"/>
              <a:t>must be optimized to </a:t>
            </a:r>
            <a:r>
              <a:rPr lang="en-US" sz="1600" b="1" dirty="0"/>
              <a:t>minimize losses</a:t>
            </a:r>
            <a:r>
              <a:rPr lang="en-US" sz="1600" dirty="0"/>
              <a:t>, which are </a:t>
            </a:r>
            <a:r>
              <a:rPr lang="en-US" sz="1600" b="1" dirty="0"/>
              <a:t>detrimental for cooling efficiency</a:t>
            </a:r>
          </a:p>
          <a:p>
            <a:pPr marL="342900" indent="-3429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Three electron coolers </a:t>
            </a:r>
            <a:r>
              <a:rPr lang="en-US" sz="2000" b="0" dirty="0"/>
              <a:t>are</a:t>
            </a:r>
            <a:r>
              <a:rPr lang="en-US" sz="2000" dirty="0"/>
              <a:t> in operation at CERN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600" b="1" dirty="0"/>
              <a:t>LEIR</a:t>
            </a:r>
            <a:r>
              <a:rPr lang="en-US" sz="1600" b="0" dirty="0"/>
              <a:t>: probably the </a:t>
            </a:r>
            <a:r>
              <a:rPr lang="en-US" sz="1600" b="1" dirty="0"/>
              <a:t>most versatile</a:t>
            </a:r>
            <a:r>
              <a:rPr lang="en-US" sz="1600" b="0" dirty="0"/>
              <a:t>, it has several parameters to adjust the </a:t>
            </a:r>
            <a:r>
              <a:rPr lang="en-US" sz="1600" b="1" dirty="0"/>
              <a:t>electron beam generation.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600" b="1" dirty="0"/>
              <a:t>AD</a:t>
            </a:r>
            <a:r>
              <a:rPr lang="en-US" sz="1600" dirty="0"/>
              <a:t>: the </a:t>
            </a:r>
            <a:r>
              <a:rPr lang="en-US" sz="1600" b="1" dirty="0"/>
              <a:t>oldest</a:t>
            </a:r>
            <a:r>
              <a:rPr lang="en-US" sz="1600" dirty="0"/>
              <a:t> at CERN, but also the </a:t>
            </a:r>
            <a:r>
              <a:rPr lang="en-US" sz="1600" b="1" dirty="0"/>
              <a:t>most powerful</a:t>
            </a:r>
            <a:r>
              <a:rPr lang="en-US" sz="1600" dirty="0"/>
              <a:t>. </a:t>
            </a:r>
            <a:r>
              <a:rPr lang="en-US" sz="1600" b="1" dirty="0"/>
              <a:t>Little adjustment possibilities</a:t>
            </a:r>
            <a:r>
              <a:rPr lang="en-US" sz="1600" dirty="0"/>
              <a:t>, requiring to </a:t>
            </a:r>
            <a:r>
              <a:rPr lang="en-US" sz="1600" b="1" dirty="0"/>
              <a:t>watch e</a:t>
            </a:r>
            <a:r>
              <a:rPr lang="en-US" sz="1600" b="1" baseline="30000" dirty="0"/>
              <a:t>-</a:t>
            </a:r>
            <a:r>
              <a:rPr lang="en-US" sz="1600" b="1" dirty="0"/>
              <a:t> losses. </a:t>
            </a:r>
          </a:p>
          <a:p>
            <a:pPr marL="933750" lvl="2" indent="-285750">
              <a:buFont typeface="Symbol" pitchFamily="2" charset="2"/>
              <a:buChar char="Þ"/>
            </a:pPr>
            <a:r>
              <a:rPr lang="en-US" sz="1500" b="1" dirty="0"/>
              <a:t>Looking forward to restart AD with the new e-cooler after </a:t>
            </a:r>
            <a:r>
              <a:rPr lang="en-US" sz="1500" b="1" dirty="0" err="1"/>
              <a:t>LS3</a:t>
            </a:r>
            <a:r>
              <a:rPr lang="en-US" sz="1500" b="1" dirty="0"/>
              <a:t>!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600" b="1" dirty="0"/>
              <a:t>ELENA</a:t>
            </a:r>
            <a:r>
              <a:rPr lang="en-US" sz="1600" b="0" dirty="0"/>
              <a:t>: the </a:t>
            </a:r>
            <a:r>
              <a:rPr lang="en-US" sz="1600" b="1" dirty="0"/>
              <a:t>smallest</a:t>
            </a:r>
            <a:r>
              <a:rPr lang="en-US" sz="1600" b="0" dirty="0"/>
              <a:t>, it needed </a:t>
            </a:r>
            <a:r>
              <a:rPr lang="en-US" sz="1600" b="1" dirty="0"/>
              <a:t>careful design </a:t>
            </a:r>
            <a:r>
              <a:rPr lang="en-US" sz="1600" b="0" dirty="0"/>
              <a:t>and </a:t>
            </a:r>
            <a:r>
              <a:rPr lang="en-US" sz="1600" b="1" dirty="0"/>
              <a:t>optimization</a:t>
            </a:r>
            <a:r>
              <a:rPr lang="en-US" sz="1600" b="0" dirty="0"/>
              <a:t> of </a:t>
            </a:r>
            <a:r>
              <a:rPr lang="en-US" sz="1600" b="1" dirty="0"/>
              <a:t>magnetic field </a:t>
            </a:r>
            <a:r>
              <a:rPr lang="en-US" sz="1600" b="0" dirty="0"/>
              <a:t>(100 Gauss, 10</a:t>
            </a:r>
            <a:r>
              <a:rPr lang="en-US" sz="1600" b="0" baseline="30000" dirty="0"/>
              <a:t>-3 </a:t>
            </a:r>
            <a:r>
              <a:rPr lang="en-US" sz="1600" b="0" dirty="0"/>
              <a:t>straightness</a:t>
            </a:r>
            <a:r>
              <a:rPr lang="en-US" sz="1600" dirty="0"/>
              <a:t>!)</a:t>
            </a:r>
          </a:p>
          <a:p>
            <a:pPr marL="342900" indent="-3429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900" b="0" dirty="0"/>
              <a:t>Actual </a:t>
            </a:r>
            <a:r>
              <a:rPr lang="en-US" sz="1900" dirty="0"/>
              <a:t>cooling performance </a:t>
            </a:r>
            <a:r>
              <a:rPr lang="en-US" sz="1900" b="0" dirty="0"/>
              <a:t>depends on </a:t>
            </a:r>
            <a:r>
              <a:rPr lang="en-US" sz="1900" dirty="0"/>
              <a:t>many parameters and</a:t>
            </a:r>
            <a:r>
              <a:rPr lang="en-US" sz="1900" b="0" dirty="0"/>
              <a:t> </a:t>
            </a:r>
            <a:r>
              <a:rPr lang="en-US" sz="1900" dirty="0"/>
              <a:t>effects</a:t>
            </a:r>
            <a:r>
              <a:rPr lang="en-US" sz="1900" b="0" dirty="0"/>
              <a:t> also proper of circulating ions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5"/>
                </a:solidFill>
              </a:rPr>
              <a:t>Not covered here! Space charge, Intra Beam Scattering, Vacuum, Impedance and other instabilities …</a:t>
            </a:r>
            <a:endParaRPr lang="en-US" sz="2000" b="0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0807"/>
          </a:xfrm>
        </p:spPr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D. Gamba | </a:t>
            </a:r>
            <a:r>
              <a:rPr lang="de-DE" dirty="0" err="1"/>
              <a:t>Electron</a:t>
            </a:r>
            <a:r>
              <a:rPr lang="de-DE" dirty="0"/>
              <a:t> </a:t>
            </a:r>
            <a:r>
              <a:rPr lang="de-DE" dirty="0" err="1"/>
              <a:t>cooling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CERN </a:t>
            </a:r>
            <a:r>
              <a:rPr lang="de-DE" dirty="0" err="1"/>
              <a:t>accelerator</a:t>
            </a:r>
            <a:r>
              <a:rPr lang="de-DE" dirty="0"/>
              <a:t> </a:t>
            </a:r>
            <a:r>
              <a:rPr lang="de-DE" dirty="0" err="1"/>
              <a:t>complex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225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4C4C743-47A1-8B41-85A7-88EF5BFFE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Idea of Electron Cooling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00EA88-61A0-A64D-A6CF-BFF7DA3EF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B59CFB-ABD5-C244-BB05-D772E06FE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| Electron cooling in the CERN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F1A88F-B932-044D-A46E-AE60399DA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Inhaltsplatzhalter 10">
            <a:extLst>
              <a:ext uri="{FF2B5EF4-FFF2-40B4-BE49-F238E27FC236}">
                <a16:creationId xmlns:a16="http://schemas.microsoft.com/office/drawing/2014/main" id="{9D8FBA56-2FF7-2A4A-9119-00CBADB7FFB0}"/>
              </a:ext>
            </a:extLst>
          </p:cNvPr>
          <p:cNvSpPr txBox="1">
            <a:spLocks/>
          </p:cNvSpPr>
          <p:nvPr/>
        </p:nvSpPr>
        <p:spPr>
          <a:xfrm>
            <a:off x="611559" y="3968952"/>
            <a:ext cx="4118109" cy="54092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G.I. </a:t>
            </a:r>
            <a:r>
              <a:rPr lang="en-GB" sz="1400" dirty="0" err="1"/>
              <a:t>Budker</a:t>
            </a:r>
            <a:r>
              <a:rPr lang="en-GB" sz="1400" dirty="0"/>
              <a:t> is discussing electron cooling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683BD8A6-D1C2-5442-B950-B4FEEB3ED1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98" y="1086676"/>
            <a:ext cx="3744519" cy="2821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hteck 4">
            <a:extLst>
              <a:ext uri="{FF2B5EF4-FFF2-40B4-BE49-F238E27FC236}">
                <a16:creationId xmlns:a16="http://schemas.microsoft.com/office/drawing/2014/main" id="{E33033A8-4FFE-614A-B483-60E2F2772C0C}"/>
              </a:ext>
            </a:extLst>
          </p:cNvPr>
          <p:cNvSpPr/>
          <p:nvPr/>
        </p:nvSpPr>
        <p:spPr>
          <a:xfrm>
            <a:off x="4680527" y="1170104"/>
            <a:ext cx="6906048" cy="1520397"/>
          </a:xfrm>
          <a:prstGeom prst="rect">
            <a:avLst/>
          </a:prstGeom>
        </p:spPr>
        <p:txBody>
          <a:bodyPr lIns="36000" tIns="0" rIns="0" bIns="0"/>
          <a:lstStyle/>
          <a:p>
            <a:pPr>
              <a:spcBef>
                <a:spcPct val="20000"/>
              </a:spcBef>
            </a:pPr>
            <a:r>
              <a:rPr lang="en-US" i="1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Electron cooling was </a:t>
            </a:r>
            <a:r>
              <a:rPr lang="en-US" b="1" i="1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proposed</a:t>
            </a:r>
            <a:r>
              <a:rPr lang="en-US" i="1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 by </a:t>
            </a:r>
            <a:r>
              <a:rPr lang="en-US" b="1" i="1" dirty="0" err="1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G.I.Budker</a:t>
            </a:r>
            <a:r>
              <a:rPr lang="en-US" b="1" i="1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i="1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in </a:t>
            </a:r>
            <a:r>
              <a:rPr lang="en-US" b="1" i="1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1965</a:t>
            </a:r>
            <a:r>
              <a:rPr lang="en-US" i="1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 as a method for preparing of the beams </a:t>
            </a:r>
            <a:r>
              <a:rPr lang="en-US" b="1" i="1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for</a:t>
            </a:r>
            <a:r>
              <a:rPr lang="en-US" i="1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i="1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hadron colliders</a:t>
            </a:r>
            <a:r>
              <a:rPr lang="en-US" i="1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>
              <a:spcBef>
                <a:spcPct val="20000"/>
              </a:spcBef>
            </a:pPr>
            <a:r>
              <a:rPr lang="en-US" i="1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US" b="1" i="1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electron beam</a:t>
            </a:r>
            <a:r>
              <a:rPr lang="en-US" i="1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 moving with the </a:t>
            </a:r>
            <a:r>
              <a:rPr lang="en-US" b="1" i="1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same average velocity </a:t>
            </a:r>
            <a:r>
              <a:rPr lang="en-US" i="1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as proton beam </a:t>
            </a:r>
            <a:r>
              <a:rPr lang="en-US" b="1" i="1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absorbs</a:t>
            </a:r>
            <a:r>
              <a:rPr lang="en-US" i="1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 the </a:t>
            </a:r>
            <a:r>
              <a:rPr lang="en-US" b="1" i="1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kinetic energy of heavy particles</a:t>
            </a:r>
            <a:r>
              <a:rPr lang="en-US" i="1" dirty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 (protons or ions). </a:t>
            </a:r>
          </a:p>
        </p:txBody>
      </p:sp>
      <p:sp>
        <p:nvSpPr>
          <p:cNvPr id="10" name="Rechteck 2">
            <a:extLst>
              <a:ext uri="{FF2B5EF4-FFF2-40B4-BE49-F238E27FC236}">
                <a16:creationId xmlns:a16="http://schemas.microsoft.com/office/drawing/2014/main" id="{0E60B1D6-ECB7-844F-8B63-3C4FD0C6E634}"/>
              </a:ext>
            </a:extLst>
          </p:cNvPr>
          <p:cNvSpPr/>
          <p:nvPr/>
        </p:nvSpPr>
        <p:spPr>
          <a:xfrm>
            <a:off x="7712010" y="5968627"/>
            <a:ext cx="42020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err="1"/>
              <a:t>Budker</a:t>
            </a:r>
            <a:r>
              <a:rPr lang="de-DE" sz="1200" dirty="0"/>
              <a:t>, G. I. (1967), </a:t>
            </a:r>
            <a:r>
              <a:rPr lang="en-US" sz="1200" i="1" dirty="0"/>
              <a:t>Soviet Atomic Energy</a:t>
            </a:r>
            <a:r>
              <a:rPr lang="en-US" sz="1200" dirty="0"/>
              <a:t> </a:t>
            </a:r>
            <a:r>
              <a:rPr lang="en-US" sz="1200" b="1" dirty="0"/>
              <a:t>22</a:t>
            </a:r>
            <a:r>
              <a:rPr lang="en-US" sz="1200" dirty="0"/>
              <a:t> (5): 438–440</a:t>
            </a: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B9376F60-0542-2F4E-89E2-59A806270C7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037"/>
          <a:stretch/>
        </p:blipFill>
        <p:spPr bwMode="auto">
          <a:xfrm>
            <a:off x="5268817" y="3391845"/>
            <a:ext cx="5280834" cy="838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>
            <a:extLst>
              <a:ext uri="{FF2B5EF4-FFF2-40B4-BE49-F238E27FC236}">
                <a16:creationId xmlns:a16="http://schemas.microsoft.com/office/drawing/2014/main" id="{F7E2B53B-8C82-6A4E-B384-EB2E1261C4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772" y="4426248"/>
            <a:ext cx="9786033" cy="1362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EB22DA99-3BED-2D44-B10F-68F82F32405C}"/>
              </a:ext>
            </a:extLst>
          </p:cNvPr>
          <p:cNvSpPr/>
          <p:nvPr/>
        </p:nvSpPr>
        <p:spPr>
          <a:xfrm>
            <a:off x="1150772" y="5303520"/>
            <a:ext cx="9680711" cy="484810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659326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DC9A45A-CB57-A54B-B49C-D2A7AFA9B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834961"/>
            <a:ext cx="11376024" cy="4114577"/>
          </a:xfrm>
        </p:spPr>
        <p:txBody>
          <a:bodyPr/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Several references on E-Beam </a:t>
            </a:r>
            <a:r>
              <a:rPr lang="en-US" sz="2000" dirty="0">
                <a:hlinkClick r:id="rId2"/>
              </a:rPr>
              <a:t>website</a:t>
            </a:r>
            <a:endParaRPr lang="en-US" sz="2000" dirty="0"/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Functional Specification for the New AD E-cooler </a:t>
            </a:r>
            <a:r>
              <a:rPr lang="en-US" sz="2000" dirty="0">
                <a:hlinkClick r:id="rId3"/>
              </a:rPr>
              <a:t>EDMS#2772724</a:t>
            </a:r>
            <a:r>
              <a:rPr lang="en-US" sz="2000" dirty="0"/>
              <a:t>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General review of cooling techniques on </a:t>
            </a:r>
            <a:r>
              <a:rPr lang="en-US" sz="2000" dirty="0">
                <a:hlinkClick r:id="rId4"/>
              </a:rPr>
              <a:t>ICFA Newsletter #65</a:t>
            </a:r>
            <a:endParaRPr lang="en-US" sz="2000" dirty="0"/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i="1" dirty="0"/>
              <a:t>H. Poth </a:t>
            </a:r>
            <a:r>
              <a:rPr lang="en-US" sz="2000" dirty="0"/>
              <a:t>- Electron cooling, theory, experiment, application, CERN-EP/90-04 (</a:t>
            </a:r>
            <a:r>
              <a:rPr lang="en-US" sz="2000" dirty="0">
                <a:hlinkClick r:id="rId5"/>
              </a:rPr>
              <a:t>doi</a:t>
            </a:r>
            <a:r>
              <a:rPr lang="en-US" sz="2000" dirty="0"/>
              <a:t>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Many slides presented here have been adapted from:</a:t>
            </a:r>
          </a:p>
          <a:p>
            <a:pPr marL="6669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i="1" dirty="0"/>
              <a:t>G. </a:t>
            </a:r>
            <a:r>
              <a:rPr lang="en-US" sz="1600" i="1" dirty="0" err="1"/>
              <a:t>Tranquille</a:t>
            </a:r>
            <a:r>
              <a:rPr lang="en-US" sz="1600" i="1" dirty="0"/>
              <a:t> </a:t>
            </a:r>
            <a:r>
              <a:rPr lang="en-US" sz="1600" dirty="0"/>
              <a:t>– A&amp;T Seminar 2019 - 40 Years of Electron Cooling at CERN – </a:t>
            </a:r>
            <a:r>
              <a:rPr lang="en-US" sz="1600" dirty="0">
                <a:hlinkClick r:id="rId6"/>
              </a:rPr>
              <a:t>indico</a:t>
            </a:r>
            <a:r>
              <a:rPr lang="en-US" sz="1600" dirty="0"/>
              <a:t> </a:t>
            </a:r>
          </a:p>
          <a:p>
            <a:pPr marL="6669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i="1" dirty="0"/>
              <a:t>M. Bai </a:t>
            </a:r>
            <a:r>
              <a:rPr lang="en-US" sz="1600" dirty="0"/>
              <a:t>– BND School 2015 – Introduction to electron cooling – </a:t>
            </a:r>
            <a:r>
              <a:rPr lang="en-US" sz="1600" dirty="0">
                <a:hlinkClick r:id="rId7"/>
              </a:rPr>
              <a:t>indico</a:t>
            </a:r>
            <a:r>
              <a:rPr lang="en-US" sz="1600" dirty="0"/>
              <a:t> </a:t>
            </a:r>
          </a:p>
          <a:p>
            <a:pPr marL="6669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i="1" dirty="0"/>
              <a:t>I. </a:t>
            </a:r>
            <a:r>
              <a:rPr lang="en-US" sz="1600" i="1" dirty="0" err="1"/>
              <a:t>Meshkov</a:t>
            </a:r>
            <a:r>
              <a:rPr lang="en-US" sz="1600" i="1" dirty="0"/>
              <a:t> </a:t>
            </a:r>
            <a:r>
              <a:rPr lang="en-US" sz="1600" dirty="0"/>
              <a:t>- ASAO2014 – Beam Cooling Techniques – </a:t>
            </a:r>
            <a:r>
              <a:rPr lang="en-US" sz="1600" dirty="0">
                <a:hlinkClick r:id="rId8"/>
              </a:rPr>
              <a:t>indico</a:t>
            </a:r>
            <a:endParaRPr lang="en-US" sz="1600" dirty="0"/>
          </a:p>
          <a:p>
            <a:pPr marL="6669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i="1" dirty="0"/>
              <a:t>H. </a:t>
            </a:r>
            <a:r>
              <a:rPr lang="en-US" sz="1600" i="1" dirty="0" err="1"/>
              <a:t>Danared</a:t>
            </a:r>
            <a:r>
              <a:rPr lang="en-US" sz="1600" i="1" dirty="0"/>
              <a:t> </a:t>
            </a:r>
            <a:r>
              <a:rPr lang="en-US" sz="1600" dirty="0"/>
              <a:t>– CAS2005 – Beam Cooling – </a:t>
            </a:r>
            <a:r>
              <a:rPr lang="en-US" sz="1600" dirty="0">
                <a:hlinkClick r:id="rId9"/>
              </a:rPr>
              <a:t>presentation</a:t>
            </a:r>
            <a:r>
              <a:rPr lang="en-US" sz="1600" dirty="0"/>
              <a:t> – </a:t>
            </a:r>
            <a:r>
              <a:rPr lang="en-US" sz="1600" dirty="0">
                <a:hlinkClick r:id="rId10"/>
              </a:rPr>
              <a:t>proceedings</a:t>
            </a:r>
            <a:endParaRPr lang="en-US" sz="1600" dirty="0"/>
          </a:p>
          <a:p>
            <a:pPr marL="6669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i="1" dirty="0"/>
              <a:t>N. </a:t>
            </a:r>
            <a:r>
              <a:rPr lang="en-US" sz="1600" i="1" dirty="0" err="1"/>
              <a:t>Biancacci</a:t>
            </a:r>
            <a:r>
              <a:rPr lang="en-US" sz="1600" i="1" dirty="0"/>
              <a:t> and A. </a:t>
            </a:r>
            <a:r>
              <a:rPr lang="en-US" sz="1600" i="1" dirty="0" err="1"/>
              <a:t>Saa</a:t>
            </a:r>
            <a:r>
              <a:rPr lang="en-US" sz="1600" i="1" dirty="0"/>
              <a:t> Hernandez </a:t>
            </a:r>
            <a:r>
              <a:rPr lang="en-US" sz="1600" dirty="0"/>
              <a:t>– E-BEAM 2019  – LEIR e-cooler op experience – </a:t>
            </a:r>
            <a:r>
              <a:rPr lang="en-US" sz="1600" dirty="0">
                <a:hlinkClick r:id="rId11"/>
              </a:rPr>
              <a:t>indico</a:t>
            </a:r>
            <a:r>
              <a:rPr lang="en-US" sz="1600" dirty="0"/>
              <a:t> </a:t>
            </a:r>
          </a:p>
          <a:p>
            <a:pPr marL="6669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i="1" dirty="0"/>
              <a:t>… and many others! Thanks to all of you!</a:t>
            </a:r>
            <a:endParaRPr lang="en-US" sz="1600" dirty="0"/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C7ED8C-1195-F141-B3CF-B23C659EB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671097"/>
            <a:ext cx="11376025" cy="1065742"/>
          </a:xfrm>
        </p:spPr>
        <p:txBody>
          <a:bodyPr/>
          <a:lstStyle/>
          <a:p>
            <a:pPr algn="ctr">
              <a:spcBef>
                <a:spcPts val="1000"/>
              </a:spcBef>
              <a:spcAft>
                <a:spcPts val="3000"/>
              </a:spcAft>
            </a:pPr>
            <a:r>
              <a:rPr lang="en-US" dirty="0">
                <a:solidFill>
                  <a:schemeClr val="accent3"/>
                </a:solidFill>
              </a:rPr>
              <a:t>Thanks for your attention and questions!</a:t>
            </a:r>
            <a:br>
              <a:rPr lang="en-US" sz="2400" dirty="0"/>
            </a:br>
            <a:r>
              <a:rPr lang="en-US" sz="2400" dirty="0"/>
              <a:t>…</a:t>
            </a:r>
            <a:r>
              <a:rPr lang="en-US" sz="2400" i="1" dirty="0">
                <a:solidFill>
                  <a:schemeClr val="accent6"/>
                </a:solidFill>
              </a:rPr>
              <a:t>and some references…</a:t>
            </a:r>
            <a:endParaRPr lang="en-US" i="1" dirty="0">
              <a:solidFill>
                <a:schemeClr val="accent6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707F12-8B44-D544-A8A7-8E3ACE58C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4C043A-40DD-9B4E-B45D-6C9081BBC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| Electron cooling in the CERN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231E02-400A-2B44-BB4C-869F803CA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86745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229200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00C2CAA-9478-5F4E-BA97-1ED91C6A57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03679"/>
            <a:ext cx="6145211" cy="4216647"/>
          </a:xfrm>
        </p:spPr>
        <p:txBody>
          <a:bodyPr/>
          <a:lstStyle/>
          <a:p>
            <a:r>
              <a:rPr lang="en-US" dirty="0"/>
              <a:t>Electron current </a:t>
            </a:r>
            <a:r>
              <a:rPr lang="en-US" b="0" dirty="0"/>
              <a:t>extracted from the “space-charge” cloud in front of the cathode, and it is </a:t>
            </a:r>
            <a:r>
              <a:rPr lang="en-US" dirty="0"/>
              <a:t>described by Child’s law</a:t>
            </a:r>
            <a:r>
              <a:rPr lang="en-US" b="0" dirty="0"/>
              <a:t>:</a:t>
            </a:r>
          </a:p>
          <a:p>
            <a:endParaRPr lang="en-US" b="0" dirty="0"/>
          </a:p>
          <a:p>
            <a:endParaRPr lang="en-US" b="0" dirty="0"/>
          </a:p>
          <a:p>
            <a:endParaRPr lang="en-US" b="0" dirty="0"/>
          </a:p>
          <a:p>
            <a:endParaRPr lang="en-US" b="0" dirty="0"/>
          </a:p>
          <a:p>
            <a:r>
              <a:rPr lang="en-US" dirty="0">
                <a:solidFill>
                  <a:schemeClr val="accent3"/>
                </a:solidFill>
              </a:rPr>
              <a:t>Note: </a:t>
            </a:r>
            <a:r>
              <a:rPr lang="en-US" dirty="0"/>
              <a:t>perveance</a:t>
            </a:r>
            <a:r>
              <a:rPr lang="en-US" b="0" dirty="0"/>
              <a:t> can be </a:t>
            </a:r>
            <a:r>
              <a:rPr lang="en-US" dirty="0"/>
              <a:t>affected</a:t>
            </a:r>
            <a:r>
              <a:rPr lang="en-US" b="0" dirty="0"/>
              <a:t> by </a:t>
            </a:r>
            <a:r>
              <a:rPr lang="en-US" dirty="0"/>
              <a:t>control electrodes</a:t>
            </a:r>
            <a:r>
              <a:rPr lang="en-US" b="0" dirty="0"/>
              <a:t>, like in the case of </a:t>
            </a:r>
            <a:r>
              <a:rPr lang="en-US" dirty="0"/>
              <a:t>LEIR</a:t>
            </a:r>
            <a:r>
              <a:rPr lang="en-US" b="0" dirty="0"/>
              <a:t>’s cooler from previous slide…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27B971F-1BF7-A84D-9FF3-E0F3EA28F9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2"/>
            <a:ext cx="11376025" cy="1077951"/>
          </a:xfrm>
        </p:spPr>
        <p:txBody>
          <a:bodyPr/>
          <a:lstStyle/>
          <a:p>
            <a:r>
              <a:rPr lang="en-US" dirty="0"/>
              <a:t>Other Properties of Generated Electron Beam:</a:t>
            </a:r>
            <a:br>
              <a:rPr lang="en-US" dirty="0"/>
            </a:br>
            <a:r>
              <a:rPr lang="en-US" sz="2400" dirty="0"/>
              <a:t>Electron beam current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3E6059-D7E6-7042-9742-26F3CFC3F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2F5BFA-17D2-0A4C-9180-773D07CF5E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| Electron cooling in the CERN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569CFB-B47C-9142-B9F7-CD8ABDF93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7" name="Rectangle 51">
            <a:extLst>
              <a:ext uri="{FF2B5EF4-FFF2-40B4-BE49-F238E27FC236}">
                <a16:creationId xmlns:a16="http://schemas.microsoft.com/office/drawing/2014/main" id="{1FE2B738-9288-4640-ABA7-C0E0F61AE4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7805" y="2646227"/>
            <a:ext cx="5873750" cy="3252788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 b="1">
                <a:solidFill>
                  <a:srgbClr val="000099"/>
                </a:solidFill>
                <a:latin typeface="Arial" charset="0"/>
              </a:defRPr>
            </a:lvl1pPr>
            <a:lvl2pPr marL="742950" indent="-285750" eaLnBrk="0" hangingPunct="0">
              <a:defRPr sz="1400" b="1">
                <a:solidFill>
                  <a:srgbClr val="000099"/>
                </a:solidFill>
                <a:latin typeface="Arial" charset="0"/>
              </a:defRPr>
            </a:lvl2pPr>
            <a:lvl3pPr marL="1143000" indent="-228600" eaLnBrk="0" hangingPunct="0">
              <a:defRPr sz="1400" b="1">
                <a:solidFill>
                  <a:srgbClr val="000099"/>
                </a:solidFill>
                <a:latin typeface="Arial" charset="0"/>
              </a:defRPr>
            </a:lvl3pPr>
            <a:lvl4pPr marL="1600200" indent="-228600" eaLnBrk="0" hangingPunct="0">
              <a:defRPr sz="1400" b="1">
                <a:solidFill>
                  <a:srgbClr val="000099"/>
                </a:solidFill>
                <a:latin typeface="Arial" charset="0"/>
              </a:defRPr>
            </a:lvl4pPr>
            <a:lvl5pPr marL="2057400" indent="-228600" eaLnBrk="0" hangingPunct="0">
              <a:defRPr sz="1400" b="1">
                <a:solidFill>
                  <a:srgbClr val="0000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rgbClr val="0000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rgbClr val="0000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rgbClr val="0000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rgbClr val="000099"/>
                </a:solidFill>
                <a:latin typeface="Arial" charset="0"/>
              </a:defRPr>
            </a:lvl9pPr>
          </a:lstStyle>
          <a:p>
            <a:pPr eaLnBrk="1" hangingPunct="1"/>
            <a:endParaRPr lang="de-DE" altLang="de-DE">
              <a:solidFill>
                <a:srgbClr val="005B82"/>
              </a:solidFill>
            </a:endParaRPr>
          </a:p>
        </p:txBody>
      </p:sp>
      <p:sp>
        <p:nvSpPr>
          <p:cNvPr id="14" name="Text Box 60">
            <a:extLst>
              <a:ext uri="{FF2B5EF4-FFF2-40B4-BE49-F238E27FC236}">
                <a16:creationId xmlns:a16="http://schemas.microsoft.com/office/drawing/2014/main" id="{4FC9640A-0061-A64B-9A68-C3885BB79A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16615" y="8030517"/>
            <a:ext cx="771188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rgbClr val="000099"/>
                </a:solidFill>
                <a:latin typeface="Arial" charset="0"/>
              </a:defRPr>
            </a:lvl1pPr>
            <a:lvl2pPr marL="742950" indent="-285750" eaLnBrk="0" hangingPunct="0">
              <a:defRPr sz="1400" b="1">
                <a:solidFill>
                  <a:srgbClr val="000099"/>
                </a:solidFill>
                <a:latin typeface="Arial" charset="0"/>
              </a:defRPr>
            </a:lvl2pPr>
            <a:lvl3pPr marL="1143000" indent="-228600" eaLnBrk="0" hangingPunct="0">
              <a:defRPr sz="1400" b="1">
                <a:solidFill>
                  <a:srgbClr val="000099"/>
                </a:solidFill>
                <a:latin typeface="Arial" charset="0"/>
              </a:defRPr>
            </a:lvl3pPr>
            <a:lvl4pPr marL="1600200" indent="-228600" eaLnBrk="0" hangingPunct="0">
              <a:defRPr sz="1400" b="1">
                <a:solidFill>
                  <a:srgbClr val="000099"/>
                </a:solidFill>
                <a:latin typeface="Arial" charset="0"/>
              </a:defRPr>
            </a:lvl4pPr>
            <a:lvl5pPr marL="2057400" indent="-228600" eaLnBrk="0" hangingPunct="0">
              <a:defRPr sz="1400" b="1">
                <a:solidFill>
                  <a:srgbClr val="0000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rgbClr val="0000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rgbClr val="0000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rgbClr val="0000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rgbClr val="000099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de-DE" sz="1600" b="0" dirty="0">
                <a:solidFill>
                  <a:srgbClr val="005B82"/>
                </a:solidFill>
              </a:rPr>
              <a:t>electron-velocity distribution at the cathode and after acceleration in the drift space </a:t>
            </a:r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F574EBB1-F22E-674F-9672-24AB030B1D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6385" y="1337185"/>
            <a:ext cx="4772346" cy="4408783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C028C9E8-C4C0-4A42-9B22-185D71F35CDB}"/>
              </a:ext>
            </a:extLst>
          </p:cNvPr>
          <p:cNvSpPr txBox="1"/>
          <p:nvPr/>
        </p:nvSpPr>
        <p:spPr>
          <a:xfrm>
            <a:off x="7528560" y="5951150"/>
            <a:ext cx="46775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i="1" dirty="0">
                <a:solidFill>
                  <a:schemeClr val="accent5"/>
                </a:solidFill>
              </a:rPr>
              <a:t>From A. </a:t>
            </a:r>
            <a:r>
              <a:rPr lang="en-US" sz="1000" b="1" i="1" dirty="0" err="1">
                <a:solidFill>
                  <a:schemeClr val="accent5"/>
                </a:solidFill>
              </a:rPr>
              <a:t>Bubley</a:t>
            </a:r>
            <a:r>
              <a:rPr lang="en-US" sz="1000" b="1" i="1" dirty="0">
                <a:solidFill>
                  <a:schemeClr val="accent5"/>
                </a:solidFill>
              </a:rPr>
              <a:t>, The Electron Gun with Variable Beam Profile for Optimization of Electron Cooling, EPAC2002, </a:t>
            </a:r>
            <a:r>
              <a:rPr lang="en-US" sz="1000" b="1" i="1" dirty="0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WEPRI049</a:t>
            </a:r>
            <a:endParaRPr lang="en-US" sz="1000" b="1" i="1" dirty="0">
              <a:solidFill>
                <a:schemeClr val="accent5"/>
              </a:solidFill>
            </a:endParaRPr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1BD8FAE5-24DE-4645-98BB-D004BCAA64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684" y="2646227"/>
            <a:ext cx="4646309" cy="2011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075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Content Placeholder 54">
            <a:extLst>
              <a:ext uri="{FF2B5EF4-FFF2-40B4-BE49-F238E27FC236}">
                <a16:creationId xmlns:a16="http://schemas.microsoft.com/office/drawing/2014/main" id="{11BD1D76-4479-5649-99A7-36B4D121CE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2263"/>
            <a:ext cx="11245531" cy="4608512"/>
          </a:xfrm>
        </p:spPr>
        <p:txBody>
          <a:bodyPr/>
          <a:lstStyle/>
          <a:p>
            <a:r>
              <a:rPr lang="en-US" b="0" dirty="0"/>
              <a:t>The </a:t>
            </a:r>
            <a:r>
              <a:rPr lang="en-US" dirty="0"/>
              <a:t>electron velocities </a:t>
            </a:r>
            <a:r>
              <a:rPr lang="en-US" b="0" dirty="0"/>
              <a:t>at the </a:t>
            </a:r>
            <a:r>
              <a:rPr lang="en-US" dirty="0"/>
              <a:t>cathode</a:t>
            </a:r>
            <a:r>
              <a:rPr lang="en-US" b="0" dirty="0"/>
              <a:t> is typically assumed to be </a:t>
            </a:r>
            <a:r>
              <a:rPr lang="en-US" dirty="0"/>
              <a:t>Maxwellian</a:t>
            </a:r>
            <a:r>
              <a:rPr lang="en-US" b="0" dirty="0"/>
              <a:t>:</a:t>
            </a:r>
          </a:p>
          <a:p>
            <a:br>
              <a:rPr lang="en-US" b="0" dirty="0"/>
            </a:br>
            <a:br>
              <a:rPr lang="en-US" sz="1200" b="0" dirty="0"/>
            </a:br>
            <a:endParaRPr lang="en-US" sz="1200" b="0" dirty="0"/>
          </a:p>
          <a:p>
            <a:r>
              <a:rPr lang="en-US" dirty="0"/>
              <a:t>After acceleration</a:t>
            </a:r>
            <a:r>
              <a:rPr lang="en-US" b="0" dirty="0"/>
              <a:t>, the </a:t>
            </a:r>
            <a:r>
              <a:rPr lang="en-US" dirty="0"/>
              <a:t>longitudinal temperature </a:t>
            </a:r>
            <a:r>
              <a:rPr lang="en-US" b="0" dirty="0"/>
              <a:t>in the </a:t>
            </a:r>
            <a:r>
              <a:rPr lang="en-US" dirty="0"/>
              <a:t>moving frame shrinks</a:t>
            </a:r>
            <a:r>
              <a:rPr lang="en-US" b="0" dirty="0"/>
              <a:t>:</a:t>
            </a:r>
          </a:p>
          <a:p>
            <a:endParaRPr lang="en-US" b="0" dirty="0"/>
          </a:p>
          <a:p>
            <a:endParaRPr lang="en-US" b="0" dirty="0"/>
          </a:p>
          <a:p>
            <a:endParaRPr lang="en-US" b="0" dirty="0"/>
          </a:p>
          <a:p>
            <a:endParaRPr lang="en-US" b="0" dirty="0"/>
          </a:p>
          <a:p>
            <a:r>
              <a:rPr lang="en-US" dirty="0">
                <a:solidFill>
                  <a:schemeClr val="accent3"/>
                </a:solidFill>
              </a:rPr>
              <a:t>In practice</a:t>
            </a:r>
            <a:r>
              <a:rPr lang="en-US" b="0" dirty="0">
                <a:solidFill>
                  <a:schemeClr val="accent3"/>
                </a:solidFill>
              </a:rPr>
              <a:t>:</a:t>
            </a:r>
            <a:r>
              <a:rPr lang="en-US" b="0" dirty="0"/>
              <a:t> </a:t>
            </a:r>
            <a:r>
              <a:rPr lang="en-US" dirty="0"/>
              <a:t>longitudinal temperatures </a:t>
            </a:r>
            <a:r>
              <a:rPr lang="en-US" b="0" dirty="0"/>
              <a:t>of the order of ~</a:t>
            </a:r>
            <a:r>
              <a:rPr lang="en-US" dirty="0"/>
              <a:t>10</a:t>
            </a:r>
            <a:r>
              <a:rPr lang="en-US" baseline="30000" dirty="0"/>
              <a:t>-3</a:t>
            </a:r>
            <a:r>
              <a:rPr lang="en-US" dirty="0"/>
              <a:t> eV </a:t>
            </a:r>
            <a:r>
              <a:rPr lang="en-US" b="0" dirty="0"/>
              <a:t>due to scattering processes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27B971F-1BF7-A84D-9FF3-E0F3EA28F9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2"/>
            <a:ext cx="11376025" cy="945749"/>
          </a:xfrm>
        </p:spPr>
        <p:txBody>
          <a:bodyPr/>
          <a:lstStyle/>
          <a:p>
            <a:r>
              <a:rPr lang="en-US" dirty="0"/>
              <a:t>Other Properties of Generated Electron Beam:</a:t>
            </a:r>
            <a:br>
              <a:rPr lang="en-US" dirty="0"/>
            </a:br>
            <a:r>
              <a:rPr lang="en-US" sz="2400" dirty="0"/>
              <a:t>Electron longitudinal temperature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3E6059-D7E6-7042-9742-26F3CFC3F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2F5BFA-17D2-0A4C-9180-773D07CF5E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| Electron cooling in the CERN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569CFB-B47C-9142-B9F7-CD8ABDF93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7" name="Rectangle 51">
            <a:extLst>
              <a:ext uri="{FF2B5EF4-FFF2-40B4-BE49-F238E27FC236}">
                <a16:creationId xmlns:a16="http://schemas.microsoft.com/office/drawing/2014/main" id="{1FE2B738-9288-4640-ABA7-C0E0F61AE4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7805" y="2646227"/>
            <a:ext cx="5873750" cy="3252788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 b="1">
                <a:solidFill>
                  <a:srgbClr val="000099"/>
                </a:solidFill>
                <a:latin typeface="Arial" charset="0"/>
              </a:defRPr>
            </a:lvl1pPr>
            <a:lvl2pPr marL="742950" indent="-285750" eaLnBrk="0" hangingPunct="0">
              <a:defRPr sz="1400" b="1">
                <a:solidFill>
                  <a:srgbClr val="000099"/>
                </a:solidFill>
                <a:latin typeface="Arial" charset="0"/>
              </a:defRPr>
            </a:lvl2pPr>
            <a:lvl3pPr marL="1143000" indent="-228600" eaLnBrk="0" hangingPunct="0">
              <a:defRPr sz="1400" b="1">
                <a:solidFill>
                  <a:srgbClr val="000099"/>
                </a:solidFill>
                <a:latin typeface="Arial" charset="0"/>
              </a:defRPr>
            </a:lvl3pPr>
            <a:lvl4pPr marL="1600200" indent="-228600" eaLnBrk="0" hangingPunct="0">
              <a:defRPr sz="1400" b="1">
                <a:solidFill>
                  <a:srgbClr val="000099"/>
                </a:solidFill>
                <a:latin typeface="Arial" charset="0"/>
              </a:defRPr>
            </a:lvl4pPr>
            <a:lvl5pPr marL="2057400" indent="-228600" eaLnBrk="0" hangingPunct="0">
              <a:defRPr sz="1400" b="1">
                <a:solidFill>
                  <a:srgbClr val="0000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rgbClr val="0000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rgbClr val="0000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rgbClr val="0000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rgbClr val="000099"/>
                </a:solidFill>
                <a:latin typeface="Arial" charset="0"/>
              </a:defRPr>
            </a:lvl9pPr>
          </a:lstStyle>
          <a:p>
            <a:pPr eaLnBrk="1" hangingPunct="1"/>
            <a:endParaRPr lang="de-DE" altLang="de-DE">
              <a:solidFill>
                <a:srgbClr val="005B82"/>
              </a:solidFill>
            </a:endParaRPr>
          </a:p>
        </p:txBody>
      </p:sp>
      <p:sp>
        <p:nvSpPr>
          <p:cNvPr id="14" name="Text Box 60">
            <a:extLst>
              <a:ext uri="{FF2B5EF4-FFF2-40B4-BE49-F238E27FC236}">
                <a16:creationId xmlns:a16="http://schemas.microsoft.com/office/drawing/2014/main" id="{4FC9640A-0061-A64B-9A68-C3885BB79A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16615" y="8030517"/>
            <a:ext cx="771188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rgbClr val="000099"/>
                </a:solidFill>
                <a:latin typeface="Arial" charset="0"/>
              </a:defRPr>
            </a:lvl1pPr>
            <a:lvl2pPr marL="742950" indent="-285750" eaLnBrk="0" hangingPunct="0">
              <a:defRPr sz="1400" b="1">
                <a:solidFill>
                  <a:srgbClr val="000099"/>
                </a:solidFill>
                <a:latin typeface="Arial" charset="0"/>
              </a:defRPr>
            </a:lvl2pPr>
            <a:lvl3pPr marL="1143000" indent="-228600" eaLnBrk="0" hangingPunct="0">
              <a:defRPr sz="1400" b="1">
                <a:solidFill>
                  <a:srgbClr val="000099"/>
                </a:solidFill>
                <a:latin typeface="Arial" charset="0"/>
              </a:defRPr>
            </a:lvl3pPr>
            <a:lvl4pPr marL="1600200" indent="-228600" eaLnBrk="0" hangingPunct="0">
              <a:defRPr sz="1400" b="1">
                <a:solidFill>
                  <a:srgbClr val="000099"/>
                </a:solidFill>
                <a:latin typeface="Arial" charset="0"/>
              </a:defRPr>
            </a:lvl4pPr>
            <a:lvl5pPr marL="2057400" indent="-228600" eaLnBrk="0" hangingPunct="0">
              <a:defRPr sz="1400" b="1">
                <a:solidFill>
                  <a:srgbClr val="0000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rgbClr val="0000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rgbClr val="0000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rgbClr val="0000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rgbClr val="000099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de-DE" sz="1600" b="0" dirty="0">
                <a:solidFill>
                  <a:srgbClr val="005B82"/>
                </a:solidFill>
              </a:rPr>
              <a:t>electron-velocity distribution at the cathode and after acceleration in the drift space 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831A7AC-A3AB-EA4B-9470-70F959DC52DF}"/>
              </a:ext>
            </a:extLst>
          </p:cNvPr>
          <p:cNvGrpSpPr/>
          <p:nvPr/>
        </p:nvGrpSpPr>
        <p:grpSpPr>
          <a:xfrm>
            <a:off x="1001785" y="3397686"/>
            <a:ext cx="2066020" cy="2210574"/>
            <a:chOff x="1854200" y="2745593"/>
            <a:chExt cx="2405063" cy="2573338"/>
          </a:xfrm>
        </p:grpSpPr>
        <p:grpSp>
          <p:nvGrpSpPr>
            <p:cNvPr id="8" name="Group 52">
              <a:extLst>
                <a:ext uri="{FF2B5EF4-FFF2-40B4-BE49-F238E27FC236}">
                  <a16:creationId xmlns:a16="http://schemas.microsoft.com/office/drawing/2014/main" id="{97595ECB-CA02-DE44-AA20-B5D10675FB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54200" y="2745593"/>
              <a:ext cx="2405063" cy="2573338"/>
              <a:chOff x="156" y="2010"/>
              <a:chExt cx="1515" cy="1621"/>
            </a:xfrm>
          </p:grpSpPr>
          <p:sp>
            <p:nvSpPr>
              <p:cNvPr id="9" name="Line 53">
                <a:extLst>
                  <a:ext uri="{FF2B5EF4-FFF2-40B4-BE49-F238E27FC236}">
                    <a16:creationId xmlns:a16="http://schemas.microsoft.com/office/drawing/2014/main" id="{31896105-23B9-084F-BDE1-D0EDD078AE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800" y="2117"/>
                <a:ext cx="1" cy="150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5B82"/>
                  </a:solidFill>
                </a:endParaRPr>
              </a:p>
            </p:txBody>
          </p:sp>
          <p:sp>
            <p:nvSpPr>
              <p:cNvPr id="10" name="Text Box 54">
                <a:extLst>
                  <a:ext uri="{FF2B5EF4-FFF2-40B4-BE49-F238E27FC236}">
                    <a16:creationId xmlns:a16="http://schemas.microsoft.com/office/drawing/2014/main" id="{4121554B-CA73-4140-B870-DB11348E14B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6" y="3405"/>
                <a:ext cx="637" cy="2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1pPr>
                <a:lvl2pPr marL="742950" indent="-28575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de-DE" dirty="0">
                    <a:solidFill>
                      <a:schemeClr val="tx1"/>
                    </a:solidFill>
                  </a:rPr>
                  <a:t>cathode</a:t>
                </a:r>
              </a:p>
            </p:txBody>
          </p:sp>
          <p:sp>
            <p:nvSpPr>
              <p:cNvPr id="11" name="Line 55">
                <a:extLst>
                  <a:ext uri="{FF2B5EF4-FFF2-40B4-BE49-F238E27FC236}">
                    <a16:creationId xmlns:a16="http://schemas.microsoft.com/office/drawing/2014/main" id="{2F817237-1F13-E94E-9195-ADC464B378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3" y="2846"/>
                <a:ext cx="1319" cy="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5B82"/>
                  </a:solidFill>
                </a:endParaRPr>
              </a:p>
            </p:txBody>
          </p:sp>
          <p:graphicFrame>
            <p:nvGraphicFramePr>
              <p:cNvPr id="12" name="Object 56">
                <a:extLst>
                  <a:ext uri="{FF2B5EF4-FFF2-40B4-BE49-F238E27FC236}">
                    <a16:creationId xmlns:a16="http://schemas.microsoft.com/office/drawing/2014/main" id="{00EEDDC8-BBC2-B54C-B813-6025EDA70C5F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553" y="2010"/>
              <a:ext cx="203" cy="24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3" imgW="177569" imgH="215619" progId="Equation.3">
                      <p:embed/>
                    </p:oleObj>
                  </mc:Choice>
                  <mc:Fallback>
                    <p:oleObj name="Equation" r:id="rId3" imgW="177569" imgH="215619" progId="Equation.3">
                      <p:embed/>
                      <p:pic>
                        <p:nvPicPr>
                          <p:cNvPr id="12" name="Object 56">
                            <a:extLst>
                              <a:ext uri="{FF2B5EF4-FFF2-40B4-BE49-F238E27FC236}">
                                <a16:creationId xmlns:a16="http://schemas.microsoft.com/office/drawing/2014/main" id="{00EEDDC8-BBC2-B54C-B813-6025EDA70C5F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53" y="2010"/>
                            <a:ext cx="203" cy="24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3" name="Object 57">
                <a:extLst>
                  <a:ext uri="{FF2B5EF4-FFF2-40B4-BE49-F238E27FC236}">
                    <a16:creationId xmlns:a16="http://schemas.microsoft.com/office/drawing/2014/main" id="{0810AF92-4E40-F94A-988E-FC042E842C3E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491" y="2718"/>
              <a:ext cx="180" cy="31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5" imgW="139639" imgH="241195" progId="Equation.3">
                      <p:embed/>
                    </p:oleObj>
                  </mc:Choice>
                  <mc:Fallback>
                    <p:oleObj name="Equation" r:id="rId5" imgW="139639" imgH="241195" progId="Equation.3">
                      <p:embed/>
                      <p:pic>
                        <p:nvPicPr>
                          <p:cNvPr id="13" name="Object 57">
                            <a:extLst>
                              <a:ext uri="{FF2B5EF4-FFF2-40B4-BE49-F238E27FC236}">
                                <a16:creationId xmlns:a16="http://schemas.microsoft.com/office/drawing/2014/main" id="{0810AF92-4E40-F94A-988E-FC042E842C3E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491" y="2718"/>
                            <a:ext cx="180" cy="31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15" name="Group 61">
              <a:extLst>
                <a:ext uri="{FF2B5EF4-FFF2-40B4-BE49-F238E27FC236}">
                  <a16:creationId xmlns:a16="http://schemas.microsoft.com/office/drawing/2014/main" id="{161AD49A-B933-254B-92BA-3675FDEABD9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70100" y="3293281"/>
              <a:ext cx="1574800" cy="1544638"/>
              <a:chOff x="5481" y="1314"/>
              <a:chExt cx="4680" cy="4978"/>
            </a:xfrm>
          </p:grpSpPr>
          <p:sp>
            <p:nvSpPr>
              <p:cNvPr id="16" name="Oval 62">
                <a:extLst>
                  <a:ext uri="{FF2B5EF4-FFF2-40B4-BE49-F238E27FC236}">
                    <a16:creationId xmlns:a16="http://schemas.microsoft.com/office/drawing/2014/main" id="{ECB55F9A-BA72-3F44-B4B6-50A92B4B18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1" y="1314"/>
                <a:ext cx="4680" cy="4978"/>
              </a:xfrm>
              <a:prstGeom prst="ellipse">
                <a:avLst/>
              </a:prstGeom>
              <a:solidFill>
                <a:srgbClr val="92D050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1pPr>
                <a:lvl2pPr marL="742950" indent="-28575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de-DE" altLang="de-DE">
                  <a:solidFill>
                    <a:srgbClr val="005B82"/>
                  </a:solidFill>
                </a:endParaRPr>
              </a:p>
            </p:txBody>
          </p:sp>
          <p:sp>
            <p:nvSpPr>
              <p:cNvPr id="17" name="Oval 63">
                <a:extLst>
                  <a:ext uri="{FF2B5EF4-FFF2-40B4-BE49-F238E27FC236}">
                    <a16:creationId xmlns:a16="http://schemas.microsoft.com/office/drawing/2014/main" id="{3CDA817D-104E-0143-8FA0-22D01BF602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41" y="2060"/>
                <a:ext cx="1035" cy="1102"/>
              </a:xfrm>
              <a:prstGeom prst="ellipse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1pPr>
                <a:lvl2pPr marL="742950" indent="-28575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de-DE" altLang="de-DE">
                  <a:solidFill>
                    <a:srgbClr val="005B82"/>
                  </a:solidFill>
                </a:endParaRPr>
              </a:p>
            </p:txBody>
          </p:sp>
          <p:sp>
            <p:nvSpPr>
              <p:cNvPr id="18" name="AutoShape 65">
                <a:extLst>
                  <a:ext uri="{FF2B5EF4-FFF2-40B4-BE49-F238E27FC236}">
                    <a16:creationId xmlns:a16="http://schemas.microsoft.com/office/drawing/2014/main" id="{3F3B1FA9-619F-8C41-8390-89C92498E1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7878" y="2611"/>
                <a:ext cx="136" cy="1658"/>
              </a:xfrm>
              <a:prstGeom prst="moon">
                <a:avLst>
                  <a:gd name="adj" fmla="val 50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1pPr>
                <a:lvl2pPr marL="742950" indent="-28575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de-DE" altLang="de-DE">
                  <a:solidFill>
                    <a:srgbClr val="005B82"/>
                  </a:solidFill>
                </a:endParaRPr>
              </a:p>
            </p:txBody>
          </p:sp>
          <p:sp>
            <p:nvSpPr>
              <p:cNvPr id="19" name="AutoShape 66">
                <a:extLst>
                  <a:ext uri="{FF2B5EF4-FFF2-40B4-BE49-F238E27FC236}">
                    <a16:creationId xmlns:a16="http://schemas.microsoft.com/office/drawing/2014/main" id="{1F78ECCA-C0FF-C840-A69F-1860C2C089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150422">
                <a:off x="7368" y="3962"/>
                <a:ext cx="1289" cy="1903"/>
              </a:xfrm>
              <a:prstGeom prst="moon">
                <a:avLst>
                  <a:gd name="adj" fmla="val 50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1pPr>
                <a:lvl2pPr marL="742950" indent="-28575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de-DE" altLang="de-DE">
                  <a:solidFill>
                    <a:srgbClr val="005B82"/>
                  </a:solidFill>
                </a:endParaRPr>
              </a:p>
            </p:txBody>
          </p:sp>
          <p:sp>
            <p:nvSpPr>
              <p:cNvPr id="20" name="Oval 67">
                <a:extLst>
                  <a:ext uri="{FF2B5EF4-FFF2-40B4-BE49-F238E27FC236}">
                    <a16:creationId xmlns:a16="http://schemas.microsoft.com/office/drawing/2014/main" id="{CFC279B2-63F8-184F-A029-3355B8D757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 flipV="1">
                <a:off x="6561" y="2214"/>
                <a:ext cx="516" cy="551"/>
              </a:xfrm>
              <a:prstGeom prst="ellipse">
                <a:avLst/>
              </a:prstGeom>
              <a:solidFill>
                <a:srgbClr val="0000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1pPr>
                <a:lvl2pPr marL="742950" indent="-28575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de-DE" altLang="de-DE">
                  <a:solidFill>
                    <a:srgbClr val="005B82"/>
                  </a:solidFill>
                </a:endParaRPr>
              </a:p>
            </p:txBody>
          </p:sp>
          <p:sp>
            <p:nvSpPr>
              <p:cNvPr id="21" name="Oval 63">
                <a:extLst>
                  <a:ext uri="{FF2B5EF4-FFF2-40B4-BE49-F238E27FC236}">
                    <a16:creationId xmlns:a16="http://schemas.microsoft.com/office/drawing/2014/main" id="{764F2206-0ECC-384E-B3EC-1E06788BFB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61" y="2303"/>
                <a:ext cx="1035" cy="1102"/>
              </a:xfrm>
              <a:prstGeom prst="ellipse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1pPr>
                <a:lvl2pPr marL="742950" indent="-28575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de-DE" altLang="de-DE">
                  <a:solidFill>
                    <a:srgbClr val="005B82"/>
                  </a:solidFill>
                </a:endParaRPr>
              </a:p>
            </p:txBody>
          </p:sp>
          <p:sp>
            <p:nvSpPr>
              <p:cNvPr id="22" name="Oval 67">
                <a:extLst>
                  <a:ext uri="{FF2B5EF4-FFF2-40B4-BE49-F238E27FC236}">
                    <a16:creationId xmlns:a16="http://schemas.microsoft.com/office/drawing/2014/main" id="{9AD735CE-CEAB-FA46-942F-223F3E41F1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 flipV="1">
                <a:off x="8281" y="2457"/>
                <a:ext cx="516" cy="551"/>
              </a:xfrm>
              <a:prstGeom prst="ellipse">
                <a:avLst/>
              </a:prstGeom>
              <a:solidFill>
                <a:srgbClr val="000000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1pPr>
                <a:lvl2pPr marL="742950" indent="-28575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de-DE" altLang="de-DE">
                  <a:solidFill>
                    <a:srgbClr val="005B82"/>
                  </a:solidFill>
                </a:endParaRPr>
              </a:p>
            </p:txBody>
          </p:sp>
        </p:grpSp>
        <p:sp>
          <p:nvSpPr>
            <p:cNvPr id="23" name="Text Box 69">
              <a:extLst>
                <a:ext uri="{FF2B5EF4-FFF2-40B4-BE49-F238E27FC236}">
                  <a16:creationId xmlns:a16="http://schemas.microsoft.com/office/drawing/2014/main" id="{A87AEA1A-54F4-5B4B-80D3-87CA7F0E97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51174" y="2929743"/>
              <a:ext cx="1208089" cy="3582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457200" indent="-4572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1pPr>
              <a:lvl2pPr marL="742950" indent="-28575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2pPr>
              <a:lvl3pPr marL="11430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3pPr>
              <a:lvl4pPr marL="16002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4pPr>
              <a:lvl5pPr marL="20574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de-DE" dirty="0">
                  <a:solidFill>
                    <a:schemeClr val="tx1"/>
                  </a:solidFill>
                  <a:latin typeface="+mn-lt"/>
                </a:rPr>
                <a:t>isotropic</a:t>
              </a:r>
              <a:endParaRPr lang="ru-RU" altLang="de-DE" dirty="0">
                <a:solidFill>
                  <a:schemeClr val="tx1"/>
                </a:solidFill>
                <a:latin typeface="+mn-lt"/>
              </a:endParaRPr>
            </a:p>
          </p:txBody>
        </p:sp>
      </p:grpSp>
      <p:grpSp>
        <p:nvGrpSpPr>
          <p:cNvPr id="30" name="Group 79">
            <a:extLst>
              <a:ext uri="{FF2B5EF4-FFF2-40B4-BE49-F238E27FC236}">
                <a16:creationId xmlns:a16="http://schemas.microsoft.com/office/drawing/2014/main" id="{9B10DE6A-CA1E-3A4F-B4F7-72800C191FA4}"/>
              </a:ext>
            </a:extLst>
          </p:cNvPr>
          <p:cNvGrpSpPr>
            <a:grpSpLocks/>
          </p:cNvGrpSpPr>
          <p:nvPr/>
        </p:nvGrpSpPr>
        <p:grpSpPr bwMode="auto">
          <a:xfrm>
            <a:off x="3275058" y="4291951"/>
            <a:ext cx="1217612" cy="549275"/>
            <a:chOff x="301" y="3893"/>
            <a:chExt cx="767" cy="346"/>
          </a:xfrm>
          <a:noFill/>
        </p:grpSpPr>
        <p:sp>
          <p:nvSpPr>
            <p:cNvPr id="31" name="Text Box 80">
              <a:extLst>
                <a:ext uri="{FF2B5EF4-FFF2-40B4-BE49-F238E27FC236}">
                  <a16:creationId xmlns:a16="http://schemas.microsoft.com/office/drawing/2014/main" id="{3CFE401E-FDE5-4246-9EEA-9CDB1A0886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1" y="3893"/>
              <a:ext cx="767" cy="346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457200" indent="-4572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1pPr>
              <a:lvl2pPr marL="742950" indent="-28575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2pPr>
              <a:lvl3pPr marL="11430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3pPr>
              <a:lvl4pPr marL="16002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4pPr>
              <a:lvl5pPr marL="20574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de-DE" sz="1200" dirty="0">
                  <a:solidFill>
                    <a:srgbClr val="005B82"/>
                  </a:solidFill>
                  <a:latin typeface="+mn-lt"/>
                </a:rPr>
                <a:t>electrostatic</a:t>
              </a:r>
            </a:p>
            <a:p>
              <a:pPr>
                <a:spcBef>
                  <a:spcPct val="50000"/>
                </a:spcBef>
              </a:pPr>
              <a:r>
                <a:rPr lang="en-US" altLang="de-DE" sz="1200" dirty="0">
                  <a:solidFill>
                    <a:srgbClr val="005B82"/>
                  </a:solidFill>
                  <a:latin typeface="+mn-lt"/>
                </a:rPr>
                <a:t>acceleration</a:t>
              </a:r>
              <a:endParaRPr lang="ru-RU" altLang="de-DE" sz="1200" dirty="0">
                <a:solidFill>
                  <a:srgbClr val="005B82"/>
                </a:solidFill>
                <a:latin typeface="+mn-lt"/>
              </a:endParaRPr>
            </a:p>
          </p:txBody>
        </p:sp>
        <p:sp>
          <p:nvSpPr>
            <p:cNvPr id="32" name="AutoShape 81">
              <a:extLst>
                <a:ext uri="{FF2B5EF4-FFF2-40B4-BE49-F238E27FC236}">
                  <a16:creationId xmlns:a16="http://schemas.microsoft.com/office/drawing/2014/main" id="{95CDE090-E710-BE47-8F62-26CEB11B68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4055"/>
              <a:ext cx="379" cy="33"/>
            </a:xfrm>
            <a:prstGeom prst="rightArrow">
              <a:avLst>
                <a:gd name="adj1" fmla="val 50000"/>
                <a:gd name="adj2" fmla="val 287121"/>
              </a:avLst>
            </a:prstGeom>
            <a:grpFill/>
            <a:ln w="9525" algn="ctr">
              <a:solidFill>
                <a:srgbClr val="CC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marL="457200" indent="-4572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1pPr>
              <a:lvl2pPr marL="742950" indent="-28575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2pPr>
              <a:lvl3pPr marL="11430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3pPr>
              <a:lvl4pPr marL="16002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4pPr>
              <a:lvl5pPr marL="20574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endParaRPr lang="en-US" altLang="de-DE" sz="3200" b="0">
                <a:solidFill>
                  <a:srgbClr val="CC0000"/>
                </a:solidFill>
                <a:latin typeface="Franklin Gothic Medium" pitchFamily="34" charset="0"/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321B8987-4AB7-7F4F-988B-FD6D112FF3E4}"/>
              </a:ext>
            </a:extLst>
          </p:cNvPr>
          <p:cNvGrpSpPr/>
          <p:nvPr/>
        </p:nvGrpSpPr>
        <p:grpSpPr>
          <a:xfrm>
            <a:off x="4377042" y="3439385"/>
            <a:ext cx="2684844" cy="2168875"/>
            <a:chOff x="4642786" y="3249797"/>
            <a:chExt cx="2884488" cy="2424112"/>
          </a:xfrm>
        </p:grpSpPr>
        <p:grpSp>
          <p:nvGrpSpPr>
            <p:cNvPr id="24" name="Group 70">
              <a:extLst>
                <a:ext uri="{FF2B5EF4-FFF2-40B4-BE49-F238E27FC236}">
                  <a16:creationId xmlns:a16="http://schemas.microsoft.com/office/drawing/2014/main" id="{62EB8FE7-55D3-074F-B304-62619748B4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42786" y="3249797"/>
              <a:ext cx="2884488" cy="2424112"/>
              <a:chOff x="1751" y="2025"/>
              <a:chExt cx="1817" cy="1527"/>
            </a:xfrm>
          </p:grpSpPr>
          <p:sp>
            <p:nvSpPr>
              <p:cNvPr id="25" name="Line 71">
                <a:extLst>
                  <a:ext uri="{FF2B5EF4-FFF2-40B4-BE49-F238E27FC236}">
                    <a16:creationId xmlns:a16="http://schemas.microsoft.com/office/drawing/2014/main" id="{82848A3A-A3EC-2F48-9940-E4DC60D26A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52" y="2136"/>
                <a:ext cx="1" cy="141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5B82"/>
                  </a:solidFill>
                </a:endParaRPr>
              </a:p>
            </p:txBody>
          </p:sp>
          <p:sp>
            <p:nvSpPr>
              <p:cNvPr id="26" name="Line 72">
                <a:extLst>
                  <a:ext uri="{FF2B5EF4-FFF2-40B4-BE49-F238E27FC236}">
                    <a16:creationId xmlns:a16="http://schemas.microsoft.com/office/drawing/2014/main" id="{3DC5193F-E1DB-3342-8EA8-A81E08F593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12" y="2855"/>
                <a:ext cx="1448" cy="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5B82"/>
                  </a:solidFill>
                </a:endParaRPr>
              </a:p>
            </p:txBody>
          </p:sp>
          <p:graphicFrame>
            <p:nvGraphicFramePr>
              <p:cNvPr id="27" name="Object 73">
                <a:extLst>
                  <a:ext uri="{FF2B5EF4-FFF2-40B4-BE49-F238E27FC236}">
                    <a16:creationId xmlns:a16="http://schemas.microsoft.com/office/drawing/2014/main" id="{50F678F5-E437-384E-94C3-6F61D66D802D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310" y="2025"/>
              <a:ext cx="203" cy="24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3" imgW="177569" imgH="215619" progId="Equation.3">
                      <p:embed/>
                    </p:oleObj>
                  </mc:Choice>
                  <mc:Fallback>
                    <p:oleObj name="Equation" r:id="rId3" imgW="177569" imgH="215619" progId="Equation.3">
                      <p:embed/>
                      <p:pic>
                        <p:nvPicPr>
                          <p:cNvPr id="27" name="Object 73">
                            <a:extLst>
                              <a:ext uri="{FF2B5EF4-FFF2-40B4-BE49-F238E27FC236}">
                                <a16:creationId xmlns:a16="http://schemas.microsoft.com/office/drawing/2014/main" id="{50F678F5-E437-384E-94C3-6F61D66D802D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10" y="2025"/>
                            <a:ext cx="203" cy="24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8" name="Object 74">
                <a:extLst>
                  <a:ext uri="{FF2B5EF4-FFF2-40B4-BE49-F238E27FC236}">
                    <a16:creationId xmlns:a16="http://schemas.microsoft.com/office/drawing/2014/main" id="{9C433CE8-94D7-434F-95DC-AA8FBC0BE3CA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388" y="2690"/>
              <a:ext cx="180" cy="31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7" imgW="139639" imgH="241195" progId="Equation.3">
                      <p:embed/>
                    </p:oleObj>
                  </mc:Choice>
                  <mc:Fallback>
                    <p:oleObj name="Equation" r:id="rId7" imgW="139639" imgH="241195" progId="Equation.3">
                      <p:embed/>
                      <p:pic>
                        <p:nvPicPr>
                          <p:cNvPr id="28" name="Object 74">
                            <a:extLst>
                              <a:ext uri="{FF2B5EF4-FFF2-40B4-BE49-F238E27FC236}">
                                <a16:creationId xmlns:a16="http://schemas.microsoft.com/office/drawing/2014/main" id="{9C433CE8-94D7-434F-95DC-AA8FBC0BE3CA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388" y="2690"/>
                            <a:ext cx="180" cy="31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9" name="Text Box 78">
                <a:extLst>
                  <a:ext uri="{FF2B5EF4-FFF2-40B4-BE49-F238E27FC236}">
                    <a16:creationId xmlns:a16="http://schemas.microsoft.com/office/drawing/2014/main" id="{7BDC7167-8862-B94B-BBAB-2271310E76C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51" y="3318"/>
                <a:ext cx="686" cy="1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1pPr>
                <a:lvl2pPr marL="742950" indent="-28575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400" b="1">
                    <a:solidFill>
                      <a:srgbClr val="000099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400" b="1">
                    <a:solidFill>
                      <a:srgbClr val="000099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de-DE" dirty="0">
                    <a:solidFill>
                      <a:schemeClr val="tx1"/>
                    </a:solidFill>
                  </a:rPr>
                  <a:t>drift space</a:t>
                </a:r>
              </a:p>
            </p:txBody>
          </p:sp>
        </p:grpSp>
        <p:sp>
          <p:nvSpPr>
            <p:cNvPr id="33" name="Text Box 114">
              <a:extLst>
                <a:ext uri="{FF2B5EF4-FFF2-40B4-BE49-F238E27FC236}">
                  <a16:creationId xmlns:a16="http://schemas.microsoft.com/office/drawing/2014/main" id="{15758DD7-50A2-CB49-B942-13BAAF8BED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39322" y="3459348"/>
              <a:ext cx="1081088" cy="34399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lvl1pPr marL="457200" indent="-4572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1pPr>
              <a:lvl2pPr marL="742950" indent="-28575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2pPr>
              <a:lvl3pPr marL="11430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3pPr>
              <a:lvl4pPr marL="16002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4pPr>
              <a:lvl5pPr marL="20574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de-DE" dirty="0">
                  <a:solidFill>
                    <a:srgbClr val="FF0000"/>
                  </a:solidFill>
                  <a:latin typeface="+mn-lt"/>
                </a:rPr>
                <a:t>flattened</a:t>
              </a:r>
              <a:endParaRPr lang="ru-RU" altLang="de-DE" dirty="0">
                <a:solidFill>
                  <a:srgbClr val="FF0000"/>
                </a:solidFill>
                <a:latin typeface="+mn-lt"/>
              </a:endParaRPr>
            </a:p>
          </p:txBody>
        </p:sp>
        <p:sp>
          <p:nvSpPr>
            <p:cNvPr id="34" name="Oval 62">
              <a:extLst>
                <a:ext uri="{FF2B5EF4-FFF2-40B4-BE49-F238E27FC236}">
                  <a16:creationId xmlns:a16="http://schemas.microsoft.com/office/drawing/2014/main" id="{4D55A161-4ED5-6C47-BC4C-46FDF0E7CE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6730" y="3857064"/>
              <a:ext cx="322592" cy="1544638"/>
            </a:xfrm>
            <a:prstGeom prst="ellipse">
              <a:avLst/>
            </a:prstGeom>
            <a:solidFill>
              <a:srgbClr val="92D050"/>
            </a:solidFill>
            <a:ln w="7620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1pPr>
              <a:lvl2pPr marL="742950" indent="-28575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2pPr>
              <a:lvl3pPr marL="11430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3pPr>
              <a:lvl4pPr marL="16002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4pPr>
              <a:lvl5pPr marL="20574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DE" altLang="de-DE" dirty="0">
                <a:solidFill>
                  <a:srgbClr val="005B82"/>
                </a:solidFill>
              </a:endParaRPr>
            </a:p>
          </p:txBody>
        </p:sp>
        <p:sp>
          <p:nvSpPr>
            <p:cNvPr id="35" name="Oval 63">
              <a:extLst>
                <a:ext uri="{FF2B5EF4-FFF2-40B4-BE49-F238E27FC236}">
                  <a16:creationId xmlns:a16="http://schemas.microsoft.com/office/drawing/2014/main" id="{51538A6B-8600-5B4B-B113-B31978F012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6570" y="4088543"/>
              <a:ext cx="71343" cy="341943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1pPr>
              <a:lvl2pPr marL="742950" indent="-28575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2pPr>
              <a:lvl3pPr marL="11430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3pPr>
              <a:lvl4pPr marL="16002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4pPr>
              <a:lvl5pPr marL="20574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DE" altLang="de-DE">
                <a:solidFill>
                  <a:srgbClr val="005B82"/>
                </a:solidFill>
              </a:endParaRPr>
            </a:p>
          </p:txBody>
        </p:sp>
        <p:sp>
          <p:nvSpPr>
            <p:cNvPr id="36" name="AutoShape 65">
              <a:extLst>
                <a:ext uri="{FF2B5EF4-FFF2-40B4-BE49-F238E27FC236}">
                  <a16:creationId xmlns:a16="http://schemas.microsoft.com/office/drawing/2014/main" id="{BF615DFF-0CFD-9B4C-AC70-116C0322F69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888578" y="4332876"/>
              <a:ext cx="45719" cy="514466"/>
            </a:xfrm>
            <a:prstGeom prst="moon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1pPr>
              <a:lvl2pPr marL="742950" indent="-28575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2pPr>
              <a:lvl3pPr marL="11430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3pPr>
              <a:lvl4pPr marL="16002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4pPr>
              <a:lvl5pPr marL="20574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DE" altLang="de-DE">
                <a:solidFill>
                  <a:srgbClr val="005B82"/>
                </a:solidFill>
              </a:endParaRPr>
            </a:p>
          </p:txBody>
        </p:sp>
        <p:sp>
          <p:nvSpPr>
            <p:cNvPr id="37" name="AutoShape 66">
              <a:extLst>
                <a:ext uri="{FF2B5EF4-FFF2-40B4-BE49-F238E27FC236}">
                  <a16:creationId xmlns:a16="http://schemas.microsoft.com/office/drawing/2014/main" id="{DBB7608F-D0FB-6F45-8031-CF94F9242B8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449578">
              <a:off x="5696506" y="4889911"/>
              <a:ext cx="399968" cy="131174"/>
            </a:xfrm>
            <a:prstGeom prst="moon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1pPr>
              <a:lvl2pPr marL="742950" indent="-28575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2pPr>
              <a:lvl3pPr marL="11430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3pPr>
              <a:lvl4pPr marL="16002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4pPr>
              <a:lvl5pPr marL="20574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DE" altLang="de-DE">
                <a:solidFill>
                  <a:srgbClr val="005B82"/>
                </a:solidFill>
              </a:endParaRPr>
            </a:p>
          </p:txBody>
        </p:sp>
        <p:sp>
          <p:nvSpPr>
            <p:cNvPr id="38" name="Oval 67">
              <a:extLst>
                <a:ext uri="{FF2B5EF4-FFF2-40B4-BE49-F238E27FC236}">
                  <a16:creationId xmlns:a16="http://schemas.microsoft.com/office/drawing/2014/main" id="{F1901FE8-D753-CF4C-9DE4-B594EF6CEF3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5823298" y="4136327"/>
              <a:ext cx="45719" cy="170971"/>
            </a:xfrm>
            <a:prstGeom prst="ellipse">
              <a:avLst/>
            </a:prstGeom>
            <a:solidFill>
              <a:srgbClr val="000000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1pPr>
              <a:lvl2pPr marL="742950" indent="-28575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2pPr>
              <a:lvl3pPr marL="11430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3pPr>
              <a:lvl4pPr marL="16002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4pPr>
              <a:lvl5pPr marL="20574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DE" altLang="de-DE">
                <a:solidFill>
                  <a:srgbClr val="005B82"/>
                </a:solidFill>
              </a:endParaRPr>
            </a:p>
          </p:txBody>
        </p:sp>
        <p:sp>
          <p:nvSpPr>
            <p:cNvPr id="39" name="Oval 63">
              <a:extLst>
                <a:ext uri="{FF2B5EF4-FFF2-40B4-BE49-F238E27FC236}">
                  <a16:creationId xmlns:a16="http://schemas.microsoft.com/office/drawing/2014/main" id="{2D6DA2E7-347B-664F-9979-11AEE6AFC0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1251" y="4163945"/>
              <a:ext cx="71343" cy="341943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1pPr>
              <a:lvl2pPr marL="742950" indent="-28575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2pPr>
              <a:lvl3pPr marL="11430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3pPr>
              <a:lvl4pPr marL="16002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4pPr>
              <a:lvl5pPr marL="20574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DE" altLang="de-DE">
                <a:solidFill>
                  <a:srgbClr val="005B82"/>
                </a:solidFill>
              </a:endParaRPr>
            </a:p>
          </p:txBody>
        </p:sp>
        <p:sp>
          <p:nvSpPr>
            <p:cNvPr id="40" name="Oval 67">
              <a:extLst>
                <a:ext uri="{FF2B5EF4-FFF2-40B4-BE49-F238E27FC236}">
                  <a16:creationId xmlns:a16="http://schemas.microsoft.com/office/drawing/2014/main" id="{9F667D79-E846-8540-B811-AD0CFFB3E09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5967979" y="4211728"/>
              <a:ext cx="45719" cy="170971"/>
            </a:xfrm>
            <a:prstGeom prst="ellipse">
              <a:avLst/>
            </a:prstGeom>
            <a:solidFill>
              <a:srgbClr val="000000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1pPr>
              <a:lvl2pPr marL="742950" indent="-28575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2pPr>
              <a:lvl3pPr marL="11430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3pPr>
              <a:lvl4pPr marL="16002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4pPr>
              <a:lvl5pPr marL="2057400" indent="-228600" eaLnBrk="0" hangingPunct="0">
                <a:defRPr sz="1400" b="1">
                  <a:solidFill>
                    <a:srgbClr val="000099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400" b="1">
                  <a:solidFill>
                    <a:srgbClr val="000099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DE" altLang="de-DE">
                <a:solidFill>
                  <a:srgbClr val="005B82"/>
                </a:solidFill>
              </a:endParaRPr>
            </a:p>
          </p:txBody>
        </p:sp>
      </p:grpSp>
      <p:sp>
        <p:nvSpPr>
          <p:cNvPr id="43" name="Text Box 28">
            <a:extLst>
              <a:ext uri="{FF2B5EF4-FFF2-40B4-BE49-F238E27FC236}">
                <a16:creationId xmlns:a16="http://schemas.microsoft.com/office/drawing/2014/main" id="{88B59664-D3B7-604C-ADAC-9BEE50D24F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79558" y="4771453"/>
            <a:ext cx="4297971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000099"/>
                </a:solidFill>
                <a:latin typeface="Arial" charset="0"/>
              </a:defRPr>
            </a:lvl1pPr>
            <a:lvl2pPr marL="742950" indent="-285750" eaLnBrk="0" hangingPunct="0">
              <a:defRPr sz="1400" b="1">
                <a:solidFill>
                  <a:srgbClr val="000099"/>
                </a:solidFill>
                <a:latin typeface="Arial" charset="0"/>
              </a:defRPr>
            </a:lvl2pPr>
            <a:lvl3pPr marL="1143000" indent="-228600" eaLnBrk="0" hangingPunct="0">
              <a:defRPr sz="1400" b="1">
                <a:solidFill>
                  <a:srgbClr val="000099"/>
                </a:solidFill>
                <a:latin typeface="Arial" charset="0"/>
              </a:defRPr>
            </a:lvl3pPr>
            <a:lvl4pPr marL="1600200" indent="-228600" eaLnBrk="0" hangingPunct="0">
              <a:defRPr sz="1400" b="1">
                <a:solidFill>
                  <a:srgbClr val="000099"/>
                </a:solidFill>
                <a:latin typeface="Arial" charset="0"/>
              </a:defRPr>
            </a:lvl4pPr>
            <a:lvl5pPr marL="2057400" indent="-228600" eaLnBrk="0" hangingPunct="0">
              <a:defRPr sz="1400" b="1">
                <a:solidFill>
                  <a:srgbClr val="0000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rgbClr val="0000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rgbClr val="0000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rgbClr val="0000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rgbClr val="000099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de-DE" sz="1500" b="0" dirty="0">
                <a:solidFill>
                  <a:schemeClr val="accent5"/>
                </a:solidFill>
              </a:rPr>
              <a:t>Example: </a:t>
            </a:r>
            <a:r>
              <a:rPr lang="en-US" altLang="de-DE" sz="1500" dirty="0" err="1">
                <a:solidFill>
                  <a:schemeClr val="accent5"/>
                </a:solidFill>
              </a:rPr>
              <a:t>k</a:t>
            </a:r>
            <a:r>
              <a:rPr lang="en-US" altLang="de-DE" sz="1500" baseline="-25000" dirty="0" err="1">
                <a:solidFill>
                  <a:schemeClr val="accent5"/>
                </a:solidFill>
              </a:rPr>
              <a:t>B</a:t>
            </a:r>
            <a:r>
              <a:rPr lang="en-US" altLang="de-DE" sz="1500" dirty="0" err="1">
                <a:solidFill>
                  <a:schemeClr val="accent5"/>
                </a:solidFill>
              </a:rPr>
              <a:t>T</a:t>
            </a:r>
            <a:r>
              <a:rPr lang="en-US" altLang="de-DE" sz="1500" baseline="-25000" dirty="0" err="1">
                <a:solidFill>
                  <a:schemeClr val="accent5"/>
                </a:solidFill>
              </a:rPr>
              <a:t>cath</a:t>
            </a:r>
            <a:r>
              <a:rPr lang="en-US" altLang="de-DE" sz="1500" dirty="0">
                <a:solidFill>
                  <a:schemeClr val="accent5"/>
                </a:solidFill>
              </a:rPr>
              <a:t> = 0.1eV </a:t>
            </a:r>
            <a:r>
              <a:rPr lang="en-US" altLang="de-DE" sz="1500" b="0" dirty="0">
                <a:solidFill>
                  <a:schemeClr val="accent5"/>
                </a:solidFill>
              </a:rPr>
              <a:t>(</a:t>
            </a:r>
            <a:r>
              <a:rPr lang="en-US" altLang="de-DE" sz="1500" b="0" dirty="0" err="1">
                <a:solidFill>
                  <a:schemeClr val="accent5"/>
                </a:solidFill>
              </a:rPr>
              <a:t>T</a:t>
            </a:r>
            <a:r>
              <a:rPr lang="en-US" altLang="de-DE" sz="1500" b="0" baseline="-25000" dirty="0" err="1">
                <a:solidFill>
                  <a:schemeClr val="accent5"/>
                </a:solidFill>
              </a:rPr>
              <a:t>cath</a:t>
            </a:r>
            <a:r>
              <a:rPr lang="en-US" altLang="de-DE" sz="1500" b="0" dirty="0">
                <a:solidFill>
                  <a:schemeClr val="accent5"/>
                </a:solidFill>
              </a:rPr>
              <a:t>=1100 K) </a:t>
            </a:r>
          </a:p>
          <a:p>
            <a:pPr eaLnBrk="1" hangingPunct="1"/>
            <a:r>
              <a:rPr lang="en-US" altLang="de-DE" sz="1500" b="0" dirty="0">
                <a:solidFill>
                  <a:schemeClr val="accent5"/>
                </a:solidFill>
              </a:rPr>
              <a:t>acceleration voltage U</a:t>
            </a:r>
            <a:r>
              <a:rPr lang="en-US" altLang="de-DE" sz="1500" b="0" baseline="-25000" dirty="0">
                <a:solidFill>
                  <a:schemeClr val="accent5"/>
                </a:solidFill>
              </a:rPr>
              <a:t>0</a:t>
            </a:r>
            <a:r>
              <a:rPr lang="en-US" altLang="de-DE" sz="1500" b="0" dirty="0">
                <a:solidFill>
                  <a:schemeClr val="accent5"/>
                </a:solidFill>
              </a:rPr>
              <a:t> = 2.3 kV, i.e. </a:t>
            </a:r>
            <a:r>
              <a:rPr lang="en-US" altLang="de-DE" sz="1500" dirty="0">
                <a:solidFill>
                  <a:schemeClr val="accent5"/>
                </a:solidFill>
              </a:rPr>
              <a:t>E</a:t>
            </a:r>
            <a:r>
              <a:rPr lang="en-US" altLang="de-DE" sz="1500" baseline="-25000" dirty="0">
                <a:solidFill>
                  <a:schemeClr val="accent5"/>
                </a:solidFill>
              </a:rPr>
              <a:t>0</a:t>
            </a:r>
            <a:r>
              <a:rPr lang="en-US" altLang="de-DE" sz="1500" dirty="0">
                <a:solidFill>
                  <a:schemeClr val="accent5"/>
                </a:solidFill>
              </a:rPr>
              <a:t>=2.3 keV</a:t>
            </a:r>
          </a:p>
          <a:p>
            <a:pPr eaLnBrk="1" hangingPunct="1"/>
            <a:r>
              <a:rPr lang="en-US" altLang="de-DE" sz="1500" dirty="0">
                <a:solidFill>
                  <a:schemeClr val="accent5"/>
                </a:solidFill>
              </a:rPr>
              <a:t>then </a:t>
            </a:r>
            <a:r>
              <a:rPr lang="en-US" altLang="de-DE" sz="1500" dirty="0" err="1">
                <a:solidFill>
                  <a:schemeClr val="accent5"/>
                </a:solidFill>
              </a:rPr>
              <a:t>k</a:t>
            </a:r>
            <a:r>
              <a:rPr lang="en-US" altLang="de-DE" sz="1500" baseline="-25000" dirty="0" err="1">
                <a:solidFill>
                  <a:schemeClr val="accent5"/>
                </a:solidFill>
              </a:rPr>
              <a:t>B</a:t>
            </a:r>
            <a:r>
              <a:rPr lang="en-US" altLang="de-DE" sz="1500" dirty="0" err="1">
                <a:solidFill>
                  <a:schemeClr val="accent5"/>
                </a:solidFill>
              </a:rPr>
              <a:t>T</a:t>
            </a:r>
            <a:r>
              <a:rPr lang="en-US" altLang="de-DE" sz="1500" baseline="-25000" dirty="0">
                <a:solidFill>
                  <a:schemeClr val="accent5"/>
                </a:solidFill>
              </a:rPr>
              <a:t>//</a:t>
            </a:r>
            <a:r>
              <a:rPr lang="en-US" altLang="de-DE" sz="1500" dirty="0">
                <a:solidFill>
                  <a:schemeClr val="accent5"/>
                </a:solidFill>
              </a:rPr>
              <a:t> = 10</a:t>
            </a:r>
            <a:r>
              <a:rPr lang="en-US" altLang="de-DE" sz="1500" baseline="30000" dirty="0">
                <a:solidFill>
                  <a:schemeClr val="accent5"/>
                </a:solidFill>
              </a:rPr>
              <a:t>-6</a:t>
            </a:r>
            <a:r>
              <a:rPr lang="en-US" altLang="de-DE" sz="1500" dirty="0">
                <a:solidFill>
                  <a:schemeClr val="accent5"/>
                </a:solidFill>
              </a:rPr>
              <a:t> eV </a:t>
            </a:r>
          </a:p>
        </p:txBody>
      </p:sp>
      <p:pic>
        <p:nvPicPr>
          <p:cNvPr id="61" name="Picture 60">
            <a:extLst>
              <a:ext uri="{FF2B5EF4-FFF2-40B4-BE49-F238E27FC236}">
                <a16:creationId xmlns:a16="http://schemas.microsoft.com/office/drawing/2014/main" id="{49103F86-301E-F740-94EA-AAE5FC37DC6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33814" y="2212135"/>
            <a:ext cx="3676701" cy="542782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F4FAC659-E893-9642-98FF-22C4CDE352E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05772" y="2293604"/>
            <a:ext cx="1841056" cy="478029"/>
          </a:xfrm>
          <a:prstGeom prst="rect">
            <a:avLst/>
          </a:prstGeom>
        </p:spPr>
      </p:pic>
      <p:sp>
        <p:nvSpPr>
          <p:cNvPr id="63" name="Right Arrow 62">
            <a:extLst>
              <a:ext uri="{FF2B5EF4-FFF2-40B4-BE49-F238E27FC236}">
                <a16:creationId xmlns:a16="http://schemas.microsoft.com/office/drawing/2014/main" id="{7378D53E-536C-8B49-A9A0-180825AAFEAE}"/>
              </a:ext>
            </a:extLst>
          </p:cNvPr>
          <p:cNvSpPr/>
          <p:nvPr/>
        </p:nvSpPr>
        <p:spPr>
          <a:xfrm>
            <a:off x="5395260" y="2270835"/>
            <a:ext cx="2688217" cy="500798"/>
          </a:xfrm>
          <a:prstGeom prst="rightArrow">
            <a:avLst>
              <a:gd name="adj1" fmla="val 50000"/>
              <a:gd name="adj2" fmla="val 6420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>
                <a:solidFill>
                  <a:schemeClr val="tx1"/>
                </a:solidFill>
              </a:rPr>
              <a:t>rms</a:t>
            </a:r>
            <a:r>
              <a:rPr lang="en-US" sz="1400" b="1" dirty="0">
                <a:solidFill>
                  <a:schemeClr val="tx1"/>
                </a:solidFill>
              </a:rPr>
              <a:t> kinetic energy</a:t>
            </a: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668BDEA4-B95F-144B-8341-FE9975D340E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328044" y="3974886"/>
            <a:ext cx="1684631" cy="211405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6519642F-5C4A-6D43-96A8-E35D6B7E9D4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374882" y="3804273"/>
            <a:ext cx="1950949" cy="556479"/>
          </a:xfrm>
          <a:prstGeom prst="rect">
            <a:avLst/>
          </a:prstGeom>
        </p:spPr>
      </p:pic>
      <p:sp>
        <p:nvSpPr>
          <p:cNvPr id="68" name="Text Box 28">
            <a:extLst>
              <a:ext uri="{FF2B5EF4-FFF2-40B4-BE49-F238E27FC236}">
                <a16:creationId xmlns:a16="http://schemas.microsoft.com/office/drawing/2014/main" id="{A9E1EEA5-7FAC-A249-B6D4-100D10FD58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22881" y="4342771"/>
            <a:ext cx="148951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000099"/>
                </a:solidFill>
                <a:latin typeface="Arial" charset="0"/>
              </a:defRPr>
            </a:lvl1pPr>
            <a:lvl2pPr marL="742950" indent="-285750" eaLnBrk="0" hangingPunct="0">
              <a:defRPr sz="1400" b="1">
                <a:solidFill>
                  <a:srgbClr val="000099"/>
                </a:solidFill>
                <a:latin typeface="Arial" charset="0"/>
              </a:defRPr>
            </a:lvl2pPr>
            <a:lvl3pPr marL="1143000" indent="-228600" eaLnBrk="0" hangingPunct="0">
              <a:defRPr sz="1400" b="1">
                <a:solidFill>
                  <a:srgbClr val="000099"/>
                </a:solidFill>
                <a:latin typeface="Arial" charset="0"/>
              </a:defRPr>
            </a:lvl3pPr>
            <a:lvl4pPr marL="1600200" indent="-228600" eaLnBrk="0" hangingPunct="0">
              <a:defRPr sz="1400" b="1">
                <a:solidFill>
                  <a:srgbClr val="000099"/>
                </a:solidFill>
                <a:latin typeface="Arial" charset="0"/>
              </a:defRPr>
            </a:lvl4pPr>
            <a:lvl5pPr marL="2057400" indent="-228600" eaLnBrk="0" hangingPunct="0">
              <a:defRPr sz="1400" b="1">
                <a:solidFill>
                  <a:srgbClr val="0000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rgbClr val="0000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rgbClr val="0000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rgbClr val="0000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400" b="1">
                <a:solidFill>
                  <a:srgbClr val="000099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de-DE" sz="1000" dirty="0">
                <a:solidFill>
                  <a:schemeClr val="accent5"/>
                </a:solidFill>
              </a:rPr>
              <a:t>(non relativistic case)</a:t>
            </a:r>
          </a:p>
        </p:txBody>
      </p:sp>
    </p:spTree>
    <p:extLst>
      <p:ext uri="{BB962C8B-B14F-4D97-AF65-F5344CB8AC3E}">
        <p14:creationId xmlns:p14="http://schemas.microsoft.com/office/powerpoint/2010/main" val="2471560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68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99CA2BF-88DE-E447-88B6-23F0AE75CD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5540" y="1162711"/>
            <a:ext cx="11376024" cy="743265"/>
          </a:xfrm>
        </p:spPr>
        <p:txBody>
          <a:bodyPr/>
          <a:lstStyle/>
          <a:p>
            <a:r>
              <a:rPr lang="en-US" dirty="0"/>
              <a:t>Voltages referred to cathode </a:t>
            </a:r>
            <a:r>
              <a:rPr lang="en-US" b="0" dirty="0"/>
              <a:t>(</a:t>
            </a:r>
            <a:r>
              <a:rPr lang="en-US" i="1" dirty="0" err="1"/>
              <a:t>V</a:t>
            </a:r>
            <a:r>
              <a:rPr lang="en-US" i="1" baseline="-25000" dirty="0" err="1"/>
              <a:t>k</a:t>
            </a:r>
            <a:r>
              <a:rPr lang="en-US" b="0" dirty="0"/>
              <a:t>), which defines the </a:t>
            </a:r>
            <a:r>
              <a:rPr lang="en-US" dirty="0"/>
              <a:t>e</a:t>
            </a:r>
            <a:r>
              <a:rPr lang="en-US" baseline="30000" dirty="0"/>
              <a:t>-</a:t>
            </a:r>
            <a:r>
              <a:rPr lang="en-US" dirty="0"/>
              <a:t> energy</a:t>
            </a:r>
            <a:r>
              <a:rPr lang="en-US" b="0" dirty="0"/>
              <a:t>: </a:t>
            </a:r>
            <a:br>
              <a:rPr lang="en-US" b="0" dirty="0"/>
            </a:br>
            <a:r>
              <a:rPr lang="en-US" b="0" dirty="0"/>
              <a:t>    </a:t>
            </a:r>
            <a:r>
              <a:rPr lang="en-US" sz="1800" b="0" dirty="0"/>
              <a:t>(</a:t>
            </a:r>
            <a:r>
              <a:rPr lang="en-US" sz="1800" b="0" i="1" dirty="0"/>
              <a:t>not taking into account space charge corrections</a:t>
            </a:r>
            <a:r>
              <a:rPr lang="en-US" sz="1800" b="0" dirty="0"/>
              <a:t>)</a:t>
            </a:r>
          </a:p>
          <a:p>
            <a:endParaRPr lang="en-US" sz="1800" b="0" dirty="0"/>
          </a:p>
          <a:p>
            <a:endParaRPr lang="en-US" b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65C9D82-3CB6-F446-88A8-6308167BE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49259"/>
          </a:xfrm>
        </p:spPr>
        <p:txBody>
          <a:bodyPr/>
          <a:lstStyle/>
          <a:p>
            <a:r>
              <a:rPr lang="en-US" dirty="0"/>
              <a:t>LEIR e-cooler main hardware parameters</a:t>
            </a:r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DAF2AFAB-81AA-D74B-B469-8C72409A2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F7C20-409B-AE4E-B1F4-20138E8F6F4A}" type="slidenum">
              <a:rPr lang="en-US" smtClean="0"/>
              <a:pPr/>
              <a:t>44</a:t>
            </a:fld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C5AFCA6-8220-574A-BB40-D8171BC48CE8}"/>
              </a:ext>
            </a:extLst>
          </p:cNvPr>
          <p:cNvGrpSpPr/>
          <p:nvPr/>
        </p:nvGrpSpPr>
        <p:grpSpPr>
          <a:xfrm>
            <a:off x="2211426" y="1910450"/>
            <a:ext cx="8234978" cy="3677143"/>
            <a:chOff x="3848285" y="1787634"/>
            <a:chExt cx="7721600" cy="344790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89B7AC9-7941-784C-8C3E-22940114790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193" t="1445" r="4571" b="8131"/>
            <a:stretch/>
          </p:blipFill>
          <p:spPr>
            <a:xfrm>
              <a:off x="3848285" y="1787634"/>
              <a:ext cx="7721600" cy="3447906"/>
            </a:xfrm>
            <a:prstGeom prst="rect">
              <a:avLst/>
            </a:prstGeom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450DF777-B642-2243-8068-0D1545E547A9}"/>
                </a:ext>
              </a:extLst>
            </p:cNvPr>
            <p:cNvCxnSpPr>
              <a:cxnSpLocks/>
            </p:cNvCxnSpPr>
            <p:nvPr/>
          </p:nvCxnSpPr>
          <p:spPr>
            <a:xfrm>
              <a:off x="5187515" y="2098157"/>
              <a:ext cx="2520111" cy="0"/>
            </a:xfrm>
            <a:prstGeom prst="line">
              <a:avLst/>
            </a:prstGeom>
            <a:ln>
              <a:solidFill>
                <a:srgbClr val="02C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1610FB4-4B36-464C-AB28-3D11342E2A29}"/>
                </a:ext>
              </a:extLst>
            </p:cNvPr>
            <p:cNvSpPr/>
            <p:nvPr/>
          </p:nvSpPr>
          <p:spPr>
            <a:xfrm>
              <a:off x="5055079" y="1838733"/>
              <a:ext cx="264544" cy="2546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BF72EBF3-175B-A342-A2C1-40841BCAA106}"/>
              </a:ext>
            </a:extLst>
          </p:cNvPr>
          <p:cNvSpPr/>
          <p:nvPr/>
        </p:nvSpPr>
        <p:spPr>
          <a:xfrm>
            <a:off x="6128252" y="1856801"/>
            <a:ext cx="398213" cy="325847"/>
          </a:xfrm>
          <a:prstGeom prst="roundRect">
            <a:avLst/>
          </a:prstGeom>
          <a:solidFill>
            <a:schemeClr val="accent5">
              <a:alpha val="9804"/>
            </a:schemeClr>
          </a:solidFill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CEF7115-F212-5B4B-AACC-AC5F63ACB4F8}"/>
              </a:ext>
            </a:extLst>
          </p:cNvPr>
          <p:cNvGrpSpPr/>
          <p:nvPr/>
        </p:nvGrpSpPr>
        <p:grpSpPr>
          <a:xfrm>
            <a:off x="8463912" y="1177274"/>
            <a:ext cx="3089729" cy="612020"/>
            <a:chOff x="8273142" y="1399873"/>
            <a:chExt cx="3089729" cy="61202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24E1452A-1402-0043-AB43-CB46D19859A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273142" y="1451398"/>
              <a:ext cx="3089729" cy="560495"/>
            </a:xfrm>
            <a:prstGeom prst="rect">
              <a:avLst/>
            </a:prstGeom>
          </p:spPr>
        </p:pic>
        <p:sp>
          <p:nvSpPr>
            <p:cNvPr id="27" name="Rounded Rectangle 26">
              <a:extLst>
                <a:ext uri="{FF2B5EF4-FFF2-40B4-BE49-F238E27FC236}">
                  <a16:creationId xmlns:a16="http://schemas.microsoft.com/office/drawing/2014/main" id="{67E9699F-FEBE-BA43-B93B-D840068D7F04}"/>
                </a:ext>
              </a:extLst>
            </p:cNvPr>
            <p:cNvSpPr/>
            <p:nvPr/>
          </p:nvSpPr>
          <p:spPr>
            <a:xfrm>
              <a:off x="10963539" y="1399873"/>
              <a:ext cx="373388" cy="305533"/>
            </a:xfrm>
            <a:prstGeom prst="roundRect">
              <a:avLst/>
            </a:prstGeom>
            <a:solidFill>
              <a:schemeClr val="accent5">
                <a:alpha val="9804"/>
              </a:schemeClr>
            </a:solidFill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Text Placeholder 4">
            <a:extLst>
              <a:ext uri="{FF2B5EF4-FFF2-40B4-BE49-F238E27FC236}">
                <a16:creationId xmlns:a16="http://schemas.microsoft.com/office/drawing/2014/main" id="{B9EBAFD7-1382-2642-8B9D-B30E0A9C1BE4}"/>
              </a:ext>
            </a:extLst>
          </p:cNvPr>
          <p:cNvSpPr txBox="1">
            <a:spLocks/>
          </p:cNvSpPr>
          <p:nvPr/>
        </p:nvSpPr>
        <p:spPr>
          <a:xfrm>
            <a:off x="385540" y="5601843"/>
            <a:ext cx="11376024" cy="74326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Main solenoid </a:t>
            </a:r>
            <a:r>
              <a:rPr lang="en-US" b="0" dirty="0"/>
              <a:t>and </a:t>
            </a:r>
            <a:r>
              <a:rPr lang="en-US" dirty="0"/>
              <a:t>corrector coils </a:t>
            </a:r>
            <a:r>
              <a:rPr lang="en-US" b="0" dirty="0"/>
              <a:t>currents are typically </a:t>
            </a:r>
            <a:r>
              <a:rPr lang="en-US" dirty="0"/>
              <a:t>set during first commissioning </a:t>
            </a:r>
            <a:r>
              <a:rPr lang="en-US" b="0" dirty="0"/>
              <a:t>and </a:t>
            </a:r>
            <a:r>
              <a:rPr lang="en-US" dirty="0">
                <a:solidFill>
                  <a:schemeClr val="accent3"/>
                </a:solidFill>
              </a:rPr>
              <a:t>can hardly be adjusted </a:t>
            </a:r>
            <a:r>
              <a:rPr lang="en-US" b="0" dirty="0"/>
              <a:t>as there are </a:t>
            </a:r>
            <a:r>
              <a:rPr lang="en-US" dirty="0"/>
              <a:t>no obvious observables </a:t>
            </a:r>
            <a:r>
              <a:rPr lang="en-US" b="0" dirty="0"/>
              <a:t>but </a:t>
            </a:r>
            <a:r>
              <a:rPr lang="en-US" dirty="0"/>
              <a:t>e</a:t>
            </a:r>
            <a:r>
              <a:rPr lang="en-US" baseline="30000" dirty="0"/>
              <a:t>-</a:t>
            </a:r>
            <a:r>
              <a:rPr lang="en-US" dirty="0"/>
              <a:t> losses/vacuum</a:t>
            </a:r>
            <a:r>
              <a:rPr lang="en-US" b="0" dirty="0"/>
              <a:t>.</a:t>
            </a:r>
            <a:endParaRPr lang="en-US" sz="1800" b="0" dirty="0"/>
          </a:p>
          <a:p>
            <a:endParaRPr lang="en-US" b="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B6B569-4172-E44C-91A6-1D42CD744D73}"/>
              </a:ext>
            </a:extLst>
          </p:cNvPr>
          <p:cNvSpPr txBox="1"/>
          <p:nvPr/>
        </p:nvSpPr>
        <p:spPr>
          <a:xfrm>
            <a:off x="8905592" y="5040174"/>
            <a:ext cx="32864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4288" algn="r"/>
            <a:r>
              <a:rPr lang="en-US" sz="1200" b="1" i="1" dirty="0">
                <a:solidFill>
                  <a:schemeClr val="accent5"/>
                </a:solidFill>
              </a:rPr>
              <a:t>Courtesy of A. </a:t>
            </a:r>
            <a:r>
              <a:rPr lang="en-US" sz="1200" b="1" i="1" dirty="0" err="1">
                <a:solidFill>
                  <a:schemeClr val="accent5"/>
                </a:solidFill>
              </a:rPr>
              <a:t>Frassier</a:t>
            </a:r>
            <a:r>
              <a:rPr lang="en-US" sz="1200" b="1" i="1" dirty="0">
                <a:solidFill>
                  <a:schemeClr val="accent5"/>
                </a:solidFill>
              </a:rPr>
              <a:t>. </a:t>
            </a:r>
          </a:p>
        </p:txBody>
      </p:sp>
      <p:sp>
        <p:nvSpPr>
          <p:cNvPr id="30" name="Date Placeholder 29">
            <a:extLst>
              <a:ext uri="{FF2B5EF4-FFF2-40B4-BE49-F238E27FC236}">
                <a16:creationId xmlns:a16="http://schemas.microsoft.com/office/drawing/2014/main" id="{697568A9-0EE0-6543-A292-6F0DF1CC8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en-US" dirty="0"/>
          </a:p>
        </p:txBody>
      </p:sp>
      <p:sp>
        <p:nvSpPr>
          <p:cNvPr id="31" name="Footer Placeholder 30">
            <a:extLst>
              <a:ext uri="{FF2B5EF4-FFF2-40B4-BE49-F238E27FC236}">
                <a16:creationId xmlns:a16="http://schemas.microsoft.com/office/drawing/2014/main" id="{44BC597A-488E-6B4F-B787-E4C214377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| Electron cooling in the CERN accelerator complex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1834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22" grpId="0" animBg="1"/>
      <p:bldP spid="29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B8676ED-E9F5-BC42-881D-1FD74BC085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32691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Transverse beam distribution </a:t>
            </a:r>
            <a:r>
              <a:rPr lang="en-US" sz="1800" b="0" dirty="0"/>
              <a:t>can be adjusted (as already seen):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b="1" dirty="0"/>
          </a:p>
          <a:p>
            <a:pPr lvl="1"/>
            <a:r>
              <a:rPr lang="en-US" b="1" dirty="0"/>
              <a:t>Electron current </a:t>
            </a:r>
            <a:r>
              <a:rPr lang="en-US" dirty="0"/>
              <a:t>depends from both </a:t>
            </a:r>
            <a:r>
              <a:rPr lang="en-US" b="1" i="1" dirty="0" err="1"/>
              <a:t>V</a:t>
            </a:r>
            <a:r>
              <a:rPr lang="en-US" b="1" i="1" baseline="-25000" dirty="0" err="1"/>
              <a:t>grid</a:t>
            </a:r>
            <a:r>
              <a:rPr lang="en-US" dirty="0"/>
              <a:t> and </a:t>
            </a:r>
            <a:r>
              <a:rPr lang="en-US" b="1" i="1" dirty="0" err="1"/>
              <a:t>V</a:t>
            </a:r>
            <a:r>
              <a:rPr lang="en-US" b="1" i="1" baseline="-25000" dirty="0" err="1"/>
              <a:t>control</a:t>
            </a:r>
            <a:r>
              <a:rPr lang="en-US" dirty="0"/>
              <a:t> in a </a:t>
            </a:r>
            <a:br>
              <a:rPr lang="en-US" dirty="0"/>
            </a:br>
            <a:r>
              <a:rPr lang="en-US" b="1" dirty="0"/>
              <a:t>non trivial way </a:t>
            </a:r>
            <a:r>
              <a:rPr lang="en-US" dirty="0"/>
              <a:t>as </a:t>
            </a:r>
            <a:r>
              <a:rPr lang="en-US" b="1" dirty="0"/>
              <a:t>Perveance</a:t>
            </a:r>
            <a:r>
              <a:rPr lang="en-US" dirty="0"/>
              <a:t> (</a:t>
            </a:r>
            <a:r>
              <a:rPr lang="en-US" b="1" i="1" dirty="0"/>
              <a:t>P</a:t>
            </a:r>
            <a:r>
              <a:rPr lang="en-US" dirty="0"/>
              <a:t>) </a:t>
            </a:r>
            <a:r>
              <a:rPr lang="en-US" b="1" dirty="0"/>
              <a:t>is not constant</a:t>
            </a:r>
            <a:r>
              <a:rPr lang="en-US" dirty="0"/>
              <a:t>.</a:t>
            </a:r>
            <a:endParaRPr lang="en-US" baseline="-25000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187200" lvl="1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743D3D0-4D89-E244-B7C5-7ADA53DCFE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55321"/>
          </a:xfrm>
        </p:spPr>
        <p:txBody>
          <a:bodyPr/>
          <a:lstStyle/>
          <a:p>
            <a:r>
              <a:rPr lang="en-US" dirty="0"/>
              <a:t>LEIR E-Cooler Gun Settings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9803648A-A37A-044D-8F8E-1E84B3339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F7C20-409B-AE4E-B1F4-20138E8F6F4A}" type="slidenum">
              <a:rPr lang="en-US" smtClean="0"/>
              <a:pPr/>
              <a:t>45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B0E67F2-D9CB-3F4C-AA4A-9A76CDE923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7423" y="1296588"/>
            <a:ext cx="4336043" cy="1131898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1584D252-1EFC-7A4C-A730-62E835EBAFCE}"/>
              </a:ext>
            </a:extLst>
          </p:cNvPr>
          <p:cNvGrpSpPr/>
          <p:nvPr/>
        </p:nvGrpSpPr>
        <p:grpSpPr>
          <a:xfrm>
            <a:off x="7340095" y="2925269"/>
            <a:ext cx="4653497" cy="3358129"/>
            <a:chOff x="5736114" y="3021164"/>
            <a:chExt cx="4653497" cy="3358129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2C092948-595E-F84E-A611-4FD25701CB1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67263" y="3218373"/>
              <a:ext cx="4298135" cy="3160920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C773A9D7-9199-D244-BB0F-7789D6C76B6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36114" y="3150730"/>
              <a:ext cx="4653497" cy="2775631"/>
            </a:xfrm>
            <a:prstGeom prst="rect">
              <a:avLst/>
            </a:prstGeom>
          </p:spPr>
        </p:pic>
        <p:sp>
          <p:nvSpPr>
            <p:cNvPr id="20" name="Text Placeholder 1">
              <a:extLst>
                <a:ext uri="{FF2B5EF4-FFF2-40B4-BE49-F238E27FC236}">
                  <a16:creationId xmlns:a16="http://schemas.microsoft.com/office/drawing/2014/main" id="{FCCC53DE-7372-7241-AAA6-ED11BC2103AA}"/>
                </a:ext>
              </a:extLst>
            </p:cNvPr>
            <p:cNvSpPr txBox="1">
              <a:spLocks/>
            </p:cNvSpPr>
            <p:nvPr/>
          </p:nvSpPr>
          <p:spPr>
            <a:xfrm>
              <a:off x="5853616" y="3021164"/>
              <a:ext cx="4298135" cy="320039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85000" lnSpcReduction="10000"/>
            </a:bodyPr>
            <a:lstStyle>
              <a:lvl1pPr marL="180000" indent="-187200" algn="l" defTabSz="457200" rtl="0" eaLnBrk="1" latinLnBrk="0" hangingPunct="1">
                <a:spcBef>
                  <a:spcPts val="1600"/>
                </a:spcBef>
                <a:spcAft>
                  <a:spcPts val="400"/>
                </a:spcAft>
                <a:buClr>
                  <a:srgbClr val="0055A0"/>
                </a:buClr>
                <a:buFont typeface="Arial"/>
                <a:buChar char="•"/>
                <a:defRPr sz="1700" b="1" kern="1200">
                  <a:solidFill>
                    <a:srgbClr val="0055A0"/>
                  </a:solidFill>
                  <a:latin typeface="Arial"/>
                  <a:ea typeface="+mn-ea"/>
                  <a:cs typeface="Arial"/>
                </a:defRPr>
              </a:lvl1pPr>
              <a:lvl2pPr marL="381600" indent="-194400" algn="l" defTabSz="4572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00"/>
                </a:spcAft>
                <a:buClrTx/>
                <a:buSzPct val="100000"/>
                <a:buFont typeface="Arial"/>
                <a:buChar char="•"/>
                <a:defRPr sz="1500" kern="1200">
                  <a:solidFill>
                    <a:schemeClr val="tx1"/>
                  </a:solidFill>
                  <a:latin typeface="Arial"/>
                  <a:ea typeface="+mn-ea"/>
                  <a:cs typeface="Arial"/>
                </a:defRPr>
              </a:lvl2pPr>
              <a:lvl3pPr marL="694800" indent="-228600" algn="l" defTabSz="4572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Pct val="100000"/>
                <a:buFont typeface="Lucida Grande"/>
                <a:buChar char="−"/>
                <a:defRPr sz="150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ea typeface="+mn-ea"/>
                  <a:cs typeface="Arial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1600" kern="1200">
                  <a:solidFill>
                    <a:schemeClr val="tx1"/>
                  </a:solidFill>
                  <a:latin typeface="Arial"/>
                  <a:ea typeface="+mn-ea"/>
                  <a:cs typeface="Arial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1400" kern="1200">
                  <a:solidFill>
                    <a:schemeClr val="tx1"/>
                  </a:solidFill>
                  <a:latin typeface="Arial"/>
                  <a:ea typeface="+mn-ea"/>
                  <a:cs typeface="Arial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dirty="0">
                  <a:solidFill>
                    <a:schemeClr val="tx1"/>
                  </a:solidFill>
                </a:rPr>
                <a:t>Dashed lines generated using “fitted” Perveance</a:t>
              </a:r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6096DB5F-B77A-8244-839B-94210F514C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99343" y="4956981"/>
            <a:ext cx="3318819" cy="69999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696E84D-9989-9343-B291-161B5958880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91125" y="3738950"/>
            <a:ext cx="2487934" cy="387395"/>
          </a:xfrm>
          <a:prstGeom prst="rect">
            <a:avLst/>
          </a:prstGeom>
        </p:spPr>
      </p:pic>
      <p:pic>
        <p:nvPicPr>
          <p:cNvPr id="22" name="Picture 4">
            <a:extLst>
              <a:ext uri="{FF2B5EF4-FFF2-40B4-BE49-F238E27FC236}">
                <a16:creationId xmlns:a16="http://schemas.microsoft.com/office/drawing/2014/main" id="{0F95BC0C-D813-8547-AD59-EC32057D44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004" y="1365140"/>
            <a:ext cx="5371569" cy="905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 Placeholder 1">
            <a:extLst>
              <a:ext uri="{FF2B5EF4-FFF2-40B4-BE49-F238E27FC236}">
                <a16:creationId xmlns:a16="http://schemas.microsoft.com/office/drawing/2014/main" id="{C0E8F87D-0A79-9A4A-983E-458E16C83D1F}"/>
              </a:ext>
            </a:extLst>
          </p:cNvPr>
          <p:cNvSpPr txBox="1">
            <a:spLocks/>
          </p:cNvSpPr>
          <p:nvPr/>
        </p:nvSpPr>
        <p:spPr>
          <a:xfrm>
            <a:off x="1017218" y="3151044"/>
            <a:ext cx="4298135" cy="32003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40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5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1AC79D2-2E7E-EE44-8F30-F1607DE839A8}"/>
              </a:ext>
            </a:extLst>
          </p:cNvPr>
          <p:cNvSpPr txBox="1"/>
          <p:nvPr/>
        </p:nvSpPr>
        <p:spPr>
          <a:xfrm>
            <a:off x="1220038" y="4573502"/>
            <a:ext cx="489877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Perveance naïve fit looking at available data: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27535B3A-51E0-2048-87F3-19FD6A655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C0F8BFBD-6054-DD4B-88D0-E71D082A4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| Electron cooling in the CERN accelerator complex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673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D206B80-A6AB-9A4E-8FDD-6A04838526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118" y="1156987"/>
            <a:ext cx="11376024" cy="4608512"/>
          </a:xfrm>
        </p:spPr>
        <p:txBody>
          <a:bodyPr/>
          <a:lstStyle/>
          <a:p>
            <a:r>
              <a:rPr lang="en-US" dirty="0"/>
              <a:t>The same concept can be used to accelerate the beam! </a:t>
            </a:r>
            <a:r>
              <a:rPr lang="en-US" b="0" dirty="0"/>
              <a:t>Just</a:t>
            </a:r>
            <a:r>
              <a:rPr lang="en-US" dirty="0"/>
              <a:t> keep increasing </a:t>
            </a:r>
            <a:r>
              <a:rPr lang="en-US" b="0" dirty="0"/>
              <a:t>the</a:t>
            </a:r>
            <a:r>
              <a:rPr lang="en-US" dirty="0"/>
              <a:t> </a:t>
            </a:r>
            <a:r>
              <a:rPr lang="en-US" dirty="0" err="1"/>
              <a:t>Vgun</a:t>
            </a:r>
            <a:r>
              <a:rPr lang="en-US" dirty="0"/>
              <a:t> </a:t>
            </a:r>
            <a:r>
              <a:rPr lang="en-US" b="0" dirty="0"/>
              <a:t>while</a:t>
            </a:r>
            <a:r>
              <a:rPr lang="en-US" dirty="0"/>
              <a:t> adjusting magnetic cycle </a:t>
            </a:r>
            <a:r>
              <a:rPr lang="en-US" b="0" dirty="0"/>
              <a:t>to follow increase of ions momentum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3"/>
                </a:solidFill>
              </a:rPr>
              <a:t>Very slow process! </a:t>
            </a:r>
            <a:r>
              <a:rPr lang="en-US" b="0" dirty="0"/>
              <a:t>Managed to </a:t>
            </a:r>
            <a:r>
              <a:rPr lang="en-US" dirty="0"/>
              <a:t>increase momentum </a:t>
            </a:r>
            <a:r>
              <a:rPr lang="en-US" b="0" dirty="0"/>
              <a:t>only of about </a:t>
            </a:r>
            <a:r>
              <a:rPr lang="en-US" dirty="0"/>
              <a:t>6%</a:t>
            </a:r>
            <a:r>
              <a:rPr lang="en-US" b="0" dirty="0"/>
              <a:t> in </a:t>
            </a:r>
            <a:r>
              <a:rPr lang="en-US" dirty="0"/>
              <a:t>~1 second </a:t>
            </a:r>
            <a:r>
              <a:rPr lang="en-US" b="0" dirty="0"/>
              <a:t>for a low intensity ion beam.</a:t>
            </a:r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02722"/>
          </a:xfrm>
        </p:spPr>
        <p:txBody>
          <a:bodyPr/>
          <a:lstStyle/>
          <a:p>
            <a:r>
              <a:rPr lang="en-US" dirty="0"/>
              <a:t>LEIR: Ion Acceleration with the Electron Cooler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827532" y="2943959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5"/>
                </a:solidFill>
                <a:latin typeface="Arial" charset="0"/>
                <a:ea typeface="Arial" charset="0"/>
                <a:cs typeface="Arial" charset="0"/>
              </a:rPr>
              <a:t>Longitudinal</a:t>
            </a:r>
          </a:p>
          <a:p>
            <a:r>
              <a:rPr lang="en-US" sz="1600" b="1" dirty="0" err="1">
                <a:solidFill>
                  <a:schemeClr val="accent5"/>
                </a:solidFill>
                <a:latin typeface="Arial" charset="0"/>
                <a:ea typeface="Arial" charset="0"/>
                <a:cs typeface="Arial" charset="0"/>
              </a:rPr>
              <a:t>Schottky</a:t>
            </a:r>
            <a:endParaRPr lang="en-US" sz="1600" b="1" dirty="0">
              <a:solidFill>
                <a:schemeClr val="accent5"/>
              </a:solidFill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F10BCEB-1C7C-944A-9544-AC86534376AD}"/>
              </a:ext>
            </a:extLst>
          </p:cNvPr>
          <p:cNvGrpSpPr/>
          <p:nvPr/>
        </p:nvGrpSpPr>
        <p:grpSpPr>
          <a:xfrm>
            <a:off x="1261180" y="2577504"/>
            <a:ext cx="8704097" cy="3148432"/>
            <a:chOff x="2123381" y="2847039"/>
            <a:chExt cx="6767024" cy="2447757"/>
          </a:xfrm>
        </p:grpSpPr>
        <p:pic>
          <p:nvPicPr>
            <p:cNvPr id="42" name="Picture 41"/>
            <p:cNvPicPr>
              <a:picLocks noChangeAspect="1"/>
            </p:cNvPicPr>
            <p:nvPr/>
          </p:nvPicPr>
          <p:blipFill rotWithShape="1">
            <a:blip r:embed="rId2"/>
            <a:srcRect l="1375" t="9550" b="48288"/>
            <a:stretch/>
          </p:blipFill>
          <p:spPr>
            <a:xfrm>
              <a:off x="2397417" y="3119123"/>
              <a:ext cx="6361596" cy="2175673"/>
            </a:xfrm>
            <a:prstGeom prst="rect">
              <a:avLst/>
            </a:prstGeom>
          </p:spPr>
        </p:pic>
        <p:cxnSp>
          <p:nvCxnSpPr>
            <p:cNvPr id="43" name="Straight Arrow Connector 42"/>
            <p:cNvCxnSpPr/>
            <p:nvPr/>
          </p:nvCxnSpPr>
          <p:spPr>
            <a:xfrm>
              <a:off x="2472303" y="3191149"/>
              <a:ext cx="7620" cy="185928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V="1">
              <a:off x="2479923" y="3150442"/>
              <a:ext cx="6178506" cy="17849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6500940" y="2847039"/>
              <a:ext cx="19527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b="1" dirty="0">
                  <a:solidFill>
                    <a:srgbClr val="FF0000"/>
                  </a:solidFill>
                </a:rPr>
                <a:t>revolution frequency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 rot="16200000">
              <a:off x="2000591" y="4471467"/>
              <a:ext cx="5533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</a:rPr>
                <a:t>time</a:t>
              </a:r>
            </a:p>
          </p:txBody>
        </p:sp>
        <p:cxnSp>
          <p:nvCxnSpPr>
            <p:cNvPr id="47" name="Straight Arrow Connector 46"/>
            <p:cNvCxnSpPr/>
            <p:nvPr/>
          </p:nvCxnSpPr>
          <p:spPr>
            <a:xfrm flipV="1">
              <a:off x="4834228" y="3303367"/>
              <a:ext cx="440156" cy="55423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 flipH="1" flipV="1">
              <a:off x="7241109" y="3249081"/>
              <a:ext cx="518160" cy="30976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flipV="1">
              <a:off x="6397573" y="3650557"/>
              <a:ext cx="400050" cy="3738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7622109" y="3404510"/>
              <a:ext cx="12682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harmonic</a:t>
              </a:r>
              <a:r>
                <a:rPr lang="en-US" sz="1400" dirty="0">
                  <a:solidFill>
                    <a:srgbClr val="FF0000"/>
                  </a:solidFill>
                </a:rPr>
                <a:t> </a:t>
              </a:r>
              <a:r>
                <a:rPr lang="en-US" sz="1400" dirty="0">
                  <a:solidFill>
                    <a:schemeClr val="bg1"/>
                  </a:solidFill>
                </a:rPr>
                <a:t>100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193109" y="3534050"/>
              <a:ext cx="5870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h=99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829977" y="4145084"/>
              <a:ext cx="5870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h=97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635533" y="4457504"/>
              <a:ext cx="5870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h=96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400629" y="4844560"/>
              <a:ext cx="5870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h=95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007597" y="3838222"/>
              <a:ext cx="5870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h=98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7713550" y="3122570"/>
              <a:ext cx="8418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solidFill>
                    <a:schemeClr val="bg1"/>
                  </a:solidFill>
                </a:rPr>
                <a:t>injection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2896210" y="3186633"/>
              <a:ext cx="211468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reduce </a:t>
              </a:r>
              <a:r>
                <a:rPr lang="en-US" sz="1400" dirty="0" err="1">
                  <a:solidFill>
                    <a:schemeClr val="bg1"/>
                  </a:solidFill>
                </a:rPr>
                <a:t>dp</a:t>
              </a:r>
              <a:r>
                <a:rPr lang="en-US" sz="1400" dirty="0">
                  <a:solidFill>
                    <a:schemeClr val="bg1"/>
                  </a:solidFill>
                </a:rPr>
                <a:t>/p with cooling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5255425" y="3534050"/>
              <a:ext cx="13276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solidFill>
                    <a:schemeClr val="bg1"/>
                  </a:solidFill>
                </a:rPr>
                <a:t>drag ion beam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629C412E-B295-0B48-80A0-AB2FFB8AA383}"/>
              </a:ext>
            </a:extLst>
          </p:cNvPr>
          <p:cNvSpPr txBox="1"/>
          <p:nvPr/>
        </p:nvSpPr>
        <p:spPr>
          <a:xfrm>
            <a:off x="6699791" y="6028128"/>
            <a:ext cx="54922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100" b="1" i="1" dirty="0">
                <a:solidFill>
                  <a:schemeClr val="accent5"/>
                </a:solidFill>
              </a:rPr>
              <a:t>More Details in </a:t>
            </a:r>
            <a:r>
              <a:rPr lang="en-GB" sz="1100" b="1" i="1" dirty="0">
                <a:solidFill>
                  <a:schemeClr val="accent5"/>
                </a:solidFill>
                <a:hlinkClick r:id="rId3"/>
              </a:rPr>
              <a:t>CERN-ACC-NOTE-2020-0023</a:t>
            </a:r>
            <a:r>
              <a:rPr lang="en-GB" sz="1100" b="1" i="1" dirty="0">
                <a:solidFill>
                  <a:schemeClr val="accent5"/>
                </a:solidFill>
              </a:rPr>
              <a:t> and A. </a:t>
            </a:r>
            <a:r>
              <a:rPr lang="en-GB" sz="1100" b="1" i="1" dirty="0" err="1">
                <a:solidFill>
                  <a:schemeClr val="accent5"/>
                </a:solidFill>
              </a:rPr>
              <a:t>Saa</a:t>
            </a:r>
            <a:r>
              <a:rPr lang="en-GB" sz="1100" b="1" i="1" dirty="0">
                <a:solidFill>
                  <a:schemeClr val="accent5"/>
                </a:solidFill>
              </a:rPr>
              <a:t> Hernandez </a:t>
            </a:r>
            <a:r>
              <a:rPr lang="en-GB" sz="1100" b="1" i="1" dirty="0">
                <a:solidFill>
                  <a:schemeClr val="accent5"/>
                </a:solidFill>
                <a:hlinkClick r:id="rId4"/>
              </a:rPr>
              <a:t>E-BEAM#2</a:t>
            </a:r>
            <a:r>
              <a:rPr lang="en-GB" sz="1100" b="1" i="1" dirty="0">
                <a:solidFill>
                  <a:schemeClr val="accent5"/>
                </a:solidFill>
              </a:rPr>
              <a:t> 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1CFEE1-6265-2740-98A3-52C3C30C8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D6E4ED-DA0B-7344-9943-9B5FBD747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| Electron cooling in the CERN accelerator complex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EC7F34-4963-9143-AE20-3CBDD27BB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8422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951C304-8ECB-6346-A534-30B1FFA340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69860"/>
            <a:ext cx="11376024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marL="36000">
              <a:spcAft>
                <a:spcPts val="1000"/>
              </a:spcAft>
            </a:pPr>
            <a:r>
              <a:rPr lang="en-US" dirty="0"/>
              <a:t>Circuitry is very similar to the LEIR e-cooler one, but with some more simplifications and less tuning knobs (e.g. simpler gun, single PC for main solenoids/</a:t>
            </a:r>
            <a:r>
              <a:rPr lang="en-US" dirty="0" err="1"/>
              <a:t>toroids</a:t>
            </a:r>
            <a:r>
              <a:rPr lang="en-US" dirty="0"/>
              <a:t>)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4369995-7039-844C-B6FD-FD4DC8959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30077"/>
          </a:xfrm>
        </p:spPr>
        <p:txBody>
          <a:bodyPr/>
          <a:lstStyle/>
          <a:p>
            <a:r>
              <a:rPr lang="en-US" dirty="0"/>
              <a:t>AD E-Cooler Power Supplies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7B95264-F4EC-F945-AEA1-9A50387D22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Gamba | Electron cooling in the CERN accelerator complex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FAAFE7E-5367-8D46-B140-CA399570D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47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2E77C05-7967-834B-94B4-D7FCCA070D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360" y="2113048"/>
            <a:ext cx="9405537" cy="3542054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468EA1B8-7B6C-EB43-BADC-52775FBE9CFB}"/>
              </a:ext>
            </a:extLst>
          </p:cNvPr>
          <p:cNvGrpSpPr/>
          <p:nvPr/>
        </p:nvGrpSpPr>
        <p:grpSpPr>
          <a:xfrm>
            <a:off x="1046809" y="2056814"/>
            <a:ext cx="9170531" cy="1774307"/>
            <a:chOff x="1046809" y="2056814"/>
            <a:chExt cx="9170531" cy="1774307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4D66B280-A949-9D42-998A-E6DC72FD14F0}"/>
                </a:ext>
              </a:extLst>
            </p:cNvPr>
            <p:cNvSpPr/>
            <p:nvPr/>
          </p:nvSpPr>
          <p:spPr bwMode="auto">
            <a:xfrm>
              <a:off x="9248097" y="3116247"/>
              <a:ext cx="969243" cy="596212"/>
            </a:xfrm>
            <a:prstGeom prst="ellipse">
              <a:avLst/>
            </a:prstGeom>
            <a:solidFill>
              <a:srgbClr val="FF0000">
                <a:alpha val="20000"/>
              </a:srgbClr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Garamond" pitchFamily="-65" charset="0"/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E98A0754-C789-8547-B627-03FE8A829081}"/>
                </a:ext>
              </a:extLst>
            </p:cNvPr>
            <p:cNvSpPr/>
            <p:nvPr/>
          </p:nvSpPr>
          <p:spPr bwMode="auto">
            <a:xfrm>
              <a:off x="1046809" y="2701052"/>
              <a:ext cx="969243" cy="596212"/>
            </a:xfrm>
            <a:prstGeom prst="ellipse">
              <a:avLst/>
            </a:prstGeom>
            <a:solidFill>
              <a:srgbClr val="FF0000">
                <a:alpha val="20000"/>
              </a:srgbClr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Garamond" pitchFamily="-65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85C1FEE-CC74-6B45-B7EF-3E50BCB901E0}"/>
                </a:ext>
              </a:extLst>
            </p:cNvPr>
            <p:cNvSpPr txBox="1"/>
            <p:nvPr/>
          </p:nvSpPr>
          <p:spPr>
            <a:xfrm>
              <a:off x="3739657" y="3431011"/>
              <a:ext cx="3588161" cy="400110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marL="14288" algn="ctr"/>
              <a:r>
                <a:rPr lang="en-US" sz="2000" b="1" kern="0" dirty="0">
                  <a:solidFill>
                    <a:srgbClr val="FF0000"/>
                  </a:solidFill>
                </a:rPr>
                <a:t>Main Controls/Observables </a:t>
              </a: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1FE93DB1-49AD-4B45-BA13-CAFFC85F810C}"/>
                </a:ext>
              </a:extLst>
            </p:cNvPr>
            <p:cNvCxnSpPr>
              <a:cxnSpLocks/>
              <a:stCxn id="18" idx="1"/>
              <a:endCxn id="17" idx="5"/>
            </p:cNvCxnSpPr>
            <p:nvPr/>
          </p:nvCxnSpPr>
          <p:spPr bwMode="auto">
            <a:xfrm flipH="1" flipV="1">
              <a:off x="1874110" y="3209951"/>
              <a:ext cx="1865547" cy="421115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45323CDF-3C1E-2541-9E82-E9F9FD4FA5E3}"/>
                </a:ext>
              </a:extLst>
            </p:cNvPr>
            <p:cNvCxnSpPr>
              <a:cxnSpLocks/>
              <a:stCxn id="18" idx="3"/>
              <a:endCxn id="16" idx="2"/>
            </p:cNvCxnSpPr>
            <p:nvPr/>
          </p:nvCxnSpPr>
          <p:spPr bwMode="auto">
            <a:xfrm flipV="1">
              <a:off x="7327818" y="3414353"/>
              <a:ext cx="1920279" cy="216713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57C9B45C-D76F-9246-992C-CE1F63A03EAC}"/>
                </a:ext>
              </a:extLst>
            </p:cNvPr>
            <p:cNvSpPr/>
            <p:nvPr/>
          </p:nvSpPr>
          <p:spPr bwMode="auto">
            <a:xfrm>
              <a:off x="4700186" y="2056814"/>
              <a:ext cx="969243" cy="596212"/>
            </a:xfrm>
            <a:prstGeom prst="ellipse">
              <a:avLst/>
            </a:prstGeom>
            <a:solidFill>
              <a:srgbClr val="FF0000">
                <a:alpha val="20000"/>
              </a:srgbClr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Garamond" pitchFamily="-65" charset="0"/>
              </a:endParaRPr>
            </a:p>
          </p:txBody>
        </p: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29934C97-E64A-5F4E-9617-78312B7033CC}"/>
                </a:ext>
              </a:extLst>
            </p:cNvPr>
            <p:cNvCxnSpPr>
              <a:cxnSpLocks/>
              <a:endCxn id="43" idx="3"/>
            </p:cNvCxnSpPr>
            <p:nvPr/>
          </p:nvCxnSpPr>
          <p:spPr bwMode="auto">
            <a:xfrm flipV="1">
              <a:off x="4408557" y="2565713"/>
              <a:ext cx="433570" cy="862983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F5AEFCCD-EA43-D849-94CB-81AC6B410750}"/>
              </a:ext>
            </a:extLst>
          </p:cNvPr>
          <p:cNvGrpSpPr/>
          <p:nvPr/>
        </p:nvGrpSpPr>
        <p:grpSpPr>
          <a:xfrm>
            <a:off x="2059627" y="2218701"/>
            <a:ext cx="2204770" cy="732717"/>
            <a:chOff x="2059627" y="2218701"/>
            <a:chExt cx="2204770" cy="732717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B5DF8515-EE56-9346-A8F9-B6F5645AF001}"/>
                </a:ext>
              </a:extLst>
            </p:cNvPr>
            <p:cNvSpPr txBox="1"/>
            <p:nvPr/>
          </p:nvSpPr>
          <p:spPr>
            <a:xfrm>
              <a:off x="2059627" y="2218701"/>
              <a:ext cx="2204770" cy="307777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marL="14288" algn="ctr"/>
              <a:r>
                <a:rPr lang="en-US" sz="1400" b="1" kern="0" dirty="0">
                  <a:solidFill>
                    <a:srgbClr val="FF0000"/>
                  </a:solidFill>
                </a:rPr>
                <a:t>Fast Switch: Ground/V</a:t>
              </a:r>
              <a:r>
                <a:rPr lang="en-US" sz="1400" b="1" kern="0" baseline="-25000" dirty="0">
                  <a:solidFill>
                    <a:srgbClr val="FF0000"/>
                  </a:solidFill>
                </a:rPr>
                <a:t>K</a:t>
              </a:r>
            </a:p>
          </p:txBody>
        </p: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C099CD5B-1A45-7E4E-AB9A-F478778841A9}"/>
                </a:ext>
              </a:extLst>
            </p:cNvPr>
            <p:cNvCxnSpPr>
              <a:cxnSpLocks/>
              <a:stCxn id="52" idx="2"/>
            </p:cNvCxnSpPr>
            <p:nvPr/>
          </p:nvCxnSpPr>
          <p:spPr bwMode="auto">
            <a:xfrm flipH="1">
              <a:off x="3157160" y="2526478"/>
              <a:ext cx="4852" cy="42494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B5C256C4-FE9E-8040-958D-87AEC367F2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78876" y="4247597"/>
            <a:ext cx="2205137" cy="125774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7B6F0FE-6253-AA47-94A7-21A3EAC55BD5}"/>
              </a:ext>
            </a:extLst>
          </p:cNvPr>
          <p:cNvSpPr txBox="1"/>
          <p:nvPr/>
        </p:nvSpPr>
        <p:spPr>
          <a:xfrm>
            <a:off x="8186057" y="5720092"/>
            <a:ext cx="3853723" cy="523220"/>
          </a:xfrm>
          <a:prstGeom prst="rect">
            <a:avLst/>
          </a:prstGeom>
          <a:solidFill>
            <a:srgbClr val="FF9696">
              <a:alpha val="29804"/>
            </a:srgb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14288" algn="ctr"/>
            <a:r>
              <a:rPr lang="en-US" sz="1400" b="1" kern="0" dirty="0">
                <a:solidFill>
                  <a:srgbClr val="FF0000"/>
                </a:solidFill>
              </a:rPr>
              <a:t>“Effective” perveance might decrease with time due to thermionic cathode aging…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077A228-A7D4-F34C-9E74-E93F62676A46}"/>
              </a:ext>
            </a:extLst>
          </p:cNvPr>
          <p:cNvSpPr/>
          <p:nvPr/>
        </p:nvSpPr>
        <p:spPr bwMode="auto">
          <a:xfrm>
            <a:off x="10217340" y="5157495"/>
            <a:ext cx="1822044" cy="511357"/>
          </a:xfrm>
          <a:prstGeom prst="ellipse">
            <a:avLst/>
          </a:prstGeom>
          <a:solidFill>
            <a:srgbClr val="FF0000">
              <a:alpha val="20000"/>
            </a:srgbClr>
          </a:solidFill>
          <a:ln w="381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Garamond" pitchFamily="-65" charset="0"/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C66B2AB-E13E-A24E-AE54-C7C2C72A3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126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31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6280947-E59D-C845-8845-3DD11F51D0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13233"/>
            <a:ext cx="11376024" cy="316511"/>
          </a:xfrm>
        </p:spPr>
        <p:txBody>
          <a:bodyPr/>
          <a:lstStyle/>
          <a:p>
            <a:r>
              <a:rPr lang="en-US" sz="2000" dirty="0"/>
              <a:t>Controlling e-cooler interlocks and e- beam current/losses with two independent tools: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CA71138-0CD5-C84C-A969-3E31CEECD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39640"/>
          </a:xfrm>
        </p:spPr>
        <p:txBody>
          <a:bodyPr/>
          <a:lstStyle/>
          <a:p>
            <a:r>
              <a:rPr lang="en-US" dirty="0"/>
              <a:t>AD Tools: E</a:t>
            </a:r>
            <a:r>
              <a:rPr lang="en-US" baseline="30000" dirty="0"/>
              <a:t>-</a:t>
            </a:r>
            <a:r>
              <a:rPr lang="en-US" dirty="0"/>
              <a:t> Beam Current Monitor </a:t>
            </a:r>
            <a:r>
              <a:rPr lang="en-US" sz="2400" b="0" dirty="0"/>
              <a:t>(similar in LEIR)</a:t>
            </a:r>
            <a:endParaRPr lang="en-US" b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3F3B4F-770A-8546-B03E-B9E861F09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Gamba | Electron cooling in the CERN accelerator complex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20EE2B8-599A-1345-9016-E3D498965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48</a:t>
            </a:fld>
            <a:endParaRPr lang="en-US"/>
          </a:p>
        </p:txBody>
      </p:sp>
      <p:pic>
        <p:nvPicPr>
          <p:cNvPr id="7" name="Content Placeholder 5">
            <a:extLst>
              <a:ext uri="{FF2B5EF4-FFF2-40B4-BE49-F238E27FC236}">
                <a16:creationId xmlns:a16="http://schemas.microsoft.com/office/drawing/2014/main" id="{4ED38C83-DB82-9047-A429-483A292917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346" y="2880272"/>
            <a:ext cx="5720991" cy="328104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05E89EB-8D6E-8B4B-8677-3173AE78B0B4}"/>
              </a:ext>
            </a:extLst>
          </p:cNvPr>
          <p:cNvSpPr txBox="1"/>
          <p:nvPr/>
        </p:nvSpPr>
        <p:spPr>
          <a:xfrm>
            <a:off x="2657122" y="3433987"/>
            <a:ext cx="1980350" cy="400110"/>
          </a:xfrm>
          <a:prstGeom prst="rect">
            <a:avLst/>
          </a:prstGeom>
          <a:solidFill>
            <a:srgbClr val="FF0000">
              <a:alpha val="29804"/>
            </a:srgb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marL="14288"/>
            <a:r>
              <a:rPr lang="en-US" sz="2000" b="1" kern="0" dirty="0"/>
              <a:t>Poor sampling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4664684-7CE5-D54B-8073-060FC23B1FBA}"/>
              </a:ext>
            </a:extLst>
          </p:cNvPr>
          <p:cNvCxnSpPr>
            <a:cxnSpLocks/>
            <a:stCxn id="8" idx="1"/>
          </p:cNvCxnSpPr>
          <p:nvPr/>
        </p:nvCxnSpPr>
        <p:spPr bwMode="auto">
          <a:xfrm flipH="1">
            <a:off x="1720446" y="3634042"/>
            <a:ext cx="936676" cy="73459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5F3BAF84-1B7D-DE42-BD22-2D68D678F598}"/>
              </a:ext>
            </a:extLst>
          </p:cNvPr>
          <p:cNvGrpSpPr/>
          <p:nvPr/>
        </p:nvGrpSpPr>
        <p:grpSpPr>
          <a:xfrm>
            <a:off x="6045855" y="2832460"/>
            <a:ext cx="6018462" cy="3330517"/>
            <a:chOff x="4735222" y="2268444"/>
            <a:chExt cx="7387113" cy="4087906"/>
          </a:xfrm>
        </p:grpSpPr>
        <p:pic>
          <p:nvPicPr>
            <p:cNvPr id="10" name="Content Placeholder 6">
              <a:extLst>
                <a:ext uri="{FF2B5EF4-FFF2-40B4-BE49-F238E27FC236}">
                  <a16:creationId xmlns:a16="http://schemas.microsoft.com/office/drawing/2014/main" id="{07A92336-5410-6A44-A09A-1C730930E13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35222" y="2268444"/>
              <a:ext cx="7387113" cy="4087906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DA3C09B-36BF-3B46-832F-1B5F07A32F77}"/>
                </a:ext>
              </a:extLst>
            </p:cNvPr>
            <p:cNvSpPr txBox="1"/>
            <p:nvPr/>
          </p:nvSpPr>
          <p:spPr>
            <a:xfrm>
              <a:off x="6243111" y="5307387"/>
              <a:ext cx="2077638" cy="642205"/>
            </a:xfrm>
            <a:prstGeom prst="rect">
              <a:avLst/>
            </a:prstGeom>
            <a:solidFill>
              <a:srgbClr val="FF0000">
                <a:alpha val="29804"/>
              </a:srgbClr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marL="14288"/>
              <a:r>
                <a:rPr lang="en-US" sz="1400" b="1" kern="0" dirty="0"/>
                <a:t>Example with no grid fast switch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3D264DFB-2AC0-3448-B3E7-00418E59FAEA}"/>
                </a:ext>
              </a:extLst>
            </p:cNvPr>
            <p:cNvCxnSpPr>
              <a:cxnSpLocks/>
              <a:stCxn id="11" idx="1"/>
            </p:cNvCxnSpPr>
            <p:nvPr/>
          </p:nvCxnSpPr>
          <p:spPr bwMode="auto">
            <a:xfrm flipH="1" flipV="1">
              <a:off x="6052563" y="4890794"/>
              <a:ext cx="190548" cy="737695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FF2C15B-43D1-4347-8F5D-9D14805BAB7E}"/>
                </a:ext>
              </a:extLst>
            </p:cNvPr>
            <p:cNvSpPr txBox="1"/>
            <p:nvPr/>
          </p:nvSpPr>
          <p:spPr>
            <a:xfrm>
              <a:off x="9174337" y="4312398"/>
              <a:ext cx="1462102" cy="642205"/>
            </a:xfrm>
            <a:prstGeom prst="rect">
              <a:avLst/>
            </a:prstGeom>
            <a:solidFill>
              <a:srgbClr val="FF0000">
                <a:alpha val="29804"/>
              </a:srgbClr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marL="14288"/>
              <a:r>
                <a:rPr lang="en-US" sz="1400" b="1" kern="0" dirty="0"/>
                <a:t>With grid fast switch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F55C5BE3-C9AA-B54D-9AF4-11F545A663B9}"/>
                </a:ext>
              </a:extLst>
            </p:cNvPr>
            <p:cNvCxnSpPr>
              <a:cxnSpLocks/>
              <a:stCxn id="13" idx="1"/>
            </p:cNvCxnSpPr>
            <p:nvPr/>
          </p:nvCxnSpPr>
          <p:spPr bwMode="auto">
            <a:xfrm flipH="1" flipV="1">
              <a:off x="8428779" y="4536850"/>
              <a:ext cx="745559" cy="9665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A73EAC2B-E332-FA40-A8AF-1BFE89127528}"/>
                </a:ext>
              </a:extLst>
            </p:cNvPr>
            <p:cNvCxnSpPr>
              <a:cxnSpLocks/>
              <a:stCxn id="13" idx="2"/>
            </p:cNvCxnSpPr>
            <p:nvPr/>
          </p:nvCxnSpPr>
          <p:spPr bwMode="auto">
            <a:xfrm flipH="1">
              <a:off x="9532034" y="4954602"/>
              <a:ext cx="373354" cy="550161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25D5AA23-2AD2-2542-9222-C9EEEA8D7924}"/>
                </a:ext>
              </a:extLst>
            </p:cNvPr>
            <p:cNvCxnSpPr>
              <a:cxnSpLocks/>
              <a:stCxn id="13" idx="2"/>
            </p:cNvCxnSpPr>
            <p:nvPr/>
          </p:nvCxnSpPr>
          <p:spPr bwMode="auto">
            <a:xfrm>
              <a:off x="9905388" y="4954602"/>
              <a:ext cx="1075435" cy="597663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906ED36-CFAF-AA4B-AA9E-2EBC4A8D8266}"/>
                </a:ext>
              </a:extLst>
            </p:cNvPr>
            <p:cNvSpPr txBox="1"/>
            <p:nvPr/>
          </p:nvSpPr>
          <p:spPr>
            <a:xfrm>
              <a:off x="8968182" y="2586050"/>
              <a:ext cx="2068843" cy="642205"/>
            </a:xfrm>
            <a:prstGeom prst="rect">
              <a:avLst/>
            </a:prstGeom>
            <a:solidFill>
              <a:srgbClr val="FF0000">
                <a:alpha val="29804"/>
              </a:srgbClr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marL="14288" algn="ctr"/>
              <a:r>
                <a:rPr lang="en-US" sz="1400" b="1" kern="0" dirty="0"/>
                <a:t>Current losses estimates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3588818A-B81A-8B4A-950F-1DA5BA85ABBF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8428777" y="3178196"/>
              <a:ext cx="913250" cy="153765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4D6A5AF3-511C-944E-B46F-C684C4B6E2E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342027" y="3178195"/>
              <a:ext cx="226900" cy="25248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3ADA0231-102F-BF41-B9CD-7BC62B86B22E}"/>
              </a:ext>
            </a:extLst>
          </p:cNvPr>
          <p:cNvSpPr txBox="1"/>
          <p:nvPr/>
        </p:nvSpPr>
        <p:spPr>
          <a:xfrm>
            <a:off x="407988" y="1698522"/>
            <a:ext cx="5486400" cy="8048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90000"/>
              </a:lnSpc>
              <a:spcBef>
                <a:spcPts val="500"/>
              </a:spcBef>
              <a:spcAft>
                <a:spcPts val="400"/>
              </a:spcAft>
            </a:pPr>
            <a:r>
              <a:rPr lang="en-US" sz="1600" b="1" dirty="0">
                <a:solidFill>
                  <a:srgbClr val="2F2F2F"/>
                </a:solidFill>
              </a:rPr>
              <a:t>LabView: Mixture between BI PLC communication and Power Converters FESA classes</a:t>
            </a:r>
          </a:p>
          <a:p>
            <a:pPr marL="324000" lvl="1" indent="-324000"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</a:pPr>
            <a:r>
              <a:rPr lang="en-US" sz="1600" dirty="0">
                <a:solidFill>
                  <a:srgbClr val="2F2F2F"/>
                </a:solidFill>
              </a:rPr>
              <a:t>Estimates e- beam current via </a:t>
            </a:r>
            <a:r>
              <a:rPr lang="en-US" sz="1600" dirty="0" err="1">
                <a:solidFill>
                  <a:srgbClr val="2F2F2F"/>
                </a:solidFill>
              </a:rPr>
              <a:t>I</a:t>
            </a:r>
            <a:r>
              <a:rPr lang="en-US" sz="1600" baseline="-25000" dirty="0" err="1">
                <a:solidFill>
                  <a:srgbClr val="2F2F2F"/>
                </a:solidFill>
              </a:rPr>
              <a:t>collector</a:t>
            </a:r>
            <a:r>
              <a:rPr lang="en-US" sz="1600" dirty="0">
                <a:solidFill>
                  <a:srgbClr val="2F2F2F"/>
                </a:solidFill>
              </a:rPr>
              <a:t>;  losses via </a:t>
            </a:r>
            <a:r>
              <a:rPr lang="en-US" sz="1600" dirty="0" err="1">
                <a:solidFill>
                  <a:srgbClr val="2F2F2F"/>
                </a:solidFill>
              </a:rPr>
              <a:t>I</a:t>
            </a:r>
            <a:r>
              <a:rPr lang="en-US" sz="1600" baseline="-25000" dirty="0" err="1">
                <a:solidFill>
                  <a:srgbClr val="2F2F2F"/>
                </a:solidFill>
              </a:rPr>
              <a:t>katode</a:t>
            </a:r>
            <a:r>
              <a:rPr lang="en-US" sz="1600" baseline="-25000" dirty="0">
                <a:solidFill>
                  <a:srgbClr val="2F2F2F"/>
                </a:solidFill>
              </a:rPr>
              <a:t>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764EA27-E4E1-D842-862D-2DC18F8AC048}"/>
              </a:ext>
            </a:extLst>
          </p:cNvPr>
          <p:cNvSpPr txBox="1"/>
          <p:nvPr/>
        </p:nvSpPr>
        <p:spPr>
          <a:xfrm>
            <a:off x="6223871" y="1711113"/>
            <a:ext cx="5675203" cy="8956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90000"/>
              </a:lnSpc>
              <a:spcBef>
                <a:spcPts val="500"/>
              </a:spcBef>
              <a:spcAft>
                <a:spcPts val="400"/>
              </a:spcAft>
            </a:pPr>
            <a:r>
              <a:rPr lang="en-US" sz="1600" b="1" dirty="0" err="1">
                <a:solidFill>
                  <a:srgbClr val="2F2F2F"/>
                </a:solidFill>
              </a:rPr>
              <a:t>VirtualScope</a:t>
            </a:r>
            <a:r>
              <a:rPr lang="en-US" sz="1600" b="1" dirty="0">
                <a:solidFill>
                  <a:srgbClr val="2F2F2F"/>
                </a:solidFill>
              </a:rPr>
              <a:t> installed in the HV Cage:</a:t>
            </a:r>
          </a:p>
          <a:p>
            <a:pPr marL="285750" lvl="0" indent="-285750">
              <a:lnSpc>
                <a:spcPct val="90000"/>
              </a:lnSpc>
              <a:spcBef>
                <a:spcPts val="5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2F2F2F"/>
                </a:solidFill>
              </a:rPr>
              <a:t>Clearly showing fast switches “stopping” (or not) the beam</a:t>
            </a:r>
          </a:p>
          <a:p>
            <a:pPr marL="285750" lvl="0" indent="-285750">
              <a:lnSpc>
                <a:spcPct val="90000"/>
              </a:lnSpc>
              <a:spcBef>
                <a:spcPts val="5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2F2F2F"/>
                </a:solidFill>
              </a:rPr>
              <a:t>Similar view available also for LEIR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F00AC10-8129-6549-89A3-655A3BD137FD}"/>
              </a:ext>
            </a:extLst>
          </p:cNvPr>
          <p:cNvCxnSpPr>
            <a:cxnSpLocks/>
          </p:cNvCxnSpPr>
          <p:nvPr/>
        </p:nvCxnSpPr>
        <p:spPr>
          <a:xfrm>
            <a:off x="5979355" y="1546167"/>
            <a:ext cx="0" cy="461515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Date Placeholder 24">
            <a:extLst>
              <a:ext uri="{FF2B5EF4-FFF2-40B4-BE49-F238E27FC236}">
                <a16:creationId xmlns:a16="http://schemas.microsoft.com/office/drawing/2014/main" id="{02593139-7BEA-CD40-9F22-6ECA1E3A9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602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0" grpId="0"/>
      <p:bldP spid="21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225" y="1062853"/>
            <a:ext cx="5298440" cy="2751540"/>
          </a:xfrm>
          <a:prstGeom prst="rect">
            <a:avLst/>
          </a:prstGeom>
          <a:ln>
            <a:solidFill>
              <a:srgbClr val="FFC000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ELENA: Some detailed analysis of Cooling</a:t>
            </a:r>
            <a:endParaRPr lang="en-US" i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8504" y="3861072"/>
            <a:ext cx="4890162" cy="2628852"/>
          </a:xfrm>
          <a:ln>
            <a:solidFill>
              <a:srgbClr val="FFC000"/>
            </a:solidFill>
          </a:ln>
        </p:spPr>
      </p:pic>
      <p:cxnSp>
        <p:nvCxnSpPr>
          <p:cNvPr id="12" name="Straight Arrow Connector 11"/>
          <p:cNvCxnSpPr/>
          <p:nvPr/>
        </p:nvCxnSpPr>
        <p:spPr bwMode="auto">
          <a:xfrm flipH="1">
            <a:off x="8435439" y="3483738"/>
            <a:ext cx="1356348" cy="74387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bg2">
                <a:lumMod val="60000"/>
                <a:lumOff val="40000"/>
              </a:schemeClr>
            </a:solidFill>
            <a:prstDash val="sysDash"/>
            <a:round/>
            <a:headEnd type="none" w="sm" len="sm"/>
            <a:tailEnd type="triangle"/>
          </a:ln>
          <a:effectLst/>
        </p:spPr>
      </p:cxnSp>
      <p:sp>
        <p:nvSpPr>
          <p:cNvPr id="15" name="Rectangle 14"/>
          <p:cNvSpPr/>
          <p:nvPr/>
        </p:nvSpPr>
        <p:spPr>
          <a:xfrm>
            <a:off x="9542207" y="5448271"/>
            <a:ext cx="2241806" cy="738664"/>
          </a:xfrm>
          <a:prstGeom prst="rect">
            <a:avLst/>
          </a:prstGeom>
          <a:solidFill>
            <a:srgbClr val="FFF7B7"/>
          </a:solidFill>
        </p:spPr>
        <p:txBody>
          <a:bodyPr wrap="square">
            <a:spAutoFit/>
          </a:bodyPr>
          <a:lstStyle/>
          <a:p>
            <a:pPr algn="r"/>
            <a:r>
              <a:rPr lang="en-US" sz="1400" b="1" dirty="0"/>
              <a:t>Cumulative Distribution Functions from Left/Right scrapings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407988" y="4016292"/>
            <a:ext cx="6622115" cy="2063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19" charset="2"/>
              <a:buChar char="n"/>
              <a:defRPr sz="3200">
                <a:solidFill>
                  <a:schemeClr val="bg2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19" charset="2"/>
              <a:buChar char="¨"/>
              <a:defRPr sz="28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19" charset="2"/>
              <a:buChar char="n"/>
              <a:defRPr sz="24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19" charset="2"/>
              <a:buChar char="¨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19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9pPr>
          </a:lstStyle>
          <a:p>
            <a:pPr marL="266700" indent="-266700">
              <a:spcAft>
                <a:spcPts val="400"/>
              </a:spcAft>
            </a:pPr>
            <a:r>
              <a:rPr lang="en-US" sz="2000" b="1" kern="0" dirty="0">
                <a:solidFill>
                  <a:schemeClr val="tx1"/>
                </a:solidFill>
              </a:rPr>
              <a:t>Longitudinal</a:t>
            </a:r>
            <a:r>
              <a:rPr lang="en-US" sz="2000" kern="0" dirty="0">
                <a:solidFill>
                  <a:schemeClr val="tx1"/>
                </a:solidFill>
              </a:rPr>
              <a:t> </a:t>
            </a:r>
            <a:r>
              <a:rPr lang="en-US" sz="2000" b="1" kern="0" dirty="0">
                <a:solidFill>
                  <a:schemeClr val="tx1"/>
                </a:solidFill>
              </a:rPr>
              <a:t>cooling time </a:t>
            </a:r>
            <a:r>
              <a:rPr lang="en-US" sz="2000" kern="0" dirty="0">
                <a:solidFill>
                  <a:schemeClr val="tx1"/>
                </a:solidFill>
              </a:rPr>
              <a:t>of the order of </a:t>
            </a:r>
            <a:r>
              <a:rPr lang="en-US" sz="2000" b="1" kern="0" dirty="0">
                <a:solidFill>
                  <a:schemeClr val="tx1"/>
                </a:solidFill>
              </a:rPr>
              <a:t>1 s</a:t>
            </a:r>
          </a:p>
          <a:p>
            <a:pPr marL="666750" lvl="1" indent="-266700">
              <a:spcAft>
                <a:spcPts val="400"/>
              </a:spcAft>
            </a:pPr>
            <a:r>
              <a:rPr lang="en-US" sz="1600" b="1" kern="0" dirty="0">
                <a:solidFill>
                  <a:schemeClr val="tx1"/>
                </a:solidFill>
              </a:rPr>
              <a:t>Momentum spread ~2.5e-4 compatible with expectations</a:t>
            </a:r>
          </a:p>
          <a:p>
            <a:pPr marL="266700" indent="-266700">
              <a:spcAft>
                <a:spcPts val="400"/>
              </a:spcAft>
            </a:pPr>
            <a:r>
              <a:rPr lang="en-US" sz="2000" kern="0" dirty="0">
                <a:solidFill>
                  <a:schemeClr val="tx1"/>
                </a:solidFill>
              </a:rPr>
              <a:t>Clear </a:t>
            </a:r>
            <a:r>
              <a:rPr lang="en-US" sz="2000" b="1" kern="0" dirty="0">
                <a:solidFill>
                  <a:schemeClr val="tx1"/>
                </a:solidFill>
              </a:rPr>
              <a:t>reduction</a:t>
            </a:r>
            <a:r>
              <a:rPr lang="en-US" sz="2000" kern="0" dirty="0">
                <a:solidFill>
                  <a:schemeClr val="tx1"/>
                </a:solidFill>
              </a:rPr>
              <a:t> of transverse </a:t>
            </a:r>
            <a:r>
              <a:rPr lang="en-US" sz="2000" b="1" kern="0" dirty="0">
                <a:solidFill>
                  <a:schemeClr val="tx1"/>
                </a:solidFill>
              </a:rPr>
              <a:t>beam size</a:t>
            </a:r>
          </a:p>
          <a:p>
            <a:pPr marL="266700" indent="-266700">
              <a:spcAft>
                <a:spcPts val="400"/>
              </a:spcAft>
            </a:pPr>
            <a:r>
              <a:rPr lang="en-US" sz="2000" kern="0" dirty="0">
                <a:solidFill>
                  <a:schemeClr val="tx1"/>
                </a:solidFill>
              </a:rPr>
              <a:t>Some</a:t>
            </a:r>
            <a:r>
              <a:rPr lang="en-US" sz="2000" b="1" kern="0" dirty="0">
                <a:solidFill>
                  <a:schemeClr val="tx1"/>
                </a:solidFill>
              </a:rPr>
              <a:t> drift </a:t>
            </a:r>
            <a:r>
              <a:rPr lang="en-US" sz="2000" kern="0" dirty="0">
                <a:solidFill>
                  <a:schemeClr val="tx1"/>
                </a:solidFill>
              </a:rPr>
              <a:t>of</a:t>
            </a:r>
            <a:r>
              <a:rPr lang="en-US" sz="2000" b="1" kern="0" dirty="0">
                <a:solidFill>
                  <a:schemeClr val="tx1"/>
                </a:solidFill>
              </a:rPr>
              <a:t> mean energy</a:t>
            </a:r>
          </a:p>
          <a:p>
            <a:pPr marL="666750" lvl="1" indent="-266700">
              <a:spcAft>
                <a:spcPts val="400"/>
              </a:spcAft>
            </a:pPr>
            <a:r>
              <a:rPr lang="en-US" sz="1800" b="1" kern="0" dirty="0">
                <a:solidFill>
                  <a:schemeClr val="tx1"/>
                </a:solidFill>
              </a:rPr>
              <a:t>e- beam energy drift?</a:t>
            </a:r>
            <a:endParaRPr lang="en-US" sz="2000" b="1" kern="0" dirty="0">
              <a:solidFill>
                <a:schemeClr val="tx1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0BEB89F-EE9B-7044-8F7C-F09D060498E3}"/>
              </a:ext>
            </a:extLst>
          </p:cNvPr>
          <p:cNvGrpSpPr/>
          <p:nvPr/>
        </p:nvGrpSpPr>
        <p:grpSpPr>
          <a:xfrm>
            <a:off x="739267" y="1002055"/>
            <a:ext cx="5042468" cy="2751540"/>
            <a:chOff x="1832829" y="1075797"/>
            <a:chExt cx="4025666" cy="275154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2829" y="1075797"/>
              <a:ext cx="4025666" cy="2751540"/>
            </a:xfrm>
            <a:prstGeom prst="rect">
              <a:avLst/>
            </a:prstGeom>
            <a:ln>
              <a:solidFill>
                <a:srgbClr val="FFC000"/>
              </a:solidFill>
            </a:ln>
          </p:spPr>
        </p:pic>
        <p:sp>
          <p:nvSpPr>
            <p:cNvPr id="8" name="Rectangle 7"/>
            <p:cNvSpPr/>
            <p:nvPr/>
          </p:nvSpPr>
          <p:spPr>
            <a:xfrm>
              <a:off x="3813000" y="1075797"/>
              <a:ext cx="1941654" cy="338554"/>
            </a:xfrm>
            <a:prstGeom prst="rect">
              <a:avLst/>
            </a:prstGeom>
            <a:solidFill>
              <a:srgbClr val="FFF7B7"/>
            </a:solidFill>
          </p:spPr>
          <p:txBody>
            <a:bodyPr wrap="none">
              <a:spAutoFit/>
            </a:bodyPr>
            <a:lstStyle/>
            <a:p>
              <a:r>
                <a:rPr lang="en-US" sz="1600" b="1" dirty="0" err="1"/>
                <a:t>Schottky</a:t>
              </a:r>
              <a:r>
                <a:rPr lang="en-US" sz="1600" b="1" dirty="0"/>
                <a:t> signal @h=10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877465" y="3091200"/>
              <a:ext cx="154691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b="1" dirty="0">
                  <a:solidFill>
                    <a:srgbClr val="FF0000"/>
                  </a:solidFill>
                </a:rPr>
                <a:t>Re-bunching</a:t>
              </a:r>
            </a:p>
          </p:txBody>
        </p:sp>
        <p:cxnSp>
          <p:nvCxnSpPr>
            <p:cNvPr id="27" name="Straight Arrow Connector 26"/>
            <p:cNvCxnSpPr/>
            <p:nvPr/>
          </p:nvCxnSpPr>
          <p:spPr bwMode="auto">
            <a:xfrm flipV="1">
              <a:off x="4384079" y="2784451"/>
              <a:ext cx="570641" cy="46063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28" name="TextBox 27"/>
            <p:cNvSpPr txBox="1"/>
            <p:nvPr/>
          </p:nvSpPr>
          <p:spPr>
            <a:xfrm>
              <a:off x="3088028" y="1469322"/>
              <a:ext cx="129605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</a:rPr>
                <a:t>De-bunching</a:t>
              </a:r>
              <a:br>
                <a:rPr lang="en-US" sz="1400" b="1" dirty="0">
                  <a:solidFill>
                    <a:srgbClr val="FF0000"/>
                  </a:solidFill>
                </a:rPr>
              </a:br>
              <a:r>
                <a:rPr lang="en-US" sz="1400" b="1" dirty="0">
                  <a:solidFill>
                    <a:srgbClr val="FF0000"/>
                  </a:solidFill>
                </a:rPr>
                <a:t>(unclear time)</a:t>
              </a:r>
            </a:p>
          </p:txBody>
        </p:sp>
        <p:cxnSp>
          <p:nvCxnSpPr>
            <p:cNvPr id="29" name="Straight Arrow Connector 28"/>
            <p:cNvCxnSpPr/>
            <p:nvPr/>
          </p:nvCxnSpPr>
          <p:spPr bwMode="auto">
            <a:xfrm flipH="1">
              <a:off x="2644656" y="1700154"/>
              <a:ext cx="467512" cy="133065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32" name="Oval 31"/>
            <p:cNvSpPr/>
            <p:nvPr/>
          </p:nvSpPr>
          <p:spPr bwMode="auto">
            <a:xfrm>
              <a:off x="2446868" y="1784932"/>
              <a:ext cx="294040" cy="1549535"/>
            </a:xfrm>
            <a:prstGeom prst="ellipse">
              <a:avLst/>
            </a:prstGeom>
            <a:solidFill>
              <a:srgbClr val="FF0000">
                <a:alpha val="40000"/>
              </a:srgbClr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Garamond" pitchFamily="-65" charset="0"/>
              </a:endParaRPr>
            </a:p>
          </p:txBody>
        </p:sp>
      </p:grpSp>
      <p:sp>
        <p:nvSpPr>
          <p:cNvPr id="16" name="Rectangle 15"/>
          <p:cNvSpPr/>
          <p:nvPr/>
        </p:nvSpPr>
        <p:spPr>
          <a:xfrm>
            <a:off x="8593707" y="1062854"/>
            <a:ext cx="3124958" cy="338554"/>
          </a:xfrm>
          <a:prstGeom prst="rect">
            <a:avLst/>
          </a:prstGeom>
          <a:solidFill>
            <a:srgbClr val="FFF7B7"/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Analysis of </a:t>
            </a:r>
            <a:r>
              <a:rPr lang="en-US" sz="1600" b="1" dirty="0" err="1"/>
              <a:t>Schottky</a:t>
            </a:r>
            <a:r>
              <a:rPr lang="en-US" sz="1600" b="1" dirty="0"/>
              <a:t> signal</a:t>
            </a:r>
          </a:p>
        </p:txBody>
      </p:sp>
      <p:sp>
        <p:nvSpPr>
          <p:cNvPr id="33" name="Oval 32"/>
          <p:cNvSpPr/>
          <p:nvPr/>
        </p:nvSpPr>
        <p:spPr bwMode="auto">
          <a:xfrm>
            <a:off x="7757697" y="1996740"/>
            <a:ext cx="1122240" cy="1388597"/>
          </a:xfrm>
          <a:prstGeom prst="ellipse">
            <a:avLst/>
          </a:prstGeom>
          <a:solidFill>
            <a:srgbClr val="00B050">
              <a:alpha val="40000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Garamond" pitchFamily="-65" charset="0"/>
            </a:endParaRPr>
          </a:p>
        </p:txBody>
      </p:sp>
      <p:cxnSp>
        <p:nvCxnSpPr>
          <p:cNvPr id="34" name="Straight Arrow Connector 33"/>
          <p:cNvCxnSpPr>
            <a:cxnSpLocks/>
          </p:cNvCxnSpPr>
          <p:nvPr/>
        </p:nvCxnSpPr>
        <p:spPr bwMode="auto">
          <a:xfrm flipV="1">
            <a:off x="5985430" y="2934929"/>
            <a:ext cx="1757473" cy="129268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B050">
                <a:alpha val="69804"/>
              </a:srgbClr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1" name="Straight Arrow Connector 10"/>
          <p:cNvCxnSpPr>
            <a:cxnSpLocks/>
          </p:cNvCxnSpPr>
          <p:nvPr/>
        </p:nvCxnSpPr>
        <p:spPr bwMode="auto">
          <a:xfrm>
            <a:off x="8128977" y="3415203"/>
            <a:ext cx="218610" cy="89132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ysDash"/>
            <a:round/>
            <a:headEnd type="none" w="sm" len="sm"/>
            <a:tailEnd type="triangle"/>
          </a:ln>
          <a:effectLst/>
        </p:spPr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F19CD47A-B5A2-CD4C-9034-B22DD9F8ABAA}"/>
              </a:ext>
            </a:extLst>
          </p:cNvPr>
          <p:cNvCxnSpPr>
            <a:cxnSpLocks/>
          </p:cNvCxnSpPr>
          <p:nvPr/>
        </p:nvCxnSpPr>
        <p:spPr bwMode="auto">
          <a:xfrm flipH="1">
            <a:off x="9350477" y="3511587"/>
            <a:ext cx="1713806" cy="79494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>
                <a:lumMod val="60000"/>
                <a:lumOff val="40000"/>
              </a:schemeClr>
            </a:solidFill>
            <a:prstDash val="sysDash"/>
            <a:round/>
            <a:headEnd type="none" w="sm" len="sm"/>
            <a:tailEnd type="triangle"/>
          </a:ln>
          <a:effectLst/>
        </p:spPr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74567EB0-AAA0-8548-8B76-4D554C7D0268}"/>
              </a:ext>
            </a:extLst>
          </p:cNvPr>
          <p:cNvSpPr txBox="1"/>
          <p:nvPr/>
        </p:nvSpPr>
        <p:spPr>
          <a:xfrm>
            <a:off x="0" y="6008353"/>
            <a:ext cx="1798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>
                <a:solidFill>
                  <a:srgbClr val="7030A0"/>
                </a:solidFill>
              </a:rPr>
              <a:t>From </a:t>
            </a:r>
            <a:r>
              <a:rPr lang="en-US" sz="1400" b="1" i="1" dirty="0" err="1">
                <a:solidFill>
                  <a:srgbClr val="7030A0"/>
                </a:solidFill>
              </a:rPr>
              <a:t>J.Hunt</a:t>
            </a:r>
            <a:r>
              <a:rPr lang="en-US" sz="1400" b="1" i="1" dirty="0">
                <a:solidFill>
                  <a:srgbClr val="7030A0"/>
                </a:solidFill>
              </a:rPr>
              <a:t> </a:t>
            </a:r>
            <a:r>
              <a:rPr lang="en-US" sz="1400" b="1" i="1" dirty="0">
                <a:solidFill>
                  <a:srgbClr val="7030A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PRAB</a:t>
            </a:r>
            <a:endParaRPr lang="en-US" sz="1400" b="1" i="1" dirty="0">
              <a:solidFill>
                <a:srgbClr val="7030A0"/>
              </a:solidFill>
            </a:endParaRPr>
          </a:p>
        </p:txBody>
      </p:sp>
      <p:sp>
        <p:nvSpPr>
          <p:cNvPr id="38" name="Slide Number Placeholder 37">
            <a:extLst>
              <a:ext uri="{FF2B5EF4-FFF2-40B4-BE49-F238E27FC236}">
                <a16:creationId xmlns:a16="http://schemas.microsoft.com/office/drawing/2014/main" id="{AF3D4193-90CA-9249-9925-9C2E6F038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2D871-21A4-4D9C-8A46-A51D5C701A7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49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3" name="Footer Placeholder 3">
            <a:extLst>
              <a:ext uri="{FF2B5EF4-FFF2-40B4-BE49-F238E27FC236}">
                <a16:creationId xmlns:a16="http://schemas.microsoft.com/office/drawing/2014/main" id="{17A9F32D-E7B5-504A-95CD-E6CD99321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D. Gamba | Electron cooling in the CERN accelerator complex</a:t>
            </a:r>
          </a:p>
        </p:txBody>
      </p:sp>
      <p:sp>
        <p:nvSpPr>
          <p:cNvPr id="44" name="Date Placeholder 10">
            <a:extLst>
              <a:ext uri="{FF2B5EF4-FFF2-40B4-BE49-F238E27FC236}">
                <a16:creationId xmlns:a16="http://schemas.microsoft.com/office/drawing/2014/main" id="{0054B872-2802-8040-B59F-41073DECD42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/>
              <a:t>MSC Seminars 07/03/2024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33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2287C9-1451-2440-8FD0-2246DF2F7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Cooling Cartoon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EF9049-5C8E-9C4E-AD4B-7D24A1388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4A305E-5CF6-204D-BCFF-8A00A44FD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| Electron cooling in the CERN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0A68EF-65BE-194C-8EC3-4D071DDDA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0" name="Rectangle 3">
            <a:extLst>
              <a:ext uri="{FF2B5EF4-FFF2-40B4-BE49-F238E27FC236}">
                <a16:creationId xmlns:a16="http://schemas.microsoft.com/office/drawing/2014/main" id="{A851A3C1-731D-9240-8683-7C4B2FD80C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832" y="1048304"/>
            <a:ext cx="1136866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tabLst>
                <a:tab pos="228600" algn="l"/>
              </a:tabLst>
            </a:pPr>
            <a:r>
              <a:rPr lang="en-US" sz="2000" b="1" dirty="0">
                <a:solidFill>
                  <a:schemeClr val="tx2"/>
                </a:solidFill>
              </a:rPr>
              <a:t>Simple analogy </a:t>
            </a:r>
            <a:r>
              <a:rPr lang="en-US" sz="2000" dirty="0">
                <a:solidFill>
                  <a:schemeClr val="tx2"/>
                </a:solidFill>
              </a:rPr>
              <a:t>(by I. </a:t>
            </a:r>
            <a:r>
              <a:rPr lang="en-US" sz="2000" dirty="0" err="1">
                <a:solidFill>
                  <a:schemeClr val="tx2"/>
                </a:solidFill>
              </a:rPr>
              <a:t>Meshkov</a:t>
            </a:r>
            <a:r>
              <a:rPr lang="en-US" sz="2000" dirty="0">
                <a:solidFill>
                  <a:schemeClr val="tx2"/>
                </a:solidFill>
              </a:rPr>
              <a:t>)</a:t>
            </a:r>
            <a:r>
              <a:rPr lang="en-US" sz="2000" b="1" dirty="0">
                <a:solidFill>
                  <a:schemeClr val="tx2"/>
                </a:solidFill>
              </a:rPr>
              <a:t>: </a:t>
            </a:r>
            <a:r>
              <a:rPr lang="en-US" sz="2000" dirty="0">
                <a:solidFill>
                  <a:schemeClr val="tx2"/>
                </a:solidFill>
              </a:rPr>
              <a:t>a </a:t>
            </a:r>
            <a:r>
              <a:rPr lang="en-US" sz="2000" b="1" dirty="0">
                <a:solidFill>
                  <a:schemeClr val="tx2"/>
                </a:solidFill>
              </a:rPr>
              <a:t>bullet</a:t>
            </a:r>
            <a:r>
              <a:rPr lang="en-US" sz="2000" dirty="0">
                <a:solidFill>
                  <a:schemeClr val="tx2"/>
                </a:solidFill>
              </a:rPr>
              <a:t> (“ion”) </a:t>
            </a:r>
            <a:r>
              <a:rPr lang="en-US" sz="2000" b="1" dirty="0">
                <a:solidFill>
                  <a:schemeClr val="tx2"/>
                </a:solidFill>
              </a:rPr>
              <a:t>shot</a:t>
            </a:r>
            <a:r>
              <a:rPr lang="en-US" sz="2000" dirty="0">
                <a:solidFill>
                  <a:schemeClr val="tx2"/>
                </a:solidFill>
              </a:rPr>
              <a:t> at a </a:t>
            </a:r>
            <a:r>
              <a:rPr lang="en-US" sz="2000" b="1" dirty="0">
                <a:solidFill>
                  <a:schemeClr val="tx2"/>
                </a:solidFill>
              </a:rPr>
              <a:t>heap of sand </a:t>
            </a:r>
            <a:r>
              <a:rPr lang="en-US" sz="2000" dirty="0">
                <a:solidFill>
                  <a:schemeClr val="tx2"/>
                </a:solidFill>
              </a:rPr>
              <a:t>(“electrons”!) flying with average velocity v</a:t>
            </a:r>
            <a:r>
              <a:rPr lang="en-US" sz="2000" baseline="-25000" dirty="0">
                <a:solidFill>
                  <a:schemeClr val="tx2"/>
                </a:solidFill>
              </a:rPr>
              <a:t>0</a:t>
            </a:r>
            <a:r>
              <a:rPr lang="en-US" sz="2000" dirty="0">
                <a:solidFill>
                  <a:schemeClr val="tx2"/>
                </a:solidFill>
              </a:rPr>
              <a:t> :</a:t>
            </a:r>
          </a:p>
        </p:txBody>
      </p:sp>
      <p:sp>
        <p:nvSpPr>
          <p:cNvPr id="71" name="Rectangle 3">
            <a:extLst>
              <a:ext uri="{FF2B5EF4-FFF2-40B4-BE49-F238E27FC236}">
                <a16:creationId xmlns:a16="http://schemas.microsoft.com/office/drawing/2014/main" id="{05BCCEF8-E1B4-C540-9315-56AFBE462C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17314" y="2805844"/>
            <a:ext cx="2950054" cy="52322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tabLst>
                <a:tab pos="228600" algn="l"/>
              </a:tabLst>
            </a:pPr>
            <a:r>
              <a:rPr lang="en-US" sz="2800" b="1" i="1" dirty="0" err="1">
                <a:solidFill>
                  <a:srgbClr val="CC0000"/>
                </a:solidFill>
              </a:rPr>
              <a:t>V</a:t>
            </a:r>
            <a:r>
              <a:rPr lang="en-US" sz="2800" b="1" i="1" baseline="-25000" dirty="0" err="1">
                <a:solidFill>
                  <a:srgbClr val="CC0000"/>
                </a:solidFill>
              </a:rPr>
              <a:t>ion</a:t>
            </a:r>
            <a:r>
              <a:rPr lang="en-US" sz="2800" b="1" i="1" dirty="0">
                <a:solidFill>
                  <a:srgbClr val="0033CC"/>
                </a:solidFill>
              </a:rPr>
              <a:t> </a:t>
            </a:r>
            <a:r>
              <a:rPr lang="en-US" sz="2800" b="1" i="1" dirty="0">
                <a:solidFill>
                  <a:srgbClr val="0033CC"/>
                </a:solidFill>
                <a:cs typeface="Arial" pitchFamily="34" charset="0"/>
                <a:sym typeface="Symbol"/>
              </a:rPr>
              <a:t></a:t>
            </a:r>
            <a:r>
              <a:rPr lang="en-US" sz="2800" b="1" i="1" dirty="0">
                <a:solidFill>
                  <a:srgbClr val="0033CC"/>
                </a:solidFill>
              </a:rPr>
              <a:t> v</a:t>
            </a:r>
            <a:r>
              <a:rPr lang="en-US" sz="2800" b="1" i="1" baseline="-25000" dirty="0">
                <a:solidFill>
                  <a:srgbClr val="0033CC"/>
                </a:solidFill>
              </a:rPr>
              <a:t>0</a:t>
            </a:r>
            <a:r>
              <a:rPr lang="en-US" sz="2800" b="1" i="1" dirty="0">
                <a:solidFill>
                  <a:srgbClr val="0033CC"/>
                </a:solidFill>
              </a:rPr>
              <a:t> </a:t>
            </a:r>
            <a:r>
              <a:rPr lang="en-US" sz="2800" b="1" dirty="0">
                <a:solidFill>
                  <a:srgbClr val="0033CC"/>
                </a:solidFill>
                <a:sym typeface="Symbol"/>
              </a:rPr>
              <a:t> </a:t>
            </a:r>
            <a:r>
              <a:rPr lang="en-US" sz="2800" b="1" dirty="0" err="1">
                <a:solidFill>
                  <a:srgbClr val="0033CC"/>
                </a:solidFill>
                <a:sym typeface="Symbol"/>
              </a:rPr>
              <a:t>v</a:t>
            </a:r>
            <a:r>
              <a:rPr lang="en-US" sz="2800" b="1" baseline="-25000" dirty="0" err="1">
                <a:solidFill>
                  <a:srgbClr val="0033CC"/>
                </a:solidFill>
                <a:sym typeface="Symbol"/>
              </a:rPr>
              <a:t>e</a:t>
            </a:r>
            <a:r>
              <a:rPr lang="en-US" sz="2800" b="1" dirty="0">
                <a:solidFill>
                  <a:srgbClr val="0033CC"/>
                </a:solidFill>
                <a:sym typeface="Symbol"/>
              </a:rPr>
              <a:t></a:t>
            </a:r>
            <a:r>
              <a:rPr lang="en-US" sz="2800" b="1" i="1" dirty="0">
                <a:solidFill>
                  <a:srgbClr val="0033CC"/>
                </a:solidFill>
                <a:sym typeface="Symbol"/>
              </a:rPr>
              <a:t> </a:t>
            </a:r>
            <a:endParaRPr lang="en-GB" sz="2800" b="1" i="1" dirty="0">
              <a:solidFill>
                <a:srgbClr val="0033CC"/>
              </a:solidFill>
            </a:endParaRPr>
          </a:p>
        </p:txBody>
      </p:sp>
      <p:grpSp>
        <p:nvGrpSpPr>
          <p:cNvPr id="6" name="Group 6">
            <a:extLst>
              <a:ext uri="{FF2B5EF4-FFF2-40B4-BE49-F238E27FC236}">
                <a16:creationId xmlns:a16="http://schemas.microsoft.com/office/drawing/2014/main" id="{E7EAA701-5D75-544F-9E14-7F0CE2A8D374}"/>
              </a:ext>
            </a:extLst>
          </p:cNvPr>
          <p:cNvGrpSpPr>
            <a:grpSpLocks/>
          </p:cNvGrpSpPr>
          <p:nvPr/>
        </p:nvGrpSpPr>
        <p:grpSpPr bwMode="auto">
          <a:xfrm rot="20750915">
            <a:off x="847430" y="3575042"/>
            <a:ext cx="2508493" cy="899785"/>
            <a:chOff x="295" y="1408"/>
            <a:chExt cx="1288" cy="462"/>
          </a:xfrm>
        </p:grpSpPr>
        <p:sp>
          <p:nvSpPr>
            <p:cNvPr id="7" name="Text Box 7">
              <a:extLst>
                <a:ext uri="{FF2B5EF4-FFF2-40B4-BE49-F238E27FC236}">
                  <a16:creationId xmlns:a16="http://schemas.microsoft.com/office/drawing/2014/main" id="{AF271146-6226-164F-B21F-182FCCCA03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5" y="1408"/>
              <a:ext cx="65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0" hangingPunct="0">
                <a:spcBef>
                  <a:spcPct val="50000"/>
                </a:spcBef>
              </a:pPr>
              <a:r>
                <a:rPr lang="en-US" sz="2400" b="1" i="1" dirty="0">
                  <a:solidFill>
                    <a:srgbClr val="A50021"/>
                  </a:solidFill>
                </a:rPr>
                <a:t>ion</a:t>
              </a:r>
              <a:endParaRPr lang="en-US" sz="2800" b="1" i="1" dirty="0">
                <a:solidFill>
                  <a:srgbClr val="A50021"/>
                </a:solidFill>
                <a:latin typeface="Batang" pitchFamily="18" charset="-127"/>
                <a:ea typeface="Batang" pitchFamily="18" charset="-127"/>
              </a:endParaRPr>
            </a:p>
          </p:txBody>
        </p:sp>
        <p:grpSp>
          <p:nvGrpSpPr>
            <p:cNvPr id="8" name="Group 8">
              <a:extLst>
                <a:ext uri="{FF2B5EF4-FFF2-40B4-BE49-F238E27FC236}">
                  <a16:creationId xmlns:a16="http://schemas.microsoft.com/office/drawing/2014/main" id="{93702723-01D9-E446-ADA7-43BF5479002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1" y="1435"/>
              <a:ext cx="1152" cy="435"/>
              <a:chOff x="1379" y="1516"/>
              <a:chExt cx="1152" cy="435"/>
            </a:xfrm>
          </p:grpSpPr>
          <p:sp>
            <p:nvSpPr>
              <p:cNvPr id="9" name="Line 9">
                <a:extLst>
                  <a:ext uri="{FF2B5EF4-FFF2-40B4-BE49-F238E27FC236}">
                    <a16:creationId xmlns:a16="http://schemas.microsoft.com/office/drawing/2014/main" id="{73643960-B1FD-3E4E-8534-6C1F0A385C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1383572">
                <a:off x="1437" y="1516"/>
                <a:ext cx="1094" cy="435"/>
              </a:xfrm>
              <a:prstGeom prst="line">
                <a:avLst/>
              </a:prstGeom>
              <a:noFill/>
              <a:ln w="38100">
                <a:solidFill>
                  <a:srgbClr val="A5002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" name="Oval 10">
                <a:extLst>
                  <a:ext uri="{FF2B5EF4-FFF2-40B4-BE49-F238E27FC236}">
                    <a16:creationId xmlns:a16="http://schemas.microsoft.com/office/drawing/2014/main" id="{6CABA256-5893-544E-B9C3-275DC97210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383572">
                <a:off x="1379" y="1715"/>
                <a:ext cx="58" cy="67"/>
              </a:xfrm>
              <a:prstGeom prst="ellipse">
                <a:avLst/>
              </a:prstGeom>
              <a:solidFill>
                <a:srgbClr val="A50021"/>
              </a:solidFill>
              <a:ln w="9525" algn="ctr">
                <a:solidFill>
                  <a:srgbClr val="A5002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1" name="Group 11">
            <a:extLst>
              <a:ext uri="{FF2B5EF4-FFF2-40B4-BE49-F238E27FC236}">
                <a16:creationId xmlns:a16="http://schemas.microsoft.com/office/drawing/2014/main" id="{4E016372-5827-2E46-BEDE-267FE1D78D3D}"/>
              </a:ext>
            </a:extLst>
          </p:cNvPr>
          <p:cNvGrpSpPr>
            <a:grpSpLocks/>
          </p:cNvGrpSpPr>
          <p:nvPr/>
        </p:nvGrpSpPr>
        <p:grpSpPr bwMode="auto">
          <a:xfrm>
            <a:off x="3428775" y="2430902"/>
            <a:ext cx="5474668" cy="2208564"/>
            <a:chOff x="2064" y="2251"/>
            <a:chExt cx="2811" cy="1134"/>
          </a:xfrm>
          <a:solidFill>
            <a:schemeClr val="tx1"/>
          </a:solidFill>
        </p:grpSpPr>
        <p:sp>
          <p:nvSpPr>
            <p:cNvPr id="12" name="Text Box 12">
              <a:extLst>
                <a:ext uri="{FF2B5EF4-FFF2-40B4-BE49-F238E27FC236}">
                  <a16:creationId xmlns:a16="http://schemas.microsoft.com/office/drawing/2014/main" id="{3063DDFE-C153-444C-983B-A84E6CFAB7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61" y="2886"/>
              <a:ext cx="861" cy="34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0" hangingPunct="0">
                <a:spcBef>
                  <a:spcPct val="50000"/>
                </a:spcBef>
              </a:pPr>
              <a:r>
                <a:rPr lang="en-US" sz="3000" b="1" dirty="0"/>
                <a:t>e</a:t>
              </a:r>
              <a:r>
                <a:rPr lang="en-US" sz="3000" b="1" baseline="30000" dirty="0"/>
                <a:t>-</a:t>
              </a:r>
              <a:endParaRPr lang="ru-RU" sz="3000" b="1" dirty="0"/>
            </a:p>
          </p:txBody>
        </p:sp>
        <p:grpSp>
          <p:nvGrpSpPr>
            <p:cNvPr id="13" name="Group 13">
              <a:extLst>
                <a:ext uri="{FF2B5EF4-FFF2-40B4-BE49-F238E27FC236}">
                  <a16:creationId xmlns:a16="http://schemas.microsoft.com/office/drawing/2014/main" id="{A62C889F-638C-A541-B564-006E4DDC3B7C}"/>
                </a:ext>
              </a:extLst>
            </p:cNvPr>
            <p:cNvGrpSpPr>
              <a:grpSpLocks/>
            </p:cNvGrpSpPr>
            <p:nvPr/>
          </p:nvGrpSpPr>
          <p:grpSpPr bwMode="auto">
            <a:xfrm rot="-159964">
              <a:off x="2291" y="2296"/>
              <a:ext cx="634" cy="91"/>
              <a:chOff x="2971" y="2341"/>
              <a:chExt cx="634" cy="91"/>
            </a:xfrm>
            <a:grpFill/>
          </p:grpSpPr>
          <p:sp>
            <p:nvSpPr>
              <p:cNvPr id="47" name="Oval 14">
                <a:extLst>
                  <a:ext uri="{FF2B5EF4-FFF2-40B4-BE49-F238E27FC236}">
                    <a16:creationId xmlns:a16="http://schemas.microsoft.com/office/drawing/2014/main" id="{97C668FB-E686-2148-B51E-609AB114A1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1" y="2341"/>
                <a:ext cx="90" cy="91"/>
              </a:xfrm>
              <a:prstGeom prst="ellipse">
                <a:avLst/>
              </a:prstGeom>
              <a:grp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" name="Line 15">
                <a:extLst>
                  <a:ext uri="{FF2B5EF4-FFF2-40B4-BE49-F238E27FC236}">
                    <a16:creationId xmlns:a16="http://schemas.microsoft.com/office/drawing/2014/main" id="{85095DFD-36C6-B348-BBFA-F5B35827B4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61" y="2387"/>
                <a:ext cx="544" cy="0"/>
              </a:xfrm>
              <a:prstGeom prst="line">
                <a:avLst/>
              </a:prstGeom>
              <a:grpFill/>
              <a:ln w="28575">
                <a:solidFill>
                  <a:schemeClr val="accent1"/>
                </a:solidFill>
                <a:round/>
                <a:headEnd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4" name="Group 16">
              <a:extLst>
                <a:ext uri="{FF2B5EF4-FFF2-40B4-BE49-F238E27FC236}">
                  <a16:creationId xmlns:a16="http://schemas.microsoft.com/office/drawing/2014/main" id="{6B12E8E5-1103-4E48-B4ED-301F189F769E}"/>
                </a:ext>
              </a:extLst>
            </p:cNvPr>
            <p:cNvGrpSpPr>
              <a:grpSpLocks/>
            </p:cNvGrpSpPr>
            <p:nvPr/>
          </p:nvGrpSpPr>
          <p:grpSpPr bwMode="auto">
            <a:xfrm rot="445885">
              <a:off x="2336" y="2659"/>
              <a:ext cx="634" cy="91"/>
              <a:chOff x="2971" y="2341"/>
              <a:chExt cx="634" cy="91"/>
            </a:xfrm>
            <a:grpFill/>
          </p:grpSpPr>
          <p:sp>
            <p:nvSpPr>
              <p:cNvPr id="45" name="Oval 17">
                <a:extLst>
                  <a:ext uri="{FF2B5EF4-FFF2-40B4-BE49-F238E27FC236}">
                    <a16:creationId xmlns:a16="http://schemas.microsoft.com/office/drawing/2014/main" id="{0B8CBE6B-2E1F-4F45-9B39-730B1FFFCE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1" y="2341"/>
                <a:ext cx="90" cy="91"/>
              </a:xfrm>
              <a:prstGeom prst="ellipse">
                <a:avLst/>
              </a:prstGeom>
              <a:grp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6" name="Line 18">
                <a:extLst>
                  <a:ext uri="{FF2B5EF4-FFF2-40B4-BE49-F238E27FC236}">
                    <a16:creationId xmlns:a16="http://schemas.microsoft.com/office/drawing/2014/main" id="{26863BA5-6DA2-AF44-B42A-3C2C02EF6C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61" y="2387"/>
                <a:ext cx="544" cy="0"/>
              </a:xfrm>
              <a:prstGeom prst="line">
                <a:avLst/>
              </a:prstGeom>
              <a:grpFill/>
              <a:ln w="28575">
                <a:solidFill>
                  <a:schemeClr val="accent1"/>
                </a:solidFill>
                <a:round/>
                <a:headEnd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" name="Group 19">
              <a:extLst>
                <a:ext uri="{FF2B5EF4-FFF2-40B4-BE49-F238E27FC236}">
                  <a16:creationId xmlns:a16="http://schemas.microsoft.com/office/drawing/2014/main" id="{9B8A2BFC-1C30-2841-B872-4CDE4FC61B0F}"/>
                </a:ext>
              </a:extLst>
            </p:cNvPr>
            <p:cNvGrpSpPr>
              <a:grpSpLocks/>
            </p:cNvGrpSpPr>
            <p:nvPr/>
          </p:nvGrpSpPr>
          <p:grpSpPr bwMode="auto">
            <a:xfrm rot="-749742">
              <a:off x="3198" y="2795"/>
              <a:ext cx="634" cy="91"/>
              <a:chOff x="2971" y="2341"/>
              <a:chExt cx="634" cy="91"/>
            </a:xfrm>
            <a:grpFill/>
          </p:grpSpPr>
          <p:sp>
            <p:nvSpPr>
              <p:cNvPr id="43" name="Oval 20">
                <a:extLst>
                  <a:ext uri="{FF2B5EF4-FFF2-40B4-BE49-F238E27FC236}">
                    <a16:creationId xmlns:a16="http://schemas.microsoft.com/office/drawing/2014/main" id="{2DA23BB2-3FD3-1E48-9554-76FEA7B39F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1" y="2341"/>
                <a:ext cx="90" cy="91"/>
              </a:xfrm>
              <a:prstGeom prst="ellipse">
                <a:avLst/>
              </a:prstGeom>
              <a:grp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4" name="Line 21">
                <a:extLst>
                  <a:ext uri="{FF2B5EF4-FFF2-40B4-BE49-F238E27FC236}">
                    <a16:creationId xmlns:a16="http://schemas.microsoft.com/office/drawing/2014/main" id="{E36F6F79-E624-D24C-B818-219A49C549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61" y="2387"/>
                <a:ext cx="544" cy="0"/>
              </a:xfrm>
              <a:prstGeom prst="line">
                <a:avLst/>
              </a:prstGeom>
              <a:grpFill/>
              <a:ln w="28575">
                <a:solidFill>
                  <a:schemeClr val="accent1"/>
                </a:solidFill>
                <a:round/>
                <a:headEnd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6" name="Group 22">
              <a:extLst>
                <a:ext uri="{FF2B5EF4-FFF2-40B4-BE49-F238E27FC236}">
                  <a16:creationId xmlns:a16="http://schemas.microsoft.com/office/drawing/2014/main" id="{E9512A13-F72E-B340-8FB6-6C9A439EE1FD}"/>
                </a:ext>
              </a:extLst>
            </p:cNvPr>
            <p:cNvGrpSpPr>
              <a:grpSpLocks/>
            </p:cNvGrpSpPr>
            <p:nvPr/>
          </p:nvGrpSpPr>
          <p:grpSpPr bwMode="auto">
            <a:xfrm rot="-610330">
              <a:off x="4059" y="2750"/>
              <a:ext cx="634" cy="91"/>
              <a:chOff x="2971" y="2341"/>
              <a:chExt cx="634" cy="91"/>
            </a:xfrm>
            <a:grpFill/>
          </p:grpSpPr>
          <p:sp>
            <p:nvSpPr>
              <p:cNvPr id="41" name="Oval 23">
                <a:extLst>
                  <a:ext uri="{FF2B5EF4-FFF2-40B4-BE49-F238E27FC236}">
                    <a16:creationId xmlns:a16="http://schemas.microsoft.com/office/drawing/2014/main" id="{E7FBB967-358D-0940-AB5A-BA9042F648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1" y="2341"/>
                <a:ext cx="90" cy="91"/>
              </a:xfrm>
              <a:prstGeom prst="ellipse">
                <a:avLst/>
              </a:prstGeom>
              <a:grp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" name="Line 24">
                <a:extLst>
                  <a:ext uri="{FF2B5EF4-FFF2-40B4-BE49-F238E27FC236}">
                    <a16:creationId xmlns:a16="http://schemas.microsoft.com/office/drawing/2014/main" id="{75548F4A-CEB5-1542-AEF2-01EF616ACC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61" y="2387"/>
                <a:ext cx="544" cy="0"/>
              </a:xfrm>
              <a:prstGeom prst="line">
                <a:avLst/>
              </a:prstGeom>
              <a:grpFill/>
              <a:ln w="28575">
                <a:solidFill>
                  <a:schemeClr val="accent1"/>
                </a:solidFill>
                <a:round/>
                <a:headEnd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7" name="Group 25">
              <a:extLst>
                <a:ext uri="{FF2B5EF4-FFF2-40B4-BE49-F238E27FC236}">
                  <a16:creationId xmlns:a16="http://schemas.microsoft.com/office/drawing/2014/main" id="{F1ABB200-D714-AA46-87D0-AC7BB18BB7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41" y="2977"/>
              <a:ext cx="634" cy="91"/>
              <a:chOff x="2971" y="2341"/>
              <a:chExt cx="634" cy="91"/>
            </a:xfrm>
            <a:grpFill/>
          </p:grpSpPr>
          <p:sp>
            <p:nvSpPr>
              <p:cNvPr id="39" name="Oval 26">
                <a:extLst>
                  <a:ext uri="{FF2B5EF4-FFF2-40B4-BE49-F238E27FC236}">
                    <a16:creationId xmlns:a16="http://schemas.microsoft.com/office/drawing/2014/main" id="{40D3817C-F666-2048-81E6-4229D242B2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1" y="2341"/>
                <a:ext cx="90" cy="91"/>
              </a:xfrm>
              <a:prstGeom prst="ellipse">
                <a:avLst/>
              </a:prstGeom>
              <a:grp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0" name="Line 27">
                <a:extLst>
                  <a:ext uri="{FF2B5EF4-FFF2-40B4-BE49-F238E27FC236}">
                    <a16:creationId xmlns:a16="http://schemas.microsoft.com/office/drawing/2014/main" id="{BF925A80-7417-8E41-A889-9746BCBC44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61" y="2387"/>
                <a:ext cx="544" cy="0"/>
              </a:xfrm>
              <a:prstGeom prst="line">
                <a:avLst/>
              </a:prstGeom>
              <a:grpFill/>
              <a:ln w="28575">
                <a:solidFill>
                  <a:schemeClr val="accent1"/>
                </a:solidFill>
                <a:round/>
                <a:headEnd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8" name="Group 28">
              <a:extLst>
                <a:ext uri="{FF2B5EF4-FFF2-40B4-BE49-F238E27FC236}">
                  <a16:creationId xmlns:a16="http://schemas.microsoft.com/office/drawing/2014/main" id="{84777B71-31FD-2C4A-BCB4-F42C082C9102}"/>
                </a:ext>
              </a:extLst>
            </p:cNvPr>
            <p:cNvGrpSpPr>
              <a:grpSpLocks/>
            </p:cNvGrpSpPr>
            <p:nvPr/>
          </p:nvGrpSpPr>
          <p:grpSpPr bwMode="auto">
            <a:xfrm rot="445885">
              <a:off x="2745" y="3067"/>
              <a:ext cx="634" cy="91"/>
              <a:chOff x="2971" y="2341"/>
              <a:chExt cx="634" cy="91"/>
            </a:xfrm>
            <a:grpFill/>
          </p:grpSpPr>
          <p:sp>
            <p:nvSpPr>
              <p:cNvPr id="37" name="Oval 29">
                <a:extLst>
                  <a:ext uri="{FF2B5EF4-FFF2-40B4-BE49-F238E27FC236}">
                    <a16:creationId xmlns:a16="http://schemas.microsoft.com/office/drawing/2014/main" id="{E27EB12B-F31F-0C44-B2A2-0EEF16479B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1" y="2341"/>
                <a:ext cx="90" cy="91"/>
              </a:xfrm>
              <a:prstGeom prst="ellipse">
                <a:avLst/>
              </a:prstGeom>
              <a:grp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8" name="Line 30">
                <a:extLst>
                  <a:ext uri="{FF2B5EF4-FFF2-40B4-BE49-F238E27FC236}">
                    <a16:creationId xmlns:a16="http://schemas.microsoft.com/office/drawing/2014/main" id="{F47F25F9-BAE5-704D-9543-18372FDBA5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61" y="2387"/>
                <a:ext cx="544" cy="0"/>
              </a:xfrm>
              <a:prstGeom prst="line">
                <a:avLst/>
              </a:prstGeom>
              <a:grpFill/>
              <a:ln w="28575">
                <a:solidFill>
                  <a:schemeClr val="accent1"/>
                </a:solidFill>
                <a:round/>
                <a:headEnd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9" name="Group 31">
              <a:extLst>
                <a:ext uri="{FF2B5EF4-FFF2-40B4-BE49-F238E27FC236}">
                  <a16:creationId xmlns:a16="http://schemas.microsoft.com/office/drawing/2014/main" id="{BFB4E32D-22F7-D840-9744-8DC8FDB4A19D}"/>
                </a:ext>
              </a:extLst>
            </p:cNvPr>
            <p:cNvGrpSpPr>
              <a:grpSpLocks/>
            </p:cNvGrpSpPr>
            <p:nvPr/>
          </p:nvGrpSpPr>
          <p:grpSpPr bwMode="auto">
            <a:xfrm rot="613123">
              <a:off x="3334" y="2251"/>
              <a:ext cx="634" cy="91"/>
              <a:chOff x="2971" y="2341"/>
              <a:chExt cx="634" cy="91"/>
            </a:xfrm>
            <a:grpFill/>
          </p:grpSpPr>
          <p:sp>
            <p:nvSpPr>
              <p:cNvPr id="35" name="Oval 32">
                <a:extLst>
                  <a:ext uri="{FF2B5EF4-FFF2-40B4-BE49-F238E27FC236}">
                    <a16:creationId xmlns:a16="http://schemas.microsoft.com/office/drawing/2014/main" id="{58381941-3DFA-D848-8B88-9E6E8749C6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1" y="2341"/>
                <a:ext cx="90" cy="91"/>
              </a:xfrm>
              <a:prstGeom prst="ellipse">
                <a:avLst/>
              </a:prstGeom>
              <a:grp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6" name="Line 33">
                <a:extLst>
                  <a:ext uri="{FF2B5EF4-FFF2-40B4-BE49-F238E27FC236}">
                    <a16:creationId xmlns:a16="http://schemas.microsoft.com/office/drawing/2014/main" id="{699BDA99-57DE-4043-8D8E-EE4B2D45C6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61" y="2387"/>
                <a:ext cx="544" cy="0"/>
              </a:xfrm>
              <a:prstGeom prst="line">
                <a:avLst/>
              </a:prstGeom>
              <a:grpFill/>
              <a:ln w="28575">
                <a:solidFill>
                  <a:schemeClr val="accent1"/>
                </a:solidFill>
                <a:round/>
                <a:headEnd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0" name="Group 34">
              <a:extLst>
                <a:ext uri="{FF2B5EF4-FFF2-40B4-BE49-F238E27FC236}">
                  <a16:creationId xmlns:a16="http://schemas.microsoft.com/office/drawing/2014/main" id="{FD7D41DF-F475-564D-9309-8AE897436D80}"/>
                </a:ext>
              </a:extLst>
            </p:cNvPr>
            <p:cNvGrpSpPr>
              <a:grpSpLocks/>
            </p:cNvGrpSpPr>
            <p:nvPr/>
          </p:nvGrpSpPr>
          <p:grpSpPr bwMode="auto">
            <a:xfrm rot="-145060">
              <a:off x="3425" y="3294"/>
              <a:ext cx="634" cy="91"/>
              <a:chOff x="2971" y="2341"/>
              <a:chExt cx="634" cy="91"/>
            </a:xfrm>
            <a:grpFill/>
          </p:grpSpPr>
          <p:sp>
            <p:nvSpPr>
              <p:cNvPr id="33" name="Oval 35">
                <a:extLst>
                  <a:ext uri="{FF2B5EF4-FFF2-40B4-BE49-F238E27FC236}">
                    <a16:creationId xmlns:a16="http://schemas.microsoft.com/office/drawing/2014/main" id="{8BECA64B-CC35-854F-BD57-72F11E5B97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1" y="2341"/>
                <a:ext cx="90" cy="91"/>
              </a:xfrm>
              <a:prstGeom prst="ellipse">
                <a:avLst/>
              </a:prstGeom>
              <a:grp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4" name="Line 36">
                <a:extLst>
                  <a:ext uri="{FF2B5EF4-FFF2-40B4-BE49-F238E27FC236}">
                    <a16:creationId xmlns:a16="http://schemas.microsoft.com/office/drawing/2014/main" id="{848BD8D7-4CB4-6E49-9BA6-1ED3599B30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61" y="2387"/>
                <a:ext cx="544" cy="0"/>
              </a:xfrm>
              <a:prstGeom prst="line">
                <a:avLst/>
              </a:prstGeom>
              <a:grpFill/>
              <a:ln w="28575">
                <a:solidFill>
                  <a:schemeClr val="accent1"/>
                </a:solidFill>
                <a:round/>
                <a:headEnd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1" name="Group 37">
              <a:extLst>
                <a:ext uri="{FF2B5EF4-FFF2-40B4-BE49-F238E27FC236}">
                  <a16:creationId xmlns:a16="http://schemas.microsoft.com/office/drawing/2014/main" id="{07B364E8-CEEE-8C4C-8FCC-0A26496605AD}"/>
                </a:ext>
              </a:extLst>
            </p:cNvPr>
            <p:cNvGrpSpPr>
              <a:grpSpLocks/>
            </p:cNvGrpSpPr>
            <p:nvPr/>
          </p:nvGrpSpPr>
          <p:grpSpPr bwMode="auto">
            <a:xfrm rot="-159964">
              <a:off x="2064" y="2840"/>
              <a:ext cx="634" cy="91"/>
              <a:chOff x="2971" y="2341"/>
              <a:chExt cx="634" cy="91"/>
            </a:xfrm>
            <a:grpFill/>
          </p:grpSpPr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7BC05A79-21F1-124C-B72C-84C37A3F20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1" y="2341"/>
                <a:ext cx="90" cy="91"/>
              </a:xfrm>
              <a:prstGeom prst="ellipse">
                <a:avLst/>
              </a:prstGeom>
              <a:grp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" name="Line 39">
                <a:extLst>
                  <a:ext uri="{FF2B5EF4-FFF2-40B4-BE49-F238E27FC236}">
                    <a16:creationId xmlns:a16="http://schemas.microsoft.com/office/drawing/2014/main" id="{32EB2A25-A859-BD4D-B5E8-9D0CCE01EB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61" y="2387"/>
                <a:ext cx="544" cy="0"/>
              </a:xfrm>
              <a:prstGeom prst="line">
                <a:avLst/>
              </a:prstGeom>
              <a:grpFill/>
              <a:ln w="28575">
                <a:solidFill>
                  <a:schemeClr val="accent1"/>
                </a:solidFill>
                <a:round/>
                <a:headEnd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2" name="Group 40">
              <a:extLst>
                <a:ext uri="{FF2B5EF4-FFF2-40B4-BE49-F238E27FC236}">
                  <a16:creationId xmlns:a16="http://schemas.microsoft.com/office/drawing/2014/main" id="{8AA2B69D-41C9-BE40-B7E5-1ED5BBCEFB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9" y="2523"/>
              <a:ext cx="634" cy="91"/>
              <a:chOff x="2971" y="2341"/>
              <a:chExt cx="634" cy="91"/>
            </a:xfrm>
            <a:grpFill/>
          </p:grpSpPr>
          <p:sp>
            <p:nvSpPr>
              <p:cNvPr id="29" name="Oval 41">
                <a:extLst>
                  <a:ext uri="{FF2B5EF4-FFF2-40B4-BE49-F238E27FC236}">
                    <a16:creationId xmlns:a16="http://schemas.microsoft.com/office/drawing/2014/main" id="{B418B454-A4A1-F04F-9DD2-2B6442C65E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1" y="2341"/>
                <a:ext cx="90" cy="91"/>
              </a:xfrm>
              <a:prstGeom prst="ellipse">
                <a:avLst/>
              </a:prstGeom>
              <a:grp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" name="Line 42">
                <a:extLst>
                  <a:ext uri="{FF2B5EF4-FFF2-40B4-BE49-F238E27FC236}">
                    <a16:creationId xmlns:a16="http://schemas.microsoft.com/office/drawing/2014/main" id="{C1D4B82F-B337-A548-ADEC-CCB56FCB37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61" y="2387"/>
                <a:ext cx="544" cy="0"/>
              </a:xfrm>
              <a:prstGeom prst="line">
                <a:avLst/>
              </a:prstGeom>
              <a:grpFill/>
              <a:ln w="28575">
                <a:solidFill>
                  <a:schemeClr val="accent1"/>
                </a:solidFill>
                <a:round/>
                <a:headEnd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3" name="Group 43">
              <a:extLst>
                <a:ext uri="{FF2B5EF4-FFF2-40B4-BE49-F238E27FC236}">
                  <a16:creationId xmlns:a16="http://schemas.microsoft.com/office/drawing/2014/main" id="{877BE97B-EE5D-7742-BAA0-4483AB91BA27}"/>
                </a:ext>
              </a:extLst>
            </p:cNvPr>
            <p:cNvGrpSpPr>
              <a:grpSpLocks/>
            </p:cNvGrpSpPr>
            <p:nvPr/>
          </p:nvGrpSpPr>
          <p:grpSpPr bwMode="auto">
            <a:xfrm rot="-445885">
              <a:off x="2434" y="3260"/>
              <a:ext cx="590" cy="91"/>
              <a:chOff x="2899" y="2249"/>
              <a:chExt cx="590" cy="91"/>
            </a:xfrm>
            <a:grpFill/>
          </p:grpSpPr>
          <p:sp>
            <p:nvSpPr>
              <p:cNvPr id="27" name="Oval 44">
                <a:extLst>
                  <a:ext uri="{FF2B5EF4-FFF2-40B4-BE49-F238E27FC236}">
                    <a16:creationId xmlns:a16="http://schemas.microsoft.com/office/drawing/2014/main" id="{78358DCA-AAF2-0D47-96F5-5B52BA0AB3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9" y="2249"/>
                <a:ext cx="90" cy="91"/>
              </a:xfrm>
              <a:prstGeom prst="ellipse">
                <a:avLst/>
              </a:prstGeom>
              <a:grp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8" name="Line 45">
                <a:extLst>
                  <a:ext uri="{FF2B5EF4-FFF2-40B4-BE49-F238E27FC236}">
                    <a16:creationId xmlns:a16="http://schemas.microsoft.com/office/drawing/2014/main" id="{E183C7C2-2859-4E40-8753-8D1B3E57EE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45" y="2291"/>
                <a:ext cx="544" cy="0"/>
              </a:xfrm>
              <a:prstGeom prst="line">
                <a:avLst/>
              </a:prstGeom>
              <a:grpFill/>
              <a:ln w="28575">
                <a:solidFill>
                  <a:schemeClr val="accent1"/>
                </a:solidFill>
                <a:round/>
                <a:headEnd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4" name="Group 46">
              <a:extLst>
                <a:ext uri="{FF2B5EF4-FFF2-40B4-BE49-F238E27FC236}">
                  <a16:creationId xmlns:a16="http://schemas.microsoft.com/office/drawing/2014/main" id="{43A5B5F0-3E3C-964E-A5C9-0BB31AE8B8F7}"/>
                </a:ext>
              </a:extLst>
            </p:cNvPr>
            <p:cNvGrpSpPr>
              <a:grpSpLocks/>
            </p:cNvGrpSpPr>
            <p:nvPr/>
          </p:nvGrpSpPr>
          <p:grpSpPr bwMode="auto">
            <a:xfrm rot="-775126">
              <a:off x="3743" y="2478"/>
              <a:ext cx="634" cy="91"/>
              <a:chOff x="2971" y="2341"/>
              <a:chExt cx="634" cy="91"/>
            </a:xfrm>
            <a:grpFill/>
          </p:grpSpPr>
          <p:sp>
            <p:nvSpPr>
              <p:cNvPr id="25" name="Oval 47">
                <a:extLst>
                  <a:ext uri="{FF2B5EF4-FFF2-40B4-BE49-F238E27FC236}">
                    <a16:creationId xmlns:a16="http://schemas.microsoft.com/office/drawing/2014/main" id="{05A5EF15-53EF-9B4A-BB0F-1BD172F060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1" y="2341"/>
                <a:ext cx="90" cy="91"/>
              </a:xfrm>
              <a:prstGeom prst="ellipse">
                <a:avLst/>
              </a:prstGeom>
              <a:grp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" name="Line 48">
                <a:extLst>
                  <a:ext uri="{FF2B5EF4-FFF2-40B4-BE49-F238E27FC236}">
                    <a16:creationId xmlns:a16="http://schemas.microsoft.com/office/drawing/2014/main" id="{4CA05765-7E54-A340-97F0-E42D7874D0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61" y="2387"/>
                <a:ext cx="544" cy="0"/>
              </a:xfrm>
              <a:prstGeom prst="line">
                <a:avLst/>
              </a:prstGeom>
              <a:grpFill/>
              <a:ln w="28575">
                <a:solidFill>
                  <a:schemeClr val="accent1"/>
                </a:solidFill>
                <a:round/>
                <a:headEnd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49" name="Group 49">
            <a:extLst>
              <a:ext uri="{FF2B5EF4-FFF2-40B4-BE49-F238E27FC236}">
                <a16:creationId xmlns:a16="http://schemas.microsoft.com/office/drawing/2014/main" id="{F34B5398-2FC7-8A4E-ADE5-E05A074A2FCD}"/>
              </a:ext>
            </a:extLst>
          </p:cNvPr>
          <p:cNvGrpSpPr>
            <a:grpSpLocks/>
          </p:cNvGrpSpPr>
          <p:nvPr/>
        </p:nvGrpSpPr>
        <p:grpSpPr bwMode="auto">
          <a:xfrm rot="231140">
            <a:off x="3405931" y="3449012"/>
            <a:ext cx="1413949" cy="588171"/>
            <a:chOff x="1882" y="2599"/>
            <a:chExt cx="770" cy="302"/>
          </a:xfrm>
        </p:grpSpPr>
        <p:sp>
          <p:nvSpPr>
            <p:cNvPr id="50" name="Line 50">
              <a:extLst>
                <a:ext uri="{FF2B5EF4-FFF2-40B4-BE49-F238E27FC236}">
                  <a16:creationId xmlns:a16="http://schemas.microsoft.com/office/drawing/2014/main" id="{8FEE2939-AC63-7B4E-8732-DF8ED32B9E6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1383572">
              <a:off x="1927" y="2599"/>
              <a:ext cx="725" cy="302"/>
            </a:xfrm>
            <a:prstGeom prst="line">
              <a:avLst/>
            </a:prstGeom>
            <a:noFill/>
            <a:ln w="38100">
              <a:solidFill>
                <a:srgbClr val="A5002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" name="Oval 51">
              <a:extLst>
                <a:ext uri="{FF2B5EF4-FFF2-40B4-BE49-F238E27FC236}">
                  <a16:creationId xmlns:a16="http://schemas.microsoft.com/office/drawing/2014/main" id="{A112E600-9CE8-5749-9308-F3DD44D0A77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383572">
              <a:off x="1882" y="2722"/>
              <a:ext cx="58" cy="67"/>
            </a:xfrm>
            <a:prstGeom prst="ellipse">
              <a:avLst/>
            </a:prstGeom>
            <a:solidFill>
              <a:srgbClr val="A50021"/>
            </a:solidFill>
            <a:ln w="9525" algn="ctr">
              <a:solidFill>
                <a:srgbClr val="A5002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2" name="Group 52">
            <a:extLst>
              <a:ext uri="{FF2B5EF4-FFF2-40B4-BE49-F238E27FC236}">
                <a16:creationId xmlns:a16="http://schemas.microsoft.com/office/drawing/2014/main" id="{7FD1CE7D-A2A7-E74B-A838-C8749EEC2DAC}"/>
              </a:ext>
            </a:extLst>
          </p:cNvPr>
          <p:cNvGrpSpPr>
            <a:grpSpLocks/>
          </p:cNvGrpSpPr>
          <p:nvPr/>
        </p:nvGrpSpPr>
        <p:grpSpPr bwMode="auto">
          <a:xfrm rot="20763877">
            <a:off x="4907521" y="3449012"/>
            <a:ext cx="1055592" cy="430417"/>
            <a:chOff x="2018" y="2782"/>
            <a:chExt cx="542" cy="221"/>
          </a:xfrm>
        </p:grpSpPr>
        <p:sp>
          <p:nvSpPr>
            <p:cNvPr id="53" name="Line 53">
              <a:extLst>
                <a:ext uri="{FF2B5EF4-FFF2-40B4-BE49-F238E27FC236}">
                  <a16:creationId xmlns:a16="http://schemas.microsoft.com/office/drawing/2014/main" id="{D8238984-2D6B-E74B-AB08-19292171396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1383572">
              <a:off x="2056" y="2782"/>
              <a:ext cx="504" cy="221"/>
            </a:xfrm>
            <a:prstGeom prst="line">
              <a:avLst/>
            </a:prstGeom>
            <a:noFill/>
            <a:ln w="38100">
              <a:solidFill>
                <a:srgbClr val="A5002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4" name="Oval 54">
              <a:extLst>
                <a:ext uri="{FF2B5EF4-FFF2-40B4-BE49-F238E27FC236}">
                  <a16:creationId xmlns:a16="http://schemas.microsoft.com/office/drawing/2014/main" id="{356C53F6-99D7-404C-A329-86869B0AEC8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383572">
              <a:off x="2018" y="2858"/>
              <a:ext cx="58" cy="67"/>
            </a:xfrm>
            <a:prstGeom prst="ellipse">
              <a:avLst/>
            </a:prstGeom>
            <a:solidFill>
              <a:srgbClr val="A50021"/>
            </a:solidFill>
            <a:ln w="9525" algn="ctr">
              <a:solidFill>
                <a:srgbClr val="A5002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5" name="Group 55">
            <a:extLst>
              <a:ext uri="{FF2B5EF4-FFF2-40B4-BE49-F238E27FC236}">
                <a16:creationId xmlns:a16="http://schemas.microsoft.com/office/drawing/2014/main" id="{EA8CEDFE-6C70-9F46-A1B4-77A695DA940C}"/>
              </a:ext>
            </a:extLst>
          </p:cNvPr>
          <p:cNvGrpSpPr>
            <a:grpSpLocks/>
          </p:cNvGrpSpPr>
          <p:nvPr/>
        </p:nvGrpSpPr>
        <p:grpSpPr bwMode="auto">
          <a:xfrm>
            <a:off x="5968957" y="3449012"/>
            <a:ext cx="856939" cy="323300"/>
            <a:chOff x="2154" y="2939"/>
            <a:chExt cx="440" cy="166"/>
          </a:xfrm>
        </p:grpSpPr>
        <p:sp>
          <p:nvSpPr>
            <p:cNvPr id="56" name="Line 56">
              <a:extLst>
                <a:ext uri="{FF2B5EF4-FFF2-40B4-BE49-F238E27FC236}">
                  <a16:creationId xmlns:a16="http://schemas.microsoft.com/office/drawing/2014/main" id="{E7D28E46-1287-4F47-AC7C-A80BC77F03B6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1383572">
              <a:off x="2186" y="2939"/>
              <a:ext cx="408" cy="166"/>
            </a:xfrm>
            <a:prstGeom prst="line">
              <a:avLst/>
            </a:prstGeom>
            <a:noFill/>
            <a:ln w="38100">
              <a:solidFill>
                <a:srgbClr val="A5002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7" name="Oval 57">
              <a:extLst>
                <a:ext uri="{FF2B5EF4-FFF2-40B4-BE49-F238E27FC236}">
                  <a16:creationId xmlns:a16="http://schemas.microsoft.com/office/drawing/2014/main" id="{BAB83089-1FE8-694E-A61B-6EDA5E77691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383572">
              <a:off x="2154" y="2994"/>
              <a:ext cx="58" cy="67"/>
            </a:xfrm>
            <a:prstGeom prst="ellipse">
              <a:avLst/>
            </a:prstGeom>
            <a:solidFill>
              <a:srgbClr val="A50021"/>
            </a:solidFill>
            <a:ln w="9525" algn="ctr">
              <a:solidFill>
                <a:srgbClr val="A5002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4" name="Группа 134">
            <a:extLst>
              <a:ext uri="{FF2B5EF4-FFF2-40B4-BE49-F238E27FC236}">
                <a16:creationId xmlns:a16="http://schemas.microsoft.com/office/drawing/2014/main" id="{36C9ACCF-C984-2049-B496-FCB64FCC3B34}"/>
              </a:ext>
            </a:extLst>
          </p:cNvPr>
          <p:cNvGrpSpPr/>
          <p:nvPr/>
        </p:nvGrpSpPr>
        <p:grpSpPr>
          <a:xfrm>
            <a:off x="4801783" y="4703671"/>
            <a:ext cx="1389553" cy="566383"/>
            <a:chOff x="3868592" y="3489511"/>
            <a:chExt cx="1132640" cy="461665"/>
          </a:xfrm>
        </p:grpSpPr>
        <p:sp>
          <p:nvSpPr>
            <p:cNvPr id="65" name="Rectangle 3">
              <a:extLst>
                <a:ext uri="{FF2B5EF4-FFF2-40B4-BE49-F238E27FC236}">
                  <a16:creationId xmlns:a16="http://schemas.microsoft.com/office/drawing/2014/main" id="{38110097-613E-E845-A4EF-A0D5EE8EBD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8778" y="3489511"/>
              <a:ext cx="49245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>
                <a:tabLst>
                  <a:tab pos="228600" algn="l"/>
                </a:tabLst>
              </a:pPr>
              <a:r>
                <a:rPr lang="en-US" sz="2400" b="1" i="1" dirty="0">
                  <a:solidFill>
                    <a:srgbClr val="0033CC"/>
                  </a:solidFill>
                  <a:latin typeface="Comic Sans MS" pitchFamily="66" charset="0"/>
                </a:rPr>
                <a:t>v</a:t>
              </a:r>
              <a:r>
                <a:rPr lang="en-US" sz="2400" b="1" i="1" baseline="-25000" dirty="0">
                  <a:solidFill>
                    <a:srgbClr val="0033CC"/>
                  </a:solidFill>
                  <a:latin typeface="Comic Sans MS" pitchFamily="66" charset="0"/>
                </a:rPr>
                <a:t>0</a:t>
              </a:r>
              <a:endParaRPr lang="en-GB" sz="2400" b="1" i="1" dirty="0">
                <a:solidFill>
                  <a:srgbClr val="0033CC"/>
                </a:solidFill>
                <a:latin typeface="Comic Sans MS" pitchFamily="66" charset="0"/>
              </a:endParaRPr>
            </a:p>
          </p:txBody>
        </p:sp>
        <p:cxnSp>
          <p:nvCxnSpPr>
            <p:cNvPr id="66" name="Прямая со стрелкой 133">
              <a:extLst>
                <a:ext uri="{FF2B5EF4-FFF2-40B4-BE49-F238E27FC236}">
                  <a16:creationId xmlns:a16="http://schemas.microsoft.com/office/drawing/2014/main" id="{2BE89248-7DE5-8B4C-A865-1B365F7384C3}"/>
                </a:ext>
              </a:extLst>
            </p:cNvPr>
            <p:cNvCxnSpPr/>
            <p:nvPr/>
          </p:nvCxnSpPr>
          <p:spPr>
            <a:xfrm>
              <a:off x="4581678" y="3594179"/>
              <a:ext cx="216024" cy="0"/>
            </a:xfrm>
            <a:prstGeom prst="straightConnector1">
              <a:avLst/>
            </a:prstGeom>
            <a:ln w="28575">
              <a:solidFill>
                <a:srgbClr val="0033CC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Прямая со стрелкой 136">
              <a:extLst>
                <a:ext uri="{FF2B5EF4-FFF2-40B4-BE49-F238E27FC236}">
                  <a16:creationId xmlns:a16="http://schemas.microsoft.com/office/drawing/2014/main" id="{CF96E602-5661-A541-8B2F-972557156F15}"/>
                </a:ext>
              </a:extLst>
            </p:cNvPr>
            <p:cNvCxnSpPr/>
            <p:nvPr/>
          </p:nvCxnSpPr>
          <p:spPr>
            <a:xfrm>
              <a:off x="3868592" y="3951176"/>
              <a:ext cx="1126755" cy="0"/>
            </a:xfrm>
            <a:prstGeom prst="straightConnector1">
              <a:avLst/>
            </a:prstGeom>
            <a:ln w="38100">
              <a:solidFill>
                <a:srgbClr val="0033CC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55">
            <a:extLst>
              <a:ext uri="{FF2B5EF4-FFF2-40B4-BE49-F238E27FC236}">
                <a16:creationId xmlns:a16="http://schemas.microsoft.com/office/drawing/2014/main" id="{63FF1ADC-6422-3649-A814-F8EB9C3BFBF0}"/>
              </a:ext>
            </a:extLst>
          </p:cNvPr>
          <p:cNvGrpSpPr>
            <a:grpSpLocks/>
          </p:cNvGrpSpPr>
          <p:nvPr/>
        </p:nvGrpSpPr>
        <p:grpSpPr bwMode="auto">
          <a:xfrm>
            <a:off x="6184116" y="3452537"/>
            <a:ext cx="856939" cy="323300"/>
            <a:chOff x="2154" y="2939"/>
            <a:chExt cx="440" cy="166"/>
          </a:xfrm>
        </p:grpSpPr>
        <p:sp>
          <p:nvSpPr>
            <p:cNvPr id="69" name="Line 56">
              <a:extLst>
                <a:ext uri="{FF2B5EF4-FFF2-40B4-BE49-F238E27FC236}">
                  <a16:creationId xmlns:a16="http://schemas.microsoft.com/office/drawing/2014/main" id="{C0520E02-34F7-D143-AF8B-5B33DFDA5BE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1383572">
              <a:off x="2186" y="2939"/>
              <a:ext cx="408" cy="166"/>
            </a:xfrm>
            <a:prstGeom prst="line">
              <a:avLst/>
            </a:prstGeom>
            <a:noFill/>
            <a:ln w="38100">
              <a:solidFill>
                <a:srgbClr val="A5002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0" name="Oval 57">
              <a:extLst>
                <a:ext uri="{FF2B5EF4-FFF2-40B4-BE49-F238E27FC236}">
                  <a16:creationId xmlns:a16="http://schemas.microsoft.com/office/drawing/2014/main" id="{2CD67D44-1AAB-E14B-BBF7-0A2BE32ED8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383572">
              <a:off x="2154" y="2994"/>
              <a:ext cx="58" cy="67"/>
            </a:xfrm>
            <a:prstGeom prst="ellipse">
              <a:avLst/>
            </a:prstGeom>
            <a:solidFill>
              <a:srgbClr val="A50021"/>
            </a:solidFill>
            <a:ln w="9525" algn="ctr">
              <a:solidFill>
                <a:srgbClr val="A5002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2" name="Rectangle 71">
            <a:extLst>
              <a:ext uri="{FF2B5EF4-FFF2-40B4-BE49-F238E27FC236}">
                <a16:creationId xmlns:a16="http://schemas.microsoft.com/office/drawing/2014/main" id="{AA134BC6-DCEC-534C-B9D6-EFE074A2308D}"/>
              </a:ext>
            </a:extLst>
          </p:cNvPr>
          <p:cNvSpPr/>
          <p:nvPr/>
        </p:nvSpPr>
        <p:spPr>
          <a:xfrm>
            <a:off x="512624" y="2960646"/>
            <a:ext cx="16957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tabLst>
                <a:tab pos="228600" algn="l"/>
              </a:tabLst>
            </a:pPr>
            <a:r>
              <a:rPr lang="en-US" sz="2800" b="1" i="1" dirty="0" err="1">
                <a:solidFill>
                  <a:srgbClr val="CC0000"/>
                </a:solidFill>
              </a:rPr>
              <a:t>V</a:t>
            </a:r>
            <a:r>
              <a:rPr lang="en-US" sz="2800" b="1" i="1" baseline="-25000" dirty="0" err="1">
                <a:solidFill>
                  <a:srgbClr val="CC0000"/>
                </a:solidFill>
              </a:rPr>
              <a:t>ion</a:t>
            </a:r>
            <a:r>
              <a:rPr lang="en-US" sz="2800" b="1" i="1" dirty="0">
                <a:solidFill>
                  <a:srgbClr val="0033CC"/>
                </a:solidFill>
              </a:rPr>
              <a:t>  </a:t>
            </a:r>
            <a:r>
              <a:rPr lang="en-US" sz="2800" b="1" i="1" dirty="0">
                <a:solidFill>
                  <a:schemeClr val="tx2"/>
                </a:solidFill>
              </a:rPr>
              <a:t>≠</a:t>
            </a:r>
            <a:r>
              <a:rPr lang="en-US" sz="2800" b="1" i="1" dirty="0">
                <a:solidFill>
                  <a:srgbClr val="0033CC"/>
                </a:solidFill>
              </a:rPr>
              <a:t>  </a:t>
            </a:r>
            <a:r>
              <a:rPr lang="en-US" sz="2800" b="1" i="1" dirty="0" err="1">
                <a:solidFill>
                  <a:srgbClr val="0033CC"/>
                </a:solidFill>
              </a:rPr>
              <a:t>v</a:t>
            </a:r>
            <a:r>
              <a:rPr lang="en-US" sz="2800" b="1" i="1" baseline="-25000" dirty="0" err="1">
                <a:solidFill>
                  <a:srgbClr val="0033CC"/>
                </a:solidFill>
              </a:rPr>
              <a:t>0</a:t>
            </a:r>
            <a:endParaRPr lang="en-GB" sz="2800" b="1" i="1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740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407989" y="1268413"/>
            <a:ext cx="11376024" cy="423335"/>
          </a:xfrm>
        </p:spPr>
        <p:txBody>
          <a:bodyPr/>
          <a:lstStyle/>
          <a:p>
            <a:r>
              <a:rPr lang="en-US" dirty="0"/>
              <a:t>CRYRING				 			COSY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Beam diagnostics based on recombination</a:t>
            </a:r>
            <a:endParaRPr lang="en-US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D. Gamba | Electron cooling in the CERN accelerator complex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50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idx="4294967295"/>
          </p:nvPr>
        </p:nvSpPr>
        <p:spPr>
          <a:xfrm>
            <a:off x="329796" y="4802525"/>
            <a:ext cx="6310864" cy="1162049"/>
          </a:xfrm>
        </p:spPr>
        <p:txBody>
          <a:bodyPr/>
          <a:lstStyle/>
          <a:p>
            <a:r>
              <a:rPr lang="en-US" sz="1400" dirty="0"/>
              <a:t>Measured rate coefficient for dielectronic recombination of F6+. The red curve was obtained by fitting a theoretical cross section calculated by Eva </a:t>
            </a:r>
            <a:r>
              <a:rPr lang="en-US" sz="1400" dirty="0" err="1"/>
              <a:t>Lindroth</a:t>
            </a:r>
            <a:r>
              <a:rPr lang="en-US" sz="1400" dirty="0"/>
              <a:t> at Stockholm University to the large peak at 10-2 eV, the shape of which is sensitive to both transverse and longitudinal electron temperatures. This fit gave </a:t>
            </a:r>
            <a:r>
              <a:rPr lang="en-US" sz="1400" dirty="0" err="1"/>
              <a:t>kTperp</a:t>
            </a:r>
            <a:r>
              <a:rPr lang="en-US" sz="1400" dirty="0"/>
              <a:t> = 1.5 </a:t>
            </a:r>
            <a:r>
              <a:rPr lang="en-US" sz="1400" dirty="0" err="1"/>
              <a:t>meV</a:t>
            </a:r>
            <a:r>
              <a:rPr lang="en-US" sz="1400" dirty="0"/>
              <a:t> and </a:t>
            </a:r>
            <a:r>
              <a:rPr lang="en-US" sz="1400" dirty="0" err="1"/>
              <a:t>kTpar</a:t>
            </a:r>
            <a:r>
              <a:rPr lang="en-US" sz="1400" dirty="0"/>
              <a:t> = 0.10 </a:t>
            </a:r>
            <a:r>
              <a:rPr lang="en-US" sz="1400" dirty="0" err="1"/>
              <a:t>meV</a:t>
            </a:r>
            <a:r>
              <a:rPr lang="en-US" sz="1400" dirty="0"/>
              <a:t>. The rate is in arbitrary units and the calibration of the experimental energy scale is only approximate.  (CRYRING webpage)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idx="4294967295"/>
          </p:nvPr>
        </p:nvSpPr>
        <p:spPr>
          <a:xfrm>
            <a:off x="7374835" y="4848233"/>
            <a:ext cx="4591877" cy="1349356"/>
          </a:xfrm>
        </p:spPr>
        <p:txBody>
          <a:bodyPr/>
          <a:lstStyle/>
          <a:p>
            <a:r>
              <a:rPr lang="en-US" sz="1400" dirty="0"/>
              <a:t>Horizontal and vertical H 0 profiles with a 0.35 </a:t>
            </a:r>
            <a:r>
              <a:rPr lang="en-US" sz="1400" dirty="0" err="1"/>
              <a:t>mrad</a:t>
            </a:r>
            <a:r>
              <a:rPr lang="en-US" sz="1400" dirty="0"/>
              <a:t> horizontally misaligned electron beam. Electron beam current 130 mA. </a:t>
            </a:r>
          </a:p>
          <a:p>
            <a:endParaRPr lang="en-US" sz="1400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672" y="1804800"/>
            <a:ext cx="4065579" cy="2884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0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1278" y="1655080"/>
            <a:ext cx="4466895" cy="3034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CAAA773-AF35-1043-90E5-9D7A04DC9F70}"/>
              </a:ext>
            </a:extLst>
          </p:cNvPr>
          <p:cNvSpPr txBox="1"/>
          <p:nvPr/>
        </p:nvSpPr>
        <p:spPr>
          <a:xfrm>
            <a:off x="9245989" y="6014659"/>
            <a:ext cx="28600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24000" lvl="1" algn="r"/>
            <a:r>
              <a:rPr lang="en-US" sz="1100" b="1" i="1" dirty="0">
                <a:solidFill>
                  <a:schemeClr val="accent5"/>
                </a:solidFill>
              </a:rPr>
              <a:t>M. Bai </a:t>
            </a:r>
            <a:r>
              <a:rPr lang="en-US" sz="1100" b="1" dirty="0">
                <a:solidFill>
                  <a:schemeClr val="accent5"/>
                </a:solidFill>
              </a:rPr>
              <a:t>– BND School 2015 – </a:t>
            </a:r>
            <a:r>
              <a:rPr lang="en-US" sz="1100" b="1" dirty="0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indico</a:t>
            </a:r>
            <a:r>
              <a:rPr lang="en-US" sz="1100" b="1" dirty="0">
                <a:solidFill>
                  <a:schemeClr val="accent5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3842336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0154E793-B7CF-B445-9E61-43A79D06E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ELENA Gun and Collector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314353-60C2-0F4C-AAAC-0C436FC042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FB9A03-E89D-204F-9BFE-A113BF0DA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| Electron cooling in the CERN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879BE3-D93B-A947-8C67-8C5D3C6E5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51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FDD5549-3122-484B-929F-CB22B134CD78}"/>
              </a:ext>
            </a:extLst>
          </p:cNvPr>
          <p:cNvSpPr txBox="1"/>
          <p:nvPr/>
        </p:nvSpPr>
        <p:spPr>
          <a:xfrm>
            <a:off x="9452740" y="6033543"/>
            <a:ext cx="23535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i="1" dirty="0">
                <a:solidFill>
                  <a:schemeClr val="accent5"/>
                </a:solidFill>
              </a:rPr>
              <a:t>From- </a:t>
            </a:r>
            <a:r>
              <a:rPr lang="en-US" sz="1100" b="1" i="1" dirty="0">
                <a:solidFill>
                  <a:schemeClr val="accent5"/>
                </a:solidFill>
              </a:rPr>
              <a:t>J. </a:t>
            </a:r>
            <a:r>
              <a:rPr lang="en-US" sz="1100" b="1" i="1" dirty="0" err="1">
                <a:solidFill>
                  <a:schemeClr val="accent5"/>
                </a:solidFill>
              </a:rPr>
              <a:t>Cenede</a:t>
            </a:r>
            <a:r>
              <a:rPr lang="en-US" sz="1100" b="1" i="1" dirty="0">
                <a:solidFill>
                  <a:schemeClr val="accent5"/>
                </a:solidFill>
              </a:rPr>
              <a:t> –– </a:t>
            </a:r>
            <a:r>
              <a:rPr lang="en-US" sz="1100" b="1" i="1" dirty="0">
                <a:solidFill>
                  <a:schemeClr val="accent5"/>
                </a:solidFill>
                <a:hlinkClick r:id="rId2"/>
              </a:rPr>
              <a:t>BI Day 2016 </a:t>
            </a:r>
            <a:endParaRPr lang="en-US" sz="1100" b="1" i="1" dirty="0">
              <a:solidFill>
                <a:schemeClr val="accent5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12EC563-1272-D545-AADD-5AD9ABBEFE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7530" y="917077"/>
            <a:ext cx="9064281" cy="5091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664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407988" y="1088039"/>
            <a:ext cx="11376025" cy="5079937"/>
          </a:xfrm>
        </p:spPr>
        <p:txBody>
          <a:bodyPr/>
          <a:lstStyle/>
          <a:p>
            <a:r>
              <a:rPr lang="en-US" sz="2000" dirty="0"/>
              <a:t>Cooling </a:t>
            </a:r>
            <a:r>
              <a:rPr lang="en-US" sz="2000" b="0" dirty="0"/>
              <a:t>can be represented as a “</a:t>
            </a:r>
            <a:r>
              <a:rPr lang="en-US" sz="2000" dirty="0"/>
              <a:t>hot ion gas</a:t>
            </a:r>
            <a:r>
              <a:rPr lang="en-US" sz="2000" b="0" dirty="0"/>
              <a:t>” cooled by a “</a:t>
            </a:r>
            <a:r>
              <a:rPr lang="en-US" sz="2000" dirty="0"/>
              <a:t>cold electron gas</a:t>
            </a:r>
            <a:r>
              <a:rPr lang="en-US" sz="2000" b="0" dirty="0"/>
              <a:t>”:</a:t>
            </a:r>
          </a:p>
          <a:p>
            <a:endParaRPr lang="en-US" sz="2000" b="0" dirty="0"/>
          </a:p>
          <a:p>
            <a:endParaRPr lang="en-US" sz="2000" b="0" dirty="0"/>
          </a:p>
          <a:p>
            <a:endParaRPr lang="en-US" sz="2000" b="0" dirty="0"/>
          </a:p>
          <a:p>
            <a:endParaRPr lang="en-US" sz="2000" b="0" dirty="0"/>
          </a:p>
          <a:p>
            <a:r>
              <a:rPr lang="en-US" sz="2000" b="0" dirty="0"/>
              <a:t>The </a:t>
            </a:r>
            <a:r>
              <a:rPr lang="en-US" sz="2000" dirty="0"/>
              <a:t>ion beam temperatures</a:t>
            </a:r>
            <a:r>
              <a:rPr lang="en-US" sz="2000" b="0" dirty="0"/>
              <a:t> are connected to terms like </a:t>
            </a:r>
            <a:r>
              <a:rPr lang="en-US" sz="2000" dirty="0"/>
              <a:t>emittance</a:t>
            </a:r>
            <a:r>
              <a:rPr lang="en-US" sz="2000" b="0" dirty="0"/>
              <a:t> and </a:t>
            </a:r>
            <a:r>
              <a:rPr lang="en-US" sz="2000" dirty="0"/>
              <a:t>momentum spread</a:t>
            </a:r>
            <a:r>
              <a:rPr lang="en-US" sz="2000" b="0" dirty="0"/>
              <a:t>:</a:t>
            </a:r>
          </a:p>
          <a:p>
            <a:endParaRPr lang="en-US" sz="2000" b="0" dirty="0"/>
          </a:p>
          <a:p>
            <a:endParaRPr lang="en-US" sz="2000" b="0" dirty="0"/>
          </a:p>
          <a:p>
            <a:r>
              <a:rPr lang="en-US" sz="2000" b="0" dirty="0"/>
              <a:t>while </a:t>
            </a:r>
            <a:r>
              <a:rPr lang="en-US" sz="2000" dirty="0"/>
              <a:t>electron beam temperature </a:t>
            </a:r>
            <a:r>
              <a:rPr lang="en-US" sz="2000" b="0" dirty="0"/>
              <a:t>are primarily given by the e-gun </a:t>
            </a:r>
            <a:r>
              <a:rPr lang="en-US" sz="2000" dirty="0"/>
              <a:t>cathode temperature.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“Cooling”: Talking about Temperatures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D. Gamba | Electron cooling in the CERN accelerator complex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6</a:t>
            </a:fld>
            <a:endParaRPr lang="de-DE"/>
          </a:p>
        </p:txBody>
      </p:sp>
      <p:pic>
        <p:nvPicPr>
          <p:cNvPr id="12" name="Picture 33" descr="TP_tmp"/>
          <p:cNvPicPr>
            <a:picLocks noGrp="1" noChangeAspect="1" noChangeArrowheads="1"/>
          </p:cNvPicPr>
          <p:nvPr>
            <p:ph sz="quarter" idx="4294967295"/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475" y="4712022"/>
            <a:ext cx="3622375" cy="595959"/>
          </a:xfrm>
          <a:prstGeom prst="rect">
            <a:avLst/>
          </a:prstGeom>
          <a:noFill/>
          <a:ln w="31750" algn="in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" name="Rechteck 10"/>
          <p:cNvSpPr/>
          <p:nvPr/>
        </p:nvSpPr>
        <p:spPr>
          <a:xfrm>
            <a:off x="1810832" y="4337191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b="1" dirty="0"/>
              <a:t>Longitudinal</a:t>
            </a:r>
          </a:p>
        </p:txBody>
      </p:sp>
      <p:pic>
        <p:nvPicPr>
          <p:cNvPr id="15" name="Picture 34" descr="TP_tmp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6099" y="4706523"/>
            <a:ext cx="3742439" cy="553749"/>
          </a:xfrm>
          <a:prstGeom prst="rect">
            <a:avLst/>
          </a:prstGeom>
          <a:noFill/>
          <a:ln w="25400" algn="in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8062249" y="4342690"/>
            <a:ext cx="140301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800" b="1" dirty="0"/>
              <a:t>Transverse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F3E8080-872F-3C47-AF3F-414ACAA22AF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85228" y="-647172"/>
            <a:ext cx="5943974" cy="25572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DCD93BE-5D03-1C42-9422-0FA91126194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58153" y="4706523"/>
            <a:ext cx="1536961" cy="60232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A9ED3E-FED0-E047-8BC5-A5B0DABD2AC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447129" y="-632983"/>
            <a:ext cx="1320833" cy="293518"/>
          </a:xfrm>
          <a:prstGeom prst="rect">
            <a:avLst/>
          </a:prstGeom>
          <a:noFill/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8DA4150F-4EF4-4F4F-8852-4E89F6F73692}"/>
              </a:ext>
            </a:extLst>
          </p:cNvPr>
          <p:cNvSpPr txBox="1"/>
          <p:nvPr/>
        </p:nvSpPr>
        <p:spPr>
          <a:xfrm>
            <a:off x="207819" y="6076169"/>
            <a:ext cx="118798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400" i="1" dirty="0"/>
              <a:t>Note: “k</a:t>
            </a:r>
            <a:r>
              <a:rPr lang="en-GB" sz="1400" i="1" baseline="-25000" dirty="0"/>
              <a:t>B</a:t>
            </a:r>
            <a:r>
              <a:rPr lang="en-GB" sz="1400" i="1" dirty="0"/>
              <a:t>” is Boltzmann constant; “v” is meant the </a:t>
            </a:r>
            <a:r>
              <a:rPr lang="en-GB" sz="1400" i="1" dirty="0" err="1"/>
              <a:t>r.m.s</a:t>
            </a:r>
            <a:r>
              <a:rPr lang="en-GB" sz="1400" i="1" dirty="0"/>
              <a:t>. 1D velocity spread; 𝜖  is the ion beam emittance and β(s) its Twiss function </a:t>
            </a:r>
            <a:endParaRPr lang="en-GB" sz="1400" i="1" baseline="-25000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F1EC330-B2E7-2E40-B5E5-DBDBA1ACB4A7}"/>
              </a:ext>
            </a:extLst>
          </p:cNvPr>
          <p:cNvGrpSpPr/>
          <p:nvPr/>
        </p:nvGrpSpPr>
        <p:grpSpPr>
          <a:xfrm>
            <a:off x="5822808" y="1724202"/>
            <a:ext cx="5243511" cy="1605049"/>
            <a:chOff x="5739680" y="1803168"/>
            <a:chExt cx="5243511" cy="1605049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05BE7131-CA7B-F54D-AEF2-894CC9B01E7E}"/>
                </a:ext>
              </a:extLst>
            </p:cNvPr>
            <p:cNvSpPr/>
            <p:nvPr/>
          </p:nvSpPr>
          <p:spPr>
            <a:xfrm>
              <a:off x="5739680" y="1803168"/>
              <a:ext cx="5243511" cy="1605049"/>
            </a:xfrm>
            <a:prstGeom prst="ellipse">
              <a:avLst/>
            </a:prstGeom>
            <a:solidFill>
              <a:srgbClr val="61C4D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EC281B2B-E219-B648-B831-5BBE830E561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033874" y="2484040"/>
              <a:ext cx="1213542" cy="308359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6ECB02A0-7798-294D-A019-258257FEEC4D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062249" y="2124452"/>
              <a:ext cx="2342304" cy="970383"/>
            </a:xfrm>
            <a:prstGeom prst="rect">
              <a:avLst/>
            </a:prstGeom>
          </p:spPr>
        </p:pic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41AA641-0CE8-BA4A-9FE1-2BDAE029F1C3}"/>
              </a:ext>
            </a:extLst>
          </p:cNvPr>
          <p:cNvGrpSpPr/>
          <p:nvPr/>
        </p:nvGrpSpPr>
        <p:grpSpPr>
          <a:xfrm>
            <a:off x="1000964" y="1586150"/>
            <a:ext cx="3405886" cy="1937755"/>
            <a:chOff x="137903" y="1664804"/>
            <a:chExt cx="3405886" cy="1937755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FB3C6003-7213-C24B-9DAE-EC6DA6886ECE}"/>
                </a:ext>
              </a:extLst>
            </p:cNvPr>
            <p:cNvSpPr/>
            <p:nvPr/>
          </p:nvSpPr>
          <p:spPr>
            <a:xfrm>
              <a:off x="137903" y="1664804"/>
              <a:ext cx="3392820" cy="1050371"/>
            </a:xfrm>
            <a:prstGeom prst="ellipse">
              <a:avLst/>
            </a:prstGeom>
            <a:solidFill>
              <a:schemeClr val="accent3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E40FD574-0190-C14D-81BD-E36887BB966B}"/>
                </a:ext>
              </a:extLst>
            </p:cNvPr>
            <p:cNvSpPr/>
            <p:nvPr/>
          </p:nvSpPr>
          <p:spPr>
            <a:xfrm>
              <a:off x="150969" y="2552188"/>
              <a:ext cx="3392820" cy="1050371"/>
            </a:xfrm>
            <a:prstGeom prst="ellipse">
              <a:avLst/>
            </a:prstGeom>
            <a:solidFill>
              <a:srgbClr val="61C4D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74D843B3-C5EE-6245-B3D3-3691B5642CA2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742864" y="2763369"/>
              <a:ext cx="2209586" cy="641213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A8488122-9F37-2649-B912-144EBCC03197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742863" y="1859544"/>
              <a:ext cx="2209032" cy="659147"/>
            </a:xfrm>
            <a:prstGeom prst="rect">
              <a:avLst/>
            </a:prstGeom>
          </p:spPr>
        </p:pic>
      </p:grpSp>
      <p:sp>
        <p:nvSpPr>
          <p:cNvPr id="31" name="Right Arrow 30">
            <a:extLst>
              <a:ext uri="{FF2B5EF4-FFF2-40B4-BE49-F238E27FC236}">
                <a16:creationId xmlns:a16="http://schemas.microsoft.com/office/drawing/2014/main" id="{B9B9B2A8-62DD-FB41-B3C4-D7C667481DCF}"/>
              </a:ext>
            </a:extLst>
          </p:cNvPr>
          <p:cNvSpPr/>
          <p:nvPr/>
        </p:nvSpPr>
        <p:spPr>
          <a:xfrm>
            <a:off x="4821380" y="2238820"/>
            <a:ext cx="602673" cy="593645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5091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6" grpId="0"/>
      <p:bldP spid="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D488194-12AE-7E42-8A7F-0594837583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76383"/>
            <a:ext cx="11376024" cy="4608512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altLang="en-US" dirty="0"/>
              <a:t>Binary collision model</a:t>
            </a:r>
            <a:br>
              <a:rPr lang="en-US" altLang="en-US" dirty="0"/>
            </a:br>
            <a:r>
              <a:rPr lang="en-US" altLang="en-US" b="0" dirty="0"/>
              <a:t>description of the cooling process by successive collisions of two particles and integration over all interactions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en-US" dirty="0"/>
              <a:t>Dielectric model</a:t>
            </a:r>
            <a:br>
              <a:rPr lang="en-US" altLang="en-US" dirty="0"/>
            </a:br>
            <a:r>
              <a:rPr lang="en-US" altLang="en-US" b="0" dirty="0"/>
              <a:t>interaction of the ion with a continuous electron plasma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en-US" dirty="0"/>
              <a:t>Empiric formula </a:t>
            </a:r>
            <a:r>
              <a:rPr lang="en-US" altLang="en-US" b="0" dirty="0"/>
              <a:t>derived from experiments by </a:t>
            </a:r>
            <a:r>
              <a:rPr lang="en-US" altLang="en-US" dirty="0"/>
              <a:t>V. </a:t>
            </a:r>
            <a:r>
              <a:rPr lang="en-US" altLang="en-US" dirty="0" err="1"/>
              <a:t>Parkhomchuk</a:t>
            </a:r>
            <a:r>
              <a:rPr lang="en-US" altLang="en-US" dirty="0"/>
              <a:t>: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Formal: Modelling of the Cooling Force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D. Gamba | Electron cooling in the CERN accelerator complex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7</a:t>
            </a:fld>
            <a:endParaRPr lang="de-DE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8EB37A6-26D8-7C4C-8146-F16852A61779}"/>
              </a:ext>
            </a:extLst>
          </p:cNvPr>
          <p:cNvSpPr txBox="1"/>
          <p:nvPr/>
        </p:nvSpPr>
        <p:spPr>
          <a:xfrm>
            <a:off x="7474344" y="5276120"/>
            <a:ext cx="4597413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b="1" dirty="0"/>
              <a:t>Log of “impact parameters”: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Depends on B field, e- temperatures, 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Typically, ≈ 10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79466BD1-D932-494F-96ED-5BDCD278B5E0}"/>
              </a:ext>
            </a:extLst>
          </p:cNvPr>
          <p:cNvSpPr/>
          <p:nvPr/>
        </p:nvSpPr>
        <p:spPr>
          <a:xfrm rot="5400000">
            <a:off x="8481430" y="3654453"/>
            <a:ext cx="429677" cy="2613487"/>
          </a:xfrm>
          <a:prstGeom prst="rightBrace">
            <a:avLst>
              <a:gd name="adj1" fmla="val 40635"/>
              <a:gd name="adj2" fmla="val 5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8E54C06-46B0-7647-97B1-557E61EC964D}"/>
              </a:ext>
            </a:extLst>
          </p:cNvPr>
          <p:cNvSpPr txBox="1"/>
          <p:nvPr/>
        </p:nvSpPr>
        <p:spPr>
          <a:xfrm>
            <a:off x="978693" y="5237410"/>
            <a:ext cx="246221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Electron beam density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2B4EC56-5D47-624D-936B-709E40138F4E}"/>
              </a:ext>
            </a:extLst>
          </p:cNvPr>
          <p:cNvSpPr txBox="1"/>
          <p:nvPr/>
        </p:nvSpPr>
        <p:spPr>
          <a:xfrm>
            <a:off x="4134874" y="5257610"/>
            <a:ext cx="283410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“effective e</a:t>
            </a:r>
            <a:r>
              <a:rPr lang="en-GB" b="1" baseline="30000" dirty="0"/>
              <a:t>-</a:t>
            </a:r>
            <a:r>
              <a:rPr lang="en-GB" b="1" dirty="0"/>
              <a:t> temperature”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A756C19-6853-FA4E-AB60-A0A70FDB0DA6}"/>
              </a:ext>
            </a:extLst>
          </p:cNvPr>
          <p:cNvCxnSpPr>
            <a:cxnSpLocks/>
          </p:cNvCxnSpPr>
          <p:nvPr/>
        </p:nvCxnSpPr>
        <p:spPr>
          <a:xfrm flipV="1">
            <a:off x="2209800" y="4354699"/>
            <a:ext cx="794657" cy="81371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82C88D89-519F-ECE5-DFE6-07B7FD8731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3922215"/>
            <a:ext cx="7772400" cy="780240"/>
          </a:xfrm>
          <a:prstGeom prst="rect">
            <a:avLst/>
          </a:prstGeom>
        </p:spPr>
      </p:pic>
      <p:sp>
        <p:nvSpPr>
          <p:cNvPr id="21" name="Right Brace 20">
            <a:extLst>
              <a:ext uri="{FF2B5EF4-FFF2-40B4-BE49-F238E27FC236}">
                <a16:creationId xmlns:a16="http://schemas.microsoft.com/office/drawing/2014/main" id="{F8A6B630-0056-655D-D2F2-DB2648682E7E}"/>
              </a:ext>
            </a:extLst>
          </p:cNvPr>
          <p:cNvSpPr/>
          <p:nvPr/>
        </p:nvSpPr>
        <p:spPr>
          <a:xfrm rot="5400000">
            <a:off x="5354741" y="3781122"/>
            <a:ext cx="357402" cy="2287874"/>
          </a:xfrm>
          <a:prstGeom prst="rightBrace">
            <a:avLst>
              <a:gd name="adj1" fmla="val 53935"/>
              <a:gd name="adj2" fmla="val 5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549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13" grpId="0"/>
      <p:bldP spid="14" grpId="0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45C45CE-E1B7-6C48-A575-D9934412A3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98324"/>
            <a:ext cx="11376024" cy="4608512"/>
          </a:xfrm>
        </p:spPr>
        <p:txBody>
          <a:bodyPr/>
          <a:lstStyle/>
          <a:p>
            <a:r>
              <a:rPr lang="en-GB" b="0" dirty="0"/>
              <a:t>Carries complexity of defining a model and </a:t>
            </a:r>
            <a:r>
              <a:rPr lang="en-GB" dirty="0"/>
              <a:t>depends</a:t>
            </a:r>
            <a:r>
              <a:rPr lang="en-GB" b="0" dirty="0"/>
              <a:t> on the </a:t>
            </a:r>
            <a:r>
              <a:rPr lang="en-GB" dirty="0"/>
              <a:t>regime</a:t>
            </a:r>
            <a:r>
              <a:rPr lang="en-GB" b="0" dirty="0"/>
              <a:t> of the </a:t>
            </a:r>
            <a:r>
              <a:rPr lang="en-GB" dirty="0"/>
              <a:t>interaction</a:t>
            </a:r>
            <a:r>
              <a:rPr lang="en-GB" b="0" dirty="0"/>
              <a:t>.</a:t>
            </a:r>
            <a:br>
              <a:rPr lang="en-GB" b="0" dirty="0"/>
            </a:br>
            <a:r>
              <a:rPr lang="en-GB" b="0" dirty="0"/>
              <a:t>Generally, </a:t>
            </a:r>
            <a:r>
              <a:rPr lang="en-GB" dirty="0"/>
              <a:t>it follows </a:t>
            </a:r>
            <a:r>
              <a:rPr lang="en-GB" b="0" dirty="0"/>
              <a:t>the</a:t>
            </a:r>
            <a:r>
              <a:rPr lang="en-GB" dirty="0"/>
              <a:t> following proportionality</a:t>
            </a:r>
            <a:r>
              <a:rPr lang="en-GB" b="0" dirty="0"/>
              <a:t>: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1AADA0-3965-D649-843C-0D67DE62A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Cooling Time (in lab reference frame)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A2F60-A69B-3145-96E5-AD0091A41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369C26-5605-A74D-96E5-E56A20324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| Electron cooling in the CERN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5F2003-9B7B-9742-9485-477EFFAC0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03B7AF-F29D-C745-804E-A1E0B044F2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5228" y="2432792"/>
            <a:ext cx="4439883" cy="116987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52CDE50-C31A-7846-B3AA-F96FD3719A1B}"/>
              </a:ext>
            </a:extLst>
          </p:cNvPr>
          <p:cNvSpPr txBox="1"/>
          <p:nvPr/>
        </p:nvSpPr>
        <p:spPr>
          <a:xfrm>
            <a:off x="674186" y="3999840"/>
            <a:ext cx="251460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000" b="1" dirty="0"/>
              <a:t>Faster for highly charged ions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4152CAE-0C6D-9348-BE78-160A8B6F762D}"/>
              </a:ext>
            </a:extLst>
          </p:cNvPr>
          <p:cNvCxnSpPr>
            <a:cxnSpLocks/>
            <a:stCxn id="9" idx="0"/>
          </p:cNvCxnSpPr>
          <p:nvPr/>
        </p:nvCxnSpPr>
        <p:spPr>
          <a:xfrm flipV="1">
            <a:off x="1931486" y="3352800"/>
            <a:ext cx="2507164" cy="64704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2D5AE3D8-E5BF-3B43-B39C-40A7F6E42AF8}"/>
              </a:ext>
            </a:extLst>
          </p:cNvPr>
          <p:cNvSpPr txBox="1"/>
          <p:nvPr/>
        </p:nvSpPr>
        <p:spPr>
          <a:xfrm>
            <a:off x="6341628" y="4212366"/>
            <a:ext cx="260309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000" b="1" dirty="0"/>
              <a:t>Quickly increases with beam energy!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10DE4F6-89A6-F24E-8559-4DF51F8269FF}"/>
              </a:ext>
            </a:extLst>
          </p:cNvPr>
          <p:cNvCxnSpPr>
            <a:cxnSpLocks/>
            <a:stCxn id="16" idx="0"/>
          </p:cNvCxnSpPr>
          <p:nvPr/>
        </p:nvCxnSpPr>
        <p:spPr>
          <a:xfrm flipH="1" flipV="1">
            <a:off x="6800850" y="3390900"/>
            <a:ext cx="842326" cy="82146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70587DE8-75E3-5A4E-B6DF-26BA8A2C67CE}"/>
              </a:ext>
            </a:extLst>
          </p:cNvPr>
          <p:cNvSpPr txBox="1"/>
          <p:nvPr/>
        </p:nvSpPr>
        <p:spPr>
          <a:xfrm>
            <a:off x="1049651" y="5223917"/>
            <a:ext cx="6524976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000" b="1" dirty="0"/>
              <a:t>Inversely proportional to electron beam current (</a:t>
            </a:r>
            <a:r>
              <a:rPr lang="en-GB" sz="2000" b="1" dirty="0" err="1"/>
              <a:t>I</a:t>
            </a:r>
            <a:r>
              <a:rPr lang="en-GB" sz="2000" b="1" baseline="-25000" dirty="0" err="1"/>
              <a:t>e</a:t>
            </a:r>
            <a:r>
              <a:rPr lang="en-GB" sz="2000" b="1" dirty="0"/>
              <a:t>)</a:t>
            </a:r>
            <a:br>
              <a:rPr lang="en-GB" sz="2000" b="1" dirty="0"/>
            </a:br>
            <a:r>
              <a:rPr lang="en-GB" sz="2000" b="1" dirty="0"/>
              <a:t>and cooler/circumference length ratio (</a:t>
            </a:r>
            <a:r>
              <a:rPr lang="en-GB" sz="2000" b="1" dirty="0" err="1"/>
              <a:t>η</a:t>
            </a:r>
            <a:r>
              <a:rPr lang="en-GB" sz="2000" b="1" baseline="-25000" dirty="0" err="1"/>
              <a:t>C</a:t>
            </a:r>
            <a:r>
              <a:rPr lang="en-GB" sz="2000" b="1" dirty="0"/>
              <a:t>)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038C023-9441-3246-9F0C-E130022A897F}"/>
              </a:ext>
            </a:extLst>
          </p:cNvPr>
          <p:cNvCxnSpPr>
            <a:cxnSpLocks/>
            <a:stCxn id="22" idx="0"/>
          </p:cNvCxnSpPr>
          <p:nvPr/>
        </p:nvCxnSpPr>
        <p:spPr>
          <a:xfrm flipV="1">
            <a:off x="4312139" y="3724102"/>
            <a:ext cx="1407017" cy="149981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403DFCEB-DEE1-A04C-AA68-8102175CDE49}"/>
              </a:ext>
            </a:extLst>
          </p:cNvPr>
          <p:cNvSpPr txBox="1"/>
          <p:nvPr/>
        </p:nvSpPr>
        <p:spPr>
          <a:xfrm>
            <a:off x="8770182" y="3105150"/>
            <a:ext cx="309003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000" b="1" dirty="0"/>
              <a:t>Strongly depends on ions temperature: very slow for “hot beams” 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F9DA82B-4BAF-A14D-BE5E-15535618FF8F}"/>
              </a:ext>
            </a:extLst>
          </p:cNvPr>
          <p:cNvSpPr txBox="1"/>
          <p:nvPr/>
        </p:nvSpPr>
        <p:spPr>
          <a:xfrm>
            <a:off x="8925404" y="5149420"/>
            <a:ext cx="2603095" cy="61555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000" b="1" dirty="0"/>
              <a:t>Note: independent of ion beam intensity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A401027D-2BBC-3844-A958-2DF1190A1CDD}"/>
              </a:ext>
            </a:extLst>
          </p:cNvPr>
          <p:cNvCxnSpPr>
            <a:cxnSpLocks/>
            <a:stCxn id="32" idx="1"/>
          </p:cNvCxnSpPr>
          <p:nvPr/>
        </p:nvCxnSpPr>
        <p:spPr>
          <a:xfrm flipH="1" flipV="1">
            <a:off x="7925112" y="3235327"/>
            <a:ext cx="845070" cy="33148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8160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/>
      <p:bldP spid="22" grpId="0"/>
      <p:bldP spid="32" grpId="0"/>
      <p:bldP spid="3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407989" y="1223295"/>
            <a:ext cx="11376024" cy="4919088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dirty="0"/>
              <a:t>Circulating ion beam is </a:t>
            </a:r>
            <a:r>
              <a:rPr lang="en-US" b="0" dirty="0"/>
              <a:t>(typically) </a:t>
            </a:r>
            <a:r>
              <a:rPr lang="en-US" dirty="0"/>
              <a:t>de-bunched (coasting beam) </a:t>
            </a:r>
            <a:r>
              <a:rPr lang="en-US" b="0" dirty="0"/>
              <a:t>during the cooling process</a:t>
            </a:r>
          </a:p>
          <a:p>
            <a:pPr marL="342900" indent="-342900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The </a:t>
            </a:r>
            <a:r>
              <a:rPr lang="en-US" dirty="0"/>
              <a:t>circulating ion beam </a:t>
            </a:r>
            <a:r>
              <a:rPr lang="en-US" b="0" dirty="0"/>
              <a:t>and an </a:t>
            </a:r>
            <a:r>
              <a:rPr lang="en-US" dirty="0"/>
              <a:t>intense electron beam </a:t>
            </a:r>
            <a:r>
              <a:rPr lang="en-US" b="0" dirty="0"/>
              <a:t>share the </a:t>
            </a:r>
            <a:r>
              <a:rPr lang="en-US" dirty="0"/>
              <a:t>same orbit </a:t>
            </a:r>
            <a:r>
              <a:rPr lang="en-US" b="0" dirty="0"/>
              <a:t>on a </a:t>
            </a:r>
            <a:r>
              <a:rPr lang="en-US" dirty="0"/>
              <a:t>fraction</a:t>
            </a:r>
            <a:r>
              <a:rPr lang="en-US" b="0" dirty="0"/>
              <a:t> of a </a:t>
            </a:r>
            <a:r>
              <a:rPr lang="en-US" dirty="0"/>
              <a:t>circular accelerator</a:t>
            </a:r>
          </a:p>
          <a:p>
            <a:pPr marL="6669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dirty="0"/>
              <a:t>The </a:t>
            </a:r>
            <a:r>
              <a:rPr lang="en-US" b="1" dirty="0"/>
              <a:t>electron beam</a:t>
            </a:r>
            <a:r>
              <a:rPr lang="en-US" dirty="0"/>
              <a:t> </a:t>
            </a:r>
            <a:r>
              <a:rPr lang="en-US" b="0" dirty="0"/>
              <a:t>is </a:t>
            </a:r>
            <a:r>
              <a:rPr lang="en-US" b="1" dirty="0"/>
              <a:t>guided</a:t>
            </a:r>
            <a:r>
              <a:rPr lang="en-US" b="0" dirty="0"/>
              <a:t> in/out to/from the ions </a:t>
            </a:r>
            <a:r>
              <a:rPr lang="en-US" b="1" dirty="0"/>
              <a:t>by</a:t>
            </a:r>
            <a:r>
              <a:rPr lang="en-US" b="0" dirty="0"/>
              <a:t> a </a:t>
            </a:r>
            <a:r>
              <a:rPr lang="en-US" b="1" dirty="0"/>
              <a:t>longitudinal magnetic field </a:t>
            </a:r>
            <a:br>
              <a:rPr lang="en-US" b="0" dirty="0"/>
            </a:br>
            <a:r>
              <a:rPr lang="en-US" sz="1600" b="0" dirty="0"/>
              <a:t>(</a:t>
            </a:r>
            <a:r>
              <a:rPr lang="en-US" sz="1600" dirty="0"/>
              <a:t>besides</a:t>
            </a:r>
            <a:r>
              <a:rPr lang="en-US" sz="1600" b="0" dirty="0"/>
              <a:t> from the electron beam transport, the </a:t>
            </a:r>
            <a:r>
              <a:rPr lang="en-US" sz="1600" dirty="0"/>
              <a:t>magnetic field leads</a:t>
            </a:r>
            <a:r>
              <a:rPr lang="en-US" sz="1600" b="0" dirty="0"/>
              <a:t> to </a:t>
            </a:r>
            <a:r>
              <a:rPr lang="en-US" sz="1600" dirty="0"/>
              <a:t>enhanced cooling</a:t>
            </a:r>
            <a:r>
              <a:rPr lang="en-US" sz="1600" b="0" dirty="0"/>
              <a:t>)</a:t>
            </a:r>
            <a:endParaRPr lang="en-US" dirty="0"/>
          </a:p>
          <a:p>
            <a:pPr marL="342900" indent="-342900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dirty="0"/>
              <a:t>The average velocities </a:t>
            </a:r>
            <a:r>
              <a:rPr lang="en-US" b="0" dirty="0"/>
              <a:t>of ion and electron beams are </a:t>
            </a:r>
            <a:r>
              <a:rPr lang="en-US" dirty="0"/>
              <a:t>set</a:t>
            </a:r>
            <a:r>
              <a:rPr lang="en-US" b="0" dirty="0"/>
              <a:t> (nearly) </a:t>
            </a:r>
            <a:r>
              <a:rPr lang="en-US" dirty="0"/>
              <a:t>equal</a:t>
            </a:r>
          </a:p>
          <a:p>
            <a:pPr marL="342900" indent="-342900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dirty="0"/>
              <a:t>Each electron </a:t>
            </a:r>
            <a:r>
              <a:rPr lang="en-US" b="0" dirty="0"/>
              <a:t>interacts with ions only once (</a:t>
            </a:r>
            <a:r>
              <a:rPr lang="en-US" dirty="0"/>
              <a:t>single pass</a:t>
            </a:r>
            <a:r>
              <a:rPr lang="en-US" b="0" dirty="0"/>
              <a:t>), i.e. </a:t>
            </a:r>
            <a:r>
              <a:rPr lang="en-US" dirty="0"/>
              <a:t>ions stored </a:t>
            </a:r>
            <a:r>
              <a:rPr lang="en-US" b="0" dirty="0"/>
              <a:t>in the ring </a:t>
            </a:r>
            <a:r>
              <a:rPr lang="en-US" dirty="0"/>
              <a:t>keep</a:t>
            </a:r>
            <a:r>
              <a:rPr lang="en-US" b="0" dirty="0"/>
              <a:t> </a:t>
            </a:r>
            <a:r>
              <a:rPr lang="en-US" dirty="0"/>
              <a:t>interacting</a:t>
            </a:r>
            <a:r>
              <a:rPr lang="en-US" b="0" dirty="0"/>
              <a:t> with “</a:t>
            </a:r>
            <a:r>
              <a:rPr lang="en-US" dirty="0"/>
              <a:t>fresh</a:t>
            </a:r>
            <a:r>
              <a:rPr lang="en-US" b="0" dirty="0"/>
              <a:t>” </a:t>
            </a:r>
            <a:r>
              <a:rPr lang="en-US" dirty="0"/>
              <a:t>electrons</a:t>
            </a:r>
          </a:p>
          <a:p>
            <a:pPr marL="342900" indent="-342900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The </a:t>
            </a:r>
            <a:r>
              <a:rPr lang="en-US" dirty="0"/>
              <a:t>process </a:t>
            </a:r>
            <a:r>
              <a:rPr lang="en-US" b="0" dirty="0"/>
              <a:t>is </a:t>
            </a:r>
            <a:r>
              <a:rPr lang="en-US" dirty="0"/>
              <a:t>repeated long enough</a:t>
            </a:r>
            <a:r>
              <a:rPr lang="en-US" b="0" dirty="0"/>
              <a:t> to reach a “</a:t>
            </a:r>
            <a:r>
              <a:rPr lang="en-US" dirty="0"/>
              <a:t>temperature equilibrium</a:t>
            </a:r>
            <a:r>
              <a:rPr lang="en-US" b="0" dirty="0"/>
              <a:t>”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Cooling Implementation in an Accelerator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MSC Seminars 07/03/2024 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D. Gamba | Electron cooling in the CERN accelerator complex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1762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bldLvl="2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\frac{1}{2}k_BT_{\parallel} = \frac{1}{2} mv_{\parallel}^2 = \frac{1}{2} mc^2\beta ^2 (\frac{\delta p_{\parallel}}{p})^2 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46"/>
  <p:tag name="PICTUREFILESIZE" val="866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\frac{1}{2}k_BT_{\perp} = \frac{1}{2} mv_{\perp}^2 = \frac{1}{2} mc^2\beta ^2 \gamma ^2 \theta_{\perp} ^2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42"/>
  <p:tag name="PICTUREFILESIZE" val="7634"/>
</p:tagLst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24637</TotalTime>
  <Words>6531</Words>
  <Application>Microsoft Macintosh PowerPoint</Application>
  <PresentationFormat>Widescreen</PresentationFormat>
  <Paragraphs>880</Paragraphs>
  <Slides>51</Slides>
  <Notes>34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51</vt:i4>
      </vt:variant>
    </vt:vector>
  </HeadingPairs>
  <TitlesOfParts>
    <vt:vector size="65" baseType="lpstr">
      <vt:lpstr>Batang</vt:lpstr>
      <vt:lpstr>Arial</vt:lpstr>
      <vt:lpstr>Calibri</vt:lpstr>
      <vt:lpstr>Cambria Math</vt:lpstr>
      <vt:lpstr>Comic Sans MS</vt:lpstr>
      <vt:lpstr>Franklin Gothic Medium</vt:lpstr>
      <vt:lpstr>Garamond</vt:lpstr>
      <vt:lpstr>Helvetica Neue</vt:lpstr>
      <vt:lpstr>Lucida Console</vt:lpstr>
      <vt:lpstr>Symbol</vt:lpstr>
      <vt:lpstr>Times New Roman</vt:lpstr>
      <vt:lpstr>Office Theme</vt:lpstr>
      <vt:lpstr>Рисунок Microsoft</vt:lpstr>
      <vt:lpstr>Equation</vt:lpstr>
      <vt:lpstr>Electron cooling in the CERN accelerator complex</vt:lpstr>
      <vt:lpstr>Outline</vt:lpstr>
      <vt:lpstr>Why do we need cooling?</vt:lpstr>
      <vt:lpstr>First Idea of Electron Cooling</vt:lpstr>
      <vt:lpstr>Electron Cooling Cartoon</vt:lpstr>
      <vt:lpstr>“Cooling”: Talking about Temperatures</vt:lpstr>
      <vt:lpstr>More Formal: Modelling of the Cooling Force</vt:lpstr>
      <vt:lpstr>Cooling Time (in lab reference frame)</vt:lpstr>
      <vt:lpstr>Electron Cooling Implementation in an Accelerator</vt:lpstr>
      <vt:lpstr>First Experimental Demonstration at NAP-M</vt:lpstr>
      <vt:lpstr>How to Realise Electron Cooling in Practice</vt:lpstr>
      <vt:lpstr>Optimized Electron Gun</vt:lpstr>
      <vt:lpstr>Other Properties of Generated Electron Beam: Electron velocities</vt:lpstr>
      <vt:lpstr>Other Properties of Generated Electron Beam: Electron transverse temperature</vt:lpstr>
      <vt:lpstr>Importance of e- temperatures</vt:lpstr>
      <vt:lpstr>Other Properties of Generated Electron Beam: Magnetised cooling and field quality</vt:lpstr>
      <vt:lpstr>Electron Beam Power Recovering: the Collector</vt:lpstr>
      <vt:lpstr>Merging the Electrons with the Ions Effects on the Circulating Beam</vt:lpstr>
      <vt:lpstr>One Integration Example: AD</vt:lpstr>
      <vt:lpstr>Some General Performance Limiting Factors</vt:lpstr>
      <vt:lpstr>Electron Coolers at CERN</vt:lpstr>
      <vt:lpstr>CERN Coolers Main Parameters</vt:lpstr>
      <vt:lpstr>PowerPoint Presentation</vt:lpstr>
      <vt:lpstr>E-cooling in LEIR</vt:lpstr>
      <vt:lpstr>LEIR Ion-Electron Orbit Overlap Adjustment</vt:lpstr>
      <vt:lpstr>LEIR: Measurement and Simulation of Cooling Force</vt:lpstr>
      <vt:lpstr>Importance of Magnetic and Electrostatic Settings</vt:lpstr>
      <vt:lpstr>PowerPoint Presentation</vt:lpstr>
      <vt:lpstr>A typical AD cycle nowadays - figure of merits:</vt:lpstr>
      <vt:lpstr>Rough estimate of longitudinal e-cooling performance</vt:lpstr>
      <vt:lpstr>Rough estimate of transverse cooling performance</vt:lpstr>
      <vt:lpstr>New AD e-cooler: an Improvement Opportunity!</vt:lpstr>
      <vt:lpstr>One example: how well do we control pbar/e- orbit overlap?</vt:lpstr>
      <vt:lpstr>PowerPoint Presentation</vt:lpstr>
      <vt:lpstr>The ELENA cycle</vt:lpstr>
      <vt:lpstr>ELENA E-Cooler Hardware</vt:lpstr>
      <vt:lpstr>E-cooling studies in ELENA</vt:lpstr>
      <vt:lpstr>MD example: ELENA emittance at ejection</vt:lpstr>
      <vt:lpstr>Summary</vt:lpstr>
      <vt:lpstr>Thanks for your attention and questions! …and some references…</vt:lpstr>
      <vt:lpstr>PowerPoint Presentation</vt:lpstr>
      <vt:lpstr>Other Properties of Generated Electron Beam: Electron beam current</vt:lpstr>
      <vt:lpstr>Other Properties of Generated Electron Beam: Electron longitudinal temperature</vt:lpstr>
      <vt:lpstr>LEIR e-cooler main hardware parameters</vt:lpstr>
      <vt:lpstr>LEIR E-Cooler Gun Settings</vt:lpstr>
      <vt:lpstr>LEIR: Ion Acceleration with the Electron Cooler</vt:lpstr>
      <vt:lpstr>AD E-Cooler Power Supplies</vt:lpstr>
      <vt:lpstr>AD Tools: E- Beam Current Monitor (similar in LEIR)</vt:lpstr>
      <vt:lpstr>ELENA: Some detailed analysis of Cooling</vt:lpstr>
      <vt:lpstr>Beam diagnostics based on recombination</vt:lpstr>
      <vt:lpstr>ELENA Gun and Collector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Davide Gamba</dc:creator>
  <cp:lastModifiedBy>Davide Gamba</cp:lastModifiedBy>
  <cp:revision>464</cp:revision>
  <dcterms:created xsi:type="dcterms:W3CDTF">2020-03-11T22:40:00Z</dcterms:created>
  <dcterms:modified xsi:type="dcterms:W3CDTF">2025-03-06T13:47:30Z</dcterms:modified>
</cp:coreProperties>
</file>