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6" r:id="rId2"/>
    <p:sldId id="299" r:id="rId3"/>
    <p:sldId id="318" r:id="rId4"/>
    <p:sldId id="322" r:id="rId5"/>
    <p:sldId id="319" r:id="rId6"/>
    <p:sldId id="320" r:id="rId7"/>
    <p:sldId id="259" r:id="rId8"/>
    <p:sldId id="300" r:id="rId9"/>
    <p:sldId id="303" r:id="rId10"/>
    <p:sldId id="301" r:id="rId11"/>
    <p:sldId id="302" r:id="rId12"/>
    <p:sldId id="304" r:id="rId13"/>
    <p:sldId id="305" r:id="rId14"/>
    <p:sldId id="306" r:id="rId15"/>
    <p:sldId id="307" r:id="rId16"/>
    <p:sldId id="308" r:id="rId17"/>
    <p:sldId id="310" r:id="rId18"/>
    <p:sldId id="311" r:id="rId19"/>
    <p:sldId id="312" r:id="rId20"/>
    <p:sldId id="313" r:id="rId21"/>
    <p:sldId id="324" r:id="rId22"/>
    <p:sldId id="314" r:id="rId23"/>
    <p:sldId id="321" r:id="rId24"/>
    <p:sldId id="317" r:id="rId25"/>
    <p:sldId id="315" r:id="rId26"/>
    <p:sldId id="316" r:id="rId27"/>
    <p:sldId id="325" r:id="rId28"/>
    <p:sldId id="28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19" d="100"/>
          <a:sy n="119" d="100"/>
        </p:scale>
        <p:origin x="96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4:22.6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26 1 24575,'-7'51'0,"5"-46"0,0 1 0,1 0 0,0 0 0,0 0 0,1 0 0,0-1 0,0 1 0,0 0 0,1 0 0,0 0 0,0 0 0,1 0 0,-1-1 0,1 1 0,3 5 0,1 1 0,-1 1 0,0-1 0,-1 1 0,-1 0 0,0 0 0,1 21 0,-2-18 0,0-1 0,1-1 0,1 1 0,10 27 0,4 3 0,-15-35 0,0 1 0,1-1 0,1 0 0,0 0 0,0-1 0,1 0 0,0 1 0,9 8 0,12 2 0,-22-16 0,1-1 0,-1 1 0,0 0 0,0 0 0,-1 0 0,1 1 0,-1-1 0,0 1 0,-1 0 0,1 0 0,-1 0 0,0 1 0,2 6 0,2 2 0,0-1 0,0 0 0,2 0 0,18 23 0,12 17 0,-33-42 0,-1 0 0,0 1 0,-1 0 0,0 0 0,-2 0 0,1 0 0,-1 0 0,-1 0 0,-1 1 0,0 13 0,-2-5 0,0 0 0,-2-1 0,0 1 0,-2-1 0,-10 25 0,7-23 0,-1 0 0,-1-1 0,-1 0 0,-1-1 0,-1 0 0,-1-1 0,-28 28 0,31-34 0,1 0 0,1 1 0,-15 25 0,4-7 0,-3 5 0,1 0 0,-21 51 0,36-71 0,2 0 0,0 0 0,2 0 0,0 0 0,1 1 0,1 0 0,0-1 0,2 24 0,2-31-80,-1 0 0,2 0-1,-1 0 1,2 0 0,-1-1-1,2 1 1,-1-1 0,1 0-1,1 0 1,0-1 0,0 1 0,1-1-1,0 0 1,0-1 0,1 1-1,15 10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5:12.5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139 1505 24575,'-2'-7'0,"-1"0"0,0-1 0,0 2 0,-1-1 0,1 0 0,-11-11 0,-1-6 0,-1-8 0,1 0 0,2 0 0,1-1 0,2-1 0,2 0 0,1 0 0,2 0 0,1-1 0,2-37 0,4 53 0,1 1 0,0-1 0,2 0 0,0 1 0,1 0 0,1 0 0,1 0 0,1 1 0,1 0 0,0 1 0,2 0 0,0 0 0,0 1 0,2 0 0,30-25 0,182-152 0,-221 188 0,0-1 0,0 1 0,-1-1 0,0 0 0,0 0 0,0-1 0,-1 1 0,0-1 0,0 1 0,0-1 0,-1 0 0,0 0 0,0 0 0,-1 0 0,2-8 0,-3 6 0,-1-1 0,0 1 0,0 0 0,-1 0 0,0 0 0,0 0 0,-1 1 0,0-1 0,-1 0 0,0 1 0,-6-8 0,-5-14 0,1-1 0,2 0 0,-13-46 0,-7-22 0,29 91-85,-1-3-75,0-1 0,-1 1 0,0 0 0,0 0 0,-2 0 0,1 1 0,-11-12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5:28.29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287 1360 24575,'-4'0'0,"0"-1"0,-1 1 0,1-1 0,0 1 0,0-1 0,0 0 0,0-1 0,0 1 0,0-1 0,0 1 0,0-1 0,0 0 0,1 0 0,-1-1 0,1 1 0,0-1 0,0 1 0,0-1 0,0 0 0,0 0 0,-2-5 0,-5-6 0,2 0 0,0-1 0,-11-30 0,-9-15 0,4 21 0,3 0 0,1-1 0,3-1 0,-17-61 0,29 86 0,2 0 0,0 0 0,1 0 0,1-1 0,1 1 0,0 0 0,2 0 0,0 0 0,0-1 0,2 2 0,0-1 0,1 0 0,1 1 0,14-26 0,-4 8 0,2 0 0,1 2 0,2 0 0,43-49 0,-25 34 0,21-20 0,-39 50 0,1 0 0,38-20 0,1-1 0,-48 26 0,-1-1 0,0 0 0,0-1 0,-2-1 0,0 1 0,10-20 0,-4 9 0,0-4-21,-12 21-171,-1 0 0,1 0 0,1 1 0,-1-1 0,1 1 0,11-11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5:32.7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 24575,'71'-2'0,"-36"1"0,-1 0 0,1 2 0,0 1 0,58 11 0,-91-12 0,1 0 0,-1 1 0,1-1 0,-1 0 0,0 1 0,0-1 0,0 1 0,0 0 0,0-1 0,0 1 0,0 0 0,-1 0 0,1 0 0,-1 0 0,0 1 0,0-1 0,1 0 0,-2 0 0,1 1 0,0-1 0,0 1 0,0 2 0,8 66 0,-6-39 0,9 56-1365,-11-76-5461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4:31.14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29 1 24575,'6'4'0,"-1"0"0,1 1 0,-1 0 0,0 1 0,-1-1 0,1 1 0,-1-1 0,-1 1 0,7 12 0,-5-9 0,66 143 0,-65-142 0,-1 1 0,0 0 0,-1 0 0,0 0 0,-1 0 0,-1 1 0,0-1 0,0 1 0,-1 13 0,0-12 0,4 30 0,-2-32 0,-1 1 0,-1-1 0,0 1 0,-1-1 0,0 1 0,-1-1 0,0 0 0,-1 1 0,0-1 0,-1 0 0,-1 0 0,0 0 0,-7 14 0,-31 83 0,-8-4 0,38-80 0,0 1 0,-23 32 0,30-49 0,1 0 0,1 1 0,-1 0 0,2 0 0,-1 0 0,2 0 0,-1 0 0,1 0 0,1 0 0,-1 0 0,2 1 0,1 11 0,1 0 0,1 0 0,1-1 0,0 1 0,12 24 0,65 110 0,-79-149 0,1 0 0,0-1 0,0 1 0,1-1 0,0 1 0,0-1 0,0-1 0,0 1 0,1 0 0,0-1 0,10 5 0,76 32 0,-36-26-1365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4:38.4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24575,'5'1'0,"-1"-1"0,1 1 0,0 0 0,0 1 0,0-1 0,-1 1 0,1 0 0,-1 0 0,1 0 0,-1 0 0,0 1 0,0-1 0,6 6 0,-5-5 0,0 1 0,0-1 0,0 0 0,1 0 0,0 0 0,0 0 0,-1-1 0,9 2 0,-1-1 0,-1 1 0,0 0 0,0 1 0,14 8 0,40 13 0,-54-21 0,1 0 0,-1 1 0,0 0 0,0 1 0,-1 0 0,0 1 0,0 0 0,-1 0 0,0 1 0,0 1 0,-2-1 0,1 1 0,-1 0 0,9 16 0,125 244 0,-50-93 0,-81-160 0,0-2 0,2 1 0,0-1 0,0-1 0,2 0 0,0-1 0,17 12 0,-19-16 0,1-2 0,0 1 0,0-1 0,1-1 0,0-1 0,0 0 0,0 0 0,1-1 0,-1-1 0,32 2 0,-26-5 0,-1-2 0,0-1 0,-1 0 0,1-1 0,-1-1 0,0 0 0,26-11 0,25-23-1365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4:44.2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1 137 24575,'21'-2'0,"0"-1"0,0 0 0,0-2 0,-1 0 0,1-1 0,-1-1 0,31-15 0,-25 10 0,1 2 0,1 0 0,34-7 0,5 3 0,-48 8 0,1 2 0,1 0 0,-1 1 0,35 0 0,-41 3 254,-1 1-1,0 0 1,-1 1 0,20 5-1,-17-2-826,0 0-1,0 1 0,-1 0 1,0 1-1,21 14 0,59 52-3256,-36-18 4407,0-1 4850,3 36-5427,-17-44 0,-21-20 0,2-2 0,34 28 0,-52-46 0,1 0 0,0-1 0,0 1 0,0-2 0,1 1 0,0-1 0,0 0 0,0-1 0,0 0 0,13 3 0,29 8 0,-36-9 0,-1-1 0,1 0 0,0-1 0,0-1 0,0 0 0,19 0 0,-14-3 0,-1-1 0,0 0 0,0-1 0,0-1 0,0-1 0,-1 0 0,0-1 0,0-1 0,0-1 0,18-10 0,-5 3-120,-14 9-4,-1-1-1,0-1 1,0-1-1,-1 0 1,0 0-1,-1-2 1,0 1-1,-1-2 0,13-13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4:49.42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1 174 24575,'8'-1'0,"-1"-1"0,1 0 0,-1-1 0,0 0 0,0 0 0,13-8 0,16-5 0,39-4 0,-55 16 0,0-1 0,0-1 0,27-11 0,-12 3 0,1 2 0,69-15 0,-67 18 0,-26 5 0,0 0 0,1 1 0,-1 1 0,1 0 0,0 0 0,0 1 0,0 1 0,0 0 0,-1 0 0,1 1 0,0 1 0,24 5 0,1 2 0,0 2 0,-1 1 0,0 2 0,-1 1 0,-1 2 0,-1 1 0,-1 1 0,0 2 0,-2 0 0,31 29 0,-61-49 0,32 29 0,0-1 0,2-2 0,46 27 0,-69-47 0,36 19 0,57 22 0,-92-42 0,1-1 0,0-1 0,0 0 0,0 0 0,0-1 0,1-1 0,-1-1 0,1 0 0,22 0 0,-18-5 0,-1 0 0,-1-1 0,1 0 0,-1-1 0,22-11 0,23-7 0,-26 12-120,-17 7-4,0 0-1,0-2 1,0 0-1,-1-1 1,0 0-1,0-1 1,-1-1-1,-1-1 0,28-22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4:54.4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1 220 24575,'18'-4'0,"0"1"0,0-2 0,-1 0 0,0-1 0,0-1 0,24-12 0,-31 14 0,43-15 0,0 2 0,88-20 0,-75 21 0,193-48 0,-251 63 0,1 1 0,-1-1 0,0 1 0,1 1 0,0-1 0,-1 1 0,1 1 0,-1-1 0,1 1 0,-1 1 0,0-1 0,1 1 0,-1 1 0,0-1 0,0 1 0,0 1 0,-1-1 0,1 1 0,-1 0 0,0 1 0,11 8 0,145 116 0,-114-97 0,-37-26 0,-1 1 0,0 1 0,0 0 0,15 15 0,-14-12 0,1-1 0,1 0 0,0 0 0,1-1 0,-1-1 0,26 11 0,51 31 0,-70-37 0,0 0 0,1-2 0,1 0 0,0-1 0,1-1 0,0-1 0,1-1 0,-1-1 0,1-1 0,1-1 0,-1-1 0,42 1 0,160 7 0,-192-15 0,-1-1 0,1-2 0,-1-1 0,0-1 0,-1-1 0,0-2 0,47-24 0,-9 7 0,36-28-1365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4:58.41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1 247 24575,'8'0'0,"-1"-1"0,1 1 0,0-1 0,0-1 0,-1 0 0,1 0 0,-1 0 0,0 0 0,1-1 0,-1 0 0,0-1 0,-1 0 0,9-5 0,3-5 0,-1 0 0,31-34 0,-37 37 0,-4 5 0,1 1 0,0 0 0,0 1 0,0 0 0,1 0 0,-1 0 0,1 1 0,0 1 0,11-3 0,34-13 0,-28 6 0,1 2 0,0 1 0,1 1 0,0 1 0,0 1 0,1 1 0,0 1 0,0 2 0,0 0 0,0 2 0,0 1 0,0 1 0,54 11 0,-61-10 0,0 1 0,0 1 0,-1 0 0,0 2 0,0 0 0,-1 1 0,0 1 0,25 15 0,49 23 0,-73-37 0,0 0 0,0 0 0,32 24 0,-31-19 0,1-1 0,0-1 0,34 14 0,-34-17 0,-1 0 0,-1 2 0,0 0 0,30 23 0,-36-25 0,1-1 0,0 0 0,0-1 0,1-1 0,1 0 0,24 6 0,24 10 0,-26-9 0,0-2 0,2-1 0,-1-2 0,1-2 0,0-1 0,1-2 0,-1-1 0,58-5 0,-89 2 0,0-1 0,0-1 0,0 0 0,-1 0 0,1-1 0,-1 0 0,0-1 0,1 0 0,-2 0 0,18-11 0,-9 4 0,-2 0 0,0-1 0,0-1 0,24-26 0,-20 15-14,-16 18-179,1 0 0,0 1 0,0-1 0,0 1 0,1 0 0,8-6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5:03.63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0 761 24575,'3'-17'0,"1"0"0,1 0 0,0 0 0,1 0 0,12-21 0,-14 29 0,3-4 0,1 1 0,0 0 0,0 0 0,2 1 0,-1 0 0,2 0 0,-1 1 0,2 0 0,-1 1 0,2 0 0,-1 0 0,1 2 0,0-1 0,29-10 0,0 1 0,2 3 0,0 1 0,82-13 0,-55 21 55,-50 7-1114,0 0-1,0 1 0,-1 0 1,1 2-1,-1 0 1,22 9-1,5 6 2571,-3 3 4340,-15-10-5851,0 0 0,0-2 0,44 11 0,-15-4 0,-32-11 0,1 0 0,1-2 0,-1-1 0,1-1 0,0-1 0,0-2 0,0 0 0,0-1 0,0-2 0,-1-1 0,1 0 0,-1-2 0,0-1 0,0-1 0,-1-1 0,0-1 0,28-15 0,-31 11 0,-1-1 0,0 0 0,-2-2 0,0 0 0,-1-1 0,-1 0 0,0-2 0,24-36 0,-35 38-4,-1 1 0,-1-1 0,-1 1 1,-1-1-1,-1-1 0,0 1 0,-1 0 0,-2 0 0,0 0 0,-4-20 0,1-38-1318,4 63-5504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04T16:25:08.7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 1795 24575,'-1'-13'0,"-1"0"0,0-1 0,-1 1 0,-7-19 0,5 18 0,0 0 0,2 0 0,0-1 0,-1-14 0,7 3 0,1 0 0,1 0 0,2 0 0,1 1 0,1 0 0,1 1 0,19-33 0,6-19 0,-26 58 0,0 0 0,2 1 0,0 0 0,1 0 0,0 1 0,2 0 0,0 1 0,1 0 0,1 2 0,0-1 0,1 2 0,1 0 0,24-13 0,20-9 0,97-40 0,-156 73 0,9-3 0,0-1 0,-1 0 0,0-1 0,0 0 0,13-9 0,-20 11 0,0 0 0,0 0 0,-1 0 0,0 0 0,0-1 0,-1 1 0,1 0 0,-1-1 0,0 0 0,0 0 0,0 1 0,-1-1 0,0 0 0,1-8 0,10-77 0,0-105 0,-10 172 0,0 1 0,11-40 0,-9 47 0,0-1 0,-1 0 0,-1 0 0,-1 0 0,0 0 0,-1 0 0,-3-19 0,-4 12 0,0 1 0,-2 0 0,-1 0 0,-1 1 0,0 0 0,-20-25 0,-17-32 0,12 8-1365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543278-5D29-A5FB-D44C-1D86AED5DAA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A0F4830C-6AC9-4C84-AD6D-6EF15FFED0CF}" type="slidenum">
              <a:t>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3858FE-9D56-EEBA-CCC2-D32E2145107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817BBD-509A-1514-399E-9B4EB05BB80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5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" Type="http://schemas.openxmlformats.org/officeDocument/2006/relationships/image" Target="../media/image10.jpg"/><Relationship Id="rId21" Type="http://schemas.openxmlformats.org/officeDocument/2006/relationships/image" Target="../media/image19.png"/><Relationship Id="rId7" Type="http://schemas.openxmlformats.org/officeDocument/2006/relationships/image" Target="../media/image12.png"/><Relationship Id="rId12" Type="http://schemas.openxmlformats.org/officeDocument/2006/relationships/customXml" Target="../ink/ink5.xml"/><Relationship Id="rId17" Type="http://schemas.openxmlformats.org/officeDocument/2006/relationships/image" Target="../media/image17.png"/><Relationship Id="rId25" Type="http://schemas.openxmlformats.org/officeDocument/2006/relationships/image" Target="../media/image21.png"/><Relationship Id="rId2" Type="http://schemas.openxmlformats.org/officeDocument/2006/relationships/image" Target="../media/image9.png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2.xml"/><Relationship Id="rId11" Type="http://schemas.openxmlformats.org/officeDocument/2006/relationships/image" Target="../media/image14.png"/><Relationship Id="rId24" Type="http://schemas.openxmlformats.org/officeDocument/2006/relationships/customXml" Target="../ink/ink11.xml"/><Relationship Id="rId5" Type="http://schemas.openxmlformats.org/officeDocument/2006/relationships/image" Target="../media/image11.png"/><Relationship Id="rId15" Type="http://schemas.openxmlformats.org/officeDocument/2006/relationships/image" Target="../media/image16.png"/><Relationship Id="rId23" Type="http://schemas.openxmlformats.org/officeDocument/2006/relationships/image" Target="../media/image20.png"/><Relationship Id="rId10" Type="http://schemas.openxmlformats.org/officeDocument/2006/relationships/customXml" Target="../ink/ink4.xml"/><Relationship Id="rId19" Type="http://schemas.openxmlformats.org/officeDocument/2006/relationships/image" Target="../media/image18.png"/><Relationship Id="rId4" Type="http://schemas.openxmlformats.org/officeDocument/2006/relationships/customXml" Target="../ink/ink1.xml"/><Relationship Id="rId9" Type="http://schemas.openxmlformats.org/officeDocument/2006/relationships/image" Target="../media/image13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Magnet system of the new AD electron cooler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Luke von Freeden</a:t>
            </a:r>
          </a:p>
          <a:p>
            <a:r>
              <a:rPr lang="en-GB" b="0" dirty="0"/>
              <a:t>7 March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7A861-2962-D8D0-99D2-1F3E5B26A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867D60-6DB0-A3BD-5061-38E053080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magnet system</a:t>
            </a:r>
            <a:endParaRPr lang="en-GB" dirty="0"/>
          </a:p>
        </p:txBody>
      </p:sp>
      <p:pic>
        <p:nvPicPr>
          <p:cNvPr id="14" name="Content Placeholder 13" descr="A close-up of a machine&#10;&#10;AI-generated content may be incorrect.">
            <a:extLst>
              <a:ext uri="{FF2B5EF4-FFF2-40B4-BE49-F238E27FC236}">
                <a16:creationId xmlns:a16="http://schemas.microsoft.com/office/drawing/2014/main" id="{50240D2B-E517-A2CE-4C60-826098C10CD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7805" y="1300189"/>
            <a:ext cx="11376024" cy="49822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9B270-9B3C-7B65-B40F-526959D9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8F181-31C9-486A-63FF-9138B10F0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2F98B-003D-D22A-83A3-727B7BB7E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CD2ABC-DA70-FEE6-7908-D508B5607179}"/>
              </a:ext>
            </a:extLst>
          </p:cNvPr>
          <p:cNvSpPr txBox="1"/>
          <p:nvPr/>
        </p:nvSpPr>
        <p:spPr>
          <a:xfrm>
            <a:off x="8493683" y="6054587"/>
            <a:ext cx="3436150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courtesy of V. Maire and N.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Chritin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EN-MME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1E73B95-33A8-7704-476E-72D02243861E}"/>
              </a:ext>
            </a:extLst>
          </p:cNvPr>
          <p:cNvSpPr/>
          <p:nvPr/>
        </p:nvSpPr>
        <p:spPr>
          <a:xfrm>
            <a:off x="1377342" y="2572396"/>
            <a:ext cx="2210684" cy="20493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61C4D3"/>
            </a:solidFill>
            <a:prstDash val="solid"/>
          </a:ln>
        </p:spPr>
        <p:txBody>
          <a:bodyPr vert="horz" wrap="none" lIns="126262" tIns="71839" rIns="126262" bIns="7183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PingFang SC" pitchFamily="2"/>
              <a:cs typeface="Arial Unicode M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FFF17D-8A92-EB64-9878-0E14FA33550A}"/>
              </a:ext>
            </a:extLst>
          </p:cNvPr>
          <p:cNvSpPr txBox="1"/>
          <p:nvPr/>
        </p:nvSpPr>
        <p:spPr>
          <a:xfrm>
            <a:off x="4999688" y="4661452"/>
            <a:ext cx="219262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Expansion solenoid</a:t>
            </a:r>
          </a:p>
          <a:p>
            <a:pPr algn="l"/>
            <a:r>
              <a:rPr lang="en-US" dirty="0"/>
              <a:t>240 </a:t>
            </a:r>
            <a:r>
              <a:rPr lang="en-US" dirty="0" err="1"/>
              <a:t>mT</a:t>
            </a:r>
            <a:endParaRPr lang="en-US" dirty="0"/>
          </a:p>
          <a:p>
            <a:pPr algn="l"/>
            <a:r>
              <a:rPr lang="en-US" dirty="0"/>
              <a:t>Ø953 × 712 mm</a:t>
            </a:r>
            <a:r>
              <a:rPr lang="en-US" baseline="30000" dirty="0"/>
              <a:t>3</a:t>
            </a:r>
          </a:p>
          <a:p>
            <a:pPr algn="l"/>
            <a:r>
              <a:rPr lang="en-GB" dirty="0"/>
              <a:t>2600 kg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DB1F08F-5C32-6B99-C7BF-55CB497DC2A2}"/>
              </a:ext>
            </a:extLst>
          </p:cNvPr>
          <p:cNvCxnSpPr>
            <a:cxnSpLocks/>
          </p:cNvCxnSpPr>
          <p:nvPr/>
        </p:nvCxnSpPr>
        <p:spPr>
          <a:xfrm flipH="1" flipV="1">
            <a:off x="3588026" y="4621696"/>
            <a:ext cx="1295658" cy="18291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CEA94AF4-AA9D-8504-96C9-03AE741300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91" t="11768" r="1490" b="18281"/>
          <a:stretch/>
        </p:blipFill>
        <p:spPr>
          <a:xfrm>
            <a:off x="5564161" y="1088552"/>
            <a:ext cx="6365672" cy="276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16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7BE55E-8BA9-7AF7-5C72-5B43430F3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FEA841-1961-CD07-4469-C3A46EE6F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magnet system</a:t>
            </a:r>
            <a:endParaRPr lang="en-GB" dirty="0"/>
          </a:p>
        </p:txBody>
      </p:sp>
      <p:pic>
        <p:nvPicPr>
          <p:cNvPr id="14" name="Content Placeholder 13" descr="A close-up of a machine&#10;&#10;AI-generated content may be incorrect.">
            <a:extLst>
              <a:ext uri="{FF2B5EF4-FFF2-40B4-BE49-F238E27FC236}">
                <a16:creationId xmlns:a16="http://schemas.microsoft.com/office/drawing/2014/main" id="{9DD7EA78-9156-06F1-6306-F680179A00D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7805" y="1300189"/>
            <a:ext cx="11376024" cy="49822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94FC8-3D3F-3079-9E28-3C2F3107B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610BF-C4A7-E43F-2D48-79A997B9A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C2D21-DDB5-2B34-FF00-5442A2BC1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F97F68-82AD-BA4F-69EA-858429116FB6}"/>
              </a:ext>
            </a:extLst>
          </p:cNvPr>
          <p:cNvSpPr txBox="1"/>
          <p:nvPr/>
        </p:nvSpPr>
        <p:spPr>
          <a:xfrm>
            <a:off x="8493683" y="6054587"/>
            <a:ext cx="3436150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courtesy of V. Maire and N.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Chritin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EN-MME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23AF128-E9DD-2C6B-9DC3-8B36F7861303}"/>
              </a:ext>
            </a:extLst>
          </p:cNvPr>
          <p:cNvSpPr/>
          <p:nvPr/>
        </p:nvSpPr>
        <p:spPr>
          <a:xfrm>
            <a:off x="2941983" y="2453126"/>
            <a:ext cx="1564641" cy="118459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61C4D3"/>
            </a:solidFill>
            <a:prstDash val="solid"/>
          </a:ln>
        </p:spPr>
        <p:txBody>
          <a:bodyPr vert="horz" wrap="none" lIns="126262" tIns="71839" rIns="126262" bIns="7183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PingFang SC" pitchFamily="2"/>
              <a:cs typeface="Arial Unicode M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DA462C-CB27-CA2F-38DE-F483DE1385AB}"/>
              </a:ext>
            </a:extLst>
          </p:cNvPr>
          <p:cNvSpPr txBox="1"/>
          <p:nvPr/>
        </p:nvSpPr>
        <p:spPr>
          <a:xfrm>
            <a:off x="5110127" y="4661452"/>
            <a:ext cx="197174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Arm solenoids</a:t>
            </a:r>
            <a:endParaRPr lang="en-US" dirty="0"/>
          </a:p>
          <a:p>
            <a:pPr algn="l"/>
            <a:r>
              <a:rPr lang="en-US" dirty="0"/>
              <a:t>60 </a:t>
            </a:r>
            <a:r>
              <a:rPr lang="en-US" dirty="0" err="1"/>
              <a:t>mT</a:t>
            </a:r>
            <a:endParaRPr lang="en-US" dirty="0"/>
          </a:p>
          <a:p>
            <a:pPr algn="l"/>
            <a:r>
              <a:rPr lang="en-US" dirty="0"/>
              <a:t>2 × 2 coils</a:t>
            </a:r>
          </a:p>
          <a:p>
            <a:pPr algn="l"/>
            <a:r>
              <a:rPr lang="en-US" dirty="0"/>
              <a:t>Ø395 × 429 mm</a:t>
            </a:r>
            <a:r>
              <a:rPr lang="en-US" baseline="30000" dirty="0"/>
              <a:t>3</a:t>
            </a:r>
          </a:p>
          <a:p>
            <a:pPr algn="l"/>
            <a:r>
              <a:rPr lang="en-GB" dirty="0"/>
              <a:t>180 kg</a:t>
            </a:r>
          </a:p>
          <a:p>
            <a:pPr algn="l"/>
            <a:r>
              <a:rPr lang="en-GB" dirty="0"/>
              <a:t>Embedded steerer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7C0AA9E-8804-7138-3AA8-C29E60260EEC}"/>
              </a:ext>
            </a:extLst>
          </p:cNvPr>
          <p:cNvSpPr/>
          <p:nvPr/>
        </p:nvSpPr>
        <p:spPr>
          <a:xfrm>
            <a:off x="8391939" y="2456535"/>
            <a:ext cx="1564641" cy="118459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61C4D3"/>
            </a:solidFill>
            <a:prstDash val="solid"/>
          </a:ln>
        </p:spPr>
        <p:txBody>
          <a:bodyPr vert="horz" wrap="none" lIns="126262" tIns="71839" rIns="126262" bIns="7183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PingFang SC" pitchFamily="2"/>
              <a:cs typeface="Arial Unicode MS" pitchFamily="2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99DB631-434C-F9AB-0290-21B60B5FD687}"/>
              </a:ext>
            </a:extLst>
          </p:cNvPr>
          <p:cNvCxnSpPr>
            <a:cxnSpLocks/>
          </p:cNvCxnSpPr>
          <p:nvPr/>
        </p:nvCxnSpPr>
        <p:spPr>
          <a:xfrm flipH="1" flipV="1">
            <a:off x="3882189" y="3641131"/>
            <a:ext cx="1087860" cy="11845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FBAB60-EB3C-6C76-01DC-86638B38A641}"/>
              </a:ext>
            </a:extLst>
          </p:cNvPr>
          <p:cNvCxnSpPr>
            <a:cxnSpLocks/>
          </p:cNvCxnSpPr>
          <p:nvPr/>
        </p:nvCxnSpPr>
        <p:spPr>
          <a:xfrm flipV="1">
            <a:off x="7010802" y="3641131"/>
            <a:ext cx="1381137" cy="11845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D041C48C-9F13-1E18-FFAC-4C74759AC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049" y="1254101"/>
            <a:ext cx="2822603" cy="249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0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854086-E6DF-422B-6101-DEEDD4F2C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97E22B-7509-CB4B-D53F-9CC70254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magnet system</a:t>
            </a:r>
            <a:endParaRPr lang="en-GB" dirty="0"/>
          </a:p>
        </p:txBody>
      </p:sp>
      <p:pic>
        <p:nvPicPr>
          <p:cNvPr id="14" name="Content Placeholder 13" descr="A close-up of a machine&#10;&#10;AI-generated content may be incorrect.">
            <a:extLst>
              <a:ext uri="{FF2B5EF4-FFF2-40B4-BE49-F238E27FC236}">
                <a16:creationId xmlns:a16="http://schemas.microsoft.com/office/drawing/2014/main" id="{C5B807CA-2567-602E-3BEB-59505E7A3E1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7805" y="1300189"/>
            <a:ext cx="11376024" cy="49822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5045C-0C95-825A-1C15-6176E752A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652CD-534E-21DB-642D-7E4A27563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8D9A2-2A1B-662B-D593-15BE2B08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BD1B7C-DA6E-BC9F-0401-B9D0644D39E3}"/>
              </a:ext>
            </a:extLst>
          </p:cNvPr>
          <p:cNvSpPr txBox="1"/>
          <p:nvPr/>
        </p:nvSpPr>
        <p:spPr>
          <a:xfrm>
            <a:off x="8493683" y="6054587"/>
            <a:ext cx="3436150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courtesy of V. Maire and N.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Chritin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EN-MME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CFEFD5E-E7D2-9063-302C-B7DDCC5C7274}"/>
              </a:ext>
            </a:extLst>
          </p:cNvPr>
          <p:cNvSpPr/>
          <p:nvPr/>
        </p:nvSpPr>
        <p:spPr>
          <a:xfrm>
            <a:off x="3588911" y="1800225"/>
            <a:ext cx="1754613" cy="190106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61C4D3"/>
            </a:solidFill>
            <a:prstDash val="solid"/>
          </a:ln>
        </p:spPr>
        <p:txBody>
          <a:bodyPr vert="horz" wrap="none" lIns="126262" tIns="71839" rIns="126262" bIns="7183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PingFang SC" pitchFamily="2"/>
              <a:cs typeface="Arial Unicode M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3D2414-AB66-FBB5-EA3F-A5C4A50541ED}"/>
              </a:ext>
            </a:extLst>
          </p:cNvPr>
          <p:cNvSpPr txBox="1"/>
          <p:nvPr/>
        </p:nvSpPr>
        <p:spPr>
          <a:xfrm>
            <a:off x="5105358" y="4661452"/>
            <a:ext cx="293378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Toroidal field regions</a:t>
            </a:r>
          </a:p>
          <a:p>
            <a:pPr algn="l"/>
            <a:r>
              <a:rPr lang="en-US" dirty="0"/>
              <a:t>60 </a:t>
            </a:r>
            <a:r>
              <a:rPr lang="en-US" dirty="0" err="1"/>
              <a:t>mT</a:t>
            </a:r>
            <a:endParaRPr lang="en-US" dirty="0"/>
          </a:p>
          <a:p>
            <a:pPr algn="l"/>
            <a:r>
              <a:rPr lang="en-US" dirty="0"/>
              <a:t>2 × 6 racetrack coils</a:t>
            </a:r>
          </a:p>
          <a:p>
            <a:pPr algn="l"/>
            <a:r>
              <a:rPr lang="en-US" dirty="0"/>
              <a:t>63 × 525 × (505 &amp; 725) mm</a:t>
            </a:r>
            <a:r>
              <a:rPr lang="en-US" baseline="30000" dirty="0"/>
              <a:t>3</a:t>
            </a:r>
          </a:p>
          <a:p>
            <a:pPr algn="l"/>
            <a:r>
              <a:rPr lang="en-GB" dirty="0"/>
              <a:t>35 &amp; 42 kg</a:t>
            </a:r>
          </a:p>
          <a:p>
            <a:pPr algn="l"/>
            <a:r>
              <a:rPr lang="en-GB" dirty="0"/>
              <a:t>Steering coil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B0DD05F-0140-DC50-0A0E-009E64451519}"/>
              </a:ext>
            </a:extLst>
          </p:cNvPr>
          <p:cNvSpPr/>
          <p:nvPr/>
        </p:nvSpPr>
        <p:spPr>
          <a:xfrm>
            <a:off x="7424235" y="1691039"/>
            <a:ext cx="1754613" cy="19500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61C4D3"/>
            </a:solidFill>
            <a:prstDash val="solid"/>
          </a:ln>
        </p:spPr>
        <p:txBody>
          <a:bodyPr vert="horz" wrap="none" lIns="126262" tIns="71839" rIns="126262" bIns="7183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PingFang SC" pitchFamily="2"/>
              <a:cs typeface="Arial Unicode MS" pitchFamily="2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D51748-62AB-2FCE-9861-DA3CAF560357}"/>
              </a:ext>
            </a:extLst>
          </p:cNvPr>
          <p:cNvCxnSpPr>
            <a:cxnSpLocks/>
            <a:endCxn id="2" idx="2"/>
          </p:cNvCxnSpPr>
          <p:nvPr/>
        </p:nvCxnSpPr>
        <p:spPr>
          <a:xfrm flipH="1" flipV="1">
            <a:off x="4466218" y="3701294"/>
            <a:ext cx="639140" cy="96015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5A88A46-7BC2-AD0F-F0B9-06A37B1F2F88}"/>
              </a:ext>
            </a:extLst>
          </p:cNvPr>
          <p:cNvCxnSpPr>
            <a:cxnSpLocks/>
          </p:cNvCxnSpPr>
          <p:nvPr/>
        </p:nvCxnSpPr>
        <p:spPr>
          <a:xfrm flipV="1">
            <a:off x="7553325" y="3641131"/>
            <a:ext cx="723900" cy="10203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2BC965FC-ED6F-EA88-EDF1-5B33ACDFD8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417" t="31672" r="18432" b="18042"/>
          <a:stretch/>
        </p:blipFill>
        <p:spPr>
          <a:xfrm>
            <a:off x="584275" y="1439335"/>
            <a:ext cx="2049113" cy="195048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BD74B06-554B-9A0A-B93E-F7A5E0D990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46" r="60648" b="2490"/>
          <a:stretch/>
        </p:blipFill>
        <p:spPr>
          <a:xfrm>
            <a:off x="9513874" y="604313"/>
            <a:ext cx="2219219" cy="246217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A5588E1-040D-4905-60B5-CADC6CE9F6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1998" r="2164" b="2490"/>
          <a:stretch/>
        </p:blipFill>
        <p:spPr>
          <a:xfrm>
            <a:off x="9195306" y="3329450"/>
            <a:ext cx="2676525" cy="246217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24C7684-3EDB-ECDE-8F44-60E13D497C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863" y="4631817"/>
            <a:ext cx="2212298" cy="123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406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3F374-5F44-2A61-B879-B02E8208D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E89472-09E0-E28F-9754-F62F05B54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magnet system</a:t>
            </a:r>
            <a:endParaRPr lang="en-GB" dirty="0"/>
          </a:p>
        </p:txBody>
      </p:sp>
      <p:pic>
        <p:nvPicPr>
          <p:cNvPr id="14" name="Content Placeholder 13" descr="A close-up of a machine&#10;&#10;AI-generated content may be incorrect.">
            <a:extLst>
              <a:ext uri="{FF2B5EF4-FFF2-40B4-BE49-F238E27FC236}">
                <a16:creationId xmlns:a16="http://schemas.microsoft.com/office/drawing/2014/main" id="{E3035540-53A7-F1F2-9D6E-8889372ED50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7805" y="1300189"/>
            <a:ext cx="11376024" cy="49822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E6FDA-52F5-BB0B-B975-DDD454F06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143D6-6A87-DBF2-B55E-25D8676D0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CCE26-6ACD-AC9C-8AE2-E66A4D5E8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CACAC9-9A78-C783-A5BB-B562D2756133}"/>
              </a:ext>
            </a:extLst>
          </p:cNvPr>
          <p:cNvSpPr txBox="1"/>
          <p:nvPr/>
        </p:nvSpPr>
        <p:spPr>
          <a:xfrm>
            <a:off x="8493683" y="6054587"/>
            <a:ext cx="3436150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courtesy of V. Maire and N.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Chritin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EN-MME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8C2C948-1974-DE0C-5137-B6FC0439B081}"/>
              </a:ext>
            </a:extLst>
          </p:cNvPr>
          <p:cNvSpPr/>
          <p:nvPr/>
        </p:nvSpPr>
        <p:spPr>
          <a:xfrm>
            <a:off x="5200650" y="1914525"/>
            <a:ext cx="2400300" cy="151447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61C4D3"/>
            </a:solidFill>
            <a:prstDash val="solid"/>
          </a:ln>
        </p:spPr>
        <p:txBody>
          <a:bodyPr vert="horz" wrap="none" lIns="126262" tIns="71839" rIns="126262" bIns="7183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PingFang SC" pitchFamily="2"/>
              <a:cs typeface="Arial Unicode M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0D6DDA-2907-D33C-8C95-BAD309E5DFBF}"/>
              </a:ext>
            </a:extLst>
          </p:cNvPr>
          <p:cNvSpPr txBox="1"/>
          <p:nvPr/>
        </p:nvSpPr>
        <p:spPr>
          <a:xfrm>
            <a:off x="5395892" y="4661452"/>
            <a:ext cx="195266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Drift solenoid</a:t>
            </a:r>
          </a:p>
          <a:p>
            <a:pPr algn="l"/>
            <a:r>
              <a:rPr lang="en-US" dirty="0"/>
              <a:t>60 </a:t>
            </a:r>
            <a:r>
              <a:rPr lang="en-US" dirty="0" err="1"/>
              <a:t>mT</a:t>
            </a:r>
            <a:endParaRPr lang="en-US" dirty="0"/>
          </a:p>
          <a:p>
            <a:pPr algn="l"/>
            <a:r>
              <a:rPr lang="en-US" dirty="0"/>
              <a:t>Ø570 × 1505 mm</a:t>
            </a:r>
            <a:r>
              <a:rPr lang="en-US" baseline="30000" dirty="0"/>
              <a:t>3</a:t>
            </a:r>
          </a:p>
          <a:p>
            <a:pPr algn="l"/>
            <a:r>
              <a:rPr lang="en-GB" dirty="0"/>
              <a:t>1200 kg</a:t>
            </a:r>
          </a:p>
          <a:p>
            <a:pPr algn="l"/>
            <a:r>
              <a:rPr lang="en-GB" dirty="0"/>
              <a:t>Steering coils</a:t>
            </a:r>
          </a:p>
          <a:p>
            <a:pPr algn="l"/>
            <a:r>
              <a:rPr lang="en-GB" dirty="0"/>
              <a:t>Correction coils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8F7674-2CF2-9E88-41DE-BE95E8568BB1}"/>
              </a:ext>
            </a:extLst>
          </p:cNvPr>
          <p:cNvCxnSpPr>
            <a:cxnSpLocks/>
            <a:endCxn id="2" idx="2"/>
          </p:cNvCxnSpPr>
          <p:nvPr/>
        </p:nvCxnSpPr>
        <p:spPr>
          <a:xfrm flipV="1">
            <a:off x="6400800" y="3429000"/>
            <a:ext cx="0" cy="11620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7BD82463-DCD9-3774-CCFD-8781EAE48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66375" y="1219766"/>
            <a:ext cx="2528846" cy="265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63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05A92-FCFE-455C-3126-8F7D9EE45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8B875B-797C-7B90-380F-94E2CC412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magnet system</a:t>
            </a:r>
            <a:endParaRPr lang="en-GB" dirty="0"/>
          </a:p>
        </p:txBody>
      </p:sp>
      <p:pic>
        <p:nvPicPr>
          <p:cNvPr id="14" name="Content Placeholder 13" descr="A close-up of a machine&#10;&#10;AI-generated content may be incorrect.">
            <a:extLst>
              <a:ext uri="{FF2B5EF4-FFF2-40B4-BE49-F238E27FC236}">
                <a16:creationId xmlns:a16="http://schemas.microsoft.com/office/drawing/2014/main" id="{E7A8F790-982C-014F-D7AA-627BBC0A369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7805" y="1300189"/>
            <a:ext cx="11376024" cy="49822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C08BD-91F0-CE00-2BB1-8B56C1445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CDCEF-D4AE-189D-A036-47138ABFE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ABF88-76F1-8B68-D6C3-7B2B36E8D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ECE53E-FD9B-4053-D7C5-6F7BFA5B4E3C}"/>
              </a:ext>
            </a:extLst>
          </p:cNvPr>
          <p:cNvSpPr txBox="1"/>
          <p:nvPr/>
        </p:nvSpPr>
        <p:spPr>
          <a:xfrm>
            <a:off x="8493683" y="6054587"/>
            <a:ext cx="3436150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courtesy of V. Maire and N.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Chritin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EN-MME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2666175-5B65-50E7-97AD-F79B5AB3E0BC}"/>
              </a:ext>
            </a:extLst>
          </p:cNvPr>
          <p:cNvSpPr/>
          <p:nvPr/>
        </p:nvSpPr>
        <p:spPr>
          <a:xfrm>
            <a:off x="9443346" y="2671762"/>
            <a:ext cx="1129404" cy="151447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61C4D3"/>
            </a:solidFill>
            <a:prstDash val="solid"/>
          </a:ln>
        </p:spPr>
        <p:txBody>
          <a:bodyPr vert="horz" wrap="none" lIns="126262" tIns="71839" rIns="126262" bIns="7183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PingFang SC" pitchFamily="2"/>
              <a:cs typeface="Arial Unicode M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0508FA-2920-467D-B6B8-0BEF464AB139}"/>
              </a:ext>
            </a:extLst>
          </p:cNvPr>
          <p:cNvSpPr txBox="1"/>
          <p:nvPr/>
        </p:nvSpPr>
        <p:spPr>
          <a:xfrm>
            <a:off x="5395892" y="4661452"/>
            <a:ext cx="195266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Squeeze coil</a:t>
            </a:r>
          </a:p>
          <a:p>
            <a:pPr algn="l"/>
            <a:r>
              <a:rPr lang="en-US" dirty="0"/>
              <a:t>166 </a:t>
            </a:r>
            <a:r>
              <a:rPr lang="en-US" dirty="0" err="1"/>
              <a:t>mT</a:t>
            </a:r>
            <a:endParaRPr lang="en-US" dirty="0"/>
          </a:p>
          <a:p>
            <a:pPr algn="l"/>
            <a:r>
              <a:rPr lang="en-US" dirty="0"/>
              <a:t>Ø680 × 234 mm</a:t>
            </a:r>
            <a:r>
              <a:rPr lang="en-US" baseline="30000" dirty="0"/>
              <a:t>3</a:t>
            </a:r>
          </a:p>
          <a:p>
            <a:pPr algn="l"/>
            <a:r>
              <a:rPr lang="en-GB" dirty="0"/>
              <a:t>510 kg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5EFFC53-E0C9-F593-1A28-B2AFB4B4B136}"/>
              </a:ext>
            </a:extLst>
          </p:cNvPr>
          <p:cNvCxnSpPr>
            <a:cxnSpLocks/>
          </p:cNvCxnSpPr>
          <p:nvPr/>
        </p:nvCxnSpPr>
        <p:spPr>
          <a:xfrm flipV="1">
            <a:off x="7214496" y="3564414"/>
            <a:ext cx="2228850" cy="12147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9F9E3C6B-A59B-33FB-2843-0251F6C0C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28" y="1439335"/>
            <a:ext cx="3130210" cy="284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863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graph of a diagram&#10;&#10;AI-generated content may be incorrect.">
            <a:extLst>
              <a:ext uri="{FF2B5EF4-FFF2-40B4-BE49-F238E27FC236}">
                <a16:creationId xmlns:a16="http://schemas.microsoft.com/office/drawing/2014/main" id="{A543AF50-7A2C-9243-2092-CB3FA478A3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852" y="466826"/>
            <a:ext cx="10475843" cy="5893851"/>
          </a:xfr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3BA6504-AEE2-770E-B5D1-A481F4293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field along e</a:t>
            </a:r>
            <a:r>
              <a:rPr lang="en-US" baseline="30000" dirty="0"/>
              <a:t>-</a:t>
            </a:r>
            <a:r>
              <a:rPr lang="en-US" dirty="0"/>
              <a:t> trajectory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892AB-6A45-7753-4E03-B05FB3555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28D44-4ED7-F8B3-D802-11CAF25B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C135E2-9A0E-B3E9-A937-E87544A51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058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5552A-C1DB-4DEA-4F80-3CC0402D4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2BD6C68-AA1F-9BE6-9812-011789360F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23852" y="466826"/>
            <a:ext cx="10475843" cy="5893851"/>
          </a:xfr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BDED7316-471E-0DA5-34C6-2CE41CE5D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field along e</a:t>
            </a:r>
            <a:r>
              <a:rPr lang="en-US" baseline="30000" dirty="0"/>
              <a:t>-</a:t>
            </a:r>
            <a:r>
              <a:rPr lang="en-US" dirty="0"/>
              <a:t> trajectory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9FF21-CE0D-B70E-0701-109EB7151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9B436-2FF6-F0DA-BC74-5F0B91274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F121E6-B663-AF43-39E5-626CEEBBD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536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25D790-F1C5-6BD4-3BF3-797320FFA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in the drift</a:t>
            </a:r>
            <a:endParaRPr lang="en-GB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EC15511-ECA3-8B56-510B-7182B3005B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136151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Without correction, relative error &gt; 5 × 10</a:t>
            </a:r>
            <a:r>
              <a:rPr lang="en-US" baseline="30000" dirty="0"/>
              <a:t>-3 </a:t>
            </a:r>
            <a:r>
              <a:rPr lang="en-US" dirty="0"/>
              <a:t>in GFR (</a:t>
            </a:r>
            <a:r>
              <a:rPr lang="en-US" dirty="0">
                <a:solidFill>
                  <a:srgbClr val="2F2F2F"/>
                </a:solidFill>
              </a:rPr>
              <a:t>Ø60</a:t>
            </a:r>
            <a:r>
              <a:rPr lang="en-US" dirty="0"/>
              <a:t> × 1000 mm</a:t>
            </a:r>
            <a:r>
              <a:rPr lang="en-US" baseline="30000" dirty="0"/>
              <a:t>3</a:t>
            </a:r>
            <a:r>
              <a:rPr lang="en-US" dirty="0"/>
              <a:t>) </a:t>
            </a:r>
          </a:p>
          <a:p>
            <a:endParaRPr lang="en-US" dirty="0"/>
          </a:p>
          <a:p>
            <a:r>
              <a:rPr lang="en-US" dirty="0"/>
              <a:t>Strong solenoid component due to drift to TF gap</a:t>
            </a:r>
          </a:p>
          <a:p>
            <a:endParaRPr lang="en-US" dirty="0"/>
          </a:p>
          <a:p>
            <a:r>
              <a:rPr lang="en-US" dirty="0"/>
              <a:t>Skew dipole component due to pollution from TF region</a:t>
            </a:r>
          </a:p>
          <a:p>
            <a:endParaRPr lang="en-US" dirty="0"/>
          </a:p>
          <a:p>
            <a:r>
              <a:rPr lang="en-US" dirty="0"/>
              <a:t>Normal dipole component due to slight up-down asymmetry in shield</a:t>
            </a:r>
          </a:p>
          <a:p>
            <a:endParaRPr lang="en-US" dirty="0"/>
          </a:p>
          <a:p>
            <a:r>
              <a:rPr lang="en-US" dirty="0"/>
              <a:t>Higher orders &lt;&lt; 1 × 10</a:t>
            </a:r>
            <a:r>
              <a:rPr lang="en-US" baseline="30000" dirty="0"/>
              <a:t>-4</a:t>
            </a:r>
            <a:endParaRPr lang="en-GB" dirty="0"/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289CFED9-CB4D-B577-16B9-2D8E2B359BB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7B724-C03D-FC99-135D-91A45D42E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A779A-001B-A652-F4F3-DD1ADAB33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666C-8F39-58E7-A57E-163905A7C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8D02949-BA52-6900-05AE-A26B27A615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2675"/>
          <a:stretch/>
        </p:blipFill>
        <p:spPr>
          <a:xfrm>
            <a:off x="5434546" y="1278943"/>
            <a:ext cx="6447420" cy="253188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6E8D3C2-A681-7E16-1CB7-352BA211B8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1512" b="1163"/>
          <a:stretch/>
        </p:blipFill>
        <p:spPr>
          <a:xfrm>
            <a:off x="5544138" y="3781792"/>
            <a:ext cx="6447420" cy="253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48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B847D-D68D-3D5F-1486-F8ED4D372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correction scheme</a:t>
            </a:r>
            <a:endParaRPr lang="en-GB" dirty="0"/>
          </a:p>
        </p:txBody>
      </p:sp>
      <p:pic>
        <p:nvPicPr>
          <p:cNvPr id="9" name="Content Placeholder 8" descr="A drawing of a machine&#10;&#10;AI-generated content may be incorrect.">
            <a:extLst>
              <a:ext uri="{FF2B5EF4-FFF2-40B4-BE49-F238E27FC236}">
                <a16:creationId xmlns:a16="http://schemas.microsoft.com/office/drawing/2014/main" id="{3A5E23F4-203B-8D07-08C6-6D45E614824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29746" y="1102042"/>
            <a:ext cx="7095173" cy="495254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8A069-BC97-854D-68A8-AAA29B9AC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4097BF-8EDA-8E95-1A17-AE232760B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3EA3C-B9BF-94C7-8732-6DD88C55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8EFD7C-260E-BE4E-DAD8-6393EC46615E}"/>
              </a:ext>
            </a:extLst>
          </p:cNvPr>
          <p:cNvSpPr txBox="1"/>
          <p:nvPr/>
        </p:nvSpPr>
        <p:spPr>
          <a:xfrm>
            <a:off x="8493683" y="6054587"/>
            <a:ext cx="3436150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courtesy of V. Maire and N.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Chritin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EN-MME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AA511B-A591-FB36-31BA-8D2E14EED0E4}"/>
              </a:ext>
            </a:extLst>
          </p:cNvPr>
          <p:cNvSpPr txBox="1"/>
          <p:nvPr/>
        </p:nvSpPr>
        <p:spPr>
          <a:xfrm>
            <a:off x="1313183" y="1327785"/>
            <a:ext cx="195266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8 pairs of vertical dipole correction coils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612C8ED-F99E-DA6E-20EE-CB7DACD35FC3}"/>
              </a:ext>
            </a:extLst>
          </p:cNvPr>
          <p:cNvCxnSpPr>
            <a:cxnSpLocks/>
          </p:cNvCxnSpPr>
          <p:nvPr/>
        </p:nvCxnSpPr>
        <p:spPr>
          <a:xfrm>
            <a:off x="3415371" y="1804035"/>
            <a:ext cx="1524000" cy="90868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06FFFB2-1333-F973-7F0E-87E274F71580}"/>
              </a:ext>
            </a:extLst>
          </p:cNvPr>
          <p:cNvSpPr txBox="1"/>
          <p:nvPr/>
        </p:nvSpPr>
        <p:spPr>
          <a:xfrm>
            <a:off x="8608877" y="4848593"/>
            <a:ext cx="195266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8 pairs of horizontal dipole correction coils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5E967E-BE17-9E28-7854-FD389A744685}"/>
              </a:ext>
            </a:extLst>
          </p:cNvPr>
          <p:cNvCxnSpPr>
            <a:cxnSpLocks/>
          </p:cNvCxnSpPr>
          <p:nvPr/>
        </p:nvCxnSpPr>
        <p:spPr>
          <a:xfrm flipH="1" flipV="1">
            <a:off x="6087451" y="3698240"/>
            <a:ext cx="2407920" cy="149352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D8FBBFF-3C80-8EE7-B144-E323B20B9D14}"/>
              </a:ext>
            </a:extLst>
          </p:cNvPr>
          <p:cNvSpPr txBox="1"/>
          <p:nvPr/>
        </p:nvSpPr>
        <p:spPr>
          <a:xfrm>
            <a:off x="8758399" y="1920061"/>
            <a:ext cx="213672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Solenoid “grading” winding at each end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06994D4-0834-78B2-51C4-AFE6EFA62C17}"/>
              </a:ext>
            </a:extLst>
          </p:cNvPr>
          <p:cNvCxnSpPr>
            <a:cxnSpLocks/>
          </p:cNvCxnSpPr>
          <p:nvPr/>
        </p:nvCxnSpPr>
        <p:spPr>
          <a:xfrm flipH="1">
            <a:off x="7804491" y="2335559"/>
            <a:ext cx="804386" cy="4998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411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D2909-75FB-DA91-11F5-33DD2841F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the correction currents via least squares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2068A5-2386-5A0C-F9D3-5CBD6111E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4A8B58-AF4F-2BC4-6F8D-4BBA12D6C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F0615-A212-2C83-BD37-83F0289EF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808D013-947C-7C85-05F4-C6C1BFA41C07}"/>
              </a:ext>
            </a:extLst>
          </p:cNvPr>
          <p:cNvGrpSpPr/>
          <p:nvPr/>
        </p:nvGrpSpPr>
        <p:grpSpPr>
          <a:xfrm>
            <a:off x="3137592" y="1934635"/>
            <a:ext cx="5569920" cy="3528000"/>
            <a:chOff x="2208240" y="1296000"/>
            <a:chExt cx="5569920" cy="3528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979A5C8-C3FE-5A55-5824-E29837625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2208240" y="1296000"/>
              <a:ext cx="5569920" cy="352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22FCC4D-2740-8260-A23B-94A94E3D26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13533" t="14682" r="10181" b="73827"/>
            <a:stretch>
              <a:fillRect/>
            </a:stretch>
          </p:blipFill>
          <p:spPr>
            <a:xfrm rot="5388600">
              <a:off x="5737820" y="2765165"/>
              <a:ext cx="3231720" cy="5515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AE84F14-268E-3E36-A5F7-DAB83A916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 rot="16200000">
              <a:off x="1846980" y="1920780"/>
              <a:ext cx="3236400" cy="22453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ACDAAE6-8603-B822-EBD9-5FC7B9B6D7C6}"/>
              </a:ext>
            </a:extLst>
          </p:cNvPr>
          <p:cNvSpPr/>
          <p:nvPr/>
        </p:nvSpPr>
        <p:spPr>
          <a:xfrm>
            <a:off x="1145352" y="3158635"/>
            <a:ext cx="1872000" cy="1059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61C4D3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dirty="0">
                <a:ln>
                  <a:noFill/>
                </a:ln>
                <a:latin typeface="Source Sans Pro" pitchFamily="34"/>
                <a:ea typeface="PingFang SC" pitchFamily="2"/>
                <a:cs typeface="Arial Unicode MS" pitchFamily="2"/>
              </a:rPr>
              <a:t>Matrix of </a:t>
            </a:r>
            <a:r>
              <a:rPr lang="en-GB" sz="1800" b="0" i="0" u="none" strike="noStrike" kern="1200" cap="none" dirty="0" err="1">
                <a:ln>
                  <a:noFill/>
                </a:ln>
                <a:latin typeface="Source Sans Pro" pitchFamily="34"/>
                <a:ea typeface="PingFang SC" pitchFamily="2"/>
                <a:cs typeface="Arial Unicode MS" pitchFamily="2"/>
              </a:rPr>
              <a:t>B</a:t>
            </a:r>
            <a:r>
              <a:rPr lang="en-GB" sz="1800" b="0" i="0" u="none" strike="noStrike" kern="1200" cap="none" baseline="-8000" dirty="0" err="1">
                <a:ln>
                  <a:noFill/>
                </a:ln>
                <a:latin typeface="Source Sans Pro" pitchFamily="34"/>
                <a:ea typeface="PingFang SC" pitchFamily="2"/>
                <a:cs typeface="Arial Unicode MS" pitchFamily="2"/>
              </a:rPr>
              <a:t>x</a:t>
            </a:r>
            <a:r>
              <a:rPr lang="en-GB" sz="1800" b="0" i="0" u="none" strike="noStrike" kern="1200" cap="none" baseline="-8000" dirty="0">
                <a:ln>
                  <a:noFill/>
                </a:ln>
                <a:latin typeface="Source Sans Pro" pitchFamily="34"/>
                <a:ea typeface="PingFang SC" pitchFamily="2"/>
                <a:cs typeface="Arial Unicode MS" pitchFamily="2"/>
              </a:rPr>
              <a:t>/y</a:t>
            </a:r>
            <a:r>
              <a:rPr lang="en-GB" sz="1800" b="0" i="0" u="none" strike="noStrike" kern="1200" cap="none" baseline="0" dirty="0">
                <a:ln>
                  <a:noFill/>
                </a:ln>
                <a:latin typeface="Source Sans Pro" pitchFamily="34"/>
                <a:ea typeface="PingFang SC" pitchFamily="2"/>
                <a:cs typeface="Arial Unicode MS" pitchFamily="2"/>
              </a:rPr>
              <a:t>(</a:t>
            </a:r>
            <a:r>
              <a:rPr lang="en-GB" sz="1800" b="0" i="0" u="none" strike="noStrike" kern="1200" cap="none" baseline="0" dirty="0" err="1">
                <a:ln>
                  <a:noFill/>
                </a:ln>
                <a:latin typeface="Liberation Sans" pitchFamily="34"/>
                <a:ea typeface="Liberation Sans" pitchFamily="34"/>
                <a:cs typeface="Liberation Sans" pitchFamily="34"/>
              </a:rPr>
              <a:t>Δ</a:t>
            </a:r>
            <a:r>
              <a:rPr lang="en-GB" sz="1800" b="0" i="0" u="none" strike="noStrike" kern="1200" cap="none" baseline="0" dirty="0" err="1">
                <a:ln>
                  <a:noFill/>
                </a:ln>
                <a:latin typeface="Source Sans Pro" pitchFamily="34"/>
                <a:ea typeface="Liberation Sans" pitchFamily="34"/>
                <a:cs typeface="Liberation Sans" pitchFamily="34"/>
              </a:rPr>
              <a:t>s</a:t>
            </a:r>
            <a:r>
              <a:rPr lang="en-GB" sz="1800" b="0" i="0" u="none" strike="noStrike" kern="1200" cap="none" baseline="0" dirty="0">
                <a:ln>
                  <a:noFill/>
                </a:ln>
                <a:latin typeface="Source Sans Pro" pitchFamily="34"/>
                <a:ea typeface="Liberation Sans" pitchFamily="34"/>
                <a:cs typeface="Liberation Sans" pitchFamily="34"/>
              </a:rPr>
              <a:t>)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 dirty="0">
                <a:ln>
                  <a:noFill/>
                </a:ln>
                <a:latin typeface="Source Sans Pro" pitchFamily="34"/>
                <a:ea typeface="Liberation Sans" pitchFamily="34"/>
                <a:cs typeface="Liberation Sans" pitchFamily="34"/>
              </a:rPr>
              <a:t>for each pair of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 dirty="0">
                <a:ln>
                  <a:noFill/>
                </a:ln>
                <a:latin typeface="Source Sans Pro" pitchFamily="34"/>
                <a:ea typeface="Liberation Sans" pitchFamily="34"/>
                <a:cs typeface="Liberation Sans" pitchFamily="34"/>
              </a:rPr>
              <a:t>saddle coil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96FE8E9-72A8-F85B-7027-D0C4FC538FAC}"/>
              </a:ext>
            </a:extLst>
          </p:cNvPr>
          <p:cNvSpPr/>
          <p:nvPr/>
        </p:nvSpPr>
        <p:spPr>
          <a:xfrm>
            <a:off x="9029352" y="3374635"/>
            <a:ext cx="1620000" cy="72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61C4D3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 dirty="0">
                <a:ln>
                  <a:noFill/>
                </a:ln>
                <a:latin typeface="Source Sans Pro" pitchFamily="34"/>
                <a:ea typeface="Liberation Sans" pitchFamily="34"/>
                <a:cs typeface="Liberation Sans" pitchFamily="34"/>
              </a:rPr>
              <a:t>Vector of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 dirty="0">
                <a:ln>
                  <a:noFill/>
                </a:ln>
                <a:latin typeface="Source Sans Pro" pitchFamily="34"/>
                <a:ea typeface="Liberation Sans" pitchFamily="34"/>
                <a:cs typeface="Liberation Sans" pitchFamily="34"/>
              </a:rPr>
              <a:t>-1 x error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33E7B86-D035-945F-D2BC-6B156A60EC45}"/>
              </a:ext>
            </a:extLst>
          </p:cNvPr>
          <p:cNvSpPr/>
          <p:nvPr/>
        </p:nvSpPr>
        <p:spPr>
          <a:xfrm>
            <a:off x="5861352" y="4814635"/>
            <a:ext cx="1512000" cy="987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61C4D3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 dirty="0">
                <a:ln>
                  <a:noFill/>
                </a:ln>
                <a:latin typeface="Source Sans Pro" pitchFamily="34"/>
                <a:ea typeface="Liberation Sans" pitchFamily="34"/>
                <a:cs typeface="Liberation Sans" pitchFamily="34"/>
              </a:rPr>
              <a:t>Vector of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 dirty="0">
                <a:ln>
                  <a:noFill/>
                </a:ln>
                <a:latin typeface="Source Sans Pro" pitchFamily="34"/>
                <a:ea typeface="Liberation Sans" pitchFamily="34"/>
                <a:cs typeface="Liberation Sans" pitchFamily="34"/>
              </a:rPr>
              <a:t>unknown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0" i="0" u="none" strike="noStrike" kern="1200" cap="none" baseline="0" dirty="0">
                <a:ln>
                  <a:noFill/>
                </a:ln>
                <a:latin typeface="Source Sans Pro" pitchFamily="34"/>
                <a:ea typeface="Liberation Sans" pitchFamily="34"/>
                <a:cs typeface="Liberation Sans" pitchFamily="34"/>
              </a:rPr>
              <a:t>ampere turns</a:t>
            </a:r>
          </a:p>
        </p:txBody>
      </p:sp>
    </p:spTree>
    <p:extLst>
      <p:ext uri="{BB962C8B-B14F-4D97-AF65-F5344CB8AC3E}">
        <p14:creationId xmlns:p14="http://schemas.microsoft.com/office/powerpoint/2010/main" val="868360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A3158B-BDFE-E53B-7BEE-F7EFBD248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 of the AD cons project</a:t>
            </a:r>
          </a:p>
          <a:p>
            <a:endParaRPr lang="en-US" dirty="0"/>
          </a:p>
          <a:p>
            <a:r>
              <a:rPr lang="en-US" dirty="0"/>
              <a:t>Magnet system in electron cooling</a:t>
            </a:r>
          </a:p>
          <a:p>
            <a:endParaRPr lang="en-US" dirty="0"/>
          </a:p>
          <a:p>
            <a:r>
              <a:rPr lang="en-US" dirty="0"/>
              <a:t>Functional specification of 2023</a:t>
            </a:r>
          </a:p>
          <a:p>
            <a:endParaRPr lang="en-US" dirty="0"/>
          </a:p>
          <a:p>
            <a:r>
              <a:rPr lang="en-US" dirty="0"/>
              <a:t>Design of this electron cooler</a:t>
            </a:r>
          </a:p>
          <a:p>
            <a:endParaRPr lang="en-US" dirty="0"/>
          </a:p>
          <a:p>
            <a:r>
              <a:rPr lang="en-US" dirty="0"/>
              <a:t>Magnetic measurement</a:t>
            </a:r>
          </a:p>
          <a:p>
            <a:endParaRPr lang="en-US" dirty="0"/>
          </a:p>
          <a:p>
            <a:r>
              <a:rPr lang="en-US" dirty="0"/>
              <a:t>Project roadmap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CAC68E-73F6-544B-368D-48E4EB553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BBD68-5EEB-94FC-CA38-C9C109379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A189C-FAEA-2C33-BF02-120B33376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65B77-276B-4B70-76F3-C442CF6AF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A59FBA-AD33-392B-5999-14D538B16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215" y="149087"/>
            <a:ext cx="5628811" cy="3429000"/>
          </a:xfrm>
          <a:prstGeom prst="rect">
            <a:avLst/>
          </a:prstGeom>
        </p:spPr>
      </p:pic>
      <p:pic>
        <p:nvPicPr>
          <p:cNvPr id="9" name="Content Placeholder 13" descr="A close-up of a machine&#10;&#10;AI-generated content may be incorrect.">
            <a:extLst>
              <a:ext uri="{FF2B5EF4-FFF2-40B4-BE49-F238E27FC236}">
                <a16:creationId xmlns:a16="http://schemas.microsoft.com/office/drawing/2014/main" id="{482A8DFF-7A20-8636-6D37-2B38F13D5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915" y="3708810"/>
            <a:ext cx="5903410" cy="258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824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EE36D-541F-5C0A-3D9E-17E9754A4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the field correction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5D518A-A947-02BC-02CA-2076FA793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62ACC-46C2-11E0-694F-FD8C0E2A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51ECF-82FC-0852-A904-DC91E8EF7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53927B-21D3-44E0-4D69-6A278FF4A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42" y="4307364"/>
            <a:ext cx="6787386" cy="1569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CCC98B-B00B-EA7C-963C-578404E32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463156"/>
            <a:ext cx="6935168" cy="281979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58088E-1CC6-FD4F-154B-648E0702E4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1106" y="593696"/>
            <a:ext cx="4389328" cy="40048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0FF881-4B0E-8C16-4A2E-D6F01FED6D8F}"/>
              </a:ext>
            </a:extLst>
          </p:cNvPr>
          <p:cNvSpPr txBox="1"/>
          <p:nvPr/>
        </p:nvSpPr>
        <p:spPr>
          <a:xfrm>
            <a:off x="611354" y="5917106"/>
            <a:ext cx="67318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At least 24% (1.5 × 10</a:t>
            </a:r>
            <a:r>
              <a:rPr lang="en-US" baseline="30000" dirty="0"/>
              <a:t>-3</a:t>
            </a:r>
            <a:r>
              <a:rPr lang="en-US" dirty="0"/>
              <a:t>) current margin in all coils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75B272-36B2-9ED4-0726-8AFFFF6D5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1491" y="4734459"/>
            <a:ext cx="1933804" cy="16021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2F51DF1-9F5B-F5D9-83AE-17B127E768B7}"/>
              </a:ext>
            </a:extLst>
          </p:cNvPr>
          <p:cNvSpPr txBox="1"/>
          <p:nvPr/>
        </p:nvSpPr>
        <p:spPr>
          <a:xfrm>
            <a:off x="9727154" y="4952360"/>
            <a:ext cx="193380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&lt; 2.5 × 10</a:t>
            </a:r>
            <a:r>
              <a:rPr lang="en-US" baseline="30000" dirty="0"/>
              <a:t>-6</a:t>
            </a:r>
            <a:r>
              <a:rPr lang="en-US" dirty="0"/>
              <a:t> (3</a:t>
            </a:r>
            <a:r>
              <a:rPr lang="el-GR" dirty="0"/>
              <a:t>σ</a:t>
            </a:r>
            <a:r>
              <a:rPr lang="en-US" dirty="0"/>
              <a:t>) from supply precision and ripple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6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1461A-5BEC-4794-E7BA-DB5E3807B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that means for the AD</a:t>
            </a:r>
            <a:br>
              <a:rPr lang="en-US" dirty="0"/>
            </a:br>
            <a:r>
              <a:rPr lang="en-US" sz="2000" dirty="0">
                <a:solidFill>
                  <a:schemeClr val="accent2"/>
                </a:solidFill>
              </a:rPr>
              <a:t>w/ thanks to D. </a:t>
            </a:r>
            <a:r>
              <a:rPr lang="en-US" sz="2000" dirty="0" err="1">
                <a:solidFill>
                  <a:schemeClr val="accent2"/>
                </a:solidFill>
              </a:rPr>
              <a:t>Gamba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C4FA7-B9D6-612F-F1BE-AADDF99C8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8876D2-1403-B0B9-B547-8FDC010D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5F0EB-B4E5-86A6-97B0-41AEB6821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32577D-609A-31B0-A9BF-519398D86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393" y="1330798"/>
            <a:ext cx="8981214" cy="479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3721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7AB4C-A3BB-5BD9-EA24-7ED555C91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Steering scheme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06283-BD5B-44C2-8D64-597581B90B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4801744" cy="4608512"/>
          </a:xfrm>
        </p:spPr>
        <p:txBody>
          <a:bodyPr/>
          <a:lstStyle/>
          <a:p>
            <a:r>
              <a:rPr lang="en-US" dirty="0"/>
              <a:t>Constant offset </a:t>
            </a:r>
            <a:r>
              <a:rPr lang="en-US" b="0" dirty="0"/>
              <a:t>due to central flux line not exactly following the reference trajectory</a:t>
            </a:r>
          </a:p>
          <a:p>
            <a:endParaRPr lang="en-US" dirty="0"/>
          </a:p>
          <a:p>
            <a:r>
              <a:rPr lang="en-GB" dirty="0"/>
              <a:t>Offset with accelerating voltage </a:t>
            </a:r>
            <a:r>
              <a:rPr lang="en-GB" b="0" dirty="0"/>
              <a:t>cross drift from centripetal forces acting on the electrons in TF region</a:t>
            </a:r>
          </a:p>
          <a:p>
            <a:endParaRPr lang="en-GB" b="0" dirty="0"/>
          </a:p>
          <a:p>
            <a:endParaRPr lang="en-GB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86EB18-2B09-F647-18FD-6018DE553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3CB93-E6E4-0D8B-782F-C379304AD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78B275-2C05-2F9E-BEC8-0D5D72E14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9635B0-E6B1-2367-31B1-6C91689EB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667" y="2830515"/>
            <a:ext cx="6396133" cy="33035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8ADED0A-AF20-CFA5-8FE1-81366BBFA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667" y="1312030"/>
            <a:ext cx="6278300" cy="12490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37A4A3-CDDA-0B80-F30E-6121A0262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811" y="3989350"/>
            <a:ext cx="2852766" cy="23643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3C221B9-13D0-A0FC-72BA-BB9AFCDC08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8575" y="5077703"/>
            <a:ext cx="1981157" cy="10563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5158B4D-BB42-9520-469C-7590D6430B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1577" y="4021305"/>
            <a:ext cx="1981157" cy="105639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73CD64-6A99-D0B8-E4EB-6863EC0F977B}"/>
              </a:ext>
            </a:extLst>
          </p:cNvPr>
          <p:cNvSpPr txBox="1"/>
          <p:nvPr/>
        </p:nvSpPr>
        <p:spPr>
          <a:xfrm>
            <a:off x="2073833" y="6090221"/>
            <a:ext cx="3436150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courtesy of V. Maire and N.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Chritin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EN-MME</a:t>
            </a:r>
          </a:p>
        </p:txBody>
      </p:sp>
    </p:spTree>
    <p:extLst>
      <p:ext uri="{BB962C8B-B14F-4D97-AF65-F5344CB8AC3E}">
        <p14:creationId xmlns:p14="http://schemas.microsoft.com/office/powerpoint/2010/main" val="3380241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8451EC5-1E18-0FC2-898F-4E984559FD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Measurement and correction performed on surface</a:t>
            </a:r>
          </a:p>
          <a:p>
            <a:endParaRPr lang="en-US" dirty="0"/>
          </a:p>
          <a:p>
            <a:r>
              <a:rPr lang="en-US" dirty="0"/>
              <a:t>Tolerance of current and survey </a:t>
            </a:r>
            <a:r>
              <a:rPr lang="en-US" dirty="0">
                <a:sym typeface="Wingdings" panose="05000000000000000000" pitchFamily="2" charset="2"/>
              </a:rPr>
              <a:t> f</a:t>
            </a:r>
            <a:r>
              <a:rPr lang="en-US" dirty="0"/>
              <a:t>ield quality change between correction in B. 311 and installation in tunnel &lt; 3 × 10</a:t>
            </a:r>
            <a:r>
              <a:rPr lang="en-US" baseline="30000" dirty="0"/>
              <a:t>-5</a:t>
            </a:r>
          </a:p>
          <a:p>
            <a:endParaRPr lang="en-US" baseline="30000" dirty="0"/>
          </a:p>
          <a:p>
            <a:r>
              <a:rPr lang="en-US" dirty="0" err="1"/>
              <a:t>Fiducialisation</a:t>
            </a:r>
            <a:r>
              <a:rPr lang="en-US" dirty="0"/>
              <a:t> of all magnetic axes allows direct spare substitution</a:t>
            </a:r>
          </a:p>
          <a:p>
            <a:endParaRPr lang="en-US" baseline="3000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28E20F5-2AFF-26E5-2C30-1291C8C44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Measurement, alignment and correction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2216A-1021-1696-5FAD-3DA02620F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E4DA1-AAA2-B7EF-9030-BB762FAB3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0FE478-31C1-D88A-6EE7-288BB547F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929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4E5C076-6FB5-36E1-3ACA-6F3E8906B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554285" cy="4608512"/>
          </a:xfrm>
        </p:spPr>
        <p:txBody>
          <a:bodyPr/>
          <a:lstStyle/>
          <a:p>
            <a:r>
              <a:rPr lang="en-GB" dirty="0"/>
              <a:t>Novel translating flux meter developed through research in TE-MSC-MMM</a:t>
            </a:r>
          </a:p>
          <a:p>
            <a:endParaRPr lang="en-GB" dirty="0"/>
          </a:p>
          <a:p>
            <a:r>
              <a:rPr lang="en-GB" dirty="0"/>
              <a:t>Two key outputs yielding very promising results:</a:t>
            </a:r>
          </a:p>
          <a:p>
            <a:pPr lvl="1"/>
            <a:r>
              <a:rPr lang="en-GB" dirty="0"/>
              <a:t>PCB design optimised for field errors in 60 </a:t>
            </a:r>
            <a:r>
              <a:rPr lang="en-GB" dirty="0" err="1"/>
              <a:t>mT</a:t>
            </a:r>
            <a:endParaRPr lang="en-GB" dirty="0"/>
          </a:p>
          <a:p>
            <a:pPr lvl="1"/>
            <a:r>
              <a:rPr lang="en-GB" dirty="0"/>
              <a:t>3D cylindrical harmonic description</a:t>
            </a:r>
          </a:p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D777BFD-3FCA-7580-B5F8-291583930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of translating flux meter</a:t>
            </a:r>
            <a:br>
              <a:rPr lang="en-US" dirty="0"/>
            </a:br>
            <a:r>
              <a:rPr lang="en-US" sz="2000" dirty="0">
                <a:solidFill>
                  <a:schemeClr val="accent2"/>
                </a:solidFill>
              </a:rPr>
              <a:t>w/ thanks to M. </a:t>
            </a:r>
            <a:r>
              <a:rPr lang="en-US" sz="2000" dirty="0" err="1">
                <a:solidFill>
                  <a:schemeClr val="accent2"/>
                </a:solidFill>
              </a:rPr>
              <a:t>Pentella</a:t>
            </a:r>
            <a:r>
              <a:rPr lang="en-US" sz="2000" dirty="0">
                <a:solidFill>
                  <a:schemeClr val="accent2"/>
                </a:solidFill>
              </a:rPr>
              <a:t>, C. Petrone, and TE-MSC-MMM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C5AF2-9C1C-0F90-2C2C-B33FF053B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3C57C-4C19-9B02-D343-B650F1FB7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21064D-77F8-70A4-A7D9-87C51493D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FD9459-4434-5869-A4B8-C68FBBF40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3407" y="1485594"/>
            <a:ext cx="4094288" cy="90260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6602BD-B641-FDE6-0AB7-997F4E789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407" y="2837586"/>
            <a:ext cx="4094288" cy="945321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C6585D5-D5F1-A4CA-1D0C-330ECF4A83D7}"/>
              </a:ext>
            </a:extLst>
          </p:cNvPr>
          <p:cNvSpPr txBox="1"/>
          <p:nvPr/>
        </p:nvSpPr>
        <p:spPr>
          <a:xfrm>
            <a:off x="7638934" y="1145924"/>
            <a:ext cx="43880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Translating flux meter proof of concept</a:t>
            </a:r>
          </a:p>
          <a:p>
            <a:pPr algn="l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69B175-0D3B-89AA-2E5D-D4B8E03F8E58}"/>
              </a:ext>
            </a:extLst>
          </p:cNvPr>
          <p:cNvSpPr txBox="1"/>
          <p:nvPr/>
        </p:nvSpPr>
        <p:spPr>
          <a:xfrm>
            <a:off x="7053930" y="2526390"/>
            <a:ext cx="49329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Flux meter applied to 60 </a:t>
            </a:r>
            <a:r>
              <a:rPr lang="en-GB" dirty="0" err="1"/>
              <a:t>mT</a:t>
            </a:r>
            <a:r>
              <a:rPr lang="en-GB" dirty="0"/>
              <a:t> solenoid correction</a:t>
            </a:r>
          </a:p>
          <a:p>
            <a:pPr algn="l"/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2FA5021-FAD2-C242-AD06-70801F98A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1657" y="3944645"/>
            <a:ext cx="2697400" cy="233662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CE4E40F-564E-3A85-3B93-8C64055F05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7237" y="3985266"/>
            <a:ext cx="2387131" cy="232761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D95A987-2C1E-26AA-8A63-425AA5181B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665" y="5436094"/>
            <a:ext cx="2387131" cy="8767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62A9EA1-1DEA-976E-EAB6-9E0B1EE09656}"/>
                  </a:ext>
                </a:extLst>
              </p:cNvPr>
              <p:cNvSpPr txBox="1"/>
              <p:nvPr/>
            </p:nvSpPr>
            <p:spPr>
              <a:xfrm>
                <a:off x="2922191" y="5616926"/>
                <a:ext cx="2791326" cy="600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b="0" dirty="0">
                    <a:solidFill>
                      <a:srgbClr val="2F2F2F"/>
                    </a:solidFill>
                  </a:rPr>
                  <a:t>Magnetic axis coordinates estimated from the dipole term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10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it-IT" sz="11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1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11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it-IT" sz="11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1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it-IT" sz="11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it-IT" sz="11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it-IT" sz="11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it-IT" sz="1100" i="1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fr-FR" sz="1100" dirty="0">
                    <a:solidFill>
                      <a:srgbClr val="2F2F2F"/>
                    </a:solidFill>
                  </a:rPr>
                  <a:t> (feed-up of the harmonics). 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62A9EA1-1DEA-976E-EAB6-9E0B1EE096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2191" y="5616926"/>
                <a:ext cx="2791326" cy="600164"/>
              </a:xfrm>
              <a:prstGeom prst="rect">
                <a:avLst/>
              </a:prstGeom>
              <a:blipFill>
                <a:blip r:embed="rId8"/>
                <a:stretch>
                  <a:fillRect t="-1010" r="-437" b="-50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91181C9-5791-1182-216A-D04C4C95493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54689"/>
          <a:stretch/>
        </p:blipFill>
        <p:spPr>
          <a:xfrm>
            <a:off x="505327" y="4230740"/>
            <a:ext cx="3925438" cy="5901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3256D2-7F6A-E3A6-C6D2-885450D7041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45311"/>
          <a:stretch/>
        </p:blipFill>
        <p:spPr>
          <a:xfrm>
            <a:off x="1526249" y="4810866"/>
            <a:ext cx="4569751" cy="56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594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A71CDEF-DD2F-9324-0C43-DE62EA66F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77295" cy="4608512"/>
          </a:xfrm>
        </p:spPr>
        <p:txBody>
          <a:bodyPr/>
          <a:lstStyle/>
          <a:p>
            <a:r>
              <a:rPr lang="en-US" dirty="0"/>
              <a:t>Contract 1 – 11 solenoids</a:t>
            </a:r>
          </a:p>
          <a:p>
            <a:pPr lvl="1"/>
            <a:r>
              <a:rPr lang="en-US" dirty="0"/>
              <a:t>1+1 Drift, 4+1 Arm, 1+1 expansion, 1+1 squeeze</a:t>
            </a:r>
          </a:p>
          <a:p>
            <a:pPr lvl="1"/>
            <a:r>
              <a:rPr lang="en-US" dirty="0"/>
              <a:t>Launched with </a:t>
            </a:r>
            <a:r>
              <a:rPr lang="en-US" dirty="0" err="1"/>
              <a:t>Krämer</a:t>
            </a:r>
            <a:r>
              <a:rPr lang="en-US" dirty="0"/>
              <a:t> Aug 24</a:t>
            </a:r>
          </a:p>
          <a:p>
            <a:pPr lvl="1"/>
            <a:r>
              <a:rPr lang="en-US" dirty="0"/>
              <a:t>Batches to be delivered Nov 25 to Aug 26</a:t>
            </a:r>
          </a:p>
          <a:p>
            <a:pPr lvl="1"/>
            <a:r>
              <a:rPr lang="en-US" dirty="0"/>
              <a:t>Free issued shields and conductor reduced total price</a:t>
            </a:r>
          </a:p>
          <a:p>
            <a:pPr marL="0" lvl="1" indent="0">
              <a:buNone/>
            </a:pPr>
            <a:endParaRPr lang="en-US" dirty="0"/>
          </a:p>
          <a:p>
            <a:r>
              <a:rPr lang="en-US" dirty="0"/>
              <a:t>Contract 2 – TF region coils</a:t>
            </a:r>
          </a:p>
          <a:p>
            <a:pPr lvl="1"/>
            <a:r>
              <a:rPr lang="en-US" dirty="0"/>
              <a:t>6+1 small racetracks, 6+1 large racetracks, 4+1 steerers</a:t>
            </a:r>
          </a:p>
          <a:p>
            <a:pPr lvl="1"/>
            <a:r>
              <a:rPr lang="en-US" dirty="0"/>
              <a:t>Launched with </a:t>
            </a:r>
            <a:r>
              <a:rPr lang="en-US" dirty="0" err="1"/>
              <a:t>Scanditronix</a:t>
            </a:r>
            <a:r>
              <a:rPr lang="en-US" dirty="0"/>
              <a:t> Sept 24</a:t>
            </a:r>
          </a:p>
          <a:p>
            <a:pPr lvl="1"/>
            <a:r>
              <a:rPr lang="en-US" dirty="0"/>
              <a:t>Manufacturing file accepted</a:t>
            </a:r>
          </a:p>
          <a:p>
            <a:pPr lvl="1"/>
            <a:r>
              <a:rPr lang="en-US" dirty="0"/>
              <a:t>Batches to be delivered Aug 25 to Dec 25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A257AD-8AF9-FB3F-D213-B175D94DF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roadmap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BDA89C-91F9-C73C-E581-75EDF0F31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53114E-BE8E-A8BC-28D0-4AFCD1F34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77895-04CD-3D65-FC2C-5697ECD9A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F27806-3A72-83AA-523C-4C0C6265A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731" y="67882"/>
            <a:ext cx="5333890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4181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A72EA-0520-BCDE-C3F0-28B2D2983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new AD electron cooler magnet system has been designed</a:t>
            </a:r>
          </a:p>
          <a:p>
            <a:endParaRPr lang="en-US" dirty="0"/>
          </a:p>
          <a:p>
            <a:r>
              <a:rPr lang="en-US" dirty="0"/>
              <a:t>The new design gives at least a factor 5 improvement in field quality</a:t>
            </a:r>
          </a:p>
          <a:p>
            <a:endParaRPr lang="en-US" dirty="0"/>
          </a:p>
          <a:p>
            <a:r>
              <a:rPr lang="en-US" dirty="0"/>
              <a:t>The procurement is ongoing, first coils mid this year with installation in LS3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378B25-2806-DF8B-AE40-E279E3D18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9B7E1-48CA-9412-979D-15CF01E02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404DB-56F4-C763-ACEE-09D5ABC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64A98-DEAB-8CA8-8F8E-1299A8F72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344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27CC2D-BD10-0DEA-CFD5-FDED4834A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Functional specification – EDMS 2772724</a:t>
            </a:r>
          </a:p>
          <a:p>
            <a:endParaRPr lang="en-US" dirty="0"/>
          </a:p>
          <a:p>
            <a:r>
              <a:rPr lang="en-US" dirty="0"/>
              <a:t>Engineering specification – EDMS 3014577</a:t>
            </a:r>
          </a:p>
          <a:p>
            <a:endParaRPr lang="en-US" dirty="0"/>
          </a:p>
          <a:p>
            <a:r>
              <a:rPr lang="en-GB" dirty="0"/>
              <a:t>Design report and MT29 paper </a:t>
            </a:r>
            <a:r>
              <a:rPr lang="en-GB"/>
              <a:t>to follow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19AD18-014F-C470-AE2E-9BE42AEC5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71E47-7485-DC0B-6C1B-1C3950ACB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0857D-D600-88EB-E239-6CCF739B5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64132-3613-6C18-F387-656B6CE15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8504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FCB061-8B85-4393-ED13-DE6BCBEDA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 AD electron cooler magnet system built in 1978 used for in 3 experiments: ICE </a:t>
            </a:r>
            <a:r>
              <a:rPr lang="en-US" dirty="0">
                <a:sym typeface="Wingdings" panose="05000000000000000000" pitchFamily="2" charset="2"/>
              </a:rPr>
              <a:t> LEAR  AD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Major breakdowns of collector in 2018 lead to consolidation review in 2019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No spares for a most of the magnets, limited design information, original manufacturer defunct since 2000.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Review identified full-system replacement as best way to </a:t>
            </a:r>
            <a:r>
              <a:rPr lang="en-US" dirty="0" err="1">
                <a:sym typeface="Wingdings" panose="05000000000000000000" pitchFamily="2" charset="2"/>
              </a:rPr>
              <a:t>minimise</a:t>
            </a:r>
            <a:r>
              <a:rPr lang="en-US" dirty="0">
                <a:sym typeface="Wingdings" panose="05000000000000000000" pitchFamily="2" charset="2"/>
              </a:rPr>
              <a:t> down-time. Opportunity to upgrade the system to improve cooling performance.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428D01-C80F-8D1C-20B7-B57FA6E31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AD cooler consolidation project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AC9D7-96E4-6299-633A-1CB56FCE2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FB376-7156-E97A-EC91-EB2115E0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D688D-BBA2-CB37-1952-AA25671E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171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>
            <a:extLst>
              <a:ext uri="{FF2B5EF4-FFF2-40B4-BE49-F238E27FC236}">
                <a16:creationId xmlns:a16="http://schemas.microsoft.com/office/drawing/2014/main" id="{51E354CB-B523-D774-466A-5D2894247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968513" y="2531319"/>
            <a:ext cx="624485" cy="753347"/>
          </a:xfrm>
          <a:prstGeom prst="rect">
            <a:avLst/>
          </a:prstGeom>
        </p:spPr>
      </p:pic>
      <p:pic>
        <p:nvPicPr>
          <p:cNvPr id="50" name="Content Placeholder 49" descr="An object with a flag attached to it&#10;&#10;AI-generated content may be incorrect.">
            <a:extLst>
              <a:ext uri="{FF2B5EF4-FFF2-40B4-BE49-F238E27FC236}">
                <a16:creationId xmlns:a16="http://schemas.microsoft.com/office/drawing/2014/main" id="{B1AB12C7-F05D-DD26-F1EB-BE359B0F0E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400000">
            <a:off x="5644335" y="2465248"/>
            <a:ext cx="1083935" cy="72262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8FC9D60-F29E-006C-40B8-F53E8B426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system of an electron cooler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BEB70-A702-82D6-52BF-BE7BE6717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92B0E-7789-FBE8-B865-51623F0EB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DDE81-A6F8-8762-E440-4D8ADED50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DF850E7-44B0-99C6-3EC0-3A67C1912F21}"/>
              </a:ext>
            </a:extLst>
          </p:cNvPr>
          <p:cNvGrpSpPr/>
          <p:nvPr/>
        </p:nvGrpSpPr>
        <p:grpSpPr>
          <a:xfrm>
            <a:off x="5711560" y="2073501"/>
            <a:ext cx="5943232" cy="3269546"/>
            <a:chOff x="7259048" y="1454854"/>
            <a:chExt cx="4162563" cy="2535628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1F5309D-28F4-756E-238D-C7C8D69B0867}"/>
                </a:ext>
              </a:extLst>
            </p:cNvPr>
            <p:cNvGrpSpPr/>
            <p:nvPr/>
          </p:nvGrpSpPr>
          <p:grpSpPr>
            <a:xfrm>
              <a:off x="7259048" y="1454854"/>
              <a:ext cx="4162563" cy="2535628"/>
              <a:chOff x="7259048" y="1454854"/>
              <a:chExt cx="4162563" cy="2535628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9B25A3B3-0B0A-2E38-2EBE-47C3956F70F0}"/>
                  </a:ext>
                </a:extLst>
              </p:cNvPr>
              <p:cNvGrpSpPr/>
              <p:nvPr/>
            </p:nvGrpSpPr>
            <p:grpSpPr>
              <a:xfrm>
                <a:off x="7259048" y="1454854"/>
                <a:ext cx="4162563" cy="2535628"/>
                <a:chOff x="7259048" y="1454854"/>
                <a:chExt cx="4162563" cy="2535628"/>
              </a:xfrm>
            </p:grpSpPr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2584F216-3C09-D1F8-ED47-E2C089C7AE30}"/>
                    </a:ext>
                  </a:extLst>
                </p:cNvPr>
                <p:cNvGrpSpPr/>
                <p:nvPr/>
              </p:nvGrpSpPr>
              <p:grpSpPr>
                <a:xfrm>
                  <a:off x="7273606" y="1454854"/>
                  <a:ext cx="553454" cy="1628273"/>
                  <a:chOff x="4987606" y="2625921"/>
                  <a:chExt cx="553454" cy="1628273"/>
                </a:xfrm>
              </p:grpSpPr>
              <p:cxnSp>
                <p:nvCxnSpPr>
                  <p:cNvPr id="8" name="Straight Connector 7">
                    <a:extLst>
                      <a:ext uri="{FF2B5EF4-FFF2-40B4-BE49-F238E27FC236}">
                        <a16:creationId xmlns:a16="http://schemas.microsoft.com/office/drawing/2014/main" id="{221DD1A5-3672-F59B-7483-315CE6E1C4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87606" y="2625921"/>
                    <a:ext cx="0" cy="162827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>
                    <a:extLst>
                      <a:ext uri="{FF2B5EF4-FFF2-40B4-BE49-F238E27FC236}">
                        <a16:creationId xmlns:a16="http://schemas.microsoft.com/office/drawing/2014/main" id="{D0579BBE-E648-5B65-C72B-2EB8187A94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25970" y="2625921"/>
                    <a:ext cx="0" cy="162827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>
                    <a:extLst>
                      <a:ext uri="{FF2B5EF4-FFF2-40B4-BE49-F238E27FC236}">
                        <a16:creationId xmlns:a16="http://schemas.microsoft.com/office/drawing/2014/main" id="{FABAB3F8-8919-80C8-F374-3069C4D8F8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264333" y="2625921"/>
                    <a:ext cx="0" cy="162827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>
                    <a:extLst>
                      <a:ext uri="{FF2B5EF4-FFF2-40B4-BE49-F238E27FC236}">
                        <a16:creationId xmlns:a16="http://schemas.microsoft.com/office/drawing/2014/main" id="{0D97E023-5CE5-D7E8-5951-F82EB0B5C4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93472" y="2625921"/>
                    <a:ext cx="0" cy="162827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>
                    <a:extLst>
                      <a:ext uri="{FF2B5EF4-FFF2-40B4-BE49-F238E27FC236}">
                        <a16:creationId xmlns:a16="http://schemas.microsoft.com/office/drawing/2014/main" id="{DAD7C8A5-5770-733E-FF08-AD3C313A89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541060" y="2625921"/>
                    <a:ext cx="0" cy="162827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D46FEDC3-F83E-3950-70D2-A023DA6DE171}"/>
                    </a:ext>
                  </a:extLst>
                </p:cNvPr>
                <p:cNvGrpSpPr/>
                <p:nvPr/>
              </p:nvGrpSpPr>
              <p:grpSpPr>
                <a:xfrm>
                  <a:off x="8381999" y="3437028"/>
                  <a:ext cx="1957137" cy="553454"/>
                  <a:chOff x="6095999" y="4608095"/>
                  <a:chExt cx="1957137" cy="553454"/>
                </a:xfrm>
              </p:grpSpPr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FA3D7271-6344-1EA9-C32C-69D1768905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7074568" y="3629526"/>
                    <a:ext cx="0" cy="195713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D88EC172-A06E-E274-A19F-E7A0EC3926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7074568" y="3767890"/>
                    <a:ext cx="0" cy="195713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3828912E-B6B0-5200-B79B-091AE628AE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7074568" y="3906253"/>
                    <a:ext cx="0" cy="195713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A472747A-736A-98B6-42A3-56088A0281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7074568" y="4035392"/>
                    <a:ext cx="0" cy="195713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600FE8DA-DACA-00BF-BC63-66ABCC28D9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7074568" y="4182980"/>
                    <a:ext cx="0" cy="195713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9A1FD706-0C0D-7D69-C061-E0ADA45D0282}"/>
                    </a:ext>
                  </a:extLst>
                </p:cNvPr>
                <p:cNvGrpSpPr/>
                <p:nvPr/>
              </p:nvGrpSpPr>
              <p:grpSpPr>
                <a:xfrm>
                  <a:off x="10859786" y="1627522"/>
                  <a:ext cx="553454" cy="1427748"/>
                  <a:chOff x="8573786" y="2798589"/>
                  <a:chExt cx="553454" cy="1427748"/>
                </a:xfrm>
              </p:grpSpPr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363145D6-9A61-02BF-C544-ECB913142A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73786" y="2798589"/>
                    <a:ext cx="0" cy="142774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554F5ADA-A45D-E7CB-1828-F49F66B9BD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712150" y="2798589"/>
                    <a:ext cx="0" cy="142774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F1C3A720-3185-D814-6B00-1A41D57CD5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850513" y="2798589"/>
                    <a:ext cx="0" cy="142774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956448A2-99FE-2924-E3D9-55AA6D7935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979652" y="2798589"/>
                    <a:ext cx="0" cy="142774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3AFF3C2A-52BA-E9C0-E146-0E67F14135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127240" y="2798589"/>
                    <a:ext cx="0" cy="142774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F25106AB-F979-2461-B90F-291378C26203}"/>
                    </a:ext>
                  </a:extLst>
                </p:cNvPr>
                <p:cNvGrpSpPr/>
                <p:nvPr/>
              </p:nvGrpSpPr>
              <p:grpSpPr>
                <a:xfrm>
                  <a:off x="7259048" y="2093501"/>
                  <a:ext cx="2390273" cy="1896978"/>
                  <a:chOff x="4973048" y="3264568"/>
                  <a:chExt cx="2390273" cy="1896978"/>
                </a:xfrm>
              </p:grpSpPr>
              <p:sp>
                <p:nvSpPr>
                  <p:cNvPr id="32" name="Arc 31">
                    <a:extLst>
                      <a:ext uri="{FF2B5EF4-FFF2-40B4-BE49-F238E27FC236}">
                        <a16:creationId xmlns:a16="http://schemas.microsoft.com/office/drawing/2014/main" id="{C1D8A563-773C-594D-FFC6-45C3AB35AAB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73048" y="3264568"/>
                    <a:ext cx="2390273" cy="1896978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" name="Arc 32">
                    <a:extLst>
                      <a:ext uri="{FF2B5EF4-FFF2-40B4-BE49-F238E27FC236}">
                        <a16:creationId xmlns:a16="http://schemas.microsoft.com/office/drawing/2014/main" id="{C9DC84EF-9874-DBDA-C09B-D7751847B55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125446" y="3380873"/>
                    <a:ext cx="2029329" cy="1628273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" name="Arc 33">
                    <a:extLst>
                      <a:ext uri="{FF2B5EF4-FFF2-40B4-BE49-F238E27FC236}">
                        <a16:creationId xmlns:a16="http://schemas.microsoft.com/office/drawing/2014/main" id="{7240C9AC-A656-EE1A-3067-67A1605ED1E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51263" y="3529263"/>
                    <a:ext cx="1767157" cy="1360372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5" name="Arc 34">
                    <a:extLst>
                      <a:ext uri="{FF2B5EF4-FFF2-40B4-BE49-F238E27FC236}">
                        <a16:creationId xmlns:a16="http://schemas.microsoft.com/office/drawing/2014/main" id="{8D1C3AB7-CEDE-A604-0A59-6FC6BF3BDC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82469" y="3624356"/>
                    <a:ext cx="1491571" cy="1122099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Arc 35">
                    <a:extLst>
                      <a:ext uri="{FF2B5EF4-FFF2-40B4-BE49-F238E27FC236}">
                        <a16:creationId xmlns:a16="http://schemas.microsoft.com/office/drawing/2014/main" id="{881842DE-0D5A-0140-E15A-79B47A60C6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40535" y="3746250"/>
                    <a:ext cx="1092874" cy="861844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72" name="Group 71">
                  <a:extLst>
                    <a:ext uri="{FF2B5EF4-FFF2-40B4-BE49-F238E27FC236}">
                      <a16:creationId xmlns:a16="http://schemas.microsoft.com/office/drawing/2014/main" id="{EDFB36C2-7B4B-30E7-417E-B6284F34A2AC}"/>
                    </a:ext>
                  </a:extLst>
                </p:cNvPr>
                <p:cNvGrpSpPr/>
                <p:nvPr/>
              </p:nvGrpSpPr>
              <p:grpSpPr>
                <a:xfrm>
                  <a:off x="9031338" y="2093501"/>
                  <a:ext cx="2390273" cy="1896978"/>
                  <a:chOff x="6745338" y="3264568"/>
                  <a:chExt cx="2390273" cy="1896978"/>
                </a:xfrm>
              </p:grpSpPr>
              <p:sp>
                <p:nvSpPr>
                  <p:cNvPr id="44" name="Arc 43">
                    <a:extLst>
                      <a:ext uri="{FF2B5EF4-FFF2-40B4-BE49-F238E27FC236}">
                        <a16:creationId xmlns:a16="http://schemas.microsoft.com/office/drawing/2014/main" id="{0EADC2E0-6B82-D169-84EF-FE27FD283F7F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745338" y="3264568"/>
                    <a:ext cx="2390273" cy="1896978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Arc 44">
                    <a:extLst>
                      <a:ext uri="{FF2B5EF4-FFF2-40B4-BE49-F238E27FC236}">
                        <a16:creationId xmlns:a16="http://schemas.microsoft.com/office/drawing/2014/main" id="{0A1FF564-435B-4F69-FA38-469FA8575858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6953884" y="3380873"/>
                    <a:ext cx="2029329" cy="1628273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Arc 45">
                    <a:extLst>
                      <a:ext uri="{FF2B5EF4-FFF2-40B4-BE49-F238E27FC236}">
                        <a16:creationId xmlns:a16="http://schemas.microsoft.com/office/drawing/2014/main" id="{336F0799-7219-BE8A-7FA3-ACD5611C5CDF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7090239" y="3529263"/>
                    <a:ext cx="1767157" cy="1360372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Arc 46">
                    <a:extLst>
                      <a:ext uri="{FF2B5EF4-FFF2-40B4-BE49-F238E27FC236}">
                        <a16:creationId xmlns:a16="http://schemas.microsoft.com/office/drawing/2014/main" id="{35136563-CE50-A6F8-A9CA-DFA46E7FF356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7234619" y="3624356"/>
                    <a:ext cx="1491571" cy="1122099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8" name="Arc 47">
                    <a:extLst>
                      <a:ext uri="{FF2B5EF4-FFF2-40B4-BE49-F238E27FC236}">
                        <a16:creationId xmlns:a16="http://schemas.microsoft.com/office/drawing/2014/main" id="{02402077-F5D8-18A2-9533-B508D71E37F3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7475250" y="3746250"/>
                    <a:ext cx="1092874" cy="861844"/>
                  </a:xfrm>
                  <a:prstGeom prst="arc">
                    <a:avLst>
                      <a:gd name="adj1" fmla="val 16114717"/>
                      <a:gd name="adj2" fmla="val 2153784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4">
                <p14:nvContentPartPr>
                  <p14:cNvPr id="57" name="Ink 56">
                    <a:extLst>
                      <a:ext uri="{FF2B5EF4-FFF2-40B4-BE49-F238E27FC236}">
                        <a16:creationId xmlns:a16="http://schemas.microsoft.com/office/drawing/2014/main" id="{A3199048-9A2E-18C3-C4D0-D484BA5E40ED}"/>
                      </a:ext>
                    </a:extLst>
                  </p14:cNvPr>
                  <p14:cNvContentPartPr/>
                  <p14:nvPr/>
                </p14:nvContentPartPr>
                <p14:xfrm>
                  <a:off x="7635640" y="2394148"/>
                  <a:ext cx="92520" cy="512280"/>
                </p14:xfrm>
              </p:contentPart>
            </mc:Choice>
            <mc:Fallback xmlns="">
              <p:pic>
                <p:nvPicPr>
                  <p:cNvPr id="57" name="Ink 56">
                    <a:extLst>
                      <a:ext uri="{FF2B5EF4-FFF2-40B4-BE49-F238E27FC236}">
                        <a16:creationId xmlns:a16="http://schemas.microsoft.com/office/drawing/2014/main" id="{A3199048-9A2E-18C3-C4D0-D484BA5E40ED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7629338" y="2387169"/>
                    <a:ext cx="104873" cy="52595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">
                <p14:nvContentPartPr>
                  <p14:cNvPr id="58" name="Ink 57">
                    <a:extLst>
                      <a:ext uri="{FF2B5EF4-FFF2-40B4-BE49-F238E27FC236}">
                        <a16:creationId xmlns:a16="http://schemas.microsoft.com/office/drawing/2014/main" id="{3DEB3C8C-73B8-4952-F380-D7FF48F7BAF2}"/>
                      </a:ext>
                    </a:extLst>
                  </p14:cNvPr>
                  <p14:cNvContentPartPr/>
                  <p14:nvPr/>
                </p14:nvContentPartPr>
                <p14:xfrm>
                  <a:off x="7685680" y="2927668"/>
                  <a:ext cx="84600" cy="399240"/>
                </p14:xfrm>
              </p:contentPart>
            </mc:Choice>
            <mc:Fallback xmlns="">
              <p:pic>
                <p:nvPicPr>
                  <p:cNvPr id="58" name="Ink 57">
                    <a:extLst>
                      <a:ext uri="{FF2B5EF4-FFF2-40B4-BE49-F238E27FC236}">
                        <a16:creationId xmlns:a16="http://schemas.microsoft.com/office/drawing/2014/main" id="{3DEB3C8C-73B8-4952-F380-D7FF48F7BAF2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7679385" y="2920967"/>
                    <a:ext cx="96938" cy="412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59" name="Ink 58">
                    <a:extLst>
                      <a:ext uri="{FF2B5EF4-FFF2-40B4-BE49-F238E27FC236}">
                        <a16:creationId xmlns:a16="http://schemas.microsoft.com/office/drawing/2014/main" id="{93C9EEAE-21C2-FD82-A7DF-67D624FDCBC1}"/>
                      </a:ext>
                    </a:extLst>
                  </p14:cNvPr>
                  <p14:cNvContentPartPr/>
                  <p14:nvPr/>
                </p14:nvContentPartPr>
                <p14:xfrm>
                  <a:off x="7810240" y="3321508"/>
                  <a:ext cx="312120" cy="247680"/>
                </p14:xfrm>
              </p:contentPart>
            </mc:Choice>
            <mc:Fallback xmlns="">
              <p:pic>
                <p:nvPicPr>
                  <p:cNvPr id="59" name="Ink 58">
                    <a:extLst>
                      <a:ext uri="{FF2B5EF4-FFF2-40B4-BE49-F238E27FC236}">
                        <a16:creationId xmlns:a16="http://schemas.microsoft.com/office/drawing/2014/main" id="{93C9EEAE-21C2-FD82-A7DF-67D624FDCBC1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7804189" y="3314527"/>
                    <a:ext cx="324474" cy="26136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1FF1CC9E-87BD-2BBC-376C-A7190FFBC305}"/>
                      </a:ext>
                    </a:extLst>
                  </p14:cNvPr>
                  <p14:cNvContentPartPr/>
                  <p14:nvPr/>
                </p14:nvContentPartPr>
                <p14:xfrm>
                  <a:off x="8146840" y="3483148"/>
                  <a:ext cx="467280" cy="159120"/>
                </p14:xfrm>
              </p:contentPart>
            </mc:Choice>
            <mc:Fallback xmlns="">
              <p:pic>
                <p:nvPicPr>
                  <p:cNvPr id="60" name="Ink 59">
                    <a:extLst>
                      <a:ext uri="{FF2B5EF4-FFF2-40B4-BE49-F238E27FC236}">
                        <a16:creationId xmlns:a16="http://schemas.microsoft.com/office/drawing/2014/main" id="{1FF1CC9E-87BD-2BBC-376C-A7190FFBC305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8140788" y="3476448"/>
                    <a:ext cx="479637" cy="17279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61" name="Ink 60">
                    <a:extLst>
                      <a:ext uri="{FF2B5EF4-FFF2-40B4-BE49-F238E27FC236}">
                        <a16:creationId xmlns:a16="http://schemas.microsoft.com/office/drawing/2014/main" id="{8B67AD9A-EDF8-B656-C6FC-8323CA713B39}"/>
                      </a:ext>
                    </a:extLst>
                  </p14:cNvPr>
                  <p14:cNvContentPartPr/>
                  <p14:nvPr/>
                </p14:nvContentPartPr>
                <p14:xfrm>
                  <a:off x="8635720" y="3514108"/>
                  <a:ext cx="515520" cy="131400"/>
                </p14:xfrm>
              </p:contentPart>
            </mc:Choice>
            <mc:Fallback xmlns="">
              <p:pic>
                <p:nvPicPr>
                  <p:cNvPr id="61" name="Ink 60">
                    <a:extLst>
                      <a:ext uri="{FF2B5EF4-FFF2-40B4-BE49-F238E27FC236}">
                        <a16:creationId xmlns:a16="http://schemas.microsoft.com/office/drawing/2014/main" id="{8B67AD9A-EDF8-B656-C6FC-8323CA713B39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8629418" y="3507412"/>
                    <a:ext cx="527872" cy="14507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62" name="Ink 61">
                    <a:extLst>
                      <a:ext uri="{FF2B5EF4-FFF2-40B4-BE49-F238E27FC236}">
                        <a16:creationId xmlns:a16="http://schemas.microsoft.com/office/drawing/2014/main" id="{2A265094-FF33-4C2E-F17D-EBD4361259EB}"/>
                      </a:ext>
                    </a:extLst>
                  </p14:cNvPr>
                  <p14:cNvContentPartPr/>
                  <p14:nvPr/>
                </p14:nvContentPartPr>
                <p14:xfrm>
                  <a:off x="9169240" y="3501508"/>
                  <a:ext cx="627120" cy="140760"/>
                </p14:xfrm>
              </p:contentPart>
            </mc:Choice>
            <mc:Fallback xmlns="">
              <p:pic>
                <p:nvPicPr>
                  <p:cNvPr id="62" name="Ink 61">
                    <a:extLst>
                      <a:ext uri="{FF2B5EF4-FFF2-40B4-BE49-F238E27FC236}">
                        <a16:creationId xmlns:a16="http://schemas.microsoft.com/office/drawing/2014/main" id="{2A265094-FF33-4C2E-F17D-EBD4361259EB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9163188" y="3494526"/>
                    <a:ext cx="639476" cy="15444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63" name="Ink 62">
                    <a:extLst>
                      <a:ext uri="{FF2B5EF4-FFF2-40B4-BE49-F238E27FC236}">
                        <a16:creationId xmlns:a16="http://schemas.microsoft.com/office/drawing/2014/main" id="{5DF24937-728F-83D5-2B6C-21E1C6B3563A}"/>
                      </a:ext>
                    </a:extLst>
                  </p14:cNvPr>
                  <p14:cNvContentPartPr/>
                  <p14:nvPr/>
                </p14:nvContentPartPr>
                <p14:xfrm>
                  <a:off x="9816880" y="3487468"/>
                  <a:ext cx="613080" cy="139320"/>
                </p14:xfrm>
              </p:contentPart>
            </mc:Choice>
            <mc:Fallback xmlns="">
              <p:pic>
                <p:nvPicPr>
                  <p:cNvPr id="63" name="Ink 62">
                    <a:extLst>
                      <a:ext uri="{FF2B5EF4-FFF2-40B4-BE49-F238E27FC236}">
                        <a16:creationId xmlns:a16="http://schemas.microsoft.com/office/drawing/2014/main" id="{5DF24937-728F-83D5-2B6C-21E1C6B3563A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9810827" y="3480488"/>
                    <a:ext cx="625437" cy="15300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">
                <p14:nvContentPartPr>
                  <p14:cNvPr id="64" name="Ink 63">
                    <a:extLst>
                      <a:ext uri="{FF2B5EF4-FFF2-40B4-BE49-F238E27FC236}">
                        <a16:creationId xmlns:a16="http://schemas.microsoft.com/office/drawing/2014/main" id="{0950D033-EAE4-BED4-BA55-585922EB6530}"/>
                      </a:ext>
                    </a:extLst>
                  </p14:cNvPr>
                  <p14:cNvContentPartPr/>
                  <p14:nvPr/>
                </p14:nvContentPartPr>
                <p14:xfrm>
                  <a:off x="10442560" y="3331228"/>
                  <a:ext cx="450720" cy="212400"/>
                </p14:xfrm>
              </p:contentPart>
            </mc:Choice>
            <mc:Fallback xmlns="">
              <p:pic>
                <p:nvPicPr>
                  <p:cNvPr id="64" name="Ink 63">
                    <a:extLst>
                      <a:ext uri="{FF2B5EF4-FFF2-40B4-BE49-F238E27FC236}">
                        <a16:creationId xmlns:a16="http://schemas.microsoft.com/office/drawing/2014/main" id="{0950D033-EAE4-BED4-BA55-585922EB6530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10436254" y="3324250"/>
                    <a:ext cx="463079" cy="22607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">
                <p14:nvContentPartPr>
                  <p14:cNvPr id="65" name="Ink 64">
                    <a:extLst>
                      <a:ext uri="{FF2B5EF4-FFF2-40B4-BE49-F238E27FC236}">
                        <a16:creationId xmlns:a16="http://schemas.microsoft.com/office/drawing/2014/main" id="{D1735617-E320-95C1-8497-57AB1D8B5FE1}"/>
                      </a:ext>
                    </a:extLst>
                  </p14:cNvPr>
                  <p14:cNvContentPartPr/>
                  <p14:nvPr/>
                </p14:nvContentPartPr>
                <p14:xfrm>
                  <a:off x="10877080" y="2801308"/>
                  <a:ext cx="183240" cy="501480"/>
                </p14:xfrm>
              </p:contentPart>
            </mc:Choice>
            <mc:Fallback xmlns="">
              <p:pic>
                <p:nvPicPr>
                  <p:cNvPr id="65" name="Ink 64">
                    <a:extLst>
                      <a:ext uri="{FF2B5EF4-FFF2-40B4-BE49-F238E27FC236}">
                        <a16:creationId xmlns:a16="http://schemas.microsoft.com/office/drawing/2014/main" id="{D1735617-E320-95C1-8497-57AB1D8B5FE1}"/>
                      </a:ext>
                    </a:extLst>
                  </p:cNvPr>
                  <p:cNvPicPr/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10871022" y="2794327"/>
                    <a:ext cx="195607" cy="51516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">
                <p14:nvContentPartPr>
                  <p14:cNvPr id="66" name="Ink 65">
                    <a:extLst>
                      <a:ext uri="{FF2B5EF4-FFF2-40B4-BE49-F238E27FC236}">
                        <a16:creationId xmlns:a16="http://schemas.microsoft.com/office/drawing/2014/main" id="{026A0050-1CF5-5F2F-52D2-7D75EEEB1D4C}"/>
                      </a:ext>
                    </a:extLst>
                  </p14:cNvPr>
                  <p14:cNvContentPartPr/>
                  <p14:nvPr/>
                </p14:nvContentPartPr>
                <p14:xfrm>
                  <a:off x="10947280" y="2320348"/>
                  <a:ext cx="111240" cy="420120"/>
                </p14:xfrm>
              </p:contentPart>
            </mc:Choice>
            <mc:Fallback xmlns="">
              <p:pic>
                <p:nvPicPr>
                  <p:cNvPr id="66" name="Ink 65">
                    <a:extLst>
                      <a:ext uri="{FF2B5EF4-FFF2-40B4-BE49-F238E27FC236}">
                        <a16:creationId xmlns:a16="http://schemas.microsoft.com/office/drawing/2014/main" id="{026A0050-1CF5-5F2F-52D2-7D75EEEB1D4C}"/>
                      </a:ext>
                    </a:extLst>
                  </p:cNvPr>
                  <p:cNvPicPr/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10940974" y="2313369"/>
                    <a:ext cx="123600" cy="43379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C433B05E-E84C-AB4C-39D6-7FFFFD672284}"/>
                      </a:ext>
                    </a:extLst>
                  </p14:cNvPr>
                  <p14:cNvContentPartPr/>
                  <p14:nvPr/>
                </p14:nvContentPartPr>
                <p14:xfrm>
                  <a:off x="10909840" y="1909948"/>
                  <a:ext cx="153720" cy="379800"/>
                </p14:xfrm>
              </p:contentPart>
            </mc:Choice>
            <mc:Fallback xmlns="">
              <p:pic>
                <p:nvPicPr>
                  <p:cNvPr id="70" name="Ink 69">
                    <a:extLst>
                      <a:ext uri="{FF2B5EF4-FFF2-40B4-BE49-F238E27FC236}">
                        <a16:creationId xmlns:a16="http://schemas.microsoft.com/office/drawing/2014/main" id="{C433B05E-E84C-AB4C-39D6-7FFFFD672284}"/>
                      </a:ext>
                    </a:extLst>
                  </p:cNvPr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10903782" y="1902961"/>
                    <a:ext cx="166088" cy="393494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F54F701F-CB45-7294-C1EA-4EDEAF4FBB24}"/>
                    </a:ext>
                  </a:extLst>
                </p14:cNvPr>
                <p14:cNvContentPartPr/>
                <p14:nvPr/>
              </p14:nvContentPartPr>
              <p14:xfrm>
                <a:off x="10991560" y="1872508"/>
                <a:ext cx="92520" cy="7416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F54F701F-CB45-7294-C1EA-4EDEAF4FBB24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0985510" y="1865512"/>
                  <a:ext cx="104873" cy="8787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0" name="Content Placeholder 1">
            <a:extLst>
              <a:ext uri="{FF2B5EF4-FFF2-40B4-BE49-F238E27FC236}">
                <a16:creationId xmlns:a16="http://schemas.microsoft.com/office/drawing/2014/main" id="{99247BF6-CF09-E3DA-2346-0A9CA018CACD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514652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Electrons produced by gun are trapped onto field lines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Magnetic field guides the electrons from gun to collector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Any transverse momentum from gun  spiraling around field line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  <a:p>
            <a:endParaRPr lang="en-GB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D5BDCC3-D076-27F8-65CA-C9DEF3C9D494}"/>
              </a:ext>
            </a:extLst>
          </p:cNvPr>
          <p:cNvSpPr txBox="1"/>
          <p:nvPr/>
        </p:nvSpPr>
        <p:spPr>
          <a:xfrm>
            <a:off x="6587228" y="2064041"/>
            <a:ext cx="1538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</a:t>
            </a:r>
            <a:endParaRPr lang="en-GB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CA53F6F-D584-CCB6-40D3-50591C4ACB48}"/>
              </a:ext>
            </a:extLst>
          </p:cNvPr>
          <p:cNvSpPr txBox="1"/>
          <p:nvPr/>
        </p:nvSpPr>
        <p:spPr>
          <a:xfrm>
            <a:off x="6585510" y="3431862"/>
            <a:ext cx="17953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949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915C69-A2AD-33A7-692E-C0272E383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693926" cy="4608512"/>
          </a:xfrm>
        </p:spPr>
        <p:txBody>
          <a:bodyPr/>
          <a:lstStyle/>
          <a:p>
            <a:r>
              <a:rPr lang="en-US" dirty="0"/>
              <a:t>Electrons spiral around flux lines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apparent temperature to antiprotons combination of temp and B</a:t>
            </a:r>
          </a:p>
          <a:p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B flux lines must be flat in drift. </a:t>
            </a:r>
          </a:p>
          <a:p>
            <a:endParaRPr lang="en-US" dirty="0"/>
          </a:p>
          <a:p>
            <a:r>
              <a:rPr lang="en-US" dirty="0"/>
              <a:t>Field quality in electron cooler</a:t>
            </a:r>
          </a:p>
          <a:p>
            <a:endParaRPr lang="en-GB" baseline="-25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BA949B-C48E-9CBD-3F4A-0E13C86A6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in the drift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B3613-3D09-F30C-A127-21596B0C1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49993-312E-25F3-B4B7-D7172D3A6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59DD0-07CB-5BD8-975D-2AA705D21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6149AD-3967-38B1-D061-BF64D712B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915" y="1592263"/>
            <a:ext cx="3686885" cy="43335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7D50E4-4F17-AEBB-231E-94993D580818}"/>
              </a:ext>
            </a:extLst>
          </p:cNvPr>
          <p:cNvSpPr txBox="1"/>
          <p:nvPr/>
        </p:nvSpPr>
        <p:spPr>
          <a:xfrm>
            <a:off x="8101915" y="5929633"/>
            <a:ext cx="3781949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remixed from WikiHelper2134 under CC BY-SA 3.0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B4DCE2-837C-FF17-0FE0-CCBE6B306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139" y="4742950"/>
            <a:ext cx="3143689" cy="9812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55F10FB-C74A-B4B7-066D-D87A6CFA65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5705" y="2479716"/>
            <a:ext cx="1356210" cy="4547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4A1BBE3-9CAA-D2A8-2779-D7876D2F0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9441" y="4166607"/>
            <a:ext cx="957396" cy="57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406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8D376-EC06-C431-CE09-6EE45B3E4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0BA85A-B545-2137-B170-5280DE205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693926" cy="4608512"/>
          </a:xfrm>
        </p:spPr>
        <p:txBody>
          <a:bodyPr>
            <a:normAutofit/>
          </a:bodyPr>
          <a:lstStyle/>
          <a:p>
            <a:r>
              <a:rPr lang="en-US" sz="2000" dirty="0"/>
              <a:t>For a charged particle in a magnetic field, magnetic moment is invariant: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Reducing B </a:t>
            </a:r>
            <a:r>
              <a:rPr lang="en-US" sz="2000" dirty="0">
                <a:sym typeface="Wingdings" panose="05000000000000000000" pitchFamily="2" charset="2"/>
              </a:rPr>
              <a:t> reduction in transverse K.E. (moved to parallel)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Adiabatic condition: the rate of change of B is small relative to the cyclotron wavelength. 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Typically, </a:t>
            </a:r>
            <a:r>
              <a:rPr lang="el-GR" sz="2000" dirty="0">
                <a:sym typeface="Wingdings" panose="05000000000000000000" pitchFamily="2" charset="2"/>
              </a:rPr>
              <a:t>χ</a:t>
            </a:r>
            <a:r>
              <a:rPr lang="en-US" sz="2000" dirty="0">
                <a:sym typeface="Wingdings" panose="05000000000000000000" pitchFamily="2" charset="2"/>
              </a:rPr>
              <a:t> &lt; 0.5 is acceptable.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117D58-06C7-03C0-5822-A6AD5ABD4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Adiabatic expansion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D894F-2063-1A4C-AA37-8DD5482D6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33F01-60AA-F3E1-5321-C8847F36C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68728-EB98-6E7C-BEE0-51621ED97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90D045-A5BB-9268-CBDD-8A59CE4A2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915" y="1592263"/>
            <a:ext cx="3686885" cy="43335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4B7191-7679-E5E3-CFD2-635B19E277F4}"/>
              </a:ext>
            </a:extLst>
          </p:cNvPr>
          <p:cNvSpPr txBox="1"/>
          <p:nvPr/>
        </p:nvSpPr>
        <p:spPr>
          <a:xfrm>
            <a:off x="8101915" y="5929633"/>
            <a:ext cx="3781949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remixed from WikiHelper2134 under CC BY-SA 3.0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8096FC-913C-C191-601E-6180DED9F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2006" y="2234307"/>
            <a:ext cx="1196959" cy="538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CE425F-AD4E-AA10-3A28-2AD27BF4F9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4589" y="4739537"/>
            <a:ext cx="1825172" cy="925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6B4DA7-478A-0058-B484-38AED0BA3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5894" y="4865970"/>
            <a:ext cx="1296541" cy="79953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49C3E6C-DF5A-5A40-6BEA-CE251D2247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2346" y="3352276"/>
            <a:ext cx="2125254" cy="87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89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98BA45D-BADB-585F-181E-6808B76B1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17/04/23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1F373AF-92D0-4018-2CF5-048C10629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L. von Freeden | AD E-cooler project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EDD3BED2-CC9A-C47C-5ABC-2339AAA7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04FFE1-67EE-4AF8-9797-02F7006CB052}" type="slidenum">
              <a:rPr lang="en-GB" smtClean="0"/>
              <a:t>7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84FEA9-C4FF-79F9-E25D-5D1921CB038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en-GB"/>
              <a:t>Functional specification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A83BDC-3F73-3D6C-7D82-43B486A1FCEB}"/>
              </a:ext>
            </a:extLst>
          </p:cNvPr>
          <p:cNvSpPr txBox="1"/>
          <p:nvPr/>
        </p:nvSpPr>
        <p:spPr>
          <a:xfrm>
            <a:off x="2351301" y="5964793"/>
            <a:ext cx="9757495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D.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Gamba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, C. Carli, L. Ponce, A. Rossi, G. Tranquille, L.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Varming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Joergensen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</a:t>
            </a:r>
            <a:r>
              <a:rPr lang="en-GB" sz="1209" i="1" dirty="0">
                <a:latin typeface="Source Sans 3" pitchFamily="34"/>
                <a:ea typeface="PingFang SC" pitchFamily="2"/>
                <a:cs typeface="Arial Unicode MS" pitchFamily="2"/>
              </a:rPr>
              <a:t>Functional specification of the new electron cooler, 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Sept. 2022</a:t>
            </a:r>
            <a:r>
              <a:rPr lang="en-GB" sz="1209" i="1" dirty="0">
                <a:latin typeface="Source Sans 3" pitchFamily="34"/>
                <a:ea typeface="PingFang SC" pitchFamily="2"/>
                <a:cs typeface="Arial Unicode MS" pitchFamily="2"/>
              </a:rPr>
              <a:t> 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EDMS 2772724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350AE8-D787-4080-1907-433CB429ED2C}"/>
              </a:ext>
            </a:extLst>
          </p:cNvPr>
          <p:cNvGrpSpPr/>
          <p:nvPr/>
        </p:nvGrpSpPr>
        <p:grpSpPr>
          <a:xfrm>
            <a:off x="3573768" y="1003129"/>
            <a:ext cx="4627372" cy="4831047"/>
            <a:chOff x="3337450" y="1003129"/>
            <a:chExt cx="4627372" cy="483104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B2CB0C0-6F04-C7B5-38BF-A14400E7F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r="31090"/>
            <a:stretch/>
          </p:blipFill>
          <p:spPr>
            <a:xfrm>
              <a:off x="3337450" y="1003129"/>
              <a:ext cx="3801287" cy="48310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D56FB59-71EA-ABA0-B301-597374A48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84879"/>
            <a:stretch/>
          </p:blipFill>
          <p:spPr>
            <a:xfrm>
              <a:off x="7130716" y="1003129"/>
              <a:ext cx="834106" cy="48310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DFDDF63-5476-FE39-87F2-15E7259E8AF6}"/>
              </a:ext>
            </a:extLst>
          </p:cNvPr>
          <p:cNvSpPr/>
          <p:nvPr/>
        </p:nvSpPr>
        <p:spPr>
          <a:xfrm>
            <a:off x="3578079" y="1439335"/>
            <a:ext cx="4595289" cy="112944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61C4D3"/>
            </a:solidFill>
            <a:prstDash val="solid"/>
          </a:ln>
        </p:spPr>
        <p:txBody>
          <a:bodyPr vert="horz" wrap="none" lIns="126262" tIns="71839" rIns="126262" bIns="71839" anchor="ctr" anchorCtr="0" compatLnSpc="0">
            <a:noAutofit/>
          </a:bodyPr>
          <a:lstStyle/>
          <a:p>
            <a:pPr hangingPunct="0"/>
            <a:endParaRPr lang="en-GB" sz="2177">
              <a:latin typeface="Liberation Sans" pitchFamily="18"/>
              <a:ea typeface="PingFang SC" pitchFamily="2"/>
              <a:cs typeface="Arial Unicode MS" pitchFamily="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586C9B2-C00C-B0C4-5E35-F6842DAC7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magnet system</a:t>
            </a:r>
            <a:endParaRPr lang="en-GB" dirty="0"/>
          </a:p>
        </p:txBody>
      </p:sp>
      <p:pic>
        <p:nvPicPr>
          <p:cNvPr id="14" name="Content Placeholder 13" descr="A close-up of a machine&#10;&#10;AI-generated content may be incorrect.">
            <a:extLst>
              <a:ext uri="{FF2B5EF4-FFF2-40B4-BE49-F238E27FC236}">
                <a16:creationId xmlns:a16="http://schemas.microsoft.com/office/drawing/2014/main" id="{1B302D0F-79F4-DB22-F564-A0C5BE2D9E2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7805" y="1300189"/>
            <a:ext cx="11376024" cy="498224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48F04-BB20-445E-DD40-81124DA1E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95AA5-F161-2AAC-F54D-01564DE21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von Freeden | Magnet system of the new AD electron cooler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045FE-46B9-AF8C-41F1-929BA96E7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EA1B49-CEB2-22B0-507D-0F1FF78C741A}"/>
              </a:ext>
            </a:extLst>
          </p:cNvPr>
          <p:cNvSpPr txBox="1"/>
          <p:nvPr/>
        </p:nvSpPr>
        <p:spPr>
          <a:xfrm>
            <a:off x="8493683" y="6054587"/>
            <a:ext cx="3436150" cy="299128"/>
          </a:xfrm>
          <a:prstGeom prst="rect">
            <a:avLst/>
          </a:prstGeom>
          <a:noFill/>
          <a:ln>
            <a:noFill/>
          </a:ln>
        </p:spPr>
        <p:txBody>
          <a:bodyPr vert="horz" wrap="none" lIns="108847" tIns="54423" rIns="108847" bIns="54423" anchorCtr="0" compatLnSpc="0">
            <a:spAutoFit/>
          </a:bodyPr>
          <a:lstStyle/>
          <a:p>
            <a:pPr hangingPunct="0"/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Image courtesy of V. Maire and N. </a:t>
            </a:r>
            <a:r>
              <a:rPr lang="en-GB" sz="1209" dirty="0" err="1">
                <a:latin typeface="Source Sans 3" pitchFamily="34"/>
                <a:ea typeface="PingFang SC" pitchFamily="2"/>
                <a:cs typeface="Arial Unicode MS" pitchFamily="2"/>
              </a:rPr>
              <a:t>Chritin</a:t>
            </a:r>
            <a:r>
              <a:rPr lang="en-GB" sz="1209" dirty="0">
                <a:latin typeface="Source Sans 3" pitchFamily="34"/>
                <a:ea typeface="PingFang SC" pitchFamily="2"/>
                <a:cs typeface="Arial Unicode MS" pitchFamily="2"/>
              </a:rPr>
              <a:t> EN-MME</a:t>
            </a:r>
          </a:p>
        </p:txBody>
      </p:sp>
    </p:spTree>
    <p:extLst>
      <p:ext uri="{BB962C8B-B14F-4D97-AF65-F5344CB8AC3E}">
        <p14:creationId xmlns:p14="http://schemas.microsoft.com/office/powerpoint/2010/main" val="2722357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1FA7B-4997-6677-A661-64E7C12BC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magnet system</a:t>
            </a:r>
            <a:endParaRPr lang="en-GB" dirty="0"/>
          </a:p>
        </p:txBody>
      </p:sp>
      <p:pic>
        <p:nvPicPr>
          <p:cNvPr id="9" name="Content Placeholder 8" descr="A model of a spaceship&#10;&#10;AI-generated content may be incorrect.">
            <a:extLst>
              <a:ext uri="{FF2B5EF4-FFF2-40B4-BE49-F238E27FC236}">
                <a16:creationId xmlns:a16="http://schemas.microsoft.com/office/drawing/2014/main" id="{D1C7AC43-3BC0-EA9F-E967-B87363161D1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r="8063"/>
          <a:stretch/>
        </p:blipFill>
        <p:spPr>
          <a:xfrm>
            <a:off x="407987" y="1104227"/>
            <a:ext cx="11380813" cy="523411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8DB300-838C-FE0B-2B80-1D020ADDE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5B63E-D047-3130-23DF-E494C1EDD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von Freeden | Magnet system of the new AD electron cooler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136BC-FEC1-219F-F20B-EA5BA8AD5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881F74-F15B-BAE9-3EE3-7EDED1536127}"/>
              </a:ext>
            </a:extLst>
          </p:cNvPr>
          <p:cNvSpPr txBox="1"/>
          <p:nvPr/>
        </p:nvSpPr>
        <p:spPr>
          <a:xfrm>
            <a:off x="4371353" y="3205305"/>
            <a:ext cx="16957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Space for vacuum flange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D4D2A15-CD14-F32E-300B-BC78E178333C}"/>
              </a:ext>
            </a:extLst>
          </p:cNvPr>
          <p:cNvCxnSpPr>
            <a:cxnSpLocks/>
          </p:cNvCxnSpPr>
          <p:nvPr/>
        </p:nvCxnSpPr>
        <p:spPr>
          <a:xfrm flipH="1">
            <a:off x="4724400" y="3857875"/>
            <a:ext cx="326052" cy="9071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241C69E-06F8-25C0-322B-2CFABC64C93C}"/>
              </a:ext>
            </a:extLst>
          </p:cNvPr>
          <p:cNvSpPr txBox="1"/>
          <p:nvPr/>
        </p:nvSpPr>
        <p:spPr>
          <a:xfrm>
            <a:off x="7515852" y="2471658"/>
            <a:ext cx="169578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Space for gun support (cantilever)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0BA6434-CDDF-19A4-AB24-561A164687B9}"/>
              </a:ext>
            </a:extLst>
          </p:cNvPr>
          <p:cNvCxnSpPr>
            <a:cxnSpLocks/>
          </p:cNvCxnSpPr>
          <p:nvPr/>
        </p:nvCxnSpPr>
        <p:spPr>
          <a:xfrm>
            <a:off x="8280400" y="3348666"/>
            <a:ext cx="843280" cy="62389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0ED3B05-E4F6-31C0-2C70-5876BCEDAFDB}"/>
              </a:ext>
            </a:extLst>
          </p:cNvPr>
          <p:cNvSpPr txBox="1"/>
          <p:nvPr/>
        </p:nvSpPr>
        <p:spPr>
          <a:xfrm>
            <a:off x="3139892" y="2474671"/>
            <a:ext cx="16957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Y-chamber in TF region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13A0408-FEC9-0015-F8B6-E2E070B94E35}"/>
              </a:ext>
            </a:extLst>
          </p:cNvPr>
          <p:cNvCxnSpPr>
            <a:cxnSpLocks/>
          </p:cNvCxnSpPr>
          <p:nvPr/>
        </p:nvCxnSpPr>
        <p:spPr>
          <a:xfrm>
            <a:off x="3825322" y="3072630"/>
            <a:ext cx="301948" cy="15704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BD0D8A2-04B4-C2DC-0C01-7E2523C892C5}"/>
              </a:ext>
            </a:extLst>
          </p:cNvPr>
          <p:cNvSpPr txBox="1"/>
          <p:nvPr/>
        </p:nvSpPr>
        <p:spPr>
          <a:xfrm>
            <a:off x="5660534" y="2285990"/>
            <a:ext cx="16957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Drift ID fixed by BPMs</a:t>
            </a:r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C6298DE-4F73-862A-DE8D-F14D493C1BDF}"/>
              </a:ext>
            </a:extLst>
          </p:cNvPr>
          <p:cNvCxnSpPr>
            <a:cxnSpLocks/>
          </p:cNvCxnSpPr>
          <p:nvPr/>
        </p:nvCxnSpPr>
        <p:spPr>
          <a:xfrm>
            <a:off x="6483944" y="2839988"/>
            <a:ext cx="564995" cy="19250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055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8749</TotalTime>
  <Words>1406</Words>
  <Application>Microsoft Office PowerPoint</Application>
  <PresentationFormat>Widescreen</PresentationFormat>
  <Paragraphs>254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Cambria Math</vt:lpstr>
      <vt:lpstr>Liberation Sans</vt:lpstr>
      <vt:lpstr>Source Sans 3</vt:lpstr>
      <vt:lpstr>Source Sans Pro</vt:lpstr>
      <vt:lpstr>Wingdings</vt:lpstr>
      <vt:lpstr>Office Theme</vt:lpstr>
      <vt:lpstr>Magnet system of the new AD electron cooler</vt:lpstr>
      <vt:lpstr>Introduction</vt:lpstr>
      <vt:lpstr>The AD cooler consolidation project</vt:lpstr>
      <vt:lpstr>Magnet system of an electron cooler</vt:lpstr>
      <vt:lpstr>Field quality in the drift</vt:lpstr>
      <vt:lpstr>Adiabatic expansion</vt:lpstr>
      <vt:lpstr>Functional specification</vt:lpstr>
      <vt:lpstr>Overview of the magnet system</vt:lpstr>
      <vt:lpstr>Overview of the magnet system</vt:lpstr>
      <vt:lpstr>Overview of the magnet system</vt:lpstr>
      <vt:lpstr>Overview of the magnet system</vt:lpstr>
      <vt:lpstr>Overview of the magnet system</vt:lpstr>
      <vt:lpstr>Overview of the magnet system</vt:lpstr>
      <vt:lpstr>Overview of the magnet system</vt:lpstr>
      <vt:lpstr>Main field along e- trajectory</vt:lpstr>
      <vt:lpstr>Main field along e- trajectory</vt:lpstr>
      <vt:lpstr>Field errors in the drift</vt:lpstr>
      <vt:lpstr>Field correction scheme</vt:lpstr>
      <vt:lpstr>Setting the correction currents via least squares</vt:lpstr>
      <vt:lpstr>Results of the field correction</vt:lpstr>
      <vt:lpstr>What that means for the AD w/ thanks to D. Gamba</vt:lpstr>
      <vt:lpstr>Steering scheme</vt:lpstr>
      <vt:lpstr>Measurement, alignment and correction</vt:lpstr>
      <vt:lpstr>Development of translating flux meter w/ thanks to M. Pentella, C. Petrone, and TE-MSC-MMM</vt:lpstr>
      <vt:lpstr>Project roadmap</vt:lpstr>
      <vt:lpstr>Conclusion</vt:lpstr>
      <vt:lpstr>Further reading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Luke Von Freeden</dc:creator>
  <cp:lastModifiedBy>Luke Von Freeden</cp:lastModifiedBy>
  <cp:revision>21</cp:revision>
  <dcterms:created xsi:type="dcterms:W3CDTF">2025-02-26T16:45:48Z</dcterms:created>
  <dcterms:modified xsi:type="dcterms:W3CDTF">2025-03-07T15:53:34Z</dcterms:modified>
</cp:coreProperties>
</file>