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483" r:id="rId3"/>
    <p:sldId id="455" r:id="rId4"/>
    <p:sldId id="456" r:id="rId5"/>
    <p:sldId id="457" r:id="rId6"/>
    <p:sldId id="458" r:id="rId7"/>
    <p:sldId id="461" r:id="rId8"/>
    <p:sldId id="462" r:id="rId9"/>
    <p:sldId id="464" r:id="rId10"/>
    <p:sldId id="469" r:id="rId11"/>
    <p:sldId id="470" r:id="rId12"/>
    <p:sldId id="484" r:id="rId13"/>
    <p:sldId id="471" r:id="rId14"/>
    <p:sldId id="468" r:id="rId15"/>
    <p:sldId id="477" r:id="rId16"/>
    <p:sldId id="481" r:id="rId17"/>
    <p:sldId id="482" r:id="rId18"/>
    <p:sldId id="3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0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12/06/2024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7VFHR7kriaAOiMu" TargetMode="External"/><Relationship Id="rId2" Type="http://schemas.openxmlformats.org/officeDocument/2006/relationships/hyperlink" Target="https://cernbox.cern.ch/files/link/public/LP4rKwbzOUmtl4C/task3.1?tiles-size=1&amp;items-per-page=100&amp;view-mode=resource-tabl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EC290-A6AF-7CD0-6F07-F866A9A1E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2298605"/>
            <a:ext cx="8717872" cy="16989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4400" b="1" dirty="0"/>
              <a:t>FCC-ee positron linac design</a:t>
            </a:r>
            <a:br>
              <a:rPr lang="en-US" sz="4400" b="1" dirty="0"/>
            </a:br>
            <a:r>
              <a:rPr lang="en-US" sz="4400" b="1" dirty="0"/>
              <a:t>(</a:t>
            </a:r>
            <a:r>
              <a:rPr lang="en-US" sz="4400" b="1" dirty="0">
                <a:solidFill>
                  <a:srgbClr val="FF0000"/>
                </a:solidFill>
              </a:rPr>
              <a:t>Revised version</a:t>
            </a:r>
            <a:r>
              <a:rPr lang="en-US" sz="4400" b="1" dirty="0"/>
              <a:t>)</a:t>
            </a:r>
            <a:endParaRPr lang="en-CH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FA7DE3-4D46-7DB1-DC94-EF3FD521E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058" y="3945192"/>
            <a:ext cx="8001000" cy="24594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b="1" u="sng" dirty="0"/>
              <a:t>Y. Zhao</a:t>
            </a:r>
            <a:r>
              <a:rPr lang="en-CH" dirty="0"/>
              <a:t>, A. Latina, CERN</a:t>
            </a:r>
          </a:p>
          <a:p>
            <a:pPr>
              <a:lnSpc>
                <a:spcPct val="150000"/>
              </a:lnSpc>
            </a:pPr>
            <a:r>
              <a:rPr lang="en-CH" dirty="0"/>
              <a:t>FCC-ee WP1 meeting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06 Dec</a:t>
            </a:r>
            <a:r>
              <a:rPr lang="en-CH" dirty="0"/>
              <a:t> 2024</a:t>
            </a:r>
          </a:p>
        </p:txBody>
      </p:sp>
      <p:pic>
        <p:nvPicPr>
          <p:cNvPr id="1028" name="Picture 4" descr="CERN Logo : histoire, signification de l'emblème">
            <a:extLst>
              <a:ext uri="{FF2B5EF4-FFF2-40B4-BE49-F238E27FC236}">
                <a16:creationId xmlns:a16="http://schemas.microsoft.com/office/drawing/2014/main" id="{F7E93442-2177-7EB8-9F53-D1E68DD0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231" y="570283"/>
            <a:ext cx="1602817" cy="9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CCSW Forum">
            <a:extLst>
              <a:ext uri="{FF2B5EF4-FFF2-40B4-BE49-F238E27FC236}">
                <a16:creationId xmlns:a16="http://schemas.microsoft.com/office/drawing/2014/main" id="{520FB2D1-86A1-48DB-DE3B-844892BF5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75" y="570283"/>
            <a:ext cx="1999746" cy="67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32C594B-9FCA-7234-7802-1BC1530E6E0C}"/>
              </a:ext>
            </a:extLst>
          </p:cNvPr>
          <p:cNvSpPr txBox="1">
            <a:spLocks/>
          </p:cNvSpPr>
          <p:nvPr/>
        </p:nvSpPr>
        <p:spPr>
          <a:xfrm>
            <a:off x="619432" y="5761061"/>
            <a:ext cx="8001000" cy="6436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en-CH" sz="1800"/>
          </a:p>
        </p:txBody>
      </p:sp>
    </p:spTree>
    <p:extLst>
      <p:ext uri="{BB962C8B-B14F-4D97-AF65-F5344CB8AC3E}">
        <p14:creationId xmlns:p14="http://schemas.microsoft.com/office/powerpoint/2010/main" val="1468687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3A5D6C8-9BA2-1329-9650-C911C49D5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00" y="1750089"/>
            <a:ext cx="8018221" cy="427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21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beta function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E1D605C-9561-68B8-66B1-D89283B73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68" y="1743385"/>
            <a:ext cx="7866293" cy="416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84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896C9-DA55-57BC-C3C9-ED2E3938B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B5399-A889-EE56-AF59-7DD04DAA1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spot size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69A15-9A70-C429-E75D-4AB4AEB5C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9AA60-292D-7A6A-62D8-726BBCCFA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860B9-9439-173A-A365-454A9814D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DA83A7-B4BF-1D4F-F3D9-A77465C0D304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C01B5F-8FEB-8841-DAB0-CEE57A22D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0" y="1829033"/>
            <a:ext cx="7774084" cy="415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215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Normalized emittance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6919374-23ED-9BE2-39A9-9A907D914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0" y="1802778"/>
            <a:ext cx="8015341" cy="430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52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1864B-141D-9F15-B46A-9FD17BD2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phase space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6C8CA-CB98-5F2B-422E-5BBCDB3AD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23293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2000" dirty="0"/>
              <a:t>At </a:t>
            </a:r>
            <a:r>
              <a:rPr lang="en-US" sz="2000" dirty="0"/>
              <a:t>PL</a:t>
            </a:r>
            <a:r>
              <a:rPr lang="en-CH" sz="2000" dirty="0"/>
              <a:t> exit</a:t>
            </a:r>
            <a:endParaRPr lang="en-US" sz="20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Total yield: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</a:rPr>
              <a:t>3.37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Yield </a:t>
            </a:r>
            <a:r>
              <a:rPr lang="en-CH" sz="1600" dirty="0"/>
              <a:t>with </a:t>
            </a:r>
            <a:r>
              <a:rPr lang="en-US" sz="1600" dirty="0"/>
              <a:t>cuts (2.86 GeV ± 2% in energy, ±10 mm/c time): </a:t>
            </a:r>
            <a:r>
              <a:rPr lang="en-US" sz="1600" dirty="0">
                <a:solidFill>
                  <a:srgbClr val="FF0000"/>
                </a:solidFill>
              </a:rPr>
              <a:t>2.97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98079-8946-F59E-9E47-CB0B7A0B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6A6E9-D33A-C0E4-D55B-0A45E50D0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EEE2D-0589-0E14-DBB1-23ECD523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D88E9AD-2B01-3901-57FF-73A276247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41" y="2134058"/>
            <a:ext cx="6164090" cy="432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6C030-5DE4-1627-9286-0DDF1A8CD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sharing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6A7EF-237B-4A52-FDE1-27D6E188D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4139199"/>
          </a:xfrm>
        </p:spPr>
        <p:txBody>
          <a:bodyPr>
            <a:normAutofit/>
          </a:bodyPr>
          <a:lstStyle/>
          <a:p>
            <a:r>
              <a:rPr lang="en-US" sz="2000" dirty="0" err="1"/>
              <a:t>Fieldmaps</a:t>
            </a:r>
            <a:r>
              <a:rPr lang="en-US" sz="2000" dirty="0"/>
              <a:t> uploaded to FCC-</a:t>
            </a:r>
            <a:r>
              <a:rPr lang="en-US" sz="2000" dirty="0" err="1"/>
              <a:t>ee</a:t>
            </a:r>
            <a:r>
              <a:rPr lang="en-US" sz="2000" dirty="0"/>
              <a:t> </a:t>
            </a:r>
            <a:r>
              <a:rPr lang="en-US" sz="2000" dirty="0" err="1">
                <a:hlinkClick r:id="rId2"/>
              </a:rPr>
              <a:t>CERNBox</a:t>
            </a:r>
            <a:r>
              <a:rPr lang="en-US" sz="2000" dirty="0">
                <a:hlinkClick r:id="rId2"/>
              </a:rPr>
              <a:t> / task 3.1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Positron distribution at Positron </a:t>
            </a:r>
            <a:r>
              <a:rPr lang="en-US" sz="2000" dirty="0" err="1"/>
              <a:t>Linac</a:t>
            </a:r>
            <a:r>
              <a:rPr lang="en-US" sz="2000" dirty="0"/>
              <a:t> exit for WP4 uploaded to my personal </a:t>
            </a:r>
            <a:r>
              <a:rPr lang="en-US" sz="2000" dirty="0" err="1">
                <a:hlinkClick r:id="rId3"/>
              </a:rPr>
              <a:t>CERNBox</a:t>
            </a:r>
            <a:r>
              <a:rPr lang="en-US" sz="2000" dirty="0">
                <a:hlinkClick r:id="rId3"/>
              </a:rPr>
              <a:t> / </a:t>
            </a:r>
            <a:r>
              <a:rPr lang="en-US" sz="2000" dirty="0" err="1">
                <a:hlinkClick r:id="rId3"/>
              </a:rPr>
              <a:t>FCCee</a:t>
            </a:r>
            <a:r>
              <a:rPr lang="en-US" sz="2000" dirty="0">
                <a:hlinkClick r:id="rId3"/>
              </a:rPr>
              <a:t> / </a:t>
            </a:r>
            <a:r>
              <a:rPr lang="en-US" sz="2000" dirty="0" err="1">
                <a:hlinkClick r:id="rId3"/>
              </a:rPr>
              <a:t>PositronLinacOutput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54B1D-34D0-AA14-F227-32814CBAE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1B973-F3E2-4E45-AFF5-25012F80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A4CB3-54E8-3070-A987-CF974A68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396E3F-6066-DBF3-8033-2A7A601729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194" y="1520700"/>
            <a:ext cx="2581275" cy="8191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B69EFB5-C286-3A56-38B7-9C3C95418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398" y="3350172"/>
            <a:ext cx="3046794" cy="288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63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C609-2FFA-2FB0-EEB1-BF035D599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Imperfections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CFEFD-1A9A-FE56-238F-2CE53ABC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2D445-DD48-D06E-23AC-92135515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A4712-1317-2690-EEF6-2458ADAE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716E2-10EA-3114-478A-C1A7D352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8"/>
            <a:ext cx="8655729" cy="50536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Imperfections considered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Position</a:t>
            </a:r>
            <a:r>
              <a:rPr lang="en-CH" sz="1600" dirty="0"/>
              <a:t> error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</a:t>
            </a:r>
            <a:r>
              <a:rPr lang="en-CH" sz="1600" dirty="0"/>
              <a:t> for all elements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Angular</a:t>
            </a:r>
            <a:r>
              <a:rPr lang="en-CH" sz="1600" dirty="0"/>
              <a:t> error (roll, pitch, yaw):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all elements, except that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200 urad</a:t>
            </a:r>
            <a:r>
              <a:rPr lang="en-CH" sz="1600" dirty="0"/>
              <a:t> for all NC solenoids and dipoles</a:t>
            </a:r>
          </a:p>
          <a:p>
            <a:pPr lvl="1">
              <a:lnSpc>
                <a:spcPct val="150000"/>
              </a:lnSpc>
            </a:pPr>
            <a:r>
              <a:rPr lang="en-CH" sz="1600" dirty="0" err="1"/>
              <a:t>Magnatic</a:t>
            </a:r>
            <a:r>
              <a:rPr lang="en-CH" sz="1600" dirty="0"/>
              <a:t> </a:t>
            </a:r>
            <a:r>
              <a:rPr lang="en-CH" sz="1600" b="1" dirty="0"/>
              <a:t>strength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</a:t>
            </a:r>
            <a:r>
              <a:rPr lang="en-CH" sz="1600" b="1" dirty="0"/>
              <a:t> 0.1%</a:t>
            </a:r>
            <a:r>
              <a:rPr lang="en-CH" sz="1600" dirty="0"/>
              <a:t> for all magnets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gradient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1%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phase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0.1°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position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 </a:t>
            </a:r>
            <a:r>
              <a:rPr lang="en-CH" sz="1600" dirty="0"/>
              <a:t>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angular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(x’, y’):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</p:txBody>
      </p:sp>
    </p:spTree>
    <p:extLst>
      <p:ext uri="{BB962C8B-B14F-4D97-AF65-F5344CB8AC3E}">
        <p14:creationId xmlns:p14="http://schemas.microsoft.com/office/powerpoint/2010/main" val="320536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C609-2FFA-2FB0-EEB1-BF035D599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Imperfections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CFEFD-1A9A-FE56-238F-2CE53ABC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2D445-DD48-D06E-23AC-92135515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A4712-1317-2690-EEF6-2458ADAE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20685E-74F4-1279-5EA0-C5EAA9547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5" y="3632225"/>
            <a:ext cx="2915518" cy="216688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716E2-10EA-3114-478A-C1A7D352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8"/>
            <a:ext cx="8655729" cy="32607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/>
              <a:t>100 random machines with imperfections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Compared with perfect machine: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Average DR accepted e+ yield reduction: </a:t>
            </a:r>
            <a:r>
              <a:rPr lang="en-US" sz="1400" dirty="0">
                <a:solidFill>
                  <a:srgbClr val="FF0000"/>
                </a:solidFill>
              </a:rPr>
              <a:t>1.3%†</a:t>
            </a:r>
            <a:r>
              <a:rPr lang="en-US" sz="1400" dirty="0"/>
              <a:t> (2.97 → 2.93)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Average normalized X / Y emittance increase: </a:t>
            </a:r>
            <a:r>
              <a:rPr lang="en-US" sz="1400" dirty="0">
                <a:solidFill>
                  <a:srgbClr val="FF0000"/>
                </a:solidFill>
              </a:rPr>
              <a:t>0.4% / 0.8%</a:t>
            </a:r>
            <a:r>
              <a:rPr lang="en-US" altLang="zh-CN" sz="1400" dirty="0">
                <a:solidFill>
                  <a:srgbClr val="FF0000"/>
                </a:solidFill>
              </a:rPr>
              <a:t>†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(13.2 / 13.1 mm → 13.3 / 13.2 mm)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Impact of considered imperfections is negligible</a:t>
            </a:r>
            <a:endParaRPr lang="en-CH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0ADCAF-E739-3F4C-E28B-9E2081E22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887" y="3593436"/>
            <a:ext cx="2997772" cy="22444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90E2C0-E00C-AC87-DED6-1687B0726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114" y="3638775"/>
            <a:ext cx="2947362" cy="219912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C5D3E0D2-7390-8364-6025-FB7C64F704BF}"/>
              </a:ext>
            </a:extLst>
          </p:cNvPr>
          <p:cNvSpPr txBox="1"/>
          <p:nvPr/>
        </p:nvSpPr>
        <p:spPr>
          <a:xfrm>
            <a:off x="402021" y="6038858"/>
            <a:ext cx="83478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† Assuming the same effects as before. Updates in progress. Conclusions should be the same.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109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44F3-8E28-EBD1-32CD-52BDA8B34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4" y="2459685"/>
            <a:ext cx="8655728" cy="1938630"/>
          </a:xfrm>
        </p:spPr>
        <p:txBody>
          <a:bodyPr>
            <a:normAutofit/>
          </a:bodyPr>
          <a:lstStyle/>
          <a:p>
            <a:r>
              <a:rPr lang="en-CH" sz="4400" b="1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BD319-C052-09A4-308B-0C50A530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68A1B-F4B9-29B9-E136-35E1DB334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17B363-3F5A-E0AA-1A3E-A59BD23B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9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62659-9CD2-2E07-93DF-4EC19CDC2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</a:rPr>
              <a:t>Revision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22CD0C-F5D0-698E-A095-F3AB34570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Compared with my presentation on WP1 meeting on 06/12/2024: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</a:rPr>
              <a:t>A bug is fixed in the quadrupole simulation, that the reference energy or strength is not properly set (constant instead of increasing with energy) in S2 section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</a:rPr>
              <a:t>Mainly the beam spot size and beta function are affected. The design, yield, emittance, etc. are not affected much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2B9152-92C3-259C-50E1-4ECB4DAA5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97B61B-703D-85CD-BF65-973FBEB78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E3D3F8-63AF-E2B8-124B-5774F141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092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production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31" y="928407"/>
            <a:ext cx="8547886" cy="500118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Electrons</a:t>
            </a:r>
          </a:p>
          <a:p>
            <a:pPr lvl="1">
              <a:lnSpc>
                <a:spcPct val="150000"/>
              </a:lnSpc>
            </a:pPr>
            <a:r>
              <a:rPr lang="en-CH" sz="1800" dirty="0"/>
              <a:t>E = 2.86 GeV. </a:t>
            </a:r>
            <a:r>
              <a:rPr lang="el-GR" altLang="zh-CN" sz="1800" dirty="0"/>
              <a:t>σ</a:t>
            </a:r>
            <a:r>
              <a:rPr lang="en-US" altLang="zh-CN" sz="1800" baseline="-25000" dirty="0"/>
              <a:t>E</a:t>
            </a:r>
            <a:r>
              <a:rPr lang="en-CH" altLang="zh-CN" sz="1800" dirty="0"/>
              <a:t> </a:t>
            </a:r>
            <a:r>
              <a:rPr lang="en-US" altLang="zh-CN" sz="1800" dirty="0"/>
              <a:t>/ E </a:t>
            </a:r>
            <a:r>
              <a:rPr lang="en-CH" altLang="zh-CN" sz="1800" dirty="0"/>
              <a:t>= </a:t>
            </a:r>
            <a:r>
              <a:rPr lang="en-US" altLang="zh-CN" sz="1800" dirty="0"/>
              <a:t>0.5%</a:t>
            </a:r>
            <a:r>
              <a:rPr lang="en-US" altLang="zh-CN" sz="1800" baseline="30000" dirty="0"/>
              <a:t>†</a:t>
            </a:r>
            <a:r>
              <a:rPr lang="en-US" altLang="zh-CN" sz="1800" dirty="0"/>
              <a:t>. </a:t>
            </a:r>
            <a:r>
              <a:rPr lang="el-GR" altLang="zh-CN" sz="1800" dirty="0"/>
              <a:t>σ</a:t>
            </a:r>
            <a:r>
              <a:rPr lang="en-US" altLang="zh-CN" sz="1800" baseline="-25000" dirty="0"/>
              <a:t>z</a:t>
            </a:r>
            <a:r>
              <a:rPr lang="en-US" altLang="zh-CN" sz="1800" dirty="0"/>
              <a:t> = 1 mm </a:t>
            </a:r>
            <a:endParaRPr lang="en-US" sz="1800" dirty="0"/>
          </a:p>
          <a:p>
            <a:pPr lvl="1">
              <a:lnSpc>
                <a:spcPct val="150000"/>
              </a:lnSpc>
            </a:pPr>
            <a:r>
              <a:rPr lang="el-GR" sz="1800" dirty="0"/>
              <a:t>σ</a:t>
            </a:r>
            <a:r>
              <a:rPr lang="en-CH" sz="1800" baseline="-25000" dirty="0"/>
              <a:t>x</a:t>
            </a:r>
            <a:r>
              <a:rPr lang="en-US" sz="1800" baseline="-25000" dirty="0"/>
              <a:t>,y</a:t>
            </a:r>
            <a:r>
              <a:rPr lang="en-CH" sz="1800" dirty="0"/>
              <a:t> </a:t>
            </a:r>
            <a:r>
              <a:rPr lang="en-US" sz="1800" dirty="0"/>
              <a:t>= </a:t>
            </a:r>
            <a:r>
              <a:rPr lang="en-CH" sz="1800" dirty="0"/>
              <a:t>1 mm</a:t>
            </a:r>
            <a:r>
              <a:rPr lang="en-US" sz="1800" dirty="0"/>
              <a:t>. </a:t>
            </a:r>
            <a:r>
              <a:rPr lang="el-GR" altLang="zh-CN" sz="1800" dirty="0"/>
              <a:t>ε</a:t>
            </a:r>
            <a:r>
              <a:rPr lang="en-US" altLang="zh-CN" sz="1800" baseline="-25000" dirty="0" err="1"/>
              <a:t>n,x,y</a:t>
            </a:r>
            <a:r>
              <a:rPr lang="en-CH" altLang="zh-CN" sz="1800" dirty="0"/>
              <a:t> </a:t>
            </a:r>
            <a:r>
              <a:rPr lang="en-US" altLang="zh-CN" sz="1800" dirty="0"/>
              <a:t>= 4</a:t>
            </a:r>
            <a:r>
              <a:rPr lang="en-CH" altLang="zh-CN" sz="1800" dirty="0"/>
              <a:t> mm</a:t>
            </a:r>
            <a:r>
              <a:rPr lang="en-US" altLang="zh-CN" sz="1800" dirty="0"/>
              <a:t>*</a:t>
            </a:r>
            <a:r>
              <a:rPr lang="en-US" altLang="zh-CN" sz="1800" dirty="0" err="1"/>
              <a:t>mrad</a:t>
            </a:r>
            <a:r>
              <a:rPr lang="en-US" altLang="zh-CN" sz="1800" baseline="30000" dirty="0"/>
              <a:t>†</a:t>
            </a:r>
            <a:r>
              <a:rPr lang="en-US" altLang="zh-CN" sz="1800" dirty="0"/>
              <a:t>. Emittance can be larger or smaller, but the impact on positron yield is negligible</a:t>
            </a:r>
            <a:endParaRPr lang="en-CH" sz="1800" dirty="0"/>
          </a:p>
          <a:p>
            <a:pPr>
              <a:lnSpc>
                <a:spcPct val="150000"/>
              </a:lnSpc>
            </a:pPr>
            <a:r>
              <a:rPr lang="en-CH" sz="2000" dirty="0"/>
              <a:t>Target</a:t>
            </a:r>
          </a:p>
          <a:p>
            <a:pPr lvl="1">
              <a:lnSpc>
                <a:spcPct val="150000"/>
              </a:lnSpc>
            </a:pPr>
            <a:r>
              <a:rPr lang="en-CH" sz="1800" dirty="0"/>
              <a:t>Conventional </a:t>
            </a:r>
            <a:r>
              <a:rPr lang="en-US" sz="1800" dirty="0"/>
              <a:t>scheme (i.e. cylindrical shape, single amorphous tungsten)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Radius: </a:t>
            </a:r>
            <a:r>
              <a:rPr lang="en-CH" sz="1800" dirty="0"/>
              <a:t>R = 15 mm</a:t>
            </a:r>
            <a:r>
              <a:rPr lang="en-US" sz="1800" dirty="0"/>
              <a:t>. Radius can be reduced to the minimum of 5 mm</a:t>
            </a:r>
            <a:endParaRPr lang="en-CH" sz="1800" dirty="0"/>
          </a:p>
          <a:p>
            <a:pPr lvl="1">
              <a:lnSpc>
                <a:spcPct val="150000"/>
              </a:lnSpc>
            </a:pPr>
            <a:r>
              <a:rPr lang="en-US" sz="1800" dirty="0"/>
              <a:t>Thickness: </a:t>
            </a:r>
            <a:r>
              <a:rPr lang="en-CH" sz="1800" dirty="0"/>
              <a:t>W = 15 mm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35CC5F-968C-8D5B-1CFB-666548D4E84C}"/>
              </a:ext>
            </a:extLst>
          </p:cNvPr>
          <p:cNvSpPr txBox="1"/>
          <p:nvPr/>
        </p:nvSpPr>
        <p:spPr>
          <a:xfrm>
            <a:off x="518968" y="5621815"/>
            <a:ext cx="53458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aseline="30000" dirty="0"/>
              <a:t>†</a:t>
            </a:r>
            <a:r>
              <a:rPr lang="en-US" altLang="zh-CN" sz="1600" dirty="0"/>
              <a:t> Numbers suggested by S. </a:t>
            </a:r>
            <a:r>
              <a:rPr lang="en-US" altLang="zh-CN" sz="1600" dirty="0" err="1"/>
              <a:t>Bettoni</a:t>
            </a:r>
            <a:r>
              <a:rPr lang="en-US" altLang="zh-CN" sz="1600" dirty="0"/>
              <a:t> from e</a:t>
            </a:r>
            <a:r>
              <a:rPr lang="en-US" altLang="zh-CN" sz="1600" baseline="30000" dirty="0"/>
              <a:t>-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linac</a:t>
            </a:r>
            <a:r>
              <a:rPr lang="en-US" altLang="zh-CN" sz="1600" dirty="0"/>
              <a:t> simulation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3815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Capture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8547886" cy="53709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2000" dirty="0"/>
              <a:t>AMD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HTS solenoid. </a:t>
            </a:r>
            <a:r>
              <a:rPr lang="en-US" sz="1600" dirty="0"/>
              <a:t>2D field. </a:t>
            </a: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~ 1</a:t>
            </a:r>
            <a:r>
              <a:rPr lang="en-US" sz="1600" dirty="0"/>
              <a:t>4.94</a:t>
            </a:r>
            <a:r>
              <a:rPr lang="en-CH" sz="1600" dirty="0"/>
              <a:t> T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Target exit position: 40 mm (</a:t>
            </a:r>
            <a:r>
              <a:rPr lang="en-US" sz="1600" dirty="0" err="1"/>
              <a:t>w.r.t.</a:t>
            </a:r>
            <a:r>
              <a:rPr lang="en-US" sz="1600" dirty="0"/>
              <a:t> HTS </a:t>
            </a:r>
            <a:r>
              <a:rPr lang="en-CH" altLang="zh-CN" sz="1600" dirty="0"/>
              <a:t>B</a:t>
            </a:r>
            <a:r>
              <a:rPr lang="en-CH" altLang="zh-CN" sz="1600" baseline="-25000" dirty="0"/>
              <a:t>0</a:t>
            </a:r>
            <a:r>
              <a:rPr lang="en-US" sz="1600" dirty="0"/>
              <a:t>)</a:t>
            </a:r>
            <a:endParaRPr lang="en-CH" sz="1600" dirty="0"/>
          </a:p>
          <a:p>
            <a:pPr>
              <a:lnSpc>
                <a:spcPct val="120000"/>
              </a:lnSpc>
            </a:pPr>
            <a:r>
              <a:rPr lang="en-US" sz="2000" dirty="0"/>
              <a:t>Matching</a:t>
            </a:r>
            <a:r>
              <a:rPr lang="en-CH" sz="2000" dirty="0"/>
              <a:t> solenoid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L = 72 mm</a:t>
            </a:r>
            <a:r>
              <a:rPr lang="en-US" sz="1600" dirty="0"/>
              <a:t>. 3D field (Maxwell3D)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</a:t>
            </a:r>
            <a:r>
              <a:rPr lang="en-US" sz="1600" dirty="0"/>
              <a:t>~</a:t>
            </a:r>
            <a:r>
              <a:rPr lang="en-CH" sz="1600" dirty="0"/>
              <a:t> 0.2</a:t>
            </a:r>
            <a:r>
              <a:rPr lang="en-US" sz="1600" dirty="0"/>
              <a:t>4</a:t>
            </a:r>
            <a:r>
              <a:rPr lang="en-CH" sz="1600" dirty="0"/>
              <a:t>5 T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Center position:</a:t>
            </a:r>
            <a:r>
              <a:rPr lang="en-CH" sz="1600" dirty="0"/>
              <a:t> 244 mm (w.r.t HTS B</a:t>
            </a:r>
            <a:r>
              <a:rPr lang="en-CH" sz="1600" baseline="-25000" dirty="0"/>
              <a:t>0</a:t>
            </a:r>
            <a:r>
              <a:rPr lang="en-CH" sz="1600" dirty="0"/>
              <a:t>)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Shielding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Tapered aperture (optimized by WP3). Impact on yield is negligible</a:t>
            </a:r>
          </a:p>
          <a:p>
            <a:pPr>
              <a:lnSpc>
                <a:spcPct val="120000"/>
              </a:lnSpc>
            </a:pPr>
            <a:r>
              <a:rPr lang="en-CH" sz="2000" dirty="0"/>
              <a:t>Capture </a:t>
            </a:r>
            <a:r>
              <a:rPr lang="en-US" sz="2000" dirty="0"/>
              <a:t>L</a:t>
            </a:r>
            <a:r>
              <a:rPr lang="en-CH" sz="2000" dirty="0"/>
              <a:t>inac (CL)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RF structure</a:t>
            </a:r>
            <a:r>
              <a:rPr lang="en-US" sz="1600" dirty="0"/>
              <a:t> length:</a:t>
            </a:r>
            <a:r>
              <a:rPr lang="en-CH" sz="1600" dirty="0"/>
              <a:t> 3 m. </a:t>
            </a:r>
            <a:r>
              <a:rPr lang="en-US" sz="1600" dirty="0"/>
              <a:t>Iris radius: </a:t>
            </a:r>
            <a:r>
              <a:rPr lang="en-CH" sz="1600" dirty="0"/>
              <a:t>a</a:t>
            </a:r>
            <a:r>
              <a:rPr lang="en-CH" sz="1600" baseline="-25000" dirty="0"/>
              <a:t>0</a:t>
            </a:r>
            <a:r>
              <a:rPr lang="en-CH" sz="1600" dirty="0"/>
              <a:t> = 30 mm</a:t>
            </a:r>
            <a:r>
              <a:rPr lang="en-US" sz="1600" dirty="0"/>
              <a:t> (constant)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N = </a:t>
            </a:r>
            <a:r>
              <a:rPr lang="en-US" sz="1600" dirty="0"/>
              <a:t>6</a:t>
            </a:r>
            <a:r>
              <a:rPr lang="en-CH" sz="1600" dirty="0"/>
              <a:t>, </a:t>
            </a:r>
            <a:r>
              <a:rPr lang="en-CH" sz="1600" dirty="0">
                <a:solidFill>
                  <a:srgbClr val="FF0000"/>
                </a:solidFill>
              </a:rPr>
              <a:t>G = 1</a:t>
            </a:r>
            <a:r>
              <a:rPr lang="en-US" sz="1600" dirty="0">
                <a:solidFill>
                  <a:srgbClr val="FF0000"/>
                </a:solidFill>
              </a:rPr>
              <a:t>3.3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>
                <a:solidFill>
                  <a:srgbClr val="FF0000"/>
                </a:solidFill>
              </a:rPr>
              <a:t>φ</a:t>
            </a:r>
            <a:r>
              <a:rPr lang="en-CH" sz="1600" dirty="0">
                <a:solidFill>
                  <a:srgbClr val="FF0000"/>
                </a:solidFill>
              </a:rPr>
              <a:t> = [</a:t>
            </a:r>
            <a:r>
              <a:rPr lang="en-CH" altLang="zh-CN" sz="1600" dirty="0">
                <a:solidFill>
                  <a:srgbClr val="FF0000"/>
                </a:solidFill>
              </a:rPr>
              <a:t>235 231 233 251 286 257</a:t>
            </a:r>
            <a:r>
              <a:rPr lang="en-CH" sz="1600" dirty="0">
                <a:solidFill>
                  <a:srgbClr val="FF0000"/>
                </a:solidFill>
              </a:rPr>
              <a:t>]° </a:t>
            </a:r>
            <a:r>
              <a:rPr lang="en-CH" sz="1600" dirty="0"/>
              <a:t>(</a:t>
            </a:r>
            <a:r>
              <a:rPr lang="en-US" sz="1600" dirty="0"/>
              <a:t>reoptimized by </a:t>
            </a:r>
            <a:r>
              <a:rPr lang="en-CH" sz="1600" dirty="0"/>
              <a:t>WP3)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Regular solenoids: L = 200 mm. </a:t>
            </a:r>
            <a:r>
              <a:rPr lang="en-US" sz="1600" dirty="0"/>
              <a:t>3D field (Maxwell3D). </a:t>
            </a: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~ 0.31 T. N = 9 (per structure)</a:t>
            </a:r>
            <a:endParaRPr lang="en-CH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17EE0B-F950-EF32-952B-17071D515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817" y="856025"/>
            <a:ext cx="3750475" cy="2214491"/>
          </a:xfrm>
          <a:prstGeom prst="rect">
            <a:avLst/>
          </a:prstGeom>
          <a:ln>
            <a:noFill/>
          </a:ln>
        </p:spPr>
      </p:pic>
      <p:pic>
        <p:nvPicPr>
          <p:cNvPr id="7" name="Google Shape;431;p34">
            <a:extLst>
              <a:ext uri="{FF2B5EF4-FFF2-40B4-BE49-F238E27FC236}">
                <a16:creationId xmlns:a16="http://schemas.microsoft.com/office/drawing/2014/main" id="{92C4359D-E819-27A8-13DD-EB688C395D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311" t="29012" r="49991" b="34372"/>
          <a:stretch/>
        </p:blipFill>
        <p:spPr>
          <a:xfrm>
            <a:off x="6653048" y="3373821"/>
            <a:ext cx="2314245" cy="113354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D9F43E-B8BD-6D53-C0B5-1178076F0574}"/>
              </a:ext>
            </a:extLst>
          </p:cNvPr>
          <p:cNvSpPr txBox="1"/>
          <p:nvPr/>
        </p:nvSpPr>
        <p:spPr>
          <a:xfrm>
            <a:off x="7557857" y="4564404"/>
            <a:ext cx="14094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M. Daugaard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0273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8537106" cy="36405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Chicane – “V2”</a:t>
            </a:r>
            <a:r>
              <a:rPr lang="en-CH" sz="1600" dirty="0"/>
              <a:t> (</a:t>
            </a:r>
            <a:r>
              <a:rPr lang="en-US" sz="1600" dirty="0"/>
              <a:t>Collaboration with R. </a:t>
            </a:r>
            <a:r>
              <a:rPr lang="en-US" sz="1600" dirty="0" err="1"/>
              <a:t>Zennaro</a:t>
            </a:r>
            <a:r>
              <a:rPr lang="en-CH" sz="1600" dirty="0"/>
              <a:t>)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Combined simulation of chicane (four dipoles) and 6 neighboring solenoids. Therefore, parameters (lengths, apertures, distances) are fixed by design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Dispersion closed by increasing 2% the current of middle dipoles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3D field (Maxwell3D)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Dipole yoke length</a:t>
            </a:r>
            <a:r>
              <a:rPr lang="en-US" sz="1600" dirty="0"/>
              <a:t>:</a:t>
            </a:r>
            <a:r>
              <a:rPr lang="en-CH" sz="1600" dirty="0"/>
              <a:t> </a:t>
            </a:r>
            <a:r>
              <a:rPr lang="en-CH" sz="1600" b="1" dirty="0" err="1"/>
              <a:t>l</a:t>
            </a:r>
            <a:r>
              <a:rPr lang="en-CH" sz="1600" b="1" baseline="-25000" dirty="0" err="1"/>
              <a:t>dip</a:t>
            </a:r>
            <a:r>
              <a:rPr lang="en-CH" sz="1600" b="1" dirty="0"/>
              <a:t> = 180 mm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Apertures </a:t>
            </a:r>
            <a:r>
              <a:rPr lang="en-US" sz="1600" dirty="0"/>
              <a:t>of beam pipe</a:t>
            </a:r>
            <a:r>
              <a:rPr lang="en-CH" sz="1600" dirty="0"/>
              <a:t>: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 = 150 mm</a:t>
            </a:r>
            <a:r>
              <a:rPr lang="en-CH" sz="1600" b="1" dirty="0"/>
              <a:t>,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y = 50 mm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(yoke aperture is 70 mm)</a:t>
            </a:r>
            <a:endParaRPr lang="en-CH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Distances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between dipole yokes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d1 = 125 mm, d2 = 350 mm</a:t>
            </a:r>
          </a:p>
          <a:p>
            <a:pPr lvl="1">
              <a:lnSpc>
                <a:spcPct val="110000"/>
              </a:lnSpc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Distance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between solenoid and dipole yoke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d0 = 125 m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CDF1D0-418D-C560-DE78-609864139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281" y="4519836"/>
            <a:ext cx="3480547" cy="14034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51FF3E-CC8D-779B-BCB0-8C8B0EF8D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773" y="4261771"/>
            <a:ext cx="2788663" cy="1938462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3F16B69-2E49-B67F-C58C-9AA13C2A57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" t="18919" r="39379" b="25683"/>
          <a:stretch/>
        </p:blipFill>
        <p:spPr bwMode="auto">
          <a:xfrm>
            <a:off x="153900" y="4358490"/>
            <a:ext cx="2160951" cy="158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CF1F3B-3F45-9E70-64C3-25BA88635F98}"/>
              </a:ext>
            </a:extLst>
          </p:cNvPr>
          <p:cNvSpPr txBox="1"/>
          <p:nvPr/>
        </p:nvSpPr>
        <p:spPr>
          <a:xfrm>
            <a:off x="873163" y="6021619"/>
            <a:ext cx="772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¼ view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016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4103843" cy="27198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Collimator</a:t>
            </a:r>
            <a:endParaRPr lang="en-US" sz="1600" dirty="0"/>
          </a:p>
          <a:p>
            <a:pPr lvl="1">
              <a:lnSpc>
                <a:spcPct val="110000"/>
              </a:lnSpc>
            </a:pPr>
            <a:r>
              <a:rPr lang="en-CH" sz="1600" dirty="0"/>
              <a:t>Length: </a:t>
            </a:r>
            <a:r>
              <a:rPr lang="en-CH" sz="1600" b="1" dirty="0" err="1"/>
              <a:t>l</a:t>
            </a:r>
            <a:r>
              <a:rPr lang="en-CH" sz="1600" b="1" baseline="-25000" dirty="0" err="1"/>
              <a:t>col</a:t>
            </a:r>
            <a:r>
              <a:rPr lang="en-CH" sz="1600" b="1" dirty="0"/>
              <a:t> = 120 mm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Apertures: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 =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0 mm,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y =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0 mm</a:t>
            </a:r>
            <a:endParaRPr lang="en-CH" sz="1600" b="1" dirty="0"/>
          </a:p>
          <a:p>
            <a:pPr lvl="1">
              <a:lnSpc>
                <a:spcPct val="110000"/>
              </a:lnSpc>
            </a:pPr>
            <a:r>
              <a:rPr lang="en-CH" sz="1600" dirty="0"/>
              <a:t>X offset: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CH" sz="1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= -3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CH" sz="16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30B4D6-F23E-BB01-EB3C-11B7D1682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92" y="4423196"/>
            <a:ext cx="3977718" cy="1603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52DCA-B11E-EEE9-48EC-B8D79FFB9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13" y="2434804"/>
            <a:ext cx="3808708" cy="161911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5B53B8A-FC85-660F-981A-36BB4393E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944" y="3722312"/>
            <a:ext cx="3631917" cy="264254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8241847-3D85-FA5E-A359-76DCEE946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5335" y="876316"/>
            <a:ext cx="3759722" cy="264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05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63FC-D153-C570-A38C-52BB89A02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</a:t>
            </a:r>
            <a:r>
              <a:rPr lang="en-US" dirty="0" err="1"/>
              <a:t>linac</a:t>
            </a:r>
            <a:r>
              <a:rPr lang="en-US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444FE-0898-12DB-3549-C11ACA538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135" y="748887"/>
            <a:ext cx="8655729" cy="26587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1600" dirty="0"/>
              <a:t>Section 1 (S1)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Same structure and solenoids as Capture </a:t>
            </a:r>
            <a:r>
              <a:rPr lang="en-US" sz="1400" dirty="0" err="1"/>
              <a:t>Linac</a:t>
            </a:r>
            <a:endParaRPr lang="en-US" sz="1400" dirty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400" dirty="0">
                <a:solidFill>
                  <a:srgbClr val="FF0000"/>
                </a:solidFill>
              </a:rPr>
              <a:t>N = </a:t>
            </a:r>
            <a:r>
              <a:rPr lang="en-US" sz="1400" dirty="0">
                <a:solidFill>
                  <a:srgbClr val="FF0000"/>
                </a:solidFill>
              </a:rPr>
              <a:t>20</a:t>
            </a:r>
            <a:r>
              <a:rPr lang="en-CH" sz="1400" dirty="0"/>
              <a:t>, </a:t>
            </a:r>
            <a:r>
              <a:rPr lang="en-CH" sz="1400" dirty="0">
                <a:solidFill>
                  <a:srgbClr val="FF0000"/>
                </a:solidFill>
              </a:rPr>
              <a:t>G = 1</a:t>
            </a:r>
            <a:r>
              <a:rPr lang="en-US" sz="1400" dirty="0">
                <a:solidFill>
                  <a:srgbClr val="FF0000"/>
                </a:solidFill>
              </a:rPr>
              <a:t>3.3</a:t>
            </a:r>
            <a:r>
              <a:rPr lang="en-CH" sz="1400" dirty="0">
                <a:solidFill>
                  <a:srgbClr val="FF0000"/>
                </a:solidFill>
              </a:rPr>
              <a:t> MV/m</a:t>
            </a:r>
            <a:r>
              <a:rPr lang="en-CH" sz="1400" dirty="0"/>
              <a:t>, </a:t>
            </a:r>
            <a:r>
              <a:rPr lang="el-GR" sz="1400" dirty="0"/>
              <a:t>φ</a:t>
            </a:r>
            <a:r>
              <a:rPr lang="en-CH" sz="1400" dirty="0"/>
              <a:t> = </a:t>
            </a:r>
            <a:r>
              <a:rPr lang="en-US" sz="1400" dirty="0"/>
              <a:t>-10</a:t>
            </a:r>
            <a:r>
              <a:rPr lang="en-CH" sz="1400" dirty="0"/>
              <a:t>° </a:t>
            </a:r>
            <a:r>
              <a:rPr lang="en-US" sz="1400" dirty="0"/>
              <a:t>(optimized for max. yield)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Average energy (around bunch core) at exit: </a:t>
            </a:r>
            <a:r>
              <a:rPr lang="en-US" sz="1400" dirty="0">
                <a:solidFill>
                  <a:srgbClr val="FF0000"/>
                </a:solidFill>
              </a:rPr>
              <a:t>931.7 MeV</a:t>
            </a:r>
            <a:endParaRPr lang="en-US" sz="12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600" dirty="0"/>
              <a:t>Section 2 (S2)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Same structure as Capture </a:t>
            </a:r>
            <a:r>
              <a:rPr lang="en-GB" sz="1400" dirty="0" err="1"/>
              <a:t>Linac</a:t>
            </a:r>
            <a:endParaRPr lang="en-GB" sz="1400" dirty="0"/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Periodic FODO cells. 2 structures per FODO cell. FODO phase advance: 76.345° (optimized for min. beta)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Quadrupole length: 0.4 m. Quadrupole-Structure distance: 0.15 m. Quadrupole spacing: 3.3 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400" dirty="0">
                <a:solidFill>
                  <a:srgbClr val="FF0000"/>
                </a:solidFill>
              </a:rPr>
              <a:t>N = </a:t>
            </a:r>
            <a:r>
              <a:rPr lang="en-US" sz="1400" dirty="0">
                <a:solidFill>
                  <a:srgbClr val="FF0000"/>
                </a:solidFill>
              </a:rPr>
              <a:t>52</a:t>
            </a:r>
            <a:r>
              <a:rPr lang="en-CH" sz="1400" dirty="0"/>
              <a:t>,</a:t>
            </a:r>
            <a:r>
              <a:rPr lang="en-CH" sz="1400" dirty="0">
                <a:solidFill>
                  <a:srgbClr val="FF0000"/>
                </a:solidFill>
              </a:rPr>
              <a:t> G </a:t>
            </a:r>
            <a:r>
              <a:rPr lang="en-US" sz="1400" dirty="0">
                <a:solidFill>
                  <a:srgbClr val="FF0000"/>
                </a:solidFill>
              </a:rPr>
              <a:t>= </a:t>
            </a:r>
            <a:r>
              <a:rPr lang="en-CH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rgbClr val="FF0000"/>
                </a:solidFill>
              </a:rPr>
              <a:t>2.756</a:t>
            </a:r>
            <a:r>
              <a:rPr lang="en-CH" sz="1400" dirty="0">
                <a:solidFill>
                  <a:srgbClr val="FF0000"/>
                </a:solidFill>
              </a:rPr>
              <a:t> MV/m</a:t>
            </a:r>
            <a:r>
              <a:rPr lang="en-CH" sz="1400" dirty="0"/>
              <a:t>, </a:t>
            </a:r>
            <a:r>
              <a:rPr lang="el-GR" sz="1400" dirty="0"/>
              <a:t>φ</a:t>
            </a:r>
            <a:r>
              <a:rPr lang="en-CH" sz="1400" dirty="0"/>
              <a:t> = </a:t>
            </a:r>
            <a:r>
              <a:rPr lang="en-US" sz="1400" dirty="0"/>
              <a:t>5</a:t>
            </a:r>
            <a:r>
              <a:rPr lang="en-CH" sz="1400" dirty="0"/>
              <a:t>° </a:t>
            </a:r>
            <a:r>
              <a:rPr lang="en-US" sz="1400" dirty="0"/>
              <a:t>(optimized for max. yield)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Average energy (around bunch core) at exit: </a:t>
            </a:r>
            <a:r>
              <a:rPr lang="en-US" sz="1400" dirty="0">
                <a:solidFill>
                  <a:srgbClr val="FF0000"/>
                </a:solidFill>
              </a:rPr>
              <a:t>2.866 GeV</a:t>
            </a:r>
            <a:endParaRPr lang="en-GB" sz="1400" dirty="0"/>
          </a:p>
          <a:p>
            <a:pPr marL="0" indent="0">
              <a:lnSpc>
                <a:spcPct val="110000"/>
              </a:lnSpc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985EA-E989-29F5-15F1-DEDF54EB0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553B3-2F77-C25E-B3E1-72EDC2A9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1FF2D-D42E-1F7B-090B-3D02B5939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graphicFrame>
        <p:nvGraphicFramePr>
          <p:cNvPr id="7" name="Table 17">
            <a:extLst>
              <a:ext uri="{FF2B5EF4-FFF2-40B4-BE49-F238E27FC236}">
                <a16:creationId xmlns:a16="http://schemas.microsoft.com/office/drawing/2014/main" id="{E67FEA7D-C219-BE3D-FDB6-1196C80E3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490448"/>
              </p:ext>
            </p:extLst>
          </p:nvPr>
        </p:nvGraphicFramePr>
        <p:xfrm>
          <a:off x="473205" y="3348680"/>
          <a:ext cx="7961348" cy="31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0578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2840770">
                  <a:extLst>
                    <a:ext uri="{9D8B030D-6E8A-4147-A177-3AD203B41FA5}">
                      <a16:colId xmlns:a16="http://schemas.microsoft.com/office/drawing/2014/main" val="2187295415"/>
                    </a:ext>
                  </a:extLst>
                </a:gridCol>
              </a:tblGrid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CH" sz="13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Collective effects considered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Space charge; Short-range 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wakefield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7813929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Primary electron bunch charge assumed for collective effects [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6554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Bunch length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[mm]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2.88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863674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Energy spread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[%]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0.97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969664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X, Y spot sizes (around bunch core) at PL exit [mm]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5.27, 2.78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580987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Total p</a:t>
                      </a:r>
                      <a:r>
                        <a:rPr lang="en-CH" sz="1300" dirty="0" err="1">
                          <a:solidFill>
                            <a:srgbClr val="0000FF"/>
                          </a:solidFill>
                        </a:rPr>
                        <a:t>ositron</a:t>
                      </a: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 yield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(all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3.</a:t>
                      </a: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37</a:t>
                      </a:r>
                      <a:endParaRPr lang="en-CH" sz="13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CH" sz="1300" dirty="0">
                          <a:solidFill>
                            <a:srgbClr val="FF0000"/>
                          </a:solidFill>
                        </a:rPr>
                        <a:t>DR accepted yield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1300" dirty="0"/>
                        <a:t>±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2% energy acceptance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2.97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29501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Normalized X, Y emittances (accepted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[mm*rad]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13.2, 13.1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3108890"/>
                  </a:ext>
                </a:extLst>
              </a:tr>
              <a:tr h="2448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X, Y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emittances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accepted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positrons) 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2.36,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2.34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22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Positron linac</a:t>
            </a:r>
            <a:r>
              <a:rPr lang="en-US" dirty="0"/>
              <a:t> power consumption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86AD18-1571-7CFD-9EE0-EFD3B63E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7" y="849809"/>
            <a:ext cx="8655729" cy="10399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1600" b="1" dirty="0">
                <a:solidFill>
                  <a:srgbClr val="FF0000"/>
                </a:solidFill>
              </a:rPr>
              <a:t>Power consumption</a:t>
            </a:r>
            <a:r>
              <a:rPr lang="en-CH" sz="1600" b="1" dirty="0"/>
              <a:t> in P</a:t>
            </a:r>
            <a:r>
              <a:rPr lang="en-US" sz="1600" b="1" dirty="0" err="1"/>
              <a:t>ositron</a:t>
            </a:r>
            <a:r>
              <a:rPr lang="en-US" sz="1600" b="1" dirty="0"/>
              <a:t> </a:t>
            </a:r>
            <a:r>
              <a:rPr lang="en-CH" sz="1600" b="1" dirty="0"/>
              <a:t>L</a:t>
            </a:r>
            <a:r>
              <a:rPr lang="en-US" sz="1600" b="1" dirty="0" err="1"/>
              <a:t>inac</a:t>
            </a:r>
            <a:r>
              <a:rPr lang="en-CH" sz="1600" dirty="0"/>
              <a:t> (</a:t>
            </a:r>
            <a:r>
              <a:rPr lang="en-US" sz="1600" dirty="0"/>
              <a:t>based on discussion with </a:t>
            </a:r>
            <a:r>
              <a:rPr lang="en-CH" sz="1600" dirty="0"/>
              <a:t>J</a:t>
            </a:r>
            <a:r>
              <a:rPr lang="en-US" sz="1600" dirty="0"/>
              <a:t>. </a:t>
            </a:r>
            <a:r>
              <a:rPr lang="en-US" sz="1600" dirty="0" err="1"/>
              <a:t>Raguin</a:t>
            </a:r>
            <a:r>
              <a:rPr lang="en-CH" sz="1600" dirty="0"/>
              <a:t>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E1C7BB0-82C7-17FD-DCE6-341809451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97518"/>
              </p:ext>
            </p:extLst>
          </p:nvPr>
        </p:nvGraphicFramePr>
        <p:xfrm>
          <a:off x="608465" y="1615887"/>
          <a:ext cx="7646359" cy="423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897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3103462">
                  <a:extLst>
                    <a:ext uri="{9D8B030D-6E8A-4147-A177-3AD203B41FA5}">
                      <a16:colId xmlns:a16="http://schemas.microsoft.com/office/drawing/2014/main" val="3151225087"/>
                    </a:ext>
                  </a:extLst>
                </a:gridCol>
              </a:tblGrid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Average gradients in S1, S2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~1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978740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Number of structures per RF module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83922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Number of </a:t>
                      </a:r>
                      <a:r>
                        <a:rPr lang="en-CH" sz="1400" b="1" dirty="0"/>
                        <a:t>structures</a:t>
                      </a:r>
                      <a:r>
                        <a:rPr lang="en-CH" sz="1400" dirty="0"/>
                        <a:t> in S1, S2</a:t>
                      </a:r>
                      <a:r>
                        <a:rPr lang="en-US" sz="1400" dirty="0"/>
                        <a:t> (w/ spare module)</a:t>
                      </a:r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[</a:t>
                      </a:r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, </a:t>
                      </a:r>
                      <a:r>
                        <a:rPr lang="en-US" sz="1400" dirty="0"/>
                        <a:t>52+4</a:t>
                      </a:r>
                      <a:r>
                        <a:rPr lang="en-CH" sz="14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4742406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Total number of RF modules</a:t>
                      </a:r>
                      <a:r>
                        <a:rPr lang="en-US" sz="1400" dirty="0"/>
                        <a:t> (w/ spare module)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CH" sz="1400" dirty="0"/>
                        <a:t>+</a:t>
                      </a:r>
                      <a:r>
                        <a:rPr lang="en-US" sz="1400" dirty="0"/>
                        <a:t>13</a:t>
                      </a:r>
                      <a:r>
                        <a:rPr lang="en-CH" sz="1400" dirty="0"/>
                        <a:t>+1 = 1</a:t>
                      </a:r>
                      <a:r>
                        <a:rPr lang="en-US" sz="1400" dirty="0"/>
                        <a:t>9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Total number of solenoids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*10 = </a:t>
                      </a:r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Total number of 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~52</a:t>
                      </a:r>
                      <a:r>
                        <a:rPr lang="en-CH" sz="1400" dirty="0"/>
                        <a:t>+</a:t>
                      </a:r>
                      <a:r>
                        <a:rPr lang="en-US" sz="1400" dirty="0"/>
                        <a:t>4</a:t>
                      </a:r>
                      <a:r>
                        <a:rPr lang="en-CH" sz="1400" dirty="0"/>
                        <a:t> = </a:t>
                      </a:r>
                      <a:r>
                        <a:rPr lang="en-US" sz="1400" dirty="0"/>
                        <a:t>56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08710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RF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</a:t>
                      </a:r>
                      <a:r>
                        <a:rPr lang="en-US" sz="1400" dirty="0"/>
                        <a:t>9</a:t>
                      </a:r>
                      <a:r>
                        <a:rPr lang="en-CH" sz="1400" dirty="0"/>
                        <a:t>*0.19 = 3.</a:t>
                      </a:r>
                      <a:r>
                        <a:rPr lang="en-US" sz="1400" dirty="0"/>
                        <a:t>61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51156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Solenoid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0*0.016 = </a:t>
                      </a:r>
                      <a:r>
                        <a:rPr lang="en-US" sz="1400" dirty="0"/>
                        <a:t>3.20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484569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Quadrupole power co</a:t>
                      </a:r>
                      <a:r>
                        <a:rPr lang="en-US" sz="1400"/>
                        <a:t>n</a:t>
                      </a:r>
                      <a:r>
                        <a:rPr lang="en-CH" sz="1400"/>
                        <a:t>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Neglected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735761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Total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.8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CH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612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444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765CCDA-3612-31A2-780B-5487A1B94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0" y="1658515"/>
            <a:ext cx="7866993" cy="422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14540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16537</TotalTime>
  <Words>1293</Words>
  <Application>Microsoft Office PowerPoint</Application>
  <PresentationFormat>全屏显示(4:3)</PresentationFormat>
  <Paragraphs>194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MS Office 365 Theme - M1</vt:lpstr>
      <vt:lpstr>FCC-ee positron linac design (Revised version)</vt:lpstr>
      <vt:lpstr>Revision</vt:lpstr>
      <vt:lpstr>Positron production</vt:lpstr>
      <vt:lpstr>Capture section</vt:lpstr>
      <vt:lpstr>Chicane</vt:lpstr>
      <vt:lpstr>Collimator</vt:lpstr>
      <vt:lpstr>Positron linac design</vt:lpstr>
      <vt:lpstr>Positron linac power consumption</vt:lpstr>
      <vt:lpstr>Yield evolution along z</vt:lpstr>
      <vt:lpstr>Beam position evolution along z</vt:lpstr>
      <vt:lpstr>Beam beta function evolution along z</vt:lpstr>
      <vt:lpstr>Beam spot size evolution along z</vt:lpstr>
      <vt:lpstr>Normalized emittance evolution along z</vt:lpstr>
      <vt:lpstr>Longitudinal phase space</vt:lpstr>
      <vt:lpstr>Data sharing</vt:lpstr>
      <vt:lpstr>Imperfections</vt:lpstr>
      <vt:lpstr>Imperfections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644</cp:revision>
  <dcterms:created xsi:type="dcterms:W3CDTF">2023-01-18T11:55:16Z</dcterms:created>
  <dcterms:modified xsi:type="dcterms:W3CDTF">2024-12-06T22:28:29Z</dcterms:modified>
</cp:coreProperties>
</file>