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67" r:id="rId2"/>
    <p:sldId id="304" r:id="rId3"/>
    <p:sldId id="303" r:id="rId4"/>
    <p:sldId id="307" r:id="rId5"/>
    <p:sldId id="305" r:id="rId6"/>
    <p:sldId id="279" r:id="rId7"/>
    <p:sldId id="276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0F9FF"/>
    <a:srgbClr val="FFFFFF"/>
    <a:srgbClr val="00A6EB"/>
    <a:srgbClr val="F28E00"/>
    <a:srgbClr val="00B2FC"/>
    <a:srgbClr val="00C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8" autoAdjust="0"/>
    <p:restoredTop sz="96405" autoAdjust="0"/>
  </p:normalViewPr>
  <p:slideViewPr>
    <p:cSldViewPr showGuides="1">
      <p:cViewPr varScale="1">
        <p:scale>
          <a:sx n="91" d="100"/>
          <a:sy n="91" d="100"/>
        </p:scale>
        <p:origin x="216" y="920"/>
      </p:cViewPr>
      <p:guideLst>
        <p:guide orient="horz" pos="913"/>
        <p:guide pos="2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5388" y="6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376C8A-EBFF-9A4D-83AF-02DC9B9C5CA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6385B2C-3AB2-9F4A-87EB-A5532D0A205D}">
      <dgm:prSet/>
      <dgm:spPr/>
      <dgm:t>
        <a:bodyPr/>
        <a:lstStyle/>
        <a:p>
          <a:r>
            <a:rPr lang="en-DE" dirty="0"/>
            <a:t>Achievements</a:t>
          </a:r>
        </a:p>
      </dgm:t>
    </dgm:pt>
    <dgm:pt modelId="{11AE957C-59C9-DB43-8D7C-E25AA1E06D1C}" type="parTrans" cxnId="{5CDF0977-B5F1-844C-B3F0-C2C82C64808E}">
      <dgm:prSet/>
      <dgm:spPr/>
      <dgm:t>
        <a:bodyPr/>
        <a:lstStyle/>
        <a:p>
          <a:endParaRPr lang="en-GB"/>
        </a:p>
      </dgm:t>
    </dgm:pt>
    <dgm:pt modelId="{9AEB8FF1-C022-BE4F-B92F-8F439FC1D21D}" type="sibTrans" cxnId="{5CDF0977-B5F1-844C-B3F0-C2C82C64808E}">
      <dgm:prSet/>
      <dgm:spPr/>
      <dgm:t>
        <a:bodyPr/>
        <a:lstStyle/>
        <a:p>
          <a:endParaRPr lang="en-GB"/>
        </a:p>
      </dgm:t>
    </dgm:pt>
    <dgm:pt modelId="{D05D64BC-5197-3D44-A37E-A2690EF87606}">
      <dgm:prSet/>
      <dgm:spPr/>
      <dgm:t>
        <a:bodyPr/>
        <a:lstStyle/>
        <a:p>
          <a:r>
            <a:rPr lang="en-DE"/>
            <a:t>Scalable state preparation</a:t>
          </a:r>
        </a:p>
      </dgm:t>
    </dgm:pt>
    <dgm:pt modelId="{2F66AB7D-46B4-CE4B-945D-BA7B873B1C39}" type="parTrans" cxnId="{4D43F45F-33F7-E241-8F12-8767CB9A49CA}">
      <dgm:prSet/>
      <dgm:spPr/>
      <dgm:t>
        <a:bodyPr/>
        <a:lstStyle/>
        <a:p>
          <a:endParaRPr lang="en-GB"/>
        </a:p>
      </dgm:t>
    </dgm:pt>
    <dgm:pt modelId="{0234760F-CC9B-CA43-9FDD-6F589DAC29BA}" type="sibTrans" cxnId="{4D43F45F-33F7-E241-8F12-8767CB9A49CA}">
      <dgm:prSet/>
      <dgm:spPr/>
      <dgm:t>
        <a:bodyPr/>
        <a:lstStyle/>
        <a:p>
          <a:endParaRPr lang="en-GB"/>
        </a:p>
      </dgm:t>
    </dgm:pt>
    <dgm:pt modelId="{B4537E8C-C582-9C4C-BEC6-E262AC2FAD25}">
      <dgm:prSet/>
      <dgm:spPr/>
      <dgm:t>
        <a:bodyPr/>
        <a:lstStyle/>
        <a:p>
          <a:r>
            <a:rPr lang="en-GB"/>
            <a:t>S</a:t>
          </a:r>
          <a:r>
            <a:rPr lang="en-DE"/>
            <a:t>imulating dynamics</a:t>
          </a:r>
        </a:p>
      </dgm:t>
    </dgm:pt>
    <dgm:pt modelId="{C7BE0AB8-CBC0-2E40-BCB9-29A67942E2C2}" type="parTrans" cxnId="{18713D7E-443B-A340-ACE3-B78AE762FFD3}">
      <dgm:prSet/>
      <dgm:spPr/>
      <dgm:t>
        <a:bodyPr/>
        <a:lstStyle/>
        <a:p>
          <a:endParaRPr lang="en-GB"/>
        </a:p>
      </dgm:t>
    </dgm:pt>
    <dgm:pt modelId="{94175860-F55C-BA48-BC7D-D3CF388F89EA}" type="sibTrans" cxnId="{18713D7E-443B-A340-ACE3-B78AE762FFD3}">
      <dgm:prSet/>
      <dgm:spPr/>
      <dgm:t>
        <a:bodyPr/>
        <a:lstStyle/>
        <a:p>
          <a:endParaRPr lang="en-GB"/>
        </a:p>
      </dgm:t>
    </dgm:pt>
    <dgm:pt modelId="{52623BA3-E006-5D47-83EC-CEA11A96FF6B}">
      <dgm:prSet/>
      <dgm:spPr/>
      <dgm:t>
        <a:bodyPr/>
        <a:lstStyle/>
        <a:p>
          <a:r>
            <a:rPr lang="de-DE" dirty="0" err="1"/>
            <a:t>Simulating</a:t>
          </a:r>
          <a:r>
            <a:rPr lang="de-DE" dirty="0"/>
            <a:t> </a:t>
          </a:r>
          <a:r>
            <a:rPr lang="de-DE" dirty="0" err="1"/>
            <a:t>static</a:t>
          </a:r>
          <a:r>
            <a:rPr lang="de-DE" dirty="0"/>
            <a:t> </a:t>
          </a:r>
          <a:r>
            <a:rPr lang="de-DE" dirty="0" err="1"/>
            <a:t>problems</a:t>
          </a:r>
          <a:r>
            <a:rPr lang="en-DE" dirty="0"/>
            <a:t> in sign problem afflcited regimes</a:t>
          </a:r>
        </a:p>
      </dgm:t>
    </dgm:pt>
    <dgm:pt modelId="{00971138-00E5-A247-9F99-2DBD71883528}" type="parTrans" cxnId="{FF3313B7-BA28-DF40-9299-0FCED12F35FF}">
      <dgm:prSet/>
      <dgm:spPr/>
      <dgm:t>
        <a:bodyPr/>
        <a:lstStyle/>
        <a:p>
          <a:endParaRPr lang="en-GB"/>
        </a:p>
      </dgm:t>
    </dgm:pt>
    <dgm:pt modelId="{780CF6F9-BD20-814A-89A1-DA1B98EDBAEE}" type="sibTrans" cxnId="{FF3313B7-BA28-DF40-9299-0FCED12F35FF}">
      <dgm:prSet/>
      <dgm:spPr/>
      <dgm:t>
        <a:bodyPr/>
        <a:lstStyle/>
        <a:p>
          <a:endParaRPr lang="en-GB"/>
        </a:p>
      </dgm:t>
    </dgm:pt>
    <dgm:pt modelId="{2FF7497F-FB95-3E48-B17D-09C5BF2312E4}">
      <dgm:prSet/>
      <dgm:spPr/>
      <dgm:t>
        <a:bodyPr/>
        <a:lstStyle/>
        <a:p>
          <a:r>
            <a:rPr lang="en-DE"/>
            <a:t>Challenges</a:t>
          </a:r>
        </a:p>
      </dgm:t>
    </dgm:pt>
    <dgm:pt modelId="{323AACB5-DBAC-2E4C-842E-FF29B3CA72EA}" type="parTrans" cxnId="{B30F9069-EA8A-4F44-BC48-29604E59317A}">
      <dgm:prSet/>
      <dgm:spPr/>
      <dgm:t>
        <a:bodyPr/>
        <a:lstStyle/>
        <a:p>
          <a:endParaRPr lang="en-GB"/>
        </a:p>
      </dgm:t>
    </dgm:pt>
    <dgm:pt modelId="{FF88FB09-428E-F344-A8EC-FCEAAF48E5B4}" type="sibTrans" cxnId="{B30F9069-EA8A-4F44-BC48-29604E59317A}">
      <dgm:prSet/>
      <dgm:spPr/>
      <dgm:t>
        <a:bodyPr/>
        <a:lstStyle/>
        <a:p>
          <a:endParaRPr lang="en-GB"/>
        </a:p>
      </dgm:t>
    </dgm:pt>
    <dgm:pt modelId="{416B5C0A-90D5-C145-BB93-B29547AF33AE}">
      <dgm:prSet/>
      <dgm:spPr/>
      <dgm:t>
        <a:bodyPr/>
        <a:lstStyle/>
        <a:p>
          <a:r>
            <a:rPr lang="en-DE" dirty="0"/>
            <a:t>Going to higher dimensions</a:t>
          </a:r>
        </a:p>
      </dgm:t>
    </dgm:pt>
    <dgm:pt modelId="{C4517A75-A72B-1D45-9899-0359AA5DD672}" type="parTrans" cxnId="{D42A7202-AF6D-8746-A3C5-73A6D9CED34E}">
      <dgm:prSet/>
      <dgm:spPr/>
      <dgm:t>
        <a:bodyPr/>
        <a:lstStyle/>
        <a:p>
          <a:endParaRPr lang="en-GB"/>
        </a:p>
      </dgm:t>
    </dgm:pt>
    <dgm:pt modelId="{C7702331-9CF3-BA41-9776-67A8DBF47F6F}" type="sibTrans" cxnId="{D42A7202-AF6D-8746-A3C5-73A6D9CED34E}">
      <dgm:prSet/>
      <dgm:spPr/>
      <dgm:t>
        <a:bodyPr/>
        <a:lstStyle/>
        <a:p>
          <a:endParaRPr lang="en-GB"/>
        </a:p>
      </dgm:t>
    </dgm:pt>
    <dgm:pt modelId="{E04CFCB0-01B2-E440-852B-485F48B88E20}">
      <dgm:prSet/>
      <dgm:spPr/>
      <dgm:t>
        <a:bodyPr/>
        <a:lstStyle/>
        <a:p>
          <a:r>
            <a:rPr lang="en-DE" dirty="0"/>
            <a:t>Error mitigation</a:t>
          </a:r>
        </a:p>
      </dgm:t>
    </dgm:pt>
    <dgm:pt modelId="{C537C4FB-C7E0-1345-8F3D-63E1ACAB7BB3}" type="parTrans" cxnId="{B88B481A-A5F1-DA4F-85EE-8AD0DBFCF50E}">
      <dgm:prSet/>
      <dgm:spPr/>
      <dgm:t>
        <a:bodyPr/>
        <a:lstStyle/>
        <a:p>
          <a:endParaRPr lang="en-GB"/>
        </a:p>
      </dgm:t>
    </dgm:pt>
    <dgm:pt modelId="{FC78F1DF-B95A-0145-9841-EDC78A5086B7}" type="sibTrans" cxnId="{B88B481A-A5F1-DA4F-85EE-8AD0DBFCF50E}">
      <dgm:prSet/>
      <dgm:spPr/>
      <dgm:t>
        <a:bodyPr/>
        <a:lstStyle/>
        <a:p>
          <a:endParaRPr lang="en-GB"/>
        </a:p>
      </dgm:t>
    </dgm:pt>
    <dgm:pt modelId="{17D3ED19-E604-5F44-ABB7-1632D7B9D0C2}">
      <dgm:prSet/>
      <dgm:spPr/>
      <dgm:t>
        <a:bodyPr/>
        <a:lstStyle/>
        <a:p>
          <a:r>
            <a:rPr lang="en-DE" dirty="0"/>
            <a:t>Algorithmic improvements</a:t>
          </a:r>
        </a:p>
      </dgm:t>
    </dgm:pt>
    <dgm:pt modelId="{4B8DDB88-B948-6D44-B09D-8151AB25108F}" type="parTrans" cxnId="{F77D4534-E112-5740-9E24-766A6F00BE94}">
      <dgm:prSet/>
      <dgm:spPr/>
      <dgm:t>
        <a:bodyPr/>
        <a:lstStyle/>
        <a:p>
          <a:endParaRPr lang="en-GB"/>
        </a:p>
      </dgm:t>
    </dgm:pt>
    <dgm:pt modelId="{C00939F2-1D9D-B645-8C4D-F59428B4716E}" type="sibTrans" cxnId="{F77D4534-E112-5740-9E24-766A6F00BE94}">
      <dgm:prSet/>
      <dgm:spPr/>
      <dgm:t>
        <a:bodyPr/>
        <a:lstStyle/>
        <a:p>
          <a:endParaRPr lang="en-GB"/>
        </a:p>
      </dgm:t>
    </dgm:pt>
    <dgm:pt modelId="{45C5C78F-0EA3-594F-BD7A-9E5E4AF56BDC}" type="pres">
      <dgm:prSet presAssocID="{E0376C8A-EBFF-9A4D-83AF-02DC9B9C5CA1}" presName="linear" presStyleCnt="0">
        <dgm:presLayoutVars>
          <dgm:animLvl val="lvl"/>
          <dgm:resizeHandles val="exact"/>
        </dgm:presLayoutVars>
      </dgm:prSet>
      <dgm:spPr/>
    </dgm:pt>
    <dgm:pt modelId="{BB30A597-8A7B-574D-B55D-22C77DE161D8}" type="pres">
      <dgm:prSet presAssocID="{46385B2C-3AB2-9F4A-87EB-A5532D0A205D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56D3F5E-A131-A84F-9DEC-9DA0CE6E884F}" type="pres">
      <dgm:prSet presAssocID="{46385B2C-3AB2-9F4A-87EB-A5532D0A205D}" presName="childText" presStyleLbl="revTx" presStyleIdx="0" presStyleCnt="2">
        <dgm:presLayoutVars>
          <dgm:bulletEnabled val="1"/>
        </dgm:presLayoutVars>
      </dgm:prSet>
      <dgm:spPr/>
    </dgm:pt>
    <dgm:pt modelId="{F7E09411-D2D9-A840-AE82-A6B5A6F29B97}" type="pres">
      <dgm:prSet presAssocID="{2FF7497F-FB95-3E48-B17D-09C5BF2312E4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11658050-EBB3-1943-A27C-F086A9032134}" type="pres">
      <dgm:prSet presAssocID="{2FF7497F-FB95-3E48-B17D-09C5BF2312E4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D42A7202-AF6D-8746-A3C5-73A6D9CED34E}" srcId="{2FF7497F-FB95-3E48-B17D-09C5BF2312E4}" destId="{416B5C0A-90D5-C145-BB93-B29547AF33AE}" srcOrd="0" destOrd="0" parTransId="{C4517A75-A72B-1D45-9899-0359AA5DD672}" sibTransId="{C7702331-9CF3-BA41-9776-67A8DBF47F6F}"/>
    <dgm:cxn modelId="{B88B481A-A5F1-DA4F-85EE-8AD0DBFCF50E}" srcId="{2FF7497F-FB95-3E48-B17D-09C5BF2312E4}" destId="{E04CFCB0-01B2-E440-852B-485F48B88E20}" srcOrd="1" destOrd="0" parTransId="{C537C4FB-C7E0-1345-8F3D-63E1ACAB7BB3}" sibTransId="{FC78F1DF-B95A-0145-9841-EDC78A5086B7}"/>
    <dgm:cxn modelId="{F77D4534-E112-5740-9E24-766A6F00BE94}" srcId="{2FF7497F-FB95-3E48-B17D-09C5BF2312E4}" destId="{17D3ED19-E604-5F44-ABB7-1632D7B9D0C2}" srcOrd="2" destOrd="0" parTransId="{4B8DDB88-B948-6D44-B09D-8151AB25108F}" sibTransId="{C00939F2-1D9D-B645-8C4D-F59428B4716E}"/>
    <dgm:cxn modelId="{D8A3F03B-B888-D34B-A586-EF15FB909060}" type="presOf" srcId="{2FF7497F-FB95-3E48-B17D-09C5BF2312E4}" destId="{F7E09411-D2D9-A840-AE82-A6B5A6F29B97}" srcOrd="0" destOrd="0" presId="urn:microsoft.com/office/officeart/2005/8/layout/vList2"/>
    <dgm:cxn modelId="{C98FB252-03FD-9449-8B99-83F2F3733B20}" type="presOf" srcId="{416B5C0A-90D5-C145-BB93-B29547AF33AE}" destId="{11658050-EBB3-1943-A27C-F086A9032134}" srcOrd="0" destOrd="0" presId="urn:microsoft.com/office/officeart/2005/8/layout/vList2"/>
    <dgm:cxn modelId="{4D43F45F-33F7-E241-8F12-8767CB9A49CA}" srcId="{46385B2C-3AB2-9F4A-87EB-A5532D0A205D}" destId="{D05D64BC-5197-3D44-A37E-A2690EF87606}" srcOrd="0" destOrd="0" parTransId="{2F66AB7D-46B4-CE4B-945D-BA7B873B1C39}" sibTransId="{0234760F-CC9B-CA43-9FDD-6F589DAC29BA}"/>
    <dgm:cxn modelId="{B30F9069-EA8A-4F44-BC48-29604E59317A}" srcId="{E0376C8A-EBFF-9A4D-83AF-02DC9B9C5CA1}" destId="{2FF7497F-FB95-3E48-B17D-09C5BF2312E4}" srcOrd="1" destOrd="0" parTransId="{323AACB5-DBAC-2E4C-842E-FF29B3CA72EA}" sibTransId="{FF88FB09-428E-F344-A8EC-FCEAAF48E5B4}"/>
    <dgm:cxn modelId="{5CDF0977-B5F1-844C-B3F0-C2C82C64808E}" srcId="{E0376C8A-EBFF-9A4D-83AF-02DC9B9C5CA1}" destId="{46385B2C-3AB2-9F4A-87EB-A5532D0A205D}" srcOrd="0" destOrd="0" parTransId="{11AE957C-59C9-DB43-8D7C-E25AA1E06D1C}" sibTransId="{9AEB8FF1-C022-BE4F-B92F-8F439FC1D21D}"/>
    <dgm:cxn modelId="{0B6D197E-2321-644D-B950-DB43BD9B5FB3}" type="presOf" srcId="{52623BA3-E006-5D47-83EC-CEA11A96FF6B}" destId="{456D3F5E-A131-A84F-9DEC-9DA0CE6E884F}" srcOrd="0" destOrd="2" presId="urn:microsoft.com/office/officeart/2005/8/layout/vList2"/>
    <dgm:cxn modelId="{18713D7E-443B-A340-ACE3-B78AE762FFD3}" srcId="{46385B2C-3AB2-9F4A-87EB-A5532D0A205D}" destId="{B4537E8C-C582-9C4C-BEC6-E262AC2FAD25}" srcOrd="1" destOrd="0" parTransId="{C7BE0AB8-CBC0-2E40-BCB9-29A67942E2C2}" sibTransId="{94175860-F55C-BA48-BC7D-D3CF388F89EA}"/>
    <dgm:cxn modelId="{7BDB7F88-D0F1-FE41-B46A-8A271BE9C1B1}" type="presOf" srcId="{B4537E8C-C582-9C4C-BEC6-E262AC2FAD25}" destId="{456D3F5E-A131-A84F-9DEC-9DA0CE6E884F}" srcOrd="0" destOrd="1" presId="urn:microsoft.com/office/officeart/2005/8/layout/vList2"/>
    <dgm:cxn modelId="{3C3ED2AC-40D5-C248-A6A2-5D009E9BC786}" type="presOf" srcId="{E0376C8A-EBFF-9A4D-83AF-02DC9B9C5CA1}" destId="{45C5C78F-0EA3-594F-BD7A-9E5E4AF56BDC}" srcOrd="0" destOrd="0" presId="urn:microsoft.com/office/officeart/2005/8/layout/vList2"/>
    <dgm:cxn modelId="{A30D8EAF-148C-3F44-A42D-925D5FAB236B}" type="presOf" srcId="{46385B2C-3AB2-9F4A-87EB-A5532D0A205D}" destId="{BB30A597-8A7B-574D-B55D-22C77DE161D8}" srcOrd="0" destOrd="0" presId="urn:microsoft.com/office/officeart/2005/8/layout/vList2"/>
    <dgm:cxn modelId="{FF3313B7-BA28-DF40-9299-0FCED12F35FF}" srcId="{46385B2C-3AB2-9F4A-87EB-A5532D0A205D}" destId="{52623BA3-E006-5D47-83EC-CEA11A96FF6B}" srcOrd="2" destOrd="0" parTransId="{00971138-00E5-A247-9F99-2DBD71883528}" sibTransId="{780CF6F9-BD20-814A-89A1-DA1B98EDBAEE}"/>
    <dgm:cxn modelId="{8467E7D7-CB6D-EE44-806B-C444C1533D93}" type="presOf" srcId="{17D3ED19-E604-5F44-ABB7-1632D7B9D0C2}" destId="{11658050-EBB3-1943-A27C-F086A9032134}" srcOrd="0" destOrd="2" presId="urn:microsoft.com/office/officeart/2005/8/layout/vList2"/>
    <dgm:cxn modelId="{57D2A7D8-429E-D14E-87DA-4CCD3E71384D}" type="presOf" srcId="{D05D64BC-5197-3D44-A37E-A2690EF87606}" destId="{456D3F5E-A131-A84F-9DEC-9DA0CE6E884F}" srcOrd="0" destOrd="0" presId="urn:microsoft.com/office/officeart/2005/8/layout/vList2"/>
    <dgm:cxn modelId="{251E7AF3-4296-704E-8411-89E5DB9AACAE}" type="presOf" srcId="{E04CFCB0-01B2-E440-852B-485F48B88E20}" destId="{11658050-EBB3-1943-A27C-F086A9032134}" srcOrd="0" destOrd="1" presId="urn:microsoft.com/office/officeart/2005/8/layout/vList2"/>
    <dgm:cxn modelId="{E35F067C-E30B-C34E-A298-C0C65D20106C}" type="presParOf" srcId="{45C5C78F-0EA3-594F-BD7A-9E5E4AF56BDC}" destId="{BB30A597-8A7B-574D-B55D-22C77DE161D8}" srcOrd="0" destOrd="0" presId="urn:microsoft.com/office/officeart/2005/8/layout/vList2"/>
    <dgm:cxn modelId="{9860C05D-7EFF-A54C-A5B0-B0E4CBF538BE}" type="presParOf" srcId="{45C5C78F-0EA3-594F-BD7A-9E5E4AF56BDC}" destId="{456D3F5E-A131-A84F-9DEC-9DA0CE6E884F}" srcOrd="1" destOrd="0" presId="urn:microsoft.com/office/officeart/2005/8/layout/vList2"/>
    <dgm:cxn modelId="{413B6ED9-6652-124F-8E3F-C9B3B629AAF0}" type="presParOf" srcId="{45C5C78F-0EA3-594F-BD7A-9E5E4AF56BDC}" destId="{F7E09411-D2D9-A840-AE82-A6B5A6F29B97}" srcOrd="2" destOrd="0" presId="urn:microsoft.com/office/officeart/2005/8/layout/vList2"/>
    <dgm:cxn modelId="{8C8CBCF2-D673-9442-B846-EDC3999FC593}" type="presParOf" srcId="{45C5C78F-0EA3-594F-BD7A-9E5E4AF56BDC}" destId="{11658050-EBB3-1943-A27C-F086A9032134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30A597-8A7B-574D-B55D-22C77DE161D8}">
      <dsp:nvSpPr>
        <dsp:cNvPr id="0" name=""/>
        <dsp:cNvSpPr/>
      </dsp:nvSpPr>
      <dsp:spPr>
        <a:xfrm>
          <a:off x="0" y="46524"/>
          <a:ext cx="11017224" cy="818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DE" sz="3500" kern="1200" dirty="0"/>
            <a:t>Achievements</a:t>
          </a:r>
        </a:p>
      </dsp:txBody>
      <dsp:txXfrm>
        <a:off x="39980" y="86504"/>
        <a:ext cx="10937264" cy="739039"/>
      </dsp:txXfrm>
    </dsp:sp>
    <dsp:sp modelId="{456D3F5E-A131-A84F-9DEC-9DA0CE6E884F}">
      <dsp:nvSpPr>
        <dsp:cNvPr id="0" name=""/>
        <dsp:cNvSpPr/>
      </dsp:nvSpPr>
      <dsp:spPr>
        <a:xfrm>
          <a:off x="0" y="865524"/>
          <a:ext cx="11017224" cy="1340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9797" tIns="44450" rIns="248920" bIns="444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DE" sz="2700" kern="1200"/>
            <a:t>Scalable state preparation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700" kern="1200"/>
            <a:t>S</a:t>
          </a:r>
          <a:r>
            <a:rPr lang="en-DE" sz="2700" kern="1200"/>
            <a:t>imulating dynamics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de-DE" sz="2700" kern="1200" dirty="0" err="1"/>
            <a:t>Simulating</a:t>
          </a:r>
          <a:r>
            <a:rPr lang="de-DE" sz="2700" kern="1200" dirty="0"/>
            <a:t> </a:t>
          </a:r>
          <a:r>
            <a:rPr lang="de-DE" sz="2700" kern="1200" dirty="0" err="1"/>
            <a:t>static</a:t>
          </a:r>
          <a:r>
            <a:rPr lang="de-DE" sz="2700" kern="1200" dirty="0"/>
            <a:t> </a:t>
          </a:r>
          <a:r>
            <a:rPr lang="de-DE" sz="2700" kern="1200" dirty="0" err="1"/>
            <a:t>problems</a:t>
          </a:r>
          <a:r>
            <a:rPr lang="en-DE" sz="2700" kern="1200" dirty="0"/>
            <a:t> in sign problem afflcited regimes</a:t>
          </a:r>
        </a:p>
      </dsp:txBody>
      <dsp:txXfrm>
        <a:off x="0" y="865524"/>
        <a:ext cx="11017224" cy="1340325"/>
      </dsp:txXfrm>
    </dsp:sp>
    <dsp:sp modelId="{F7E09411-D2D9-A840-AE82-A6B5A6F29B97}">
      <dsp:nvSpPr>
        <dsp:cNvPr id="0" name=""/>
        <dsp:cNvSpPr/>
      </dsp:nvSpPr>
      <dsp:spPr>
        <a:xfrm>
          <a:off x="0" y="2205850"/>
          <a:ext cx="11017224" cy="818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DE" sz="3500" kern="1200"/>
            <a:t>Challenges</a:t>
          </a:r>
        </a:p>
      </dsp:txBody>
      <dsp:txXfrm>
        <a:off x="39980" y="2245830"/>
        <a:ext cx="10937264" cy="739039"/>
      </dsp:txXfrm>
    </dsp:sp>
    <dsp:sp modelId="{11658050-EBB3-1943-A27C-F086A9032134}">
      <dsp:nvSpPr>
        <dsp:cNvPr id="0" name=""/>
        <dsp:cNvSpPr/>
      </dsp:nvSpPr>
      <dsp:spPr>
        <a:xfrm>
          <a:off x="0" y="3024850"/>
          <a:ext cx="11017224" cy="1340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9797" tIns="44450" rIns="248920" bIns="444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DE" sz="2700" kern="1200" dirty="0"/>
            <a:t>Going to higher dimensions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DE" sz="2700" kern="1200" dirty="0"/>
            <a:t>Error mitigation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DE" sz="2700" kern="1200" dirty="0"/>
            <a:t>Algorithmic improvements</a:t>
          </a:r>
        </a:p>
      </dsp:txBody>
      <dsp:txXfrm>
        <a:off x="0" y="3024850"/>
        <a:ext cx="11017224" cy="13403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24.01.25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24.01.25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GB" noProof="0"/>
              <a:t>Click to edit Master text styles</a:t>
            </a:r>
          </a:p>
        </p:txBody>
      </p:sp>
      <p:pic>
        <p:nvPicPr>
          <p:cNvPr id="8" name="Grafik 7" descr="Logo Helmholtz">
            <a:extLst>
              <a:ext uri="{FF2B5EF4-FFF2-40B4-BE49-F238E27FC236}">
                <a16:creationId xmlns:a16="http://schemas.microsoft.com/office/drawing/2014/main" id="{68086B43-9215-4588-8439-4D7C07453A0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" y="6258632"/>
            <a:ext cx="1188244" cy="161813"/>
          </a:xfrm>
          <a:prstGeom prst="rect">
            <a:avLst/>
          </a:prstGeom>
        </p:spPr>
      </p:pic>
      <p:pic>
        <p:nvPicPr>
          <p:cNvPr id="9" name="Grafik 8" descr="Logo DESY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310" y="5585299"/>
            <a:ext cx="899498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Presentation Title | Name Surname, Date (Edit by "Insert &gt; Header and Footer")</a:t>
            </a:r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9C675125-65B7-4F5B-AEF0-C38D81E746C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23FA31D8-E476-4ADE-8ED0-89F2667028D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Presentation Title | Name Surname, Date (Edit by "Insert &gt; Header and Footer")</a:t>
            </a:r>
          </a:p>
        </p:txBody>
      </p:sp>
    </p:spTree>
    <p:extLst>
      <p:ext uri="{BB962C8B-B14F-4D97-AF65-F5344CB8AC3E}">
        <p14:creationId xmlns:p14="http://schemas.microsoft.com/office/powerpoint/2010/main" val="916810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68AD19F6-8B2A-4294-9E9A-47F8C86A5D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B0BE3BFA-E3C5-48E6-ADE2-3072C916F3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Presentation Title | Name Surname, Date (Edit by "Insert &gt; Header and Footer")</a:t>
            </a:r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Presentation Title | Name Surname, Date (Edit by "Insert &gt; Header and Footer")</a:t>
            </a:r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Presentation Title | Name Surname, Date (Edit by "Insert &gt; Header and Footer")</a:t>
            </a:r>
          </a:p>
        </p:txBody>
      </p:sp>
    </p:spTree>
    <p:extLst>
      <p:ext uri="{BB962C8B-B14F-4D97-AF65-F5344CB8AC3E}">
        <p14:creationId xmlns:p14="http://schemas.microsoft.com/office/powerpoint/2010/main" val="3675352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Presentation Title | Name Surname, Date (Edit by "Insert &gt; Header and Footer")</a:t>
            </a:r>
          </a:p>
        </p:txBody>
      </p:sp>
    </p:spTree>
    <p:extLst>
      <p:ext uri="{BB962C8B-B14F-4D97-AF65-F5344CB8AC3E}">
        <p14:creationId xmlns:p14="http://schemas.microsoft.com/office/powerpoint/2010/main" val="741425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Presentation Title | Name Surname, Date (Edit by "Insert &gt; Header and Footer")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Presentation Title | Name Surname, Date (Edit by "Insert &gt; Header and Footer")</a:t>
            </a:r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2955C6E6-DAFB-471E-9050-E05D2B8F3D0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F6E932F-91BF-4BB6-A060-480141891B9A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/>
            </a:pPr>
            <a:r>
              <a:rPr lang="de-DE"/>
              <a:t>Deutsches Elektronen-</a:t>
            </a:r>
          </a:p>
          <a:p>
            <a:pPr>
              <a:lnSpc>
                <a:spcPct val="120000"/>
              </a:lnSpc>
              <a:tabLst/>
            </a:pPr>
            <a:r>
              <a:rPr lang="de-DE"/>
              <a:t>Synchrotron DESY</a:t>
            </a:r>
          </a:p>
          <a:p>
            <a:pPr>
              <a:lnSpc>
                <a:spcPct val="120000"/>
              </a:lnSpc>
            </a:pPr>
            <a:endParaRPr lang="de-DE"/>
          </a:p>
          <a:p>
            <a:pPr>
              <a:lnSpc>
                <a:spcPct val="120000"/>
              </a:lnSpc>
            </a:pPr>
            <a:r>
              <a:rPr lang="de-DE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79C784CF-EB19-427C-881F-56D046C308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3079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GB" noProof="0"/>
              <a:t>Click to edit Master text styles</a:t>
            </a:r>
          </a:p>
        </p:txBody>
      </p:sp>
      <p:pic>
        <p:nvPicPr>
          <p:cNvPr id="10" name="Grafik 9" descr="Logo DESY">
            <a:extLst>
              <a:ext uri="{FF2B5EF4-FFF2-40B4-BE49-F238E27FC236}">
                <a16:creationId xmlns:a16="http://schemas.microsoft.com/office/drawing/2014/main" id="{338F9ECC-B605-4D88-9A7C-3D46425084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310" y="5585299"/>
            <a:ext cx="899498" cy="900000"/>
          </a:xfrm>
          <a:prstGeom prst="rect">
            <a:avLst/>
          </a:prstGeom>
        </p:spPr>
      </p:pic>
      <p:pic>
        <p:nvPicPr>
          <p:cNvPr id="11" name="Grafik 10" descr="Logo Helmholtz">
            <a:extLst>
              <a:ext uri="{FF2B5EF4-FFF2-40B4-BE49-F238E27FC236}">
                <a16:creationId xmlns:a16="http://schemas.microsoft.com/office/drawing/2014/main" id="{E1F0CB03-64D6-4EAD-B501-8CD3255D9F9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" y="6258632"/>
            <a:ext cx="1188244" cy="16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20239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Presentation Title | Name Surname, Date (Edit by "Insert &gt; Header and Footer")</a:t>
            </a:r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Presentation Title | Name Surname, Date (Edit by "Insert &gt; Header and Footer")</a:t>
            </a:r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Presentation Title | Name Surname, Date (Edit by "Insert &gt; Header and Footer")</a:t>
            </a:r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Presentation Title | Name Surname, Date (Edit by "Insert &gt; Header and Footer")</a:t>
            </a:r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E8BFC49-6C4E-4A78-A7A9-0AB60943F6F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B2B23C8-8ABC-4DC4-A6B8-3AA482F3414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Presentation Title | Name Surname, Date (Edit by "Insert &gt; Header and Footer")</a:t>
            </a:r>
          </a:p>
        </p:txBody>
      </p:sp>
    </p:spTree>
    <p:extLst>
      <p:ext uri="{BB962C8B-B14F-4D97-AF65-F5344CB8AC3E}">
        <p14:creationId xmlns:p14="http://schemas.microsoft.com/office/powerpoint/2010/main" val="28587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2648930-2178-4877-B88B-682D2D03C299}"/>
              </a:ext>
            </a:extLst>
          </p:cNvPr>
          <p:cNvSpPr txBox="1"/>
          <p:nvPr userDrawn="1"/>
        </p:nvSpPr>
        <p:spPr>
          <a:xfrm>
            <a:off x="403112" y="6580800"/>
            <a:ext cx="436304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>
              <a:defRPr sz="1000"/>
            </a:lvl1pPr>
          </a:lstStyle>
          <a:p>
            <a:pPr lvl="0"/>
            <a:r>
              <a:rPr lang="de-DE" b="1">
                <a:solidFill>
                  <a:schemeClr val="accent1"/>
                </a:solidFill>
              </a:rPr>
              <a:t>DESY</a:t>
            </a:r>
            <a:r>
              <a:rPr lang="de-DE" b="1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9416" y="6580800"/>
            <a:ext cx="9901099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| Presentation Title | Name Surname, Date (Edit by "Insert &gt; Header and Footer")</a:t>
            </a:r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000" b="1" noProof="0"/>
              <a:t>Page </a:t>
            </a:r>
            <a:fld id="{0427E4B2-AC28-443E-BE04-5CD55098A90B}" type="slidenum">
              <a:rPr lang="en-US" sz="1000" b="1" noProof="0" smtClean="0"/>
              <a:pPr algn="r"/>
              <a:t>‹#›</a:t>
            </a:fld>
            <a:endParaRPr lang="en-US" sz="1000" b="1" noProof="0"/>
          </a:p>
        </p:txBody>
      </p:sp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80" r:id="rId4"/>
    <p:sldLayoutId id="2147483662" r:id="rId5"/>
    <p:sldLayoutId id="2147483668" r:id="rId6"/>
    <p:sldLayoutId id="2147483673" r:id="rId7"/>
    <p:sldLayoutId id="2147483670" r:id="rId8"/>
    <p:sldLayoutId id="2147483678" r:id="rId9"/>
    <p:sldLayoutId id="2147483674" r:id="rId10"/>
    <p:sldLayoutId id="2147483679" r:id="rId11"/>
    <p:sldLayoutId id="2147483675" r:id="rId12"/>
    <p:sldLayoutId id="2147483669" r:id="rId13"/>
    <p:sldLayoutId id="2147483676" r:id="rId14"/>
    <p:sldLayoutId id="2147483677" r:id="rId15"/>
    <p:sldLayoutId id="2147483666" r:id="rId16"/>
    <p:sldLayoutId id="2147483667" r:id="rId17"/>
    <p:sldLayoutId id="2147483681" r:id="rId1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emf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glowing blue and orange glowing particles&#10;&#10;Description automatically generated with medium confidence">
            <a:extLst>
              <a:ext uri="{FF2B5EF4-FFF2-40B4-BE49-F238E27FC236}">
                <a16:creationId xmlns:a16="http://schemas.microsoft.com/office/drawing/2014/main" id="{7940B6F0-A6AB-06EE-2B93-998BC02D37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8" b="7778"/>
          <a:stretch/>
        </p:blipFill>
        <p:spPr>
          <a:xfrm>
            <a:off x="-65696" y="-46524"/>
            <a:ext cx="12323392" cy="6931908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026B2165-3661-7613-AEE7-60D16357D211}"/>
              </a:ext>
            </a:extLst>
          </p:cNvPr>
          <p:cNvSpPr/>
          <p:nvPr/>
        </p:nvSpPr>
        <p:spPr>
          <a:xfrm>
            <a:off x="-65696" y="-46524"/>
            <a:ext cx="12427304" cy="7291948"/>
          </a:xfrm>
          <a:prstGeom prst="rect">
            <a:avLst/>
          </a:prstGeom>
          <a:gradFill flip="none" rotWithShape="1">
            <a:gsLst>
              <a:gs pos="0">
                <a:srgbClr val="F0F9FF">
                  <a:alpha val="0"/>
                </a:srgbClr>
              </a:gs>
              <a:gs pos="74000">
                <a:srgbClr val="000000">
                  <a:alpha val="25098"/>
                </a:srgbClr>
              </a:gs>
              <a:gs pos="83000">
                <a:srgbClr val="000000">
                  <a:alpha val="50196"/>
                </a:srgbClr>
              </a:gs>
              <a:gs pos="100000">
                <a:srgbClr val="000000"/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err="1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14483" y="216618"/>
            <a:ext cx="11376025" cy="900000"/>
          </a:xfrm>
        </p:spPr>
        <p:txBody>
          <a:bodyPr/>
          <a:lstStyle/>
          <a:p>
            <a:r>
              <a:rPr lang="en-US" dirty="0">
                <a:solidFill>
                  <a:srgbClr val="00C2FF"/>
                </a:solidFill>
              </a:rPr>
              <a:t>QC4HEP Working Group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07987" y="1318947"/>
            <a:ext cx="11376025" cy="453869"/>
          </a:xfrm>
        </p:spPr>
        <p:txBody>
          <a:bodyPr/>
          <a:lstStyle/>
          <a:p>
            <a:r>
              <a:rPr lang="en-US" sz="2800" dirty="0">
                <a:solidFill>
                  <a:srgbClr val="F28E00"/>
                </a:solidFill>
              </a:rPr>
              <a:t>State of the art: Theory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19891" y="5788947"/>
            <a:ext cx="5028037" cy="885792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Stefan </a:t>
            </a:r>
            <a:r>
              <a:rPr lang="en-US" dirty="0" err="1">
                <a:solidFill>
                  <a:schemeClr val="bg1"/>
                </a:solidFill>
              </a:rPr>
              <a:t>Kühn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QC4HEP Working Group Annual Meeting</a:t>
            </a:r>
          </a:p>
          <a:p>
            <a:r>
              <a:rPr lang="en-US" dirty="0">
                <a:solidFill>
                  <a:schemeClr val="bg1"/>
                </a:solidFill>
              </a:rPr>
              <a:t>2025/01/24</a:t>
            </a:r>
          </a:p>
        </p:txBody>
      </p:sp>
      <p:pic>
        <p:nvPicPr>
          <p:cNvPr id="16" name="Grafik 8" descr="Logo DESY">
            <a:extLst>
              <a:ext uri="{FF2B5EF4-FFF2-40B4-BE49-F238E27FC236}">
                <a16:creationId xmlns:a16="http://schemas.microsoft.com/office/drawing/2014/main" id="{03AE75FF-5ED9-5A5C-BE63-32C2ADB0FC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9864" y="5827693"/>
            <a:ext cx="899498" cy="900000"/>
          </a:xfrm>
          <a:prstGeom prst="rect">
            <a:avLst/>
          </a:prstGeom>
        </p:spPr>
      </p:pic>
      <p:pic>
        <p:nvPicPr>
          <p:cNvPr id="6" name="Picture 5" descr="A black and blue logo&#10;&#10;Description automatically generated">
            <a:extLst>
              <a:ext uri="{FF2B5EF4-FFF2-40B4-BE49-F238E27FC236}">
                <a16:creationId xmlns:a16="http://schemas.microsoft.com/office/drawing/2014/main" id="{9C00C66A-28BE-6DFB-DED8-E094B79BB7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611" y="5781843"/>
            <a:ext cx="4718919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234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3FD3FF-61CA-99F4-60E8-2A0F323AA6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9B9AAB-05AF-147D-FFFB-87945C152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conventional approach?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7BC14D0-1451-80E1-0953-EBE9AACB00B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Addressing field theories in the nonperturbative approach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DC3B92F-F0C7-E387-4D2F-220E2E898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CQTA | Stefan </a:t>
            </a:r>
            <a:r>
              <a:rPr lang="en-US" dirty="0" err="1"/>
              <a:t>Kühn</a:t>
            </a:r>
            <a:r>
              <a:rPr lang="en-US" dirty="0"/>
              <a:t>, 2025/01/24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055784-7F79-EBCC-CD9E-9188E36A4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3453072"/>
            <a:ext cx="3082472" cy="238642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98351B0-D7A8-B124-5383-ABE829E1A87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707" r="60185"/>
          <a:stretch/>
        </p:blipFill>
        <p:spPr>
          <a:xfrm>
            <a:off x="4336896" y="3429000"/>
            <a:ext cx="2640237" cy="245276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42D80FF-69D5-B7A3-2A37-1C2C67F8D082}"/>
              </a:ext>
            </a:extLst>
          </p:cNvPr>
          <p:cNvSpPr txBox="1"/>
          <p:nvPr/>
        </p:nvSpPr>
        <p:spPr>
          <a:xfrm>
            <a:off x="407986" y="1390188"/>
            <a:ext cx="113760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dirty="0"/>
              <a:t>Gauge field theories form the basis of our theoretical understanding of particle pyhsics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dirty="0"/>
              <a:t>They cannot be addressed analytically in many interesting regimes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dirty="0"/>
              <a:t>Conventional Numerical approach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DE" dirty="0"/>
              <a:t>Discretize the theory on a </a:t>
            </a:r>
            <a:r>
              <a:rPr lang="en-DE" b="1" dirty="0"/>
              <a:t>Euclidean space-time</a:t>
            </a:r>
            <a:r>
              <a:rPr lang="en-DE" dirty="0"/>
              <a:t> </a:t>
            </a:r>
            <a:r>
              <a:rPr lang="en-DE" b="1" dirty="0"/>
              <a:t>lattice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DE" dirty="0"/>
              <a:t>Use </a:t>
            </a:r>
            <a:r>
              <a:rPr lang="en-DE" b="1" dirty="0"/>
              <a:t>Markov chain</a:t>
            </a:r>
            <a:r>
              <a:rPr lang="en-DE" dirty="0"/>
              <a:t> based </a:t>
            </a:r>
            <a:r>
              <a:rPr lang="en-DE" b="1" dirty="0"/>
              <a:t>Monte Carlo </a:t>
            </a:r>
            <a:r>
              <a:rPr lang="en-DE" dirty="0"/>
              <a:t>(MCMC)</a:t>
            </a:r>
            <a:r>
              <a:rPr lang="en-DE" b="1" dirty="0"/>
              <a:t> </a:t>
            </a:r>
            <a:r>
              <a:rPr lang="en-DE" dirty="0"/>
              <a:t>methods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DE" dirty="0" err="1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1B6E49-8E7C-FE0B-3796-E7C79D24863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7874" r="-535"/>
          <a:stretch/>
        </p:blipFill>
        <p:spPr>
          <a:xfrm>
            <a:off x="7823571" y="3453072"/>
            <a:ext cx="3960440" cy="245276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1119020-BA58-9C71-97EB-712BD5E81DEE}"/>
              </a:ext>
            </a:extLst>
          </p:cNvPr>
          <p:cNvCxnSpPr>
            <a:cxnSpLocks/>
          </p:cNvCxnSpPr>
          <p:nvPr/>
        </p:nvCxnSpPr>
        <p:spPr>
          <a:xfrm>
            <a:off x="3575720" y="4703416"/>
            <a:ext cx="689168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A7B036C-659C-508E-68CC-92160AA71469}"/>
              </a:ext>
            </a:extLst>
          </p:cNvPr>
          <p:cNvCxnSpPr>
            <a:cxnSpLocks/>
          </p:cNvCxnSpPr>
          <p:nvPr/>
        </p:nvCxnSpPr>
        <p:spPr>
          <a:xfrm>
            <a:off x="6977133" y="4703416"/>
            <a:ext cx="689168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DCEE0A51-0400-A4A3-4483-7C1CD712C8BB}"/>
              </a:ext>
            </a:extLst>
          </p:cNvPr>
          <p:cNvSpPr txBox="1"/>
          <p:nvPr/>
        </p:nvSpPr>
        <p:spPr>
          <a:xfrm>
            <a:off x="9777964" y="6275085"/>
            <a:ext cx="23042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0" u="none" strike="noStrike" dirty="0">
                <a:effectLst/>
              </a:rPr>
              <a:t>Dürr et al., Science </a:t>
            </a:r>
            <a:r>
              <a:rPr lang="en-GB" sz="1000" b="1" u="none" strike="noStrike" dirty="0">
                <a:effectLst/>
              </a:rPr>
              <a:t>322</a:t>
            </a:r>
            <a:r>
              <a:rPr lang="en-GB" sz="1000" b="0" u="none" strike="noStrike" dirty="0">
                <a:effectLst/>
              </a:rPr>
              <a:t>, 1224 (2008) </a:t>
            </a:r>
            <a:endParaRPr lang="en-DE" sz="1000" dirty="0" err="1"/>
          </a:p>
        </p:txBody>
      </p:sp>
    </p:spTree>
    <p:extLst>
      <p:ext uri="{BB962C8B-B14F-4D97-AF65-F5344CB8AC3E}">
        <p14:creationId xmlns:p14="http://schemas.microsoft.com/office/powerpoint/2010/main" val="13150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A9CDA7-6724-4A02-28CB-068D9F1359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FA46F7-A1E1-5EC1-11B2-E553284C8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challenges for the conventional approach?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DACE3B8-0114-0E17-B871-B8879EF0B4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Achievements and limitations of MCMC approaches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5186D8F-997A-1E6B-020C-EC5380821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CQTA | Stefan </a:t>
            </a:r>
            <a:r>
              <a:rPr lang="en-US" dirty="0" err="1"/>
              <a:t>Kühn</a:t>
            </a:r>
            <a:r>
              <a:rPr lang="en-US" dirty="0"/>
              <a:t>, 2025/01/24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7EC7E6-BA7B-012D-BF49-0B9565A2EB49}"/>
              </a:ext>
            </a:extLst>
          </p:cNvPr>
          <p:cNvSpPr txBox="1"/>
          <p:nvPr/>
        </p:nvSpPr>
        <p:spPr>
          <a:xfrm>
            <a:off x="407986" y="1196752"/>
            <a:ext cx="113760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dirty="0"/>
              <a:t>State of the art MCMC can do large lattices: 112</a:t>
            </a:r>
            <a:r>
              <a:rPr lang="en-DE" baseline="30000" dirty="0"/>
              <a:t>3</a:t>
            </a:r>
            <a:r>
              <a:rPr lang="en-DE" dirty="0"/>
              <a:t> x 224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dirty="0"/>
              <a:t>They require state-of-the-art super computers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dirty="0"/>
              <a:t>MCMC approach ceases to work in certain regimes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b="1" dirty="0" err="1"/>
              <a:t>No</a:t>
            </a:r>
            <a:r>
              <a:rPr lang="de-DE" dirty="0"/>
              <a:t> </a:t>
            </a:r>
            <a:r>
              <a:rPr lang="de-DE" dirty="0" err="1"/>
              <a:t>access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real-time </a:t>
            </a:r>
            <a:r>
              <a:rPr lang="de-DE" b="1" dirty="0" err="1"/>
              <a:t>dynamics</a:t>
            </a:r>
            <a:endParaRPr lang="de-DE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b="1" dirty="0" err="1"/>
              <a:t>Sign</a:t>
            </a:r>
            <a:r>
              <a:rPr lang="de-DE" b="1" dirty="0"/>
              <a:t> </a:t>
            </a:r>
            <a:r>
              <a:rPr lang="de-DE" b="1" dirty="0" err="1"/>
              <a:t>problem</a:t>
            </a:r>
            <a:r>
              <a:rPr lang="de-DE" b="1" dirty="0"/>
              <a:t> </a:t>
            </a:r>
            <a:r>
              <a:rPr lang="de-DE" dirty="0"/>
              <a:t>in </a:t>
            </a:r>
            <a:r>
              <a:rPr lang="de-DE" dirty="0" err="1"/>
              <a:t>certain</a:t>
            </a:r>
            <a:r>
              <a:rPr lang="de-DE" dirty="0"/>
              <a:t>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regimes</a:t>
            </a:r>
            <a:endParaRPr lang="en-DE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F84470D-38FC-0406-F4C9-61CD15E3A398}"/>
              </a:ext>
            </a:extLst>
          </p:cNvPr>
          <p:cNvGrpSpPr/>
          <p:nvPr/>
        </p:nvGrpSpPr>
        <p:grpSpPr>
          <a:xfrm>
            <a:off x="451879" y="2674080"/>
            <a:ext cx="4203961" cy="3482378"/>
            <a:chOff x="839416" y="2868396"/>
            <a:chExt cx="4459862" cy="369435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18C03CB-8C47-F4EF-85CA-D1EF15A013C5}"/>
                </a:ext>
              </a:extLst>
            </p:cNvPr>
            <p:cNvGrpSpPr/>
            <p:nvPr/>
          </p:nvGrpSpPr>
          <p:grpSpPr>
            <a:xfrm>
              <a:off x="839416" y="2868396"/>
              <a:ext cx="4459862" cy="3694355"/>
              <a:chOff x="839416" y="2868396"/>
              <a:chExt cx="4459862" cy="3694355"/>
            </a:xfrm>
          </p:grpSpPr>
          <p:pic>
            <p:nvPicPr>
              <p:cNvPr id="5" name="Picture 4" descr="Chart, pie chart&#10;&#10;Description automatically generated">
                <a:extLst>
                  <a:ext uri="{FF2B5EF4-FFF2-40B4-BE49-F238E27FC236}">
                    <a16:creationId xmlns:a16="http://schemas.microsoft.com/office/drawing/2014/main" id="{01C62053-7CFB-D610-5134-B8B384E39E1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889" t="8934" r="4571" b="2507"/>
              <a:stretch/>
            </p:blipFill>
            <p:spPr>
              <a:xfrm>
                <a:off x="839416" y="2868396"/>
                <a:ext cx="4459862" cy="3694355"/>
              </a:xfrm>
              <a:prstGeom prst="rect">
                <a:avLst/>
              </a:prstGeom>
            </p:spPr>
          </p:pic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65FF2F51-047E-F7B4-98E8-F0264A9E5732}"/>
                  </a:ext>
                </a:extLst>
              </p:cNvPr>
              <p:cNvSpPr/>
              <p:nvPr/>
            </p:nvSpPr>
            <p:spPr>
              <a:xfrm>
                <a:off x="2999656" y="6112508"/>
                <a:ext cx="576064" cy="268820"/>
              </a:xfrm>
              <a:prstGeom prst="ellipse">
                <a:avLst/>
              </a:prstGeom>
              <a:noFill/>
              <a:ln w="317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 sz="1600" dirty="0" err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9B0FEC5-A681-F435-925B-1C6BEFA47D4A}"/>
                </a:ext>
              </a:extLst>
            </p:cNvPr>
            <p:cNvSpPr txBox="1"/>
            <p:nvPr/>
          </p:nvSpPr>
          <p:spPr>
            <a:xfrm>
              <a:off x="2355968" y="4815137"/>
              <a:ext cx="957138" cy="685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DE" dirty="0">
                  <a:solidFill>
                    <a:schemeClr val="bg1"/>
                  </a:solidFill>
                </a:rPr>
                <a:t>LQCD </a:t>
              </a:r>
            </a:p>
            <a:p>
              <a:r>
                <a:rPr lang="en-DE" dirty="0">
                  <a:solidFill>
                    <a:schemeClr val="bg1"/>
                  </a:solidFill>
                </a:rPr>
                <a:t>~ 40%</a:t>
              </a:r>
            </a:p>
          </p:txBody>
        </p:sp>
      </p:grpSp>
      <p:pic>
        <p:nvPicPr>
          <p:cNvPr id="9" name="Picture 8" descr="Graphical user interface&#10;&#10;Description automatically generated">
            <a:extLst>
              <a:ext uri="{FF2B5EF4-FFF2-40B4-BE49-F238E27FC236}">
                <a16:creationId xmlns:a16="http://schemas.microsoft.com/office/drawing/2014/main" id="{63FBFFAE-736D-A86B-8F95-E3A61E4470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" t="2470" r="8192" b="4200"/>
          <a:stretch/>
        </p:blipFill>
        <p:spPr>
          <a:xfrm>
            <a:off x="8753162" y="2710841"/>
            <a:ext cx="2986959" cy="3306991"/>
          </a:xfrm>
          <a:prstGeom prst="rect">
            <a:avLst/>
          </a:prstGeom>
        </p:spPr>
      </p:pic>
      <p:pic>
        <p:nvPicPr>
          <p:cNvPr id="12" name="Picture 11" descr="Diagram of a gas-filled diagram&#10;&#10;AI-generated content may be incorrect.">
            <a:extLst>
              <a:ext uri="{FF2B5EF4-FFF2-40B4-BE49-F238E27FC236}">
                <a16:creationId xmlns:a16="http://schemas.microsoft.com/office/drawing/2014/main" id="{E7DEFB95-B6D6-A482-14E6-1534C2889A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748" y="2727876"/>
            <a:ext cx="3653177" cy="330699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3931D0C-30ED-CFEC-3BB4-59992E00650F}"/>
              </a:ext>
            </a:extLst>
          </p:cNvPr>
          <p:cNvSpPr txBox="1"/>
          <p:nvPr/>
        </p:nvSpPr>
        <p:spPr>
          <a:xfrm>
            <a:off x="5159896" y="6199905"/>
            <a:ext cx="7968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000000"/>
                </a:solidFill>
                <a:effectLst/>
              </a:rPr>
              <a:t>C. </a:t>
            </a:r>
            <a:r>
              <a:rPr lang="en-GB" sz="1000" dirty="0" err="1">
                <a:solidFill>
                  <a:srgbClr val="000000"/>
                </a:solidFill>
                <a:effectLst/>
              </a:rPr>
              <a:t>Alexandrou</a:t>
            </a:r>
            <a:r>
              <a:rPr lang="en-GB" sz="1000" dirty="0">
                <a:solidFill>
                  <a:srgbClr val="000000"/>
                </a:solidFill>
                <a:effectLst/>
              </a:rPr>
              <a:t> et al., arXiv:2411.08852</a:t>
            </a:r>
          </a:p>
          <a:p>
            <a:r>
              <a:rPr lang="en-GB" sz="1000" dirty="0">
                <a:solidFill>
                  <a:srgbClr val="000000"/>
                </a:solidFill>
                <a:effectLst/>
              </a:rPr>
              <a:t>Jack Wells, Kate Clark, https://</a:t>
            </a:r>
            <a:r>
              <a:rPr lang="en-GB" sz="1000" dirty="0" err="1">
                <a:solidFill>
                  <a:srgbClr val="000000"/>
                </a:solidFill>
                <a:effectLst/>
              </a:rPr>
              <a:t>indico.mitp.uni-mainz.de</a:t>
            </a:r>
            <a:r>
              <a:rPr lang="en-GB" sz="1000" dirty="0">
                <a:solidFill>
                  <a:srgbClr val="000000"/>
                </a:solidFill>
                <a:effectLst/>
              </a:rPr>
              <a:t>/event/231/contributions/3417/attachments/2631/2885/MLT-</a:t>
            </a:r>
            <a:r>
              <a:rPr lang="en-GB" sz="1000" dirty="0" err="1">
                <a:solidFill>
                  <a:srgbClr val="000000"/>
                </a:solidFill>
                <a:effectLst/>
              </a:rPr>
              <a:t>Clark.pdf</a:t>
            </a:r>
            <a:endParaRPr lang="en-GB" sz="1000" dirty="0">
              <a:solidFill>
                <a:srgbClr val="000000"/>
              </a:solidFill>
              <a:effectLst/>
            </a:endParaRPr>
          </a:p>
          <a:p>
            <a:r>
              <a:rPr lang="en-GB" sz="1000" dirty="0">
                <a:solidFill>
                  <a:srgbClr val="000000"/>
                </a:solidFill>
                <a:effectLst/>
              </a:rPr>
              <a:t>P. Braun-</a:t>
            </a:r>
            <a:r>
              <a:rPr lang="en-GB" sz="1000" dirty="0" err="1">
                <a:solidFill>
                  <a:srgbClr val="000000"/>
                </a:solidFill>
                <a:effectLst/>
              </a:rPr>
              <a:t>Munzinger</a:t>
            </a:r>
            <a:r>
              <a:rPr lang="en-GB" sz="1000" dirty="0">
                <a:solidFill>
                  <a:srgbClr val="000000"/>
                </a:solidFill>
                <a:effectLst/>
              </a:rPr>
              <a:t>, B. </a:t>
            </a:r>
            <a:r>
              <a:rPr lang="en-GB" sz="1000" dirty="0" err="1">
                <a:solidFill>
                  <a:srgbClr val="000000"/>
                </a:solidFill>
                <a:effectLst/>
              </a:rPr>
              <a:t>Dönigus</a:t>
            </a:r>
            <a:r>
              <a:rPr lang="en-GB" sz="1000" dirty="0">
                <a:solidFill>
                  <a:srgbClr val="000000"/>
                </a:solidFill>
                <a:effectLst/>
              </a:rPr>
              <a:t>, </a:t>
            </a:r>
            <a:r>
              <a:rPr lang="en-GB" sz="1000" dirty="0" err="1">
                <a:solidFill>
                  <a:srgbClr val="000000"/>
                </a:solidFill>
                <a:effectLst/>
              </a:rPr>
              <a:t>Nucl</a:t>
            </a:r>
            <a:r>
              <a:rPr lang="en-GB" sz="1000" dirty="0">
                <a:solidFill>
                  <a:srgbClr val="000000"/>
                </a:solidFill>
                <a:effectLst/>
              </a:rPr>
              <a:t>. Phys. A </a:t>
            </a:r>
            <a:r>
              <a:rPr lang="en-GB" sz="1000" b="1" dirty="0">
                <a:solidFill>
                  <a:srgbClr val="000000"/>
                </a:solidFill>
                <a:effectLst/>
              </a:rPr>
              <a:t>987</a:t>
            </a:r>
            <a:r>
              <a:rPr lang="en-GB" sz="1000" dirty="0">
                <a:solidFill>
                  <a:srgbClr val="000000"/>
                </a:solidFill>
                <a:effectLst/>
              </a:rPr>
              <a:t>, 144 (2019)</a:t>
            </a:r>
          </a:p>
          <a:p>
            <a:endParaRPr lang="en-DE" sz="1000" dirty="0" err="1"/>
          </a:p>
        </p:txBody>
      </p:sp>
    </p:spTree>
    <p:extLst>
      <p:ext uri="{BB962C8B-B14F-4D97-AF65-F5344CB8AC3E}">
        <p14:creationId xmlns:p14="http://schemas.microsoft.com/office/powerpoint/2010/main" val="2284752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C9377-C0FD-D0EE-9ED0-F77CDFA9D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approaches have been used for Quantum Computing?</a:t>
            </a:r>
            <a:endParaRPr lang="en-D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91E41-D6A9-E02F-585A-4D3C7CFA6C0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Common algorithms for near-term devices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E04118-EAB0-0C44-CBDB-9EB7937E72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DE" dirty="0"/>
              <a:t>Variational Quantum algorithms</a:t>
            </a:r>
          </a:p>
          <a:p>
            <a:endParaRPr lang="en-DE" dirty="0"/>
          </a:p>
          <a:p>
            <a:endParaRPr lang="en-DE" dirty="0"/>
          </a:p>
          <a:p>
            <a:endParaRPr lang="en-DE" dirty="0"/>
          </a:p>
          <a:p>
            <a:endParaRPr lang="en-DE" dirty="0"/>
          </a:p>
          <a:p>
            <a:pPr lvl="1"/>
            <a:endParaRPr lang="en-DE" dirty="0"/>
          </a:p>
          <a:p>
            <a:pPr lvl="1"/>
            <a:endParaRPr lang="en-DE" dirty="0"/>
          </a:p>
          <a:p>
            <a:pPr lvl="1"/>
            <a:endParaRPr lang="en-DE" dirty="0"/>
          </a:p>
          <a:p>
            <a:pPr lvl="1"/>
            <a:endParaRPr lang="en-DE" dirty="0"/>
          </a:p>
          <a:p>
            <a:pPr lvl="1">
              <a:buFont typeface="Wingdings" pitchFamily="2" charset="2"/>
              <a:buChar char="Ø"/>
            </a:pPr>
            <a:r>
              <a:rPr lang="en-DE" dirty="0"/>
              <a:t>Ground states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L</a:t>
            </a:r>
            <a:r>
              <a:rPr lang="en-DE" dirty="0"/>
              <a:t>ow-lying excitations</a:t>
            </a:r>
          </a:p>
          <a:p>
            <a:pPr lvl="1">
              <a:buFont typeface="Wingdings" pitchFamily="2" charset="2"/>
              <a:buChar char="Ø"/>
            </a:pPr>
            <a:r>
              <a:rPr lang="en-DE" dirty="0"/>
              <a:t>Time evolution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60D56A1-BDCD-0D29-72ED-546E2895BA42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DE" dirty="0"/>
              <a:t>Trotterized time evolution</a:t>
            </a:r>
          </a:p>
          <a:p>
            <a:pPr marL="0" indent="0">
              <a:buNone/>
            </a:pPr>
            <a:endParaRPr lang="en-DE" dirty="0"/>
          </a:p>
          <a:p>
            <a:pPr marL="0" indent="0">
              <a:buNone/>
            </a:pPr>
            <a:endParaRPr lang="en-D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BF5208-DA82-8A3F-27E2-40E1ACF88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CQTA | Stefan </a:t>
            </a:r>
            <a:r>
              <a:rPr lang="en-US" dirty="0" err="1"/>
              <a:t>Kühn</a:t>
            </a:r>
            <a:r>
              <a:rPr lang="en-US" dirty="0"/>
              <a:t>, 2025/01/24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A4C7B5E-2FA8-B076-4357-C5BB6BCDFF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7" y="1916832"/>
            <a:ext cx="5132207" cy="1224136"/>
          </a:xfrm>
          <a:prstGeom prst="rect">
            <a:avLst/>
          </a:prstGeom>
        </p:spPr>
      </p:pic>
      <p:pic>
        <p:nvPicPr>
          <p:cNvPr id="10" name="Picture 9" descr="A magnifying glass and mathematical equations&#10;&#10;AI-generated content may be incorrect.">
            <a:extLst>
              <a:ext uri="{FF2B5EF4-FFF2-40B4-BE49-F238E27FC236}">
                <a16:creationId xmlns:a16="http://schemas.microsoft.com/office/drawing/2014/main" id="{F1EACCD7-35F2-7EE8-14D2-FA3AB56DE8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438" y="1916832"/>
            <a:ext cx="5144385" cy="1728192"/>
          </a:xfrm>
          <a:prstGeom prst="rect">
            <a:avLst/>
          </a:prstGeom>
        </p:spPr>
      </p:pic>
      <p:pic>
        <p:nvPicPr>
          <p:cNvPr id="12" name="Picture 11" descr="A diagram of a mathematical equation&#10;&#10;AI-generated content may be incorrect.">
            <a:extLst>
              <a:ext uri="{FF2B5EF4-FFF2-40B4-BE49-F238E27FC236}">
                <a16:creationId xmlns:a16="http://schemas.microsoft.com/office/drawing/2014/main" id="{A95E41C7-4031-BA50-0757-AC85A7441A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061" y="3733224"/>
            <a:ext cx="4835330" cy="23421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28E8AC6-56A0-DF78-C148-EB8BDB2DCB27}"/>
              </a:ext>
            </a:extLst>
          </p:cNvPr>
          <p:cNvSpPr txBox="1"/>
          <p:nvPr/>
        </p:nvSpPr>
        <p:spPr>
          <a:xfrm>
            <a:off x="7896200" y="6237534"/>
            <a:ext cx="49555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000000"/>
                </a:solidFill>
                <a:effectLst/>
              </a:rPr>
              <a:t>Picture from https://</a:t>
            </a:r>
            <a:r>
              <a:rPr lang="en-GB" sz="1000" dirty="0" err="1">
                <a:solidFill>
                  <a:srgbClr val="000000"/>
                </a:solidFill>
                <a:effectLst/>
              </a:rPr>
              <a:t>pennylane.ai</a:t>
            </a:r>
            <a:r>
              <a:rPr lang="en-GB" sz="1000" dirty="0">
                <a:solidFill>
                  <a:srgbClr val="000000"/>
                </a:solidFill>
                <a:effectLst/>
              </a:rPr>
              <a:t>/challenges/</a:t>
            </a:r>
            <a:r>
              <a:rPr lang="en-GB" sz="1000" dirty="0" err="1">
                <a:solidFill>
                  <a:srgbClr val="000000"/>
                </a:solidFill>
                <a:effectLst/>
              </a:rPr>
              <a:t>a_simple_trotterization</a:t>
            </a:r>
            <a:endParaRPr lang="en-DE" sz="1000" dirty="0" err="1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AC1F7E-8038-F47F-B2E6-4B5B80ECD6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31504" y="3520460"/>
            <a:ext cx="2271094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231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87F5C5-AA13-3843-1CFC-CF9B23759E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09E8089B-2580-F6AE-0701-3854BD82D0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8526" y="1208539"/>
            <a:ext cx="2833174" cy="235528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B83F625-4921-7144-9221-63492F28C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has been achieved on quantum computers?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69E053F-BDED-2FB0-8E50-E492859FA5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95CA32E-65A1-3037-8715-AE9A061D8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CQTA | Stefan </a:t>
            </a:r>
            <a:r>
              <a:rPr lang="en-US" dirty="0" err="1"/>
              <a:t>Kühn</a:t>
            </a:r>
            <a:r>
              <a:rPr lang="en-US" dirty="0"/>
              <a:t>, 2025/01/24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0AD5155-2403-47E0-DAE4-82D3AD9A64F4}"/>
              </a:ext>
            </a:extLst>
          </p:cNvPr>
          <p:cNvCxnSpPr>
            <a:cxnSpLocks/>
          </p:cNvCxnSpPr>
          <p:nvPr/>
        </p:nvCxnSpPr>
        <p:spPr>
          <a:xfrm>
            <a:off x="-1680864" y="3789040"/>
            <a:ext cx="14257584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52F12CA-585B-AD9E-7933-9DFCCBBDEB8F}"/>
              </a:ext>
            </a:extLst>
          </p:cNvPr>
          <p:cNvCxnSpPr>
            <a:cxnSpLocks/>
          </p:cNvCxnSpPr>
          <p:nvPr/>
        </p:nvCxnSpPr>
        <p:spPr>
          <a:xfrm flipV="1">
            <a:off x="4007768" y="1196752"/>
            <a:ext cx="0" cy="538404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5E57E5F-60B4-D703-C558-6D552558FE29}"/>
              </a:ext>
            </a:extLst>
          </p:cNvPr>
          <p:cNvCxnSpPr>
            <a:cxnSpLocks/>
          </p:cNvCxnSpPr>
          <p:nvPr/>
        </p:nvCxnSpPr>
        <p:spPr>
          <a:xfrm flipV="1">
            <a:off x="7896200" y="1196752"/>
            <a:ext cx="0" cy="538404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A diagram of a graph and a diagram of a graph&#10;&#10;AI-generated content may be incorrect.">
            <a:extLst>
              <a:ext uri="{FF2B5EF4-FFF2-40B4-BE49-F238E27FC236}">
                <a16:creationId xmlns:a16="http://schemas.microsoft.com/office/drawing/2014/main" id="{2B47D0A2-9D81-622F-7A03-9CA88D3562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0"/>
          <a:stretch/>
        </p:blipFill>
        <p:spPr>
          <a:xfrm>
            <a:off x="178689" y="1249274"/>
            <a:ext cx="3697481" cy="1243609"/>
          </a:xfrm>
          <a:prstGeom prst="rect">
            <a:avLst/>
          </a:prstGeom>
        </p:spPr>
      </p:pic>
      <p:pic>
        <p:nvPicPr>
          <p:cNvPr id="22" name="Picture 21" descr="A graph of a graph&#10;&#10;AI-generated content may be incorrect.">
            <a:extLst>
              <a:ext uri="{FF2B5EF4-FFF2-40B4-BE49-F238E27FC236}">
                <a16:creationId xmlns:a16="http://schemas.microsoft.com/office/drawing/2014/main" id="{3EA6EF29-0A11-D570-7347-4FCFDA3D92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545405"/>
            <a:ext cx="3926751" cy="1055986"/>
          </a:xfrm>
          <a:prstGeom prst="rect">
            <a:avLst/>
          </a:prstGeom>
        </p:spPr>
      </p:pic>
      <p:pic>
        <p:nvPicPr>
          <p:cNvPr id="23" name="Picture 22" descr="A close-up of a colorful image&#10;&#10;AI-generated content may be incorrect.">
            <a:extLst>
              <a:ext uri="{FF2B5EF4-FFF2-40B4-BE49-F238E27FC236}">
                <a16:creationId xmlns:a16="http://schemas.microsoft.com/office/drawing/2014/main" id="{2577262B-5B98-D000-A5BF-EB87F82BDD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577521"/>
            <a:ext cx="3958303" cy="74513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25B4646C-EDD7-04A3-7BE8-F64612007C06}"/>
              </a:ext>
            </a:extLst>
          </p:cNvPr>
          <p:cNvSpPr txBox="1"/>
          <p:nvPr/>
        </p:nvSpPr>
        <p:spPr>
          <a:xfrm>
            <a:off x="0" y="3410649"/>
            <a:ext cx="432735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Farrell et al., PRD </a:t>
            </a:r>
            <a:r>
              <a:rPr lang="en-GB" sz="10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109</a:t>
            </a:r>
            <a:r>
              <a:rPr lang="en-GB" sz="1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114510 (2024)</a:t>
            </a:r>
          </a:p>
          <a:p>
            <a:r>
              <a:rPr lang="en-GB" sz="1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Farrell et al., PRX Quantum 5, 020315 (2024)</a:t>
            </a:r>
          </a:p>
          <a:p>
            <a:endParaRPr lang="en-DE" sz="1000" dirty="0"/>
          </a:p>
          <a:p>
            <a:endParaRPr lang="en-GB" sz="100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en-DE" sz="1000" dirty="0" err="1"/>
          </a:p>
        </p:txBody>
      </p:sp>
      <p:pic>
        <p:nvPicPr>
          <p:cNvPr id="26" name="Picture 25" descr="A diagram of a string breaking&#10;&#10;AI-generated content may be incorrect.">
            <a:extLst>
              <a:ext uri="{FF2B5EF4-FFF2-40B4-BE49-F238E27FC236}">
                <a16:creationId xmlns:a16="http://schemas.microsoft.com/office/drawing/2014/main" id="{C5396EB4-5BC8-8C35-7193-278A7AC0DD9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3" t="47211" r="12928" b="28639"/>
          <a:stretch/>
        </p:blipFill>
        <p:spPr>
          <a:xfrm>
            <a:off x="7927757" y="5170149"/>
            <a:ext cx="2272699" cy="1656184"/>
          </a:xfrm>
          <a:prstGeom prst="rect">
            <a:avLst/>
          </a:prstGeom>
        </p:spPr>
      </p:pic>
      <p:pic>
        <p:nvPicPr>
          <p:cNvPr id="27" name="Picture 26" descr="A diagram of a string breaking&#10;&#10;AI-generated content may be incorrect.">
            <a:extLst>
              <a:ext uri="{FF2B5EF4-FFF2-40B4-BE49-F238E27FC236}">
                <a16:creationId xmlns:a16="http://schemas.microsoft.com/office/drawing/2014/main" id="{74C658A2-5C10-A47E-A5A7-28A067739A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3" t="13116" r="50085" b="73034"/>
          <a:stretch/>
        </p:blipFill>
        <p:spPr>
          <a:xfrm>
            <a:off x="8430701" y="3879178"/>
            <a:ext cx="3474337" cy="1214500"/>
          </a:xfrm>
          <a:prstGeom prst="rect">
            <a:avLst/>
          </a:prstGeom>
        </p:spPr>
      </p:pic>
      <p:pic>
        <p:nvPicPr>
          <p:cNvPr id="28" name="Picture 27" descr="A group of diagrams with text&#10;&#10;AI-generated content may be incorrect.">
            <a:extLst>
              <a:ext uri="{FF2B5EF4-FFF2-40B4-BE49-F238E27FC236}">
                <a16:creationId xmlns:a16="http://schemas.microsoft.com/office/drawing/2014/main" id="{6E0735B6-06D6-B366-979A-A09084EEF5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55" r="51824" b="54528"/>
          <a:stretch/>
        </p:blipFill>
        <p:spPr>
          <a:xfrm>
            <a:off x="4203810" y="1252077"/>
            <a:ext cx="3495728" cy="1161015"/>
          </a:xfrm>
          <a:prstGeom prst="rect">
            <a:avLst/>
          </a:prstGeom>
        </p:spPr>
      </p:pic>
      <p:pic>
        <p:nvPicPr>
          <p:cNvPr id="29" name="Picture 28" descr="A group of diagrams with text&#10;&#10;AI-generated content may be incorrect.">
            <a:extLst>
              <a:ext uri="{FF2B5EF4-FFF2-40B4-BE49-F238E27FC236}">
                <a16:creationId xmlns:a16="http://schemas.microsoft.com/office/drawing/2014/main" id="{D30AB44B-2786-D9F1-3FAA-BFDEC8E9934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47" t="2012" b="54255"/>
          <a:stretch/>
        </p:blipFill>
        <p:spPr>
          <a:xfrm>
            <a:off x="4261798" y="2383667"/>
            <a:ext cx="3437740" cy="1217724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2212F222-591A-44AE-6723-DC3EAE8EA07C}"/>
              </a:ext>
            </a:extLst>
          </p:cNvPr>
          <p:cNvSpPr txBox="1"/>
          <p:nvPr/>
        </p:nvSpPr>
        <p:spPr>
          <a:xfrm>
            <a:off x="5519936" y="3556486"/>
            <a:ext cx="43273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Angelides et al.,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</a:rPr>
              <a:t>npj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 Q. Info. </a:t>
            </a:r>
            <a:r>
              <a:rPr lang="en-GB" sz="1000" b="1" dirty="0">
                <a:solidFill>
                  <a:srgbClr val="000000"/>
                </a:solidFill>
                <a:latin typeface="Arial" panose="020B0604020202020204" pitchFamily="34" charset="0"/>
              </a:rPr>
              <a:t>11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, 6 (2025)</a:t>
            </a:r>
            <a:endParaRPr lang="en-DE" sz="1000" dirty="0" err="1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04F74BC-F386-0D81-259D-B54467F22308}"/>
              </a:ext>
            </a:extLst>
          </p:cNvPr>
          <p:cNvSpPr txBox="1"/>
          <p:nvPr/>
        </p:nvSpPr>
        <p:spPr>
          <a:xfrm>
            <a:off x="10200456" y="6304748"/>
            <a:ext cx="21642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Cochran et al., </a:t>
            </a:r>
            <a:r>
              <a:rPr lang="en-GB" sz="1000" dirty="0"/>
              <a:t>arXiv:2409.17142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AC8359E4-346C-A7AE-62E5-08AC3E80A7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917" y="3888775"/>
            <a:ext cx="2556689" cy="2516741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6EC834FA-2CB6-0707-8607-5049FCC06074}"/>
              </a:ext>
            </a:extLst>
          </p:cNvPr>
          <p:cNvSpPr txBox="1"/>
          <p:nvPr/>
        </p:nvSpPr>
        <p:spPr>
          <a:xfrm>
            <a:off x="1555706" y="6320913"/>
            <a:ext cx="43273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</a:rPr>
              <a:t>Mildenberger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 et al., Nature Physics</a:t>
            </a:r>
            <a:r>
              <a:rPr lang="en-GB" sz="1000" b="0" strike="noStrike" dirty="0">
                <a:solidFill>
                  <a:srgbClr val="222222"/>
                </a:solidFill>
                <a:effectLst/>
                <a:latin typeface="-apple-system"/>
              </a:rPr>
              <a:t> (2025)</a:t>
            </a:r>
            <a:endParaRPr lang="en-DE" sz="1000" dirty="0" err="1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354BEDD-6790-AFD4-57A0-AA53E0026FC2}"/>
              </a:ext>
            </a:extLst>
          </p:cNvPr>
          <p:cNvSpPr/>
          <p:nvPr/>
        </p:nvSpPr>
        <p:spPr>
          <a:xfrm>
            <a:off x="7911979" y="6237312"/>
            <a:ext cx="270029" cy="5853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8D0401D-7E32-E3E9-B464-C438446C53D9}"/>
              </a:ext>
            </a:extLst>
          </p:cNvPr>
          <p:cNvSpPr/>
          <p:nvPr/>
        </p:nvSpPr>
        <p:spPr>
          <a:xfrm>
            <a:off x="11840230" y="3831476"/>
            <a:ext cx="270029" cy="5853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EBFAE1C8-B721-CC69-C667-AF559BB5507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66070" y="1249274"/>
            <a:ext cx="4028794" cy="2223317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CBBABDD3-90F1-3BB2-7552-0B2BA494B880}"/>
              </a:ext>
            </a:extLst>
          </p:cNvPr>
          <p:cNvSpPr txBox="1"/>
          <p:nvPr/>
        </p:nvSpPr>
        <p:spPr>
          <a:xfrm>
            <a:off x="10167869" y="3569858"/>
            <a:ext cx="43273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Chai et al., accepted in Quantum</a:t>
            </a:r>
            <a:endParaRPr lang="en-DE" sz="1000" dirty="0" err="1"/>
          </a:p>
        </p:txBody>
      </p:sp>
      <p:pic>
        <p:nvPicPr>
          <p:cNvPr id="49" name="Picture 48" descr="A screenshot of a graph&#10;&#10;AI-generated content may be incorrect.">
            <a:extLst>
              <a:ext uri="{FF2B5EF4-FFF2-40B4-BE49-F238E27FC236}">
                <a16:creationId xmlns:a16="http://schemas.microsoft.com/office/drawing/2014/main" id="{499FC356-6D77-06A0-8E71-76459094BB9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513" y="3802873"/>
            <a:ext cx="2251163" cy="2951914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77B02B43-8028-F395-90DD-B4F341D24ADB}"/>
              </a:ext>
            </a:extLst>
          </p:cNvPr>
          <p:cNvSpPr txBox="1"/>
          <p:nvPr/>
        </p:nvSpPr>
        <p:spPr>
          <a:xfrm>
            <a:off x="5716994" y="6475442"/>
            <a:ext cx="1943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</a:rPr>
              <a:t>Ciavarella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, arXiv:2411.05915</a:t>
            </a:r>
            <a:endParaRPr lang="en-DE" sz="1000" dirty="0" err="1"/>
          </a:p>
        </p:txBody>
      </p:sp>
    </p:spTree>
    <p:extLst>
      <p:ext uri="{BB962C8B-B14F-4D97-AF65-F5344CB8AC3E}">
        <p14:creationId xmlns:p14="http://schemas.microsoft.com/office/powerpoint/2010/main" val="3141281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40" grpId="0"/>
      <p:bldP spid="47" grpId="0"/>
      <p:bldP spid="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CQTA | Stefan </a:t>
            </a:r>
            <a:r>
              <a:rPr lang="en-US" dirty="0" err="1"/>
              <a:t>Kühn</a:t>
            </a:r>
            <a:r>
              <a:rPr lang="en-US" dirty="0"/>
              <a:t>, 2025/01/24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75F73852-E213-E071-2F9A-FB4EC39E9E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DE" dirty="0"/>
          </a:p>
        </p:txBody>
      </p:sp>
      <p:graphicFrame>
        <p:nvGraphicFramePr>
          <p:cNvPr id="29" name="Diagram 28">
            <a:extLst>
              <a:ext uri="{FF2B5EF4-FFF2-40B4-BE49-F238E27FC236}">
                <a16:creationId xmlns:a16="http://schemas.microsoft.com/office/drawing/2014/main" id="{8616C32A-FDBA-C40D-AA28-ED1BAD75E2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9592995"/>
              </p:ext>
            </p:extLst>
          </p:nvPr>
        </p:nvGraphicFramePr>
        <p:xfrm>
          <a:off x="551384" y="1628800"/>
          <a:ext cx="11017224" cy="4411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79469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large metal structure with many tubes&#10;&#10;Description automatically generated with medium confidence">
            <a:extLst>
              <a:ext uri="{FF2B5EF4-FFF2-40B4-BE49-F238E27FC236}">
                <a16:creationId xmlns:a16="http://schemas.microsoft.com/office/drawing/2014/main" id="{97A2BA86-DDD9-A29A-361B-9D6FB9A47D8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31" b="44975"/>
          <a:stretch/>
        </p:blipFill>
        <p:spPr>
          <a:xfrm>
            <a:off x="2" y="1"/>
            <a:ext cx="12191997" cy="3429001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02724" y="3933056"/>
            <a:ext cx="11376025" cy="1099777"/>
          </a:xfrm>
        </p:spPr>
        <p:txBody>
          <a:bodyPr anchor="t">
            <a:normAutofit/>
          </a:bodyPr>
          <a:lstStyle/>
          <a:p>
            <a:r>
              <a:rPr lang="de-DE" dirty="0" err="1">
                <a:solidFill>
                  <a:schemeClr val="accent1"/>
                </a:solidFill>
              </a:rPr>
              <a:t>Thank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you</a:t>
            </a:r>
            <a:r>
              <a:rPr lang="de-DE" dirty="0">
                <a:solidFill>
                  <a:schemeClr val="accent1"/>
                </a:solidFill>
              </a:rPr>
              <a:t>!</a:t>
            </a:r>
          </a:p>
        </p:txBody>
      </p:sp>
      <p:sp>
        <p:nvSpPr>
          <p:cNvPr id="9" name="Subtitle 3">
            <a:extLst>
              <a:ext uri="{FF2B5EF4-FFF2-40B4-BE49-F238E27FC236}">
                <a16:creationId xmlns:a16="http://schemas.microsoft.com/office/drawing/2014/main" id="{65836E84-64D3-CD41-4511-C21385B334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9129" y="5032833"/>
            <a:ext cx="11376025" cy="340383"/>
          </a:xfrm>
        </p:spPr>
        <p:txBody>
          <a:bodyPr/>
          <a:lstStyle/>
          <a:p>
            <a:r>
              <a:rPr lang="en-US" dirty="0"/>
              <a:t>Questions?</a:t>
            </a:r>
          </a:p>
        </p:txBody>
      </p:sp>
      <p:pic>
        <p:nvPicPr>
          <p:cNvPr id="6" name="Picture 5" descr="A blue and orange logo&#10;&#10;Description automatically generated">
            <a:extLst>
              <a:ext uri="{FF2B5EF4-FFF2-40B4-BE49-F238E27FC236}">
                <a16:creationId xmlns:a16="http://schemas.microsoft.com/office/drawing/2014/main" id="{2CE7470D-6A97-EC6B-4124-EC1D9E7B48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976" y="5560660"/>
            <a:ext cx="4783584" cy="912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800117"/>
      </p:ext>
    </p:extLst>
  </p:cSld>
  <p:clrMapOvr>
    <a:masterClrMapping/>
  </p:clrMapOvr>
</p:sld>
</file>

<file path=ppt/theme/theme1.xml><?xml version="1.0" encoding="utf-8"?>
<a:theme xmlns:a="http://schemas.openxmlformats.org/drawingml/2006/main" name="DESY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DESY_PowerPoint_16x9_en_2022" id="{17417353-F29F-0A4B-83F7-29687F17E628}" vid="{93F30902-AA21-1949-BB7A-58A21D924294}"/>
    </a:ext>
  </a:extLst>
</a:theme>
</file>

<file path=ppt/theme/theme2.xml><?xml version="1.0" encoding="utf-8"?>
<a:theme xmlns:a="http://schemas.openxmlformats.org/drawingml/2006/main" name="Office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</Template>
  <TotalTime>2048</TotalTime>
  <Words>380</Words>
  <Application>Microsoft Macintosh PowerPoint</Application>
  <PresentationFormat>Widescreen</PresentationFormat>
  <Paragraphs>66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-apple-system</vt:lpstr>
      <vt:lpstr>Arial</vt:lpstr>
      <vt:lpstr>Wingdings</vt:lpstr>
      <vt:lpstr>DESY</vt:lpstr>
      <vt:lpstr>QC4HEP Working Group</vt:lpstr>
      <vt:lpstr>What is the conventional approach?</vt:lpstr>
      <vt:lpstr>What are the challenges for the conventional approach?</vt:lpstr>
      <vt:lpstr>Which approaches have been used for Quantum Computing?</vt:lpstr>
      <vt:lpstr>What has been achieved on quantum computers?</vt:lpstr>
      <vt:lpstr>Conclusion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Stefan Kuehn</dc:creator>
  <cp:lastModifiedBy>Stefan Kuehn</cp:lastModifiedBy>
  <cp:revision>113</cp:revision>
  <dcterms:created xsi:type="dcterms:W3CDTF">2024-06-01T19:21:24Z</dcterms:created>
  <dcterms:modified xsi:type="dcterms:W3CDTF">2025-01-24T07:55:24Z</dcterms:modified>
</cp:coreProperties>
</file>