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828" r:id="rId2"/>
    <p:sldId id="257" r:id="rId3"/>
    <p:sldId id="699" r:id="rId4"/>
    <p:sldId id="824" r:id="rId5"/>
    <p:sldId id="825" r:id="rId6"/>
    <p:sldId id="826" r:id="rId7"/>
    <p:sldId id="823" r:id="rId8"/>
    <p:sldId id="827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053"/>
  </p:normalViewPr>
  <p:slideViewPr>
    <p:cSldViewPr snapToGrid="0">
      <p:cViewPr varScale="1">
        <p:scale>
          <a:sx n="110" d="100"/>
          <a:sy n="110" d="100"/>
        </p:scale>
        <p:origin x="6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A63C17-E95D-5FA3-E36F-A4C92D0F34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6C0C5FA-4842-D20B-2C30-5C33E328C6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7AFDEB-6680-7F92-B153-48B1C6DD1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F0C1468-1BDA-1212-8D12-0C82D2E01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E79EF4-FD65-85DB-DA9D-A4DF3C208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97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180334-B5FE-1E55-1FA7-074B865C7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8BCBB88-9159-2DDB-FE0E-6AC88BE222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E88B37-7225-4297-0AA3-48A6E8155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6E1310-C61F-6F22-C5D1-DDF9B045A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08A6C6A-90D2-C959-4E9C-BB388043A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904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9F23B2F-09E9-79FC-D4EE-FC7ED7836A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8C3041F-416B-1E88-0CAC-8A470CE6C8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88B053-F55A-CCD8-1A01-11ABF130E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EE88A10-E3DB-1C42-E014-56CB2E539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9E5812-DB43-7D81-6E1E-7EAB32EA1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963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F8DFA8-2D65-6C91-9F69-2D530E94E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4E0304-BD11-E555-EA2C-41C71A254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DA6D14-AC6E-2DDD-68D6-4ABE61060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F4B40F-43F8-A1B2-285E-C91D887E3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407FE8-2DBD-A346-719C-9431B6C92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61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AABC0E-6870-4CBA-D012-E4DA7D3CA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2277A7-450F-FB8C-161E-F7AEB9D22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0E78DB-307E-3C57-CC37-DE0CA8951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30BA58-65E2-817F-F5D9-442F5C3F7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91ECBE-EF81-C93F-CE24-DF9A09C58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48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084137-28A8-0BC4-5C37-787FF15E0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C9BC211-03D2-3F31-0FBC-48961A699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BA4516-BE36-F983-867D-C04859A8F3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8DA04A-CFAB-936C-46C4-C88250DA7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9F31C64-3155-7618-DB22-406A74466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89F543B-0591-CF88-1BF6-BC24D6887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95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9440F0-6425-63AF-FAD6-D916E8730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C77546-5FAB-1BC6-AFFC-3F66C41929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F4E67C-8B17-6910-3811-D2EB48BD15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270FE40-61F1-5D22-29EE-AB4C8F82D9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080A1D4-8736-4670-0D23-DA9C71F462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2566B82-4C37-E0C5-B1CA-1667D1EA7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429105B-5417-DFEB-DB45-C7E23A431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15738CF-D6E5-F1E5-E961-96F56D96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000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D9AAB0-16A2-E39D-7AE8-2421C4BBB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3A941FC-01A8-0EE3-F298-B8B50D3CE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8D8D071-E74D-2A6C-1236-538521651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5E4419-CFAA-D1E7-D580-928DD2352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05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95B7E00-652F-EDB6-1A02-BD3C214CF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2657841-BA7A-0669-BB99-19B22493A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26F077-95C0-07F8-E903-430B8D7BA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76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3792EC-B16D-4116-FE42-6CC57839E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A502A5-C1BE-99DC-0752-17980BD4C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640934-734F-1D74-C182-0FAEE5C92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5E185A3-D820-8199-C2DD-8FF2A7FDC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4A86DB-3DF0-AF9E-88CA-508677FCB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568DC4-E132-A024-A655-4A2CBE89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319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BCE845-ADFE-00CE-E0A0-6CBAD9CC9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22B4F39-FDD3-D748-CC44-A5434674CC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AE2BFA-0DD5-AADB-F9B3-2E1D52C14E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8707D38-5B5A-9413-E8DE-524A66CF0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95D0E3-5F17-98DE-7B24-1DCB778A3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FBD069-7A75-B9A4-C49D-7A49E8A61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368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5BA62BF-E662-2262-5496-17FC01D48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BCD3E7-A2F0-CBBD-838A-60DC68BC0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80ADAC-412C-D494-20F2-EF8C873678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90E44-2D90-CB46-87B1-65FEE55D112E}" type="datetimeFigureOut">
              <a:rPr lang="en-US" smtClean="0"/>
              <a:t>1/24/25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123221-C63D-3EE8-556B-BF8660291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C94C1A-FB05-F9F8-51E9-0570D2E6A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25A99-4017-664A-B1DE-C0253A8E9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90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11" Type="http://schemas.openxmlformats.org/officeDocument/2006/relationships/image" Target="../media/image24.png"/><Relationship Id="rId5" Type="http://schemas.openxmlformats.org/officeDocument/2006/relationships/image" Target="../media/image18.emf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BC606-BE0A-A51D-BA40-BD757D227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36700"/>
            <a:ext cx="10515600" cy="1325563"/>
          </a:xfrm>
        </p:spPr>
        <p:txBody>
          <a:bodyPr/>
          <a:lstStyle/>
          <a:p>
            <a:pPr algn="ctr"/>
            <a:r>
              <a:rPr lang="en-CH" dirty="0">
                <a:latin typeface="Quicksand Bold" pitchFamily="2" charset="0"/>
              </a:rPr>
              <a:t>Summary of the </a:t>
            </a:r>
            <a:br>
              <a:rPr lang="en-CH" dirty="0">
                <a:latin typeface="Quicksand Bold" pitchFamily="2" charset="0"/>
              </a:rPr>
            </a:br>
            <a:r>
              <a:rPr lang="en-CH" dirty="0">
                <a:latin typeface="Quicksand Bold" pitchFamily="2" charset="0"/>
              </a:rPr>
              <a:t>neutrino working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18957-B0C7-DDBD-AF22-641B47DC4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0" y="3995738"/>
            <a:ext cx="10515600" cy="1824832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Univer</a:t>
            </a:r>
            <a:r>
              <a:rPr lang="en-GB" dirty="0" err="1"/>
              <a:t>si</a:t>
            </a:r>
            <a:r>
              <a:rPr lang="en-CH" dirty="0"/>
              <a:t>ty of Trento – Paris Saclay – University of Washington - IBM</a:t>
            </a:r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13387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903E73C-9EE1-111E-F868-F324A65D2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425" y="2141734"/>
            <a:ext cx="5393297" cy="449285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572D534-5465-9497-8BAD-ED4D02A17699}"/>
              </a:ext>
            </a:extLst>
          </p:cNvPr>
          <p:cNvSpPr txBox="1"/>
          <p:nvPr/>
        </p:nvSpPr>
        <p:spPr>
          <a:xfrm>
            <a:off x="379278" y="6189450"/>
            <a:ext cx="5727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M. </a:t>
            </a:r>
            <a:r>
              <a:rPr lang="en-US" dirty="0" err="1">
                <a:solidFill>
                  <a:srgbClr val="0070C0"/>
                </a:solidFill>
              </a:rPr>
              <a:t>Mangin-Brinet</a:t>
            </a:r>
            <a:r>
              <a:rPr lang="en-US" dirty="0">
                <a:solidFill>
                  <a:srgbClr val="0070C0"/>
                </a:solidFill>
              </a:rPr>
              <a:t>, D. Lacroix and A. </a:t>
            </a:r>
            <a:r>
              <a:rPr lang="en-US" dirty="0" err="1">
                <a:solidFill>
                  <a:srgbClr val="0070C0"/>
                </a:solidFill>
              </a:rPr>
              <a:t>Bauge</a:t>
            </a:r>
            <a:r>
              <a:rPr lang="en-US" dirty="0">
                <a:solidFill>
                  <a:srgbClr val="0070C0"/>
                </a:solidFill>
              </a:rPr>
              <a:t> [Master student]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4671FE-8851-8274-F160-D6376DE08677}"/>
              </a:ext>
            </a:extLst>
          </p:cNvPr>
          <p:cNvSpPr/>
          <p:nvPr/>
        </p:nvSpPr>
        <p:spPr>
          <a:xfrm>
            <a:off x="157382" y="58683"/>
            <a:ext cx="8264624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Development of quantum algorithms with 2- or 3-flavors neutrino oscillations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7C7589E-28A3-BE85-13E0-E2F4E9FE22EB}"/>
              </a:ext>
            </a:extLst>
          </p:cNvPr>
          <p:cNvSpPr txBox="1"/>
          <p:nvPr/>
        </p:nvSpPr>
        <p:spPr>
          <a:xfrm>
            <a:off x="179637" y="719573"/>
            <a:ext cx="4784899" cy="4216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Illustration of the Hamiltonian (3 flavor)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2EE1FF7-F7F7-88B0-6B95-E3EB8632D0D6}"/>
              </a:ext>
            </a:extLst>
          </p:cNvPr>
          <p:cNvSpPr txBox="1"/>
          <p:nvPr/>
        </p:nvSpPr>
        <p:spPr>
          <a:xfrm>
            <a:off x="441609" y="5374497"/>
            <a:ext cx="5524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code treating interacting neutrinos with three flavors </a:t>
            </a:r>
          </a:p>
          <a:p>
            <a:r>
              <a:rPr lang="en-US" dirty="0"/>
              <a:t>is validated (with time-dependent coupling and no noise)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447B507-C58D-20B2-EA93-FC8E04419033}"/>
              </a:ext>
            </a:extLst>
          </p:cNvPr>
          <p:cNvSpPr txBox="1"/>
          <p:nvPr/>
        </p:nvSpPr>
        <p:spPr>
          <a:xfrm>
            <a:off x="9249113" y="6521082"/>
            <a:ext cx="2563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Turro et al, </a:t>
            </a:r>
            <a:r>
              <a:rPr lang="fr-FR" sz="1600" dirty="0">
                <a:latin typeface="SFRM0900"/>
              </a:rPr>
              <a:t>arxiv:2407.13914</a:t>
            </a:r>
            <a:endParaRPr lang="en-US" sz="16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C412F4C-491B-1D76-F287-2DF38D2A65DE}"/>
              </a:ext>
            </a:extLst>
          </p:cNvPr>
          <p:cNvSpPr txBox="1"/>
          <p:nvPr/>
        </p:nvSpPr>
        <p:spPr>
          <a:xfrm>
            <a:off x="5357788" y="778517"/>
            <a:ext cx="1578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Our </a:t>
            </a:r>
            <a:r>
              <a:rPr lang="fr-FR" sz="1600" dirty="0" err="1"/>
              <a:t>calculations</a:t>
            </a:r>
            <a:r>
              <a:rPr lang="fr-FR" sz="1600" dirty="0"/>
              <a:t>:</a:t>
            </a:r>
            <a:endParaRPr lang="en-US" sz="1600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2B51CDEB-9729-580B-6783-32529A43A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34" y="1470789"/>
            <a:ext cx="3873500" cy="8001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5F8D440F-38D0-8D59-A4B0-280B35F37E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9837" y="2385607"/>
            <a:ext cx="2611111" cy="2874171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0074B7D8-46E3-7789-0CAB-9E4A5A4E0D9C}"/>
              </a:ext>
            </a:extLst>
          </p:cNvPr>
          <p:cNvSpPr txBox="1"/>
          <p:nvPr/>
        </p:nvSpPr>
        <p:spPr>
          <a:xfrm>
            <a:off x="1422437" y="2519627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3B2646-4C82-835B-5C43-E2DCDF6317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9683" y="-198952"/>
            <a:ext cx="3293121" cy="246984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F2D77E-DE92-498F-F580-27D65FD251E6}"/>
              </a:ext>
            </a:extLst>
          </p:cNvPr>
          <p:cNvSpPr txBox="1"/>
          <p:nvPr/>
        </p:nvSpPr>
        <p:spPr>
          <a:xfrm>
            <a:off x="7329870" y="719573"/>
            <a:ext cx="1157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Spagnoli et al.</a:t>
            </a:r>
          </a:p>
        </p:txBody>
      </p:sp>
    </p:spTree>
    <p:extLst>
      <p:ext uri="{BB962C8B-B14F-4D97-AF65-F5344CB8AC3E}">
        <p14:creationId xmlns:p14="http://schemas.microsoft.com/office/powerpoint/2010/main" val="3372031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27654E82-17D9-9321-9543-764CD667CA80}"/>
              </a:ext>
            </a:extLst>
          </p:cNvPr>
          <p:cNvGrpSpPr/>
          <p:nvPr/>
        </p:nvGrpSpPr>
        <p:grpSpPr>
          <a:xfrm>
            <a:off x="0" y="18880"/>
            <a:ext cx="12192000" cy="387543"/>
            <a:chOff x="-1143000" y="18880"/>
            <a:chExt cx="12192000" cy="387543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2419FC76-01D3-0A7B-8D86-1B4441B51B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1143000" y="340966"/>
              <a:ext cx="12192000" cy="65457"/>
            </a:xfrm>
            <a:prstGeom prst="line">
              <a:avLst/>
            </a:prstGeom>
            <a:ln w="285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3C73CAC-2EC1-3B1E-3BB9-C7D69CD8FF8F}"/>
                </a:ext>
              </a:extLst>
            </p:cNvPr>
            <p:cNvSpPr txBox="1"/>
            <p:nvPr/>
          </p:nvSpPr>
          <p:spPr>
            <a:xfrm>
              <a:off x="5415919" y="18880"/>
              <a:ext cx="5633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>
                  <a:solidFill>
                    <a:srgbClr val="0070C0"/>
                  </a:solidFill>
                </a:rPr>
                <a:t>Numerical methods competing with quantum computing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76F043B5-7C36-3BD6-F8B5-17D194F9CC8E}"/>
              </a:ext>
            </a:extLst>
          </p:cNvPr>
          <p:cNvGrpSpPr/>
          <p:nvPr/>
        </p:nvGrpSpPr>
        <p:grpSpPr>
          <a:xfrm>
            <a:off x="1380067" y="930237"/>
            <a:ext cx="11006666" cy="2986778"/>
            <a:chOff x="237067" y="719221"/>
            <a:chExt cx="11006666" cy="298677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F6D559-9D7E-6B3C-E3AB-B34A21E2D285}"/>
                </a:ext>
              </a:extLst>
            </p:cNvPr>
            <p:cNvSpPr/>
            <p:nvPr/>
          </p:nvSpPr>
          <p:spPr>
            <a:xfrm>
              <a:off x="237067" y="719221"/>
              <a:ext cx="21336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Tensor network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8BE19D2-ACBB-6D17-67B6-A12E4A9FE3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06678" y="743933"/>
              <a:ext cx="3454400" cy="2590800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4C77FF9C-CE02-2C8D-FEF4-F515F823ECE3}"/>
                </a:ext>
              </a:extLst>
            </p:cNvPr>
            <p:cNvSpPr txBox="1"/>
            <p:nvPr/>
          </p:nvSpPr>
          <p:spPr>
            <a:xfrm>
              <a:off x="6265333" y="3059668"/>
              <a:ext cx="497840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dirty="0" err="1"/>
                <a:t>Roggero</a:t>
              </a:r>
              <a:r>
                <a:rPr lang="fr-FR" dirty="0"/>
                <a:t>, Phys. </a:t>
              </a:r>
              <a:r>
                <a:rPr lang="fr-FR" dirty="0" err="1"/>
                <a:t>Rev</a:t>
              </a:r>
              <a:r>
                <a:rPr lang="fr-FR" dirty="0"/>
                <a:t>. D 104 (2021)</a:t>
              </a:r>
            </a:p>
            <a:p>
              <a:r>
                <a:rPr lang="fr-FR" dirty="0" err="1"/>
                <a:t>Cervia</a:t>
              </a:r>
              <a:r>
                <a:rPr lang="fr-FR" dirty="0"/>
                <a:t> et al, Phys. </a:t>
              </a:r>
              <a:r>
                <a:rPr lang="fr-FR" dirty="0" err="1"/>
                <a:t>Rev</a:t>
              </a:r>
              <a:r>
                <a:rPr lang="fr-FR" dirty="0"/>
                <a:t>. D 105 (2022)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42E63F76-02AA-2226-CC82-088F50FCA63F}"/>
                </a:ext>
              </a:extLst>
            </p:cNvPr>
            <p:cNvSpPr txBox="1"/>
            <p:nvPr/>
          </p:nvSpPr>
          <p:spPr>
            <a:xfrm>
              <a:off x="440267" y="1422400"/>
              <a:ext cx="28773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Using MPS layers to simulate</a:t>
              </a:r>
            </a:p>
            <a:p>
              <a:r>
                <a:rPr lang="en-US" dirty="0"/>
                <a:t>neutrino evolution 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96D25C7F-6738-0E45-30E8-6EADE9D94728}"/>
                </a:ext>
              </a:extLst>
            </p:cNvPr>
            <p:cNvSpPr txBox="1"/>
            <p:nvPr/>
          </p:nvSpPr>
          <p:spPr>
            <a:xfrm>
              <a:off x="7484533" y="1176421"/>
              <a:ext cx="21781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Up to ~100 neutrinos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E221437F-0D1D-8CAE-07AB-57C1C0409C5A}"/>
              </a:ext>
            </a:extLst>
          </p:cNvPr>
          <p:cNvGrpSpPr/>
          <p:nvPr/>
        </p:nvGrpSpPr>
        <p:grpSpPr>
          <a:xfrm>
            <a:off x="430495" y="3200401"/>
            <a:ext cx="9105732" cy="3553593"/>
            <a:chOff x="237067" y="3200400"/>
            <a:chExt cx="9105732" cy="355359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0EA771D-32E9-A26C-F65F-0F4915DF819D}"/>
                </a:ext>
              </a:extLst>
            </p:cNvPr>
            <p:cNvSpPr/>
            <p:nvPr/>
          </p:nvSpPr>
          <p:spPr>
            <a:xfrm>
              <a:off x="237067" y="3200400"/>
              <a:ext cx="24892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Phase-space methods</a:t>
              </a:r>
            </a:p>
          </p:txBody>
        </p: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7778A920-6342-D63B-229E-F406E66CF2EC}"/>
                </a:ext>
              </a:extLst>
            </p:cNvPr>
            <p:cNvGrpSpPr/>
            <p:nvPr/>
          </p:nvGrpSpPr>
          <p:grpSpPr>
            <a:xfrm>
              <a:off x="237067" y="4158435"/>
              <a:ext cx="4167113" cy="2270674"/>
              <a:chOff x="237067" y="4158435"/>
              <a:chExt cx="4167113" cy="2270674"/>
            </a:xfrm>
          </p:grpSpPr>
          <p:grpSp>
            <p:nvGrpSpPr>
              <p:cNvPr id="18" name="Groupe 17">
                <a:extLst>
                  <a:ext uri="{FF2B5EF4-FFF2-40B4-BE49-F238E27FC236}">
                    <a16:creationId xmlns:a16="http://schemas.microsoft.com/office/drawing/2014/main" id="{90701B92-9D9D-C2E0-3DCB-BF383A16299C}"/>
                  </a:ext>
                </a:extLst>
              </p:cNvPr>
              <p:cNvGrpSpPr/>
              <p:nvPr/>
            </p:nvGrpSpPr>
            <p:grpSpPr>
              <a:xfrm>
                <a:off x="2177447" y="4292653"/>
                <a:ext cx="2226733" cy="2136456"/>
                <a:chOff x="3457944" y="5200629"/>
                <a:chExt cx="2226733" cy="2136456"/>
              </a:xfrm>
            </p:grpSpPr>
            <p:pic>
              <p:nvPicPr>
                <p:cNvPr id="16" name="Image 15">
                  <a:extLst>
                    <a:ext uri="{FF2B5EF4-FFF2-40B4-BE49-F238E27FC236}">
                      <a16:creationId xmlns:a16="http://schemas.microsoft.com/office/drawing/2014/main" id="{31DF183E-536B-7EF2-5723-E71F7C6CF4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5516" t="-1" r="29698" b="1551"/>
                <a:stretch/>
              </p:blipFill>
              <p:spPr>
                <a:xfrm>
                  <a:off x="3457944" y="5220933"/>
                  <a:ext cx="2226733" cy="2116152"/>
                </a:xfrm>
                <a:prstGeom prst="rect">
                  <a:avLst/>
                </a:prstGeom>
              </p:spPr>
            </p:pic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0232A6C1-1A6C-921A-46AC-E41DE3B22EE5}"/>
                    </a:ext>
                  </a:extLst>
                </p:cNvPr>
                <p:cNvSpPr/>
                <p:nvPr/>
              </p:nvSpPr>
              <p:spPr>
                <a:xfrm>
                  <a:off x="3708400" y="5200629"/>
                  <a:ext cx="1925478" cy="4506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019FB652-20F8-A5BE-3805-161E99FCDA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54525" t="1" b="-5934"/>
              <a:stretch/>
            </p:blipFill>
            <p:spPr>
              <a:xfrm>
                <a:off x="237067" y="4158435"/>
                <a:ext cx="2041978" cy="2120574"/>
              </a:xfrm>
              <a:prstGeom prst="rect">
                <a:avLst/>
              </a:prstGeom>
            </p:spPr>
          </p:pic>
        </p:grpSp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8697822D-8A67-A172-D93B-32FCAC47D9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7647" y="3827732"/>
              <a:ext cx="2436886" cy="2926261"/>
            </a:xfrm>
            <a:prstGeom prst="rect">
              <a:avLst/>
            </a:prstGeom>
          </p:spPr>
        </p:pic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5CEB6CA0-53B3-9E21-E45B-090E9B8AE25C}"/>
                </a:ext>
              </a:extLst>
            </p:cNvPr>
            <p:cNvSpPr txBox="1"/>
            <p:nvPr/>
          </p:nvSpPr>
          <p:spPr>
            <a:xfrm>
              <a:off x="7484533" y="4294968"/>
              <a:ext cx="1858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Several hundreds 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of neutrinos</a:t>
              </a:r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0B7FEAB0-2944-D593-7FE9-282C98865E95}"/>
              </a:ext>
            </a:extLst>
          </p:cNvPr>
          <p:cNvSpPr txBox="1"/>
          <p:nvPr/>
        </p:nvSpPr>
        <p:spPr>
          <a:xfrm>
            <a:off x="2514" y="437916"/>
            <a:ext cx="3161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Classical computing techniques: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2649CCF-279E-CBE7-1FE1-44C5178C90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7645" y="5203872"/>
            <a:ext cx="4619775" cy="1243546"/>
          </a:xfrm>
          <a:prstGeom prst="rect">
            <a:avLst/>
          </a:prstGeom>
        </p:spPr>
      </p:pic>
      <p:sp>
        <p:nvSpPr>
          <p:cNvPr id="3" name="Flèche vers la droite 2">
            <a:extLst>
              <a:ext uri="{FF2B5EF4-FFF2-40B4-BE49-F238E27FC236}">
                <a16:creationId xmlns:a16="http://schemas.microsoft.com/office/drawing/2014/main" id="{C26219C3-B8B6-4DF6-64DC-F327EC69E967}"/>
              </a:ext>
            </a:extLst>
          </p:cNvPr>
          <p:cNvSpPr/>
          <p:nvPr/>
        </p:nvSpPr>
        <p:spPr>
          <a:xfrm>
            <a:off x="7797229" y="6530286"/>
            <a:ext cx="419117" cy="236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09405F6-629D-F560-E1EF-95DA64D68B54}"/>
              </a:ext>
            </a:extLst>
          </p:cNvPr>
          <p:cNvSpPr txBox="1"/>
          <p:nvPr/>
        </p:nvSpPr>
        <p:spPr>
          <a:xfrm>
            <a:off x="8209661" y="6447418"/>
            <a:ext cx="2596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3-flavor code is underway</a:t>
            </a:r>
          </a:p>
        </p:txBody>
      </p:sp>
    </p:spTree>
    <p:extLst>
      <p:ext uri="{BB962C8B-B14F-4D97-AF65-F5344CB8AC3E}">
        <p14:creationId xmlns:p14="http://schemas.microsoft.com/office/powerpoint/2010/main" val="7534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1A01728-2475-D2BD-8097-A4EB66C09953}"/>
              </a:ext>
            </a:extLst>
          </p:cNvPr>
          <p:cNvSpPr txBox="1"/>
          <p:nvPr/>
        </p:nvSpPr>
        <p:spPr>
          <a:xfrm>
            <a:off x="277792" y="243069"/>
            <a:ext cx="6548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>
                <a:latin typeface="Quicksand Bold" pitchFamily="2" charset="0"/>
              </a:rPr>
              <a:t>// Random channel (Qdrift-inspired)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F1699D4-6778-E3CF-C13A-EC2CF9A1B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631" y="1779840"/>
            <a:ext cx="3726244" cy="2097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9B947231-A2D2-1554-9F09-1C60AE374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566109" y="3821774"/>
            <a:ext cx="2078961" cy="85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3CA20A-EC6B-2E4C-2744-5C07AF8D10A4}"/>
              </a:ext>
            </a:extLst>
          </p:cNvPr>
          <p:cNvSpPr txBox="1"/>
          <p:nvPr/>
        </p:nvSpPr>
        <p:spPr>
          <a:xfrm>
            <a:off x="352672" y="4029608"/>
            <a:ext cx="51763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CH" sz="1800" dirty="0">
                <a:latin typeface="Quicksand Bold" pitchFamily="2" charset="0"/>
              </a:rPr>
              <a:t>Angles are </a:t>
            </a:r>
            <a:r>
              <a:rPr lang="en-CH" sz="1800" dirty="0">
                <a:solidFill>
                  <a:schemeClr val="accent1"/>
                </a:solidFill>
                <a:latin typeface="Quicksand Bold" pitchFamily="2" charset="0"/>
              </a:rPr>
              <a:t>sampled </a:t>
            </a:r>
            <a:r>
              <a:rPr lang="en-CH" sz="1800" dirty="0">
                <a:latin typeface="Quicksand Bold" pitchFamily="2" charset="0"/>
              </a:rPr>
              <a:t>from the Hamiltonian.</a:t>
            </a:r>
          </a:p>
          <a:p>
            <a:pPr marL="342900" indent="-342900">
              <a:buFont typeface="+mj-lt"/>
              <a:buAutoNum type="arabicPeriod"/>
            </a:pPr>
            <a:r>
              <a:rPr lang="en-CH" sz="1800" dirty="0">
                <a:latin typeface="Quicksand Bold" pitchFamily="2" charset="0"/>
              </a:rPr>
              <a:t>Consider a </a:t>
            </a:r>
            <a:r>
              <a:rPr lang="en-CH" sz="1800" dirty="0">
                <a:solidFill>
                  <a:schemeClr val="accent1"/>
                </a:solidFill>
                <a:latin typeface="Quicksand Bold" pitchFamily="2" charset="0"/>
              </a:rPr>
              <a:t>permutation-invariant</a:t>
            </a:r>
            <a:r>
              <a:rPr lang="en-CH" sz="1800" dirty="0">
                <a:latin typeface="Quicksand Bold" pitchFamily="2" charset="0"/>
              </a:rPr>
              <a:t> observable.</a:t>
            </a:r>
          </a:p>
          <a:p>
            <a:pPr marL="342900" indent="-342900">
              <a:buFont typeface="+mj-lt"/>
              <a:buAutoNum type="arabicPeriod"/>
            </a:pPr>
            <a:r>
              <a:rPr lang="en-CH" sz="1800" dirty="0">
                <a:solidFill>
                  <a:schemeClr val="accent1"/>
                </a:solidFill>
                <a:latin typeface="Quicksand Bold" pitchFamily="2" charset="0"/>
              </a:rPr>
              <a:t>Average</a:t>
            </a:r>
            <a:r>
              <a:rPr lang="en-CH" sz="1800" dirty="0">
                <a:latin typeface="Quicksand Bold" pitchFamily="2" charset="0"/>
              </a:rPr>
              <a:t> over permutation of the initial state, since the exact evolution remains invariant.</a:t>
            </a:r>
          </a:p>
          <a:p>
            <a:pPr marL="342900" indent="-342900">
              <a:buFont typeface="+mj-lt"/>
              <a:buAutoNum type="arabicPeriod"/>
            </a:pPr>
            <a:r>
              <a:rPr lang="en-CH" sz="1800" dirty="0">
                <a:latin typeface="Quicksand Bold" pitchFamily="2" charset="0"/>
              </a:rPr>
              <a:t>Fix the time scale by matching the </a:t>
            </a:r>
            <a:r>
              <a:rPr lang="en-CH" sz="1800" dirty="0">
                <a:solidFill>
                  <a:schemeClr val="accent1"/>
                </a:solidFill>
                <a:latin typeface="Quicksand Bold" pitchFamily="2" charset="0"/>
              </a:rPr>
              <a:t>short-time </a:t>
            </a:r>
            <a:r>
              <a:rPr lang="en-CH" sz="1800" dirty="0">
                <a:latin typeface="Quicksand Bold" pitchFamily="2" charset="0"/>
              </a:rPr>
              <a:t>dynamics.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4C7C8B-51EC-5518-4327-77496CC5E498}"/>
              </a:ext>
            </a:extLst>
          </p:cNvPr>
          <p:cNvSpPr txBox="1"/>
          <p:nvPr/>
        </p:nvSpPr>
        <p:spPr>
          <a:xfrm>
            <a:off x="6383438" y="1246129"/>
            <a:ext cx="54558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dirty="0">
                <a:latin typeface="Quicksand Bold" pitchFamily="2" charset="0"/>
              </a:rPr>
              <a:t>20 neutrinos, 100 random instances.</a:t>
            </a:r>
          </a:p>
          <a:p>
            <a:r>
              <a:rPr lang="en-GB" sz="1800" dirty="0">
                <a:latin typeface="Quicksand Bold" pitchFamily="2" charset="0"/>
              </a:rPr>
              <a:t>The n</a:t>
            </a:r>
            <a:r>
              <a:rPr lang="en-CH" sz="1800" dirty="0">
                <a:latin typeface="Quicksand Bold" pitchFamily="2" charset="0"/>
              </a:rPr>
              <a:t>umber of layers seems to grow as O(t).</a:t>
            </a:r>
          </a:p>
        </p:txBody>
      </p:sp>
      <p:pic>
        <p:nvPicPr>
          <p:cNvPr id="11" name="Picture 10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2A87F6C5-30DC-9E08-D2B3-D2B7B2A222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9590" y="2241552"/>
            <a:ext cx="4090704" cy="45326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F74304F-0B25-5A4E-A5BB-8F48F8E97D6C}"/>
              </a:ext>
            </a:extLst>
          </p:cNvPr>
          <p:cNvSpPr txBox="1"/>
          <p:nvPr/>
        </p:nvSpPr>
        <p:spPr>
          <a:xfrm>
            <a:off x="352672" y="922963"/>
            <a:ext cx="5634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Quicksand Bold" pitchFamily="2" charset="0"/>
              </a:rPr>
              <a:t>Reproduce as much as possible what we know from the dynamics, average over the rest.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287194-F444-3F97-AD5B-B7E3D30942F5}"/>
              </a:ext>
            </a:extLst>
          </p:cNvPr>
          <p:cNvSpPr txBox="1"/>
          <p:nvPr/>
        </p:nvSpPr>
        <p:spPr>
          <a:xfrm>
            <a:off x="9587696" y="83812"/>
            <a:ext cx="2604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O. Kiss, F. Tacchino,           I. Tavernelli &amp; A. Roggero</a:t>
            </a:r>
          </a:p>
        </p:txBody>
      </p:sp>
    </p:spTree>
    <p:extLst>
      <p:ext uri="{BB962C8B-B14F-4D97-AF65-F5344CB8AC3E}">
        <p14:creationId xmlns:p14="http://schemas.microsoft.com/office/powerpoint/2010/main" val="3075538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CABAD-E76C-3C32-2C04-2CA730CCC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815" y="237803"/>
            <a:ext cx="10427826" cy="942815"/>
          </a:xfrm>
        </p:spPr>
        <p:txBody>
          <a:bodyPr/>
          <a:lstStyle/>
          <a:p>
            <a:r>
              <a:rPr lang="en-CH" dirty="0">
                <a:latin typeface="Quicksand Bold" pitchFamily="2" charset="0"/>
              </a:rPr>
              <a:t>// Let us scale this up! </a:t>
            </a:r>
          </a:p>
        </p:txBody>
      </p:sp>
      <p:pic>
        <p:nvPicPr>
          <p:cNvPr id="5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D2C86A09-39F8-95EF-643C-379A4F393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815" y="2682846"/>
            <a:ext cx="5103509" cy="38276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E50F7D-8EF3-1ECB-B998-AD6F2001DA16}"/>
              </a:ext>
            </a:extLst>
          </p:cNvPr>
          <p:cNvSpPr txBox="1"/>
          <p:nvPr/>
        </p:nvSpPr>
        <p:spPr>
          <a:xfrm>
            <a:off x="1001312" y="1306827"/>
            <a:ext cx="4684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Quicksand Bold" pitchFamily="2" charset="0"/>
              </a:rPr>
              <a:t>32 neutrinos, ibm_fez, one realisation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07BC2-8D03-D3D9-26A8-47C898A5D163}"/>
              </a:ext>
            </a:extLst>
          </p:cNvPr>
          <p:cNvSpPr txBox="1"/>
          <p:nvPr/>
        </p:nvSpPr>
        <p:spPr>
          <a:xfrm>
            <a:off x="1001312" y="1856337"/>
            <a:ext cx="4323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Quicksand Bold" pitchFamily="2" charset="0"/>
              </a:rPr>
              <a:t>We estimate the noise parameters on the (invariant) zero initial state.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8C4F41-5CDD-7814-DCD9-3A6690D494C4}"/>
              </a:ext>
            </a:extLst>
          </p:cNvPr>
          <p:cNvSpPr txBox="1"/>
          <p:nvPr/>
        </p:nvSpPr>
        <p:spPr>
          <a:xfrm>
            <a:off x="4528776" y="6325636"/>
            <a:ext cx="1489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90 CNOTs depth</a:t>
            </a:r>
          </a:p>
        </p:txBody>
      </p:sp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8355938F-260A-C156-0C84-06AE21342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151" y="2502668"/>
            <a:ext cx="4228224" cy="42282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B6767A-4064-6896-0C5B-931EEB7B86B8}"/>
              </a:ext>
            </a:extLst>
          </p:cNvPr>
          <p:cNvSpPr txBox="1"/>
          <p:nvPr/>
        </p:nvSpPr>
        <p:spPr>
          <a:xfrm>
            <a:off x="7674016" y="1676159"/>
            <a:ext cx="3424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Quicksand Bold" pitchFamily="2" charset="0"/>
              </a:rPr>
              <a:t>Scaling with the system size (MPS)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1160DA-7998-FE70-2D79-E000D849F724}"/>
              </a:ext>
            </a:extLst>
          </p:cNvPr>
          <p:cNvSpPr txBox="1"/>
          <p:nvPr/>
        </p:nvSpPr>
        <p:spPr>
          <a:xfrm>
            <a:off x="1180616" y="5196966"/>
            <a:ext cx="13079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</a:t>
            </a:r>
            <a:r>
              <a:rPr lang="en-CH" sz="1400" dirty="0"/>
              <a:t>haracteristic time</a:t>
            </a:r>
          </a:p>
        </p:txBody>
      </p:sp>
    </p:spTree>
    <p:extLst>
      <p:ext uri="{BB962C8B-B14F-4D97-AF65-F5344CB8AC3E}">
        <p14:creationId xmlns:p14="http://schemas.microsoft.com/office/powerpoint/2010/main" val="3683785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FE0EA-A3B6-4143-C324-89C38FC23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512" y="650875"/>
            <a:ext cx="11063288" cy="1325563"/>
          </a:xfrm>
        </p:spPr>
        <p:txBody>
          <a:bodyPr>
            <a:normAutofit/>
          </a:bodyPr>
          <a:lstStyle/>
          <a:p>
            <a:r>
              <a:rPr lang="en-CH" sz="3000" dirty="0">
                <a:latin typeface="Quicksand Bold" pitchFamily="2" charset="0"/>
              </a:rPr>
              <a:t>// Quantum simulation is not a solved problem!</a:t>
            </a:r>
            <a:br>
              <a:rPr lang="en-CH" sz="3000" dirty="0">
                <a:latin typeface="Quicksand Bold" pitchFamily="2" charset="0"/>
              </a:rPr>
            </a:br>
            <a:r>
              <a:rPr lang="en-CH" sz="3000" dirty="0">
                <a:latin typeface="Quicksand Bold" pitchFamily="2" charset="0"/>
              </a:rPr>
              <a:t>How to choose the best algorithm for a specifi</a:t>
            </a:r>
            <a:r>
              <a:rPr lang="en-GB" sz="3000" dirty="0">
                <a:latin typeface="Quicksand Bold" pitchFamily="2" charset="0"/>
              </a:rPr>
              <a:t>c</a:t>
            </a:r>
            <a:r>
              <a:rPr lang="en-CH" sz="3000" dirty="0">
                <a:latin typeface="Quicksand Bold" pitchFamily="2" charset="0"/>
              </a:rPr>
              <a:t> system?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55FFD1-0B2E-A1E3-E0F5-EA1F737C4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5894"/>
            <a:ext cx="10515600" cy="4351338"/>
          </a:xfrm>
        </p:spPr>
        <p:txBody>
          <a:bodyPr/>
          <a:lstStyle/>
          <a:p>
            <a:r>
              <a:rPr lang="en-CH" dirty="0">
                <a:latin typeface="Quicksand Bold" pitchFamily="2" charset="0"/>
              </a:rPr>
              <a:t>Trotter (commutator bound)</a:t>
            </a:r>
          </a:p>
          <a:p>
            <a:r>
              <a:rPr lang="en-CH" dirty="0">
                <a:latin typeface="Quicksand Bold" pitchFamily="2" charset="0"/>
              </a:rPr>
              <a:t>Sparsification – composite channels</a:t>
            </a:r>
          </a:p>
          <a:p>
            <a:r>
              <a:rPr lang="en-CH" dirty="0">
                <a:latin typeface="Quicksand Bold" pitchFamily="2" charset="0"/>
              </a:rPr>
              <a:t>Qdrift (one norm) </a:t>
            </a:r>
          </a:p>
          <a:p>
            <a:r>
              <a:rPr lang="en-CH" dirty="0">
                <a:latin typeface="Quicksand Bold" pitchFamily="2" charset="0"/>
              </a:rPr>
              <a:t>QSP (one norm) </a:t>
            </a:r>
          </a:p>
          <a:p>
            <a:r>
              <a:rPr lang="en-CH" dirty="0">
                <a:latin typeface="Quicksand Bold" pitchFamily="2" charset="0"/>
              </a:rPr>
              <a:t>Better LCU </a:t>
            </a:r>
          </a:p>
          <a:p>
            <a:r>
              <a:rPr lang="en-GB" dirty="0">
                <a:latin typeface="Quicksand Bold" pitchFamily="2" charset="0"/>
              </a:rPr>
              <a:t>I</a:t>
            </a:r>
            <a:r>
              <a:rPr lang="en-CH" dirty="0">
                <a:latin typeface="Quicksand Bold" pitchFamily="2" charset="0"/>
              </a:rPr>
              <a:t>nitial state and observable dependant </a:t>
            </a:r>
          </a:p>
          <a:p>
            <a:endParaRPr lang="en-CH" dirty="0">
              <a:latin typeface="Quicksand Bold" pitchFamily="2" charset="0"/>
            </a:endParaRPr>
          </a:p>
          <a:p>
            <a:endParaRPr lang="en-CH" dirty="0">
              <a:latin typeface="Quicksand 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597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B2D8EB11-3921-9278-D7D8-861EC2339360}"/>
              </a:ext>
            </a:extLst>
          </p:cNvPr>
          <p:cNvGrpSpPr/>
          <p:nvPr/>
        </p:nvGrpSpPr>
        <p:grpSpPr>
          <a:xfrm>
            <a:off x="1270788" y="0"/>
            <a:ext cx="4128336" cy="2365894"/>
            <a:chOff x="500322" y="3891225"/>
            <a:chExt cx="4128336" cy="2365894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07055ED0-A008-E795-AB49-5144A24A9B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322" y="4260557"/>
              <a:ext cx="1833739" cy="752654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8E70827-5AD9-B159-CFCC-657FAACF06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20904" y="4384303"/>
              <a:ext cx="1807754" cy="7488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23BBF20E-213A-43B2-C7FA-27A632974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4377" y="5426364"/>
              <a:ext cx="1807754" cy="748800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30D5F83-FB8E-B777-E087-7F0834557925}"/>
                </a:ext>
              </a:extLst>
            </p:cNvPr>
            <p:cNvSpPr txBox="1"/>
            <p:nvPr/>
          </p:nvSpPr>
          <p:spPr>
            <a:xfrm>
              <a:off x="1013150" y="3891225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Beam 1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9FE23722-0062-CCFB-30F4-EA4489FD64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06606" y="5508319"/>
              <a:ext cx="950400" cy="748800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3E9A9B5-D7E9-38F0-5258-A842B4A64B09}"/>
                </a:ext>
              </a:extLst>
            </p:cNvPr>
            <p:cNvSpPr txBox="1"/>
            <p:nvPr/>
          </p:nvSpPr>
          <p:spPr>
            <a:xfrm>
              <a:off x="1013149" y="5108579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Beam 2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4AFFE9F2-DB20-FD3B-2600-5E117B35EE5D}"/>
                </a:ext>
              </a:extLst>
            </p:cNvPr>
            <p:cNvSpPr txBox="1"/>
            <p:nvPr/>
          </p:nvSpPr>
          <p:spPr>
            <a:xfrm>
              <a:off x="3287907" y="5138987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Beam 3</a:t>
              </a:r>
            </a:p>
          </p:txBody>
        </p:sp>
        <p:sp>
          <p:nvSpPr>
            <p:cNvPr id="13" name="Double flèche horizontale 12">
              <a:extLst>
                <a:ext uri="{FF2B5EF4-FFF2-40B4-BE49-F238E27FC236}">
                  <a16:creationId xmlns:a16="http://schemas.microsoft.com/office/drawing/2014/main" id="{ADF49587-189A-211C-7258-56785BDA411C}"/>
                </a:ext>
              </a:extLst>
            </p:cNvPr>
            <p:cNvSpPr/>
            <p:nvPr/>
          </p:nvSpPr>
          <p:spPr>
            <a:xfrm rot="3845915">
              <a:off x="1786449" y="5117104"/>
              <a:ext cx="610059" cy="162618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Double flèche horizontale 13">
              <a:extLst>
                <a:ext uri="{FF2B5EF4-FFF2-40B4-BE49-F238E27FC236}">
                  <a16:creationId xmlns:a16="http://schemas.microsoft.com/office/drawing/2014/main" id="{05907713-268A-C570-F734-A273E8D2A6C0}"/>
                </a:ext>
              </a:extLst>
            </p:cNvPr>
            <p:cNvSpPr/>
            <p:nvPr/>
          </p:nvSpPr>
          <p:spPr>
            <a:xfrm rot="468856">
              <a:off x="2244348" y="4769066"/>
              <a:ext cx="610059" cy="162618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ouble flèche horizontale 14">
              <a:extLst>
                <a:ext uri="{FF2B5EF4-FFF2-40B4-BE49-F238E27FC236}">
                  <a16:creationId xmlns:a16="http://schemas.microsoft.com/office/drawing/2014/main" id="{A4CFA173-0855-2032-9236-405A51AAE35A}"/>
                </a:ext>
              </a:extLst>
            </p:cNvPr>
            <p:cNvSpPr/>
            <p:nvPr/>
          </p:nvSpPr>
          <p:spPr>
            <a:xfrm rot="19133599">
              <a:off x="2394047" y="5296953"/>
              <a:ext cx="610059" cy="162618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4157144D-4F11-F03B-7822-63F0DD711C22}"/>
              </a:ext>
            </a:extLst>
          </p:cNvPr>
          <p:cNvGrpSpPr/>
          <p:nvPr/>
        </p:nvGrpSpPr>
        <p:grpSpPr>
          <a:xfrm>
            <a:off x="2719992" y="3226"/>
            <a:ext cx="8329008" cy="646331"/>
            <a:chOff x="1576992" y="3225"/>
            <a:chExt cx="8329008" cy="646331"/>
          </a:xfrm>
        </p:grpSpPr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CAB45AC4-9757-7FEF-3F93-B6D6FFEA3CA1}"/>
                </a:ext>
              </a:extLst>
            </p:cNvPr>
            <p:cNvCxnSpPr/>
            <p:nvPr/>
          </p:nvCxnSpPr>
          <p:spPr>
            <a:xfrm flipV="1">
              <a:off x="1576992" y="369332"/>
              <a:ext cx="8215371" cy="17648"/>
            </a:xfrm>
            <a:prstGeom prst="line">
              <a:avLst/>
            </a:prstGeom>
            <a:ln w="285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75A577B1-B917-A2AC-6B79-04ECD4548007}"/>
                </a:ext>
              </a:extLst>
            </p:cNvPr>
            <p:cNvSpPr txBox="1"/>
            <p:nvPr/>
          </p:nvSpPr>
          <p:spPr>
            <a:xfrm>
              <a:off x="5121100" y="3225"/>
              <a:ext cx="47849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>
                  <a:solidFill>
                    <a:srgbClr val="0070C0"/>
                  </a:solidFill>
                </a:rPr>
                <a:t>A focus on neutrino oscillation physics simulated </a:t>
              </a:r>
            </a:p>
            <a:p>
              <a:pPr algn="r"/>
              <a:r>
                <a:rPr lang="en-US" dirty="0">
                  <a:solidFill>
                    <a:srgbClr val="0070C0"/>
                  </a:solidFill>
                </a:rPr>
                <a:t>on quantum computers</a:t>
              </a: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059AAEB0-C45D-F752-BB7B-C8AE59C2A7BD}"/>
              </a:ext>
            </a:extLst>
          </p:cNvPr>
          <p:cNvSpPr txBox="1"/>
          <p:nvPr/>
        </p:nvSpPr>
        <p:spPr>
          <a:xfrm>
            <a:off x="5887271" y="640489"/>
            <a:ext cx="4784899" cy="4216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Illustration of the Hamiltonian (2 flavor </a:t>
            </a:r>
            <a:r>
              <a:rPr lang="en-US" dirty="0" err="1"/>
              <a:t>approx</a:t>
            </a:r>
            <a:r>
              <a:rPr lang="en-US" dirty="0"/>
              <a:t>)</a:t>
            </a:r>
          </a:p>
        </p:txBody>
      </p: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1112164A-F263-DAD7-722C-38C55D35811D}"/>
              </a:ext>
            </a:extLst>
          </p:cNvPr>
          <p:cNvGrpSpPr/>
          <p:nvPr/>
        </p:nvGrpSpPr>
        <p:grpSpPr>
          <a:xfrm>
            <a:off x="5438014" y="1121986"/>
            <a:ext cx="5380520" cy="1505494"/>
            <a:chOff x="4295014" y="1121986"/>
            <a:chExt cx="5380520" cy="1505494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A99DBF2C-4D7E-0773-CB0D-DEE31B48D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84677" y="1121986"/>
              <a:ext cx="3990857" cy="720000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0E3468EC-5F74-870C-367E-BC82142052C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874453" y="1907480"/>
              <a:ext cx="3801081" cy="720000"/>
            </a:xfrm>
            <a:prstGeom prst="rect">
              <a:avLst/>
            </a:prstGeom>
          </p:spPr>
        </p:pic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95CAAECF-77AB-0CBA-9C19-4DED49FFDF5C}"/>
                </a:ext>
              </a:extLst>
            </p:cNvPr>
            <p:cNvSpPr txBox="1"/>
            <p:nvPr/>
          </p:nvSpPr>
          <p:spPr>
            <a:xfrm>
              <a:off x="4295014" y="1297320"/>
              <a:ext cx="11651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Oscillation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B0A95B55-BE56-9703-A0D5-AE30C8B96590}"/>
                </a:ext>
              </a:extLst>
            </p:cNvPr>
            <p:cNvSpPr txBox="1"/>
            <p:nvPr/>
          </p:nvSpPr>
          <p:spPr>
            <a:xfrm>
              <a:off x="4295014" y="2082814"/>
              <a:ext cx="10102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Coupling</a:t>
              </a: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03673328-EFD0-C698-64E0-58F57D6CD523}"/>
              </a:ext>
            </a:extLst>
          </p:cNvPr>
          <p:cNvGrpSpPr/>
          <p:nvPr/>
        </p:nvGrpSpPr>
        <p:grpSpPr>
          <a:xfrm>
            <a:off x="1165106" y="2801905"/>
            <a:ext cx="9884162" cy="4064500"/>
            <a:chOff x="22106" y="2801905"/>
            <a:chExt cx="9884162" cy="4064500"/>
          </a:xfrm>
        </p:grpSpPr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09AF03D5-E758-FCF8-1769-FD6EBF21E32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809183" y="4583918"/>
              <a:ext cx="1523174" cy="1911846"/>
            </a:xfrm>
            <a:prstGeom prst="rect">
              <a:avLst/>
            </a:prstGeom>
          </p:spPr>
        </p:pic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0A42C6E2-59D2-FC16-A46D-5D88554FD7BF}"/>
                </a:ext>
              </a:extLst>
            </p:cNvPr>
            <p:cNvSpPr txBox="1"/>
            <p:nvPr/>
          </p:nvSpPr>
          <p:spPr>
            <a:xfrm>
              <a:off x="2449179" y="6472773"/>
              <a:ext cx="28655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/>
                <a:t>Amitrano,et</a:t>
              </a:r>
              <a:r>
                <a:rPr lang="en-US" sz="1600" dirty="0"/>
                <a:t> al, PRD 107, (2023) </a:t>
              </a:r>
            </a:p>
          </p:txBody>
        </p:sp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45D50069-1731-FD7C-9A97-F7323C1A312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6481" y="5077858"/>
              <a:ext cx="1926209" cy="1417905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5566CF82-F1F4-C924-03D4-AC4B64BCA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718112" y="4436939"/>
              <a:ext cx="2685282" cy="1526688"/>
            </a:xfrm>
            <a:prstGeom prst="rect">
              <a:avLst/>
            </a:prstGeom>
          </p:spPr>
        </p:pic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5001F018-EFC7-BB1F-B7D6-68F11621404A}"/>
                </a:ext>
              </a:extLst>
            </p:cNvPr>
            <p:cNvSpPr txBox="1"/>
            <p:nvPr/>
          </p:nvSpPr>
          <p:spPr>
            <a:xfrm>
              <a:off x="5156198" y="5836056"/>
              <a:ext cx="22471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Illa et al, </a:t>
              </a:r>
              <a:r>
                <a:rPr lang="fr-FR" sz="1600" dirty="0"/>
                <a:t>PRL 130 (2023) </a:t>
              </a:r>
              <a:r>
                <a:rPr lang="en-US" sz="1600" dirty="0"/>
                <a:t> </a:t>
              </a:r>
            </a:p>
          </p:txBody>
        </p:sp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575808DB-B6A7-D1AB-6B05-A2CD4DE09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404368" y="3979774"/>
              <a:ext cx="2501900" cy="1879600"/>
            </a:xfrm>
            <a:prstGeom prst="rect">
              <a:avLst/>
            </a:prstGeom>
          </p:spPr>
        </p:pic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2C254762-225F-8B27-9A71-C2843A8C4B16}"/>
                </a:ext>
              </a:extLst>
            </p:cNvPr>
            <p:cNvSpPr txBox="1"/>
            <p:nvPr/>
          </p:nvSpPr>
          <p:spPr>
            <a:xfrm>
              <a:off x="8151765" y="5794591"/>
              <a:ext cx="16257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Turro et al, </a:t>
              </a:r>
              <a:endParaRPr lang="fr-FR" sz="1600" dirty="0">
                <a:latin typeface="SFRM0900"/>
              </a:endParaRPr>
            </a:p>
            <a:p>
              <a:r>
                <a:rPr lang="fr-FR" sz="1600" dirty="0">
                  <a:latin typeface="SFRM0900"/>
                </a:rPr>
                <a:t>arxiv:2407.13914</a:t>
              </a:r>
              <a:endParaRPr lang="en-US" sz="1600" dirty="0"/>
            </a:p>
          </p:txBody>
        </p:sp>
        <p:sp>
          <p:nvSpPr>
            <p:cNvPr id="35" name="Flèche vers la droite 34">
              <a:extLst>
                <a:ext uri="{FF2B5EF4-FFF2-40B4-BE49-F238E27FC236}">
                  <a16:creationId xmlns:a16="http://schemas.microsoft.com/office/drawing/2014/main" id="{E4C344F7-B03A-7D32-14D0-539782B0ED21}"/>
                </a:ext>
              </a:extLst>
            </p:cNvPr>
            <p:cNvSpPr/>
            <p:nvPr/>
          </p:nvSpPr>
          <p:spPr>
            <a:xfrm rot="21107084">
              <a:off x="393853" y="3998822"/>
              <a:ext cx="8700832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BE7C16AA-A1D1-DB10-C613-289DFA27F8B8}"/>
                </a:ext>
              </a:extLst>
            </p:cNvPr>
            <p:cNvSpPr txBox="1"/>
            <p:nvPr/>
          </p:nvSpPr>
          <p:spPr>
            <a:xfrm>
              <a:off x="22106" y="6527851"/>
              <a:ext cx="522393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Hall et al, </a:t>
              </a:r>
              <a:r>
                <a:rPr lang="fr-FR" sz="1600" dirty="0"/>
                <a:t>PRD 104 (2021)</a:t>
              </a: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D13823C6-701F-A90F-F337-AB667B7765AE}"/>
                </a:ext>
              </a:extLst>
            </p:cNvPr>
            <p:cNvSpPr txBox="1"/>
            <p:nvPr/>
          </p:nvSpPr>
          <p:spPr>
            <a:xfrm>
              <a:off x="195770" y="3887201"/>
              <a:ext cx="15231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</a:rPr>
                <a:t>4 neutrinos </a:t>
              </a:r>
            </a:p>
            <a:p>
              <a:pPr algn="ctr"/>
              <a:r>
                <a:rPr lang="en-US" dirty="0">
                  <a:solidFill>
                    <a:srgbClr val="0070C0"/>
                  </a:solidFill>
                </a:rPr>
                <a:t>IBM-Vigo QPU</a:t>
              </a:r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7D31599F-C114-17E0-7854-767B26480244}"/>
                </a:ext>
              </a:extLst>
            </p:cNvPr>
            <p:cNvSpPr txBox="1"/>
            <p:nvPr/>
          </p:nvSpPr>
          <p:spPr>
            <a:xfrm>
              <a:off x="2189378" y="3341714"/>
              <a:ext cx="196303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</a:rPr>
                <a:t>4 &amp; 8 neutrinos </a:t>
              </a:r>
            </a:p>
            <a:p>
              <a:pPr algn="ctr"/>
              <a:r>
                <a:rPr lang="en-US" dirty="0">
                  <a:solidFill>
                    <a:srgbClr val="0070C0"/>
                  </a:solidFill>
                </a:rPr>
                <a:t>HQD-H1 </a:t>
              </a:r>
            </a:p>
            <a:p>
              <a:pPr algn="ctr"/>
              <a:r>
                <a:rPr lang="en-US" dirty="0">
                  <a:solidFill>
                    <a:srgbClr val="0070C0"/>
                  </a:solidFill>
                </a:rPr>
                <a:t>Trapped Ion device</a:t>
              </a:r>
            </a:p>
          </p:txBody>
        </p: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9777C5C2-094F-EA9B-A265-255FA83C0B36}"/>
                </a:ext>
              </a:extLst>
            </p:cNvPr>
            <p:cNvSpPr txBox="1"/>
            <p:nvPr/>
          </p:nvSpPr>
          <p:spPr>
            <a:xfrm>
              <a:off x="4543097" y="2936659"/>
              <a:ext cx="213077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</a:rPr>
                <a:t>12 neutrinos</a:t>
              </a:r>
            </a:p>
            <a:p>
              <a:pPr algn="ctr"/>
              <a:r>
                <a:rPr lang="fr-FR" dirty="0" err="1">
                  <a:solidFill>
                    <a:srgbClr val="0070C0"/>
                  </a:solidFill>
                  <a:latin typeface="SFRM0900"/>
                </a:rPr>
                <a:t>Quantinuum’s</a:t>
              </a:r>
              <a:r>
                <a:rPr lang="fr-FR" dirty="0">
                  <a:solidFill>
                    <a:srgbClr val="0070C0"/>
                  </a:solidFill>
                  <a:latin typeface="SFRM0900"/>
                </a:rPr>
                <a:t> </a:t>
              </a:r>
              <a:r>
                <a:rPr lang="fr-FR" dirty="0">
                  <a:solidFill>
                    <a:srgbClr val="0070C0"/>
                  </a:solidFill>
                  <a:latin typeface="SFTT0900"/>
                </a:rPr>
                <a:t>H1-1 </a:t>
              </a:r>
            </a:p>
            <a:p>
              <a:pPr algn="ctr"/>
              <a:r>
                <a:rPr lang="fr-FR" dirty="0">
                  <a:solidFill>
                    <a:srgbClr val="0070C0"/>
                  </a:solidFill>
                  <a:latin typeface="SFRM0900"/>
                </a:rPr>
                <a:t>20 qubit </a:t>
              </a:r>
              <a:r>
                <a:rPr lang="fr-FR" dirty="0" err="1">
                  <a:solidFill>
                    <a:srgbClr val="0070C0"/>
                  </a:solidFill>
                  <a:latin typeface="SFRM0900"/>
                </a:rPr>
                <a:t>trapped</a:t>
              </a:r>
              <a:r>
                <a:rPr lang="fr-FR" dirty="0">
                  <a:solidFill>
                    <a:srgbClr val="0070C0"/>
                  </a:solidFill>
                  <a:latin typeface="SFRM0900"/>
                </a:rPr>
                <a:t>-ion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A9BD6FF2-FC67-702E-4A6F-36C85B938F7E}"/>
                </a:ext>
              </a:extLst>
            </p:cNvPr>
            <p:cNvSpPr txBox="1"/>
            <p:nvPr/>
          </p:nvSpPr>
          <p:spPr>
            <a:xfrm>
              <a:off x="7368783" y="2801905"/>
              <a:ext cx="21900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</a:rPr>
                <a:t>12 neutrinos / qutrits</a:t>
              </a:r>
            </a:p>
            <a:p>
              <a:pPr algn="ctr"/>
              <a:r>
                <a:rPr lang="fr-FR" dirty="0">
                  <a:solidFill>
                    <a:srgbClr val="0070C0"/>
                  </a:solidFill>
                  <a:latin typeface="SFTT0900"/>
                </a:rPr>
                <a:t>H1-1 &amp; </a:t>
              </a:r>
              <a:r>
                <a:rPr lang="fr-FR" dirty="0" err="1">
                  <a:solidFill>
                    <a:srgbClr val="0070C0"/>
                  </a:solidFill>
                  <a:latin typeface="SFTT0900"/>
                </a:rPr>
                <a:t>ibm_torino</a:t>
              </a:r>
              <a:endParaRPr lang="fr-FR" dirty="0">
                <a:solidFill>
                  <a:srgbClr val="0070C0"/>
                </a:solidFill>
                <a:latin typeface="SFTT090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6803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8364B-D5A2-0596-39C4-B2AB78D41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0" y="18255"/>
            <a:ext cx="10515600" cy="1325563"/>
          </a:xfrm>
        </p:spPr>
        <p:txBody>
          <a:bodyPr/>
          <a:lstStyle/>
          <a:p>
            <a:r>
              <a:rPr lang="en-GB" dirty="0"/>
              <a:t>W</a:t>
            </a:r>
            <a:r>
              <a:rPr lang="en-CH" dirty="0"/>
              <a:t>hat we do in 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256D5-41EC-6891-F54C-752413CB6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786" y="1253330"/>
            <a:ext cx="11805213" cy="5604669"/>
          </a:xfrm>
        </p:spPr>
        <p:txBody>
          <a:bodyPr>
            <a:normAutofit/>
          </a:bodyPr>
          <a:lstStyle/>
          <a:p>
            <a:r>
              <a:rPr lang="en-GB" dirty="0"/>
              <a:t>S</a:t>
            </a:r>
            <a:r>
              <a:rPr lang="en-CH" dirty="0"/>
              <a:t>ample Hamiltonian</a:t>
            </a:r>
          </a:p>
          <a:p>
            <a:endParaRPr lang="en-CH" dirty="0"/>
          </a:p>
          <a:p>
            <a:r>
              <a:rPr lang="en-CH" dirty="0"/>
              <a:t>Sample initial states (product states with half zeros)</a:t>
            </a:r>
          </a:p>
          <a:p>
            <a:r>
              <a:rPr lang="en-CH" dirty="0"/>
              <a:t>Sample couplings from the Hamiltonian and let </a:t>
            </a:r>
            <a:r>
              <a:rPr lang="en-GB" dirty="0" err="1"/>
              <a:t>neighboring</a:t>
            </a:r>
            <a:r>
              <a:rPr lang="en-GB" dirty="0"/>
              <a:t> neutrinos </a:t>
            </a:r>
            <a:r>
              <a:rPr lang="en-CH" dirty="0"/>
              <a:t>interact.</a:t>
            </a:r>
          </a:p>
          <a:p>
            <a:endParaRPr lang="en-CH" dirty="0"/>
          </a:p>
          <a:p>
            <a:r>
              <a:rPr lang="en-CH" dirty="0"/>
              <a:t>Fix low-time dynamics </a:t>
            </a:r>
          </a:p>
          <a:p>
            <a:endParaRPr lang="en-CH" dirty="0"/>
          </a:p>
          <a:p>
            <a:r>
              <a:rPr lang="en-CH" dirty="0"/>
              <a:t>I</a:t>
            </a:r>
            <a:r>
              <a:rPr lang="en-GB" dirty="0"/>
              <a:t>n</a:t>
            </a:r>
            <a:r>
              <a:rPr lang="en-CH" dirty="0"/>
              <a:t>crease the number of layers L over time (t=L).</a:t>
            </a:r>
          </a:p>
          <a:p>
            <a:r>
              <a:rPr lang="en-CH" dirty="0"/>
              <a:t>Compute </a:t>
            </a:r>
            <a:r>
              <a:rPr lang="en-GB" dirty="0"/>
              <a:t>the </a:t>
            </a:r>
            <a:r>
              <a:rPr lang="en-CH" dirty="0"/>
              <a:t>variance of single paulis Z.</a:t>
            </a:r>
          </a:p>
          <a:p>
            <a:r>
              <a:rPr lang="en-CH" dirty="0"/>
              <a:t>Average and take confidence intervals.</a:t>
            </a:r>
          </a:p>
          <a:p>
            <a:pPr marL="0" indent="0">
              <a:buNone/>
            </a:pP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9D4FF5-4BA6-EEF1-2E26-28B81E4A8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438" y="1577813"/>
            <a:ext cx="3436408" cy="431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C12A68-1B6E-4D13-9D19-A6F0342883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3842" y="663008"/>
            <a:ext cx="4220309" cy="473566"/>
          </a:xfrm>
          <a:prstGeom prst="rect">
            <a:avLst/>
          </a:prstGeom>
        </p:spPr>
      </p:pic>
      <p:pic>
        <p:nvPicPr>
          <p:cNvPr id="9" name="Picture 8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47A2E606-FA60-A372-950A-D6DEB22FE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108" y="1327241"/>
            <a:ext cx="3609734" cy="758734"/>
          </a:xfrm>
          <a:prstGeom prst="rect">
            <a:avLst/>
          </a:prstGeom>
        </p:spPr>
      </p:pic>
      <p:pic>
        <p:nvPicPr>
          <p:cNvPr id="11" name="Picture 10" descr="A math equation with numbers&#10;&#10;AI-generated content may be incorrect.">
            <a:extLst>
              <a:ext uri="{FF2B5EF4-FFF2-40B4-BE49-F238E27FC236}">
                <a16:creationId xmlns:a16="http://schemas.microsoft.com/office/drawing/2014/main" id="{BC34AE97-00EF-1364-51B2-D00EB1DC5A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2034" y="3223009"/>
            <a:ext cx="5613831" cy="1035050"/>
          </a:xfrm>
          <a:prstGeom prst="rect">
            <a:avLst/>
          </a:prstGeom>
        </p:spPr>
      </p:pic>
      <p:pic>
        <p:nvPicPr>
          <p:cNvPr id="12" name="Picture 11" descr="A number and number equation&#10;&#10;Description automatically generated with medium confidence">
            <a:extLst>
              <a:ext uri="{FF2B5EF4-FFF2-40B4-BE49-F238E27FC236}">
                <a16:creationId xmlns:a16="http://schemas.microsoft.com/office/drawing/2014/main" id="{6E71D58B-5E3A-4EA5-86E1-C31DDB8731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5869" y="4015265"/>
            <a:ext cx="4909377" cy="887571"/>
          </a:xfrm>
          <a:prstGeom prst="rect">
            <a:avLst/>
          </a:prstGeom>
        </p:spPr>
      </p:pic>
      <p:pic>
        <p:nvPicPr>
          <p:cNvPr id="13" name="Picture 1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66A4E1D0-D90F-C413-6141-E7844A4E70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25152" y="4099299"/>
            <a:ext cx="2518999" cy="551031"/>
          </a:xfrm>
          <a:prstGeom prst="rect">
            <a:avLst/>
          </a:prstGeom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5E1BE195-3F30-508D-92F2-2672948FB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420" y="5177220"/>
            <a:ext cx="2078961" cy="85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9988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2836</TotalTime>
  <Words>486</Words>
  <Application>Microsoft Macintosh PowerPoint</Application>
  <PresentationFormat>Widescreen</PresentationFormat>
  <Paragraphs>79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Quicksand Bold</vt:lpstr>
      <vt:lpstr>SFRM0900</vt:lpstr>
      <vt:lpstr>SFTT0900</vt:lpstr>
      <vt:lpstr>Thème Office</vt:lpstr>
      <vt:lpstr>Summary of the  neutrino working group</vt:lpstr>
      <vt:lpstr>PowerPoint Presentation</vt:lpstr>
      <vt:lpstr>PowerPoint Presentation</vt:lpstr>
      <vt:lpstr>PowerPoint Presentation</vt:lpstr>
      <vt:lpstr>// Let us scale this up! </vt:lpstr>
      <vt:lpstr>// Quantum simulation is not a solved problem! How to choose the best algorithm for a specific system?</vt:lpstr>
      <vt:lpstr>PowerPoint Presentation</vt:lpstr>
      <vt:lpstr>What we do in practice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lacroix@ijclab.in2p3.fr</dc:creator>
  <cp:lastModifiedBy>Oriel Orphee Moira Kiss</cp:lastModifiedBy>
  <cp:revision>10</cp:revision>
  <dcterms:created xsi:type="dcterms:W3CDTF">2025-01-22T09:09:39Z</dcterms:created>
  <dcterms:modified xsi:type="dcterms:W3CDTF">2025-01-24T08:38:35Z</dcterms:modified>
</cp:coreProperties>
</file>