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1792" r:id="rId3"/>
    <p:sldId id="1783" r:id="rId4"/>
    <p:sldId id="1797" r:id="rId5"/>
    <p:sldId id="1814" r:id="rId6"/>
    <p:sldId id="1818" r:id="rId7"/>
    <p:sldId id="1740" r:id="rId8"/>
    <p:sldId id="1835" r:id="rId9"/>
    <p:sldId id="1798" r:id="rId10"/>
    <p:sldId id="1796" r:id="rId11"/>
    <p:sldId id="1825" r:id="rId12"/>
    <p:sldId id="1838" r:id="rId1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07DB6B4-C212-AFE0-BC4C-880574442501}" name="Zhongyuan Yao" initials="ZY" userId="S::zyyao@triumf.ca::a5035959-fa36-484c-b315-142b2253ea5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xdal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FF"/>
    <a:srgbClr val="DAEADD"/>
    <a:srgbClr val="16D6EA"/>
    <a:srgbClr val="00AAFF"/>
    <a:srgbClr val="009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DCF0F7-07F8-47FE-84D6-A8DBF51E5487}" v="4" dt="2024-12-13T16:17:21.6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2"/>
    <p:restoredTop sz="94679"/>
  </p:normalViewPr>
  <p:slideViewPr>
    <p:cSldViewPr snapToGrid="0">
      <p:cViewPr varScale="1">
        <p:scale>
          <a:sx n="68" d="100"/>
          <a:sy n="68" d="100"/>
        </p:scale>
        <p:origin x="616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b Laxdal" userId="64c737b3-87cf-410d-aa6b-4807a52003f7" providerId="ADAL" clId="{03DCF0F7-07F8-47FE-84D6-A8DBF51E5487}"/>
    <pc:docChg chg="custSel delSld modSld sldOrd">
      <pc:chgData name="Bob Laxdal" userId="64c737b3-87cf-410d-aa6b-4807a52003f7" providerId="ADAL" clId="{03DCF0F7-07F8-47FE-84D6-A8DBF51E5487}" dt="2024-12-13T17:45:28.535" v="629" actId="207"/>
      <pc:docMkLst>
        <pc:docMk/>
      </pc:docMkLst>
      <pc:sldChg chg="modSp mod">
        <pc:chgData name="Bob Laxdal" userId="64c737b3-87cf-410d-aa6b-4807a52003f7" providerId="ADAL" clId="{03DCF0F7-07F8-47FE-84D6-A8DBF51E5487}" dt="2024-12-13T16:08:01.840" v="46" actId="1076"/>
        <pc:sldMkLst>
          <pc:docMk/>
          <pc:sldMk cId="0" sldId="291"/>
        </pc:sldMkLst>
        <pc:spChg chg="mod">
          <ac:chgData name="Bob Laxdal" userId="64c737b3-87cf-410d-aa6b-4807a52003f7" providerId="ADAL" clId="{03DCF0F7-07F8-47FE-84D6-A8DBF51E5487}" dt="2024-12-13T16:07:45.085" v="43" actId="20577"/>
          <ac:spMkLst>
            <pc:docMk/>
            <pc:sldMk cId="0" sldId="291"/>
            <ac:spMk id="19458" creationId="{F6C8AFDD-BA74-4D1C-9586-C554410FAD87}"/>
          </ac:spMkLst>
        </pc:spChg>
        <pc:spChg chg="mod">
          <ac:chgData name="Bob Laxdal" userId="64c737b3-87cf-410d-aa6b-4807a52003f7" providerId="ADAL" clId="{03DCF0F7-07F8-47FE-84D6-A8DBF51E5487}" dt="2024-12-13T16:08:01.840" v="46" actId="1076"/>
          <ac:spMkLst>
            <pc:docMk/>
            <pc:sldMk cId="0" sldId="291"/>
            <ac:spMk id="19459" creationId="{92D054C0-1833-45B1-B348-C634C54C1CB9}"/>
          </ac:spMkLst>
        </pc:spChg>
      </pc:sldChg>
      <pc:sldChg chg="del">
        <pc:chgData name="Bob Laxdal" userId="64c737b3-87cf-410d-aa6b-4807a52003f7" providerId="ADAL" clId="{03DCF0F7-07F8-47FE-84D6-A8DBF51E5487}" dt="2024-12-13T16:08:21.351" v="49" actId="47"/>
        <pc:sldMkLst>
          <pc:docMk/>
          <pc:sldMk cId="0" sldId="1749"/>
        </pc:sldMkLst>
      </pc:sldChg>
      <pc:sldChg chg="del">
        <pc:chgData name="Bob Laxdal" userId="64c737b3-87cf-410d-aa6b-4807a52003f7" providerId="ADAL" clId="{03DCF0F7-07F8-47FE-84D6-A8DBF51E5487}" dt="2024-12-13T16:08:07.695" v="47" actId="47"/>
        <pc:sldMkLst>
          <pc:docMk/>
          <pc:sldMk cId="2621936500" sldId="1777"/>
        </pc:sldMkLst>
      </pc:sldChg>
      <pc:sldChg chg="modSp mod modCm">
        <pc:chgData name="Bob Laxdal" userId="64c737b3-87cf-410d-aa6b-4807a52003f7" providerId="ADAL" clId="{03DCF0F7-07F8-47FE-84D6-A8DBF51E5487}" dt="2024-12-13T16:20:53.228" v="259" actId="20577"/>
        <pc:sldMkLst>
          <pc:docMk/>
          <pc:sldMk cId="2413686342" sldId="1783"/>
        </pc:sldMkLst>
        <pc:spChg chg="mod">
          <ac:chgData name="Bob Laxdal" userId="64c737b3-87cf-410d-aa6b-4807a52003f7" providerId="ADAL" clId="{03DCF0F7-07F8-47FE-84D6-A8DBF51E5487}" dt="2024-12-13T16:20:53.228" v="259" actId="20577"/>
          <ac:spMkLst>
            <pc:docMk/>
            <pc:sldMk cId="2413686342" sldId="1783"/>
            <ac:spMk id="19" creationId="{E1109F6A-F429-AA5C-F7A8-8DE04E2575A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ob Laxdal" userId="64c737b3-87cf-410d-aa6b-4807a52003f7" providerId="ADAL" clId="{03DCF0F7-07F8-47FE-84D6-A8DBF51E5487}" dt="2024-12-13T16:10:21.109" v="54" actId="20577"/>
              <pc2:cmMkLst xmlns:pc2="http://schemas.microsoft.com/office/powerpoint/2019/9/main/command">
                <pc:docMk/>
                <pc:sldMk cId="2413686342" sldId="1783"/>
                <pc2:cmMk id="{988C46D0-EAB6-D049-A040-EBD26072012C}"/>
              </pc2:cmMkLst>
            </pc226:cmChg>
            <pc226:cmChg xmlns:pc226="http://schemas.microsoft.com/office/powerpoint/2022/06/main/command" chg="mod">
              <pc226:chgData name="Bob Laxdal" userId="64c737b3-87cf-410d-aa6b-4807a52003f7" providerId="ADAL" clId="{03DCF0F7-07F8-47FE-84D6-A8DBF51E5487}" dt="2024-12-13T16:10:21.109" v="54" actId="20577"/>
              <pc2:cmMkLst xmlns:pc2="http://schemas.microsoft.com/office/powerpoint/2019/9/main/command">
                <pc:docMk/>
                <pc:sldMk cId="2413686342" sldId="1783"/>
                <pc2:cmMk id="{020C9CE8-D270-C84E-B997-C81DD11FCA9A}"/>
              </pc2:cmMkLst>
            </pc226:cmChg>
          </p:ext>
        </pc:extLst>
      </pc:sldChg>
      <pc:sldChg chg="modSp mod">
        <pc:chgData name="Bob Laxdal" userId="64c737b3-87cf-410d-aa6b-4807a52003f7" providerId="ADAL" clId="{03DCF0F7-07F8-47FE-84D6-A8DBF51E5487}" dt="2024-12-13T16:09:11.809" v="53" actId="1076"/>
        <pc:sldMkLst>
          <pc:docMk/>
          <pc:sldMk cId="0" sldId="1792"/>
        </pc:sldMkLst>
        <pc:spChg chg="mod">
          <ac:chgData name="Bob Laxdal" userId="64c737b3-87cf-410d-aa6b-4807a52003f7" providerId="ADAL" clId="{03DCF0F7-07F8-47FE-84D6-A8DBF51E5487}" dt="2024-12-13T16:09:11.809" v="53" actId="1076"/>
          <ac:spMkLst>
            <pc:docMk/>
            <pc:sldMk cId="0" sldId="1792"/>
            <ac:spMk id="28675" creationId="{96A5C534-0F71-49CE-9C49-6F7B2BB925FF}"/>
          </ac:spMkLst>
        </pc:spChg>
      </pc:sldChg>
      <pc:sldChg chg="modSp mod ord">
        <pc:chgData name="Bob Laxdal" userId="64c737b3-87cf-410d-aa6b-4807a52003f7" providerId="ADAL" clId="{03DCF0F7-07F8-47FE-84D6-A8DBF51E5487}" dt="2024-12-13T16:26:39.703" v="556" actId="207"/>
        <pc:sldMkLst>
          <pc:docMk/>
          <pc:sldMk cId="2619217687" sldId="1796"/>
        </pc:sldMkLst>
        <pc:spChg chg="mod">
          <ac:chgData name="Bob Laxdal" userId="64c737b3-87cf-410d-aa6b-4807a52003f7" providerId="ADAL" clId="{03DCF0F7-07F8-47FE-84D6-A8DBF51E5487}" dt="2024-12-13T16:26:39.703" v="556" actId="207"/>
          <ac:spMkLst>
            <pc:docMk/>
            <pc:sldMk cId="2619217687" sldId="1796"/>
            <ac:spMk id="12" creationId="{C357C01D-55AF-BF03-3FCC-8277FB307BAA}"/>
          </ac:spMkLst>
        </pc:spChg>
      </pc:sldChg>
      <pc:sldChg chg="modSp mod modCm">
        <pc:chgData name="Bob Laxdal" userId="64c737b3-87cf-410d-aa6b-4807a52003f7" providerId="ADAL" clId="{03DCF0F7-07F8-47FE-84D6-A8DBF51E5487}" dt="2024-12-13T16:11:59.302" v="85" actId="20577"/>
        <pc:sldMkLst>
          <pc:docMk/>
          <pc:sldMk cId="0" sldId="1797"/>
        </pc:sldMkLst>
        <pc:graphicFrameChg chg="modGraphic">
          <ac:chgData name="Bob Laxdal" userId="64c737b3-87cf-410d-aa6b-4807a52003f7" providerId="ADAL" clId="{03DCF0F7-07F8-47FE-84D6-A8DBF51E5487}" dt="2024-12-13T16:11:59.302" v="85" actId="20577"/>
          <ac:graphicFrameMkLst>
            <pc:docMk/>
            <pc:sldMk cId="0" sldId="1797"/>
            <ac:graphicFrameMk id="3" creationId="{E21C0905-221E-46CE-B4A9-F4D5FF0CB6B6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ob Laxdal" userId="64c737b3-87cf-410d-aa6b-4807a52003f7" providerId="ADAL" clId="{03DCF0F7-07F8-47FE-84D6-A8DBF51E5487}" dt="2024-12-13T16:11:07.703" v="76" actId="20577"/>
              <pc2:cmMkLst xmlns:pc2="http://schemas.microsoft.com/office/powerpoint/2019/9/main/command">
                <pc:docMk/>
                <pc:sldMk cId="0" sldId="1797"/>
                <pc2:cmMk id="{F4D1256F-14A8-7B44-ABB2-837F254AF508}"/>
              </pc2:cmMkLst>
            </pc226:cmChg>
          </p:ext>
        </pc:extLst>
      </pc:sldChg>
      <pc:sldChg chg="modSp mod">
        <pc:chgData name="Bob Laxdal" userId="64c737b3-87cf-410d-aa6b-4807a52003f7" providerId="ADAL" clId="{03DCF0F7-07F8-47FE-84D6-A8DBF51E5487}" dt="2024-12-13T16:15:26.484" v="167" actId="20577"/>
        <pc:sldMkLst>
          <pc:docMk/>
          <pc:sldMk cId="3128245053" sldId="1798"/>
        </pc:sldMkLst>
        <pc:spChg chg="mod">
          <ac:chgData name="Bob Laxdal" userId="64c737b3-87cf-410d-aa6b-4807a52003f7" providerId="ADAL" clId="{03DCF0F7-07F8-47FE-84D6-A8DBF51E5487}" dt="2024-12-13T16:15:26.484" v="167" actId="20577"/>
          <ac:spMkLst>
            <pc:docMk/>
            <pc:sldMk cId="3128245053" sldId="1798"/>
            <ac:spMk id="3" creationId="{0E166962-D9F1-0544-BD4E-C35B4F5B8B9F}"/>
          </ac:spMkLst>
        </pc:spChg>
      </pc:sldChg>
      <pc:sldChg chg="modSp mod">
        <pc:chgData name="Bob Laxdal" userId="64c737b3-87cf-410d-aa6b-4807a52003f7" providerId="ADAL" clId="{03DCF0F7-07F8-47FE-84D6-A8DBF51E5487}" dt="2024-12-13T16:12:47.324" v="94" actId="13926"/>
        <pc:sldMkLst>
          <pc:docMk/>
          <pc:sldMk cId="680978896" sldId="1814"/>
        </pc:sldMkLst>
        <pc:spChg chg="mod">
          <ac:chgData name="Bob Laxdal" userId="64c737b3-87cf-410d-aa6b-4807a52003f7" providerId="ADAL" clId="{03DCF0F7-07F8-47FE-84D6-A8DBF51E5487}" dt="2024-12-13T16:12:47.324" v="94" actId="13926"/>
          <ac:spMkLst>
            <pc:docMk/>
            <pc:sldMk cId="680978896" sldId="1814"/>
            <ac:spMk id="86" creationId="{A5EEC857-B9D9-1BC8-04F5-F5142CDB41CA}"/>
          </ac:spMkLst>
        </pc:spChg>
      </pc:sldChg>
      <pc:sldChg chg="del">
        <pc:chgData name="Bob Laxdal" userId="64c737b3-87cf-410d-aa6b-4807a52003f7" providerId="ADAL" clId="{03DCF0F7-07F8-47FE-84D6-A8DBF51E5487}" dt="2024-12-13T16:10:40.953" v="56" actId="47"/>
        <pc:sldMkLst>
          <pc:docMk/>
          <pc:sldMk cId="354095140" sldId="1816"/>
        </pc:sldMkLst>
      </pc:sldChg>
      <pc:sldChg chg="modSp mod">
        <pc:chgData name="Bob Laxdal" userId="64c737b3-87cf-410d-aa6b-4807a52003f7" providerId="ADAL" clId="{03DCF0F7-07F8-47FE-84D6-A8DBF51E5487}" dt="2024-12-13T16:13:08.353" v="106" actId="20577"/>
        <pc:sldMkLst>
          <pc:docMk/>
          <pc:sldMk cId="1807993696" sldId="1818"/>
        </pc:sldMkLst>
        <pc:spChg chg="mod">
          <ac:chgData name="Bob Laxdal" userId="64c737b3-87cf-410d-aa6b-4807a52003f7" providerId="ADAL" clId="{03DCF0F7-07F8-47FE-84D6-A8DBF51E5487}" dt="2024-12-13T16:13:08.353" v="106" actId="20577"/>
          <ac:spMkLst>
            <pc:docMk/>
            <pc:sldMk cId="1807993696" sldId="1818"/>
            <ac:spMk id="7" creationId="{5E437FC1-17A3-E0A9-819F-173B350CD5D6}"/>
          </ac:spMkLst>
        </pc:spChg>
      </pc:sldChg>
      <pc:sldChg chg="del">
        <pc:chgData name="Bob Laxdal" userId="64c737b3-87cf-410d-aa6b-4807a52003f7" providerId="ADAL" clId="{03DCF0F7-07F8-47FE-84D6-A8DBF51E5487}" dt="2024-12-13T16:08:26.558" v="50" actId="47"/>
        <pc:sldMkLst>
          <pc:docMk/>
          <pc:sldMk cId="0" sldId="1824"/>
        </pc:sldMkLst>
      </pc:sldChg>
      <pc:sldChg chg="modSp mod ord">
        <pc:chgData name="Bob Laxdal" userId="64c737b3-87cf-410d-aa6b-4807a52003f7" providerId="ADAL" clId="{03DCF0F7-07F8-47FE-84D6-A8DBF51E5487}" dt="2024-12-13T17:43:09.080" v="560"/>
        <pc:sldMkLst>
          <pc:docMk/>
          <pc:sldMk cId="929654742" sldId="1825"/>
        </pc:sldMkLst>
        <pc:spChg chg="mod">
          <ac:chgData name="Bob Laxdal" userId="64c737b3-87cf-410d-aa6b-4807a52003f7" providerId="ADAL" clId="{03DCF0F7-07F8-47FE-84D6-A8DBF51E5487}" dt="2024-12-13T17:43:09.080" v="560"/>
          <ac:spMkLst>
            <pc:docMk/>
            <pc:sldMk cId="929654742" sldId="1825"/>
            <ac:spMk id="8" creationId="{135275C8-194E-841C-A09D-31A0D2419539}"/>
          </ac:spMkLst>
        </pc:spChg>
      </pc:sldChg>
      <pc:sldChg chg="del">
        <pc:chgData name="Bob Laxdal" userId="64c737b3-87cf-410d-aa6b-4807a52003f7" providerId="ADAL" clId="{03DCF0F7-07F8-47FE-84D6-A8DBF51E5487}" dt="2024-12-13T16:18:47.173" v="225" actId="47"/>
        <pc:sldMkLst>
          <pc:docMk/>
          <pc:sldMk cId="1771626444" sldId="1837"/>
        </pc:sldMkLst>
      </pc:sldChg>
      <pc:sldChg chg="modSp mod">
        <pc:chgData name="Bob Laxdal" userId="64c737b3-87cf-410d-aa6b-4807a52003f7" providerId="ADAL" clId="{03DCF0F7-07F8-47FE-84D6-A8DBF51E5487}" dt="2024-12-13T17:45:28.535" v="629" actId="207"/>
        <pc:sldMkLst>
          <pc:docMk/>
          <pc:sldMk cId="1135859574" sldId="1838"/>
        </pc:sldMkLst>
        <pc:spChg chg="mod">
          <ac:chgData name="Bob Laxdal" userId="64c737b3-87cf-410d-aa6b-4807a52003f7" providerId="ADAL" clId="{03DCF0F7-07F8-47FE-84D6-A8DBF51E5487}" dt="2024-12-13T17:45:28.535" v="629" actId="207"/>
          <ac:spMkLst>
            <pc:docMk/>
            <pc:sldMk cId="1135859574" sldId="1838"/>
            <ac:spMk id="13320" creationId="{7D0822F7-F0F5-A56D-2331-7352A2A6190F}"/>
          </ac:spMkLst>
        </pc:spChg>
      </pc:sldChg>
      <pc:sldChg chg="del">
        <pc:chgData name="Bob Laxdal" userId="64c737b3-87cf-410d-aa6b-4807a52003f7" providerId="ADAL" clId="{03DCF0F7-07F8-47FE-84D6-A8DBF51E5487}" dt="2024-12-13T16:08:12.807" v="48" actId="47"/>
        <pc:sldMkLst>
          <pc:docMk/>
          <pc:sldMk cId="2275907703" sldId="1839"/>
        </pc:sldMkLst>
      </pc:sldChg>
      <pc:sldMasterChg chg="delSldLayout">
        <pc:chgData name="Bob Laxdal" userId="64c737b3-87cf-410d-aa6b-4807a52003f7" providerId="ADAL" clId="{03DCF0F7-07F8-47FE-84D6-A8DBF51E5487}" dt="2024-12-13T16:10:40.953" v="56" actId="47"/>
        <pc:sldMasterMkLst>
          <pc:docMk/>
          <pc:sldMasterMk cId="0" sldId="2147483648"/>
        </pc:sldMasterMkLst>
        <pc:sldLayoutChg chg="del">
          <pc:chgData name="Bob Laxdal" userId="64c737b3-87cf-410d-aa6b-4807a52003f7" providerId="ADAL" clId="{03DCF0F7-07F8-47FE-84D6-A8DBF51E5487}" dt="2024-12-13T16:08:21.351" v="49" actId="47"/>
          <pc:sldLayoutMkLst>
            <pc:docMk/>
            <pc:sldMasterMk cId="0" sldId="2147483648"/>
            <pc:sldLayoutMk cId="4239954457" sldId="2147483695"/>
          </pc:sldLayoutMkLst>
        </pc:sldLayoutChg>
        <pc:sldLayoutChg chg="del">
          <pc:chgData name="Bob Laxdal" userId="64c737b3-87cf-410d-aa6b-4807a52003f7" providerId="ADAL" clId="{03DCF0F7-07F8-47FE-84D6-A8DBF51E5487}" dt="2024-12-13T16:10:40.953" v="56" actId="47"/>
          <pc:sldLayoutMkLst>
            <pc:docMk/>
            <pc:sldMasterMk cId="0" sldId="2147483648"/>
            <pc:sldLayoutMk cId="86082553" sldId="214748369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97075D-49AE-44A1-81B8-230D6E0B15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34C89F-AB56-426C-AACC-63312FF433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BF0040-E7CA-483B-9F8C-F316FCA355D4}" type="datetimeFigureOut">
              <a:rPr lang="en-US"/>
              <a:pPr>
                <a:defRPr/>
              </a:pPr>
              <a:t>12/13/2024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71CAB-702F-4383-A621-DB1FCCCC85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EA22A-DCBE-49C0-8160-D24955D66E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B7BCE2-A710-42F0-A00B-CC0A0FFF4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BCF771-6CC3-4295-8942-41DE47A7E7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CAFFF-7E64-4BF3-BF6B-787315E098B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E43D60-A77D-4172-B06D-D55118CEE9EC}" type="datetimeFigureOut">
              <a:rPr lang="en-US"/>
              <a:pPr>
                <a:defRPr/>
              </a:pPr>
              <a:t>12/13/2024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4AF2FAD-C16D-46FC-97C2-C03DDA905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6948503-61DE-46D9-8168-56A20DC53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7A52E-6C1A-4ABD-8F19-5E421F340E4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EDE69-9DD2-4304-ADA4-7B480F26DD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41D245D-F05A-4EDB-A818-5604128C8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B67A44B5-6635-1627-6AFD-D0DD7247FF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FF60B3B9-EF00-4B5E-D85A-3EEC5AB31E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7DFBE0B1-943F-B788-5839-7F90CA5DBC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063990-57B3-4338-94A4-C163CFD3EF2B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940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DD189D-BD31-4A4F-AE56-F66FB17A7E6E}"/>
              </a:ext>
            </a:extLst>
          </p:cNvPr>
          <p:cNvCxnSpPr/>
          <p:nvPr userDrawn="1"/>
        </p:nvCxnSpPr>
        <p:spPr>
          <a:xfrm>
            <a:off x="1270000" y="4906963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980FFBA-2153-48E8-A8AE-AE4B6F73B15E}"/>
              </a:ext>
            </a:extLst>
          </p:cNvPr>
          <p:cNvSpPr/>
          <p:nvPr userDrawn="1"/>
        </p:nvSpPr>
        <p:spPr>
          <a:xfrm>
            <a:off x="0" y="-11113"/>
            <a:ext cx="12192000" cy="10334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68DF339-95D2-4FA5-A54D-2BEC264029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12738"/>
            <a:ext cx="178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4A3905-A60D-4D94-B4AE-94EA8062ADE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270000" y="6346825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900" b="0" i="1" smtClean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FD9D9710-2073-47CE-B7F8-EEEC651C3C25}" type="datetime1">
              <a:rPr lang="en-US"/>
              <a:pPr>
                <a:defRPr/>
              </a:pPr>
              <a:t>12/13/2024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02A2BD-4C85-490E-806A-DF9FC66C2BD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6105D77A-44EF-4EF3-92E7-B16B2ED12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51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0374FEB-0E2F-4F5C-8469-29386A4CE88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FF5101DD-9994-4C08-B6E0-7CD1E5C89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6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D198385-40F4-425B-820C-1D8408EFED4C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B540CB7A-0720-431B-8A5D-DDC8E8F92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2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1247B01-9516-462F-9157-14A051C7292D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2B2F8628-60FD-48A1-A4F5-2D50CFC9B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6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086311D-2416-431B-B98A-208D95BBE69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FC1D243-2770-43A8-9BFD-34AE0BB30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7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3A3763E-D59A-4D7C-9D14-E4D5C1132E6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E424C763-53D3-479D-B369-AB09A101A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7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8603EE21-5D94-4B3E-88B6-397A54E382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2075" y="-15875"/>
            <a:ext cx="5957888" cy="689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9D38825-466C-482F-A44E-F5F571FBF9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A64DB94-422A-48E6-8054-4E43476182A3}"/>
              </a:ext>
            </a:extLst>
          </p:cNvPr>
          <p:cNvSpPr txBox="1">
            <a:spLocks/>
          </p:cNvSpPr>
          <p:nvPr userDrawn="1"/>
        </p:nvSpPr>
        <p:spPr>
          <a:xfrm>
            <a:off x="661988" y="6497638"/>
            <a:ext cx="1304925" cy="144462"/>
          </a:xfrm>
          <a:prstGeom prst="rect">
            <a:avLst/>
          </a:prstGeom>
        </p:spPr>
        <p:txBody>
          <a:bodyPr tIns="18288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>
                    <a:lumMod val="10000"/>
                  </a:schemeClr>
                </a:solidFill>
              </a:rPr>
              <a:t>2019-04-08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B45D87-C200-4FFA-8ED7-E0342CA671A9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3F31E85-291C-453A-A4B4-EA082C9540A5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DC684FE7-F57B-4123-B119-33E375169F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16200000">
            <a:off x="10098881" y="4771232"/>
            <a:ext cx="35147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Discovery,</a:t>
            </a:r>
          </a:p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accelerated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8040D542-30FB-42C0-8FDB-1C6D1E820B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04788"/>
            <a:ext cx="19478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28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D492EEB-0B5F-4993-ABFB-590543C045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2075" y="-15875"/>
            <a:ext cx="5957888" cy="689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8BFDF9-7B0E-4933-A1D3-B4DC2E296B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CD370-9057-41EF-B342-DBB70E69B432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83F4CF0-7950-4817-92C0-A5FD83B20313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10AC4AAB-2594-4642-8582-5A53BA850D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04788"/>
            <a:ext cx="19478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229D37F4-AF15-4858-A02B-B7038B56F8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16200000">
            <a:off x="10098881" y="4771232"/>
            <a:ext cx="35147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Discovery,</a:t>
            </a:r>
          </a:p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2448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02BF6C7-9163-4AD6-9EB1-60ADA0BEEF31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C0D5F0E-6826-4F62-B1E0-9718DFF7A291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931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4" r:id="rId9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5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7.png"/><Relationship Id="rId7" Type="http://schemas.openxmlformats.org/officeDocument/2006/relationships/image" Target="../media/image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7.png"/><Relationship Id="rId7" Type="http://schemas.openxmlformats.org/officeDocument/2006/relationships/image" Target="../media/image2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8.jpe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8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F6C8AFDD-BA74-4D1C-9586-C554410FAD8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375709" y="1608932"/>
            <a:ext cx="4441824" cy="2081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i="0" u="none" strike="noStrike" dirty="0">
                <a:solidFill>
                  <a:srgbClr val="00A4FF"/>
                </a:solidFill>
                <a:effectLst/>
                <a:latin typeface="Arial" panose="020B0604020202020204" pitchFamily="34" charset="0"/>
              </a:rPr>
              <a:t>Hi-Lumi Update from TRIUMF</a:t>
            </a:r>
            <a:br>
              <a:rPr lang="en-US" sz="3200" dirty="0">
                <a:solidFill>
                  <a:srgbClr val="00A4FF"/>
                </a:solidFill>
              </a:rPr>
            </a:br>
            <a:br>
              <a:rPr lang="en-GB" altLang="en-US" sz="3200" dirty="0">
                <a:solidFill>
                  <a:srgbClr val="00A4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200" dirty="0">
              <a:solidFill>
                <a:srgbClr val="00A4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Subtitle 2">
            <a:extLst>
              <a:ext uri="{FF2B5EF4-FFF2-40B4-BE49-F238E27FC236}">
                <a16:creationId xmlns:a16="http://schemas.microsoft.com/office/drawing/2014/main" id="{92D054C0-1833-45B1-B348-C634C54C1CB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75709" y="2575190"/>
            <a:ext cx="4607638" cy="170762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Ctr="0" compatLnSpc="1">
            <a:prstTxWarp prst="textNoShape">
              <a:avLst/>
            </a:prstTxWarp>
            <a:normAutofit/>
          </a:bodyPr>
          <a:lstStyle/>
          <a:p>
            <a:endParaRPr lang="en-US" altLang="en-US" dirty="0"/>
          </a:p>
          <a:p>
            <a:r>
              <a:rPr lang="en-US" altLang="en-US" dirty="0"/>
              <a:t>Bob </a:t>
            </a:r>
            <a:r>
              <a:rPr lang="en-US" altLang="en-US" dirty="0" err="1"/>
              <a:t>Laxdal</a:t>
            </a:r>
            <a:endParaRPr lang="en-US" altLang="en-US" dirty="0"/>
          </a:p>
          <a:p>
            <a:r>
              <a:rPr lang="en-US" dirty="0"/>
              <a:t>Dec 13, 2024</a:t>
            </a:r>
          </a:p>
          <a:p>
            <a:endParaRPr lang="en-US" altLang="en-US" sz="1400" dirty="0"/>
          </a:p>
        </p:txBody>
      </p:sp>
      <p:grpSp>
        <p:nvGrpSpPr>
          <p:cNvPr id="19460" name="Group 13">
            <a:extLst>
              <a:ext uri="{FF2B5EF4-FFF2-40B4-BE49-F238E27FC236}">
                <a16:creationId xmlns:a16="http://schemas.microsoft.com/office/drawing/2014/main" id="{75DF41C9-1D5E-44EA-AC80-F746506B4FC9}"/>
              </a:ext>
            </a:extLst>
          </p:cNvPr>
          <p:cNvGrpSpPr>
            <a:grpSpLocks/>
          </p:cNvGrpSpPr>
          <p:nvPr/>
        </p:nvGrpSpPr>
        <p:grpSpPr bwMode="auto">
          <a:xfrm>
            <a:off x="-52388" y="6248400"/>
            <a:ext cx="1638301" cy="611188"/>
            <a:chOff x="2899741" y="3408765"/>
            <a:chExt cx="3401670" cy="1421594"/>
          </a:xfrm>
        </p:grpSpPr>
        <p:pic>
          <p:nvPicPr>
            <p:cNvPr id="19461" name="Picture 14">
              <a:extLst>
                <a:ext uri="{FF2B5EF4-FFF2-40B4-BE49-F238E27FC236}">
                  <a16:creationId xmlns:a16="http://schemas.microsoft.com/office/drawing/2014/main" id="{B5BF3B47-9847-4351-AB44-530DD5CC6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Picture 2" descr="Bildergebnis für canadian flag">
              <a:extLst>
                <a:ext uri="{FF2B5EF4-FFF2-40B4-BE49-F238E27FC236}">
                  <a16:creationId xmlns:a16="http://schemas.microsoft.com/office/drawing/2014/main" id="{8FEEDB88-8255-4618-9FE5-1CCE2A5B5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3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23E991F-E77F-4C37-9BB7-0FE508E64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7CC91E-4F9F-63A6-9F80-510C87E49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122D1-BA06-E851-D5F1-EEC1EC6504A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5B91923-F38E-1E95-2B73-F65F5F7FA0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11" t="9504" r="12508"/>
          <a:stretch/>
        </p:blipFill>
        <p:spPr>
          <a:xfrm>
            <a:off x="7924800" y="980468"/>
            <a:ext cx="2069676" cy="5286157"/>
          </a:xfrm>
          <a:prstGeom prst="rect">
            <a:avLst/>
          </a:prstGeom>
        </p:spPr>
      </p:pic>
      <p:pic>
        <p:nvPicPr>
          <p:cNvPr id="10" name="Picture 9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2BB69E51-5AE9-FA75-84F1-59841E6C3C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81" r="27439"/>
          <a:stretch/>
        </p:blipFill>
        <p:spPr>
          <a:xfrm>
            <a:off x="10167197" y="970164"/>
            <a:ext cx="1853912" cy="5306766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27D49281-D423-3607-4980-307AB5DB1BE2}"/>
              </a:ext>
            </a:extLst>
          </p:cNvPr>
          <p:cNvSpPr txBox="1">
            <a:spLocks/>
          </p:cNvSpPr>
          <p:nvPr/>
        </p:nvSpPr>
        <p:spPr>
          <a:xfrm>
            <a:off x="309634" y="308365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>
                <a:solidFill>
                  <a:srgbClr val="00AAFF"/>
                </a:solidFill>
              </a:rPr>
              <a:t>Preparation for cavity testing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57C01D-55AF-BF03-3FCC-8277FB307BAA}"/>
              </a:ext>
            </a:extLst>
          </p:cNvPr>
          <p:cNvSpPr txBox="1"/>
          <p:nvPr/>
        </p:nvSpPr>
        <p:spPr>
          <a:xfrm>
            <a:off x="169895" y="1110669"/>
            <a:ext cx="3453583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TRIUMF will requalify the AUP cavities upon delivery from </a:t>
            </a:r>
            <a:r>
              <a:rPr lang="en-CA" sz="2000" dirty="0" err="1">
                <a:latin typeface="+mn-lt"/>
              </a:rPr>
              <a:t>JLab</a:t>
            </a:r>
            <a:endParaRPr lang="en-CA" sz="2000" dirty="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TRIUMF has upgraded the cavity test facility 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Prepared and qualified cryo-insert for multi-purpose cryostat to test dressed cavities at 2K in jacketed mode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solidFill>
                  <a:srgbClr val="FF0000"/>
                </a:solidFill>
                <a:latin typeface="+mn-lt"/>
              </a:rPr>
              <a:t>Require signed off requirements document for requalification tests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50144ED3-A327-15DF-BD62-FB642FCACC8A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7" name="Picture 16">
              <a:extLst>
                <a:ext uri="{FF2B5EF4-FFF2-40B4-BE49-F238E27FC236}">
                  <a16:creationId xmlns:a16="http://schemas.microsoft.com/office/drawing/2014/main" id="{0BAC9FFE-EFA7-D78E-6CAF-0D6CB52296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Bildergebnis für canadian flag">
              <a:extLst>
                <a:ext uri="{FF2B5EF4-FFF2-40B4-BE49-F238E27FC236}">
                  <a16:creationId xmlns:a16="http://schemas.microsoft.com/office/drawing/2014/main" id="{1DEFE777-7455-1314-1C98-4999CAD1FC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E3A0F8B-9EFF-8071-CD4F-F8215B77B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CC6F6-0F11-337A-59F3-42AE9ECEDA2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869" y="1504268"/>
            <a:ext cx="3026021" cy="39306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3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19217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412603" y="320131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 dirty="0"/>
              <a:t>Cryomodule Assembly Critical Path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5275C8-194E-841C-A09D-31A0D2419539}"/>
              </a:ext>
            </a:extLst>
          </p:cNvPr>
          <p:cNvSpPr txBox="1"/>
          <p:nvPr/>
        </p:nvSpPr>
        <p:spPr>
          <a:xfrm>
            <a:off x="579295" y="1011613"/>
            <a:ext cx="6316007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Remaining ‘added scope’ from CERN required by April 2025 to satisfy budget condition </a:t>
            </a:r>
            <a:endParaRPr lang="en-US" sz="2000" dirty="0"/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/>
              <a:t>CM assembly requires cavities from AUP and CERN parts (FPCs, beamline assemblies, cryo-piping, tuner parts, …)</a:t>
            </a:r>
          </a:p>
          <a:p>
            <a:pPr marL="742950" lvl="1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>
                <a:solidFill>
                  <a:srgbClr val="FF0000"/>
                </a:solidFill>
              </a:rPr>
              <a:t>Critical path runs through the delivery of first articles for the assembly of TCM0 string and for TCM1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AUP cavities are expected in Feb 2025 with delivery of series articles highly compressed - expected to be delivered within eight months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Delivery of CERN articles for TCM0 string and TCM1 full CM required in early 2025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RF adaptors for cavity testing, 3 FPCs, 1.5 sets of PIMs and other string components, …  </a:t>
            </a:r>
          </a:p>
          <a:p>
            <a:pPr>
              <a:spcBef>
                <a:spcPts val="600"/>
              </a:spcBef>
            </a:pPr>
            <a:endParaRPr lang="en-US" sz="2000" dirty="0"/>
          </a:p>
          <a:p>
            <a:endParaRPr lang="en-CA" sz="2000" dirty="0"/>
          </a:p>
        </p:txBody>
      </p:sp>
      <p:grpSp>
        <p:nvGrpSpPr>
          <p:cNvPr id="9" name="Group 11">
            <a:extLst>
              <a:ext uri="{FF2B5EF4-FFF2-40B4-BE49-F238E27FC236}">
                <a16:creationId xmlns:a16="http://schemas.microsoft.com/office/drawing/2014/main" id="{259F2DF8-21E7-6099-04CB-E235B79EA8F0}"/>
              </a:ext>
            </a:extLst>
          </p:cNvPr>
          <p:cNvGrpSpPr>
            <a:grpSpLocks/>
          </p:cNvGrpSpPr>
          <p:nvPr/>
        </p:nvGrpSpPr>
        <p:grpSpPr bwMode="auto">
          <a:xfrm>
            <a:off x="7516679" y="942898"/>
            <a:ext cx="3967305" cy="2425795"/>
            <a:chOff x="8498340" y="3612497"/>
            <a:chExt cx="2830286" cy="1620715"/>
          </a:xfrm>
        </p:grpSpPr>
        <p:pic>
          <p:nvPicPr>
            <p:cNvPr id="10" name="Picture 6" descr="A close up of text on a white surface&#10;&#10;Description automatically generated">
              <a:extLst>
                <a:ext uri="{FF2B5EF4-FFF2-40B4-BE49-F238E27FC236}">
                  <a16:creationId xmlns:a16="http://schemas.microsoft.com/office/drawing/2014/main" id="{634D9412-E7DC-84C6-4644-ACD2CAE606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33" t="31296" r="17546" b="32037"/>
            <a:stretch>
              <a:fillRect/>
            </a:stretch>
          </p:blipFill>
          <p:spPr bwMode="auto">
            <a:xfrm>
              <a:off x="8498340" y="3614738"/>
              <a:ext cx="2830286" cy="161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31B44215-D623-64BB-B3B2-0C4163AAF1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3660000">
              <a:off x="8635208" y="4116899"/>
              <a:ext cx="1293204" cy="28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b="1" dirty="0">
                  <a:solidFill>
                    <a:schemeClr val="bg1"/>
                  </a:solidFill>
                </a:rPr>
                <a:t>AUP, CERN</a:t>
              </a: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13C9E7DF-AF3E-5AB8-CF78-389D5451E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7520000">
              <a:off x="10169768" y="4063556"/>
              <a:ext cx="910401" cy="28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b="1" dirty="0">
                  <a:solidFill>
                    <a:schemeClr val="bg1"/>
                  </a:solidFill>
                </a:rPr>
                <a:t>TRIUMF</a:t>
              </a:r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2D1C376-20E8-AD0F-505B-329FAEE15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404468"/>
              </p:ext>
            </p:extLst>
          </p:nvPr>
        </p:nvGraphicFramePr>
        <p:xfrm>
          <a:off x="7263830" y="4029845"/>
          <a:ext cx="4342592" cy="2029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904">
                  <a:extLst>
                    <a:ext uri="{9D8B030D-6E8A-4147-A177-3AD203B41FA5}">
                      <a16:colId xmlns:a16="http://schemas.microsoft.com/office/drawing/2014/main" val="379018934"/>
                    </a:ext>
                  </a:extLst>
                </a:gridCol>
                <a:gridCol w="957055">
                  <a:extLst>
                    <a:ext uri="{9D8B030D-6E8A-4147-A177-3AD203B41FA5}">
                      <a16:colId xmlns:a16="http://schemas.microsoft.com/office/drawing/2014/main" val="3102701896"/>
                    </a:ext>
                  </a:extLst>
                </a:gridCol>
                <a:gridCol w="1619633">
                  <a:extLst>
                    <a:ext uri="{9D8B030D-6E8A-4147-A177-3AD203B41FA5}">
                      <a16:colId xmlns:a16="http://schemas.microsoft.com/office/drawing/2014/main" val="3958858028"/>
                    </a:ext>
                  </a:extLst>
                </a:gridCol>
              </a:tblGrid>
              <a:tr h="3413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Cavity Pair 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en-CA" sz="1800" b="1" i="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elivery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321572"/>
                  </a:ext>
                </a:extLst>
              </a:tr>
              <a:tr h="25746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n-CA" sz="1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rototype</a:t>
                      </a:r>
                      <a:r>
                        <a:rPr lang="en-CA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TC0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TCM0 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Feb</a:t>
                      </a:r>
                      <a:r>
                        <a:rPr lang="en-CA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391794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TC1,2</a:t>
                      </a:r>
                      <a:endParaRPr lang="en-CA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TCM1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May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089062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TC3,4</a:t>
                      </a:r>
                      <a:endParaRPr lang="en-CA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TCM2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Jun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548555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TC5,6</a:t>
                      </a:r>
                      <a:endParaRPr lang="en-CA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TCM3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Jul 2025</a:t>
                      </a:r>
                      <a:endParaRPr lang="en-CA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541829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TC7,8</a:t>
                      </a:r>
                      <a:endParaRPr lang="en-CA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TCM4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Aug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8168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TC9,10</a:t>
                      </a:r>
                      <a:endParaRPr lang="en-CA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Sep 2025</a:t>
                      </a:r>
                      <a:endParaRPr lang="en-CA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67153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D928FEB-1145-6BF5-9B90-C325082FB8D8}"/>
              </a:ext>
            </a:extLst>
          </p:cNvPr>
          <p:cNvSpPr txBox="1"/>
          <p:nvPr/>
        </p:nvSpPr>
        <p:spPr>
          <a:xfrm>
            <a:off x="7263831" y="3655931"/>
            <a:ext cx="4342592" cy="376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b="1"/>
              <a:t>AUP Delivery Projection </a:t>
            </a:r>
          </a:p>
        </p:txBody>
      </p:sp>
    </p:spTree>
    <p:extLst>
      <p:ext uri="{BB962C8B-B14F-4D97-AF65-F5344CB8AC3E}">
        <p14:creationId xmlns:p14="http://schemas.microsoft.com/office/powerpoint/2010/main" val="929654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elated image">
            <a:extLst>
              <a:ext uri="{FF2B5EF4-FFF2-40B4-BE49-F238E27FC236}">
                <a16:creationId xmlns:a16="http://schemas.microsoft.com/office/drawing/2014/main" id="{D4D38480-4FB9-EC45-EE71-4895CB0B6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0"/>
            <a:ext cx="5940425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>
            <a:extLst>
              <a:ext uri="{FF2B5EF4-FFF2-40B4-BE49-F238E27FC236}">
                <a16:creationId xmlns:a16="http://schemas.microsoft.com/office/drawing/2014/main" id="{92CFA30F-1BC3-E7CC-E96B-61824DC2D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3403600"/>
            <a:ext cx="594677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>
            <a:extLst>
              <a:ext uri="{FF2B5EF4-FFF2-40B4-BE49-F238E27FC236}">
                <a16:creationId xmlns:a16="http://schemas.microsoft.com/office/drawing/2014/main" id="{84435A47-7447-826B-6DAE-94E7E91A7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00" y="6096000"/>
            <a:ext cx="219075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>
            <a:extLst>
              <a:ext uri="{FF2B5EF4-FFF2-40B4-BE49-F238E27FC236}">
                <a16:creationId xmlns:a16="http://schemas.microsoft.com/office/drawing/2014/main" id="{DA38F4BD-716E-DFFD-1036-514304A87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0"/>
            <a:ext cx="1981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itle 2">
            <a:extLst>
              <a:ext uri="{FF2B5EF4-FFF2-40B4-BE49-F238E27FC236}">
                <a16:creationId xmlns:a16="http://schemas.microsoft.com/office/drawing/2014/main" id="{950E4218-322E-6355-AAF1-910F8C188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214313"/>
            <a:ext cx="7686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>
                <a:solidFill>
                  <a:srgbClr val="039BE7"/>
                </a:solidFill>
                <a:latin typeface="Arial Unicode MS"/>
                <a:ea typeface="Arial Unicode MS"/>
                <a:cs typeface="Arial Unicode MS"/>
              </a:rPr>
              <a:t>Summary</a:t>
            </a:r>
          </a:p>
        </p:txBody>
      </p:sp>
      <p:grpSp>
        <p:nvGrpSpPr>
          <p:cNvPr id="13319" name="Group 15">
            <a:extLst>
              <a:ext uri="{FF2B5EF4-FFF2-40B4-BE49-F238E27FC236}">
                <a16:creationId xmlns:a16="http://schemas.microsoft.com/office/drawing/2014/main" id="{5AD53F42-C65D-EA32-CDC9-5B67A0B837FA}"/>
              </a:ext>
            </a:extLst>
          </p:cNvPr>
          <p:cNvGrpSpPr>
            <a:grpSpLocks/>
          </p:cNvGrpSpPr>
          <p:nvPr/>
        </p:nvGrpSpPr>
        <p:grpSpPr bwMode="auto">
          <a:xfrm>
            <a:off x="6268721" y="6246813"/>
            <a:ext cx="1603375" cy="611187"/>
            <a:chOff x="2899741" y="3408765"/>
            <a:chExt cx="3401670" cy="1421594"/>
          </a:xfrm>
        </p:grpSpPr>
        <p:pic>
          <p:nvPicPr>
            <p:cNvPr id="13321" name="Picture 16">
              <a:extLst>
                <a:ext uri="{FF2B5EF4-FFF2-40B4-BE49-F238E27FC236}">
                  <a16:creationId xmlns:a16="http://schemas.microsoft.com/office/drawing/2014/main" id="{3A7256A0-EC43-FB98-2139-A755CD0CB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2" name="Picture 2" descr="Bildergebnis für canadian flag">
              <a:extLst>
                <a:ext uri="{FF2B5EF4-FFF2-40B4-BE49-F238E27FC236}">
                  <a16:creationId xmlns:a16="http://schemas.microsoft.com/office/drawing/2014/main" id="{3272666F-8929-9880-7105-361035FBEB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3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59130215-AC09-D072-8505-A3B375BF0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20" name="TextBox 12">
            <a:extLst>
              <a:ext uri="{FF2B5EF4-FFF2-40B4-BE49-F238E27FC236}">
                <a16:creationId xmlns:a16="http://schemas.microsoft.com/office/drawing/2014/main" id="{7D0822F7-F0F5-A56D-2331-7352A2A61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883" y="877888"/>
            <a:ext cx="5723544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/>
              <a:buChar char="•"/>
            </a:pPr>
            <a:r>
              <a:rPr lang="en-GB" altLang="en-US" dirty="0">
                <a:latin typeface="Arial"/>
                <a:cs typeface="Arial"/>
              </a:rPr>
              <a:t>2024 strategy addresses finite time window for available funds</a:t>
            </a:r>
            <a:endParaRPr lang="en-US" dirty="0">
              <a:latin typeface="Arial"/>
              <a:cs typeface="Arial"/>
            </a:endParaRP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latin typeface="Arial"/>
                <a:cs typeface="Arial"/>
              </a:rPr>
              <a:t>All funds now committed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latin typeface="Arial"/>
                <a:cs typeface="Arial"/>
              </a:rPr>
              <a:t>Requires timely delivery from </a:t>
            </a:r>
            <a:r>
              <a:rPr lang="en-GB" dirty="0">
                <a:latin typeface="Arial"/>
                <a:cs typeface="Arial"/>
              </a:rPr>
              <a:t>vendors and CERN </a:t>
            </a:r>
            <a:r>
              <a:rPr lang="en-GB" sz="1800" dirty="0">
                <a:latin typeface="Arial"/>
                <a:cs typeface="Arial"/>
              </a:rPr>
              <a:t>of agreed deliverables in order to make payments in time</a:t>
            </a:r>
            <a:endParaRPr lang="en-GB" altLang="en-US" dirty="0">
              <a:latin typeface="Arial"/>
              <a:cs typeface="Arial"/>
            </a:endParaRP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Preparing for TCM0 string and series production CMs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Significant progress on fabrication orders 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First out of scope fabricated parts received from CERN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FF0000"/>
                </a:solidFill>
              </a:rPr>
              <a:t>Require signed off document for cavity requalification requirements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Major assembly infrastructure in hand</a:t>
            </a:r>
          </a:p>
          <a:p>
            <a:pPr lvl="2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New clean room being installed for commissioning in Jan 2025</a:t>
            </a:r>
          </a:p>
          <a:p>
            <a:pPr lvl="2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Cavity testing infrastructure prepared for first cavities from AUP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35859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>
            <a:extLst>
              <a:ext uri="{FF2B5EF4-FFF2-40B4-BE49-F238E27FC236}">
                <a16:creationId xmlns:a16="http://schemas.microsoft.com/office/drawing/2014/main" id="{932045EE-F0AB-4725-8FA5-63743590ED43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514684" y="239703"/>
            <a:ext cx="10450513" cy="769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Funding progress and remaining risks</a:t>
            </a:r>
          </a:p>
        </p:txBody>
      </p:sp>
      <p:sp>
        <p:nvSpPr>
          <p:cNvPr id="28675" name="TextBox 4">
            <a:extLst>
              <a:ext uri="{FF2B5EF4-FFF2-40B4-BE49-F238E27FC236}">
                <a16:creationId xmlns:a16="http://schemas.microsoft.com/office/drawing/2014/main" id="{96A5C534-0F71-49CE-9C49-6F7B2BB92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684" y="1074509"/>
            <a:ext cx="5126101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/>
              <a:t>Due to the nature of the funding agreement ALL funds for the project must be spent and all parts received before April 2025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CA" altLang="en-US" sz="2000" dirty="0"/>
              <a:t>Over 5M$ has been committed over the last year – TRIUMF has spent or encumbered all funds – a major milestone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/>
              <a:t>Present risks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 dirty="0"/>
              <a:t>Over 50% of funds are encumbered including 22% from CERN that need delivery to TRIUMF before April 2025 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altLang="en-US" sz="2000" b="1" dirty="0">
              <a:solidFill>
                <a:srgbClr val="00A4FF"/>
              </a:solidFill>
            </a:endParaRPr>
          </a:p>
        </p:txBody>
      </p:sp>
      <p:sp>
        <p:nvSpPr>
          <p:cNvPr id="28707" name="Slide Number Placeholder 4">
            <a:extLst>
              <a:ext uri="{FF2B5EF4-FFF2-40B4-BE49-F238E27FC236}">
                <a16:creationId xmlns:a16="http://schemas.microsoft.com/office/drawing/2014/main" id="{60C5EC4A-1DEA-463C-BA7F-544E4245F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2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28708" name="Group 15">
            <a:extLst>
              <a:ext uri="{FF2B5EF4-FFF2-40B4-BE49-F238E27FC236}">
                <a16:creationId xmlns:a16="http://schemas.microsoft.com/office/drawing/2014/main" id="{467B4980-5071-4A8B-AB71-297D94AF3900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28712" name="Picture 16">
              <a:extLst>
                <a:ext uri="{FF2B5EF4-FFF2-40B4-BE49-F238E27FC236}">
                  <a16:creationId xmlns:a16="http://schemas.microsoft.com/office/drawing/2014/main" id="{DA2BBF37-C812-431E-83FD-F2768B01E2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13" name="Picture 2" descr="Bildergebnis für canadian flag">
              <a:extLst>
                <a:ext uri="{FF2B5EF4-FFF2-40B4-BE49-F238E27FC236}">
                  <a16:creationId xmlns:a16="http://schemas.microsoft.com/office/drawing/2014/main" id="{8714FDD3-EB74-4C5E-94B4-C6EDC2E9C4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14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A7C4115-FBF1-4486-8510-E55E0391A6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C110262-C788-2034-1AEC-FF57D2E105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65" y="1941835"/>
            <a:ext cx="5126101" cy="3640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819D9E-B574-279D-C98B-949E265220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19"/>
          <a:stretch/>
        </p:blipFill>
        <p:spPr bwMode="auto">
          <a:xfrm>
            <a:off x="6330265" y="1078644"/>
            <a:ext cx="5621902" cy="570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C2B27D-51BC-4C1E-8E2B-1C3CFB45A89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3009" y="261214"/>
            <a:ext cx="10450005" cy="707032"/>
          </a:xfrm>
        </p:spPr>
        <p:txBody>
          <a:bodyPr lIns="121917" tIns="60958" rIns="121917" bIns="60958"/>
          <a:lstStyle/>
          <a:p>
            <a:pPr>
              <a:spcBef>
                <a:spcPct val="0"/>
              </a:spcBef>
            </a:pPr>
            <a:r>
              <a:rPr lang="en-CA" sz="3200" b="0" dirty="0">
                <a:solidFill>
                  <a:srgbClr val="039BE7"/>
                </a:solidFill>
                <a:latin typeface="+mn-lt"/>
              </a:rPr>
              <a:t>Present schedule including impact of LS26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3197AD-3A7E-4E1B-8FAD-F6E56D458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1" kern="1200">
                <a:solidFill>
                  <a:srgbClr val="00B0F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ABD331B-ADF6-46EB-8718-87C33E38BC84}"/>
              </a:ext>
            </a:extLst>
          </p:cNvPr>
          <p:cNvGrpSpPr/>
          <p:nvPr/>
        </p:nvGrpSpPr>
        <p:grpSpPr>
          <a:xfrm>
            <a:off x="10490282" y="85897"/>
            <a:ext cx="1602862" cy="611622"/>
            <a:chOff x="2899741" y="3408765"/>
            <a:chExt cx="3401670" cy="142159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8D6F639-253F-4643-B12E-9FDCC5DC9B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 descr="Bildergebnis für canadian flag">
              <a:extLst>
                <a:ext uri="{FF2B5EF4-FFF2-40B4-BE49-F238E27FC236}">
                  <a16:creationId xmlns:a16="http://schemas.microsoft.com/office/drawing/2014/main" id="{FBA6ACCE-AD68-4915-8894-199D7EF973D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9FBCBAE-1F58-4D34-9A14-D7B159E61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E38FED7D-A520-467F-B0FC-922D06281B24}"/>
              </a:ext>
            </a:extLst>
          </p:cNvPr>
          <p:cNvSpPr txBox="1"/>
          <p:nvPr/>
        </p:nvSpPr>
        <p:spPr>
          <a:xfrm>
            <a:off x="252647" y="968246"/>
            <a:ext cx="95686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2025 </a:t>
            </a:r>
          </a:p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Receive and qualify cavity TC0 -&gt; assemble TCM0 string -&gt; requalify TC0</a:t>
            </a:r>
          </a:p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Receive cavities TC1,2, qualify and assemble TCM1 string</a:t>
            </a:r>
          </a:p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Receive other cavities and qualify them in sequence</a:t>
            </a:r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2026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BF4813-A2D0-85E0-4330-BCBB3E6930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8267" y="2665743"/>
            <a:ext cx="7257665" cy="33390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B55042F-2F75-9654-8D4F-A81D72BC7F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19" t="2368" r="1410" b="2124"/>
          <a:stretch/>
        </p:blipFill>
        <p:spPr>
          <a:xfrm>
            <a:off x="9332518" y="864292"/>
            <a:ext cx="2021282" cy="16219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1109F6A-F429-AA5C-F7A8-8DE04E2575AD}"/>
              </a:ext>
            </a:extLst>
          </p:cNvPr>
          <p:cNvSpPr txBox="1"/>
          <p:nvPr/>
        </p:nvSpPr>
        <p:spPr>
          <a:xfrm>
            <a:off x="252647" y="2732813"/>
            <a:ext cx="436168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Priority will be on supporting ARIEL effort</a:t>
            </a:r>
          </a:p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Qualify any remaining HL cavities as part of our agreement with AUP/CERN</a:t>
            </a:r>
          </a:p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Opportunistic work on TCM1 to guarantee all parts are in hand</a:t>
            </a:r>
          </a:p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US" dirty="0"/>
              <a:t>Project completion expected to be delayed by 6 months</a:t>
            </a:r>
          </a:p>
          <a:p>
            <a:endParaRPr lang="en-CA" dirty="0"/>
          </a:p>
        </p:txBody>
      </p:sp>
      <p:pic>
        <p:nvPicPr>
          <p:cNvPr id="24" name="Picture 23" descr="A graph of a schedule&#10;&#10;Description automatically generated with medium confidence">
            <a:extLst>
              <a:ext uri="{FF2B5EF4-FFF2-40B4-BE49-F238E27FC236}">
                <a16:creationId xmlns:a16="http://schemas.microsoft.com/office/drawing/2014/main" id="{75B03A73-0DA8-6AE6-CF1A-374ECEBC901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60151"/>
          <a:stretch/>
        </p:blipFill>
        <p:spPr>
          <a:xfrm>
            <a:off x="4477141" y="5740400"/>
            <a:ext cx="4279214" cy="101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8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Placeholder 1">
            <a:extLst>
              <a:ext uri="{FF2B5EF4-FFF2-40B4-BE49-F238E27FC236}">
                <a16:creationId xmlns:a16="http://schemas.microsoft.com/office/drawing/2014/main" id="{FB857E6D-540E-41D4-A427-9FE8A1D0C292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657225" y="307975"/>
            <a:ext cx="10450513" cy="1014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 b="0">
                <a:latin typeface="Arial" panose="020B0604020202020204" pitchFamily="34" charset="0"/>
                <a:cs typeface="Arial" panose="020B0604020202020204" pitchFamily="34" charset="0"/>
              </a:rPr>
              <a:t>Infrastructure upgrade status </a:t>
            </a:r>
          </a:p>
        </p:txBody>
      </p:sp>
      <p:grpSp>
        <p:nvGrpSpPr>
          <p:cNvPr id="30723" name="Group 16">
            <a:extLst>
              <a:ext uri="{FF2B5EF4-FFF2-40B4-BE49-F238E27FC236}">
                <a16:creationId xmlns:a16="http://schemas.microsoft.com/office/drawing/2014/main" id="{3FF48B5A-8A87-4B06-98FA-924AA1D60FA1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30829" name="Picture 17">
              <a:extLst>
                <a:ext uri="{FF2B5EF4-FFF2-40B4-BE49-F238E27FC236}">
                  <a16:creationId xmlns:a16="http://schemas.microsoft.com/office/drawing/2014/main" id="{0ED84832-6A32-433D-AF4D-6C5E0A5168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30" name="Picture 2" descr="Bildergebnis für canadian flag">
              <a:extLst>
                <a:ext uri="{FF2B5EF4-FFF2-40B4-BE49-F238E27FC236}">
                  <a16:creationId xmlns:a16="http://schemas.microsoft.com/office/drawing/2014/main" id="{3F8673B4-FCE1-4DAF-B7ED-62BA5CF6E2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31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ED74DC84-99B4-4DAD-916F-F024180F6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E21C0905-221E-46CE-B4A9-F4D5FF0CB6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384265"/>
              </p:ext>
            </p:extLst>
          </p:nvPr>
        </p:nvGraphicFramePr>
        <p:xfrm>
          <a:off x="996400" y="1014387"/>
          <a:ext cx="10450514" cy="4819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9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1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1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7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04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93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specified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designed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ordered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received</a:t>
                      </a:r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Clean room upgrade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New clean room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Jan 2025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714870676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Rinse facility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Nov 2024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Jan 2025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2855342105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Pumping/venting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3689942585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r>
                        <a:rPr lang="en-US" sz="1800"/>
                        <a:t>Cavity testing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4k/2k insert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Test diagnostics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Clean venting system</a:t>
                      </a: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Qualification (dummy cavity)</a:t>
                      </a: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Jan 2025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832690602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r>
                        <a:rPr lang="en-US" sz="1800"/>
                        <a:t>Assembly fixtures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Hermetic string</a:t>
                      </a:r>
                      <a:r>
                        <a:rPr lang="en-CA" sz="1800"/>
                        <a:t> cart</a:t>
                      </a: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Dummy cavity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Cavity handling tooling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Top down assembly stand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Cryomodule trolley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498588515"/>
                  </a:ext>
                </a:extLst>
              </a:tr>
            </a:tbl>
          </a:graphicData>
        </a:graphic>
      </p:graphicFrame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936E0D9-A08E-4D8C-9D80-BF47708826DC}"/>
              </a:ext>
            </a:extLst>
          </p:cNvPr>
          <p:cNvSpPr/>
          <p:nvPr/>
        </p:nvSpPr>
        <p:spPr>
          <a:xfrm>
            <a:off x="7073583" y="14263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B59A0F4-EA31-4698-90AC-5A8F9BF9F578}"/>
              </a:ext>
            </a:extLst>
          </p:cNvPr>
          <p:cNvSpPr/>
          <p:nvPr/>
        </p:nvSpPr>
        <p:spPr>
          <a:xfrm>
            <a:off x="9380538" y="1415258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103C569-1389-4F6D-8952-3F1FB3CD9CA2}"/>
              </a:ext>
            </a:extLst>
          </p:cNvPr>
          <p:cNvSpPr/>
          <p:nvPr/>
        </p:nvSpPr>
        <p:spPr>
          <a:xfrm>
            <a:off x="7052945" y="1772445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62A409-E1EE-4D76-9125-91B6F1494FBE}"/>
              </a:ext>
            </a:extLst>
          </p:cNvPr>
          <p:cNvSpPr/>
          <p:nvPr/>
        </p:nvSpPr>
        <p:spPr>
          <a:xfrm>
            <a:off x="7043420" y="2153445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D9821A1-56BC-4EDE-83C7-82EDE724B5C5}"/>
              </a:ext>
            </a:extLst>
          </p:cNvPr>
          <p:cNvSpPr/>
          <p:nvPr/>
        </p:nvSpPr>
        <p:spPr>
          <a:xfrm>
            <a:off x="9344025" y="2183608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272B517-F32A-4162-80EC-6D78519FD130}"/>
              </a:ext>
            </a:extLst>
          </p:cNvPr>
          <p:cNvSpPr/>
          <p:nvPr/>
        </p:nvSpPr>
        <p:spPr>
          <a:xfrm>
            <a:off x="10529888" y="2183608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197036-9638-4B78-B94E-6963F5D0ACA7}"/>
              </a:ext>
            </a:extLst>
          </p:cNvPr>
          <p:cNvSpPr/>
          <p:nvPr/>
        </p:nvSpPr>
        <p:spPr>
          <a:xfrm>
            <a:off x="6979920" y="2927395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8900B9A-509A-40EC-89F3-14492586FFE0}"/>
              </a:ext>
            </a:extLst>
          </p:cNvPr>
          <p:cNvSpPr/>
          <p:nvPr/>
        </p:nvSpPr>
        <p:spPr>
          <a:xfrm>
            <a:off x="8287703" y="292580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A3C07BA-2D01-4813-87FB-18A6841D4FA7}"/>
              </a:ext>
            </a:extLst>
          </p:cNvPr>
          <p:cNvSpPr/>
          <p:nvPr/>
        </p:nvSpPr>
        <p:spPr>
          <a:xfrm>
            <a:off x="9359900" y="294485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F9F667E-8B4B-44D0-99DF-D9E1AF267FCB}"/>
              </a:ext>
            </a:extLst>
          </p:cNvPr>
          <p:cNvSpPr/>
          <p:nvPr/>
        </p:nvSpPr>
        <p:spPr>
          <a:xfrm>
            <a:off x="6968808" y="327505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3E02307-7993-4A44-BB77-3E57380FF70E}"/>
              </a:ext>
            </a:extLst>
          </p:cNvPr>
          <p:cNvSpPr/>
          <p:nvPr/>
        </p:nvSpPr>
        <p:spPr>
          <a:xfrm>
            <a:off x="8276590" y="3297282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7E9E07C-6359-4F1F-B442-98B107E9B77F}"/>
              </a:ext>
            </a:extLst>
          </p:cNvPr>
          <p:cNvSpPr/>
          <p:nvPr/>
        </p:nvSpPr>
        <p:spPr>
          <a:xfrm>
            <a:off x="9359900" y="3297282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77C2D77-B7C9-4897-A43C-7C019A1103C6}"/>
              </a:ext>
            </a:extLst>
          </p:cNvPr>
          <p:cNvSpPr/>
          <p:nvPr/>
        </p:nvSpPr>
        <p:spPr>
          <a:xfrm>
            <a:off x="6960870" y="366875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3D41EAA-0274-4CF8-883D-7FC5D97A8FEC}"/>
              </a:ext>
            </a:extLst>
          </p:cNvPr>
          <p:cNvSpPr/>
          <p:nvPr/>
        </p:nvSpPr>
        <p:spPr>
          <a:xfrm>
            <a:off x="8287703" y="365764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C6E4608-7A47-4A54-9B52-FBACFA874B19}"/>
              </a:ext>
            </a:extLst>
          </p:cNvPr>
          <p:cNvSpPr/>
          <p:nvPr/>
        </p:nvSpPr>
        <p:spPr>
          <a:xfrm>
            <a:off x="6951345" y="40227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53C670C-53EA-4749-A967-3AEE857558F1}"/>
              </a:ext>
            </a:extLst>
          </p:cNvPr>
          <p:cNvSpPr/>
          <p:nvPr/>
        </p:nvSpPr>
        <p:spPr>
          <a:xfrm>
            <a:off x="6971983" y="4422820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ACDD157-4507-A464-0CC8-E83031D4177A}"/>
              </a:ext>
            </a:extLst>
          </p:cNvPr>
          <p:cNvSpPr/>
          <p:nvPr/>
        </p:nvSpPr>
        <p:spPr>
          <a:xfrm>
            <a:off x="10521951" y="2935749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6CE948E-D03E-9698-11F9-3964FF6E0286}"/>
              </a:ext>
            </a:extLst>
          </p:cNvPr>
          <p:cNvSpPr/>
          <p:nvPr/>
        </p:nvSpPr>
        <p:spPr>
          <a:xfrm>
            <a:off x="6998553" y="2509936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EC30281-71D1-620E-852D-E9E14FD3C26C}"/>
              </a:ext>
            </a:extLst>
          </p:cNvPr>
          <p:cNvSpPr/>
          <p:nvPr/>
        </p:nvSpPr>
        <p:spPr>
          <a:xfrm>
            <a:off x="9344025" y="2528279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1F1C27B-EE58-D251-08DB-C3D61D822866}"/>
              </a:ext>
            </a:extLst>
          </p:cNvPr>
          <p:cNvSpPr/>
          <p:nvPr/>
        </p:nvSpPr>
        <p:spPr>
          <a:xfrm>
            <a:off x="8276590" y="3976671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07FABD9-5E7F-FD70-2718-2E4006F7ED96}"/>
              </a:ext>
            </a:extLst>
          </p:cNvPr>
          <p:cNvSpPr/>
          <p:nvPr/>
        </p:nvSpPr>
        <p:spPr>
          <a:xfrm>
            <a:off x="8254407" y="4361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62559B7-ED29-FB57-A4C8-B5359A285A94}"/>
              </a:ext>
            </a:extLst>
          </p:cNvPr>
          <p:cNvSpPr/>
          <p:nvPr/>
        </p:nvSpPr>
        <p:spPr>
          <a:xfrm>
            <a:off x="6939231" y="474503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E97BC01-B159-8D85-778A-7AE50050BD00}"/>
              </a:ext>
            </a:extLst>
          </p:cNvPr>
          <p:cNvSpPr/>
          <p:nvPr/>
        </p:nvSpPr>
        <p:spPr>
          <a:xfrm>
            <a:off x="6939230" y="5136403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C27F830-5267-4D8F-4CB1-6B3AF30FB079}"/>
              </a:ext>
            </a:extLst>
          </p:cNvPr>
          <p:cNvSpPr/>
          <p:nvPr/>
        </p:nvSpPr>
        <p:spPr>
          <a:xfrm>
            <a:off x="6947670" y="5493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B3E164-3F53-206A-B252-57F959070EDB}"/>
              </a:ext>
            </a:extLst>
          </p:cNvPr>
          <p:cNvSpPr/>
          <p:nvPr/>
        </p:nvSpPr>
        <p:spPr>
          <a:xfrm>
            <a:off x="9344025" y="404499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4D62B95-94D9-00B4-BED0-9E2E94A3EC34}"/>
              </a:ext>
            </a:extLst>
          </p:cNvPr>
          <p:cNvSpPr/>
          <p:nvPr/>
        </p:nvSpPr>
        <p:spPr>
          <a:xfrm>
            <a:off x="10496634" y="4033866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0B81A83-AA99-E709-9C93-3B561CD1780B}"/>
              </a:ext>
            </a:extLst>
          </p:cNvPr>
          <p:cNvSpPr/>
          <p:nvPr/>
        </p:nvSpPr>
        <p:spPr>
          <a:xfrm>
            <a:off x="9293622" y="4409328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400C5C8-4866-640F-F9AA-88CB12E1B30D}"/>
              </a:ext>
            </a:extLst>
          </p:cNvPr>
          <p:cNvSpPr/>
          <p:nvPr/>
        </p:nvSpPr>
        <p:spPr>
          <a:xfrm>
            <a:off x="10485082" y="4398198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A5118A4-37BF-11BF-F25C-8860C621B555}"/>
              </a:ext>
            </a:extLst>
          </p:cNvPr>
          <p:cNvSpPr/>
          <p:nvPr/>
        </p:nvSpPr>
        <p:spPr>
          <a:xfrm>
            <a:off x="8254406" y="475289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E0E613B-77F5-3BE9-AD78-59B85E821023}"/>
              </a:ext>
            </a:extLst>
          </p:cNvPr>
          <p:cNvSpPr/>
          <p:nvPr/>
        </p:nvSpPr>
        <p:spPr>
          <a:xfrm>
            <a:off x="8254405" y="5157224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1426508-F03C-9E95-EF90-C9FF6EA8CD42}"/>
              </a:ext>
            </a:extLst>
          </p:cNvPr>
          <p:cNvSpPr/>
          <p:nvPr/>
        </p:nvSpPr>
        <p:spPr>
          <a:xfrm>
            <a:off x="9280799" y="5136403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69276B9-9BD5-4A3D-BE28-C44785CACABC}"/>
              </a:ext>
            </a:extLst>
          </p:cNvPr>
          <p:cNvSpPr/>
          <p:nvPr/>
        </p:nvSpPr>
        <p:spPr>
          <a:xfrm>
            <a:off x="10479568" y="5136403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66B0B75-D522-9D53-4AB6-694D41A16415}"/>
              </a:ext>
            </a:extLst>
          </p:cNvPr>
          <p:cNvSpPr/>
          <p:nvPr/>
        </p:nvSpPr>
        <p:spPr>
          <a:xfrm>
            <a:off x="9278938" y="476415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8CCE3C8-B12F-257B-33E2-A7C1F2E590D6}"/>
              </a:ext>
            </a:extLst>
          </p:cNvPr>
          <p:cNvSpPr/>
          <p:nvPr/>
        </p:nvSpPr>
        <p:spPr>
          <a:xfrm>
            <a:off x="10463966" y="475289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643BA57-7103-28A4-F153-8567DBDA1ADE}"/>
              </a:ext>
            </a:extLst>
          </p:cNvPr>
          <p:cNvSpPr/>
          <p:nvPr/>
        </p:nvSpPr>
        <p:spPr>
          <a:xfrm>
            <a:off x="8254404" y="5493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36F7FDA-8542-F4A2-BCA6-D1BE18B1D3EC}"/>
              </a:ext>
            </a:extLst>
          </p:cNvPr>
          <p:cNvSpPr/>
          <p:nvPr/>
        </p:nvSpPr>
        <p:spPr>
          <a:xfrm>
            <a:off x="9278144" y="5493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FB12EAB3-8257-F7F0-95D0-4E3D150058C6}"/>
              </a:ext>
            </a:extLst>
          </p:cNvPr>
          <p:cNvSpPr/>
          <p:nvPr/>
        </p:nvSpPr>
        <p:spPr>
          <a:xfrm>
            <a:off x="10467141" y="5505774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DA410D7-9628-74D3-EDE6-C398DFBCD875}"/>
              </a:ext>
            </a:extLst>
          </p:cNvPr>
          <p:cNvSpPr/>
          <p:nvPr/>
        </p:nvSpPr>
        <p:spPr>
          <a:xfrm>
            <a:off x="8297019" y="2547952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C381B89-DEB7-131F-4B90-5B372B50C834}"/>
              </a:ext>
            </a:extLst>
          </p:cNvPr>
          <p:cNvSpPr/>
          <p:nvPr/>
        </p:nvSpPr>
        <p:spPr>
          <a:xfrm>
            <a:off x="8254407" y="14263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445ED63-04C8-F133-C838-E47BBC4E5621}"/>
              </a:ext>
            </a:extLst>
          </p:cNvPr>
          <p:cNvSpPr/>
          <p:nvPr/>
        </p:nvSpPr>
        <p:spPr>
          <a:xfrm>
            <a:off x="8232933" y="176845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EDE2978-4218-A8D0-DA75-FF1B137245C3}"/>
              </a:ext>
            </a:extLst>
          </p:cNvPr>
          <p:cNvSpPr/>
          <p:nvPr/>
        </p:nvSpPr>
        <p:spPr>
          <a:xfrm>
            <a:off x="8278177" y="2152822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EEFB2F5-D685-D01C-C9CE-135E4F3527F8}"/>
              </a:ext>
            </a:extLst>
          </p:cNvPr>
          <p:cNvSpPr/>
          <p:nvPr/>
        </p:nvSpPr>
        <p:spPr>
          <a:xfrm>
            <a:off x="10521950" y="2526882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AC19ACC9-BD59-4D3C-8F93-A879E8DAD263}"/>
              </a:ext>
            </a:extLst>
          </p:cNvPr>
          <p:cNvSpPr/>
          <p:nvPr/>
        </p:nvSpPr>
        <p:spPr>
          <a:xfrm>
            <a:off x="9349318" y="3653778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F74F3ED-2448-3B34-7462-5CB69772E50A}"/>
              </a:ext>
            </a:extLst>
          </p:cNvPr>
          <p:cNvSpPr/>
          <p:nvPr/>
        </p:nvSpPr>
        <p:spPr>
          <a:xfrm>
            <a:off x="10498857" y="327505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CF13E3-8012-41D4-9F93-EF32ABF3451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92632" y="357995"/>
            <a:ext cx="10450005" cy="1014516"/>
          </a:xfrm>
        </p:spPr>
        <p:txBody>
          <a:bodyPr/>
          <a:lstStyle/>
          <a:p>
            <a:r>
              <a:rPr lang="en-US" sz="2800"/>
              <a:t>TRIUMF SRF Facilities – Hi-Lumi Upgrade</a:t>
            </a:r>
            <a:endParaRPr lang="en-CA" sz="28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CCDC0-79AD-47F2-8107-D45F76ACBD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434B75-CFB1-44FF-9F9C-CF49BE591A22}"/>
              </a:ext>
            </a:extLst>
          </p:cNvPr>
          <p:cNvGrpSpPr/>
          <p:nvPr/>
        </p:nvGrpSpPr>
        <p:grpSpPr>
          <a:xfrm>
            <a:off x="0" y="1344200"/>
            <a:ext cx="12192000" cy="5410959"/>
            <a:chOff x="0" y="1344200"/>
            <a:chExt cx="12192000" cy="5410959"/>
          </a:xfrm>
        </p:grpSpPr>
        <p:pic>
          <p:nvPicPr>
            <p:cNvPr id="5" name="Picture 4" descr="ISACIIOVERIVIEW-MARCOnew">
              <a:extLst>
                <a:ext uri="{FF2B5EF4-FFF2-40B4-BE49-F238E27FC236}">
                  <a16:creationId xmlns:a16="http://schemas.microsoft.com/office/drawing/2014/main" id="{CAA3FE52-4D25-49F8-A6E1-B59B9313FB0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4441"/>
            <a:stretch/>
          </p:blipFill>
          <p:spPr bwMode="auto">
            <a:xfrm>
              <a:off x="0" y="1344200"/>
              <a:ext cx="12192000" cy="54109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885623D-0BDB-4335-ACD1-A51867B226D9}"/>
                </a:ext>
              </a:extLst>
            </p:cNvPr>
            <p:cNvSpPr/>
            <p:nvPr/>
          </p:nvSpPr>
          <p:spPr>
            <a:xfrm>
              <a:off x="8750490" y="1548397"/>
              <a:ext cx="2934268" cy="928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17F4C75-0CC0-4952-820B-A6797AFE0FDC}"/>
                </a:ext>
              </a:extLst>
            </p:cNvPr>
            <p:cNvSpPr/>
            <p:nvPr/>
          </p:nvSpPr>
          <p:spPr>
            <a:xfrm>
              <a:off x="8270853" y="1569493"/>
              <a:ext cx="1606160" cy="789223"/>
            </a:xfrm>
            <a:prstGeom prst="rect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6C4376-1461-431E-86C7-21CFE5FF1164}"/>
                </a:ext>
              </a:extLst>
            </p:cNvPr>
            <p:cNvSpPr/>
            <p:nvPr/>
          </p:nvSpPr>
          <p:spPr>
            <a:xfrm>
              <a:off x="2947916" y="3821373"/>
              <a:ext cx="1446663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67DE8A-0FD9-4529-B899-8B13C8D83C27}"/>
                </a:ext>
              </a:extLst>
            </p:cNvPr>
            <p:cNvSpPr/>
            <p:nvPr/>
          </p:nvSpPr>
          <p:spPr>
            <a:xfrm>
              <a:off x="5736610" y="3944203"/>
              <a:ext cx="1291987" cy="6710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E89B4-6017-4E2F-8469-B5C24EF068FE}"/>
                </a:ext>
              </a:extLst>
            </p:cNvPr>
            <p:cNvSpPr/>
            <p:nvPr/>
          </p:nvSpPr>
          <p:spPr>
            <a:xfrm>
              <a:off x="2172267" y="3330054"/>
              <a:ext cx="775648" cy="1285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198097-9F45-4C78-8D1F-7A7A10E730C7}"/>
                </a:ext>
              </a:extLst>
            </p:cNvPr>
            <p:cNvSpPr/>
            <p:nvPr/>
          </p:nvSpPr>
          <p:spPr>
            <a:xfrm>
              <a:off x="3914633" y="3330054"/>
              <a:ext cx="15444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447D4B-C21E-4AC5-B3E4-D2A106330BAD}"/>
                </a:ext>
              </a:extLst>
            </p:cNvPr>
            <p:cNvSpPr/>
            <p:nvPr/>
          </p:nvSpPr>
          <p:spPr>
            <a:xfrm>
              <a:off x="4394579" y="3821373"/>
              <a:ext cx="1064525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2F5DC1-EA56-499D-8E60-A7236A265DEE}"/>
                </a:ext>
              </a:extLst>
            </p:cNvPr>
            <p:cNvSpPr/>
            <p:nvPr/>
          </p:nvSpPr>
          <p:spPr>
            <a:xfrm>
              <a:off x="3427861" y="3332329"/>
              <a:ext cx="4867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D42F36-8AC4-4150-948C-69458601488C}"/>
                </a:ext>
              </a:extLst>
            </p:cNvPr>
            <p:cNvSpPr txBox="1"/>
            <p:nvPr/>
          </p:nvSpPr>
          <p:spPr>
            <a:xfrm>
              <a:off x="4289948" y="3912700"/>
              <a:ext cx="1291987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Clean assembly</a:t>
              </a:r>
              <a:endParaRPr lang="en-CA" sz="1600" b="1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FAA66C-0DDC-4D81-A8B7-702939CF52DC}"/>
                </a:ext>
              </a:extLst>
            </p:cNvPr>
            <p:cNvSpPr txBox="1"/>
            <p:nvPr/>
          </p:nvSpPr>
          <p:spPr>
            <a:xfrm>
              <a:off x="4010164" y="3427312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HPWR</a:t>
              </a:r>
              <a:endParaRPr lang="en-CA" sz="1600" b="1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7BD6B2-0CD5-4CE6-B740-0BFA538C234D}"/>
                </a:ext>
              </a:extLst>
            </p:cNvPr>
            <p:cNvSpPr txBox="1"/>
            <p:nvPr/>
          </p:nvSpPr>
          <p:spPr>
            <a:xfrm>
              <a:off x="5686566" y="4110432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BCP</a:t>
              </a:r>
              <a:endParaRPr lang="en-CA" sz="1600" b="1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707861-1046-455D-9502-A8AC8C2F6D3C}"/>
                </a:ext>
              </a:extLst>
            </p:cNvPr>
            <p:cNvSpPr txBox="1"/>
            <p:nvPr/>
          </p:nvSpPr>
          <p:spPr>
            <a:xfrm>
              <a:off x="8417860" y="1693764"/>
              <a:ext cx="1291987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Dirty  assembly</a:t>
              </a:r>
              <a:endParaRPr lang="en-CA" sz="1600" b="1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6C21B2-AB32-40B5-9DA5-EC85BBE9A196}"/>
                </a:ext>
              </a:extLst>
            </p:cNvPr>
            <p:cNvSpPr txBox="1"/>
            <p:nvPr/>
          </p:nvSpPr>
          <p:spPr>
            <a:xfrm>
              <a:off x="3032081" y="3398804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RF</a:t>
              </a:r>
              <a:endParaRPr lang="en-CA" sz="1600" b="1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49E9F4-CE85-4A8A-BE92-CF464432273C}"/>
                </a:ext>
              </a:extLst>
            </p:cNvPr>
            <p:cNvSpPr txBox="1"/>
            <p:nvPr/>
          </p:nvSpPr>
          <p:spPr>
            <a:xfrm>
              <a:off x="2047164" y="3735594"/>
              <a:ext cx="1034961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Prep room</a:t>
              </a:r>
              <a:endParaRPr lang="en-CA" sz="1600" b="1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E7242F-6E0C-4478-8ACD-9B3F0AEA2E73}"/>
                </a:ext>
              </a:extLst>
            </p:cNvPr>
            <p:cNvSpPr/>
            <p:nvPr/>
          </p:nvSpPr>
          <p:spPr>
            <a:xfrm>
              <a:off x="736978" y="4725909"/>
              <a:ext cx="1774210" cy="6257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C5A6EA-36E8-414F-B7B4-A3CAE5B8AAAA}"/>
                </a:ext>
              </a:extLst>
            </p:cNvPr>
            <p:cNvSpPr/>
            <p:nvPr/>
          </p:nvSpPr>
          <p:spPr>
            <a:xfrm>
              <a:off x="5302150" y="57086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2AB0B9D-2D57-4806-984A-9DCBA4D02286}"/>
                </a:ext>
              </a:extLst>
            </p:cNvPr>
            <p:cNvSpPr/>
            <p:nvPr/>
          </p:nvSpPr>
          <p:spPr>
            <a:xfrm>
              <a:off x="1624083" y="5904882"/>
              <a:ext cx="1146413" cy="468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4A1D42-8646-43DF-8256-C777CC3A1865}"/>
                </a:ext>
              </a:extLst>
            </p:cNvPr>
            <p:cNvSpPr/>
            <p:nvPr/>
          </p:nvSpPr>
          <p:spPr>
            <a:xfrm>
              <a:off x="10217624" y="5969915"/>
              <a:ext cx="1575181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995DA63-7AE8-473B-BF26-5F034BB9EBB2}"/>
                </a:ext>
              </a:extLst>
            </p:cNvPr>
            <p:cNvSpPr/>
            <p:nvPr/>
          </p:nvSpPr>
          <p:spPr>
            <a:xfrm>
              <a:off x="5454550" y="58610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C6C81ED-FD53-4576-B94E-AC0032780B4A}"/>
              </a:ext>
            </a:extLst>
          </p:cNvPr>
          <p:cNvSpPr/>
          <p:nvPr/>
        </p:nvSpPr>
        <p:spPr>
          <a:xfrm>
            <a:off x="4661425" y="5003359"/>
            <a:ext cx="359613" cy="13197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7D907C-9DB8-4D9C-8B80-6DFD323366AD}"/>
              </a:ext>
            </a:extLst>
          </p:cNvPr>
          <p:cNvSpPr/>
          <p:nvPr/>
        </p:nvSpPr>
        <p:spPr>
          <a:xfrm>
            <a:off x="5050589" y="5005950"/>
            <a:ext cx="359613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2234BF-B2E7-4190-89CD-97DFD1E0B963}"/>
              </a:ext>
            </a:extLst>
          </p:cNvPr>
          <p:cNvSpPr/>
          <p:nvPr/>
        </p:nvSpPr>
        <p:spPr>
          <a:xfrm>
            <a:off x="5427507" y="5002623"/>
            <a:ext cx="438532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44C0CC9-45BB-49B8-BB96-ABF8D63AE0A2}"/>
              </a:ext>
            </a:extLst>
          </p:cNvPr>
          <p:cNvSpPr/>
          <p:nvPr/>
        </p:nvSpPr>
        <p:spPr>
          <a:xfrm>
            <a:off x="4669402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965797-7364-43E0-A330-EBE78A33A94B}"/>
              </a:ext>
            </a:extLst>
          </p:cNvPr>
          <p:cNvSpPr/>
          <p:nvPr/>
        </p:nvSpPr>
        <p:spPr>
          <a:xfrm>
            <a:off x="3219137" y="4721900"/>
            <a:ext cx="5222363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F3E7148-A50E-4A60-A6E2-622421C2B7BF}"/>
              </a:ext>
            </a:extLst>
          </p:cNvPr>
          <p:cNvSpPr/>
          <p:nvPr/>
        </p:nvSpPr>
        <p:spPr>
          <a:xfrm>
            <a:off x="4720911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D7C29C-DF82-4D22-B74A-C30FD03EE8E3}"/>
              </a:ext>
            </a:extLst>
          </p:cNvPr>
          <p:cNvSpPr/>
          <p:nvPr/>
        </p:nvSpPr>
        <p:spPr>
          <a:xfrm>
            <a:off x="4773321" y="504738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D722EC-8773-4C67-BC9D-5A2E1F827F7C}"/>
              </a:ext>
            </a:extLst>
          </p:cNvPr>
          <p:cNvSpPr/>
          <p:nvPr/>
        </p:nvSpPr>
        <p:spPr>
          <a:xfrm>
            <a:off x="5126602" y="55044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49A4A24-60BC-415E-875A-AAA4E98DCCD7}"/>
              </a:ext>
            </a:extLst>
          </p:cNvPr>
          <p:cNvSpPr/>
          <p:nvPr/>
        </p:nvSpPr>
        <p:spPr>
          <a:xfrm>
            <a:off x="5279002" y="56568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26BDB05-F2B7-40A0-BC6B-FD7106430B54}"/>
              </a:ext>
            </a:extLst>
          </p:cNvPr>
          <p:cNvSpPr/>
          <p:nvPr/>
        </p:nvSpPr>
        <p:spPr>
          <a:xfrm>
            <a:off x="4865564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DB2FB38-A28B-4275-8B7E-0E1752CCF84F}"/>
              </a:ext>
            </a:extLst>
          </p:cNvPr>
          <p:cNvSpPr/>
          <p:nvPr/>
        </p:nvSpPr>
        <p:spPr>
          <a:xfrm>
            <a:off x="4917073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FE787E-61D5-4862-8FBD-B734EA150EEC}"/>
              </a:ext>
            </a:extLst>
          </p:cNvPr>
          <p:cNvSpPr/>
          <p:nvPr/>
        </p:nvSpPr>
        <p:spPr>
          <a:xfrm>
            <a:off x="4967180" y="5047764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3A6FD2-2BFC-42E4-8EFE-7E8DA7813C66}"/>
              </a:ext>
            </a:extLst>
          </p:cNvPr>
          <p:cNvSpPr/>
          <p:nvPr/>
        </p:nvSpPr>
        <p:spPr>
          <a:xfrm>
            <a:off x="5059041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9A19C89-8EF2-418A-89C5-0471A31F95B5}"/>
              </a:ext>
            </a:extLst>
          </p:cNvPr>
          <p:cNvSpPr/>
          <p:nvPr/>
        </p:nvSpPr>
        <p:spPr>
          <a:xfrm>
            <a:off x="5110550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2F06C8-B167-40AA-80F9-4859A0E1D00E}"/>
              </a:ext>
            </a:extLst>
          </p:cNvPr>
          <p:cNvSpPr/>
          <p:nvPr/>
        </p:nvSpPr>
        <p:spPr>
          <a:xfrm>
            <a:off x="5162960" y="5045459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FCB9B70-2309-45F0-97F2-1BF16693CA75}"/>
              </a:ext>
            </a:extLst>
          </p:cNvPr>
          <p:cNvSpPr/>
          <p:nvPr/>
        </p:nvSpPr>
        <p:spPr>
          <a:xfrm>
            <a:off x="5255203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464717F-A368-40C0-B2C6-C247AE94B97D}"/>
              </a:ext>
            </a:extLst>
          </p:cNvPr>
          <p:cNvSpPr/>
          <p:nvPr/>
        </p:nvSpPr>
        <p:spPr>
          <a:xfrm>
            <a:off x="5306712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33C814-F1F8-4DAB-B518-17907EF6CD14}"/>
              </a:ext>
            </a:extLst>
          </p:cNvPr>
          <p:cNvSpPr/>
          <p:nvPr/>
        </p:nvSpPr>
        <p:spPr>
          <a:xfrm>
            <a:off x="5356819" y="504584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0EA1FB5-95E5-4E49-B082-6941D1036602}"/>
              </a:ext>
            </a:extLst>
          </p:cNvPr>
          <p:cNvSpPr/>
          <p:nvPr/>
        </p:nvSpPr>
        <p:spPr>
          <a:xfrm>
            <a:off x="5432556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D5A244D-CF82-4AFF-881A-AD1314BF4B34}"/>
              </a:ext>
            </a:extLst>
          </p:cNvPr>
          <p:cNvSpPr/>
          <p:nvPr/>
        </p:nvSpPr>
        <p:spPr>
          <a:xfrm>
            <a:off x="5484065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32CD87F-52F9-48CB-A8A8-E45D98BFF7BF}"/>
              </a:ext>
            </a:extLst>
          </p:cNvPr>
          <p:cNvSpPr/>
          <p:nvPr/>
        </p:nvSpPr>
        <p:spPr>
          <a:xfrm>
            <a:off x="5536475" y="504353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B62D304-0129-4889-BC81-FE61D14DFEB9}"/>
              </a:ext>
            </a:extLst>
          </p:cNvPr>
          <p:cNvSpPr/>
          <p:nvPr/>
        </p:nvSpPr>
        <p:spPr>
          <a:xfrm>
            <a:off x="5584956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FAE95D8-03C7-4A9A-A786-4E469DE9E232}"/>
              </a:ext>
            </a:extLst>
          </p:cNvPr>
          <p:cNvSpPr/>
          <p:nvPr/>
        </p:nvSpPr>
        <p:spPr>
          <a:xfrm>
            <a:off x="5671015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2F52A6C-8CD3-40D4-A30E-55B1EFC06A4A}"/>
              </a:ext>
            </a:extLst>
          </p:cNvPr>
          <p:cNvSpPr/>
          <p:nvPr/>
        </p:nvSpPr>
        <p:spPr>
          <a:xfrm>
            <a:off x="5713938" y="504556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D5BF7F-6E32-476B-863E-DE34785C7412}"/>
              </a:ext>
            </a:extLst>
          </p:cNvPr>
          <p:cNvSpPr/>
          <p:nvPr/>
        </p:nvSpPr>
        <p:spPr>
          <a:xfrm>
            <a:off x="5763144" y="504326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05F6B0A-6C07-4AD2-BA36-17AEB13CF4C4}"/>
              </a:ext>
            </a:extLst>
          </p:cNvPr>
          <p:cNvSpPr/>
          <p:nvPr/>
        </p:nvSpPr>
        <p:spPr>
          <a:xfrm>
            <a:off x="5813251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3C05449-BCB0-491D-9FC9-DC97FBB07954}"/>
              </a:ext>
            </a:extLst>
          </p:cNvPr>
          <p:cNvSpPr/>
          <p:nvPr/>
        </p:nvSpPr>
        <p:spPr>
          <a:xfrm>
            <a:off x="4819040" y="504221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FC9B83-5364-4BA9-84F7-5985396867E5}"/>
              </a:ext>
            </a:extLst>
          </p:cNvPr>
          <p:cNvSpPr/>
          <p:nvPr/>
        </p:nvSpPr>
        <p:spPr>
          <a:xfrm>
            <a:off x="5208944" y="5040235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F6C97FA-D672-4BC7-8D0A-48DD4F41D470}"/>
              </a:ext>
            </a:extLst>
          </p:cNvPr>
          <p:cNvSpPr/>
          <p:nvPr/>
        </p:nvSpPr>
        <p:spPr>
          <a:xfrm>
            <a:off x="5627345" y="503826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774FBFD-603A-46E0-9FEB-B7BE69311519}"/>
              </a:ext>
            </a:extLst>
          </p:cNvPr>
          <p:cNvSpPr/>
          <p:nvPr/>
        </p:nvSpPr>
        <p:spPr>
          <a:xfrm>
            <a:off x="2984848" y="5142707"/>
            <a:ext cx="4862615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E45FF1-A44D-65D1-3EB3-3CC6F70AEE6C}"/>
              </a:ext>
            </a:extLst>
          </p:cNvPr>
          <p:cNvSpPr/>
          <p:nvPr/>
        </p:nvSpPr>
        <p:spPr>
          <a:xfrm>
            <a:off x="10259489" y="1675233"/>
            <a:ext cx="867424" cy="577970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79794A9-CA2D-C03E-0164-8D73F8796E6E}"/>
              </a:ext>
            </a:extLst>
          </p:cNvPr>
          <p:cNvSpPr/>
          <p:nvPr/>
        </p:nvSpPr>
        <p:spPr>
          <a:xfrm>
            <a:off x="11122759" y="2652330"/>
            <a:ext cx="670045" cy="1062716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5EEC857-B9D9-1BC8-04F5-F5142CDB41CA}"/>
              </a:ext>
            </a:extLst>
          </p:cNvPr>
          <p:cNvSpPr txBox="1"/>
          <p:nvPr/>
        </p:nvSpPr>
        <p:spPr>
          <a:xfrm>
            <a:off x="673288" y="1136154"/>
            <a:ext cx="7430399" cy="1477328"/>
          </a:xfrm>
          <a:prstGeom prst="rect">
            <a:avLst/>
          </a:prstGeom>
          <a:solidFill>
            <a:srgbClr val="04ADE2"/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CA" sz="20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To improve the throughput of Hi-</a:t>
            </a:r>
            <a:r>
              <a:rPr lang="en-CA" sz="2000" dirty="0" err="1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lumi</a:t>
            </a:r>
            <a:r>
              <a:rPr lang="en-CA" sz="20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 CMs we are installing a second clean-room in the ISAC-II experimental hall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CA" sz="2000" dirty="0">
                <a:solidFill>
                  <a:srgbClr val="FFFFFF"/>
                </a:solidFill>
                <a:ea typeface="MS Mincho" panose="02020609040205080304" pitchFamily="49" charset="-128"/>
                <a:cs typeface="Impact" panose="020B0806030902050204" pitchFamily="34" charset="0"/>
              </a:rPr>
              <a:t>The clean room will allow dedicated string assembly over the life of the project – being installed and ready Jan 2025</a:t>
            </a:r>
            <a:endParaRPr lang="en-CA" sz="2000" dirty="0">
              <a:solidFill>
                <a:srgbClr val="FFFFFF"/>
              </a:solidFill>
              <a:effectLst/>
              <a:ea typeface="MS Mincho" panose="02020609040205080304" pitchFamily="49" charset="-128"/>
              <a:cs typeface="Impact" panose="020B080603090205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0CE4110-DB17-A47D-689A-E132C1C01C8E}"/>
              </a:ext>
            </a:extLst>
          </p:cNvPr>
          <p:cNvSpPr txBox="1"/>
          <p:nvPr/>
        </p:nvSpPr>
        <p:spPr>
          <a:xfrm>
            <a:off x="10544306" y="1701888"/>
            <a:ext cx="1291987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Clean assembly</a:t>
            </a:r>
            <a:endParaRPr lang="en-CA" sz="1600" b="1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3428F37-2B16-E93B-A620-F8230C337142}"/>
              </a:ext>
            </a:extLst>
          </p:cNvPr>
          <p:cNvCxnSpPr/>
          <p:nvPr/>
        </p:nvCxnSpPr>
        <p:spPr>
          <a:xfrm>
            <a:off x="10259489" y="1674066"/>
            <a:ext cx="15333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AD61837-AAFF-C590-FF53-8BA1204D1BB3}"/>
              </a:ext>
            </a:extLst>
          </p:cNvPr>
          <p:cNvCxnSpPr>
            <a:cxnSpLocks/>
          </p:cNvCxnSpPr>
          <p:nvPr/>
        </p:nvCxnSpPr>
        <p:spPr>
          <a:xfrm>
            <a:off x="11119826" y="3715046"/>
            <a:ext cx="67297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CFE4AF7-E2FD-5FB8-FCF6-F30E1F8DCDC8}"/>
              </a:ext>
            </a:extLst>
          </p:cNvPr>
          <p:cNvCxnSpPr>
            <a:cxnSpLocks/>
          </p:cNvCxnSpPr>
          <p:nvPr/>
        </p:nvCxnSpPr>
        <p:spPr>
          <a:xfrm>
            <a:off x="10702739" y="3105498"/>
            <a:ext cx="4170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4FD3605-E9BA-0A11-AA41-F2AD6C6FBE06}"/>
              </a:ext>
            </a:extLst>
          </p:cNvPr>
          <p:cNvCxnSpPr>
            <a:cxnSpLocks/>
          </p:cNvCxnSpPr>
          <p:nvPr/>
        </p:nvCxnSpPr>
        <p:spPr>
          <a:xfrm flipV="1">
            <a:off x="10259489" y="2252975"/>
            <a:ext cx="443250" cy="2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0DE1800-F9EA-14E9-5722-41AD89FCC5EA}"/>
              </a:ext>
            </a:extLst>
          </p:cNvPr>
          <p:cNvCxnSpPr>
            <a:cxnSpLocks/>
          </p:cNvCxnSpPr>
          <p:nvPr/>
        </p:nvCxnSpPr>
        <p:spPr>
          <a:xfrm flipH="1">
            <a:off x="10259489" y="1657088"/>
            <a:ext cx="6508" cy="6070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A1EDF18-F1E5-F7D9-8414-F9AB1EE50550}"/>
              </a:ext>
            </a:extLst>
          </p:cNvPr>
          <p:cNvCxnSpPr>
            <a:cxnSpLocks/>
          </p:cNvCxnSpPr>
          <p:nvPr/>
        </p:nvCxnSpPr>
        <p:spPr>
          <a:xfrm>
            <a:off x="10684880" y="2240478"/>
            <a:ext cx="0" cy="8879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BC71BC2-2945-A7F2-E0A0-5DA5A82EAFD1}"/>
              </a:ext>
            </a:extLst>
          </p:cNvPr>
          <p:cNvCxnSpPr>
            <a:cxnSpLocks/>
          </p:cNvCxnSpPr>
          <p:nvPr/>
        </p:nvCxnSpPr>
        <p:spPr>
          <a:xfrm>
            <a:off x="11792805" y="1657088"/>
            <a:ext cx="0" cy="20785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F2336FF-B8D6-4E32-69BC-24800C2FF9FF}"/>
              </a:ext>
            </a:extLst>
          </p:cNvPr>
          <p:cNvCxnSpPr>
            <a:cxnSpLocks/>
          </p:cNvCxnSpPr>
          <p:nvPr/>
        </p:nvCxnSpPr>
        <p:spPr>
          <a:xfrm>
            <a:off x="11119825" y="3105498"/>
            <a:ext cx="0" cy="630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E74E6A4-F869-7694-76D5-7386A351B20A}"/>
              </a:ext>
            </a:extLst>
          </p:cNvPr>
          <p:cNvCxnSpPr/>
          <p:nvPr/>
        </p:nvCxnSpPr>
        <p:spPr>
          <a:xfrm flipV="1">
            <a:off x="11119825" y="2252975"/>
            <a:ext cx="1" cy="39935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14D3F0F-EE87-BA1B-3C15-85BD7AAB34AE}"/>
              </a:ext>
            </a:extLst>
          </p:cNvPr>
          <p:cNvCxnSpPr>
            <a:cxnSpLocks/>
          </p:cNvCxnSpPr>
          <p:nvPr/>
        </p:nvCxnSpPr>
        <p:spPr>
          <a:xfrm flipH="1">
            <a:off x="10684880" y="2658808"/>
            <a:ext cx="434945" cy="146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C8A30DE0-35D4-0A42-D32E-D89BACAC9BAF}"/>
              </a:ext>
            </a:extLst>
          </p:cNvPr>
          <p:cNvSpPr txBox="1"/>
          <p:nvPr/>
        </p:nvSpPr>
        <p:spPr>
          <a:xfrm>
            <a:off x="3073019" y="3912700"/>
            <a:ext cx="1301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Cavity/CM testing</a:t>
            </a:r>
            <a:endParaRPr lang="en-CA" sz="1600" b="1"/>
          </a:p>
        </p:txBody>
      </p:sp>
      <p:grpSp>
        <p:nvGrpSpPr>
          <p:cNvPr id="112" name="Group 15">
            <a:extLst>
              <a:ext uri="{FF2B5EF4-FFF2-40B4-BE49-F238E27FC236}">
                <a16:creationId xmlns:a16="http://schemas.microsoft.com/office/drawing/2014/main" id="{362FBFA2-887A-B63F-C831-F9D80F955EDE}"/>
              </a:ext>
            </a:extLst>
          </p:cNvPr>
          <p:cNvGrpSpPr>
            <a:grpSpLocks/>
          </p:cNvGrpSpPr>
          <p:nvPr/>
        </p:nvGrpSpPr>
        <p:grpSpPr bwMode="auto">
          <a:xfrm>
            <a:off x="10481114" y="134754"/>
            <a:ext cx="1603375" cy="611187"/>
            <a:chOff x="2899741" y="3408765"/>
            <a:chExt cx="3401670" cy="1421594"/>
          </a:xfrm>
        </p:grpSpPr>
        <p:pic>
          <p:nvPicPr>
            <p:cNvPr id="113" name="Picture 16">
              <a:extLst>
                <a:ext uri="{FF2B5EF4-FFF2-40B4-BE49-F238E27FC236}">
                  <a16:creationId xmlns:a16="http://schemas.microsoft.com/office/drawing/2014/main" id="{2C6685F3-B5E7-5F73-17CF-A1C862BAA1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" name="Picture 2" descr="Bildergebnis für canadian flag">
              <a:extLst>
                <a:ext uri="{FF2B5EF4-FFF2-40B4-BE49-F238E27FC236}">
                  <a16:creationId xmlns:a16="http://schemas.microsoft.com/office/drawing/2014/main" id="{B444ECFD-C989-B2DA-4A3F-2EB013741B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8B634D2-ACDD-12DC-019A-F9E565D926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6" name="Picture 55" descr="A room with blue walls and a yellow cone&#10;&#10;Description automatically generated with medium confidence">
            <a:extLst>
              <a:ext uri="{FF2B5EF4-FFF2-40B4-BE49-F238E27FC236}">
                <a16:creationId xmlns:a16="http://schemas.microsoft.com/office/drawing/2014/main" id="{989DCCE7-1F50-3F80-3751-0CB5B78E87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2589" y="3767497"/>
            <a:ext cx="4017440" cy="301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78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04F823-29FB-76C7-74A8-63DC4FA6D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757" y="3790210"/>
            <a:ext cx="2575597" cy="268905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E64908-A6F7-C9BC-07FD-0B6F47339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37B59-E08C-101B-CC22-43F426AF3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F6F44F-E70B-379B-2F4E-3C22600C56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05" t="42779" r="25064"/>
          <a:stretch/>
        </p:blipFill>
        <p:spPr>
          <a:xfrm>
            <a:off x="4561307" y="774316"/>
            <a:ext cx="2095728" cy="3723172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DCD18B5D-98DF-DCFC-3722-C84310A3BBCE}"/>
              </a:ext>
            </a:extLst>
          </p:cNvPr>
          <p:cNvSpPr txBox="1">
            <a:spLocks/>
          </p:cNvSpPr>
          <p:nvPr/>
        </p:nvSpPr>
        <p:spPr>
          <a:xfrm>
            <a:off x="390755" y="267058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>
                <a:solidFill>
                  <a:srgbClr val="00AAFF"/>
                </a:solidFill>
              </a:rPr>
              <a:t>Dummy cavity for TCM0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37FC1-17A3-E0A9-819F-173B350CD5D6}"/>
              </a:ext>
            </a:extLst>
          </p:cNvPr>
          <p:cNvSpPr txBox="1"/>
          <p:nvPr/>
        </p:nvSpPr>
        <p:spPr>
          <a:xfrm>
            <a:off x="97820" y="1011384"/>
            <a:ext cx="4126057" cy="46789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107000"/>
              </a:lnSpc>
              <a:buFont typeface="Arial"/>
              <a:buChar char="•"/>
            </a:pPr>
            <a:r>
              <a:rPr lang="en-CA" sz="2000" dirty="0">
                <a:cs typeface="Arial" panose="020B0604020202020204" pitchFamily="34" charset="0"/>
              </a:rPr>
              <a:t>AUP anticipates delivery of one TCM0 cavity in Feb. 2025</a:t>
            </a:r>
            <a:endParaRPr lang="en-US" sz="2000" dirty="0"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Arial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TRIUMF has designed and fabricated a dummy cavity </a:t>
            </a:r>
            <a:r>
              <a:rPr lang="en-CA" sz="2000" dirty="0">
                <a:ea typeface="Calibri" panose="020F0502020204030204" pitchFamily="34" charset="0"/>
                <a:cs typeface="Arial" panose="020B0604020202020204" pitchFamily="34" charset="0"/>
              </a:rPr>
              <a:t>for TCM0 string assembly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</a:t>
            </a:r>
            <a:r>
              <a:rPr lang="en-CA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LHe</a:t>
            </a: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volume and mass as the actual cavity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beam and helium interfaces as the RFD cavity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support interfaces</a:t>
            </a:r>
          </a:p>
          <a:p>
            <a:pPr marL="342900" indent="-342900">
              <a:lnSpc>
                <a:spcPct val="107000"/>
              </a:lnSpc>
              <a:buFont typeface="Arial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be used for testing prior to cavity delivery and during assembly of TCM0 cavity string</a:t>
            </a:r>
            <a:endParaRPr lang="en-CA" sz="2000" dirty="0"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057422-4A03-7392-BB4D-F559ACF6D2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19" t="2368" r="1410" b="2124"/>
          <a:stretch/>
        </p:blipFill>
        <p:spPr>
          <a:xfrm>
            <a:off x="6807531" y="146931"/>
            <a:ext cx="4639774" cy="3723173"/>
          </a:xfrm>
          <a:prstGeom prst="rect">
            <a:avLst/>
          </a:prstGeom>
        </p:spPr>
      </p:pic>
      <p:grpSp>
        <p:nvGrpSpPr>
          <p:cNvPr id="10" name="Group 16">
            <a:extLst>
              <a:ext uri="{FF2B5EF4-FFF2-40B4-BE49-F238E27FC236}">
                <a16:creationId xmlns:a16="http://schemas.microsoft.com/office/drawing/2014/main" id="{3AD943DC-6DC1-D17A-1CA2-B5E3FE3CAE8A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11" name="Picture 17">
              <a:extLst>
                <a:ext uri="{FF2B5EF4-FFF2-40B4-BE49-F238E27FC236}">
                  <a16:creationId xmlns:a16="http://schemas.microsoft.com/office/drawing/2014/main" id="{6923A01D-2BFC-5E38-82C9-AC789AF862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 descr="Bildergebnis für canadian flag">
              <a:extLst>
                <a:ext uri="{FF2B5EF4-FFF2-40B4-BE49-F238E27FC236}">
                  <a16:creationId xmlns:a16="http://schemas.microsoft.com/office/drawing/2014/main" id="{199F448D-600A-D2A8-B7AD-6359B0188E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CE93D5D-06DD-A517-8564-2D90462A6C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Picture 3" descr="A large metal container on a red cart&#10;&#10;Description automatically generated">
            <a:extLst>
              <a:ext uri="{FF2B5EF4-FFF2-40B4-BE49-F238E27FC236}">
                <a16:creationId xmlns:a16="http://schemas.microsoft.com/office/drawing/2014/main" id="{121C1127-C3F9-B5FC-E9C4-A7C9E69B942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469" t="17674" r="11399" b="15227"/>
          <a:stretch/>
        </p:blipFill>
        <p:spPr>
          <a:xfrm>
            <a:off x="8858764" y="4207956"/>
            <a:ext cx="3235416" cy="193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93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DAA536-CCAF-40C5-ACAD-EBFC80132B42}"/>
              </a:ext>
            </a:extLst>
          </p:cNvPr>
          <p:cNvSpPr txBox="1"/>
          <p:nvPr/>
        </p:nvSpPr>
        <p:spPr>
          <a:xfrm>
            <a:off x="390755" y="855696"/>
            <a:ext cx="7599362" cy="4493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 dirty="0">
                <a:latin typeface="+mn-lt"/>
              </a:rPr>
              <a:t>String assembly frame received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Ready for assembly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 dirty="0">
                <a:latin typeface="+mn-lt"/>
              </a:rPr>
              <a:t>Top assembly frame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Assembled and ready for TCM0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 dirty="0">
                <a:latin typeface="+mn-lt"/>
              </a:rPr>
              <a:t>Cavity manipulation/rinsing tooling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Received 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 dirty="0">
                <a:latin typeface="+mn-lt"/>
              </a:rPr>
              <a:t>Pumping/Venting stand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Ready for commissioning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CA" sz="2000" dirty="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CA" sz="2000" dirty="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CA" sz="2000" dirty="0">
              <a:latin typeface="+mn-lt"/>
            </a:endParaRPr>
          </a:p>
        </p:txBody>
      </p:sp>
      <p:grpSp>
        <p:nvGrpSpPr>
          <p:cNvPr id="29700" name="Group 16">
            <a:extLst>
              <a:ext uri="{FF2B5EF4-FFF2-40B4-BE49-F238E27FC236}">
                <a16:creationId xmlns:a16="http://schemas.microsoft.com/office/drawing/2014/main" id="{14EFFB15-BD06-4A36-8CEA-74B3C0FBDED7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29705" name="Picture 17">
              <a:extLst>
                <a:ext uri="{FF2B5EF4-FFF2-40B4-BE49-F238E27FC236}">
                  <a16:creationId xmlns:a16="http://schemas.microsoft.com/office/drawing/2014/main" id="{E0982CD1-AA1C-4EBC-8FB0-70E9667314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6" name="Picture 2" descr="Bildergebnis für canadian flag">
              <a:extLst>
                <a:ext uri="{FF2B5EF4-FFF2-40B4-BE49-F238E27FC236}">
                  <a16:creationId xmlns:a16="http://schemas.microsoft.com/office/drawing/2014/main" id="{AD540D9E-7CCB-4FEA-953C-E9BB3954B6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7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23752865-A31D-4E4E-B7B3-A1935E7D60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1EBF73-CACC-7658-0AFF-D7B9FA05622C}"/>
              </a:ext>
            </a:extLst>
          </p:cNvPr>
          <p:cNvSpPr txBox="1">
            <a:spLocks/>
          </p:cNvSpPr>
          <p:nvPr/>
        </p:nvSpPr>
        <p:spPr>
          <a:xfrm>
            <a:off x="323187" y="300920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>
                <a:solidFill>
                  <a:srgbClr val="00AAFF"/>
                </a:solidFill>
              </a:rPr>
              <a:t>Other Infrastructure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66F7F0-1CA7-4121-BEF0-97CDE0C1C6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8618" y="678755"/>
            <a:ext cx="3248920" cy="22150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8D6230-5D43-1C65-9D93-6125A55E2A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8635" y="3414704"/>
            <a:ext cx="2782040" cy="2635118"/>
          </a:xfrm>
          <a:prstGeom prst="rect">
            <a:avLst/>
          </a:prstGeom>
        </p:spPr>
      </p:pic>
      <p:pic>
        <p:nvPicPr>
          <p:cNvPr id="9" name="Picture 8" descr="A metal machine in a factory&#10;&#10;Description automatically generated">
            <a:extLst>
              <a:ext uri="{FF2B5EF4-FFF2-40B4-BE49-F238E27FC236}">
                <a16:creationId xmlns:a16="http://schemas.microsoft.com/office/drawing/2014/main" id="{CE5164CC-356F-9916-4540-8B712C8D08D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4509" r="6826"/>
          <a:stretch/>
        </p:blipFill>
        <p:spPr>
          <a:xfrm>
            <a:off x="9297949" y="374650"/>
            <a:ext cx="2570864" cy="2777260"/>
          </a:xfrm>
          <a:prstGeom prst="rect">
            <a:avLst/>
          </a:prstGeom>
        </p:spPr>
      </p:pic>
      <p:pic>
        <p:nvPicPr>
          <p:cNvPr id="10" name="Picture 9" descr="A group of yellow metal beams&#10;&#10;Description automatically generated">
            <a:extLst>
              <a:ext uri="{FF2B5EF4-FFF2-40B4-BE49-F238E27FC236}">
                <a16:creationId xmlns:a16="http://schemas.microsoft.com/office/drawing/2014/main" id="{6C9545BA-0327-D24A-AD02-EE7EE74AC62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564" r="6789"/>
          <a:stretch/>
        </p:blipFill>
        <p:spPr>
          <a:xfrm>
            <a:off x="9287538" y="3872054"/>
            <a:ext cx="2575429" cy="18118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DBA5D3-FD7E-16AA-3256-85F8BC28FD8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743" r="19000"/>
          <a:stretch/>
        </p:blipFill>
        <p:spPr>
          <a:xfrm>
            <a:off x="1245870" y="4428066"/>
            <a:ext cx="2442233" cy="22798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1C2043-92C0-47A5-5981-70AE90D56C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21247" y="3872054"/>
            <a:ext cx="2090525" cy="305055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277588" y="31322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b="0" dirty="0"/>
              <a:t>Recent milestones - Cryomodules</a:t>
            </a:r>
            <a:endParaRPr lang="en-CA" sz="2800" b="0" dirty="0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3A0CD25B-0D9D-618B-3D1B-A333BEFA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50614"/>
              </p:ext>
            </p:extLst>
          </p:nvPr>
        </p:nvGraphicFramePr>
        <p:xfrm>
          <a:off x="672232" y="1008317"/>
          <a:ext cx="10450005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200">
                  <a:extLst>
                    <a:ext uri="{9D8B030D-6E8A-4147-A177-3AD203B41FA5}">
                      <a16:colId xmlns:a16="http://schemas.microsoft.com/office/drawing/2014/main" val="2062239985"/>
                    </a:ext>
                  </a:extLst>
                </a:gridCol>
                <a:gridCol w="2244225">
                  <a:extLst>
                    <a:ext uri="{9D8B030D-6E8A-4147-A177-3AD203B41FA5}">
                      <a16:colId xmlns:a16="http://schemas.microsoft.com/office/drawing/2014/main" val="3602713249"/>
                    </a:ext>
                  </a:extLst>
                </a:gridCol>
                <a:gridCol w="2284580">
                  <a:extLst>
                    <a:ext uri="{9D8B030D-6E8A-4147-A177-3AD203B41FA5}">
                      <a16:colId xmlns:a16="http://schemas.microsoft.com/office/drawing/2014/main" val="341951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Milestone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Application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Achieved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910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OVC material order received 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TCM1-5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Feb. 2024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333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OVC fabrication order launched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TCM1-5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Feb. 2024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530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MLI contract issued 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TCM1-5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Mar. 2024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5228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Mu-metal received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TCM1-4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Oct. 2024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63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Tuner frame/flexures fabrication launched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TCM1-5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Sept. 2024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224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Thermal shield fabrication launched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TCM1-5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Sept. 2024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478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>
                          <a:solidFill>
                            <a:schemeClr val="tx1"/>
                          </a:solidFill>
                        </a:rPr>
                        <a:t>Cavity support spider fabrication launched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TCM1-5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sz="2400" dirty="0">
                          <a:solidFill>
                            <a:schemeClr val="tx1"/>
                          </a:solidFill>
                        </a:rPr>
                        <a:t>Oct. 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8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>
                          <a:solidFill>
                            <a:schemeClr val="tx1"/>
                          </a:solidFill>
                        </a:rPr>
                        <a:t>Bi-phase pipe supports ordered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>
                          <a:solidFill>
                            <a:schemeClr val="tx1"/>
                          </a:solidFill>
                        </a:rPr>
                        <a:t>TCM1-5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sz="2400" dirty="0">
                          <a:solidFill>
                            <a:schemeClr val="tx1"/>
                          </a:solidFill>
                        </a:rPr>
                        <a:t>Oct. 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0391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>
                          <a:solidFill>
                            <a:schemeClr val="tx1"/>
                          </a:solidFill>
                        </a:rPr>
                        <a:t>OVC lifting blocks ordered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400" dirty="0">
                          <a:solidFill>
                            <a:schemeClr val="tx1"/>
                          </a:solidFill>
                        </a:rPr>
                        <a:t>TCM1-5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CA" sz="2400" dirty="0">
                          <a:solidFill>
                            <a:schemeClr val="tx1"/>
                          </a:solidFill>
                        </a:rPr>
                        <a:t>Oct. 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915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586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FBB758-0C91-4335-A53C-D7BD2E36F3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7732" y="308365"/>
            <a:ext cx="10450005" cy="1014516"/>
          </a:xfrm>
        </p:spPr>
        <p:txBody>
          <a:bodyPr/>
          <a:lstStyle/>
          <a:p>
            <a:r>
              <a:rPr lang="en-CA" sz="2800" b="0"/>
              <a:t>Cryomodule fabrication milestones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420F2F3-17B5-4D0E-BC42-5F3CB1717D5F}"/>
              </a:ext>
            </a:extLst>
          </p:cNvPr>
          <p:cNvGrpSpPr/>
          <p:nvPr/>
        </p:nvGrpSpPr>
        <p:grpSpPr>
          <a:xfrm>
            <a:off x="0" y="6233678"/>
            <a:ext cx="1602862" cy="611622"/>
            <a:chOff x="2899741" y="3408765"/>
            <a:chExt cx="3401670" cy="14215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2AD6363-7460-4347-8547-4611B5568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Bildergebnis für canadian flag">
              <a:extLst>
                <a:ext uri="{FF2B5EF4-FFF2-40B4-BE49-F238E27FC236}">
                  <a16:creationId xmlns:a16="http://schemas.microsoft.com/office/drawing/2014/main" id="{7902B3AC-D005-455A-AF76-B8EE76B108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A0C93A9-561B-4925-A7F4-7CEF88CB6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17C8AAD7-BDC1-88A7-76D0-7815EB200B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671771" y="0"/>
            <a:ext cx="2202181" cy="2066244"/>
          </a:xfrm>
          <a:prstGeom prst="rect">
            <a:avLst/>
          </a:prstGeom>
          <a:ln w="28575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166962-D9F1-0544-BD4E-C35B4F5B8B9F}"/>
              </a:ext>
            </a:extLst>
          </p:cNvPr>
          <p:cNvSpPr txBox="1"/>
          <p:nvPr/>
        </p:nvSpPr>
        <p:spPr>
          <a:xfrm>
            <a:off x="457199" y="923651"/>
            <a:ext cx="693591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A" sz="2000" b="1" dirty="0"/>
              <a:t>Outer vacuum chamber (OVC)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TCM0 and Series contract issued to Axton (Vancouver)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All material in hand </a:t>
            </a:r>
            <a:endParaRPr lang="en-CA" sz="2000" u="sng" dirty="0"/>
          </a:p>
          <a:p>
            <a:pPr>
              <a:spcBef>
                <a:spcPts val="600"/>
              </a:spcBef>
            </a:pPr>
            <a:r>
              <a:rPr lang="en-CA" sz="2000" b="1" dirty="0"/>
              <a:t>Mu-metal - series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Four articles received with all expected by Dec. 2024</a:t>
            </a:r>
          </a:p>
          <a:p>
            <a:pPr>
              <a:spcBef>
                <a:spcPts val="600"/>
              </a:spcBef>
            </a:pPr>
            <a:r>
              <a:rPr lang="en-CA" sz="2000" b="1" dirty="0"/>
              <a:t>Thermal shield - series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Material in hand and major fabrication contracts launched </a:t>
            </a:r>
          </a:p>
          <a:p>
            <a:pPr>
              <a:spcBef>
                <a:spcPts val="600"/>
              </a:spcBef>
            </a:pPr>
            <a:r>
              <a:rPr lang="en-CA" sz="2000" b="1" dirty="0"/>
              <a:t>Tuner - series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Tuner frame fabrication expected in Jan 2025 </a:t>
            </a:r>
          </a:p>
          <a:p>
            <a:pPr>
              <a:spcBef>
                <a:spcPts val="600"/>
              </a:spcBef>
            </a:pPr>
            <a:r>
              <a:rPr lang="en-CA" sz="2000" b="1" dirty="0"/>
              <a:t>Bi-phase lines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Production well advanced at CERN with first article for TCM1 delivered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744020-18E5-B9E7-C132-1630D07AF8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833" t="36284" r="37500" b="21586"/>
          <a:stretch/>
        </p:blipFill>
        <p:spPr>
          <a:xfrm>
            <a:off x="9911375" y="667362"/>
            <a:ext cx="2065695" cy="17348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E79C85-99EB-C0C6-D1AA-B48D0683405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477" t="3027" r="16819" b="5694"/>
          <a:stretch/>
        </p:blipFill>
        <p:spPr>
          <a:xfrm>
            <a:off x="7822715" y="2254926"/>
            <a:ext cx="1745342" cy="15803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B0F1FA-76A5-D918-F907-929F9ABF3CF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719" t="69684" r="57906" b="13344"/>
          <a:stretch/>
        </p:blipFill>
        <p:spPr>
          <a:xfrm>
            <a:off x="9997656" y="2727749"/>
            <a:ext cx="1737145" cy="1670837"/>
          </a:xfrm>
          <a:prstGeom prst="rect">
            <a:avLst/>
          </a:prstGeom>
        </p:spPr>
      </p:pic>
      <p:pic>
        <p:nvPicPr>
          <p:cNvPr id="11" name="Picture 10" descr="A person standing next to a large white object&#10;&#10;Description automatically generated">
            <a:extLst>
              <a:ext uri="{FF2B5EF4-FFF2-40B4-BE49-F238E27FC236}">
                <a16:creationId xmlns:a16="http://schemas.microsoft.com/office/drawing/2014/main" id="{AE717BCD-3E69-17BD-948B-37DF0D0C15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2715" y="4131555"/>
            <a:ext cx="1813560" cy="2418080"/>
          </a:xfrm>
          <a:prstGeom prst="rect">
            <a:avLst/>
          </a:prstGeom>
        </p:spPr>
      </p:pic>
      <p:pic>
        <p:nvPicPr>
          <p:cNvPr id="12" name="Picture 11" descr="A drawing of a machine&#10;&#10;Description automatically generated">
            <a:extLst>
              <a:ext uri="{FF2B5EF4-FFF2-40B4-BE49-F238E27FC236}">
                <a16:creationId xmlns:a16="http://schemas.microsoft.com/office/drawing/2014/main" id="{A7466A02-AC1B-4F1C-1DDA-16B3E48F7C7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82079" y="4784208"/>
            <a:ext cx="2065695" cy="1834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28245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TRIUMF_Scientific_Presentation_02</Template>
  <TotalTime>5480</TotalTime>
  <Words>813</Words>
  <Application>Microsoft Office PowerPoint</Application>
  <PresentationFormat>Widescreen</PresentationFormat>
  <Paragraphs>168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MS Mincho</vt:lpstr>
      <vt:lpstr>Arial</vt:lpstr>
      <vt:lpstr>Arial Black</vt:lpstr>
      <vt:lpstr>Arial Unicode MS</vt:lpstr>
      <vt:lpstr>Calibri</vt:lpstr>
      <vt:lpstr>Wingdings</vt:lpstr>
      <vt:lpstr>Office Theme</vt:lpstr>
      <vt:lpstr>Hi-Lumi Update from TRIUMF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Bob Laxdal</cp:lastModifiedBy>
  <cp:revision>7</cp:revision>
  <dcterms:created xsi:type="dcterms:W3CDTF">2018-01-11T22:22:35Z</dcterms:created>
  <dcterms:modified xsi:type="dcterms:W3CDTF">2024-12-13T17:45:37Z</dcterms:modified>
</cp:coreProperties>
</file>