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8"/>
  </p:notesMasterIdLst>
  <p:handoutMasterIdLst>
    <p:handoutMasterId r:id="rId9"/>
  </p:handoutMasterIdLst>
  <p:sldIdLst>
    <p:sldId id="263" r:id="rId5"/>
    <p:sldId id="2137" r:id="rId6"/>
    <p:sldId id="1105" r:id="rId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9900"/>
    <a:srgbClr val="FFE699"/>
    <a:srgbClr val="B4C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81" autoAdjust="0"/>
    <p:restoredTop sz="86380" autoAdjust="0"/>
  </p:normalViewPr>
  <p:slideViewPr>
    <p:cSldViewPr snapToObjects="1" showGuides="1">
      <p:cViewPr varScale="1">
        <p:scale>
          <a:sx n="146" d="100"/>
          <a:sy n="146" d="100"/>
        </p:scale>
        <p:origin x="1528" y="160"/>
      </p:cViewPr>
      <p:guideLst>
        <p:guide orient="horz" pos="4080"/>
        <p:guide pos="240"/>
      </p:guideLst>
    </p:cSldViewPr>
  </p:slideViewPr>
  <p:outlineViewPr>
    <p:cViewPr>
      <p:scale>
        <a:sx n="33" d="100"/>
        <a:sy n="33" d="100"/>
      </p:scale>
      <p:origin x="-48" y="0"/>
    </p:cViewPr>
  </p:outlin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12/12/2024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12/12/2024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2782127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bg1"/>
                </a:solidFill>
              </a:defRPr>
            </a:lvl1pPr>
          </a:lstStyle>
          <a:p>
            <a:fld id="{BFDCA1C4-9514-7B4F-976F-D92F7E296653}" type="slidenum">
              <a:rPr lang="fr-FR" smtClean="0"/>
              <a:pPr/>
              <a:t>‹#›</a:t>
            </a:fld>
            <a:endParaRPr lang="fr-FR" dirty="0"/>
          </a:p>
        </p:txBody>
      </p:sp>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
        <p:nvSpPr>
          <p:cNvPr id="7" name="Footer Placeholder 4">
            <a:extLst>
              <a:ext uri="{FF2B5EF4-FFF2-40B4-BE49-F238E27FC236}">
                <a16:creationId xmlns:a16="http://schemas.microsoft.com/office/drawing/2014/main" id="{7AF289B4-A20D-8546-820F-224929B92EE9}"/>
              </a:ext>
            </a:extLst>
          </p:cNvPr>
          <p:cNvSpPr>
            <a:spLocks noGrp="1"/>
          </p:cNvSpPr>
          <p:nvPr>
            <p:ph type="ftr" sz="quarter" idx="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lvl1pPr>
              <a:defRPr>
                <a:solidFill>
                  <a:schemeClr val="bg1"/>
                </a:solidFill>
              </a:defRPr>
            </a:lvl1pPr>
          </a:lstStyle>
          <a:p>
            <a:fld id="{BFDCA1C4-9514-7B4F-976F-D92F7E296653}" type="slidenum">
              <a:rPr lang="fr-FR" smtClean="0"/>
              <a:pPr/>
              <a:t>‹#›</a:t>
            </a:fld>
            <a:endParaRPr lang="fr-FR" dirty="0"/>
          </a:p>
        </p:txBody>
      </p:sp>
      <p:sp>
        <p:nvSpPr>
          <p:cNvPr id="7" name="Footer Placeholder 4">
            <a:extLst>
              <a:ext uri="{FF2B5EF4-FFF2-40B4-BE49-F238E27FC236}">
                <a16:creationId xmlns:a16="http://schemas.microsoft.com/office/drawing/2014/main" id="{54243A9A-9BE1-474F-94E0-BE7B890B8669}"/>
              </a:ext>
            </a:extLst>
          </p:cNvPr>
          <p:cNvSpPr>
            <a:spLocks noGrp="1"/>
          </p:cNvSpPr>
          <p:nvPr>
            <p:ph type="ftr" sz="quarter" idx="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0" name="Footer Placeholder 4">
            <a:extLst>
              <a:ext uri="{FF2B5EF4-FFF2-40B4-BE49-F238E27FC236}">
                <a16:creationId xmlns:a16="http://schemas.microsoft.com/office/drawing/2014/main" id="{C2158561-15A4-6C46-8971-CBB5B9C53BFB}"/>
              </a:ext>
            </a:extLst>
          </p:cNvPr>
          <p:cNvSpPr>
            <a:spLocks noGrp="1"/>
          </p:cNvSpPr>
          <p:nvPr>
            <p:ph type="ftr" sz="quarter" idx="1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6" name="Footer Placeholder 4">
            <a:extLst>
              <a:ext uri="{FF2B5EF4-FFF2-40B4-BE49-F238E27FC236}">
                <a16:creationId xmlns:a16="http://schemas.microsoft.com/office/drawing/2014/main" id="{BF409759-FF9E-CD40-BCA2-05AD3452F284}"/>
              </a:ext>
            </a:extLst>
          </p:cNvPr>
          <p:cNvSpPr>
            <a:spLocks noGrp="1"/>
          </p:cNvSpPr>
          <p:nvPr>
            <p:ph type="ftr" sz="quarter" idx="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5" name="Footer Placeholder 4">
            <a:extLst>
              <a:ext uri="{FF2B5EF4-FFF2-40B4-BE49-F238E27FC236}">
                <a16:creationId xmlns:a16="http://schemas.microsoft.com/office/drawing/2014/main" id="{6CDC0678-C4FF-EE4B-808D-948246C40338}"/>
              </a:ext>
            </a:extLst>
          </p:cNvPr>
          <p:cNvSpPr>
            <a:spLocks noGrp="1"/>
          </p:cNvSpPr>
          <p:nvPr>
            <p:ph type="ftr" sz="quarter" idx="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
        <p:nvSpPr>
          <p:cNvPr id="8" name="Footer Placeholder 4">
            <a:extLst>
              <a:ext uri="{FF2B5EF4-FFF2-40B4-BE49-F238E27FC236}">
                <a16:creationId xmlns:a16="http://schemas.microsoft.com/office/drawing/2014/main" id="{1AB84FB2-61C3-0F49-99A3-609B4E15E3D8}"/>
              </a:ext>
            </a:extLst>
          </p:cNvPr>
          <p:cNvSpPr>
            <a:spLocks noGrp="1"/>
          </p:cNvSpPr>
          <p:nvPr>
            <p:ph type="ftr" sz="quarter" idx="3"/>
          </p:nvPr>
        </p:nvSpPr>
        <p:spPr>
          <a:xfrm>
            <a:off x="1981200" y="6356350"/>
            <a:ext cx="6550800" cy="360000"/>
          </a:xfrm>
        </p:spPr>
        <p:txBody>
          <a:bodyPr/>
          <a:lstStyle/>
          <a:p>
            <a:r>
              <a:rPr lang="en-GB"/>
              <a:t>WP4 collaboration meeting: AUP-Canada-CERN-UK – 13th December 2024</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a:t>WP4 collaboration meeting: AUP-Canada-CERN-UK – 13th December 2024</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bg1"/>
                </a:solidFill>
              </a:defRPr>
            </a:lvl1pPr>
          </a:lstStyle>
          <a:p>
            <a:fld id="{BFDCA1C4-9514-7B4F-976F-D92F7E296653}" type="slidenum">
              <a:rPr lang="fr-FR" smtClean="0"/>
              <a:pPr/>
              <a:t>‹#›</a:t>
            </a:fld>
            <a:endParaRPr lang="fr-FR" dirty="0"/>
          </a:p>
        </p:txBody>
      </p:sp>
      <p:pic>
        <p:nvPicPr>
          <p:cNvPr id="7" name="Picture 6"/>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7.jpe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9.png"/><Relationship Id="rId10" Type="http://schemas.microsoft.com/office/2007/relationships/hdphoto" Target="../media/hdphoto3.wdp"/><Relationship Id="rId4" Type="http://schemas.openxmlformats.org/officeDocument/2006/relationships/image" Target="../media/image8.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87689" y="2708920"/>
            <a:ext cx="7111225" cy="1584175"/>
          </a:xfrm>
        </p:spPr>
        <p:txBody>
          <a:bodyPr/>
          <a:lstStyle/>
          <a:p>
            <a:r>
              <a:rPr lang="en-GB" sz="3600" dirty="0"/>
              <a:t>RFD Crab Cavity Contribution from the U.S.</a:t>
            </a:r>
            <a:br>
              <a:rPr lang="en-GB" sz="3600" dirty="0"/>
            </a:br>
            <a:r>
              <a:rPr lang="en-GB" b="0" i="1" dirty="0"/>
              <a:t>Updates</a:t>
            </a:r>
            <a:endParaRPr lang="en-GB" sz="3600" b="0" i="1" dirty="0"/>
          </a:p>
        </p:txBody>
      </p:sp>
      <p:sp>
        <p:nvSpPr>
          <p:cNvPr id="3" name="Sous-titre 2"/>
          <p:cNvSpPr>
            <a:spLocks noGrp="1"/>
          </p:cNvSpPr>
          <p:nvPr>
            <p:ph type="subTitle" idx="1"/>
          </p:nvPr>
        </p:nvSpPr>
        <p:spPr>
          <a:xfrm>
            <a:off x="1287689" y="4800600"/>
            <a:ext cx="6563911" cy="990600"/>
          </a:xfrm>
        </p:spPr>
        <p:txBody>
          <a:bodyPr>
            <a:normAutofit/>
          </a:bodyPr>
          <a:lstStyle/>
          <a:p>
            <a:r>
              <a:rPr lang="en-GB" dirty="0"/>
              <a:t>Leonardo Ristori – Fermilab</a:t>
            </a:r>
          </a:p>
        </p:txBody>
      </p:sp>
      <p:sp>
        <p:nvSpPr>
          <p:cNvPr id="4" name="Espace réservé du texte 3"/>
          <p:cNvSpPr>
            <a:spLocks noGrp="1"/>
          </p:cNvSpPr>
          <p:nvPr>
            <p:ph type="body" sz="quarter" idx="14"/>
          </p:nvPr>
        </p:nvSpPr>
        <p:spPr>
          <a:xfrm>
            <a:off x="1287689" y="5877272"/>
            <a:ext cx="6563911" cy="349250"/>
          </a:xfrm>
        </p:spPr>
        <p:txBody>
          <a:bodyPr>
            <a:normAutofit fontScale="92500"/>
          </a:bodyPr>
          <a:lstStyle/>
          <a:p>
            <a:pPr algn="l">
              <a:spcBef>
                <a:spcPts val="750"/>
              </a:spcBef>
            </a:pPr>
            <a:r>
              <a:rPr lang="en-US" b="0" i="0" u="none" strike="noStrike" dirty="0">
                <a:effectLst/>
              </a:rPr>
              <a:t>WP4 collaboration meeting: AUP-Canada-CERN-UK – 13</a:t>
            </a:r>
            <a:r>
              <a:rPr lang="en-US" b="0" i="0" u="none" strike="noStrike" baseline="30000" dirty="0">
                <a:effectLst/>
              </a:rPr>
              <a:t>th</a:t>
            </a:r>
            <a:r>
              <a:rPr lang="en-US" b="0" i="0" u="none" strike="noStrike" dirty="0">
                <a:effectLst/>
              </a:rPr>
              <a:t> December 2024</a:t>
            </a:r>
          </a:p>
        </p:txBody>
      </p:sp>
      <p:pic>
        <p:nvPicPr>
          <p:cNvPr id="9" name="Image 11" descr="HLU-logoN-tit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52050" y="585575"/>
            <a:ext cx="3540430" cy="1534388"/>
          </a:xfrm>
          <a:prstGeom prst="rect">
            <a:avLst/>
          </a:prstGeom>
        </p:spPr>
      </p:pic>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87690" y="585575"/>
            <a:ext cx="4057610" cy="1691297"/>
          </a:xfrm>
          <a:prstGeom prst="rect">
            <a:avLst/>
          </a:prstGeom>
        </p:spPr>
      </p:pic>
    </p:spTree>
    <p:extLst>
      <p:ext uri="{BB962C8B-B14F-4D97-AF65-F5344CB8AC3E}">
        <p14:creationId xmlns:p14="http://schemas.microsoft.com/office/powerpoint/2010/main" val="2779353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1750276-2A15-A743-F8FA-B3789269332F}"/>
              </a:ext>
            </a:extLst>
          </p:cNvPr>
          <p:cNvSpPr>
            <a:spLocks noGrp="1"/>
          </p:cNvSpPr>
          <p:nvPr>
            <p:ph type="sldNum" sz="quarter" idx="12"/>
          </p:nvPr>
        </p:nvSpPr>
        <p:spPr/>
        <p:txBody>
          <a:bodyPr/>
          <a:lstStyle/>
          <a:p>
            <a:pPr>
              <a:defRPr/>
            </a:pPr>
            <a:fld id="{BFDCA1C4-9514-7B4F-976F-D92F7E296653}" type="slidenum">
              <a:rPr lang="fr-FR">
                <a:solidFill>
                  <a:prstClr val="white"/>
                </a:solidFill>
                <a:latin typeface="Arial"/>
              </a:rPr>
              <a:pPr>
                <a:defRPr/>
              </a:pPr>
              <a:t>2</a:t>
            </a:fld>
            <a:endParaRPr lang="fr-FR">
              <a:solidFill>
                <a:prstClr val="white"/>
              </a:solidFill>
              <a:latin typeface="Arial"/>
            </a:endParaRPr>
          </a:p>
        </p:txBody>
      </p:sp>
      <p:sp>
        <p:nvSpPr>
          <p:cNvPr id="8" name="Title 1">
            <a:extLst>
              <a:ext uri="{FF2B5EF4-FFF2-40B4-BE49-F238E27FC236}">
                <a16:creationId xmlns:a16="http://schemas.microsoft.com/office/drawing/2014/main" id="{C28BE680-23CA-63C7-F9A0-CEEBC095E1D8}"/>
              </a:ext>
            </a:extLst>
          </p:cNvPr>
          <p:cNvSpPr>
            <a:spLocks noGrp="1"/>
          </p:cNvSpPr>
          <p:nvPr>
            <p:ph type="title"/>
          </p:nvPr>
        </p:nvSpPr>
        <p:spPr>
          <a:xfrm>
            <a:off x="683568" y="228600"/>
            <a:ext cx="7848432" cy="540000"/>
          </a:xfrm>
        </p:spPr>
        <p:txBody>
          <a:bodyPr/>
          <a:lstStyle/>
          <a:p>
            <a:r>
              <a:rPr lang="en-US" dirty="0"/>
              <a:t>Pre-Series #2 (NRFD02) Test Results</a:t>
            </a:r>
            <a:br>
              <a:rPr lang="en-US" dirty="0"/>
            </a:br>
            <a:r>
              <a:rPr lang="en-US" sz="1800" dirty="0"/>
              <a:t>Almost 4 months old, repeating here for our “non regulars”</a:t>
            </a:r>
            <a:endParaRPr lang="en-US" dirty="0"/>
          </a:p>
        </p:txBody>
      </p:sp>
      <p:pic>
        <p:nvPicPr>
          <p:cNvPr id="15" name="Picture 14">
            <a:extLst>
              <a:ext uri="{FF2B5EF4-FFF2-40B4-BE49-F238E27FC236}">
                <a16:creationId xmlns:a16="http://schemas.microsoft.com/office/drawing/2014/main" id="{82856EB3-46D7-0BEF-5A3F-D52045E3A1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11" name="Content Placeholder 10">
            <a:extLst>
              <a:ext uri="{FF2B5EF4-FFF2-40B4-BE49-F238E27FC236}">
                <a16:creationId xmlns:a16="http://schemas.microsoft.com/office/drawing/2014/main" id="{E9D01C0B-EDC6-4958-FC82-0B3C3044959A}"/>
              </a:ext>
            </a:extLst>
          </p:cNvPr>
          <p:cNvSpPr>
            <a:spLocks noGrp="1"/>
          </p:cNvSpPr>
          <p:nvPr>
            <p:ph idx="1"/>
          </p:nvPr>
        </p:nvSpPr>
        <p:spPr>
          <a:xfrm>
            <a:off x="457209" y="1013458"/>
            <a:ext cx="8229576" cy="2124263"/>
          </a:xfrm>
        </p:spPr>
        <p:txBody>
          <a:bodyPr>
            <a:normAutofit fontScale="92500" lnSpcReduction="20000"/>
          </a:bodyPr>
          <a:lstStyle/>
          <a:p>
            <a:r>
              <a:rPr lang="en-US" sz="1800" dirty="0"/>
              <a:t>Manufactured and chemically processed at Zanon. Performed 3 tests in total, always reaching administrative limit, exceeding acceptance requirements, but with radiation onset (indicative of contamination). </a:t>
            </a:r>
          </a:p>
          <a:p>
            <a:r>
              <a:rPr lang="en-US" sz="1800" dirty="0"/>
              <a:t>Radiation onset continued to improve after successive high-pressure rinses by JLAB. </a:t>
            </a:r>
          </a:p>
          <a:p>
            <a:r>
              <a:rPr lang="en-US" sz="1800" dirty="0"/>
              <a:t>Moved to FNAL VTS due to JLAB VTA shut-down, final test without radiation up to ~acceptance level.</a:t>
            </a:r>
          </a:p>
          <a:p>
            <a:r>
              <a:rPr lang="en-US" sz="1800" dirty="0"/>
              <a:t>Low field Q</a:t>
            </a:r>
            <a:r>
              <a:rPr lang="en-US" sz="1800" baseline="-25000" dirty="0"/>
              <a:t>0</a:t>
            </a:r>
            <a:r>
              <a:rPr lang="en-US" sz="1800" dirty="0"/>
              <a:t> is high: Chemistry by Zanon was successful.</a:t>
            </a:r>
          </a:p>
          <a:p>
            <a:r>
              <a:rPr lang="en-US" sz="1800" dirty="0"/>
              <a:t>Radiation onset is at high field: HPR and clean assembly by JLAB was successful.</a:t>
            </a:r>
          </a:p>
          <a:p>
            <a:endParaRPr lang="en-US" sz="1800" dirty="0"/>
          </a:p>
        </p:txBody>
      </p:sp>
      <p:pic>
        <p:nvPicPr>
          <p:cNvPr id="14" name="Picture 13" descr="A group of people looking at a computer&#10;&#10;Description automatically generated">
            <a:extLst>
              <a:ext uri="{FF2B5EF4-FFF2-40B4-BE49-F238E27FC236}">
                <a16:creationId xmlns:a16="http://schemas.microsoft.com/office/drawing/2014/main" id="{8501FDE4-AB11-8426-FE76-0813D33B787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0800000">
            <a:off x="2576822" y="3963080"/>
            <a:ext cx="1830669" cy="1631042"/>
          </a:xfrm>
          <a:prstGeom prst="rect">
            <a:avLst/>
          </a:prstGeom>
        </p:spPr>
      </p:pic>
      <p:sp>
        <p:nvSpPr>
          <p:cNvPr id="16" name="TextBox 15">
            <a:extLst>
              <a:ext uri="{FF2B5EF4-FFF2-40B4-BE49-F238E27FC236}">
                <a16:creationId xmlns:a16="http://schemas.microsoft.com/office/drawing/2014/main" id="{5A460DC6-FE85-421C-82A5-8B2D8F37F5B7}"/>
              </a:ext>
            </a:extLst>
          </p:cNvPr>
          <p:cNvSpPr txBox="1"/>
          <p:nvPr/>
        </p:nvSpPr>
        <p:spPr>
          <a:xfrm>
            <a:off x="2196012" y="5619695"/>
            <a:ext cx="2592288" cy="261610"/>
          </a:xfrm>
          <a:prstGeom prst="rect">
            <a:avLst/>
          </a:prstGeom>
          <a:noFill/>
        </p:spPr>
        <p:txBody>
          <a:bodyPr wrap="square" rtlCol="0">
            <a:spAutoFit/>
          </a:bodyPr>
          <a:lstStyle/>
          <a:p>
            <a:pPr algn="ctr"/>
            <a:r>
              <a:rPr lang="en-US" sz="1050"/>
              <a:t>8/26/24: FNAL VTS Control Room</a:t>
            </a:r>
          </a:p>
        </p:txBody>
      </p:sp>
      <p:sp>
        <p:nvSpPr>
          <p:cNvPr id="26" name="Footer Placeholder 13">
            <a:extLst>
              <a:ext uri="{FF2B5EF4-FFF2-40B4-BE49-F238E27FC236}">
                <a16:creationId xmlns:a16="http://schemas.microsoft.com/office/drawing/2014/main" id="{DE312E7A-72EF-DF42-C5BC-754743A9B6E9}"/>
              </a:ext>
            </a:extLst>
          </p:cNvPr>
          <p:cNvSpPr>
            <a:spLocks noGrp="1"/>
          </p:cNvSpPr>
          <p:nvPr>
            <p:ph type="ftr" sz="quarter" idx="11"/>
          </p:nvPr>
        </p:nvSpPr>
        <p:spPr>
          <a:xfrm>
            <a:off x="1916577"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WP4 collaboration meeting: AUP-Canada-CERN-UK – 13th December 2024</a:t>
            </a:r>
            <a:endParaRPr lang="en-GB" noProof="0" dirty="0"/>
          </a:p>
        </p:txBody>
      </p:sp>
      <p:grpSp>
        <p:nvGrpSpPr>
          <p:cNvPr id="3" name="Group 2">
            <a:extLst>
              <a:ext uri="{FF2B5EF4-FFF2-40B4-BE49-F238E27FC236}">
                <a16:creationId xmlns:a16="http://schemas.microsoft.com/office/drawing/2014/main" id="{C8A308A3-EAF3-5624-EC6B-842CE168F833}"/>
              </a:ext>
            </a:extLst>
          </p:cNvPr>
          <p:cNvGrpSpPr/>
          <p:nvPr/>
        </p:nvGrpSpPr>
        <p:grpSpPr>
          <a:xfrm>
            <a:off x="4439178" y="3059654"/>
            <a:ext cx="4658061" cy="3493546"/>
            <a:chOff x="3928583" y="3013778"/>
            <a:chExt cx="4962861" cy="3722146"/>
          </a:xfrm>
        </p:grpSpPr>
        <p:pic>
          <p:nvPicPr>
            <p:cNvPr id="2" name="Picture 1">
              <a:extLst>
                <a:ext uri="{FF2B5EF4-FFF2-40B4-BE49-F238E27FC236}">
                  <a16:creationId xmlns:a16="http://schemas.microsoft.com/office/drawing/2014/main" id="{BC3118B3-4EC1-5D3E-386F-ED3E2A9BF2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8583" y="3013778"/>
              <a:ext cx="4962861" cy="3722146"/>
            </a:xfrm>
            <a:prstGeom prst="rect">
              <a:avLst/>
            </a:prstGeom>
          </p:spPr>
        </p:pic>
        <p:cxnSp>
          <p:nvCxnSpPr>
            <p:cNvPr id="23" name="Straight Connector 22">
              <a:extLst>
                <a:ext uri="{FF2B5EF4-FFF2-40B4-BE49-F238E27FC236}">
                  <a16:creationId xmlns:a16="http://schemas.microsoft.com/office/drawing/2014/main" id="{7ED64172-6536-91C3-ED24-BCD101F943FB}"/>
                </a:ext>
              </a:extLst>
            </p:cNvPr>
            <p:cNvCxnSpPr>
              <a:cxnSpLocks/>
            </p:cNvCxnSpPr>
            <p:nvPr/>
          </p:nvCxnSpPr>
          <p:spPr>
            <a:xfrm>
              <a:off x="6981230" y="3124200"/>
              <a:ext cx="0" cy="1872208"/>
            </a:xfrm>
            <a:prstGeom prst="line">
              <a:avLst/>
            </a:prstGeom>
            <a:ln w="12700">
              <a:solidFill>
                <a:schemeClr val="bg2"/>
              </a:solidFill>
              <a:prstDash val="sysDot"/>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D35C2AA-E02A-E7CB-8720-C6F56CE30DC3}"/>
                </a:ext>
              </a:extLst>
            </p:cNvPr>
            <p:cNvSpPr txBox="1"/>
            <p:nvPr/>
          </p:nvSpPr>
          <p:spPr>
            <a:xfrm>
              <a:off x="6979769" y="3194759"/>
              <a:ext cx="792088" cy="184666"/>
            </a:xfrm>
            <a:prstGeom prst="rect">
              <a:avLst/>
            </a:prstGeom>
            <a:noFill/>
          </p:spPr>
          <p:txBody>
            <a:bodyPr wrap="square" rtlCol="0">
              <a:spAutoFit/>
            </a:bodyPr>
            <a:lstStyle/>
            <a:p>
              <a:r>
                <a:rPr lang="en-US" sz="600">
                  <a:solidFill>
                    <a:schemeClr val="bg2"/>
                  </a:solidFill>
                </a:rPr>
                <a:t>Admin. Limit</a:t>
              </a:r>
            </a:p>
          </p:txBody>
        </p:sp>
        <p:sp>
          <p:nvSpPr>
            <p:cNvPr id="28" name="TextBox 27">
              <a:extLst>
                <a:ext uri="{FF2B5EF4-FFF2-40B4-BE49-F238E27FC236}">
                  <a16:creationId xmlns:a16="http://schemas.microsoft.com/office/drawing/2014/main" id="{D6C8905A-0DE5-E6F6-7B69-2541A26D797E}"/>
                </a:ext>
              </a:extLst>
            </p:cNvPr>
            <p:cNvSpPr txBox="1"/>
            <p:nvPr/>
          </p:nvSpPr>
          <p:spPr>
            <a:xfrm>
              <a:off x="4438776" y="3117815"/>
              <a:ext cx="1565705" cy="261610"/>
            </a:xfrm>
            <a:prstGeom prst="rect">
              <a:avLst/>
            </a:prstGeom>
            <a:noFill/>
          </p:spPr>
          <p:txBody>
            <a:bodyPr wrap="square" rtlCol="0">
              <a:spAutoFit/>
            </a:bodyPr>
            <a:lstStyle/>
            <a:p>
              <a:r>
                <a:rPr lang="en-US" sz="1050" i="1"/>
                <a:t>Plot by A. Castilla</a:t>
              </a:r>
            </a:p>
          </p:txBody>
        </p:sp>
      </p:grpSp>
      <p:pic>
        <p:nvPicPr>
          <p:cNvPr id="9" name="Picture 8">
            <a:extLst>
              <a:ext uri="{FF2B5EF4-FFF2-40B4-BE49-F238E27FC236}">
                <a16:creationId xmlns:a16="http://schemas.microsoft.com/office/drawing/2014/main" id="{A556120B-DB63-780D-DB54-55C4546272BF}"/>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42000"/>
                    </a14:imgEffect>
                    <a14:imgEffect>
                      <a14:colorTemperature colorTemp="4538"/>
                    </a14:imgEffect>
                    <a14:imgEffect>
                      <a14:saturation sat="113000"/>
                    </a14:imgEffect>
                    <a14:imgEffect>
                      <a14:brightnessContrast bright="36000" contrast="18000"/>
                    </a14:imgEffect>
                  </a14:imgLayer>
                </a14:imgProps>
              </a:ext>
              <a:ext uri="{28A0092B-C50C-407E-A947-70E740481C1C}">
                <a14:useLocalDpi xmlns:a14="http://schemas.microsoft.com/office/drawing/2010/main"/>
              </a:ext>
            </a:extLst>
          </a:blip>
          <a:srcRect/>
          <a:stretch/>
        </p:blipFill>
        <p:spPr>
          <a:xfrm rot="187555">
            <a:off x="279693" y="3172023"/>
            <a:ext cx="1095090" cy="1582114"/>
          </a:xfrm>
          <a:custGeom>
            <a:avLst/>
            <a:gdLst>
              <a:gd name="connsiteX0" fmla="*/ 0 w 3534440"/>
              <a:gd name="connsiteY0" fmla="*/ 178324 h 5106327"/>
              <a:gd name="connsiteX1" fmla="*/ 3265314 w 3534440"/>
              <a:gd name="connsiteY1" fmla="*/ 0 h 5106327"/>
              <a:gd name="connsiteX2" fmla="*/ 3534440 w 3534440"/>
              <a:gd name="connsiteY2" fmla="*/ 4928002 h 5106327"/>
              <a:gd name="connsiteX3" fmla="*/ 269127 w 3534440"/>
              <a:gd name="connsiteY3" fmla="*/ 5106327 h 5106327"/>
            </a:gdLst>
            <a:ahLst/>
            <a:cxnLst>
              <a:cxn ang="0">
                <a:pos x="connsiteX0" y="connsiteY0"/>
              </a:cxn>
              <a:cxn ang="0">
                <a:pos x="connsiteX1" y="connsiteY1"/>
              </a:cxn>
              <a:cxn ang="0">
                <a:pos x="connsiteX2" y="connsiteY2"/>
              </a:cxn>
              <a:cxn ang="0">
                <a:pos x="connsiteX3" y="connsiteY3"/>
              </a:cxn>
            </a:cxnLst>
            <a:rect l="l" t="t" r="r" b="b"/>
            <a:pathLst>
              <a:path w="3534440" h="5106327">
                <a:moveTo>
                  <a:pt x="0" y="178324"/>
                </a:moveTo>
                <a:lnTo>
                  <a:pt x="3265314" y="0"/>
                </a:lnTo>
                <a:lnTo>
                  <a:pt x="3534440" y="4928002"/>
                </a:lnTo>
                <a:lnTo>
                  <a:pt x="269127" y="5106327"/>
                </a:lnTo>
                <a:close/>
              </a:path>
            </a:pathLst>
          </a:custGeom>
          <a:ln w="28575">
            <a:noFill/>
          </a:ln>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DCCE61FA-CDEB-AFE9-42B9-D008091C9C9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sharpenSoften amount="18000"/>
                    </a14:imgEffect>
                    <a14:imgEffect>
                      <a14:colorTemperature colorTemp="5945"/>
                    </a14:imgEffect>
                    <a14:imgEffect>
                      <a14:saturation sat="90000"/>
                    </a14:imgEffect>
                    <a14:imgEffect>
                      <a14:brightnessContrast bright="20000" contrast="5000"/>
                    </a14:imgEffect>
                  </a14:imgLayer>
                </a14:imgProps>
              </a:ext>
              <a:ext uri="{28A0092B-C50C-407E-A947-70E740481C1C}">
                <a14:useLocalDpi xmlns:a14="http://schemas.microsoft.com/office/drawing/2010/main"/>
              </a:ext>
            </a:extLst>
          </a:blip>
          <a:srcRect/>
          <a:stretch/>
        </p:blipFill>
        <p:spPr>
          <a:xfrm>
            <a:off x="674684" y="4541106"/>
            <a:ext cx="1338893" cy="1435147"/>
          </a:xfrm>
          <a:prstGeom prst="rect">
            <a:avLst/>
          </a:prstGeom>
          <a:ln w="38100">
            <a:noFill/>
          </a:ln>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E32E371A-766B-9B86-0457-DCC3F8304997}"/>
              </a:ext>
            </a:extLst>
          </p:cNvPr>
          <p:cNvPicPr>
            <a:picLocks noChangeAspect="1"/>
          </p:cNvPicPr>
          <p:nvPr/>
        </p:nvPicPr>
        <p:blipFill>
          <a:blip r:embed="rId9" cstate="screen">
            <a:extLst>
              <a:ext uri="{BEBA8EAE-BF5A-486C-A8C5-ECC9F3942E4B}">
                <a14:imgProps xmlns:a14="http://schemas.microsoft.com/office/drawing/2010/main">
                  <a14:imgLayer r:embed="rId10">
                    <a14:imgEffect>
                      <a14:sharpenSoften amount="30000"/>
                    </a14:imgEffect>
                    <a14:imgEffect>
                      <a14:colorTemperature colorTemp="5250"/>
                    </a14:imgEffect>
                    <a14:imgEffect>
                      <a14:saturation sat="90000"/>
                    </a14:imgEffect>
                    <a14:imgEffect>
                      <a14:brightnessContrast bright="20000" contrast="10000"/>
                    </a14:imgEffect>
                  </a14:imgLayer>
                </a14:imgProps>
              </a:ext>
              <a:ext uri="{28A0092B-C50C-407E-A947-70E740481C1C}">
                <a14:useLocalDpi xmlns:a14="http://schemas.microsoft.com/office/drawing/2010/main"/>
              </a:ext>
            </a:extLst>
          </a:blip>
          <a:srcRect/>
          <a:stretch/>
        </p:blipFill>
        <p:spPr>
          <a:xfrm rot="16200000">
            <a:off x="1327713" y="3370731"/>
            <a:ext cx="1281712" cy="989356"/>
          </a:xfrm>
          <a:prstGeom prst="rect">
            <a:avLst/>
          </a:prstGeom>
          <a:ln w="38100">
            <a:noFill/>
          </a:ln>
          <a:effectLst>
            <a:outerShdw blurRad="50800" dist="38100" dir="2700000" algn="tl" rotWithShape="0">
              <a:prstClr val="black">
                <a:alpha val="40000"/>
              </a:prstClr>
            </a:outerShdw>
          </a:effectLst>
        </p:spPr>
      </p:pic>
      <p:sp>
        <p:nvSpPr>
          <p:cNvPr id="19" name="TextBox 18">
            <a:extLst>
              <a:ext uri="{FF2B5EF4-FFF2-40B4-BE49-F238E27FC236}">
                <a16:creationId xmlns:a16="http://schemas.microsoft.com/office/drawing/2014/main" id="{44815552-C91E-CD8B-6D6D-BD012A108BF6}"/>
              </a:ext>
            </a:extLst>
          </p:cNvPr>
          <p:cNvSpPr txBox="1"/>
          <p:nvPr/>
        </p:nvSpPr>
        <p:spPr>
          <a:xfrm>
            <a:off x="33264" y="5968042"/>
            <a:ext cx="2592288" cy="261610"/>
          </a:xfrm>
          <a:prstGeom prst="rect">
            <a:avLst/>
          </a:prstGeom>
          <a:noFill/>
        </p:spPr>
        <p:txBody>
          <a:bodyPr wrap="square" rtlCol="0">
            <a:spAutoFit/>
          </a:bodyPr>
          <a:lstStyle/>
          <a:p>
            <a:pPr algn="ctr"/>
            <a:r>
              <a:rPr lang="en-US" sz="1050"/>
              <a:t>JLAB Cleanroom</a:t>
            </a:r>
          </a:p>
        </p:txBody>
      </p:sp>
      <p:sp>
        <p:nvSpPr>
          <p:cNvPr id="5" name="TextBox 4">
            <a:extLst>
              <a:ext uri="{FF2B5EF4-FFF2-40B4-BE49-F238E27FC236}">
                <a16:creationId xmlns:a16="http://schemas.microsoft.com/office/drawing/2014/main" id="{8A55AE07-E3A9-8D34-3145-0D6E63F4614A}"/>
              </a:ext>
            </a:extLst>
          </p:cNvPr>
          <p:cNvSpPr txBox="1"/>
          <p:nvPr/>
        </p:nvSpPr>
        <p:spPr>
          <a:xfrm>
            <a:off x="5380475" y="6070684"/>
            <a:ext cx="2775465" cy="253916"/>
          </a:xfrm>
          <a:prstGeom prst="rect">
            <a:avLst/>
          </a:prstGeom>
          <a:noFill/>
        </p:spPr>
        <p:txBody>
          <a:bodyPr wrap="square" rtlCol="0">
            <a:spAutoFit/>
          </a:bodyPr>
          <a:lstStyle/>
          <a:p>
            <a:pPr algn="ctr"/>
            <a:r>
              <a:rPr lang="en-US" sz="1050"/>
              <a:t>Last 2 tests for Pre-Series Bare Cavity  #2</a:t>
            </a:r>
          </a:p>
        </p:txBody>
      </p:sp>
    </p:spTree>
    <p:extLst>
      <p:ext uri="{BB962C8B-B14F-4D97-AF65-F5344CB8AC3E}">
        <p14:creationId xmlns:p14="http://schemas.microsoft.com/office/powerpoint/2010/main" val="1967518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1307A-1FB7-FE48-A795-BCB872FB7CFC}"/>
              </a:ext>
            </a:extLst>
          </p:cNvPr>
          <p:cNvSpPr>
            <a:spLocks noGrp="1"/>
          </p:cNvSpPr>
          <p:nvPr>
            <p:ph type="title"/>
          </p:nvPr>
        </p:nvSpPr>
        <p:spPr/>
        <p:txBody>
          <a:bodyPr/>
          <a:lstStyle/>
          <a:p>
            <a:r>
              <a:rPr lang="en-US" dirty="0"/>
              <a:t>Status Updates</a:t>
            </a:r>
          </a:p>
        </p:txBody>
      </p:sp>
      <p:sp>
        <p:nvSpPr>
          <p:cNvPr id="6" name="Content Placeholder 5">
            <a:extLst>
              <a:ext uri="{FF2B5EF4-FFF2-40B4-BE49-F238E27FC236}">
                <a16:creationId xmlns:a16="http://schemas.microsoft.com/office/drawing/2014/main" id="{DDA34E5B-C280-7ECE-F9A8-20181C3EEB7D}"/>
              </a:ext>
            </a:extLst>
          </p:cNvPr>
          <p:cNvSpPr>
            <a:spLocks noGrp="1"/>
          </p:cNvSpPr>
          <p:nvPr>
            <p:ph idx="1"/>
          </p:nvPr>
        </p:nvSpPr>
        <p:spPr>
          <a:xfrm>
            <a:off x="612000" y="990600"/>
            <a:ext cx="7920000" cy="5135563"/>
          </a:xfrm>
        </p:spPr>
        <p:txBody>
          <a:bodyPr>
            <a:normAutofit fontScale="92500" lnSpcReduction="10000"/>
          </a:bodyPr>
          <a:lstStyle/>
          <a:p>
            <a:r>
              <a:rPr lang="en-US" sz="1600" b="1" dirty="0"/>
              <a:t>Production at Zanon is paused </a:t>
            </a:r>
            <a:r>
              <a:rPr lang="en-US" sz="1600" dirty="0"/>
              <a:t>after the Collaboration Meeting in Genova based on findings from the Steering Committee Meeting regarding deficiencies in QC and documentation. </a:t>
            </a:r>
          </a:p>
          <a:p>
            <a:pPr lvl="1"/>
            <a:r>
              <a:rPr lang="en-US" sz="1400" dirty="0"/>
              <a:t>Collaborative mindset still exists at Zanon-Simic. </a:t>
            </a:r>
          </a:p>
          <a:p>
            <a:pPr lvl="1"/>
            <a:r>
              <a:rPr lang="en-US" sz="1400" dirty="0"/>
              <a:t>Need to converge on shortcomings and/or added scope and </a:t>
            </a:r>
            <a:r>
              <a:rPr lang="en-US" sz="1400" b="1" dirty="0"/>
              <a:t>issue a change order to formalize new documents and plans</a:t>
            </a:r>
            <a:r>
              <a:rPr lang="en-US" sz="1400" dirty="0"/>
              <a:t>.</a:t>
            </a:r>
          </a:p>
          <a:p>
            <a:pPr lvl="1"/>
            <a:r>
              <a:rPr lang="en-US" sz="1400" dirty="0"/>
              <a:t>Joint meetings CERN-Zanon-AUP being organized to facilitate convergence.</a:t>
            </a:r>
          </a:p>
          <a:p>
            <a:pPr lvl="1"/>
            <a:r>
              <a:rPr lang="en-US" sz="1400" dirty="0"/>
              <a:t>Proposing to hold an </a:t>
            </a:r>
            <a:r>
              <a:rPr lang="en-US" sz="1400" b="1" dirty="0"/>
              <a:t>in-person Manufacturing Readiness Review at Zanon ~ February 2025.</a:t>
            </a:r>
          </a:p>
          <a:p>
            <a:r>
              <a:rPr lang="en-US" sz="1600" dirty="0"/>
              <a:t>Working on </a:t>
            </a:r>
            <a:r>
              <a:rPr lang="en-US" sz="1600" b="1" dirty="0"/>
              <a:t>addressing NCRs </a:t>
            </a:r>
            <a:r>
              <a:rPr lang="en-US" sz="1600" dirty="0"/>
              <a:t>for 2 pre-series cavities (still at the bare stage) to allow jacketing, testing and shipment to TRIUMF.</a:t>
            </a:r>
          </a:p>
          <a:p>
            <a:pPr lvl="1"/>
            <a:r>
              <a:rPr lang="en-US" sz="1400" dirty="0"/>
              <a:t>It appears that we are close to convergence on these.</a:t>
            </a:r>
          </a:p>
          <a:p>
            <a:pPr lvl="1"/>
            <a:r>
              <a:rPr lang="en-US" sz="1400" dirty="0"/>
              <a:t>Hardware issue: bimetallic transitions for 1 of 2 cavities were sacrificed to unblock the situation and need to be remade.</a:t>
            </a:r>
          </a:p>
          <a:p>
            <a:r>
              <a:rPr lang="en-US" sz="1600" dirty="0"/>
              <a:t>Imminent cold tests:</a:t>
            </a:r>
          </a:p>
          <a:p>
            <a:pPr lvl="1"/>
            <a:r>
              <a:rPr lang="en-US" sz="1400" b="1" dirty="0"/>
              <a:t>Pre-Series #1 </a:t>
            </a:r>
            <a:r>
              <a:rPr lang="en-US" sz="1400" dirty="0"/>
              <a:t>was reprocessed at Zanon (light BCP) and is at FNAL in test-ready conditions since end of October. VTS is just resuming after a ~2mo. shut-down. If successful, will be shipped back to Zanon for jacketing.</a:t>
            </a:r>
          </a:p>
          <a:p>
            <a:pPr lvl="1"/>
            <a:r>
              <a:rPr lang="en-US" sz="1400" b="1" dirty="0"/>
              <a:t>Prototype #2</a:t>
            </a:r>
            <a:r>
              <a:rPr lang="en-US" sz="1400" dirty="0"/>
              <a:t> is at JLAB after jacketing by Zanon. Cold test without HOMs before winter break, and with HOMs after winter break. If all goes well, we could have this cavity ready for shipment to TRIUMF in ~February 2025.</a:t>
            </a:r>
          </a:p>
          <a:p>
            <a:pPr>
              <a:buFont typeface="Arial" panose="020B0604020202020204" pitchFamily="34" charset="0"/>
              <a:buChar char="•"/>
            </a:pPr>
            <a:r>
              <a:rPr lang="en-US" sz="1600" b="1" dirty="0"/>
              <a:t>Delivery dates</a:t>
            </a:r>
            <a:r>
              <a:rPr lang="en-US" sz="1600" dirty="0"/>
              <a:t>: Unfortunately, it isn’t possible to provide dates currently. Once we have a new plan in place, with approved documents, we will negotiate with Zanon a new delivery schedule.</a:t>
            </a:r>
          </a:p>
        </p:txBody>
      </p:sp>
      <p:sp>
        <p:nvSpPr>
          <p:cNvPr id="4" name="Slide Number Placeholder 3">
            <a:extLst>
              <a:ext uri="{FF2B5EF4-FFF2-40B4-BE49-F238E27FC236}">
                <a16:creationId xmlns:a16="http://schemas.microsoft.com/office/drawing/2014/main" id="{9D4DE3CB-C9E9-2246-9BB6-9028B02454D3}"/>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
        <p:nvSpPr>
          <p:cNvPr id="5" name="Footer Placeholder 4">
            <a:extLst>
              <a:ext uri="{FF2B5EF4-FFF2-40B4-BE49-F238E27FC236}">
                <a16:creationId xmlns:a16="http://schemas.microsoft.com/office/drawing/2014/main" id="{9C70540A-3749-2B45-B846-FD6024F230B7}"/>
              </a:ext>
            </a:extLst>
          </p:cNvPr>
          <p:cNvSpPr>
            <a:spLocks noGrp="1"/>
          </p:cNvSpPr>
          <p:nvPr>
            <p:ph type="ftr" sz="quarter" idx="3"/>
          </p:nvPr>
        </p:nvSpPr>
        <p:spPr/>
        <p:txBody>
          <a:bodyPr/>
          <a:lstStyle/>
          <a:p>
            <a:r>
              <a:rPr lang="en-GB"/>
              <a:t>WP4 collaboration meeting: AUP-Canada-CERN-UK – 13th December 2024</a:t>
            </a:r>
            <a:endParaRPr lang="en-GB" dirty="0"/>
          </a:p>
        </p:txBody>
      </p:sp>
    </p:spTree>
    <p:extLst>
      <p:ext uri="{BB962C8B-B14F-4D97-AF65-F5344CB8AC3E}">
        <p14:creationId xmlns:p14="http://schemas.microsoft.com/office/powerpoint/2010/main" val="160809669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0F49691C-A3E4-F740-A3DA-F906252B86CB}" vid="{D09FA974-7DC8-B04E-B534-C4899954C4E1}"/>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EF391-2BAD-45F4-B22E-736040720C99}">
  <ds:schemaRefs>
    <ds:schemaRef ds:uri="http://purl.org/dc/elements/1.1/"/>
    <ds:schemaRef ds:uri="http://purl.org/dc/dcmitype/"/>
    <ds:schemaRef ds:uri="http://www.w3.org/XML/1998/namespace"/>
    <ds:schemaRef ds:uri="http://schemas.microsoft.com/office/2006/documentManagement/types"/>
    <ds:schemaRef ds:uri="8946e33d-fd2f-4ae4-8ee9-d90c129cdf9e"/>
    <ds:schemaRef ds:uri="http://schemas.microsoft.com/office/infopath/2007/PartnerControl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Thème Office</Template>
  <TotalTime>20426</TotalTime>
  <Words>454</Words>
  <Application>Microsoft Macintosh PowerPoint</Application>
  <PresentationFormat>On-screen Show (4:3)</PresentationFormat>
  <Paragraphs>32</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Wingdings</vt:lpstr>
      <vt:lpstr>Thème Office</vt:lpstr>
      <vt:lpstr>RFD Crab Cavity Contribution from the U.S. Updates</vt:lpstr>
      <vt:lpstr>Pre-Series #2 (NRFD02) Test Results Almost 4 months old, repeating here for our “non regulars”</vt:lpstr>
      <vt:lpstr>Status Updates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AUP Update – 19th March 2021</dc:title>
  <dc:creator>Leonardo Ristori</dc:creator>
  <cp:lastModifiedBy>Leonardo Ristori</cp:lastModifiedBy>
  <cp:revision>75</cp:revision>
  <cp:lastPrinted>2018-05-26T23:25:07Z</cp:lastPrinted>
  <dcterms:created xsi:type="dcterms:W3CDTF">2021-03-19T14:38:40Z</dcterms:created>
  <dcterms:modified xsi:type="dcterms:W3CDTF">2024-12-12T17:36:05Z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