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  <p:sldMasterId id="2147483672" r:id="rId2"/>
  </p:sldMasterIdLst>
  <p:notesMasterIdLst>
    <p:notesMasterId r:id="rId18"/>
  </p:notesMasterIdLst>
  <p:sldIdLst>
    <p:sldId id="289" r:id="rId3"/>
    <p:sldId id="1285" r:id="rId4"/>
    <p:sldId id="1302" r:id="rId5"/>
    <p:sldId id="1340" r:id="rId6"/>
    <p:sldId id="1350" r:id="rId7"/>
    <p:sldId id="1295" r:id="rId8"/>
    <p:sldId id="1341" r:id="rId9"/>
    <p:sldId id="1342" r:id="rId10"/>
    <p:sldId id="1301" r:id="rId11"/>
    <p:sldId id="1316" r:id="rId12"/>
    <p:sldId id="1356" r:id="rId13"/>
    <p:sldId id="1354" r:id="rId14"/>
    <p:sldId id="1337" r:id="rId15"/>
    <p:sldId id="1333" r:id="rId16"/>
    <p:sldId id="135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3"/>
    <p:restoredTop sz="97446"/>
  </p:normalViewPr>
  <p:slideViewPr>
    <p:cSldViewPr snapToGrid="0" snapToObjects="1">
      <p:cViewPr>
        <p:scale>
          <a:sx n="127" d="100"/>
          <a:sy n="127" d="100"/>
        </p:scale>
        <p:origin x="400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0-17T13:48:04.83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1712,'48'-3,"-7"1,-25 0,-4 1,6 0,-5 0,7-1,-4 1,-2-1,2 0,-1 0,0-1,1-1,0-1,1-1,-2 1,-1 1,6 0,-5 0,7 0,-7 0,1 1,2 0,0-1,2 0,-2 1,0 0,1 0,1 0,-1 1,-1 0,-3 1,-1-1,3 1,1-2,5 0,0-1,-3 1,1-1,0 0,2 0,2 0,3 0,-2 0,1 0,-2 1,0 0,1 0,0 0,-1 0,-1-1,-1 1,-1-1,2 0,2 0,0-1,1-1,-1 1,-1-1,0 1,-2 0,0 0,-2-1,2 1,-2-1,-2 1,-1 1,-3 0,0 1,4-2,-5 2,3 0,-2 1,0 1,3-1,-1 1,0 0,2-1,1-1,1 1,0-2,-2 1,0-2,-1 1,-1-1,0 0,1 1,0-2,0 0,-2-1,1-1,0 1,0-1,1 1,0-1,-1 0,1-1,-1 1,2-2,1-1,1 0,1-1,0 0,3 0,1-1,1 1,-3 1,-2 2,-2-1,0 2,0 0,-1 1,0-1,1 1,1 0,2 0,-1 1,-1 0,-2 2,-1-1,-2 3,1-1,-1 1,-1 0,6 1,-7 0,5 1,1-1,-4 1,8-1,-6 1,-1 0,-2 0,4 0,-5 0,4-1,2 1,-6-1,6 0,-5 0,-1 0,7-1,-6 1,6-1,-5 1,0-1,0-1,0 1,1-1,3 1,-1-1,0 0,-1 2,-1-1,3 0,2 0,1 0,1-1,-5 2,-1-1,-2 1,0-1,4-1,1-1,0 1,-2-1,-2 1,-2 0,1 0,1-1,0 0,0 1,0-1,0 0,2-2,0-2,1-1,1 0,-2 0,1 0,0 0,-1 1,0 0,-1 3,-1 1,-1 0,0 0,1 0,1-1,1 0,1 1,0-1,1 0,0-1,-1-1,-1 1,0-1,-1-1,1 0,2-1,0 1,1-1,2 0,0-1,1-1,1-2,-2 1,2 0,-4 2,-1 1,-1 2,0 0,-1 2,-1 0,0 1,1-1,0 0,-2 0,-1-1,0 1,-1 0,2 0,-1-1,2 0,1 0,-1-1,0 1,-1 0,-1-1,-1 2,0-2,1 1,1-2,0 1,-1 0,0 0,-2 1,4-2,-3 1,4-2,-3 0,1 0,2-2,0 1,-1 0,-1 0,-2 2,-2-1,0 1,0-2,-1 1,0-1,0 0,5 0,-4 2,6 0,-5 3,3-1,1-1,2-1,2-1,0-1,0 1,0-2,0 2,-1-1,0 2,-2 1,-1 1,1 0,-1-1,2 0,-2 0,2 0,-3 0,0 1,-2-1,-1 2,-1-1,1 0,5-1,-4 1,4-1,-3 2,0-1,-1 0,0 0,0 1,1 0,0 1,0 0,-2 0,4-3,-4 3,3-2,0 0,-3 2,4-1,-1 1,-6 2,7-3,-4 2,0-1,8 0,-11 1,6-1,1 1,-6 0,9-1,-8 1,1 1,6-3,-9 3,11-3,-7 1,-1 1,5-3,-6 2,4-3,0 1,-4 1,3-1,-3 0,0 1,3-3,-4 1,2-2,-2 2,3-2,-3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0-17T13:48:11.69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1569,'52'0,"1"0,-8-3,17-4,18-5,11-6,6-5,-6 0,-13 1,-16 4,-12 5,-5 4,-3 3,8-2,6-2,2-2,2 0,-7 4,-4 0,0 1,4-2,3-1,4-2,-2 0,-3-1,-6 1,-10 2,0 1,-2-1,5 0,2-2,-1 1,-3 2,-6-1,-2 1,-3 0,-1 2,1 2,1 1,1 0,2 0,0 0,-1 0,1 1,2-1,3-1,-2-1,-2 0,-4 0,-5 3,0 1,0 0,1 1,-1 0,5-1,2-1,2-1,-3-1,-3 0,-1 1,0 1,4-2,1 1,-1 0,-3 0,-1 1,1 1,1-2,4 0,-1-2,-1 0,-3 1,0-1,-1 1,3 0,0 1,2-1,0 0,-2-1,1 1,2 0,2-1,1 1,-1 0,-1 0,0 0,2-1,1 0,3-1,-2 0,0 0,-3 0,-3-1,-3-1,-6 1,-2 0,0 1,2 0,-1 1,0-1,0 2,-1-1,1 0,2 0,1 0,2-1,3-1,1-2,1 1,0-1,2 0,2-1,2-3,4 0,-1-1,-4 3,-1 0,0 0,0 0,-1-1,-4 2,-7 3,0 1,1 1,3-1,1 0,2 1,-1 0,0-2,0-1,0-1,0-1,-2 0,-1 1,1 0,1 1,1 0,0 2,1 1,-1 1,2 0,-1 1,0 0,2 0,1 0,1 0,-1 1,-1-1,-1 0,-3 0,-1 0,2-2,4 1,1-1,-2 0,-2 0,-5 0,-4 0,0 0,0 1,2 1,1 1,0 0,-1-1,-1-1,0-1,-1-1,-2-1,-3 1,-2 0,2 2,-5 1,5 0,-1-2,-1 2,4-1,-4 1,3-1,1-1,-1-2,-2-1,-4 1,1-1,-1 2,4-2,-4 2,5-2,-2 2,0 1,2-2,-6 4,7-5,-7 3,5-3,1-1,-3 1,3-1,-6 2,0 0,3-1,1 0,-1 0,3-1,-7 3,4 0,3-1,-6 4,9-4,-9 2,4-2,0 0,-2 1,4 0,-4 2,2 0,0-1,-4-2,6 0,-5 0,3 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0-17T13:48:19.08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4338 3,'-56'-1,"-8"-1,-3 2,-11 0,-6 0,3 1,5-1,7 1,14 0,9 0,12 1,4 0,4 1,-2 0,-1 1,-3 1,-8 1,-9 0,-8 1,-5 0,6 0,10-1,9-2,8-1,3-1,2 1,3 0,-4 0,-1 1,-4 1,-3 1,-2 2,-2 1,0 1,3-1,3-2,3 1,4-1,1 0,1 1,-2 1,-4 2,-2 2,-3 2,0 1,4-1,3-2,7-3,3-2,1-2,-2 0,-2-1,-3-1,-1 0,0 0,-1-1,-2 2,-3 0,-6 1,-7 1,-7 2,-6-1,-2 0,4 0,4 0,7 1,6-1,5-1,5 0,3-2,1-1,2 0,0 1,1-1,1 0,2 0,2-1,0 1,-1-1,-2 1,-2 0,-1 0,-1 1,-2 1,0 0,0 2,-3 0,0-1,-1 0,0 0,1 0,0 0,-3-1,-3 0,-2 0,-3 0,0-1,2-1,0 1,1-1,1 0,2-1,-3 1,2 0,-4 1,3 1,1 0,-1 2,-4 2,-5 1,-2 2,1 0,7-1,6-2,4-2,5-1,3-2,5-2,-5 0,4-2,-9 1,4 0,-4 0,-4 0,-3 0,-1 0,0 0,0-1,-2 1,1 0,-2 0,6-1,10 0,7 0,6-1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0D03E9-8ED4-5B4E-9F4A-05E414FE2601}" type="datetimeFigureOut">
              <a:rPr lang="en-US" smtClean="0"/>
              <a:t>4/15/25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B0088-8FFC-A54D-8325-CD12F016C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562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8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jpg"/><Relationship Id="rId9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52290-0D3C-8D41-9B0F-D1383F9E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4513D4-9FCF-244C-A2F9-B24664BFD4D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sz="1867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B70A1-4D75-8F4D-8B71-5E85F4FD0FD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838201" y="6356351"/>
            <a:ext cx="2043545" cy="366183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de-CH"/>
              <a:t>05/05/2025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27A42C-7EFD-6547-AC6B-B504B12131E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WLCG/HSF workshop - May 2025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136CDA8-B8B9-A94B-9B51-E4F9A4E6DD1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330037" y="1274233"/>
            <a:ext cx="10557164" cy="4766348"/>
          </a:xfrm>
        </p:spPr>
        <p:txBody>
          <a:bodyPr/>
          <a:lstStyle>
            <a:lvl1pPr fontAlgn="ctr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rgbClr val="0070C0"/>
              </a:buClr>
              <a:buSzPct val="96000"/>
              <a:defRPr sz="3733">
                <a:solidFill>
                  <a:schemeClr val="accent1">
                    <a:lumMod val="75000"/>
                  </a:schemeClr>
                </a:solidFill>
              </a:defRPr>
            </a:lvl2pPr>
            <a:lvl3pPr>
              <a:buClr>
                <a:schemeClr val="tx1"/>
              </a:buClr>
              <a:buSzPct val="120000"/>
              <a:defRPr sz="3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87872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4" descr="WLCG logo">
            <a:extLst>
              <a:ext uri="{FF2B5EF4-FFF2-40B4-BE49-F238E27FC236}">
                <a16:creationId xmlns:a16="http://schemas.microsoft.com/office/drawing/2014/main" id="{780CFBB1-99F0-A955-4C97-9C64B5FAE3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730" y="175808"/>
            <a:ext cx="1231293" cy="92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F098259-562D-B62C-D40A-0EBA932D40D5}"/>
              </a:ext>
            </a:extLst>
          </p:cNvPr>
          <p:cNvSpPr txBox="1"/>
          <p:nvPr userDrawn="1"/>
        </p:nvSpPr>
        <p:spPr>
          <a:xfrm>
            <a:off x="1683657" y="6498771"/>
            <a:ext cx="0" cy="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endParaRPr lang="en-CH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7DC0C711-5EAA-5B63-D700-F685006D4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05/05/2025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A408441-7D8C-406E-11EE-95ACAA9FF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- May 2025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5BE2C76-F012-1B66-A013-42786DCE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044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05/05/2025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WLCG/HSF workshop - May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D2753C-466C-5549-9A72-A94BF56560D2}"/>
              </a:ext>
            </a:extLst>
          </p:cNvPr>
          <p:cNvSpPr txBox="1"/>
          <p:nvPr userDrawn="1"/>
        </p:nvSpPr>
        <p:spPr>
          <a:xfrm>
            <a:off x="1751065" y="6486717"/>
            <a:ext cx="0" cy="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endParaRPr lang="en-US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F19A97-6BA2-6E42-AFE0-3B7C022828A9}"/>
              </a:ext>
            </a:extLst>
          </p:cNvPr>
          <p:cNvSpPr txBox="1"/>
          <p:nvPr userDrawn="1"/>
        </p:nvSpPr>
        <p:spPr>
          <a:xfrm>
            <a:off x="662787" y="6357842"/>
            <a:ext cx="0" cy="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endParaRPr lang="en-US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7DBFCA-6FF3-9E44-8AAB-B09351824F9C}"/>
              </a:ext>
            </a:extLst>
          </p:cNvPr>
          <p:cNvSpPr txBox="1"/>
          <p:nvPr userDrawn="1"/>
        </p:nvSpPr>
        <p:spPr>
          <a:xfrm rot="6237668">
            <a:off x="8183" y="6241240"/>
            <a:ext cx="0" cy="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endParaRPr lang="en-US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F44D18-255A-0456-DF3D-BE13FD5DB56C}"/>
              </a:ext>
            </a:extLst>
          </p:cNvPr>
          <p:cNvSpPr txBox="1"/>
          <p:nvPr userDrawn="1"/>
        </p:nvSpPr>
        <p:spPr>
          <a:xfrm>
            <a:off x="12013580" y="6252117"/>
            <a:ext cx="0" cy="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endParaRPr lang="en-CH" sz="1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0087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304800" y="46045"/>
            <a:ext cx="10972800" cy="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3000"/>
              <a:buFont typeface="Arial"/>
              <a:buNone/>
              <a:defRPr sz="3000" b="0"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body" idx="1"/>
          </p:nvPr>
        </p:nvSpPr>
        <p:spPr>
          <a:xfrm>
            <a:off x="448833" y="985375"/>
            <a:ext cx="11378000" cy="55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8" name="Google Shape;18;p3"/>
          <p:cNvSpPr txBox="1"/>
          <p:nvPr/>
        </p:nvSpPr>
        <p:spPr>
          <a:xfrm>
            <a:off x="4780771" y="6473864"/>
            <a:ext cx="3344000" cy="3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    T. Wenaus   September 2018</a:t>
            </a:r>
            <a:endParaRPr sz="1100"/>
          </a:p>
        </p:txBody>
      </p:sp>
      <p:pic>
        <p:nvPicPr>
          <p:cNvPr id="19" name="Google Shape;19;p3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9767" y="1"/>
            <a:ext cx="1606675" cy="8651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" name="Google Shape;20;p3"/>
          <p:cNvCxnSpPr/>
          <p:nvPr/>
        </p:nvCxnSpPr>
        <p:spPr>
          <a:xfrm>
            <a:off x="-18600" y="928003"/>
            <a:ext cx="12229200" cy="0"/>
          </a:xfrm>
          <a:prstGeom prst="straightConnector1">
            <a:avLst/>
          </a:prstGeom>
          <a:noFill/>
          <a:ln w="1143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" name="Google Shape;21;p3"/>
          <p:cNvSpPr txBox="1">
            <a:spLocks noGrp="1"/>
          </p:cNvSpPr>
          <p:nvPr>
            <p:ph type="sldNum" idx="12"/>
          </p:nvPr>
        </p:nvSpPr>
        <p:spPr>
          <a:xfrm>
            <a:off x="10088233" y="6468577"/>
            <a:ext cx="731600" cy="38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22" name="Google Shape;22;p3" descr="tuoslogo_shield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65962" y="6254948"/>
            <a:ext cx="604049" cy="58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3" descr="CERN-logo_outline.jpg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9700" y="6274842"/>
            <a:ext cx="606275" cy="596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4668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8163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59EFF-8A05-3D4D-838E-314501788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38395B-5031-B242-8338-B9CFDF028EA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sz="1867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D5FF6-FEBF-804C-B271-62A77D6ED545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838200" y="6356351"/>
            <a:ext cx="1688869" cy="366183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de-CH"/>
              <a:t>05/05/2025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3BFF5-9B64-5847-8CAE-3EDE7E09641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WLCG/HSF workshop -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25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 Slide">
    <p:bg>
      <p:bgPr>
        <a:solidFill>
          <a:srgbClr val="000000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 descr="Picture 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56800" y="4343400"/>
            <a:ext cx="22352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 descr="Picture 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30400" y="4343400"/>
            <a:ext cx="20320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1035507" y="1066801"/>
            <a:ext cx="7905293" cy="1470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libri"/>
              <a:buNone/>
              <a:defRPr b="0"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2327044" y="2590800"/>
            <a:ext cx="3860803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3200">
                <a:solidFill>
                  <a:srgbClr val="888888"/>
                </a:solidFill>
              </a:defRPr>
            </a:lvl1pPr>
            <a:lvl2pPr marL="1219170" lvl="1" indent="-304792" algn="l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3200">
                <a:solidFill>
                  <a:srgbClr val="888888"/>
                </a:solidFill>
              </a:defRPr>
            </a:lvl2pPr>
            <a:lvl3pPr marL="1828754" lvl="2" indent="-304792" algn="l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3200">
                <a:solidFill>
                  <a:srgbClr val="888888"/>
                </a:solidFill>
              </a:defRPr>
            </a:lvl3pPr>
            <a:lvl4pPr marL="2438339" lvl="3" indent="-304792" algn="l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3200">
                <a:solidFill>
                  <a:srgbClr val="888888"/>
                </a:solidFill>
              </a:defRPr>
            </a:lvl4pPr>
            <a:lvl5pPr marL="3047924" lvl="4" indent="-304792" algn="l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3200">
                <a:solidFill>
                  <a:srgbClr val="888888"/>
                </a:solidFill>
              </a:defRPr>
            </a:lvl5pPr>
            <a:lvl6pPr marL="3657509" lvl="5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8" name="Google Shape;18;p2" descr="Picture 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4343401"/>
            <a:ext cx="1950720" cy="92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2" descr="Picture 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894125" y="3773422"/>
            <a:ext cx="1950723" cy="16278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 descr="Picture 1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75679" y="4343400"/>
            <a:ext cx="1950723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2" descr="Picture 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026400" y="4343400"/>
            <a:ext cx="195072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"/>
          <p:cNvSpPr txBox="1">
            <a:spLocks noGrp="1"/>
          </p:cNvSpPr>
          <p:nvPr>
            <p:ph type="body" idx="2"/>
          </p:nvPr>
        </p:nvSpPr>
        <p:spPr>
          <a:xfrm>
            <a:off x="8940800" y="228600"/>
            <a:ext cx="32512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609585" lvl="0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•"/>
              <a:defRPr/>
            </a:lvl1pPr>
            <a:lvl2pPr marL="1219170" lvl="1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–"/>
              <a:defRPr/>
            </a:lvl2pPr>
            <a:lvl3pPr marL="1828754" lvl="2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•"/>
              <a:defRPr/>
            </a:lvl3pPr>
            <a:lvl4pPr marL="2438339" lvl="3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–"/>
              <a:defRPr/>
            </a:lvl4pPr>
            <a:lvl5pPr marL="3047924" lvl="4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»"/>
              <a:defRPr/>
            </a:lvl5pPr>
            <a:lvl6pPr marL="3657509" lvl="5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body" idx="3"/>
          </p:nvPr>
        </p:nvSpPr>
        <p:spPr>
          <a:xfrm>
            <a:off x="2336800" y="3200400"/>
            <a:ext cx="41656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609585" lvl="0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•"/>
              <a:defRPr/>
            </a:lvl1pPr>
            <a:lvl2pPr marL="1219170" lvl="1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–"/>
              <a:defRPr/>
            </a:lvl2pPr>
            <a:lvl3pPr marL="1828754" lvl="2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•"/>
              <a:defRPr/>
            </a:lvl3pPr>
            <a:lvl4pPr marL="2438339" lvl="3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–"/>
              <a:defRPr/>
            </a:lvl4pPr>
            <a:lvl5pPr marL="3047924" lvl="4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»"/>
              <a:defRPr/>
            </a:lvl5pPr>
            <a:lvl6pPr marL="3657509" lvl="5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rgbClr val="003399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4" name="Google Shape;24;p2" descr="Picture 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1277600" y="6313801"/>
            <a:ext cx="634509" cy="4680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" name="Google Shape;25;p2"/>
          <p:cNvGrpSpPr/>
          <p:nvPr/>
        </p:nvGrpSpPr>
        <p:grpSpPr>
          <a:xfrm>
            <a:off x="9956" y="6281964"/>
            <a:ext cx="2438408" cy="548648"/>
            <a:chOff x="-2" y="-1"/>
            <a:chExt cx="1828804" cy="411485"/>
          </a:xfrm>
        </p:grpSpPr>
        <p:pic>
          <p:nvPicPr>
            <p:cNvPr id="26" name="Google Shape;26;p2" descr="Picture 19"/>
            <p:cNvPicPr preferRelativeResize="0"/>
            <p:nvPr/>
          </p:nvPicPr>
          <p:blipFill rotWithShape="1">
            <a:blip r:embed="rId9">
              <a:alphaModFix/>
            </a:blip>
            <a:srcRect l="2463" t="16667" r="4983" b="16666"/>
            <a:stretch/>
          </p:blipFill>
          <p:spPr>
            <a:xfrm>
              <a:off x="294609" y="-1"/>
              <a:ext cx="1534193" cy="4114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Google Shape;27;p2" descr="Picture 20"/>
            <p:cNvPicPr preferRelativeResize="0"/>
            <p:nvPr/>
          </p:nvPicPr>
          <p:blipFill rotWithShape="1">
            <a:blip r:embed="rId10">
              <a:alphaModFix/>
            </a:blip>
            <a:srcRect l="7322" t="5143" r="5141" b="5664"/>
            <a:stretch/>
          </p:blipFill>
          <p:spPr>
            <a:xfrm>
              <a:off x="-2" y="28770"/>
              <a:ext cx="437809" cy="33804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8" name="Google Shape;28;p2"/>
          <p:cNvSpPr txBox="1">
            <a:spLocks noGrp="1"/>
          </p:cNvSpPr>
          <p:nvPr>
            <p:ph type="sldNum" idx="12"/>
          </p:nvPr>
        </p:nvSpPr>
        <p:spPr>
          <a:xfrm>
            <a:off x="10831172" y="6310208"/>
            <a:ext cx="344829" cy="358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990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>
                <a:solidFill>
                  <a:prstClr val="white">
                    <a:tint val="75000"/>
                  </a:prstClr>
                </a:solidFill>
              </a:rPr>
              <a:t>05/05/2025</a:t>
            </a: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white">
                    <a:tint val="75000"/>
                  </a:prstClr>
                </a:solidFill>
              </a:rPr>
              <a:t>WLCG/HSF workshop - May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D924-13CC-496E-AA4F-F01E6CFEC05C}" type="slidenum">
              <a:rPr lang="en-GB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457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9404" y="1412778"/>
            <a:ext cx="10969139" cy="4667421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4751851" y="6381330"/>
            <a:ext cx="16321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>
                <a:solidFill>
                  <a:srgbClr val="0C377B">
                    <a:tint val="75000"/>
                  </a:srgbClr>
                </a:solidFill>
              </a:rPr>
              <a:t>05/05/2025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576053" y="6356352"/>
            <a:ext cx="4195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C377B">
                    <a:tint val="75000"/>
                  </a:srgbClr>
                </a:solidFill>
              </a:rPr>
              <a:t>WLCG/HSF workshop - May 2025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57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6849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1" y="593366"/>
            <a:ext cx="11360799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1" y="1536634"/>
            <a:ext cx="11360799" cy="4555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13386FA-793D-7E05-68DF-7B2D0A7AFF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422217" y="6361114"/>
            <a:ext cx="1919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CH"/>
              <a:t>05/05/2025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11F152E-83F4-1DE7-3754-6124DF58CA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98752" y="6361114"/>
            <a:ext cx="55922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err="1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WLCG/HSF workshop - May 2025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A83CC08-2207-A839-57F7-AA8714AC0AE8}"/>
              </a:ext>
            </a:extLst>
          </p:cNvPr>
          <p:cNvSpPr txBox="1">
            <a:spLocks/>
          </p:cNvSpPr>
          <p:nvPr userDrawn="1"/>
        </p:nvSpPr>
        <p:spPr>
          <a:xfrm>
            <a:off x="10564285" y="6356351"/>
            <a:ext cx="1018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3517025-743B-E149-A4BA-6A929B1A7CEC}" type="slidenum">
              <a:rPr lang="en-US" sz="1200" smtClean="0"/>
              <a:pPr/>
              <a:t>‹#›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740748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422217" y="6342064"/>
            <a:ext cx="1919816" cy="365125"/>
          </a:xfrm>
        </p:spPr>
        <p:txBody>
          <a:bodyPr/>
          <a:lstStyle>
            <a:lvl1pPr>
              <a:defRPr/>
            </a:lvl1pPr>
          </a:lstStyle>
          <a:p>
            <a:r>
              <a:rPr lang="de-CH"/>
              <a:t>05/05/2025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0433" y="6345239"/>
            <a:ext cx="5638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WLCG/HSF workshop - May 2025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4285" y="6337301"/>
            <a:ext cx="1018116" cy="365125"/>
          </a:xfrm>
        </p:spPr>
        <p:txBody>
          <a:bodyPr/>
          <a:lstStyle>
            <a:lvl1pPr>
              <a:defRPr/>
            </a:lvl1pPr>
          </a:lstStyle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293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46100"/>
            <a:ext cx="2434167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8684683" y="2658534"/>
            <a:ext cx="3213100" cy="3801533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7464" y="3358204"/>
              <a:ext cx="1835140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48384" y="0"/>
            <a:ext cx="1843616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1035666" y="6337092"/>
            <a:ext cx="7452849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9630" y="3886200"/>
            <a:ext cx="7952396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684684" y="6354764"/>
            <a:ext cx="1947333" cy="365125"/>
          </a:xfrm>
        </p:spPr>
        <p:txBody>
          <a:bodyPr/>
          <a:lstStyle>
            <a:lvl1pPr>
              <a:defRPr dirty="0" smtClean="0">
                <a:solidFill>
                  <a:srgbClr val="FFFFFF"/>
                </a:solidFill>
              </a:defRPr>
            </a:lvl1pPr>
          </a:lstStyle>
          <a:p>
            <a:r>
              <a:rPr lang="de-CH"/>
              <a:t>05/05/2025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816168" y="6356351"/>
            <a:ext cx="766233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304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 rot="-5400000">
            <a:off x="-3022601" y="3022600"/>
            <a:ext cx="6858001" cy="812803"/>
          </a:xfrm>
          <a:prstGeom prst="rect">
            <a:avLst/>
          </a:prstGeom>
          <a:solidFill>
            <a:srgbClr val="0D0D0D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2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Google Shape;7;p1" descr="Picture 8"/>
          <p:cNvPicPr preferRelativeResize="0"/>
          <p:nvPr/>
        </p:nvPicPr>
        <p:blipFill rotWithShape="1">
          <a:blip r:embed="rId10">
            <a:alphaModFix/>
          </a:blip>
          <a:srcRect l="2463" t="16667" r="4983" b="16666"/>
          <a:stretch/>
        </p:blipFill>
        <p:spPr>
          <a:xfrm rot="-5400000">
            <a:off x="-491929" y="5158739"/>
            <a:ext cx="1752605" cy="73152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/>
          <p:nvPr/>
        </p:nvSpPr>
        <p:spPr>
          <a:xfrm>
            <a:off x="812800" y="0"/>
            <a:ext cx="11379200" cy="762000"/>
          </a:xfrm>
          <a:prstGeom prst="rect">
            <a:avLst/>
          </a:prstGeom>
          <a:solidFill>
            <a:srgbClr val="0D0D0D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2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" name="Google Shape;9;p1" descr="Picture 1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0" y="6248400"/>
            <a:ext cx="812800" cy="53918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"/>
          <p:cNvSpPr txBox="1">
            <a:spLocks noGrp="1"/>
          </p:cNvSpPr>
          <p:nvPr>
            <p:ph type="body" idx="1"/>
          </p:nvPr>
        </p:nvSpPr>
        <p:spPr>
          <a:xfrm>
            <a:off x="914400" y="914401"/>
            <a:ext cx="11176000" cy="521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00339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318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Arial"/>
              <a:buChar char="–"/>
              <a:defRPr sz="3200" b="0" i="0" u="none" strike="noStrike" cap="none">
                <a:solidFill>
                  <a:srgbClr val="00339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00339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318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Arial"/>
              <a:buChar char="–"/>
              <a:defRPr sz="3200" b="0" i="0" u="none" strike="noStrike" cap="none">
                <a:solidFill>
                  <a:srgbClr val="00339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318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Arial"/>
              <a:buChar char="»"/>
              <a:defRPr sz="3200" b="0" i="0" u="none" strike="noStrike" cap="none">
                <a:solidFill>
                  <a:srgbClr val="00339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318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00339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318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00339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318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00339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318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00339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1016000" y="0"/>
            <a:ext cx="1056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 sz="440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 sz="440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 sz="440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 sz="440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 sz="440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 sz="440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 sz="440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 sz="440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 sz="440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11542372" y="6359421"/>
            <a:ext cx="344829" cy="358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DCD6B8-8253-3C4E-879A-01813EEC30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05/05/2025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091AF4-EF54-5745-9290-99C065E7B3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WLCG/HSF workshop - May 2025</a:t>
            </a:r>
          </a:p>
        </p:txBody>
      </p:sp>
    </p:spTree>
    <p:extLst>
      <p:ext uri="{BB962C8B-B14F-4D97-AF65-F5344CB8AC3E}">
        <p14:creationId xmlns:p14="http://schemas.microsoft.com/office/powerpoint/2010/main" val="130529699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7" r:id="rId4"/>
    <p:sldLayoutId id="2147483669" r:id="rId5"/>
    <p:sldLayoutId id="2147483670" r:id="rId6"/>
    <p:sldLayoutId id="2147483678" r:id="rId7"/>
    <p:sldLayoutId id="2147483679" r:id="rId8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  <a:solidFill>
            <a:srgbClr val="0070C0"/>
          </a:solidFill>
          <a:ln>
            <a:noFill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535113"/>
            <a:ext cx="109728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22217" y="6361114"/>
            <a:ext cx="1919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CH"/>
              <a:t>05/05/2025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8752" y="6361114"/>
            <a:ext cx="55922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err="1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WLCG/HSF workshop - May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4285" y="6356351"/>
            <a:ext cx="1018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918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18579B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Ø"/>
        <a:defRPr lang="en-US" sz="2800" kern="1200" dirty="0">
          <a:solidFill>
            <a:srgbClr val="2F97B5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rgbClr val="660066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hyperlink" Target="https://cds.cern.ch/record/2815292?ln=en" TargetMode="External"/><Relationship Id="rId7" Type="http://schemas.openxmlformats.org/officeDocument/2006/relationships/image" Target="NUL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11" Type="http://schemas.openxmlformats.org/officeDocument/2006/relationships/image" Target="NULL"/><Relationship Id="rId5" Type="http://schemas.openxmlformats.org/officeDocument/2006/relationships/hyperlink" Target="https://cds.cern.ch/record/2802918" TargetMode="External"/><Relationship Id="rId10" Type="http://schemas.openxmlformats.org/officeDocument/2006/relationships/customXml" Target="../ink/ink3.xml"/><Relationship Id="rId4" Type="http://schemas.openxmlformats.org/officeDocument/2006/relationships/image" Target="../media/image34.png"/><Relationship Id="rId9" Type="http://schemas.openxmlformats.org/officeDocument/2006/relationships/image" Target="NUL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nupecc.org/jenaa/docs/JENA_comp_white_paper.pdf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Event%20page" TargetMode="External"/><Relationship Id="rId2" Type="http://schemas.openxmlformats.org/officeDocument/2006/relationships/hyperlink" Target="https://indico.cern.ch/event/1450885/timetable/#preview:529398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84669/overview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526077/" TargetMode="External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F2657-00AA-AA43-AFC1-58A57A766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457" y="1530351"/>
            <a:ext cx="10724693" cy="1470028"/>
          </a:xfrm>
        </p:spPr>
        <p:txBody>
          <a:bodyPr>
            <a:noAutofit/>
          </a:bodyPr>
          <a:lstStyle/>
          <a:p>
            <a:r>
              <a:rPr lang="en-US" sz="3733" dirty="0">
                <a:solidFill>
                  <a:schemeClr val="bg1"/>
                </a:solidFill>
              </a:rPr>
              <a:t>WLCG/HSF workshop introduction: a WLCG view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59842E-2B6C-E946-976D-E8EC29B802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27043" y="3181148"/>
            <a:ext cx="8745148" cy="887128"/>
          </a:xfrm>
        </p:spPr>
        <p:txBody>
          <a:bodyPr/>
          <a:lstStyle/>
          <a:p>
            <a:r>
              <a:rPr lang="en-US" sz="2667" dirty="0">
                <a:solidFill>
                  <a:schemeClr val="bg1"/>
                </a:solidFill>
              </a:rPr>
              <a:t>David Britton, </a:t>
            </a:r>
            <a:r>
              <a:rPr lang="en-US" sz="2667" u="sng" dirty="0">
                <a:solidFill>
                  <a:schemeClr val="bg1"/>
                </a:solidFill>
              </a:rPr>
              <a:t>Simone Campana</a:t>
            </a:r>
            <a:r>
              <a:rPr lang="en-US" sz="2667" dirty="0">
                <a:solidFill>
                  <a:schemeClr val="bg1"/>
                </a:solidFill>
              </a:rPr>
              <a:t>, Tommaso </a:t>
            </a:r>
            <a:r>
              <a:rPr lang="en-US" sz="2667" dirty="0" err="1">
                <a:solidFill>
                  <a:schemeClr val="bg1"/>
                </a:solidFill>
              </a:rPr>
              <a:t>Boccali</a:t>
            </a:r>
            <a:endParaRPr lang="en-US" sz="2667" dirty="0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3D6B78-B607-B141-AF62-FE1C2CA88679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085221" y="304800"/>
            <a:ext cx="4106779" cy="762000"/>
          </a:xfrm>
        </p:spPr>
        <p:txBody>
          <a:bodyPr/>
          <a:lstStyle/>
          <a:p>
            <a:pPr marL="152396" indent="0">
              <a:buNone/>
            </a:pPr>
            <a:r>
              <a:rPr lang="en-US" sz="2667" dirty="0" err="1">
                <a:solidFill>
                  <a:schemeClr val="bg1"/>
                </a:solidFill>
              </a:rPr>
              <a:t>IJCLab</a:t>
            </a:r>
            <a:r>
              <a:rPr lang="en-US" sz="2667" dirty="0">
                <a:solidFill>
                  <a:schemeClr val="bg1"/>
                </a:solidFill>
              </a:rPr>
              <a:t>, May 2025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BD9B94E-2363-3E45-A4E9-7667FC9F8D1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9980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A4436-E1D4-81FB-35AE-A2D7B01A6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Preparation for HL-LHC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8259CF-3A65-9A24-38A4-B0FCC4CDE08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10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747494-6983-86BB-4D11-E7D6367C00A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CH"/>
              <a:t>05/05/2025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674A6A-C8FA-F57A-3882-CF919EF8B12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WLCG/HSF workshop - May 2025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FEA6DC8-C469-DC18-DE8E-7CA1A88946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2" t="8643" r="3231" b="9005"/>
          <a:stretch/>
        </p:blipFill>
        <p:spPr bwMode="auto">
          <a:xfrm>
            <a:off x="1234441" y="1299244"/>
            <a:ext cx="5311140" cy="282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76B8F55-EF71-0E85-67AD-7277185652C3}"/>
              </a:ext>
            </a:extLst>
          </p:cNvPr>
          <p:cNvSpPr txBox="1"/>
          <p:nvPr/>
        </p:nvSpPr>
        <p:spPr>
          <a:xfrm>
            <a:off x="937260" y="991467"/>
            <a:ext cx="41743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3"/>
              </a:rPr>
              <a:t>CMS Phase-2 computing model (2022) </a:t>
            </a:r>
            <a:endParaRPr lang="en-US" sz="140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6C3EBB5E-F57D-BCF1-E800-3AD23A8B84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307020"/>
            <a:ext cx="4335780" cy="312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AD73944-A598-E724-AF6B-1D8F83EECA44}"/>
              </a:ext>
            </a:extLst>
          </p:cNvPr>
          <p:cNvSpPr txBox="1"/>
          <p:nvPr/>
        </p:nvSpPr>
        <p:spPr>
          <a:xfrm>
            <a:off x="6934200" y="1001130"/>
            <a:ext cx="35419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ATLAS Phase-2 computing model (2022) </a:t>
            </a:r>
            <a:endParaRPr lang="en-US" sz="1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A7243389-CBED-D8D8-39FC-442CD5104274}"/>
                  </a:ext>
                </a:extLst>
              </p14:cNvPr>
              <p14:cNvContentPartPr/>
              <p14:nvPr/>
            </p14:nvContentPartPr>
            <p14:xfrm>
              <a:off x="4171020" y="2516040"/>
              <a:ext cx="2191680" cy="61668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A7243389-CBED-D8D8-39FC-442CD510427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17020" y="2408040"/>
                <a:ext cx="2299320" cy="83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51E10CFB-C22D-05CA-0526-AD79A04D7CF8}"/>
                  </a:ext>
                </a:extLst>
              </p14:cNvPr>
              <p14:cNvContentPartPr/>
              <p14:nvPr/>
            </p14:nvContentPartPr>
            <p14:xfrm>
              <a:off x="8661660" y="3206520"/>
              <a:ext cx="2397240" cy="56520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51E10CFB-C22D-05CA-0526-AD79A04D7CF8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607660" y="3098520"/>
                <a:ext cx="2504880" cy="7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45E77052-0CD4-65A0-C529-CF306926B3B9}"/>
                  </a:ext>
                </a:extLst>
              </p14:cNvPr>
              <p14:cNvContentPartPr/>
              <p14:nvPr/>
            </p14:nvContentPartPr>
            <p14:xfrm>
              <a:off x="2597100" y="3178800"/>
              <a:ext cx="1562040" cy="26172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45E77052-0CD4-65A0-C529-CF306926B3B9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543100" y="3070800"/>
                <a:ext cx="1669680" cy="477360"/>
              </a:xfrm>
              <a:prstGeom prst="rect">
                <a:avLst/>
              </a:prstGeom>
            </p:spPr>
          </p:pic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36B6DDE1-A6A6-274D-5C89-71C90C39CB66}"/>
              </a:ext>
            </a:extLst>
          </p:cNvPr>
          <p:cNvSpPr txBox="1"/>
          <p:nvPr/>
        </p:nvSpPr>
        <p:spPr>
          <a:xfrm>
            <a:off x="5196157" y="2610354"/>
            <a:ext cx="10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10% cost reduction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F90380-C6DF-6BBD-F2BB-9E14BEC28031}"/>
              </a:ext>
            </a:extLst>
          </p:cNvPr>
          <p:cNvSpPr txBox="1"/>
          <p:nvPr/>
        </p:nvSpPr>
        <p:spPr>
          <a:xfrm>
            <a:off x="10156744" y="3189890"/>
            <a:ext cx="10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10% cost reduction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039D90-9C25-583B-C014-7D5C987A79A4}"/>
              </a:ext>
            </a:extLst>
          </p:cNvPr>
          <p:cNvSpPr txBox="1"/>
          <p:nvPr/>
        </p:nvSpPr>
        <p:spPr>
          <a:xfrm>
            <a:off x="1284835" y="4297870"/>
            <a:ext cx="10448745" cy="21082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It is the right time to re-assess the readiness for HL-LHC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sz="1100" b="1" kern="0" dirty="0">
              <a:solidFill>
                <a:prstClr val="black"/>
              </a:solidFill>
              <a:latin typeface="Calibri"/>
            </a:endParaRPr>
          </a:p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H" sz="1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Experiments have made progress with various R&amp;D activities </a:t>
            </a:r>
          </a:p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kern="0" dirty="0">
                <a:solidFill>
                  <a:prstClr val="black"/>
                </a:solidFill>
                <a:latin typeface="Calibri"/>
              </a:rPr>
              <a:t>Technology and costing trends changed (less favorable than anticipated) </a:t>
            </a:r>
          </a:p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H" sz="1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More experience to leverage from Run-3 </a:t>
            </a:r>
          </a:p>
          <a:p>
            <a:pPr marR="0" lvl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CH" sz="1200" kern="0" dirty="0">
              <a:solidFill>
                <a:prstClr val="black"/>
              </a:solidFill>
              <a:latin typeface="Calibri"/>
            </a:endParaRPr>
          </a:p>
          <a:p>
            <a:pPr marR="0" lvl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CH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ATLAS and CMS are preparing Computing updates (CDRs/TDRs) to be reviewed by the LHCC</a:t>
            </a:r>
          </a:p>
          <a:p>
            <a:pPr marL="285750" marR="0" lvl="0" indent="-2857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H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7068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E75167-97CF-B46D-C502-BA06C3F732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B4B8C-4AD5-A993-6615-44D993D0B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WLCG Technical Roadmap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C31F7A-C8AC-966D-9D9D-EC51779BC68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11</a:t>
            </a:fld>
            <a:endParaRPr lang="en-US" sz="1867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28479F-0BD3-1260-6D09-F682708D1FD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CH"/>
              <a:t>05/05/2025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C5B9A0-1BBF-429B-5853-B310FD741B2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WLCG/HSF workshop - May 2025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231941-B909-96E1-077C-8B87532DBD84}"/>
              </a:ext>
            </a:extLst>
          </p:cNvPr>
          <p:cNvSpPr txBox="1"/>
          <p:nvPr/>
        </p:nvSpPr>
        <p:spPr>
          <a:xfrm>
            <a:off x="1254642" y="1285398"/>
            <a:ext cx="1032775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We will present an outline of the WLCG Technical Roadmap at the June 2025 LHCC</a:t>
            </a: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This workshop is the opportunity to make progress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This week we will focus on: </a:t>
            </a: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DOMA and the preparation for DC27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Infrastructures for HL-LHC physics analyses at 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Transition from X509 to Tokens </a:t>
            </a: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Technical progress in WLCG is adiabatic. We deploy technical improvements gradually in the production environment as early as possible. </a:t>
            </a: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Understanding how to facilitate this process, bring early benefits to the sites and feedback to the middleware developers is vital. See Operations and Facilities sessions at this workshop   </a:t>
            </a:r>
          </a:p>
        </p:txBody>
      </p:sp>
    </p:spTree>
    <p:extLst>
      <p:ext uri="{BB962C8B-B14F-4D97-AF65-F5344CB8AC3E}">
        <p14:creationId xmlns:p14="http://schemas.microsoft.com/office/powerpoint/2010/main" val="455225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C0A5E-B355-C204-606F-660D1BA9F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Heterogeneous architectures in WLCG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A34A41-128E-E602-9955-4685B9684DD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12</a:t>
            </a:fld>
            <a:endParaRPr lang="en-US" sz="1867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11BCD8-C056-4EC1-0ECE-D7E9DFA71CF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CH"/>
              <a:t>05/05/2025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7A3BC0-A79E-D42C-CE51-EC883072D32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WLCG/HSF workshop - May 2025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22C90F-1E3F-70AB-F9F6-1944366545C8}"/>
              </a:ext>
            </a:extLst>
          </p:cNvPr>
          <p:cNvSpPr txBox="1"/>
          <p:nvPr/>
        </p:nvSpPr>
        <p:spPr>
          <a:xfrm>
            <a:off x="1254642" y="1158398"/>
            <a:ext cx="10327758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WLCG sites currently provide non-X86 CPUs (ARM) as part of the pledge (~10k cores for ATLAS)</a:t>
            </a:r>
          </a:p>
          <a:p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WLCG has 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currently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NO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 formal request for other architectures (e.g. GPUs) as part of the pledge</a:t>
            </a:r>
          </a:p>
          <a:p>
            <a:endParaRPr lang="en-GB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Some WLCG site provide GPU resources beyond their formal WLCG commitments 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CB5C7E3-556B-D206-7B63-8C485883A5A2}"/>
              </a:ext>
            </a:extLst>
          </p:cNvPr>
          <p:cNvGrpSpPr/>
          <p:nvPr/>
        </p:nvGrpSpPr>
        <p:grpSpPr>
          <a:xfrm>
            <a:off x="4118292" y="2868654"/>
            <a:ext cx="7720049" cy="2038398"/>
            <a:chOff x="3601759" y="3776069"/>
            <a:chExt cx="8466925" cy="252700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98DB30A-B97C-0465-DD12-54D77844F3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14801" y="4322566"/>
              <a:ext cx="7772400" cy="1744824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8C5D7BB-7278-77D1-D1A4-5B6E918AA04C}"/>
                </a:ext>
              </a:extLst>
            </p:cNvPr>
            <p:cNvSpPr/>
            <p:nvPr/>
          </p:nvSpPr>
          <p:spPr>
            <a:xfrm>
              <a:off x="3601759" y="3971707"/>
              <a:ext cx="8466925" cy="2331371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E360106-32EF-23AF-D7EB-9C089DFD7CC6}"/>
                </a:ext>
              </a:extLst>
            </p:cNvPr>
            <p:cNvSpPr txBox="1"/>
            <p:nvPr/>
          </p:nvSpPr>
          <p:spPr>
            <a:xfrm>
              <a:off x="6299200" y="3776069"/>
              <a:ext cx="3128853" cy="419707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C0000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solidFill>
                    <a:srgbClr val="000000"/>
                  </a:solidFill>
                  <a:latin typeface="Arial" panose="020B0604020202020204" pitchFamily="34" charset="0"/>
                </a:rPr>
                <a:t>From the March 2025 LHCC</a:t>
              </a:r>
              <a:endParaRPr lang="en-GB" sz="1600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EBC3A1E-6631-D4A8-0BD2-BD3E91AF427C}"/>
              </a:ext>
            </a:extLst>
          </p:cNvPr>
          <p:cNvSpPr txBox="1"/>
          <p:nvPr/>
        </p:nvSpPr>
        <p:spPr>
          <a:xfrm>
            <a:off x="1099966" y="3096003"/>
            <a:ext cx="26902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However, this can change quickly…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71988A-9C5F-31AD-A68B-1A845514B6E1}"/>
              </a:ext>
            </a:extLst>
          </p:cNvPr>
          <p:cNvSpPr txBox="1"/>
          <p:nvPr/>
        </p:nvSpPr>
        <p:spPr>
          <a:xfrm>
            <a:off x="1052214" y="4055127"/>
            <a:ext cx="275894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E.g. transition of more AI R&amp;D activities into production-ready applications. See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hlinkClick r:id="rId3"/>
              </a:rPr>
              <a:t>here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  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B892D1-71ED-9999-1DB2-CF3C2A11AD98}"/>
              </a:ext>
            </a:extLst>
          </p:cNvPr>
          <p:cNvSpPr txBox="1"/>
          <p:nvPr/>
        </p:nvSpPr>
        <p:spPr>
          <a:xfrm>
            <a:off x="1225664" y="5663769"/>
            <a:ext cx="6346123" cy="400110"/>
          </a:xfrm>
          <a:prstGeom prst="rect">
            <a:avLst/>
          </a:prstGeom>
          <a:solidFill>
            <a:srgbClr val="FFC000"/>
          </a:solidFill>
          <a:ln w="254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WLCG needs to prepare for this phase change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E69464-5704-9C9F-3DFC-49820783ECF9}"/>
              </a:ext>
            </a:extLst>
          </p:cNvPr>
          <p:cNvSpPr txBox="1"/>
          <p:nvPr/>
        </p:nvSpPr>
        <p:spPr>
          <a:xfrm>
            <a:off x="7886700" y="5541859"/>
            <a:ext cx="38481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=&gt; Discussion starts this week; workshop on </a:t>
            </a:r>
            <a:r>
              <a:rPr lang="en-GB">
                <a:solidFill>
                  <a:srgbClr val="000000"/>
                </a:solidFill>
                <a:latin typeface="Arial" panose="020B0604020202020204" pitchFamily="34" charset="0"/>
              </a:rPr>
              <a:t>Dec 3-5,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2025 (CERN)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0647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DFC46-133B-F0D7-C3DE-F2397C6B2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Environmental Sustainability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EE6EB2-E17F-F981-6E84-4928749B7E9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13</a:t>
            </a:fld>
            <a:endParaRPr lang="en-US" sz="1867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7C9EC-83C7-E599-8E23-4CE27D03F68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CH"/>
              <a:t>05/05/2025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9ADA5E-23DC-4EA1-2977-9BDC82F72CA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WLCG/HSF workshop - May 2025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17892A-AAAC-8D47-8B23-35C22A256E4F}"/>
              </a:ext>
            </a:extLst>
          </p:cNvPr>
          <p:cNvSpPr txBox="1"/>
          <p:nvPr/>
        </p:nvSpPr>
        <p:spPr>
          <a:xfrm>
            <a:off x="1198604" y="2040047"/>
            <a:ext cx="1068859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Some of the workshop 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hlinkClick r:id="rId2"/>
              </a:rPr>
              <a:t>outcomes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 </a:t>
            </a:r>
          </a:p>
          <a:p>
            <a:endParaRPr lang="en-GB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1) Benchmarking: include storage and potentially networking, which are significant contributors to energy consumption. Collaboration with experiments will ensure realistic workflows and metrics are integrated </a:t>
            </a:r>
          </a:p>
          <a:p>
            <a:endParaRPr lang="en-GB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2) Physics per Unit of Energy Metric: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define a metric for "physics per consumed unit of energy" and its implications for the evolution of computing models, ensuring alignment with sustainability goals.</a:t>
            </a: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3) Facilitating the Adoption of Heterogeneous Architectures: identify ways to support experiments in adopting new technologies, including GPUs and other heterogeneous architectures.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This includes access to resources for development, profiling, and validation</a:t>
            </a: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This week we should start reviewing the progress in these and other areas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18423B-647D-B5A0-A007-EBB5BC6642AD}"/>
              </a:ext>
            </a:extLst>
          </p:cNvPr>
          <p:cNvSpPr txBox="1"/>
          <p:nvPr/>
        </p:nvSpPr>
        <p:spPr>
          <a:xfrm>
            <a:off x="1755966" y="1240278"/>
            <a:ext cx="20720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103CC0"/>
                </a:solidFill>
                <a:latin typeface="Arial" panose="020B0604020202020204" pitchFamily="34" charset="0"/>
                <a:hlinkClick r:id="rId3"/>
              </a:rPr>
              <a:t>Event Homepage</a:t>
            </a:r>
            <a:r>
              <a:rPr lang="en-GB" dirty="0">
                <a:solidFill>
                  <a:srgbClr val="103CC0"/>
                </a:solidFill>
                <a:latin typeface="Arial" panose="020B0604020202020204" pitchFamily="34" charset="0"/>
              </a:rPr>
              <a:t> </a:t>
            </a:r>
            <a:endParaRPr lang="en-GB" dirty="0">
              <a:solidFill>
                <a:srgbClr val="103CC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D9D6C02-070C-D3B7-F689-11CB03A7DC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1526" y="963279"/>
            <a:ext cx="7218073" cy="92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26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A67F6-7161-EF5C-11D0-239C17F16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WLCG Events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1523C1-BCE0-7A25-4976-F5ECAC40C62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14</a:t>
            </a:fld>
            <a:endParaRPr lang="en-US" sz="1867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0CBE61-CB0D-4DBA-DE7B-D68ABDCC7DF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CH"/>
              <a:t>05/05/2025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076F04-4B9A-FE8D-816A-0AD6C700210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WLCG/HSF workshop - May 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338708-0C1B-D475-1C42-395FF351F995}"/>
              </a:ext>
            </a:extLst>
          </p:cNvPr>
          <p:cNvSpPr txBox="1"/>
          <p:nvPr/>
        </p:nvSpPr>
        <p:spPr>
          <a:xfrm>
            <a:off x="1282923" y="3027030"/>
            <a:ext cx="5699769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The first WLCG MoU was signed on Friday the 9</a:t>
            </a:r>
            <a:r>
              <a:rPr lang="en-GB" sz="1800" baseline="30000" dirty="0"/>
              <a:t>th</a:t>
            </a:r>
            <a:r>
              <a:rPr lang="en-GB" sz="1800" dirty="0"/>
              <a:t> of December 2005 </a:t>
            </a:r>
          </a:p>
          <a:p>
            <a:endParaRPr lang="en-GB" dirty="0"/>
          </a:p>
          <a:p>
            <a:r>
              <a:rPr lang="en-GB" dirty="0"/>
              <a:t>Next December the WLCG Collaboration will be 20 years old </a:t>
            </a:r>
          </a:p>
          <a:p>
            <a:endParaRPr lang="en-GB" dirty="0"/>
          </a:p>
          <a:p>
            <a:r>
              <a:rPr lang="en-GB" dirty="0"/>
              <a:t>We will organise an event for the 20</a:t>
            </a:r>
            <a:r>
              <a:rPr lang="en-GB" baseline="30000" dirty="0"/>
              <a:t>th</a:t>
            </a:r>
            <a:r>
              <a:rPr lang="en-GB" dirty="0"/>
              <a:t> anniversary at CERN on Monday the 8</a:t>
            </a:r>
            <a:r>
              <a:rPr lang="en-GB" baseline="30000" dirty="0"/>
              <a:t>th</a:t>
            </a:r>
            <a:r>
              <a:rPr lang="en-GB" dirty="0"/>
              <a:t> of December 2025 </a:t>
            </a:r>
          </a:p>
          <a:p>
            <a:endParaRPr lang="en-GB" dirty="0"/>
          </a:p>
          <a:p>
            <a:r>
              <a:rPr lang="en-GB" dirty="0"/>
              <a:t>Planning for a seminar-type event at the Globe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4FA332-CE85-DF7B-F5F1-E948D803ED6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852" t="14346" r="38331" b="54998"/>
          <a:stretch/>
        </p:blipFill>
        <p:spPr>
          <a:xfrm>
            <a:off x="1377950" y="986085"/>
            <a:ext cx="3949700" cy="5190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EBC9DA4-08D7-7C7B-9F97-A1D53C013F7F}"/>
              </a:ext>
            </a:extLst>
          </p:cNvPr>
          <p:cNvSpPr txBox="1"/>
          <p:nvPr/>
        </p:nvSpPr>
        <p:spPr>
          <a:xfrm>
            <a:off x="5764373" y="1089255"/>
            <a:ext cx="6097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 err="1"/>
              <a:t>IJCLab</a:t>
            </a:r>
            <a:r>
              <a:rPr lang="en-GB" sz="1800" dirty="0"/>
              <a:t> (Paris), 5-9 May 2029 (this week). </a:t>
            </a:r>
            <a:r>
              <a:rPr lang="en-GB" sz="1800" dirty="0">
                <a:hlinkClick r:id="rId3"/>
              </a:rPr>
              <a:t>Homepage</a:t>
            </a:r>
            <a:endParaRPr lang="en-GB" sz="1800" dirty="0"/>
          </a:p>
        </p:txBody>
      </p:sp>
      <p:pic>
        <p:nvPicPr>
          <p:cNvPr id="2050" name="Picture 2" descr="Photo of CERN">
            <a:extLst>
              <a:ext uri="{FF2B5EF4-FFF2-40B4-BE49-F238E27FC236}">
                <a16:creationId xmlns:a16="http://schemas.microsoft.com/office/drawing/2014/main" id="{0DC495FC-7C36-3591-8F46-6890F024B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359" y="2919109"/>
            <a:ext cx="4407041" cy="3081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15503E7-0428-6562-651D-4BBEB8BBEF4E}"/>
              </a:ext>
            </a:extLst>
          </p:cNvPr>
          <p:cNvSpPr txBox="1"/>
          <p:nvPr/>
        </p:nvSpPr>
        <p:spPr>
          <a:xfrm>
            <a:off x="1377950" y="1960692"/>
            <a:ext cx="102044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Workshop on “</a:t>
            </a:r>
            <a:r>
              <a:rPr lang="en-GB" sz="1800" dirty="0"/>
              <a:t>Heterogeneous Architectures in WLCG”, </a:t>
            </a:r>
            <a:r>
              <a:rPr lang="en-GB" dirty="0"/>
              <a:t>3-5 Dec 2025 (CERN)</a:t>
            </a:r>
            <a:r>
              <a:rPr lang="en-GB" sz="1800" dirty="0"/>
              <a:t> </a:t>
            </a:r>
            <a:r>
              <a:rPr lang="en-GB" sz="1800" dirty="0">
                <a:hlinkClick r:id="rId5"/>
              </a:rPr>
              <a:t>Placeholder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07974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58D0E-EFD9-582B-AE17-8AE838C3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The summary I presented at the RRB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F7B45E-2DC1-B17C-9BAA-CC19095A819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15</a:t>
            </a:fld>
            <a:endParaRPr lang="en-US" sz="1867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B952B4-F889-9426-4127-CF5E77A1D7F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CH"/>
              <a:t>05/05/2025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554EA1-5A3D-9FB6-F1B9-CE33804E1C6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WLCG/HSF workshop - May 2025</a:t>
            </a:r>
            <a:endParaRPr lang="en-US" dirty="0"/>
          </a:p>
        </p:txBody>
      </p:sp>
      <p:pic>
        <p:nvPicPr>
          <p:cNvPr id="1026" name="Picture 2" descr="chart">
            <a:extLst>
              <a:ext uri="{FF2B5EF4-FFF2-40B4-BE49-F238E27FC236}">
                <a16:creationId xmlns:a16="http://schemas.microsoft.com/office/drawing/2014/main" id="{43996D72-CDDD-A02A-7D7E-5A7305B41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732" y="3063292"/>
            <a:ext cx="5370412" cy="301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538680-ADCD-BBDA-459E-B03EB3430B4C}"/>
              </a:ext>
            </a:extLst>
          </p:cNvPr>
          <p:cNvSpPr txBox="1"/>
          <p:nvPr/>
        </p:nvSpPr>
        <p:spPr>
          <a:xfrm>
            <a:off x="1552699" y="2657749"/>
            <a:ext cx="4543301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/>
              <a:t>Data stored on tape at CERN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818601-5AC2-79EF-90C8-AB9039F3C44F}"/>
              </a:ext>
            </a:extLst>
          </p:cNvPr>
          <p:cNvSpPr txBox="1"/>
          <p:nvPr/>
        </p:nvSpPr>
        <p:spPr>
          <a:xfrm>
            <a:off x="1139372" y="1195014"/>
            <a:ext cx="10575414" cy="1123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The CERN experiments collected more data during Run-3 than in the rest of the lab’s history </a:t>
            </a:r>
          </a:p>
          <a:p>
            <a:pPr algn="ctr"/>
            <a:endParaRPr lang="en-US" sz="700" dirty="0"/>
          </a:p>
          <a:p>
            <a:pPr algn="ctr"/>
            <a:r>
              <a:rPr lang="en-US" sz="2000" dirty="0"/>
              <a:t>WLCG is supporting an exponential growth in science with flat funding. This is possible </a:t>
            </a:r>
            <a:r>
              <a:rPr lang="en-US" sz="2000" b="1" dirty="0"/>
              <a:t>because of all the improvements in software, services, computing models </a:t>
            </a:r>
            <a:endParaRPr lang="en-GB" sz="20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DF10DF-492B-ABDB-D420-8FF9A0CB3B16}"/>
              </a:ext>
            </a:extLst>
          </p:cNvPr>
          <p:cNvSpPr txBox="1"/>
          <p:nvPr/>
        </p:nvSpPr>
        <p:spPr>
          <a:xfrm>
            <a:off x="6709144" y="3049639"/>
            <a:ext cx="5005642" cy="29494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Thanks to the Funding Agencies for ensuring that flat funding (and flexibility), over an extended - and complicated – period</a:t>
            </a:r>
          </a:p>
          <a:p>
            <a:pPr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r>
              <a:rPr lang="en-GB" dirty="0"/>
              <a:t>Run-3 will conclude in ~ 1 year</a:t>
            </a:r>
          </a:p>
          <a:p>
            <a:pPr>
              <a:lnSpc>
                <a:spcPct val="150000"/>
              </a:lnSpc>
            </a:pPr>
            <a:r>
              <a:rPr lang="en-GB" dirty="0"/>
              <a:t>Run-4 preparation will then be the focus</a:t>
            </a:r>
          </a:p>
          <a:p>
            <a:pPr>
              <a:lnSpc>
                <a:spcPct val="15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0346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866DA9E-DAF6-36BA-D407-23F2D05B7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100" y="3318485"/>
            <a:ext cx="4636143" cy="286004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20D6D06-9242-C187-32AB-B9D6D969F22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535" b="-1907"/>
          <a:stretch/>
        </p:blipFill>
        <p:spPr>
          <a:xfrm>
            <a:off x="6488115" y="3517254"/>
            <a:ext cx="5373986" cy="26505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E246BD2-D279-6CB0-19B7-49312E792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The 2024 (Heavy Ion) Run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F85273-959D-5999-2284-AE9B1465074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</a:t>
            </a:fld>
            <a:endParaRPr lang="en-US" sz="1867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5F9CC8-E59A-18F3-B0B0-269075FDDA4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CH"/>
              <a:t>05/05/2025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94F69-F790-13EE-DB98-3EB17ED0959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WLCG/HSF workshop - May 2025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2D0438C-4C2C-17C1-BFF0-0F7D9C4197C0}"/>
              </a:ext>
            </a:extLst>
          </p:cNvPr>
          <p:cNvSpPr txBox="1"/>
          <p:nvPr/>
        </p:nvSpPr>
        <p:spPr>
          <a:xfrm>
            <a:off x="1276230" y="2606066"/>
            <a:ext cx="521188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Hourly data rate from experiments to T0 (Tb/s)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8D61C83-C379-D252-6549-33C8560233DC}"/>
              </a:ext>
            </a:extLst>
          </p:cNvPr>
          <p:cNvSpPr txBox="1"/>
          <p:nvPr/>
        </p:nvSpPr>
        <p:spPr>
          <a:xfrm>
            <a:off x="1112252" y="1358629"/>
            <a:ext cx="1075890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Unprecedented data rates from the experiments to the Tier-0 and WLCG during the Heavy Ion Run</a:t>
            </a:r>
          </a:p>
          <a:p>
            <a:pPr algn="ctr"/>
            <a:endParaRPr lang="en-US" dirty="0"/>
          </a:p>
          <a:p>
            <a:pPr algn="ctr"/>
            <a:r>
              <a:rPr lang="en-US" sz="1800" dirty="0"/>
              <a:t>WLCG services supported the computing needs of the experiments with high performance and reliability 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541F1CD-AD79-D3B5-65DD-60CE1B470DF5}"/>
              </a:ext>
            </a:extLst>
          </p:cNvPr>
          <p:cNvCxnSpPr>
            <a:cxnSpLocks/>
          </p:cNvCxnSpPr>
          <p:nvPr/>
        </p:nvCxnSpPr>
        <p:spPr>
          <a:xfrm>
            <a:off x="2237084" y="4515138"/>
            <a:ext cx="2392066" cy="0"/>
          </a:xfrm>
          <a:prstGeom prst="line">
            <a:avLst/>
          </a:prstGeom>
          <a:ln w="19050">
            <a:solidFill>
              <a:srgbClr val="FFC000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7972DDC-FBA8-AEF3-54EB-7A162FFE1DC2}"/>
              </a:ext>
            </a:extLst>
          </p:cNvPr>
          <p:cNvSpPr txBox="1"/>
          <p:nvPr/>
        </p:nvSpPr>
        <p:spPr>
          <a:xfrm>
            <a:off x="3164105" y="4096220"/>
            <a:ext cx="102671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2024 pp</a:t>
            </a:r>
            <a:endParaRPr lang="en-GB" sz="1600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D535C15-0311-E124-619E-A6D7ED7148DB}"/>
              </a:ext>
            </a:extLst>
          </p:cNvPr>
          <p:cNvCxnSpPr>
            <a:cxnSpLocks/>
          </p:cNvCxnSpPr>
          <p:nvPr/>
        </p:nvCxnSpPr>
        <p:spPr>
          <a:xfrm>
            <a:off x="4629150" y="3470351"/>
            <a:ext cx="488950" cy="0"/>
          </a:xfrm>
          <a:prstGeom prst="line">
            <a:avLst/>
          </a:prstGeom>
          <a:ln w="19050">
            <a:solidFill>
              <a:srgbClr val="C00000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5B625FD-CC4B-7EFD-0ABB-50E474A9E746}"/>
              </a:ext>
            </a:extLst>
          </p:cNvPr>
          <p:cNvSpPr txBox="1"/>
          <p:nvPr/>
        </p:nvSpPr>
        <p:spPr>
          <a:xfrm>
            <a:off x="3627627" y="3301074"/>
            <a:ext cx="10427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2024 HI</a:t>
            </a:r>
            <a:endParaRPr lang="en-GB" sz="16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CF5AC91-DFDC-BD97-94F5-8BBFD06F7776}"/>
              </a:ext>
            </a:extLst>
          </p:cNvPr>
          <p:cNvSpPr txBox="1"/>
          <p:nvPr/>
        </p:nvSpPr>
        <p:spPr>
          <a:xfrm>
            <a:off x="7056355" y="2573294"/>
            <a:ext cx="46704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Weekly LHC data archived at CERN (2024)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C654692-0932-E6F6-8EDB-7E325EFB0FC5}"/>
              </a:ext>
            </a:extLst>
          </p:cNvPr>
          <p:cNvCxnSpPr>
            <a:cxnSpLocks/>
          </p:cNvCxnSpPr>
          <p:nvPr/>
        </p:nvCxnSpPr>
        <p:spPr>
          <a:xfrm flipV="1">
            <a:off x="7690510" y="3318485"/>
            <a:ext cx="2418429" cy="23736"/>
          </a:xfrm>
          <a:prstGeom prst="line">
            <a:avLst/>
          </a:prstGeom>
          <a:ln w="19050">
            <a:solidFill>
              <a:srgbClr val="FFC000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FC56291-3D24-07F3-A976-C764DD4EF09E}"/>
              </a:ext>
            </a:extLst>
          </p:cNvPr>
          <p:cNvSpPr txBox="1"/>
          <p:nvPr/>
        </p:nvSpPr>
        <p:spPr>
          <a:xfrm>
            <a:off x="8611645" y="2962520"/>
            <a:ext cx="11269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 2024 pp</a:t>
            </a:r>
            <a:endParaRPr lang="en-GB" sz="1600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4B08149-AF90-10BA-E6E6-44D11968E387}"/>
              </a:ext>
            </a:extLst>
          </p:cNvPr>
          <p:cNvCxnSpPr>
            <a:cxnSpLocks/>
          </p:cNvCxnSpPr>
          <p:nvPr/>
        </p:nvCxnSpPr>
        <p:spPr>
          <a:xfrm>
            <a:off x="10151470" y="3779281"/>
            <a:ext cx="573827" cy="0"/>
          </a:xfrm>
          <a:prstGeom prst="line">
            <a:avLst/>
          </a:prstGeom>
          <a:ln w="19050">
            <a:solidFill>
              <a:srgbClr val="C00000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BDF173D0-BB50-9B3E-82A9-415421290020}"/>
              </a:ext>
            </a:extLst>
          </p:cNvPr>
          <p:cNvSpPr txBox="1"/>
          <p:nvPr/>
        </p:nvSpPr>
        <p:spPr>
          <a:xfrm>
            <a:off x="9900811" y="3351170"/>
            <a:ext cx="1075143" cy="416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/>
              <a:t>2024 HI</a:t>
            </a:r>
            <a:endParaRPr lang="en-GB" sz="16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B7C7C20-43BD-C2F6-7041-CF74D692CD6E}"/>
              </a:ext>
            </a:extLst>
          </p:cNvPr>
          <p:cNvSpPr txBox="1"/>
          <p:nvPr/>
        </p:nvSpPr>
        <p:spPr>
          <a:xfrm>
            <a:off x="6918456" y="3603293"/>
            <a:ext cx="1171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2023 ALICE </a:t>
            </a:r>
          </a:p>
          <a:p>
            <a:pPr algn="ctr"/>
            <a:r>
              <a:rPr lang="en-US" sz="1400" dirty="0"/>
              <a:t>HI archival</a:t>
            </a:r>
            <a:endParaRPr lang="en-GB" sz="1400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DB9B6BA-95F2-871E-35E5-E4A58B30501B}"/>
              </a:ext>
            </a:extLst>
          </p:cNvPr>
          <p:cNvCxnSpPr>
            <a:cxnSpLocks/>
          </p:cNvCxnSpPr>
          <p:nvPr/>
        </p:nvCxnSpPr>
        <p:spPr>
          <a:xfrm>
            <a:off x="6960661" y="5170562"/>
            <a:ext cx="4814803" cy="0"/>
          </a:xfrm>
          <a:prstGeom prst="straightConnector1">
            <a:avLst/>
          </a:prstGeom>
          <a:ln w="38100" cmpd="sng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F2748FCE-7B2F-8A14-3F5F-04476A5761BB}"/>
              </a:ext>
            </a:extLst>
          </p:cNvPr>
          <p:cNvSpPr txBox="1"/>
          <p:nvPr/>
        </p:nvSpPr>
        <p:spPr>
          <a:xfrm>
            <a:off x="7733041" y="4515138"/>
            <a:ext cx="81814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Run-2 peak</a:t>
            </a:r>
            <a:endParaRPr lang="en-GB" sz="1600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1D73BF8-AEF3-32C3-ADDB-93C3A965A76A}"/>
              </a:ext>
            </a:extLst>
          </p:cNvPr>
          <p:cNvGrpSpPr/>
          <p:nvPr/>
        </p:nvGrpSpPr>
        <p:grpSpPr>
          <a:xfrm>
            <a:off x="8986764" y="6160478"/>
            <a:ext cx="1164706" cy="576458"/>
            <a:chOff x="1173332" y="2323896"/>
            <a:chExt cx="1887368" cy="707508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28F0D47A-1146-2909-3CD4-AC66D84B5B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73332" y="2332904"/>
              <a:ext cx="927100" cy="698500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8AEC8E23-163B-BD85-78E2-B1D5A09112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33600" y="2323896"/>
              <a:ext cx="927100" cy="647700"/>
            </a:xfrm>
            <a:prstGeom prst="rect">
              <a:avLst/>
            </a:prstGeom>
          </p:spPr>
        </p:pic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B7488F2D-A549-F756-0924-30099630B6B9}"/>
              </a:ext>
            </a:extLst>
          </p:cNvPr>
          <p:cNvSpPr txBox="1"/>
          <p:nvPr/>
        </p:nvSpPr>
        <p:spPr>
          <a:xfrm>
            <a:off x="10916679" y="3765769"/>
            <a:ext cx="1171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2024 ALICE </a:t>
            </a:r>
          </a:p>
          <a:p>
            <a:pPr algn="ctr"/>
            <a:r>
              <a:rPr lang="en-US" sz="1400" dirty="0"/>
              <a:t>HI archival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59406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911C3-552F-24EA-89DF-45706CAB3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WLCG Operations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609C50-B1CA-BE51-653F-B46971AF7D6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</a:t>
            </a:fld>
            <a:endParaRPr lang="en-US" sz="1867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A130A-304C-444E-16A8-241BD265FEE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CH"/>
              <a:t>05/05/2025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34D71-1C56-3334-80A9-8129F11F3CE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WLCG/HSF workshop - May 2025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808BC9-5F51-88E9-1D16-5C74FDBE7484}"/>
              </a:ext>
            </a:extLst>
          </p:cNvPr>
          <p:cNvSpPr txBox="1"/>
          <p:nvPr/>
        </p:nvSpPr>
        <p:spPr>
          <a:xfrm>
            <a:off x="7969112" y="1193766"/>
            <a:ext cx="3745673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Noto Sans" pitchFamily="2"/>
                <a:cs typeface="Tahoma" pitchFamily="2"/>
              </a:rPr>
              <a:t>Stable operations, despite high data rates and many ongoing upgrades </a:t>
            </a:r>
          </a:p>
          <a:p>
            <a:endParaRPr lang="en-US" sz="1000" dirty="0">
              <a:latin typeface="Noto Sans" pitchFamily="2"/>
              <a:cs typeface="Tahoma" pitchFamily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Noto Sans" pitchFamily="2"/>
                <a:cs typeface="Tahoma" pitchFamily="2"/>
              </a:rPr>
              <a:t>e.g. upgrade of Linux OS from CentOS7 to RHEL9/Alma9/.. at all WLCG sites </a:t>
            </a:r>
            <a:endParaRPr lang="en-GB" dirty="0">
              <a:latin typeface="Noto Sans" pitchFamily="2"/>
              <a:cs typeface="Tahoma" pitchFamily="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566384-44EB-8052-BD46-83C79562F5F7}"/>
              </a:ext>
            </a:extLst>
          </p:cNvPr>
          <p:cNvSpPr txBox="1"/>
          <p:nvPr/>
        </p:nvSpPr>
        <p:spPr>
          <a:xfrm>
            <a:off x="1309327" y="3518133"/>
            <a:ext cx="47315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Noto Sans" pitchFamily="2"/>
                <a:cs typeface="Tahoma" pitchFamily="2"/>
              </a:rPr>
              <a:t>Only two incident reports in 12 months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7C46C5-1EE2-7DE7-519F-6743693F1F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601" y="4094328"/>
            <a:ext cx="3694737" cy="20293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4C3023-955A-F98A-9E02-FE6955A7FB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3300" y="3416300"/>
            <a:ext cx="25400" cy="25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4FB2E8-AFCB-801E-D7D3-C2326CBC7D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7251" y="1161367"/>
            <a:ext cx="6200868" cy="2029375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B11524A-F07D-0859-FF54-7E2CC9DAB9E5}"/>
              </a:ext>
            </a:extLst>
          </p:cNvPr>
          <p:cNvCxnSpPr/>
          <p:nvPr/>
        </p:nvCxnSpPr>
        <p:spPr>
          <a:xfrm>
            <a:off x="6800190" y="1389889"/>
            <a:ext cx="0" cy="651052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917CC1-9AA0-89A8-8C33-2488D4BFE337}"/>
              </a:ext>
            </a:extLst>
          </p:cNvPr>
          <p:cNvCxnSpPr/>
          <p:nvPr/>
        </p:nvCxnSpPr>
        <p:spPr>
          <a:xfrm>
            <a:off x="4962857" y="1381355"/>
            <a:ext cx="0" cy="651052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A26BE68-968F-2023-C166-FBC075F2A0C4}"/>
              </a:ext>
            </a:extLst>
          </p:cNvPr>
          <p:cNvSpPr txBox="1"/>
          <p:nvPr/>
        </p:nvSpPr>
        <p:spPr>
          <a:xfrm>
            <a:off x="6969556" y="1278374"/>
            <a:ext cx="707323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en-US" b="1" dirty="0">
                <a:latin typeface="Noto Sans" pitchFamily="2"/>
                <a:cs typeface="Tahoma" pitchFamily="2"/>
              </a:rPr>
              <a:t>2025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85418C-FCE5-EA2C-3FCC-B99A9B68FCA8}"/>
              </a:ext>
            </a:extLst>
          </p:cNvPr>
          <p:cNvSpPr txBox="1"/>
          <p:nvPr/>
        </p:nvSpPr>
        <p:spPr>
          <a:xfrm>
            <a:off x="5541874" y="1269840"/>
            <a:ext cx="707323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en-US" b="1" dirty="0">
                <a:latin typeface="Noto Sans" pitchFamily="2"/>
                <a:cs typeface="Tahoma" pitchFamily="2"/>
              </a:rPr>
              <a:t>2024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4EC4FE-352D-A47B-06FB-1DD66C1FFE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6051" y="3434554"/>
            <a:ext cx="4911284" cy="283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316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23FB8-5E4E-A90E-3761-4B2BB8DEC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GGUS Helpdesk (new)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6A4881-6850-CB3F-2DCC-581E6DA78F7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4</a:t>
            </a:fld>
            <a:endParaRPr lang="en-US" sz="1867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CFA737-A247-9739-488F-6EF4133FD07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CH"/>
              <a:t>05/05/2025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84846-6698-F132-FE10-E9E454DDE3B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WLCG/HSF workshop - May 2025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4E5091-E2FD-464C-FFF1-0529A81D1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1" y="3969793"/>
            <a:ext cx="7772400" cy="20817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92D6B0-8C1C-CE45-FA99-68117E4A9BC9}"/>
              </a:ext>
            </a:extLst>
          </p:cNvPr>
          <p:cNvSpPr txBox="1"/>
          <p:nvPr/>
        </p:nvSpPr>
        <p:spPr>
          <a:xfrm>
            <a:off x="1065771" y="1103025"/>
            <a:ext cx="1015416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WLCG migrated to the new GGUS Helpdesk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Responsibility of KIT, a core member of WLCG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dirty="0"/>
              <a:t>Transition happened in January 2025 and was smooth. Legacy system was decommissioned (backend unsupported) </a:t>
            </a:r>
          </a:p>
          <a:p>
            <a:endParaRPr lang="en-US" sz="2000" dirty="0"/>
          </a:p>
          <a:p>
            <a:r>
              <a:rPr lang="en-US" sz="2000" dirty="0"/>
              <a:t>Some improvements in the pipeline – mostly about integration with site ticketing  </a:t>
            </a:r>
            <a:endParaRPr lang="en-GB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1ED6FE-5F63-66DF-F66D-6C335444B7B4}"/>
              </a:ext>
            </a:extLst>
          </p:cNvPr>
          <p:cNvSpPr txBox="1"/>
          <p:nvPr/>
        </p:nvSpPr>
        <p:spPr>
          <a:xfrm>
            <a:off x="1109015" y="4887787"/>
            <a:ext cx="27462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</a:t>
            </a:r>
            <a:r>
              <a:rPr lang="en-GB" dirty="0" err="1"/>
              <a:t>helpdesk.ggus.eu</a:t>
            </a:r>
            <a:r>
              <a:rPr lang="en-GB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894918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0806C2-F851-0FAB-68C6-3626DFA135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80649-92D4-0CC6-1E20-C8801543C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Summary about WLCG operations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067B5D-38E4-47C3-910E-B59DC554C28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5</a:t>
            </a:fld>
            <a:endParaRPr lang="en-US" sz="1867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D60B9-B957-FC3A-0324-1D3D035BCD5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CH"/>
              <a:t>05/05/2025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7331C8-1BFF-AF2A-A1A2-0E23F1895F4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WLCG/HSF workshop - May 2025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488CF7-1D98-26CE-0188-32B13F9B4022}"/>
              </a:ext>
            </a:extLst>
          </p:cNvPr>
          <p:cNvSpPr txBox="1"/>
          <p:nvPr/>
        </p:nvSpPr>
        <p:spPr>
          <a:xfrm>
            <a:off x="1320036" y="1600337"/>
            <a:ext cx="10222335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400" dirty="0"/>
              <a:t>The WLCG infrastructure and services are simply working  </a:t>
            </a:r>
          </a:p>
          <a:p>
            <a:endParaRPr lang="en-CH" sz="2400" dirty="0"/>
          </a:p>
          <a:p>
            <a:endParaRPr lang="en-CH" sz="2400" dirty="0"/>
          </a:p>
          <a:p>
            <a:r>
              <a:rPr lang="en-CH" sz="2400" dirty="0"/>
              <a:t>And that is thanks to the people in this room (and several others that could not join us today): sites, experiments, SW and MW developers</a:t>
            </a:r>
          </a:p>
          <a:p>
            <a:endParaRPr lang="en-CH" sz="2400" dirty="0"/>
          </a:p>
          <a:p>
            <a:endParaRPr lang="en-CH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400" dirty="0"/>
              <a:t>Our main objective for the next 2 years is to ensure data taking, processing, archiving of the experiments </a:t>
            </a:r>
          </a:p>
          <a:p>
            <a:endParaRPr lang="en-CH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400" dirty="0"/>
              <a:t>In addition, we need to continue preparing for HL-LHC </a:t>
            </a:r>
          </a:p>
        </p:txBody>
      </p:sp>
    </p:spTree>
    <p:extLst>
      <p:ext uri="{BB962C8B-B14F-4D97-AF65-F5344CB8AC3E}">
        <p14:creationId xmlns:p14="http://schemas.microsoft.com/office/powerpoint/2010/main" val="2437773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71F65-88D0-0596-AADA-54E7961AD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The 2025 Run in practice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20320C-EEFB-D3C7-AB47-A9DC4D30131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6</a:t>
            </a:fld>
            <a:endParaRPr lang="en-US" sz="1867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D3F64D-AC42-D5D2-289C-0DA1B8E45B4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CH"/>
              <a:t>05/05/2025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901AF-4EA5-E0A3-7606-DD7F31AC584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WLCG/HSF workshop - May 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05F581-8868-DC95-7A47-83C0189C5016}"/>
              </a:ext>
            </a:extLst>
          </p:cNvPr>
          <p:cNvSpPr txBox="1"/>
          <p:nvPr/>
        </p:nvSpPr>
        <p:spPr>
          <a:xfrm>
            <a:off x="1171074" y="1138991"/>
            <a:ext cx="10638589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The LHC Run in 2025 will not be trivial. We will have unprecedented data rate and pressure on resources. We asked the Funding Agencies to help.  </a:t>
            </a:r>
          </a:p>
          <a:p>
            <a:pPr algn="l"/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l"/>
            <a:endParaRPr lang="en-GB" sz="18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/>
            <a:endParaRPr lang="en-GB" sz="18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/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l"/>
            <a:endParaRPr lang="en-GB" sz="18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/>
            <a:endParaRPr lang="en-GB" sz="18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/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DC1463-F72D-B174-987E-998B499150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074" y="2195006"/>
            <a:ext cx="6859732" cy="38452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494A838-AA9B-3065-F537-58CB8CB58989}"/>
              </a:ext>
            </a:extLst>
          </p:cNvPr>
          <p:cNvSpPr txBox="1"/>
          <p:nvPr/>
        </p:nvSpPr>
        <p:spPr>
          <a:xfrm>
            <a:off x="7389341" y="2899436"/>
            <a:ext cx="4500946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000000"/>
                </a:solidFill>
                <a:latin typeface="Aptos" panose="020B0004020202020204" pitchFamily="34" charset="0"/>
              </a:rPr>
              <a:t>In 2025 the experiments could collect up to ~50% more luminosity than planned - and resourced for </a:t>
            </a:r>
          </a:p>
          <a:p>
            <a:pPr algn="l"/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l"/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 =&gt; The LHC was expected to deliver in 2025 up to 100 fb-1 for ATLAS and CMS </a:t>
            </a:r>
          </a:p>
          <a:p>
            <a:pPr algn="l"/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l"/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=&gt; This changed in December 2024 </a:t>
            </a:r>
          </a:p>
        </p:txBody>
      </p:sp>
    </p:spTree>
    <p:extLst>
      <p:ext uri="{BB962C8B-B14F-4D97-AF65-F5344CB8AC3E}">
        <p14:creationId xmlns:p14="http://schemas.microsoft.com/office/powerpoint/2010/main" val="4195834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65AFDB-C815-826A-B942-5C00218092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A73DC-A03E-9786-BAA3-806EE17D2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Resources for 2025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FFC26C-BF11-7E33-FD23-87EFE825F3E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7</a:t>
            </a:fld>
            <a:endParaRPr lang="en-US" sz="1867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12954-9A3E-AAB5-17D7-CDA536C5BEC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CH"/>
              <a:t>05/05/2025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B62B0-0CD8-D4DA-E520-AB073E64F8C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WLCG/HSF workshop - May 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5CFCA8-298A-7A82-D3B2-6D8F42009579}"/>
              </a:ext>
            </a:extLst>
          </p:cNvPr>
          <p:cNvSpPr txBox="1"/>
          <p:nvPr/>
        </p:nvSpPr>
        <p:spPr>
          <a:xfrm>
            <a:off x="1171074" y="1138991"/>
            <a:ext cx="106385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000000"/>
                </a:solidFill>
                <a:latin typeface="Aptos" panose="020B0004020202020204" pitchFamily="34" charset="0"/>
              </a:rPr>
              <a:t>In 2025 the LHC experiments will likely need more resources than agreed at Apr 2024 RRB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88B25B-3851-8328-D631-6015D6485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953" y="1945473"/>
            <a:ext cx="7772400" cy="17936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D487B48-A57C-BFA5-02E1-53A7BF8EE5C2}"/>
              </a:ext>
            </a:extLst>
          </p:cNvPr>
          <p:cNvSpPr txBox="1"/>
          <p:nvPr/>
        </p:nvSpPr>
        <p:spPr>
          <a:xfrm>
            <a:off x="9275674" y="1861765"/>
            <a:ext cx="2611527" cy="2239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latin typeface="Aptos" panose="020B0004020202020204" pitchFamily="34" charset="0"/>
              </a:rPr>
              <a:t>Tape pledges:  </a:t>
            </a:r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endParaRPr lang="en-GB" sz="9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2025 :  2358 PB </a:t>
            </a:r>
          </a:p>
          <a:p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2024 : 1875 PB</a:t>
            </a:r>
          </a:p>
          <a:p>
            <a:endParaRPr lang="en-GB" sz="105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Tape pledge increase</a:t>
            </a:r>
          </a:p>
          <a:p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(2025 – 2024): 483 PB</a:t>
            </a:r>
          </a:p>
          <a:p>
            <a:endParaRPr lang="en-GB" sz="1050" b="1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r>
              <a:rPr lang="en-GB" b="1" dirty="0">
                <a:solidFill>
                  <a:srgbClr val="000000"/>
                </a:solidFill>
                <a:latin typeface="Aptos" panose="020B0004020202020204" pitchFamily="34" charset="0"/>
              </a:rPr>
              <a:t>Extra need 2025: 76 PB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771BEA-26C2-805C-ACC5-B36F1654C03F}"/>
              </a:ext>
            </a:extLst>
          </p:cNvPr>
          <p:cNvSpPr txBox="1"/>
          <p:nvPr/>
        </p:nvSpPr>
        <p:spPr>
          <a:xfrm>
            <a:off x="1221953" y="4275083"/>
            <a:ext cx="1051894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The WLCG priority is on ensuring that the experiments can collect and archive data (storage, particularly </a:t>
            </a:r>
            <a:r>
              <a:rPr lang="en-GB" b="1" dirty="0">
                <a:solidFill>
                  <a:srgbClr val="000000"/>
                </a:solidFill>
                <a:latin typeface="Aptos" panose="020B0004020202020204" pitchFamily="34" charset="0"/>
              </a:rPr>
              <a:t>tape</a:t>
            </a: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). This might come at the cost of something else (e.g. CPUs and possible disk)</a:t>
            </a:r>
          </a:p>
          <a:p>
            <a:pPr algn="l"/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r>
              <a:rPr lang="en-GB" b="1" dirty="0">
                <a:solidFill>
                  <a:srgbClr val="000000"/>
                </a:solidFill>
                <a:latin typeface="Aptos" panose="020B0004020202020204" pitchFamily="34" charset="0"/>
              </a:rPr>
              <a:t>We ask the Funding Agencies to support this extra request: ~50% more physics for 15% more tape</a:t>
            </a:r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l"/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r>
              <a:rPr lang="en-US" b="1" dirty="0"/>
              <a:t>2025 CPU and disk pledges were installed by April 1</a:t>
            </a:r>
            <a:r>
              <a:rPr lang="en-US" b="1" baseline="30000" dirty="0"/>
              <a:t>st</a:t>
            </a:r>
            <a:r>
              <a:rPr lang="en-US" b="1" dirty="0"/>
              <a:t> : ready to be used </a:t>
            </a:r>
            <a:r>
              <a:rPr lang="en-US" dirty="0"/>
              <a:t>(minimal delays)</a:t>
            </a:r>
          </a:p>
          <a:p>
            <a:pPr algn="l"/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22AAF3-F727-3B1F-FF3E-D337D27961B8}"/>
              </a:ext>
            </a:extLst>
          </p:cNvPr>
          <p:cNvSpPr txBox="1"/>
          <p:nvPr/>
        </p:nvSpPr>
        <p:spPr>
          <a:xfrm>
            <a:off x="1534365" y="2024312"/>
            <a:ext cx="630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latin typeface="Aptos" panose="020B0004020202020204" pitchFamily="34" charset="0"/>
              </a:rPr>
              <a:t>(PB)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4B12C2-5EA2-AEDC-DDF5-34A16605E093}"/>
              </a:ext>
            </a:extLst>
          </p:cNvPr>
          <p:cNvSpPr txBox="1"/>
          <p:nvPr/>
        </p:nvSpPr>
        <p:spPr>
          <a:xfrm>
            <a:off x="1221953" y="3696114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Resources needed in addition to Pledge for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47344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96D58A-AC07-3092-136F-A449569CF1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14B24-ACC5-E2A5-7219-5604155B9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The 2026 Run in practice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C8E90C-E7F5-EB1C-40A1-EA9CAA4C253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8</a:t>
            </a:fld>
            <a:endParaRPr lang="en-US" sz="1867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5A3690-0CB4-3A51-E928-73FEEC8462B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CH"/>
              <a:t>05/05/2025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2DECB7-0F72-6F20-E767-D79C24BC256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WLCG/HSF workshop - May 2025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9AC413-C15C-528C-69E7-441DE720C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668" y="2228161"/>
            <a:ext cx="6758577" cy="380735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C24B3D4-82E7-351B-6F42-6C8AA61B45D2}"/>
              </a:ext>
            </a:extLst>
          </p:cNvPr>
          <p:cNvSpPr txBox="1"/>
          <p:nvPr/>
        </p:nvSpPr>
        <p:spPr>
          <a:xfrm>
            <a:off x="8947302" y="3098457"/>
            <a:ext cx="21305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  <a:latin typeface="Aptos" panose="020B0004020202020204" pitchFamily="34" charset="0"/>
              </a:rPr>
              <a:t>150 /fb in 2025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1465E7-CC6E-2234-9A19-546E12953125}"/>
              </a:ext>
            </a:extLst>
          </p:cNvPr>
          <p:cNvSpPr txBox="1"/>
          <p:nvPr/>
        </p:nvSpPr>
        <p:spPr>
          <a:xfrm>
            <a:off x="8953192" y="3732019"/>
            <a:ext cx="21305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  <a:latin typeface="Aptos" panose="020B0004020202020204" pitchFamily="34" charset="0"/>
              </a:rPr>
              <a:t>15 /fb in 2025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359321-D3D7-87D4-0673-467B21485CF4}"/>
              </a:ext>
            </a:extLst>
          </p:cNvPr>
          <p:cNvSpPr txBox="1"/>
          <p:nvPr/>
        </p:nvSpPr>
        <p:spPr>
          <a:xfrm>
            <a:off x="8918041" y="4118866"/>
            <a:ext cx="21305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  <a:latin typeface="Aptos" panose="020B0004020202020204" pitchFamily="34" charset="0"/>
              </a:rPr>
              <a:t>100 /fb in 2025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05D0AC-3B40-0750-0B62-934900F4AF21}"/>
              </a:ext>
            </a:extLst>
          </p:cNvPr>
          <p:cNvSpPr txBox="1"/>
          <p:nvPr/>
        </p:nvSpPr>
        <p:spPr>
          <a:xfrm>
            <a:off x="8947301" y="4483766"/>
            <a:ext cx="25051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Aptos" panose="020B0004020202020204" pitchFamily="34" charset="0"/>
              </a:rPr>
              <a:t>6.5 M seconds in </a:t>
            </a:r>
            <a:r>
              <a:rPr lang="en-GB" sz="1800" b="1" dirty="0">
                <a:solidFill>
                  <a:srgbClr val="000000"/>
                </a:solidFill>
                <a:latin typeface="Aptos" panose="020B0004020202020204" pitchFamily="34" charset="0"/>
              </a:rPr>
              <a:t>2025</a:t>
            </a:r>
            <a:endParaRPr lang="en-GB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E1A0178-16F1-5E16-29AF-30FEEF2EFF4C}"/>
              </a:ext>
            </a:extLst>
          </p:cNvPr>
          <p:cNvCxnSpPr>
            <a:cxnSpLocks/>
          </p:cNvCxnSpPr>
          <p:nvPr/>
        </p:nvCxnSpPr>
        <p:spPr>
          <a:xfrm>
            <a:off x="5800954" y="3283123"/>
            <a:ext cx="30065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EA4981D-BEF2-FD52-8C36-AE401E446C48}"/>
              </a:ext>
            </a:extLst>
          </p:cNvPr>
          <p:cNvCxnSpPr>
            <a:cxnSpLocks/>
          </p:cNvCxnSpPr>
          <p:nvPr/>
        </p:nvCxnSpPr>
        <p:spPr>
          <a:xfrm>
            <a:off x="5777789" y="3940270"/>
            <a:ext cx="30065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1F11147-8FA6-7763-230E-86E96216ABCD}"/>
              </a:ext>
            </a:extLst>
          </p:cNvPr>
          <p:cNvCxnSpPr>
            <a:cxnSpLocks/>
          </p:cNvCxnSpPr>
          <p:nvPr/>
        </p:nvCxnSpPr>
        <p:spPr>
          <a:xfrm>
            <a:off x="5805833" y="4319442"/>
            <a:ext cx="29785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A3219AC-D578-66FD-BED9-17BDD41D29B4}"/>
              </a:ext>
            </a:extLst>
          </p:cNvPr>
          <p:cNvCxnSpPr>
            <a:cxnSpLocks/>
          </p:cNvCxnSpPr>
          <p:nvPr/>
        </p:nvCxnSpPr>
        <p:spPr>
          <a:xfrm>
            <a:off x="6594655" y="4669351"/>
            <a:ext cx="21896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5984430-594B-81E5-2341-49CEAB74663F}"/>
              </a:ext>
            </a:extLst>
          </p:cNvPr>
          <p:cNvSpPr txBox="1"/>
          <p:nvPr/>
        </p:nvSpPr>
        <p:spPr>
          <a:xfrm>
            <a:off x="1286254" y="1375198"/>
            <a:ext cx="10296146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latin typeface="Aptos" panose="020B0004020202020204" pitchFamily="34" charset="0"/>
              </a:rPr>
              <a:t>We are asking the sites to prepare to deploy very early (~Feb 2026) as the run will start earlier than usual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3134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A4436-E1D4-81FB-35AE-A2D7B01A6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Hardware Cost Trends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8259CF-3A65-9A24-38A4-B0FCC4CDE08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9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747494-6983-86BB-4D11-E7D6367C00A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CH"/>
              <a:t>05/05/2025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674A6A-C8FA-F57A-3882-CF919EF8B12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WLCG/HSF workshop - May 2025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ED5948-185A-AF26-1D8C-1A996C9AFBCE}"/>
              </a:ext>
            </a:extLst>
          </p:cNvPr>
          <p:cNvSpPr txBox="1"/>
          <p:nvPr/>
        </p:nvSpPr>
        <p:spPr>
          <a:xfrm>
            <a:off x="1340662" y="1088843"/>
            <a:ext cx="103047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cost of hardware per unit of volume continues reducing for both CPU and disk, but much less than in the past and much less than the baseline expectation (15%/year)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FE23E8-BB45-71B7-8CE7-36575D30606B}"/>
              </a:ext>
            </a:extLst>
          </p:cNvPr>
          <p:cNvSpPr txBox="1"/>
          <p:nvPr/>
        </p:nvSpPr>
        <p:spPr>
          <a:xfrm>
            <a:off x="6634608" y="1979661"/>
            <a:ext cx="5010812" cy="769441"/>
          </a:xfrm>
          <a:prstGeom prst="rect">
            <a:avLst/>
          </a:prstGeom>
          <a:solidFill>
            <a:srgbClr val="FFB400">
              <a:lumMod val="40000"/>
              <a:lumOff val="60000"/>
            </a:srgbClr>
          </a:solidFill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Average cost reduction for disk: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last 5 years: 11% - </a:t>
            </a:r>
            <a:r>
              <a:rPr lang="en-GB" kern="0" dirty="0">
                <a:solidFill>
                  <a:prstClr val="black"/>
                </a:solidFill>
                <a:latin typeface="Calibri"/>
              </a:rPr>
              <a:t>last 3 years: 7% - last year: 3% </a:t>
            </a: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F8B8EE-E061-A584-EE43-E6C309751235}"/>
              </a:ext>
            </a:extLst>
          </p:cNvPr>
          <p:cNvSpPr txBox="1"/>
          <p:nvPr/>
        </p:nvSpPr>
        <p:spPr>
          <a:xfrm>
            <a:off x="1399082" y="1979662"/>
            <a:ext cx="4933138" cy="769441"/>
          </a:xfrm>
          <a:prstGeom prst="rect">
            <a:avLst/>
          </a:prstGeom>
          <a:solidFill>
            <a:srgbClr val="FFB400">
              <a:lumMod val="40000"/>
              <a:lumOff val="60000"/>
            </a:srgbClr>
          </a:solidFill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Average cost reduction for CPUs: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last 5 years: 15% - </a:t>
            </a:r>
            <a:r>
              <a:rPr lang="en-GB" kern="0" dirty="0">
                <a:solidFill>
                  <a:prstClr val="black"/>
                </a:solidFill>
                <a:latin typeface="Calibri"/>
              </a:rPr>
              <a:t>last 3 years: 11% - last year: 13% </a:t>
            </a: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16323B-59EC-271A-8C40-C8543FA3C179}"/>
              </a:ext>
            </a:extLst>
          </p:cNvPr>
          <p:cNvSpPr txBox="1"/>
          <p:nvPr/>
        </p:nvSpPr>
        <p:spPr>
          <a:xfrm>
            <a:off x="2082800" y="5743694"/>
            <a:ext cx="86156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7030A0"/>
                </a:solidFill>
              </a:rPr>
              <a:t>Considerable consequences for resources HL-LHC capacity building!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BAE07E-CC0B-E66E-1A1C-D713534C7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6507" y="3014631"/>
            <a:ext cx="4629637" cy="24977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4D409F5-9EAD-3B19-7761-3FC9321C84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7339" y="3014631"/>
            <a:ext cx="4549941" cy="249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98585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228153</TotalTime>
  <Words>1342</Words>
  <Application>Microsoft Macintosh PowerPoint</Application>
  <PresentationFormat>Widescreen</PresentationFormat>
  <Paragraphs>201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Aptos</vt:lpstr>
      <vt:lpstr>Arial</vt:lpstr>
      <vt:lpstr>Calibri</vt:lpstr>
      <vt:lpstr>Candara</vt:lpstr>
      <vt:lpstr>News Gothic MT</vt:lpstr>
      <vt:lpstr>Noto Sans</vt:lpstr>
      <vt:lpstr>Wingdings</vt:lpstr>
      <vt:lpstr>1_Office Theme</vt:lpstr>
      <vt:lpstr>Default Theme</vt:lpstr>
      <vt:lpstr>WLCG/HSF workshop introduction: a WLCG view </vt:lpstr>
      <vt:lpstr>The 2024 (Heavy Ion) Run</vt:lpstr>
      <vt:lpstr>WLCG Operations</vt:lpstr>
      <vt:lpstr>GGUS Helpdesk (new)</vt:lpstr>
      <vt:lpstr>Summary about WLCG operations</vt:lpstr>
      <vt:lpstr>The 2025 Run in practice</vt:lpstr>
      <vt:lpstr>Resources for 2025</vt:lpstr>
      <vt:lpstr>The 2026 Run in practice</vt:lpstr>
      <vt:lpstr>Hardware Cost Trends </vt:lpstr>
      <vt:lpstr>Preparation for HL-LHC</vt:lpstr>
      <vt:lpstr>WLCG Technical Roadmap</vt:lpstr>
      <vt:lpstr>Heterogeneous architectures in WLCG </vt:lpstr>
      <vt:lpstr>Environmental Sustainability</vt:lpstr>
      <vt:lpstr>WLCG Events </vt:lpstr>
      <vt:lpstr>The summary I presented at the RRB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WLCG:  an infrastructure for HEP computing</dc:title>
  <dc:subject/>
  <dc:creator>Microsoft Office User</dc:creator>
  <cp:keywords/>
  <dc:description/>
  <cp:lastModifiedBy>Simone Campana</cp:lastModifiedBy>
  <cp:revision>187</cp:revision>
  <dcterms:created xsi:type="dcterms:W3CDTF">2020-10-16T09:37:36Z</dcterms:created>
  <dcterms:modified xsi:type="dcterms:W3CDTF">2025-05-05T12:13:28Z</dcterms:modified>
  <cp:category/>
</cp:coreProperties>
</file>