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17"/>
  </p:notesMasterIdLst>
  <p:handoutMasterIdLst>
    <p:handoutMasterId r:id="rId18"/>
  </p:handoutMasterIdLst>
  <p:sldIdLst>
    <p:sldId id="257" r:id="rId7"/>
    <p:sldId id="269" r:id="rId8"/>
    <p:sldId id="290" r:id="rId9"/>
    <p:sldId id="291" r:id="rId10"/>
    <p:sldId id="293" r:id="rId11"/>
    <p:sldId id="292" r:id="rId12"/>
    <p:sldId id="272" r:id="rId13"/>
    <p:sldId id="273" r:id="rId14"/>
    <p:sldId id="294" r:id="rId15"/>
    <p:sldId id="29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900"/>
    <a:srgbClr val="2E2D62"/>
    <a:srgbClr val="FF6900"/>
    <a:srgbClr val="626262"/>
    <a:srgbClr val="000000"/>
    <a:srgbClr val="0563C1"/>
    <a:srgbClr val="1E5DF8"/>
    <a:srgbClr val="003088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47"/>
    <p:restoredTop sz="83719"/>
  </p:normalViewPr>
  <p:slideViewPr>
    <p:cSldViewPr snapToGrid="0">
      <p:cViewPr varScale="1">
        <p:scale>
          <a:sx n="99" d="100"/>
          <a:sy n="99" d="100"/>
        </p:scale>
        <p:origin x="1440" y="184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5/5/25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lu-schumacher.github.io/AUDITOR/latest/#example-confi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lu-schumacher.github.io/AUDITOR/latest/#example-confi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lu-schumacher.github.io/AUDITOR/latest/#example-confi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Some security people were not happy to see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wlcg.groups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used for accounting, because it is less well defined for token issuer the structure of group names </a:t>
            </a:r>
          </a:p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for VOMS it was understood that e.g. all groups for ATLAS VO must start with /atlas, but nothing like this exists for tokens in WLCG profile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OSG VOs are implemented as sub-VOs of an umbrella VO and for those, the issuer hostname is not sufficient: the subject needs to be taken into account as well.</a:t>
            </a:r>
          </a:p>
          <a:p>
            <a:endParaRPr lang="en-GB" dirty="0"/>
          </a:p>
          <a:p>
            <a:r>
              <a:rPr lang="en-GB" dirty="0"/>
              <a:t>ARC supports each VO having several auth groups, e.g. one for production, etc.</a:t>
            </a:r>
          </a:p>
          <a:p>
            <a:r>
              <a:rPr lang="en-GB" dirty="0" err="1"/>
              <a:t>HTCondor</a:t>
            </a:r>
            <a:r>
              <a:rPr lang="en-GB" dirty="0"/>
              <a:t> quota groups could be used to imitate what is supported in ARC., or rely on the classed authentication attributes already recorded by </a:t>
            </a:r>
            <a:r>
              <a:rPr lang="en-GB" dirty="0" err="1"/>
              <a:t>HTCondor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97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98518-6239-7583-4AC6-E14D8C04F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D57862-D038-F2A6-4AC2-03784F3813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4A2F79-4D99-064E-F9F7-C1CE8D9B1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OSG VOs are implemented as sub-VOs of an umbrella VO and for those, the issuer hostname is not sufficient: the subject needs to be taken into account as well.</a:t>
            </a:r>
          </a:p>
          <a:p>
            <a:endParaRPr lang="en-GB" dirty="0"/>
          </a:p>
          <a:p>
            <a:r>
              <a:rPr lang="en-GB" dirty="0"/>
              <a:t>ARC supports each VO having several auth groups, e.g. one for production, etc.</a:t>
            </a:r>
          </a:p>
          <a:p>
            <a:r>
              <a:rPr lang="en-GB" dirty="0" err="1"/>
              <a:t>HTCondor</a:t>
            </a:r>
            <a:r>
              <a:rPr lang="en-GB" dirty="0"/>
              <a:t> quota groups could be used to imitate what is supported in ARC., or rely on the classed authentication attributes already recorded by </a:t>
            </a:r>
            <a:r>
              <a:rPr lang="en-GB" dirty="0" err="1"/>
              <a:t>HTCondor</a:t>
            </a:r>
            <a:r>
              <a:rPr lang="en-GB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15C53-4973-60AB-367E-DA89716D0E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97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seems to me that AUDITOR can't currently deal with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HTCondor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expressions when extract data from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classads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so it'll be necessary to choose slightly different approach. Actually their example config file already assumes existence of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</a:t>
            </a:r>
            <a:endParaRPr lang="en-GB" b="0" i="0" u="none" strike="noStrike" dirty="0">
              <a:solidFill>
                <a:srgbClr val="212121"/>
              </a:solidFill>
              <a:effectLst/>
              <a:latin typeface="Aptos" panose="020B0004020202020204" pitchFamily="34" charset="0"/>
            </a:endParaRPr>
          </a:p>
          <a:p>
            <a:br>
              <a:rPr lang="en-GB" dirty="0"/>
            </a:br>
            <a:r>
              <a:rPr lang="en-GB" b="0" i="0" u="sng" dirty="0">
                <a:solidFill>
                  <a:srgbClr val="0078D7"/>
                </a:solidFill>
                <a:effectLst/>
                <a:latin typeface="Aptos" panose="020B0004020202020204" pitchFamily="34" charset="0"/>
                <a:hlinkClick r:id="rId3" tooltip="https://alu-schumacher.github.io/AUDITOR/latest/#example-config"/>
              </a:rPr>
              <a:t>https://alu-schumacher.github.io/AUDITOR/latest/#example-config</a:t>
            </a:r>
            <a:br>
              <a:rPr lang="en-GB" dirty="0"/>
            </a:br>
            <a:br>
              <a:rPr lang="en-GB" dirty="0"/>
            </a:b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is possible to set this variable e.g. in job routing configuration where you could use similar expression to populate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classadd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e.g. something like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8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6D10C-D7B7-C5FC-D1EC-27F959495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A6E045-FA23-7E18-580B-FDBAA83887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774D31-4CF3-9D2D-470D-9DEC646633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seems to me that AUDITOR can't currently deal with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HTCondor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expressions when extract data from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classads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so it'll be necessary to choose slightly different approach. Actually their example config file already assumes existence of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</a:t>
            </a:r>
            <a:endParaRPr lang="en-GB" b="0" i="0" u="none" strike="noStrike" dirty="0">
              <a:solidFill>
                <a:srgbClr val="212121"/>
              </a:solidFill>
              <a:effectLst/>
              <a:latin typeface="Aptos" panose="020B0004020202020204" pitchFamily="34" charset="0"/>
            </a:endParaRPr>
          </a:p>
          <a:p>
            <a:br>
              <a:rPr lang="en-GB" dirty="0"/>
            </a:br>
            <a:r>
              <a:rPr lang="en-GB" b="0" i="0" u="sng" dirty="0">
                <a:solidFill>
                  <a:srgbClr val="0078D7"/>
                </a:solidFill>
                <a:effectLst/>
                <a:latin typeface="Aptos" panose="020B0004020202020204" pitchFamily="34" charset="0"/>
                <a:hlinkClick r:id="rId3" tooltip="https://alu-schumacher.github.io/AUDITOR/latest/#example-config"/>
              </a:rPr>
              <a:t>https://alu-schumacher.github.io/AUDITOR/latest/#example-config</a:t>
            </a:r>
            <a:br>
              <a:rPr lang="en-GB" dirty="0"/>
            </a:br>
            <a:br>
              <a:rPr lang="en-GB" dirty="0"/>
            </a:b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is possible to set this variable e.g. in job routing configuration where you could use similar expression to populate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classadd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e.g. something like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D4185-59CA-157C-94A3-35E39FB958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12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6B7F9-63AA-1B7B-CD98-EDB30C90A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25F08F-4F3D-E76E-EDA5-0789A0BE7E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7BAC2A-AA67-E2D9-A1BB-51F5BFD90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seems to me that AUDITOR can't currently deal with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HTCondor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expressions when extract data from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classads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so it'll be necessary to choose slightly different approach. Actually their example config file already assumes existence of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</a:t>
            </a:r>
            <a:endParaRPr lang="en-GB" b="0" i="0" u="none" strike="noStrike" dirty="0">
              <a:solidFill>
                <a:srgbClr val="212121"/>
              </a:solidFill>
              <a:effectLst/>
              <a:latin typeface="Aptos" panose="020B0004020202020204" pitchFamily="34" charset="0"/>
            </a:endParaRPr>
          </a:p>
          <a:p>
            <a:br>
              <a:rPr lang="en-GB" dirty="0"/>
            </a:br>
            <a:r>
              <a:rPr lang="en-GB" b="0" i="0" u="sng" dirty="0">
                <a:solidFill>
                  <a:srgbClr val="0078D7"/>
                </a:solidFill>
                <a:effectLst/>
                <a:latin typeface="Aptos" panose="020B0004020202020204" pitchFamily="34" charset="0"/>
                <a:hlinkClick r:id="rId3" tooltip="https://alu-schumacher.github.io/AUDITOR/latest/#example-config"/>
              </a:rPr>
              <a:t>https://alu-schumacher.github.io/AUDITOR/latest/#example-config</a:t>
            </a:r>
            <a:br>
              <a:rPr lang="en-GB" dirty="0"/>
            </a:br>
            <a:br>
              <a:rPr lang="en-GB" dirty="0"/>
            </a:b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It is possible to set this variable e.g. in job routing configuration where you could use similar expression to populate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VoName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classadd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e.g. something like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7598B-CC8E-1F91-36E2-5DE155B188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WLCG-AuthZ-WG/common-jwt-profile/blob/master/profile.md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ordugrid.pages.coderefinery.org/doc/arc7/common/releasenotes/7.0.0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tcondor/htcondor-ce/blob/4339994eeba0f5d456b370459d8b49893ce461b2/contrib/apelscripts/condor_batch_blah.py#L16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vokac/htcondor-ce/commit/ed0a1469587d8c2ebcbf6145d3be197d202f433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xabay.com/en/label-new-red-white-sticker-tag-36994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emf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CF5DAF-3795-FB27-298F-7BCE3EB14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3" t="44946" r="19707" b="27096"/>
          <a:stretch/>
        </p:blipFill>
        <p:spPr>
          <a:xfrm rot="10800000">
            <a:off x="5154052" y="0"/>
            <a:ext cx="65448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74096" y="2090172"/>
            <a:ext cx="5417623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of Jobs Submitted with Tokens</a:t>
            </a:r>
          </a:p>
          <a:p>
            <a:r>
              <a:rPr lang="en-US" sz="2400" i="1" spc="-150" dirty="0">
                <a:solidFill>
                  <a:srgbClr val="2E2D62"/>
                </a:solidFill>
                <a:latin typeface="+mj-lt"/>
                <a:cs typeface="Arial" panose="020B0604020202020204" pitchFamily="34" charset="0"/>
              </a:rPr>
              <a:t>Update from the WLCG AuthZ WG &amp; APEL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474096" y="4977853"/>
            <a:ext cx="574566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Dack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Federating Services Group Leader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Computing, STFC UKRI</a:t>
            </a:r>
          </a:p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A3AEF-0FD1-FB41-504C-09D21F887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EB5DABC-BEA6-6E0A-3745-31CB7591CD70}"/>
              </a:ext>
            </a:extLst>
          </p:cNvPr>
          <p:cNvSpPr txBox="1"/>
          <p:nvPr/>
        </p:nvSpPr>
        <p:spPr>
          <a:xfrm>
            <a:off x="136561" y="282388"/>
            <a:ext cx="1113207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HTCondor-CE+HTCondor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 example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ED419-4193-3572-8662-979889EE9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60" y="1363892"/>
            <a:ext cx="11953227" cy="306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0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275052"/>
            <a:ext cx="107194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jobs submitted with VOMS, the communication of VO for accounting purposes was well understood – and consistent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token authenticated world, the process requires some reconsideration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>
                <a:solidFill>
                  <a:srgbClr val="FF69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WLCG Token profile v1</a:t>
            </a:r>
            <a:r>
              <a:rPr lang="en-GB" sz="2400" dirty="0">
                <a:solidFill>
                  <a:srgbClr val="FF6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defines a token issuer per VO, asserting that the </a:t>
            </a:r>
            <a:r>
              <a:rPr lang="en-GB" sz="2400" dirty="0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issuer</a:t>
            </a:r>
            <a:r>
              <a:rPr lang="en-GB" sz="2400" dirty="0">
                <a:solidFill>
                  <a:srgbClr val="62626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token claim can be used to communicate VO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However, this does not work for all issuers – especially those which serve several communities, such as EGI Check-in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Therefore, the method through which the association between VO and Job can be established needed to be revisited.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839070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&amp; Landscape</a:t>
            </a:r>
          </a:p>
        </p:txBody>
      </p: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A14FAE-EFDB-CE72-9464-5DBF178E6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E76871-6B52-5FE8-989B-4736BFC8F625}"/>
              </a:ext>
            </a:extLst>
          </p:cNvPr>
          <p:cNvSpPr/>
          <p:nvPr/>
        </p:nvSpPr>
        <p:spPr>
          <a:xfrm>
            <a:off x="403340" y="1114623"/>
            <a:ext cx="1071946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Due to ARC having its own internal accounting, associating tokens and VOs is already implemented, and complete job records are sent directly to APEL.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Two methods to map tokens to jobs are supported in ARC v7: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err="1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usetokenforvoms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option maps token claims directly as VOMS attributes, with use of the </a:t>
            </a:r>
            <a:r>
              <a:rPr lang="en-GB" sz="2000" dirty="0" err="1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wlcg.groups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* claim currently supported.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This option is disabled by default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vomsless_vo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option supports manual admin-defined maps of tokens to an appropriate VO.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token is first mapped to an </a:t>
            </a:r>
            <a:r>
              <a:rPr lang="en-GB" dirty="0" err="1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authgroup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through the standard ARC methods, and then the </a:t>
            </a:r>
            <a:r>
              <a:rPr lang="en-GB" dirty="0" err="1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vomsless_vo</a:t>
            </a:r>
            <a:r>
              <a:rPr lang="en-GB" dirty="0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config is used to assign this </a:t>
            </a:r>
            <a:r>
              <a:rPr lang="en-GB" dirty="0" err="1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authgroup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to a VO.</a:t>
            </a:r>
            <a:endParaRPr lang="en-GB" i="1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626262"/>
                </a:solidFill>
              </a:rPr>
              <a:t>Manual admin-defined maps in this way is the preferred method</a:t>
            </a:r>
            <a:endParaRPr lang="en-GB" i="1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Wingdings" pitchFamily="2" charset="2"/>
              <a:buChar char="Ø"/>
            </a:pPr>
            <a:endParaRPr lang="en-GB" i="1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Documentation available in the </a:t>
            </a:r>
            <a:r>
              <a:rPr lang="en-GB" sz="2000" dirty="0">
                <a:solidFill>
                  <a:srgbClr val="FF6900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ARC v7 release notes</a:t>
            </a:r>
            <a:endParaRPr lang="en-GB" sz="2000" dirty="0">
              <a:solidFill>
                <a:srgbClr val="FF6900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A96F7-50F1-C91B-5B15-039C161482F6}"/>
              </a:ext>
            </a:extLst>
          </p:cNvPr>
          <p:cNvSpPr txBox="1"/>
          <p:nvPr/>
        </p:nvSpPr>
        <p:spPr>
          <a:xfrm>
            <a:off x="403340" y="345182"/>
            <a:ext cx="839070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 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A6144D-7404-E8F9-2883-0848193F22B4}"/>
              </a:ext>
            </a:extLst>
          </p:cNvPr>
          <p:cNvSpPr txBox="1"/>
          <p:nvPr/>
        </p:nvSpPr>
        <p:spPr>
          <a:xfrm>
            <a:off x="2869712" y="5866487"/>
            <a:ext cx="9174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The </a:t>
            </a:r>
            <a:r>
              <a:rPr lang="en-GB" dirty="0" err="1">
                <a:latin typeface="Consolas" panose="020B0609020204030204" pitchFamily="49" charset="0"/>
                <a:cs typeface="Consolas" panose="020B0609020204030204" pitchFamily="49" charset="0"/>
              </a:rPr>
              <a:t>wlcg.groups</a:t>
            </a:r>
            <a:r>
              <a:rPr lang="en-GB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 </a:t>
            </a:r>
            <a:r>
              <a:rPr lang="en-GB" dirty="0"/>
              <a:t>token claim conveys group membership about an authenticated end-user, provides functionality similar to that of VOMS extensions in an X.509 proxy.</a:t>
            </a:r>
          </a:p>
        </p:txBody>
      </p:sp>
    </p:spTree>
    <p:extLst>
      <p:ext uri="{BB962C8B-B14F-4D97-AF65-F5344CB8AC3E}">
        <p14:creationId xmlns:p14="http://schemas.microsoft.com/office/powerpoint/2010/main" val="112235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694609-DC28-FAEA-6EDB-F3FA59B75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8F1419E-FCA3-8F17-A4C7-D6C9195912F8}"/>
              </a:ext>
            </a:extLst>
          </p:cNvPr>
          <p:cNvSpPr/>
          <p:nvPr/>
        </p:nvSpPr>
        <p:spPr>
          <a:xfrm>
            <a:off x="403340" y="1179018"/>
            <a:ext cx="107194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HT Condor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FF69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code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currently relies on the presence of </a:t>
            </a:r>
            <a:r>
              <a:rPr lang="en-GB" sz="2400" i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x509UserProxyFirstFQAN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history record of each job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proposed implementation for HT Condor is one resembling the configuration present in ARC config</a:t>
            </a:r>
            <a:endParaRPr lang="en-GB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4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Implementation of a flexible expression, which could also work when only a token is present, and establishing VO from token claims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If present, </a:t>
            </a:r>
            <a:r>
              <a:rPr lang="en-GB" sz="2400" dirty="0" err="1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wlcg.groups</a:t>
            </a:r>
            <a:r>
              <a:rPr lang="en-GB" sz="2400" dirty="0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 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can be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union of </a:t>
            </a:r>
            <a:r>
              <a:rPr lang="en-GB" sz="2400" dirty="0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issuer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and </a:t>
            </a:r>
            <a:r>
              <a:rPr lang="en-GB" sz="2400" dirty="0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subject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* claims are expected to be sufficient for most use-cases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ED61C8-4D27-C893-D939-F75473714834}"/>
              </a:ext>
            </a:extLst>
          </p:cNvPr>
          <p:cNvSpPr txBox="1"/>
          <p:nvPr/>
        </p:nvSpPr>
        <p:spPr>
          <a:xfrm>
            <a:off x="403340" y="345182"/>
            <a:ext cx="839070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 Condor 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E610D5-7BC2-85F2-0D86-5EFF4F812926}"/>
              </a:ext>
            </a:extLst>
          </p:cNvPr>
          <p:cNvSpPr txBox="1"/>
          <p:nvPr/>
        </p:nvSpPr>
        <p:spPr>
          <a:xfrm>
            <a:off x="2869712" y="5879934"/>
            <a:ext cx="9174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The </a:t>
            </a:r>
            <a:r>
              <a:rPr lang="en-GB" dirty="0">
                <a:latin typeface="Consolas" panose="020B0609020204030204" pitchFamily="49" charset="0"/>
                <a:cs typeface="Consolas" panose="020B0609020204030204" pitchFamily="49" charset="0"/>
              </a:rPr>
              <a:t>subject</a:t>
            </a:r>
            <a:r>
              <a:rPr lang="en-GB" dirty="0"/>
              <a:t> claim indicates the individual or entity a token was originally issued to. The subject (</a:t>
            </a:r>
            <a:r>
              <a:rPr lang="en-GB" b="1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sub</a:t>
            </a:r>
            <a:r>
              <a:rPr lang="en-GB" dirty="0"/>
              <a:t>) must be locally unique for a specific issuer.</a:t>
            </a:r>
          </a:p>
        </p:txBody>
      </p:sp>
    </p:spTree>
    <p:extLst>
      <p:ext uri="{BB962C8B-B14F-4D97-AF65-F5344CB8AC3E}">
        <p14:creationId xmlns:p14="http://schemas.microsoft.com/office/powerpoint/2010/main" val="819804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43F560-7A09-972B-8C29-B1789F74B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F119926-188E-A0DA-AFC9-AF575F5F30BD}"/>
              </a:ext>
            </a:extLst>
          </p:cNvPr>
          <p:cNvSpPr/>
          <p:nvPr/>
        </p:nvSpPr>
        <p:spPr>
          <a:xfrm>
            <a:off x="403340" y="849759"/>
            <a:ext cx="63065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Following the WLCG AuthZ WG meeting on 24/04, and coordination with HT Condor team, a basic implementation of this expression </a:t>
            </a:r>
            <a:r>
              <a:rPr lang="en-GB" sz="2400" dirty="0">
                <a:solidFill>
                  <a:srgbClr val="F08900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has been prototyped and tested</a:t>
            </a:r>
            <a:endParaRPr lang="en-GB" sz="2400" dirty="0">
              <a:solidFill>
                <a:srgbClr val="F08900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4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This enables </a:t>
            </a:r>
            <a:r>
              <a:rPr lang="en-GB" sz="2400" dirty="0" err="1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HTCondor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CE to support the same accounting options as the ARC v7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Currently works only with </a:t>
            </a:r>
            <a:r>
              <a:rPr lang="en-GB" sz="2000" dirty="0" err="1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HTCondor</a:t>
            </a:r>
            <a:r>
              <a:rPr lang="en-GB" sz="20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as LRMS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Similarly to ARC, a </a:t>
            </a:r>
            <a:r>
              <a:rPr lang="en-GB" sz="2000" dirty="0" err="1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mapfile</a:t>
            </a:r>
            <a:r>
              <a:rPr lang="en-GB" sz="20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is preferred over </a:t>
            </a:r>
            <a:r>
              <a:rPr lang="en-GB" sz="2000" dirty="0" err="1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wlcg.groups</a:t>
            </a:r>
            <a:r>
              <a:rPr lang="en-GB" sz="2000" dirty="0">
                <a:solidFill>
                  <a:schemeClr val="accent4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 </a:t>
            </a:r>
            <a:r>
              <a:rPr lang="en-GB" sz="20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mapping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B29328-AECE-12FC-59F7-7B02BBEBB976}"/>
              </a:ext>
            </a:extLst>
          </p:cNvPr>
          <p:cNvSpPr txBox="1"/>
          <p:nvPr/>
        </p:nvSpPr>
        <p:spPr>
          <a:xfrm>
            <a:off x="403340" y="62795"/>
            <a:ext cx="839070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 Condor CEs cont.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29B515-0922-9ADD-A06D-65EB13F88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019" y="1468536"/>
            <a:ext cx="5152637" cy="26977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924218-0E81-CBD7-E44B-C51AA74A00CA}"/>
              </a:ext>
            </a:extLst>
          </p:cNvPr>
          <p:cNvSpPr txBox="1"/>
          <p:nvPr/>
        </p:nvSpPr>
        <p:spPr>
          <a:xfrm>
            <a:off x="403340" y="4886990"/>
            <a:ext cx="1159031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Petr Vokac, Maarten </a:t>
            </a:r>
            <a:r>
              <a:rPr lang="en-GB" sz="2400" dirty="0" err="1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Litmaath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, &amp; Adrian Coveney are coordinating with the HT Condor development team</a:t>
            </a:r>
            <a:endParaRPr lang="en-GB" sz="2400" b="0" i="0" u="none" strike="noStrike" dirty="0">
              <a:solidFill>
                <a:srgbClr val="62626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red sticker with white text&#10;&#10;AI-generated content may be incorrect.">
            <a:extLst>
              <a:ext uri="{FF2B5EF4-FFF2-40B4-BE49-F238E27FC236}">
                <a16:creationId xmlns:a16="http://schemas.microsoft.com/office/drawing/2014/main" id="{2F52A9E9-3B71-508B-57A8-C3709BEFFF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0291319" y="0"/>
            <a:ext cx="1702337" cy="171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8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F3B0D-F999-DBE3-3D29-B721F00B8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70D2B91-24EB-628E-1F8F-93138EFC6AF9}"/>
              </a:ext>
            </a:extLst>
          </p:cNvPr>
          <p:cNvSpPr/>
          <p:nvPr/>
        </p:nvSpPr>
        <p:spPr>
          <a:xfrm>
            <a:off x="403340" y="1114623"/>
            <a:ext cx="107194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Token Accounting is closer to being implemented than anticipated two weeks ago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If CEs can be configured to use tokens to map VOs, this avoids significant changes to accounting workflows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Steps to be taken to verify that alternate clients – such as AUDITOR – can operate in the same  manner</a:t>
            </a:r>
            <a:endParaRPr lang="en-GB" sz="2000" b="0" i="0" u="none" strike="noStrike" dirty="0">
              <a:solidFill>
                <a:srgbClr val="626262"/>
              </a:solidFill>
              <a:effectLst/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i="0" u="none" strike="noStrike" dirty="0">
              <a:solidFill>
                <a:schemeClr val="accent4"/>
              </a:solidFill>
              <a:effectLst/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accent4"/>
                </a:solidFill>
                <a:effectLst/>
                <a:latin typeface="Aptos" panose="020B0004020202020204" pitchFamily="34" charset="0"/>
              </a:rPr>
              <a:t>Solution for </a:t>
            </a:r>
            <a:r>
              <a:rPr lang="en-GB" sz="2000" b="0" i="0" u="none" strike="noStrike" dirty="0" err="1">
                <a:solidFill>
                  <a:schemeClr val="accent4"/>
                </a:solidFill>
                <a:effectLst/>
                <a:latin typeface="Aptos" panose="020B0004020202020204" pitchFamily="34" charset="0"/>
              </a:rPr>
              <a:t>HTCondor</a:t>
            </a:r>
            <a:r>
              <a:rPr lang="en-GB" sz="2000" b="0" i="0" u="none" strike="noStrike" dirty="0">
                <a:solidFill>
                  <a:schemeClr val="accent4"/>
                </a:solidFill>
                <a:effectLst/>
                <a:latin typeface="Aptos" panose="020B0004020202020204" pitchFamily="34" charset="0"/>
              </a:rPr>
              <a:t> CE with </a:t>
            </a:r>
            <a:r>
              <a:rPr lang="en-GB" sz="2000" b="0" i="0" u="none" strike="noStrike" dirty="0" err="1">
                <a:solidFill>
                  <a:schemeClr val="accent4"/>
                </a:solidFill>
                <a:effectLst/>
                <a:latin typeface="Aptos" panose="020B0004020202020204" pitchFamily="34" charset="0"/>
              </a:rPr>
              <a:t>Slurm</a:t>
            </a:r>
            <a:r>
              <a:rPr lang="en-GB" sz="2000" b="0" i="0" u="none" strike="noStrike" dirty="0">
                <a:solidFill>
                  <a:schemeClr val="accent4"/>
                </a:solidFill>
                <a:effectLst/>
                <a:latin typeface="Aptos" panose="020B0004020202020204" pitchFamily="34" charset="0"/>
              </a:rPr>
              <a:t> LRMS still to be investigated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It is important to ensure that sufficient information is communicated in tokens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Of note are workflows where the </a:t>
            </a:r>
            <a:r>
              <a:rPr lang="en-GB" dirty="0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subject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&amp; </a:t>
            </a:r>
            <a:r>
              <a:rPr lang="en-GB" dirty="0">
                <a:solidFill>
                  <a:srgbClr val="626262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nsolas" panose="020B0609020204030204" pitchFamily="49" charset="0"/>
              </a:rPr>
              <a:t>issuer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union may not uniquely identify a VO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An example is that it is currently impossible to distinguish </a:t>
            </a:r>
            <a:r>
              <a:rPr lang="en-GB" dirty="0" err="1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Femilab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jobs submitted for the  "small experiment” VOs.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NoVA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, Mu2e, Minerva, ... rely on indistinguishable tokens:</a:t>
            </a:r>
            <a:br>
              <a:rPr lang="en-GB" dirty="0">
                <a:solidFill>
                  <a:srgbClr val="626262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"sub": "</a:t>
            </a:r>
            <a:r>
              <a:rPr lang="en-GB" dirty="0" err="1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fermilabpilot@fnal.gov</a:t>
            </a:r>
            <a: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GB" dirty="0" err="1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GB" dirty="0" err="1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cilogon.org</a:t>
            </a:r>
            <a:r>
              <a:rPr lang="en-GB" dirty="0">
                <a:solidFill>
                  <a:srgbClr val="2E2D6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/Fermilab", </a:t>
            </a:r>
            <a:endParaRPr lang="en-GB" dirty="0">
              <a:solidFill>
                <a:srgbClr val="2E2D62"/>
              </a:solidFill>
              <a:latin typeface="Consolas" panose="020B0609020204030204" pitchFamily="49" charset="0"/>
              <a:ea typeface="Source Sans Pro" panose="020B0503030403020204" pitchFamily="34" charset="0"/>
              <a:cs typeface="Consolas" panose="020B0609020204030204" pitchFamily="49" charset="0"/>
            </a:endParaRPr>
          </a:p>
          <a:p>
            <a:endParaRPr lang="en-GB" sz="2000" dirty="0">
              <a:solidFill>
                <a:srgbClr val="626262"/>
              </a:solidFill>
              <a:latin typeface="Arial" panose="020B0604020202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8690BE-9585-A2DB-E3FC-31E64A83D511}"/>
              </a:ext>
            </a:extLst>
          </p:cNvPr>
          <p:cNvSpPr txBox="1"/>
          <p:nvPr/>
        </p:nvSpPr>
        <p:spPr>
          <a:xfrm>
            <a:off x="403340" y="345182"/>
            <a:ext cx="98868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68177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9A5AC6-8D0D-200E-E25D-4C87BBA7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28" t="26557" r="14023" b="11544"/>
          <a:stretch/>
        </p:blipFill>
        <p:spPr>
          <a:xfrm>
            <a:off x="5262283" y="1340803"/>
            <a:ext cx="6934199" cy="604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52F047-B258-DA96-7471-2B9F8793C6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92" t="18723" r="24695" b="36333"/>
          <a:stretch/>
        </p:blipFill>
        <p:spPr>
          <a:xfrm rot="10800000">
            <a:off x="6825653" y="910499"/>
            <a:ext cx="5366345" cy="59475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000" y="2813050"/>
            <a:ext cx="7442200" cy="12319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F273127-A4C8-B643-890C-2DC4FD2D6A30}"/>
              </a:ext>
            </a:extLst>
          </p:cNvPr>
          <p:cNvSpPr/>
          <p:nvPr/>
        </p:nvSpPr>
        <p:spPr>
          <a:xfrm>
            <a:off x="2525654" y="6111890"/>
            <a:ext cx="1931964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160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ADC1DB-59A1-C947-A1DF-E1F6257963DC}"/>
              </a:ext>
            </a:extLst>
          </p:cNvPr>
          <p:cNvSpPr/>
          <p:nvPr/>
        </p:nvSpPr>
        <p:spPr>
          <a:xfrm>
            <a:off x="275082" y="6111890"/>
            <a:ext cx="1708554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>
                <a:solidFill>
                  <a:srgbClr val="2E2D62"/>
                </a:solidFill>
                <a:latin typeface="Arial"/>
                <a:cs typeface="Arial"/>
              </a:rPr>
              <a:t>sc.stfc.ac.uk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A313CC-F7A7-EE54-8373-1710B45B40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9C8BB-8242-0834-6168-B23CA2BCC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25EA67-E755-6DD6-6A37-D2F0BBA938CC}"/>
              </a:ext>
            </a:extLst>
          </p:cNvPr>
          <p:cNvSpPr txBox="1"/>
          <p:nvPr/>
        </p:nvSpPr>
        <p:spPr>
          <a:xfrm>
            <a:off x="136561" y="282388"/>
            <a:ext cx="988688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 Mapping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1ED6C3-2A05-4A52-D660-E69C4E5F0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61" y="1363892"/>
            <a:ext cx="11918877" cy="413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7806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56a2085-184e-4be1-99cb-fefd18a4a78b" xsi:nil="true"/>
    <lcf76f155ced4ddcb4097134ff3c332f xmlns="350e99e0-5df4-47bc-b2c5-1a6facd0cb2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AE72E05096C94699595CEFC3482628" ma:contentTypeVersion="10" ma:contentTypeDescription="Create a new document." ma:contentTypeScope="" ma:versionID="5035e01422be2ce48024968bf69bac60">
  <xsd:schema xmlns:xsd="http://www.w3.org/2001/XMLSchema" xmlns:xs="http://www.w3.org/2001/XMLSchema" xmlns:p="http://schemas.microsoft.com/office/2006/metadata/properties" xmlns:ns2="350e99e0-5df4-47bc-b2c5-1a6facd0cb23" xmlns:ns3="656a2085-184e-4be1-99cb-fefd18a4a78b" targetNamespace="http://schemas.microsoft.com/office/2006/metadata/properties" ma:root="true" ma:fieldsID="3e532793e3c4c44a23171d13db87c004" ns2:_="" ns3:_="">
    <xsd:import namespace="350e99e0-5df4-47bc-b2c5-1a6facd0cb23"/>
    <xsd:import namespace="656a2085-184e-4be1-99cb-fefd18a4a7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0e99e0-5df4-47bc-b2c5-1a6facd0cb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6a2085-184e-4be1-99cb-fefd18a4a78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0cec779-4c7c-493a-9f85-724ce758ef7e}" ma:internalName="TaxCatchAll" ma:showField="CatchAllData" ma:web="656a2085-184e-4be1-99cb-fefd18a4a7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F1C4F4-B514-46B5-BA53-F3136A038A55}">
  <ds:schemaRefs>
    <ds:schemaRef ds:uri="350e99e0-5df4-47bc-b2c5-1a6facd0cb23"/>
    <ds:schemaRef ds:uri="http://schemas.microsoft.com/office/2006/documentManagement/types"/>
    <ds:schemaRef ds:uri="656a2085-184e-4be1-99cb-fefd18a4a78b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9395AD-D660-4B48-BFDD-ADCD53370D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0e99e0-5df4-47bc-b2c5-1a6facd0cb23"/>
    <ds:schemaRef ds:uri="656a2085-184e-4be1-99cb-fefd18a4a7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2724</TotalTime>
  <Words>1222</Words>
  <Application>Microsoft Macintosh PowerPoint</Application>
  <PresentationFormat>Widescreen</PresentationFormat>
  <Paragraphs>85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Aptos</vt:lpstr>
      <vt:lpstr>Arial</vt:lpstr>
      <vt:lpstr>Arial Regular</vt:lpstr>
      <vt:lpstr>Calibri</vt:lpstr>
      <vt:lpstr>Calibri Light</vt:lpstr>
      <vt:lpstr>Consolas</vt:lpstr>
      <vt:lpstr>Simplified Arabic Fixed</vt:lpstr>
      <vt:lpstr>Source Sans Pro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Tom Dack</cp:lastModifiedBy>
  <cp:revision>8</cp:revision>
  <cp:lastPrinted>2019-10-02T08:27:37Z</cp:lastPrinted>
  <dcterms:created xsi:type="dcterms:W3CDTF">2019-09-17T08:04:08Z</dcterms:created>
  <dcterms:modified xsi:type="dcterms:W3CDTF">2025-05-07T09:53:58Z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0x01010012AE72E05096C94699595CEFC3482628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