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  <p:sldMasterId id="2147483668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FF0E6EA-116F-48E0-AB98-897E5CE81CD8}">
  <a:tblStyle styleId="{EFF0E6EA-116F-48E0-AB98-897E5CE81CD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>
      <p:cViewPr varScale="1">
        <p:scale>
          <a:sx n="162" d="100"/>
          <a:sy n="162" d="100"/>
        </p:scale>
        <p:origin x="200" y="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612ee69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4612ee69c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01ea141aa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1" name="Google Shape;271;g3501ea141aa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501ea141aa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9" name="Google Shape;279;g3501ea141aa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90d25c0bc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90d25c0bc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f994cf0c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2f994cf0c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2f8acff2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2f8acff2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f994cf0c7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2f994cf0c7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e2bfec7989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e2bfec7989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2f994cf0c7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2f994cf0c7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2f994cf0c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2f994cf0c7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2f994cf0c7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2f994cf0c7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501ea141aa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2" name="Google Shape;262;g3501ea141aa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311708" y="1170459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311700" y="3260009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57075" y="390200"/>
            <a:ext cx="768423" cy="10390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" name="Google Shape;60;p14"/>
          <p:cNvCxnSpPr/>
          <p:nvPr/>
        </p:nvCxnSpPr>
        <p:spPr>
          <a:xfrm rot="10800000" flipH="1">
            <a:off x="587700" y="767950"/>
            <a:ext cx="7170000" cy="21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Google Shape;61;p14"/>
          <p:cNvSpPr txBox="1"/>
          <p:nvPr/>
        </p:nvSpPr>
        <p:spPr>
          <a:xfrm>
            <a:off x="508075" y="418450"/>
            <a:ext cx="3182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Google Shape;62;p14"/>
          <p:cNvCxnSpPr/>
          <p:nvPr/>
        </p:nvCxnSpPr>
        <p:spPr>
          <a:xfrm>
            <a:off x="601800" y="4612225"/>
            <a:ext cx="7956600" cy="1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64" name="Google Shape;64;p14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5" name="Google Shape;65;p14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 and 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69" name="Google Shape;69;p15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0" name="Google Shape;70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p15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74" name="Google Shape;74;p15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5" name="Google Shape;75;p15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80" name="Google Shape;80;p16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1" name="Google Shape;8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16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" name="Google Shape;84;p16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85" name="Google Shape;85;p16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6" name="Google Shape;86;p16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90" name="Google Shape;90;p17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1" name="Google Shape;91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" name="Google Shape;93;p17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4" name="Google Shape;94;p17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95" name="Google Shape;95;p17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6" name="Google Shape;96;p17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100" name="Google Shape;100;p18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1" name="Google Shape;10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" name="Google Shape;103;p18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" name="Google Shape;104;p18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05" name="Google Shape;105;p18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6" name="Google Shape;106;p18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112" name="Google Shape;112;p19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3" name="Google Shape;11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5" name="Google Shape;115;p19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9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17" name="Google Shape;117;p19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18" name="Google Shape;118;p19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body" idx="1"/>
          </p:nvPr>
        </p:nvSpPr>
        <p:spPr>
          <a:xfrm>
            <a:off x="311700" y="4037400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121" name="Google Shape;121;p20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2" name="Google Shape;122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20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" name="Google Shape;125;p20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26" name="Google Shape;126;p20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131" name="Google Shape;131;p21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2" name="Google Shape;13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1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Large Ion Collider Experiment</a:t>
            </a:r>
            <a:endParaRPr sz="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4" name="Google Shape;134;p21"/>
          <p:cNvCxnSpPr/>
          <p:nvPr/>
        </p:nvCxnSpPr>
        <p:spPr>
          <a:xfrm rot="10800000" flipH="1">
            <a:off x="394925" y="4713165"/>
            <a:ext cx="8437500" cy="15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136" name="Google Shape;136;p21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7" name="Google Shape;137;p21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319562" y="4812336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28950" y="4812336"/>
            <a:ext cx="4640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484669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ds.cern.ch/record/2011297/files/ALICE-TDR-019.pdf" TargetMode="External"/><Relationship Id="rId4" Type="http://schemas.openxmlformats.org/officeDocument/2006/relationships/hyperlink" Target="https://indico.cern.ch/event/1356247/contributions/5710259/subcontributions/516908/attachments/2975026/5236829/20241119%20Analysis%20Infrastructure%20Charge%20-%20LHCC-2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7075" y="390200"/>
            <a:ext cx="768423" cy="10390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22"/>
          <p:cNvCxnSpPr/>
          <p:nvPr/>
        </p:nvCxnSpPr>
        <p:spPr>
          <a:xfrm>
            <a:off x="8429875" y="583000"/>
            <a:ext cx="4800" cy="2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22"/>
          <p:cNvCxnSpPr/>
          <p:nvPr/>
        </p:nvCxnSpPr>
        <p:spPr>
          <a:xfrm rot="10800000" flipH="1">
            <a:off x="587700" y="767950"/>
            <a:ext cx="7170000" cy="21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" name="Google Shape;145;p22"/>
          <p:cNvSpPr txBox="1"/>
          <p:nvPr/>
        </p:nvSpPr>
        <p:spPr>
          <a:xfrm>
            <a:off x="508075" y="418450"/>
            <a:ext cx="3182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 Large Ion Collider Experiment</a:t>
            </a:r>
            <a:endParaRPr dirty="0"/>
          </a:p>
        </p:txBody>
      </p:sp>
      <p:cxnSp>
        <p:nvCxnSpPr>
          <p:cNvPr id="146" name="Google Shape;146;p22"/>
          <p:cNvCxnSpPr/>
          <p:nvPr/>
        </p:nvCxnSpPr>
        <p:spPr>
          <a:xfrm>
            <a:off x="601800" y="4612225"/>
            <a:ext cx="7956600" cy="1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7" name="Google Shape;147;p22"/>
          <p:cNvSpPr txBox="1"/>
          <p:nvPr/>
        </p:nvSpPr>
        <p:spPr>
          <a:xfrm>
            <a:off x="949375" y="1786875"/>
            <a:ext cx="7007700" cy="14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000" dirty="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ALICE Analysis Facilities</a:t>
            </a:r>
            <a:endParaRPr sz="3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48" name="Google Shape;14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 dirty="0"/>
          </a:p>
        </p:txBody>
      </p:sp>
      <p:sp>
        <p:nvSpPr>
          <p:cNvPr id="149" name="Google Shape;149;p22"/>
          <p:cNvSpPr txBox="1"/>
          <p:nvPr/>
        </p:nvSpPr>
        <p:spPr>
          <a:xfrm>
            <a:off x="1508550" y="3438475"/>
            <a:ext cx="6824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</a:rPr>
              <a:t>L. Betev, </a:t>
            </a:r>
            <a:r>
              <a:rPr lang="en-GB" u="sng" dirty="0">
                <a:solidFill>
                  <a:schemeClr val="dk2"/>
                </a:solidFill>
              </a:rPr>
              <a:t>M. Litmaath</a:t>
            </a:r>
            <a:endParaRPr u="sng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777777"/>
                </a:solidFill>
                <a:highlight>
                  <a:srgbClr val="FFFFFF"/>
                </a:highlight>
                <a:hlinkClick r:id="rId4"/>
              </a:rPr>
              <a:t>WLCG/HSF Workshop</a:t>
            </a:r>
            <a:r>
              <a:rPr lang="en-GB" b="1" dirty="0">
                <a:solidFill>
                  <a:srgbClr val="777777"/>
                </a:solidFill>
                <a:highlight>
                  <a:srgbClr val="FFFFFF"/>
                </a:highlight>
              </a:rPr>
              <a:t> @ IJCLab Orsay, May 6, 2025</a:t>
            </a:r>
            <a:endParaRPr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Data Model – Connected Tables</a:t>
            </a:r>
            <a:endParaRPr dirty="0"/>
          </a:p>
        </p:txBody>
      </p:sp>
      <p:sp>
        <p:nvSpPr>
          <p:cNvPr id="274" name="Google Shape;274;p31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77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>
                <a:latin typeface="Helvetica Neue"/>
                <a:ea typeface="Helvetica Neue"/>
                <a:cs typeface="Helvetica Neue"/>
                <a:sym typeface="Helvetica Neue"/>
              </a:rPr>
              <a:t>Structure-of-arrays</a:t>
            </a:r>
            <a:r>
              <a:rPr lang="en-GB" dirty="0">
                <a:latin typeface="Helvetica Neue"/>
                <a:ea typeface="Helvetica Neue"/>
                <a:cs typeface="Helvetica Neue"/>
                <a:sym typeface="Helvetica Neue"/>
              </a:rPr>
              <a:t> instead of previously used array-of-structures</a:t>
            </a: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dirty="0">
                <a:latin typeface="Helvetica Neue"/>
                <a:ea typeface="Helvetica Neue"/>
                <a:cs typeface="Helvetica Neue"/>
                <a:sym typeface="Helvetica Neue"/>
              </a:rPr>
              <a:t>Arrays (columns) -  organized in logical Tables, corresponding to physical concepts of Collisions, Tracks etc.</a:t>
            </a: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dirty="0">
                <a:latin typeface="Helvetica Neue"/>
                <a:ea typeface="Helvetica Neue"/>
                <a:cs typeface="Helvetica Neue"/>
                <a:sym typeface="Helvetica Neue"/>
              </a:rPr>
              <a:t>Tables may refer to other Tables through various indexing techniques</a:t>
            </a:r>
            <a:endParaRPr b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/>
              <a:t>Significantly reduced size per collision </a:t>
            </a:r>
            <a:r>
              <a:rPr lang="en-GB" dirty="0"/>
              <a:t>compared to Run 1/2</a:t>
            </a:r>
            <a:endParaRPr dirty="0"/>
          </a:p>
        </p:txBody>
      </p:sp>
      <p:sp>
        <p:nvSpPr>
          <p:cNvPr id="275" name="Google Shape;275;p31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10</a:t>
            </a:fld>
            <a:endParaRPr dirty="0"/>
          </a:p>
        </p:txBody>
      </p:sp>
      <p:graphicFrame>
        <p:nvGraphicFramePr>
          <p:cNvPr id="276" name="Google Shape;276;p31"/>
          <p:cNvGraphicFramePr/>
          <p:nvPr/>
        </p:nvGraphicFramePr>
        <p:xfrm>
          <a:off x="1270522" y="2499307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BBBBBB"/>
                    </a:gs>
                    <a:gs pos="35000">
                      <a:srgbClr val="CFCFCF"/>
                    </a:gs>
                    <a:gs pos="100000">
                      <a:srgbClr val="EDEDED"/>
                    </a:gs>
                  </a:gsLst>
                  <a:lin ang="16200038" scaled="0"/>
                </a:gradFill>
                <a:tableStyleId>{EFF0E6EA-116F-48E0-AB98-897E5CE81CD8}</a:tableStyleId>
              </a:tblPr>
              <a:tblGrid>
                <a:gridCol w="324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u="none" strike="noStrike" cap="none" dirty="0">
                          <a:solidFill>
                            <a:srgbClr val="000000"/>
                          </a:solidFill>
                        </a:rPr>
                        <a:t>Collision system</a:t>
                      </a:r>
                      <a:endParaRPr b="1"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u="none" strike="noStrike" cap="none" dirty="0">
                          <a:solidFill>
                            <a:srgbClr val="000000"/>
                          </a:solidFill>
                        </a:rPr>
                        <a:t>pp</a:t>
                      </a:r>
                      <a:endParaRPr b="1" u="none" strike="noStrike" cap="none" dirty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u="none" strike="noStrike" cap="none" dirty="0">
                          <a:solidFill>
                            <a:srgbClr val="000000"/>
                          </a:solidFill>
                        </a:rPr>
                        <a:t>Pb-Pb</a:t>
                      </a:r>
                      <a:endParaRPr b="1" u="none" strike="noStrike" cap="none" dirty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u="none" strike="noStrike" cap="none" dirty="0">
                          <a:solidFill>
                            <a:srgbClr val="000000"/>
                          </a:solidFill>
                        </a:rPr>
                        <a:t>p-Pb</a:t>
                      </a:r>
                      <a:endParaRPr b="1" u="none" strike="noStrike" cap="none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CTF average size per event (kB)</a:t>
                      </a:r>
                      <a:endParaRPr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43.5</a:t>
                      </a:r>
                      <a:endParaRPr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3203.0</a:t>
                      </a:r>
                      <a:endParaRPr b="0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dirty="0">
                          <a:solidFill>
                            <a:srgbClr val="7F7F7F"/>
                          </a:solidFill>
                        </a:rPr>
                        <a:t>128.0</a:t>
                      </a:r>
                      <a:endParaRPr b="0" u="none" strike="noStrike" cap="none" dirty="0">
                        <a:solidFill>
                          <a:srgbClr val="7F7F7F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AO2D average size per event (kB)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5.77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290.0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7F7F7F"/>
                          </a:solidFill>
                        </a:rPr>
                        <a:t>17.0</a:t>
                      </a:r>
                      <a:endParaRPr u="none" strike="noStrike" cap="none" dirty="0">
                        <a:solidFill>
                          <a:srgbClr val="7F7F7F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CTF/AO2D reduction factor</a:t>
                      </a:r>
                      <a:endParaRPr b="1" u="none" strike="noStrike" cap="none" dirty="0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7.5</a:t>
                      </a:r>
                      <a:endParaRPr b="1" u="none" strike="noStrike" cap="none" dirty="0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11.0</a:t>
                      </a:r>
                      <a:endParaRPr b="1" u="none" strike="noStrike" cap="none" dirty="0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7.5</a:t>
                      </a:r>
                      <a:endParaRPr b="1" u="none" strike="noStrike" cap="none" dirty="0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MC AO2D average size per event (KB)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34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000000"/>
                          </a:solidFill>
                        </a:rPr>
                        <a:t>2260</a:t>
                      </a:r>
                      <a:endParaRPr u="none" strike="noStrike" cap="none" dirty="0"/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0" u="none" strike="noStrike" cap="none" dirty="0">
                          <a:solidFill>
                            <a:srgbClr val="7F7F7F"/>
                          </a:solidFill>
                        </a:rPr>
                        <a:t>88</a:t>
                      </a:r>
                      <a:endParaRPr u="none" strike="noStrike" cap="none" dirty="0">
                        <a:solidFill>
                          <a:srgbClr val="7F7F7F"/>
                        </a:solidFill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0150" y="1350625"/>
            <a:ext cx="2602149" cy="2638836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Derived data sets for AF and individual analysers</a:t>
            </a:r>
            <a:endParaRPr dirty="0"/>
          </a:p>
        </p:txBody>
      </p:sp>
      <p:sp>
        <p:nvSpPr>
          <p:cNvPr id="283" name="Google Shape;283;p32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5976300" cy="36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Some objectives of the derived data set strategy: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Regulate load and optimize the frequency with which analyzers can access grid resources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Allow for the possibility of meaningful local analyses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Tiered Skimming Approach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Multi-tiered datasets, lowest tiers are reduced to the needs of individual analysers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Target and adoption: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Requirement: reduction in data read load by a factor of 100x or more, similar for CPU wall time - applicable only for specific analyses 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The adoption of derived datasets is steadily increasing - over a third of the trains running on these</a:t>
            </a: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284" name="Google Shape;284;p32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3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Challenges and future work</a:t>
            </a:r>
            <a:endParaRPr dirty="0"/>
          </a:p>
        </p:txBody>
      </p:sp>
      <p:cxnSp>
        <p:nvCxnSpPr>
          <p:cNvPr id="290" name="Google Shape;290;p33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91" name="Google Shape;29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3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293" name="Google Shape;293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 dirty="0"/>
          </a:p>
        </p:txBody>
      </p:sp>
      <p:sp>
        <p:nvSpPr>
          <p:cNvPr id="294" name="Google Shape;294;p33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5" name="Google Shape;295;p33"/>
          <p:cNvSpPr txBox="1">
            <a:spLocks noGrp="1"/>
          </p:cNvSpPr>
          <p:nvPr>
            <p:ph type="body" idx="1"/>
          </p:nvPr>
        </p:nvSpPr>
        <p:spPr>
          <a:xfrm>
            <a:off x="259800" y="1030700"/>
            <a:ext cx="8179500" cy="38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Data management per AF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Current dataset placement relies solely on space availability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This may result in unnecessary data movement over long distances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Implement a data proximity/throughput based system to optimize AF storage transfers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Develop a popularity service for automatic dataset removal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Explore and experiment with new storage technologies (if available)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Wider adoption of tiered datasets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Consider the use of alternative resources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Install GPUs at one of the AF farms (Wigner) to gain user experience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Leverage existing payload matching/container systems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Hyperloop development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Organized analysis is tightly coupled with AF usage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Maintain continuous development to incorporate new use cases, improve the control system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Scope of this presentation </a:t>
            </a:r>
            <a:endParaRPr dirty="0"/>
          </a:p>
        </p:txBody>
      </p:sp>
      <p:cxnSp>
        <p:nvCxnSpPr>
          <p:cNvPr id="155" name="Google Shape;155;p23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6" name="Google Shape;15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3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158" name="Google Shape;15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 dirty="0"/>
          </a:p>
        </p:txBody>
      </p:sp>
      <p:sp>
        <p:nvSpPr>
          <p:cNvPr id="159" name="Google Shape;159;p23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0" name="Google Shape;160;p23"/>
          <p:cNvSpPr txBox="1">
            <a:spLocks noGrp="1"/>
          </p:cNvSpPr>
          <p:nvPr>
            <p:ph type="body" idx="1"/>
          </p:nvPr>
        </p:nvSpPr>
        <p:spPr>
          <a:xfrm>
            <a:off x="267425" y="1193150"/>
            <a:ext cx="7887600" cy="38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Guided by the WLCG referees </a:t>
            </a:r>
            <a:r>
              <a:rPr lang="en-GB" u="sng" dirty="0">
                <a:solidFill>
                  <a:schemeClr val="hlink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questions</a:t>
            </a: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on analysis infrastructure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Helvetica Neue"/>
              <a:buChar char="○"/>
            </a:pP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Not discussing </a:t>
            </a:r>
            <a:r>
              <a:rPr lang="en-GB" sz="1500" b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point 1</a:t>
            </a: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</a:t>
            </a:r>
            <a:r>
              <a:rPr lang="en-GB" sz="1500" i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Description of the current Run-3 analysis model</a:t>
            </a: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) or </a:t>
            </a:r>
            <a:r>
              <a:rPr lang="en-GB" sz="1500" b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point 2</a:t>
            </a: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</a:t>
            </a:r>
            <a:r>
              <a:rPr lang="en-GB" sz="1500" i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Future analysis model in Run-4 and Run-5</a:t>
            </a: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) - these are extensively covered in the </a:t>
            </a:r>
            <a:r>
              <a:rPr lang="en-GB" sz="1500" u="sng" dirty="0">
                <a:solidFill>
                  <a:schemeClr val="hlink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ALICE upgrade TDR</a:t>
            </a:r>
            <a:r>
              <a:rPr lang="en-GB" sz="15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 and elsewhere</a:t>
            </a:r>
            <a:endParaRPr sz="15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Focus on point 3 (</a:t>
            </a:r>
            <a:r>
              <a:rPr lang="en-GB" i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Managing the evolution of the Analysis Infrastructure)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ALICE approach to Analysis Facilities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Operation and future plans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 the hope this may help and inspire…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Quick recap of ALICE Analysis Facilities  </a:t>
            </a:r>
            <a:endParaRPr dirty="0"/>
          </a:p>
        </p:txBody>
      </p:sp>
      <p:cxnSp>
        <p:nvCxnSpPr>
          <p:cNvPr id="166" name="Google Shape;166;p24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4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169" name="Google Shape;16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 dirty="0"/>
          </a:p>
        </p:txBody>
      </p:sp>
      <p:sp>
        <p:nvSpPr>
          <p:cNvPr id="170" name="Google Shape;170;p24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3206475" y="1065550"/>
            <a:ext cx="5552400" cy="4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Integral part of the ALICE computing model for Run3+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Bulk of data analysis through organized analysis trains on Grid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Final steps (histograms) on physicist laptop/workstation</a:t>
            </a: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Basic architectural considerations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Dedicated location with comprehensive data samples from asynchronous and MC data processing at </a:t>
            </a:r>
            <a:r>
              <a:rPr lang="en-GB" b="1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~10% statistics</a:t>
            </a:r>
            <a:endParaRPr b="1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Fast I/O, ~15MB/s/core, total of ~10kcores, ~10PB of storage capacity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Emphasis on predictability of analysis turnover, especially in pre-conference times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Leverage existing Grid sites and middleware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Easy functional expansion for new elements, for example accelerators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2" name="Google Shape;172;p24"/>
          <p:cNvSpPr/>
          <p:nvPr/>
        </p:nvSpPr>
        <p:spPr>
          <a:xfrm>
            <a:off x="559975" y="1285025"/>
            <a:ext cx="2708100" cy="22401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Analysis Facility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Fast I/O</a:t>
            </a:r>
            <a:r>
              <a:rPr lang="en-GB" dirty="0"/>
              <a:t>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3" name="Google Shape;173;p24"/>
          <p:cNvSpPr/>
          <p:nvPr/>
        </p:nvSpPr>
        <p:spPr>
          <a:xfrm>
            <a:off x="694975" y="2067150"/>
            <a:ext cx="784500" cy="1009200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SE</a:t>
            </a:r>
            <a:endParaRPr dirty="0"/>
          </a:p>
        </p:txBody>
      </p:sp>
      <p:sp>
        <p:nvSpPr>
          <p:cNvPr id="174" name="Google Shape;174;p24"/>
          <p:cNvSpPr/>
          <p:nvPr/>
        </p:nvSpPr>
        <p:spPr>
          <a:xfrm>
            <a:off x="2335275" y="2148600"/>
            <a:ext cx="871200" cy="846300"/>
          </a:xfrm>
          <a:prstGeom prst="round1Rect">
            <a:avLst>
              <a:gd name="adj" fmla="val 16667"/>
            </a:avLst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CPU,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possibly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GPU</a:t>
            </a:r>
            <a:endParaRPr dirty="0"/>
          </a:p>
        </p:txBody>
      </p:sp>
      <p:cxnSp>
        <p:nvCxnSpPr>
          <p:cNvPr id="175" name="Google Shape;175;p24"/>
          <p:cNvCxnSpPr>
            <a:stCxn id="173" idx="4"/>
            <a:endCxn id="174" idx="1"/>
          </p:cNvCxnSpPr>
          <p:nvPr/>
        </p:nvCxnSpPr>
        <p:spPr>
          <a:xfrm>
            <a:off x="1479475" y="2571750"/>
            <a:ext cx="8559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6" name="Google Shape;176;p24"/>
          <p:cNvCxnSpPr>
            <a:stCxn id="177" idx="0"/>
            <a:endCxn id="173" idx="3"/>
          </p:cNvCxnSpPr>
          <p:nvPr/>
        </p:nvCxnSpPr>
        <p:spPr>
          <a:xfrm rot="10800000">
            <a:off x="1087175" y="3076250"/>
            <a:ext cx="11100" cy="703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8" name="Google Shape;178;p24"/>
          <p:cNvCxnSpPr>
            <a:stCxn id="179" idx="0"/>
            <a:endCxn id="174" idx="2"/>
          </p:cNvCxnSpPr>
          <p:nvPr/>
        </p:nvCxnSpPr>
        <p:spPr>
          <a:xfrm rot="10800000">
            <a:off x="2770875" y="2994950"/>
            <a:ext cx="0" cy="784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9" name="Google Shape;179;p24"/>
          <p:cNvSpPr/>
          <p:nvPr/>
        </p:nvSpPr>
        <p:spPr>
          <a:xfrm>
            <a:off x="2062425" y="3779450"/>
            <a:ext cx="1416900" cy="937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chemeClr val="dk2"/>
                </a:solidFill>
              </a:rPr>
              <a:t>Common Grid/AF payload management</a:t>
            </a:r>
            <a:endParaRPr sz="1200" dirty="0"/>
          </a:p>
        </p:txBody>
      </p:sp>
      <p:sp>
        <p:nvSpPr>
          <p:cNvPr id="177" name="Google Shape;177;p24"/>
          <p:cNvSpPr/>
          <p:nvPr/>
        </p:nvSpPr>
        <p:spPr>
          <a:xfrm>
            <a:off x="358025" y="3779450"/>
            <a:ext cx="1480500" cy="937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2"/>
                </a:solidFill>
              </a:rPr>
              <a:t>Data copied from Grid sites, requires good network connectivity</a:t>
            </a:r>
            <a:endParaRPr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AF implementation  </a:t>
            </a:r>
            <a:endParaRPr dirty="0"/>
          </a:p>
        </p:txBody>
      </p:sp>
      <p:cxnSp>
        <p:nvCxnSpPr>
          <p:cNvPr id="185" name="Google Shape;185;p25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6" name="Google Shape;18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5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188" name="Google Shape;18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 dirty="0"/>
          </a:p>
        </p:txBody>
      </p:sp>
      <p:sp>
        <p:nvSpPr>
          <p:cNvPr id="189" name="Google Shape;189;p25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0" name="Google Shape;190;p25"/>
          <p:cNvSpPr txBox="1">
            <a:spLocks noGrp="1"/>
          </p:cNvSpPr>
          <p:nvPr>
            <p:ph type="body" idx="1"/>
          </p:nvPr>
        </p:nvSpPr>
        <p:spPr>
          <a:xfrm>
            <a:off x="3390675" y="894300"/>
            <a:ext cx="5552400" cy="4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Identify AF suitable computing facilities</a:t>
            </a: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Enthusiastic local support - highly visible part of the analysis system, downtimes are undesirable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Adequate internal site structure - fast interconnect between SE and WNs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Good WAN connectivity for data transfers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Compatibility with Grid middleware - common workload and data management tools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3 T2s identified for full or partial conversion to AF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GSI Darmstadt (GreenCube), KFKI Budapest (Wigner Scientific Computing Lab), LBNL Berkeley (HPC systems)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Choice of these T2s is not coincidental</a:t>
            </a: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Full compatibility with architectural requirements for storage, compute size and connectivity 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Already existing centres with proven operational record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Added bonus - lower energy footprint @ some of the AFs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1" name="Google Shape;191;p25"/>
          <p:cNvSpPr/>
          <p:nvPr/>
        </p:nvSpPr>
        <p:spPr>
          <a:xfrm>
            <a:off x="1850088" y="1809975"/>
            <a:ext cx="1732500" cy="9879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AF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192;p25"/>
          <p:cNvSpPr/>
          <p:nvPr/>
        </p:nvSpPr>
        <p:spPr>
          <a:xfrm>
            <a:off x="1940975" y="2176200"/>
            <a:ext cx="481500" cy="426900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SE</a:t>
            </a:r>
            <a:endParaRPr dirty="0"/>
          </a:p>
        </p:txBody>
      </p:sp>
      <p:sp>
        <p:nvSpPr>
          <p:cNvPr id="193" name="Google Shape;193;p25"/>
          <p:cNvSpPr/>
          <p:nvPr/>
        </p:nvSpPr>
        <p:spPr>
          <a:xfrm>
            <a:off x="2909075" y="2158800"/>
            <a:ext cx="603300" cy="461700"/>
          </a:xfrm>
          <a:prstGeom prst="round1Rect">
            <a:avLst>
              <a:gd name="adj" fmla="val 16667"/>
            </a:avLst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CPU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GPU</a:t>
            </a:r>
            <a:endParaRPr dirty="0"/>
          </a:p>
        </p:txBody>
      </p:sp>
      <p:cxnSp>
        <p:nvCxnSpPr>
          <p:cNvPr id="194" name="Google Shape;194;p25"/>
          <p:cNvCxnSpPr>
            <a:stCxn id="192" idx="4"/>
            <a:endCxn id="193" idx="1"/>
          </p:cNvCxnSpPr>
          <p:nvPr/>
        </p:nvCxnSpPr>
        <p:spPr>
          <a:xfrm>
            <a:off x="2422475" y="2389650"/>
            <a:ext cx="486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5" name="Google Shape;195;p25"/>
          <p:cNvSpPr/>
          <p:nvPr/>
        </p:nvSpPr>
        <p:spPr>
          <a:xfrm>
            <a:off x="585775" y="1341975"/>
            <a:ext cx="690000" cy="828900"/>
          </a:xfrm>
          <a:prstGeom prst="can">
            <a:avLst>
              <a:gd name="adj" fmla="val 25000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Grid SEs</a:t>
            </a:r>
            <a:endParaRPr dirty="0"/>
          </a:p>
        </p:txBody>
      </p:sp>
      <p:cxnSp>
        <p:nvCxnSpPr>
          <p:cNvPr id="196" name="Google Shape;196;p25"/>
          <p:cNvCxnSpPr>
            <a:stCxn id="195" idx="4"/>
          </p:cNvCxnSpPr>
          <p:nvPr/>
        </p:nvCxnSpPr>
        <p:spPr>
          <a:xfrm>
            <a:off x="1275775" y="1756425"/>
            <a:ext cx="665100" cy="657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7" name="Google Shape;197;p25"/>
          <p:cNvSpPr/>
          <p:nvPr/>
        </p:nvSpPr>
        <p:spPr>
          <a:xfrm>
            <a:off x="1700225" y="3948875"/>
            <a:ext cx="1613400" cy="799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JAliEn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Central Task Queue</a:t>
            </a:r>
            <a:endParaRPr dirty="0"/>
          </a:p>
        </p:txBody>
      </p:sp>
      <p:cxnSp>
        <p:nvCxnSpPr>
          <p:cNvPr id="198" name="Google Shape;198;p25"/>
          <p:cNvCxnSpPr>
            <a:stCxn id="197" idx="0"/>
            <a:endCxn id="193" idx="2"/>
          </p:cNvCxnSpPr>
          <p:nvPr/>
        </p:nvCxnSpPr>
        <p:spPr>
          <a:xfrm rot="10800000" flipH="1">
            <a:off x="2506925" y="2620475"/>
            <a:ext cx="703800" cy="1328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9" name="Google Shape;199;p25"/>
          <p:cNvSpPr txBox="1"/>
          <p:nvPr/>
        </p:nvSpPr>
        <p:spPr>
          <a:xfrm>
            <a:off x="1850100" y="2937438"/>
            <a:ext cx="10401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2"/>
                </a:solidFill>
              </a:rPr>
              <a:t>Analysis payload</a:t>
            </a:r>
            <a:endParaRPr sz="1600" dirty="0">
              <a:solidFill>
                <a:schemeClr val="dk2"/>
              </a:solidFill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1336500" y="1372600"/>
            <a:ext cx="1553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2"/>
                </a:solidFill>
              </a:rPr>
              <a:t>Fast WAN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01" name="Google Shape;201;p25"/>
          <p:cNvSpPr/>
          <p:nvPr/>
        </p:nvSpPr>
        <p:spPr>
          <a:xfrm>
            <a:off x="559475" y="2571750"/>
            <a:ext cx="690000" cy="828900"/>
          </a:xfrm>
          <a:prstGeom prst="can">
            <a:avLst>
              <a:gd name="adj" fmla="val 25000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Grid SEs</a:t>
            </a:r>
            <a:endParaRPr dirty="0"/>
          </a:p>
        </p:txBody>
      </p:sp>
      <p:cxnSp>
        <p:nvCxnSpPr>
          <p:cNvPr id="202" name="Google Shape;202;p25"/>
          <p:cNvCxnSpPr>
            <a:stCxn id="201" idx="4"/>
            <a:endCxn id="192" idx="2"/>
          </p:cNvCxnSpPr>
          <p:nvPr/>
        </p:nvCxnSpPr>
        <p:spPr>
          <a:xfrm rot="10800000" flipH="1">
            <a:off x="1249475" y="2389800"/>
            <a:ext cx="691500" cy="596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3" name="Google Shape;203;p25"/>
          <p:cNvSpPr txBox="1"/>
          <p:nvPr/>
        </p:nvSpPr>
        <p:spPr>
          <a:xfrm>
            <a:off x="657775" y="2170875"/>
            <a:ext cx="486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chemeClr val="dk2"/>
                </a:solidFill>
              </a:rPr>
              <a:t>…</a:t>
            </a:r>
            <a:endParaRPr sz="2000" b="1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AF use case sample  </a:t>
            </a:r>
            <a:endParaRPr dirty="0"/>
          </a:p>
        </p:txBody>
      </p:sp>
      <p:cxnSp>
        <p:nvCxnSpPr>
          <p:cNvPr id="209" name="Google Shape;209;p26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10" name="Google Shape;2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212" name="Google Shape;21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 dirty="0"/>
          </a:p>
        </p:txBody>
      </p:sp>
      <p:sp>
        <p:nvSpPr>
          <p:cNvPr id="213" name="Google Shape;213;p26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214;p26"/>
          <p:cNvSpPr txBox="1">
            <a:spLocks noGrp="1"/>
          </p:cNvSpPr>
          <p:nvPr>
            <p:ph type="body" idx="1"/>
          </p:nvPr>
        </p:nvSpPr>
        <p:spPr>
          <a:xfrm>
            <a:off x="253175" y="1065550"/>
            <a:ext cx="8473200" cy="39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Develop and tune analysis algorithms rapidly using a data subset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Scale the analysis to the full dataset on the Grid using the same software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Perform initial data exploration, detailed QA of processing/MC cycles and low-statistics analysis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Conduct detector calibration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Leveraging the suitability for specific datasets and the need for fast turnaround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Ensure seamless transition between AF and Grid 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Both run the same O2 code, guaranteed consistent execution across all types of resources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Hyperloop system  </a:t>
            </a:r>
            <a:endParaRPr dirty="0"/>
          </a:p>
        </p:txBody>
      </p:sp>
      <p:cxnSp>
        <p:nvCxnSpPr>
          <p:cNvPr id="220" name="Google Shape;220;p27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1" name="Google Shape;2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7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223" name="Google Shape;223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 dirty="0"/>
          </a:p>
        </p:txBody>
      </p:sp>
      <p:sp>
        <p:nvSpPr>
          <p:cNvPr id="224" name="Google Shape;224;p27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" name="Google Shape;225;p27"/>
          <p:cNvSpPr txBox="1">
            <a:spLocks noGrp="1"/>
          </p:cNvSpPr>
          <p:nvPr>
            <p:ph type="body" idx="1"/>
          </p:nvPr>
        </p:nvSpPr>
        <p:spPr>
          <a:xfrm>
            <a:off x="1553774" y="907500"/>
            <a:ext cx="7308775" cy="19791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Facilitates the organisation and execution of all large-scale analysis in ALICE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</a:pPr>
            <a:r>
              <a:rPr lang="en-GB" sz="1200" dirty="0"/>
              <a:t>Fully integrated with JAliEn workload management and MonALISA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Individual physics tasks are organized into wagons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Wagons are assembled into trains to run over the same dataset (minimize I/O, maximise efficiency)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Operates on 10% AOD samples using daily builds of O2Physics code, distributed through CVMFS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sz="12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Selected analyses run on full data sets across the grid after approval of physics board</a:t>
            </a:r>
            <a:endParaRPr sz="12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26" name="Google Shape;22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525" y="1312200"/>
            <a:ext cx="1048075" cy="104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450" y="2944825"/>
            <a:ext cx="4237899" cy="17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 txBox="1"/>
          <p:nvPr/>
        </p:nvSpPr>
        <p:spPr>
          <a:xfrm>
            <a:off x="4519350" y="2997625"/>
            <a:ext cx="40785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Helvetica Neue"/>
              <a:buChar char="●"/>
            </a:pPr>
            <a:r>
              <a:rPr lang="en-GB" sz="1600" dirty="0">
                <a:solidFill>
                  <a:schemeClr val="dk2"/>
                </a:solidFill>
              </a:rPr>
              <a:t>Hyperloop offers </a:t>
            </a:r>
            <a:endParaRPr sz="1600" dirty="0"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</a:pPr>
            <a:r>
              <a:rPr lang="en-GB" dirty="0">
                <a:solidFill>
                  <a:schemeClr val="dk2"/>
                </a:solidFill>
              </a:rPr>
              <a:t>Advanced web interface with user and operator views</a:t>
            </a:r>
            <a:endParaRPr dirty="0"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</a:pPr>
            <a:r>
              <a:rPr lang="en-GB" dirty="0">
                <a:solidFill>
                  <a:schemeClr val="dk2"/>
                </a:solidFill>
              </a:rPr>
              <a:t>Immediate and automatic wagon test</a:t>
            </a:r>
            <a:endParaRPr dirty="0"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</a:pPr>
            <a:r>
              <a:rPr lang="en-GB" dirty="0">
                <a:solidFill>
                  <a:schemeClr val="dk2"/>
                </a:solidFill>
              </a:rPr>
              <a:t>Automatic train submission under certain defined conditions</a:t>
            </a:r>
            <a:endParaRPr dirty="0"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</a:pPr>
            <a:r>
              <a:rPr lang="en-GB" dirty="0">
                <a:solidFill>
                  <a:schemeClr val="dk2"/>
                </a:solidFill>
              </a:rPr>
              <a:t>Wagon and dataset bookkeeping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6200" y="2342350"/>
            <a:ext cx="3960975" cy="2320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8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Role of AF  </a:t>
            </a:r>
            <a:endParaRPr dirty="0"/>
          </a:p>
        </p:txBody>
      </p:sp>
      <p:cxnSp>
        <p:nvCxnSpPr>
          <p:cNvPr id="235" name="Google Shape;235;p28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6" name="Google Shape;23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8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238" name="Google Shape;238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 dirty="0"/>
          </a:p>
        </p:txBody>
      </p:sp>
      <p:sp>
        <p:nvSpPr>
          <p:cNvPr id="239" name="Google Shape;239;p28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40" name="Google Shape;24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270000"/>
            <a:ext cx="4654499" cy="219165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8"/>
          <p:cNvSpPr/>
          <p:nvPr/>
        </p:nvSpPr>
        <p:spPr>
          <a:xfrm>
            <a:off x="807275" y="3980400"/>
            <a:ext cx="1219800" cy="5727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 dirty="0">
                <a:solidFill>
                  <a:schemeClr val="dk2"/>
                </a:solidFill>
              </a:rPr>
              <a:t>Part of the dataset resides on AF storage</a:t>
            </a:r>
            <a:endParaRPr sz="1000" dirty="0"/>
          </a:p>
        </p:txBody>
      </p:sp>
      <p:sp>
        <p:nvSpPr>
          <p:cNvPr id="242" name="Google Shape;242;p28"/>
          <p:cNvSpPr/>
          <p:nvPr/>
        </p:nvSpPr>
        <p:spPr>
          <a:xfrm>
            <a:off x="3172500" y="3980400"/>
            <a:ext cx="1170900" cy="5727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dk2"/>
                </a:solidFill>
              </a:rPr>
              <a:t>Hyperloop runs targeted at AF or Grid</a:t>
            </a:r>
            <a:endParaRPr sz="600" dirty="0"/>
          </a:p>
        </p:txBody>
      </p:sp>
      <p:sp>
        <p:nvSpPr>
          <p:cNvPr id="243" name="Google Shape;243;p28"/>
          <p:cNvSpPr txBox="1">
            <a:spLocks noGrp="1"/>
          </p:cNvSpPr>
          <p:nvPr>
            <p:ph type="body" idx="1"/>
          </p:nvPr>
        </p:nvSpPr>
        <p:spPr>
          <a:xfrm>
            <a:off x="253175" y="1065550"/>
            <a:ext cx="8473200" cy="10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Organized analysis runs on Grid or AF, depending on the dataset  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Daily O2Physics builds, trains typically start late afternoon, results ready overnight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Analysis trains can run at any time, for example those which differ only by applied cuts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4" name="Google Shape;244;p28"/>
          <p:cNvSpPr txBox="1"/>
          <p:nvPr/>
        </p:nvSpPr>
        <p:spPr>
          <a:xfrm>
            <a:off x="5994375" y="2154850"/>
            <a:ext cx="22419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2"/>
                </a:solidFill>
              </a:rPr>
              <a:t>Organized analysis core count</a:t>
            </a:r>
            <a:endParaRPr sz="12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9"/>
          <p:cNvSpPr txBox="1">
            <a:spLocks noGrp="1"/>
          </p:cNvSpPr>
          <p:nvPr>
            <p:ph type="title"/>
          </p:nvPr>
        </p:nvSpPr>
        <p:spPr>
          <a:xfrm>
            <a:off x="168100" y="458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AF operation   </a:t>
            </a:r>
            <a:endParaRPr dirty="0"/>
          </a:p>
        </p:txBody>
      </p:sp>
      <p:cxnSp>
        <p:nvCxnSpPr>
          <p:cNvPr id="250" name="Google Shape;250;p29"/>
          <p:cNvCxnSpPr/>
          <p:nvPr/>
        </p:nvCxnSpPr>
        <p:spPr>
          <a:xfrm rot="10800000" flipH="1">
            <a:off x="311700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1" name="Google Shape;25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9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dirty="0"/>
              <a:t>A Large Ion Collider Experiment</a:t>
            </a:r>
            <a:endParaRPr sz="600" dirty="0"/>
          </a:p>
        </p:txBody>
      </p:sp>
      <p:sp>
        <p:nvSpPr>
          <p:cNvPr id="253" name="Google Shape;253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 dirty="0"/>
          </a:p>
        </p:txBody>
      </p:sp>
      <p:sp>
        <p:nvSpPr>
          <p:cNvPr id="254" name="Google Shape;254;p29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5" name="Google Shape;255;p29"/>
          <p:cNvSpPr txBox="1">
            <a:spLocks noGrp="1"/>
          </p:cNvSpPr>
          <p:nvPr>
            <p:ph type="body" idx="1"/>
          </p:nvPr>
        </p:nvSpPr>
        <p:spPr>
          <a:xfrm>
            <a:off x="5599900" y="907500"/>
            <a:ext cx="3126600" cy="414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AFs are in operation since 3½ years ago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Execute analysis jobs with priority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Priority maintained through JAliEn common task queue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Free resources at AF are backfilled with normal Grid payload</a:t>
            </a:r>
            <a:endParaRPr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●"/>
            </a:pP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Targeted datasets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Helvetica Neue"/>
              <a:buChar char="○"/>
            </a:pPr>
            <a:r>
              <a:rPr lang="en-GB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AFs receive specific datasets, depending on availability of space</a:t>
            </a:r>
            <a:r>
              <a:rPr lang="en-GB" sz="1600" dirty="0"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600" dirty="0"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6" name="Google Shape;25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725" y="1065550"/>
            <a:ext cx="5412375" cy="317131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9"/>
          <p:cNvSpPr/>
          <p:nvPr/>
        </p:nvSpPr>
        <p:spPr>
          <a:xfrm>
            <a:off x="340475" y="1306400"/>
            <a:ext cx="1101300" cy="492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0000"/>
              </a:solidFill>
            </a:endParaRPr>
          </a:p>
        </p:txBody>
      </p:sp>
      <p:cxnSp>
        <p:nvCxnSpPr>
          <p:cNvPr id="258" name="Google Shape;258;p29"/>
          <p:cNvCxnSpPr/>
          <p:nvPr/>
        </p:nvCxnSpPr>
        <p:spPr>
          <a:xfrm rot="10800000" flipH="1">
            <a:off x="949150" y="893450"/>
            <a:ext cx="3404700" cy="5868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</p:spPr>
      </p:cxnSp>
      <p:sp>
        <p:nvSpPr>
          <p:cNvPr id="259" name="Google Shape;259;p29"/>
          <p:cNvSpPr txBox="1"/>
          <p:nvPr/>
        </p:nvSpPr>
        <p:spPr>
          <a:xfrm>
            <a:off x="4303150" y="696250"/>
            <a:ext cx="2086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dk2"/>
                </a:solidFill>
              </a:rPr>
              <a:t>10k core AF target for Run3</a:t>
            </a:r>
            <a:endParaRPr sz="12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The exponential growth of data access</a:t>
            </a:r>
            <a:endParaRPr dirty="0"/>
          </a:p>
        </p:txBody>
      </p:sp>
      <p:sp>
        <p:nvSpPr>
          <p:cNvPr id="265" name="Google Shape;265;p30"/>
          <p:cNvSpPr txBox="1">
            <a:spLocks noGrp="1"/>
          </p:cNvSpPr>
          <p:nvPr>
            <p:ph type="body" idx="1"/>
          </p:nvPr>
        </p:nvSpPr>
        <p:spPr>
          <a:xfrm>
            <a:off x="586800" y="1103538"/>
            <a:ext cx="82455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/>
              <a:t>In 2024, data analysis (AF+GRID) utilizes 20% of the computing resources used by ALICE, corresponding to 480 kHS23. </a:t>
            </a:r>
            <a:endParaRPr sz="1400" dirty="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/>
              <a:t>The analysis input data for 2024 reached 3 EB</a:t>
            </a:r>
            <a:endParaRPr sz="1400" dirty="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/>
              <a:t>LAN traffic has increased ~15x in the past 10 years, exponential growth of volume and rate of read data</a:t>
            </a:r>
            <a:endParaRPr sz="1400" dirty="0"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500"/>
              <a:buFont typeface="Arial"/>
              <a:buNone/>
            </a:pPr>
            <a:endParaRPr sz="1400" b="0" i="0" u="none" strike="noStrike" cap="none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33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sz="14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dirty="0"/>
          </a:p>
        </p:txBody>
      </p:sp>
      <p:sp>
        <p:nvSpPr>
          <p:cNvPr id="266" name="Google Shape;266;p30"/>
          <p:cNvSpPr txBox="1">
            <a:spLocks noGrp="1"/>
          </p:cNvSpPr>
          <p:nvPr>
            <p:ph type="sldNum" idx="12"/>
          </p:nvPr>
        </p:nvSpPr>
        <p:spPr>
          <a:xfrm>
            <a:off x="8279272" y="4812336"/>
            <a:ext cx="5487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9</a:t>
            </a:fld>
            <a:endParaRPr dirty="0"/>
          </a:p>
        </p:txBody>
      </p:sp>
      <p:pic>
        <p:nvPicPr>
          <p:cNvPr id="267" name="Google Shape;267;p3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975" y="2450850"/>
            <a:ext cx="4288402" cy="22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0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9075" y="2485950"/>
            <a:ext cx="3908250" cy="223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1100</Words>
  <Application>Microsoft Macintosh PowerPoint</Application>
  <PresentationFormat>On-screen Show (16:9)</PresentationFormat>
  <Paragraphs>166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Helvetica Neue</vt:lpstr>
      <vt:lpstr>Simple Light</vt:lpstr>
      <vt:lpstr>1_Simple Light</vt:lpstr>
      <vt:lpstr>PowerPoint Presentation</vt:lpstr>
      <vt:lpstr>Scope of this presentation </vt:lpstr>
      <vt:lpstr>Quick recap of ALICE Analysis Facilities  </vt:lpstr>
      <vt:lpstr>AF implementation  </vt:lpstr>
      <vt:lpstr>AF use case sample  </vt:lpstr>
      <vt:lpstr>Hyperloop system  </vt:lpstr>
      <vt:lpstr>Role of AF  </vt:lpstr>
      <vt:lpstr>AF operation   </vt:lpstr>
      <vt:lpstr>The exponential growth of data access</vt:lpstr>
      <vt:lpstr>Data Model – Connected Tables</vt:lpstr>
      <vt:lpstr>Derived data sets for AF and individual analysers</vt:lpstr>
      <vt:lpstr>Challenges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Maarten Litmaath</cp:lastModifiedBy>
  <cp:revision>8</cp:revision>
  <dcterms:modified xsi:type="dcterms:W3CDTF">2025-05-06T14:21:31Z</dcterms:modified>
</cp:coreProperties>
</file>