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Proxima Nova"/>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EE3BD90-FD80-4036-9522-9773D3F6A6A2}">
  <a:tblStyle styleId="{2EE3BD90-FD80-4036-9522-9773D3F6A6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ProximaNova-bold.fntdata"/><Relationship Id="rId27" Type="http://schemas.openxmlformats.org/officeDocument/2006/relationships/font" Target="fonts/ProximaNova-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roximaNova-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ProximaNova-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4d6368919a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4d6368919a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4cd212428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4cd21242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cd2124288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4cd2124288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4fd0d00647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4fd0d00647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cd2124288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4cd2124288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4cd2124288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4cd212428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1ddec3c8f_0_3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1ddec3c8f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Extending LAN between two sites</a:t>
            </a:r>
            <a:endParaRPr/>
          </a:p>
          <a:p>
            <a:pPr indent="-298450" lvl="0" marL="457200" rtl="0" algn="l">
              <a:spcBef>
                <a:spcPts val="0"/>
              </a:spcBef>
              <a:spcAft>
                <a:spcPts val="0"/>
              </a:spcAft>
              <a:buSzPts val="1100"/>
              <a:buAutoNum type="arabicPeriod"/>
            </a:pPr>
            <a:r>
              <a:rPr lang="en"/>
              <a:t>Installing new storage (disk+nsd servers) HW at site2</a:t>
            </a:r>
            <a:endParaRPr/>
          </a:p>
          <a:p>
            <a:pPr indent="-298450" lvl="0" marL="457200" rtl="0" algn="l">
              <a:spcBef>
                <a:spcPts val="0"/>
              </a:spcBef>
              <a:spcAft>
                <a:spcPts val="0"/>
              </a:spcAft>
              <a:buSzPts val="1100"/>
              <a:buAutoNum type="arabicPeriod"/>
            </a:pPr>
            <a:r>
              <a:rPr lang="en"/>
              <a:t>Installing SAN infrastructure (FC switches) at site2</a:t>
            </a:r>
            <a:endParaRPr/>
          </a:p>
          <a:p>
            <a:pPr indent="-298450" lvl="0" marL="457200" rtl="0" algn="l">
              <a:spcBef>
                <a:spcPts val="0"/>
              </a:spcBef>
              <a:spcAft>
                <a:spcPts val="0"/>
              </a:spcAft>
              <a:buSzPts val="1100"/>
              <a:buAutoNum type="arabicPeriod"/>
            </a:pPr>
            <a:r>
              <a:rPr lang="en"/>
              <a:t>Establishing Long Distance FC link (2x32Gb, &lt;10Km, over dark fiber) between two sites</a:t>
            </a:r>
            <a:endParaRPr/>
          </a:p>
          <a:p>
            <a:pPr indent="-298450" lvl="0" marL="457200" rtl="0" algn="l">
              <a:spcBef>
                <a:spcPts val="0"/>
              </a:spcBef>
              <a:spcAft>
                <a:spcPts val="0"/>
              </a:spcAft>
              <a:buSzPts val="1100"/>
              <a:buAutoNum type="arabicPeriod"/>
            </a:pPr>
            <a:r>
              <a:rPr lang="en"/>
              <a:t>Installing new HSM servers at site2 and connecting them to tape drives at site1</a:t>
            </a:r>
            <a:endParaRPr/>
          </a:p>
          <a:p>
            <a:pPr indent="-298450" lvl="0" marL="457200" rtl="0" algn="l">
              <a:spcBef>
                <a:spcPts val="0"/>
              </a:spcBef>
              <a:spcAft>
                <a:spcPts val="0"/>
              </a:spcAft>
              <a:buSzPts val="1100"/>
              <a:buAutoNum type="arabicPeriod"/>
            </a:pPr>
            <a:r>
              <a:rPr lang="en"/>
              <a:t>Installing new tape library at site2</a:t>
            </a:r>
            <a:endParaRPr/>
          </a:p>
          <a:p>
            <a:pPr indent="-298450" lvl="0" marL="457200" rtl="0" algn="l">
              <a:spcBef>
                <a:spcPts val="0"/>
              </a:spcBef>
              <a:spcAft>
                <a:spcPts val="0"/>
              </a:spcAft>
              <a:buSzPts val="1100"/>
              <a:buAutoNum type="arabicPeriod"/>
            </a:pPr>
            <a:r>
              <a:rPr lang="en"/>
              <a:t>Switching off all HSM servers at site1</a:t>
            </a:r>
            <a:endParaRPr/>
          </a:p>
          <a:p>
            <a:pPr indent="-298450" lvl="0" marL="457200" rtl="0" algn="l">
              <a:spcBef>
                <a:spcPts val="0"/>
              </a:spcBef>
              <a:spcAft>
                <a:spcPts val="0"/>
              </a:spcAft>
              <a:buSzPts val="1100"/>
              <a:buAutoNum type="arabicPeriod"/>
            </a:pPr>
            <a:r>
              <a:rPr lang="en"/>
              <a:t>Moving IBM lib1 to site2</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4fd0d0064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4fd0d0064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cd2124288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4cd2124288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3539371419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3539371419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4cd2124288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4cd2124288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34fd0d00647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34fd0d0064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4d6368919a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4d6368919a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4d6368919a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4d6368919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4bb972403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4bb972403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4cd2124288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4cd2124288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fd0d0064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4fd0d006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fd0d0064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4fd0d0064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cd2124288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cd212428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type="title">
  <p:cSld name="TITLE">
    <p:bg>
      <p:bgPr>
        <a:solidFill>
          <a:srgbClr val="4297B8"/>
        </a:solidFill>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cap="flat" cmpd="sng" w="19050">
            <a:solidFill>
              <a:srgbClr val="162D4D"/>
            </a:solidFill>
            <a:prstDash val="solid"/>
            <a:round/>
            <a:headEnd len="sm" w="sm" type="none"/>
            <a:tailEnd len="sm" w="sm" type="none"/>
          </a:ln>
        </p:spPr>
      </p:cxnSp>
      <p:sp>
        <p:nvSpPr>
          <p:cNvPr id="11" name="Google Shape;11;p2"/>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6" name="Google Shape;16;p3"/>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rgbClr val="4297B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41" name="Google Shape;41;p9"/>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www.youtube.com/watch?v=5UqqrpGS8Sc" TargetMode="External"/><Relationship Id="rId4"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3.jpg"/><Relationship Id="rId5" Type="http://schemas.openxmlformats.org/officeDocument/2006/relationships/image" Target="../media/image1.png"/><Relationship Id="rId6" Type="http://schemas.openxmlformats.org/officeDocument/2006/relationships/image" Target="../media/image2.jpg"/><Relationship Id="rId7"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Storage relocation</a:t>
            </a:r>
            <a:endParaRPr/>
          </a:p>
          <a:p>
            <a:pPr indent="0" lvl="0" marL="0" rtl="0" algn="l">
              <a:spcBef>
                <a:spcPts val="0"/>
              </a:spcBef>
              <a:spcAft>
                <a:spcPts val="0"/>
              </a:spcAft>
              <a:buNone/>
            </a:pPr>
            <a:r>
              <a:rPr lang="en" sz="2650"/>
              <a:t>INFN-CNAF experience</a:t>
            </a:r>
            <a:endParaRPr sz="2650"/>
          </a:p>
        </p:txBody>
      </p:sp>
      <p:sp>
        <p:nvSpPr>
          <p:cNvPr id="60" name="Google Shape;60;p13"/>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1200"/>
              </a:spcAft>
              <a:buNone/>
            </a:pPr>
            <a:r>
              <a:rPr lang="en" sz="2500"/>
              <a:t>Enable support for “Thin Provisioning” at the file system level</a:t>
            </a:r>
            <a:endParaRPr/>
          </a:p>
        </p:txBody>
      </p:sp>
      <p:sp>
        <p:nvSpPr>
          <p:cNvPr id="131" name="Google Shape;131;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C</a:t>
            </a:r>
            <a:r>
              <a:rPr lang="en">
                <a:solidFill>
                  <a:schemeClr val="dk1"/>
                </a:solidFill>
              </a:rPr>
              <a:t>urrently our f</a:t>
            </a:r>
            <a:r>
              <a:rPr lang="en">
                <a:solidFill>
                  <a:schemeClr val="dk1"/>
                </a:solidFill>
              </a:rPr>
              <a:t>ile system </a:t>
            </a:r>
            <a:r>
              <a:rPr b="1" lang="en">
                <a:solidFill>
                  <a:schemeClr val="dk1"/>
                </a:solidFill>
              </a:rPr>
              <a:t>does not support</a:t>
            </a:r>
            <a:r>
              <a:rPr lang="en">
                <a:solidFill>
                  <a:schemeClr val="dk1"/>
                </a:solidFill>
              </a:rPr>
              <a:t> thin provisioning functionality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Drawback of enabling support for “Thin Provisioning”:</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Necessary to re-format all the disks → move all data</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It involves significant performance degradation, as the "space reclamation" procedure that writes zeros to the space to be freed (which creates traffic and takes a significant amount of time) </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It requires having approximately 5% reserved space (not accessible to users) [1]</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Supported only on certified hardware (IBM flash)</a:t>
            </a:r>
            <a:endParaRPr>
              <a:solidFill>
                <a:schemeClr val="dk1"/>
              </a:solidFill>
            </a:endParaRPr>
          </a:p>
        </p:txBody>
      </p:sp>
      <p:sp>
        <p:nvSpPr>
          <p:cNvPr id="132" name="Google Shape;13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Reduce storage allocation to 90% of “usable space”</a:t>
            </a:r>
            <a:endParaRPr>
              <a:solidFill>
                <a:srgbClr val="000000"/>
              </a:solidFill>
            </a:endParaRPr>
          </a:p>
        </p:txBody>
      </p:sp>
      <p:sp>
        <p:nvSpPr>
          <p:cNvPr id="138" name="Google Shape;138;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139" name="Google Shape;139;p23"/>
          <p:cNvGrpSpPr/>
          <p:nvPr/>
        </p:nvGrpSpPr>
        <p:grpSpPr>
          <a:xfrm>
            <a:off x="311738" y="1229100"/>
            <a:ext cx="8520538" cy="3482500"/>
            <a:chOff x="311700" y="1396100"/>
            <a:chExt cx="8520538" cy="3482500"/>
          </a:xfrm>
        </p:grpSpPr>
        <p:sp>
          <p:nvSpPr>
            <p:cNvPr id="140" name="Google Shape;140;p23"/>
            <p:cNvSpPr/>
            <p:nvPr/>
          </p:nvSpPr>
          <p:spPr>
            <a:xfrm>
              <a:off x="3581500" y="1928950"/>
              <a:ext cx="1019700" cy="17082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 pool</a:t>
              </a:r>
              <a:endParaRPr/>
            </a:p>
            <a:p>
              <a:pPr indent="0" lvl="0" marL="0" rtl="0" algn="ctr">
                <a:spcBef>
                  <a:spcPts val="0"/>
                </a:spcBef>
                <a:spcAft>
                  <a:spcPts val="0"/>
                </a:spcAft>
                <a:buNone/>
              </a:pPr>
              <a:r>
                <a:rPr lang="en"/>
                <a:t>55 HDDs</a:t>
              </a:r>
              <a:endParaRPr/>
            </a:p>
            <a:p>
              <a:pPr indent="0" lvl="0" marL="0" rtl="0" algn="ctr">
                <a:spcBef>
                  <a:spcPts val="0"/>
                </a:spcBef>
                <a:spcAft>
                  <a:spcPts val="0"/>
                </a:spcAft>
                <a:buNone/>
              </a:pPr>
              <a:r>
                <a:rPr lang="en"/>
                <a:t>(604TB)</a:t>
              </a:r>
              <a:endParaRPr/>
            </a:p>
            <a:p>
              <a:pPr indent="0" lvl="0" marL="0" rtl="0" algn="ctr">
                <a:spcBef>
                  <a:spcPts val="0"/>
                </a:spcBef>
                <a:spcAft>
                  <a:spcPts val="0"/>
                </a:spcAft>
                <a:buNone/>
              </a:pPr>
              <a:r>
                <a:rPr lang="en">
                  <a:solidFill>
                    <a:srgbClr val="0000FF"/>
                  </a:solidFill>
                </a:rPr>
                <a:t>100% allocated</a:t>
              </a:r>
              <a:endParaRPr>
                <a:solidFill>
                  <a:srgbClr val="0000FF"/>
                </a:solidFill>
              </a:endParaRPr>
            </a:p>
          </p:txBody>
        </p:sp>
        <p:sp>
          <p:nvSpPr>
            <p:cNvPr id="141" name="Google Shape;141;p23"/>
            <p:cNvSpPr/>
            <p:nvPr/>
          </p:nvSpPr>
          <p:spPr>
            <a:xfrm>
              <a:off x="4605475" y="1928950"/>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t>LUN01</a:t>
              </a:r>
              <a:br>
                <a:rPr lang="en" sz="1100"/>
              </a:br>
              <a:r>
                <a:rPr lang="en" sz="1100"/>
                <a:t>151TB</a:t>
              </a:r>
              <a:endParaRPr sz="1100"/>
            </a:p>
          </p:txBody>
        </p:sp>
        <p:sp>
          <p:nvSpPr>
            <p:cNvPr id="142" name="Google Shape;142;p23"/>
            <p:cNvSpPr/>
            <p:nvPr/>
          </p:nvSpPr>
          <p:spPr>
            <a:xfrm>
              <a:off x="4605475" y="2360525"/>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rPr>
                <a:t>LUN02</a:t>
              </a:r>
              <a:br>
                <a:rPr lang="en" sz="1100">
                  <a:solidFill>
                    <a:srgbClr val="000000"/>
                  </a:solidFill>
                </a:rPr>
              </a:br>
              <a:r>
                <a:rPr lang="en" sz="1100">
                  <a:solidFill>
                    <a:srgbClr val="000000"/>
                  </a:solidFill>
                </a:rPr>
                <a:t>151TB</a:t>
              </a:r>
              <a:endParaRPr sz="1100"/>
            </a:p>
          </p:txBody>
        </p:sp>
        <p:sp>
          <p:nvSpPr>
            <p:cNvPr id="143" name="Google Shape;143;p23"/>
            <p:cNvSpPr/>
            <p:nvPr/>
          </p:nvSpPr>
          <p:spPr>
            <a:xfrm>
              <a:off x="4605475" y="2792250"/>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rPr>
                <a:t>LUN03</a:t>
              </a:r>
              <a:br>
                <a:rPr lang="en" sz="1100">
                  <a:solidFill>
                    <a:srgbClr val="000000"/>
                  </a:solidFill>
                </a:rPr>
              </a:br>
              <a:r>
                <a:rPr lang="en" sz="1100">
                  <a:solidFill>
                    <a:srgbClr val="000000"/>
                  </a:solidFill>
                </a:rPr>
                <a:t>151TB</a:t>
              </a:r>
              <a:endParaRPr sz="1100"/>
            </a:p>
          </p:txBody>
        </p:sp>
        <p:sp>
          <p:nvSpPr>
            <p:cNvPr id="144" name="Google Shape;144;p23"/>
            <p:cNvSpPr/>
            <p:nvPr/>
          </p:nvSpPr>
          <p:spPr>
            <a:xfrm>
              <a:off x="4605475" y="3214650"/>
              <a:ext cx="845100" cy="422400"/>
            </a:xfrm>
            <a:prstGeom prst="rect">
              <a:avLst/>
            </a:prstGeom>
            <a:solidFill>
              <a:srgbClr val="FCE5C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rPr>
                <a:t>LUN04</a:t>
              </a:r>
              <a:br>
                <a:rPr lang="en" sz="1100">
                  <a:solidFill>
                    <a:srgbClr val="000000"/>
                  </a:solidFill>
                </a:rPr>
              </a:br>
              <a:r>
                <a:rPr lang="en" sz="1100">
                  <a:solidFill>
                    <a:srgbClr val="000000"/>
                  </a:solidFill>
                </a:rPr>
                <a:t>151TB</a:t>
              </a:r>
              <a:endParaRPr sz="1100"/>
            </a:p>
          </p:txBody>
        </p:sp>
        <p:sp>
          <p:nvSpPr>
            <p:cNvPr id="145" name="Google Shape;145;p23"/>
            <p:cNvSpPr/>
            <p:nvPr/>
          </p:nvSpPr>
          <p:spPr>
            <a:xfrm>
              <a:off x="311700" y="1396100"/>
              <a:ext cx="2333400" cy="3154500"/>
            </a:xfrm>
            <a:prstGeom prst="rect">
              <a:avLst/>
            </a:prstGeom>
            <a:solidFill>
              <a:srgbClr val="CFE2F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a:t>Storage </a:t>
              </a:r>
              <a:br>
                <a:rPr b="1" lang="en"/>
              </a:br>
              <a:r>
                <a:rPr b="1" lang="en"/>
                <a:t>System 01</a:t>
              </a:r>
              <a:br>
                <a:rPr lang="en"/>
              </a:br>
              <a:br>
                <a:rPr lang="en"/>
              </a:br>
              <a:r>
                <a:rPr lang="en"/>
                <a:t>880 HDDs</a:t>
              </a:r>
              <a:endParaRPr/>
            </a:p>
            <a:p>
              <a:pPr indent="0" lvl="0" marL="0" rtl="0" algn="l">
                <a:spcBef>
                  <a:spcPts val="0"/>
                </a:spcBef>
                <a:spcAft>
                  <a:spcPts val="0"/>
                </a:spcAft>
                <a:buNone/>
              </a:pPr>
              <a:r>
                <a:rPr lang="en"/>
                <a:t>16 disk pools</a:t>
              </a:r>
              <a:endParaRPr/>
            </a:p>
          </p:txBody>
        </p:sp>
        <p:sp>
          <p:nvSpPr>
            <p:cNvPr id="146" name="Google Shape;146;p23"/>
            <p:cNvSpPr/>
            <p:nvPr/>
          </p:nvSpPr>
          <p:spPr>
            <a:xfrm>
              <a:off x="1505725" y="14328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DiskPool_01</a:t>
              </a:r>
              <a:endParaRPr/>
            </a:p>
          </p:txBody>
        </p:sp>
        <p:cxnSp>
          <p:nvCxnSpPr>
            <p:cNvPr id="147" name="Google Shape;147;p23"/>
            <p:cNvCxnSpPr/>
            <p:nvPr/>
          </p:nvCxnSpPr>
          <p:spPr>
            <a:xfrm>
              <a:off x="2819160" y="1442024"/>
              <a:ext cx="744000" cy="477600"/>
            </a:xfrm>
            <a:prstGeom prst="straightConnector1">
              <a:avLst/>
            </a:prstGeom>
            <a:noFill/>
            <a:ln cap="flat" cmpd="sng" w="9525">
              <a:solidFill>
                <a:srgbClr val="595959"/>
              </a:solidFill>
              <a:prstDash val="solid"/>
              <a:round/>
              <a:headEnd len="med" w="med" type="none"/>
              <a:tailEnd len="med" w="med" type="none"/>
            </a:ln>
          </p:spPr>
        </p:cxnSp>
        <p:cxnSp>
          <p:nvCxnSpPr>
            <p:cNvPr id="148" name="Google Shape;148;p23"/>
            <p:cNvCxnSpPr/>
            <p:nvPr/>
          </p:nvCxnSpPr>
          <p:spPr>
            <a:xfrm>
              <a:off x="2791600" y="1726729"/>
              <a:ext cx="799200" cy="1882800"/>
            </a:xfrm>
            <a:prstGeom prst="straightConnector1">
              <a:avLst/>
            </a:prstGeom>
            <a:noFill/>
            <a:ln cap="flat" cmpd="sng" w="9525">
              <a:solidFill>
                <a:srgbClr val="595959"/>
              </a:solidFill>
              <a:prstDash val="solid"/>
              <a:round/>
              <a:headEnd len="med" w="med" type="none"/>
              <a:tailEnd len="med" w="med" type="none"/>
            </a:ln>
          </p:spPr>
        </p:cxnSp>
        <p:sp>
          <p:nvSpPr>
            <p:cNvPr id="149" name="Google Shape;149;p23"/>
            <p:cNvSpPr/>
            <p:nvPr/>
          </p:nvSpPr>
          <p:spPr>
            <a:xfrm>
              <a:off x="1505725" y="17376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DiskPool_02</a:t>
              </a:r>
              <a:endParaRPr/>
            </a:p>
          </p:txBody>
        </p:sp>
        <p:sp>
          <p:nvSpPr>
            <p:cNvPr id="150" name="Google Shape;150;p23"/>
            <p:cNvSpPr/>
            <p:nvPr/>
          </p:nvSpPr>
          <p:spPr>
            <a:xfrm>
              <a:off x="1505725" y="29568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DiskPool_06</a:t>
              </a:r>
              <a:endParaRPr/>
            </a:p>
          </p:txBody>
        </p:sp>
        <p:sp>
          <p:nvSpPr>
            <p:cNvPr id="151" name="Google Shape;151;p23"/>
            <p:cNvSpPr/>
            <p:nvPr/>
          </p:nvSpPr>
          <p:spPr>
            <a:xfrm>
              <a:off x="1505725" y="20424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DiskPool_03</a:t>
              </a:r>
              <a:endParaRPr/>
            </a:p>
          </p:txBody>
        </p:sp>
        <p:sp>
          <p:nvSpPr>
            <p:cNvPr id="152" name="Google Shape;152;p23"/>
            <p:cNvSpPr/>
            <p:nvPr/>
          </p:nvSpPr>
          <p:spPr>
            <a:xfrm>
              <a:off x="1505725" y="26520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DiskPool_05</a:t>
              </a:r>
              <a:endParaRPr/>
            </a:p>
          </p:txBody>
        </p:sp>
        <p:sp>
          <p:nvSpPr>
            <p:cNvPr id="153" name="Google Shape;153;p23"/>
            <p:cNvSpPr/>
            <p:nvPr/>
          </p:nvSpPr>
          <p:spPr>
            <a:xfrm>
              <a:off x="1505725" y="23472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DiskPool_04</a:t>
              </a:r>
              <a:endParaRPr/>
            </a:p>
          </p:txBody>
        </p:sp>
        <p:sp>
          <p:nvSpPr>
            <p:cNvPr id="154" name="Google Shape;154;p23"/>
            <p:cNvSpPr/>
            <p:nvPr/>
          </p:nvSpPr>
          <p:spPr>
            <a:xfrm>
              <a:off x="1505725" y="3566425"/>
              <a:ext cx="1295100" cy="32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600"/>
                <a:t>…</a:t>
              </a:r>
              <a:endParaRPr sz="2600"/>
            </a:p>
          </p:txBody>
        </p:sp>
        <p:sp>
          <p:nvSpPr>
            <p:cNvPr id="155" name="Google Shape;155;p23"/>
            <p:cNvSpPr/>
            <p:nvPr/>
          </p:nvSpPr>
          <p:spPr>
            <a:xfrm>
              <a:off x="1505725" y="4016700"/>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DiskPool_16</a:t>
              </a:r>
              <a:endParaRPr/>
            </a:p>
          </p:txBody>
        </p:sp>
        <p:sp>
          <p:nvSpPr>
            <p:cNvPr id="156" name="Google Shape;156;p23"/>
            <p:cNvSpPr/>
            <p:nvPr/>
          </p:nvSpPr>
          <p:spPr>
            <a:xfrm>
              <a:off x="1505725" y="3261625"/>
              <a:ext cx="1295100" cy="3216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DiskPool_07</a:t>
              </a:r>
              <a:endParaRPr/>
            </a:p>
          </p:txBody>
        </p:sp>
        <p:sp>
          <p:nvSpPr>
            <p:cNvPr id="157" name="Google Shape;157;p23"/>
            <p:cNvSpPr/>
            <p:nvPr/>
          </p:nvSpPr>
          <p:spPr>
            <a:xfrm>
              <a:off x="6305650" y="1928950"/>
              <a:ext cx="1019700" cy="17082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Disk pool</a:t>
              </a:r>
              <a:endParaRPr/>
            </a:p>
            <a:p>
              <a:pPr indent="0" lvl="0" marL="0" rtl="0" algn="ctr">
                <a:spcBef>
                  <a:spcPts val="0"/>
                </a:spcBef>
                <a:spcAft>
                  <a:spcPts val="0"/>
                </a:spcAft>
                <a:buNone/>
              </a:pPr>
              <a:r>
                <a:rPr lang="en"/>
                <a:t>55 HDDs</a:t>
              </a:r>
              <a:endParaRPr/>
            </a:p>
            <a:p>
              <a:pPr indent="0" lvl="0" marL="0" rtl="0" algn="ctr">
                <a:spcBef>
                  <a:spcPts val="0"/>
                </a:spcBef>
                <a:spcAft>
                  <a:spcPts val="0"/>
                </a:spcAft>
                <a:buNone/>
              </a:pPr>
              <a:r>
                <a:rPr lang="en"/>
                <a:t>(544TB)</a:t>
              </a:r>
              <a:endParaRPr/>
            </a:p>
            <a:p>
              <a:pPr indent="0" lvl="0" marL="0" rtl="0" algn="ctr">
                <a:spcBef>
                  <a:spcPts val="0"/>
                </a:spcBef>
                <a:spcAft>
                  <a:spcPts val="0"/>
                </a:spcAft>
                <a:buNone/>
              </a:pPr>
              <a:r>
                <a:rPr lang="en">
                  <a:solidFill>
                    <a:srgbClr val="FF0000"/>
                  </a:solidFill>
                </a:rPr>
                <a:t>90% allocated</a:t>
              </a:r>
              <a:endParaRPr>
                <a:solidFill>
                  <a:srgbClr val="FF0000"/>
                </a:solidFill>
              </a:endParaRPr>
            </a:p>
          </p:txBody>
        </p:sp>
        <p:sp>
          <p:nvSpPr>
            <p:cNvPr id="158" name="Google Shape;158;p23"/>
            <p:cNvSpPr/>
            <p:nvPr/>
          </p:nvSpPr>
          <p:spPr>
            <a:xfrm>
              <a:off x="7329625" y="1928950"/>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LUN01</a:t>
              </a:r>
              <a:br>
                <a:rPr lang="en" sz="1000"/>
              </a:br>
              <a:r>
                <a:rPr lang="en" sz="1000"/>
                <a:t>151TB</a:t>
              </a:r>
              <a:endParaRPr sz="1000"/>
            </a:p>
          </p:txBody>
        </p:sp>
        <p:sp>
          <p:nvSpPr>
            <p:cNvPr id="159" name="Google Shape;159;p23"/>
            <p:cNvSpPr/>
            <p:nvPr/>
          </p:nvSpPr>
          <p:spPr>
            <a:xfrm>
              <a:off x="7329625" y="2360525"/>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000000"/>
                  </a:solidFill>
                </a:rPr>
                <a:t>LUN02</a:t>
              </a:r>
              <a:br>
                <a:rPr lang="en" sz="1000">
                  <a:solidFill>
                    <a:srgbClr val="000000"/>
                  </a:solidFill>
                </a:rPr>
              </a:br>
              <a:r>
                <a:rPr lang="en" sz="1000">
                  <a:solidFill>
                    <a:srgbClr val="000000"/>
                  </a:solidFill>
                </a:rPr>
                <a:t>151TB</a:t>
              </a:r>
              <a:endParaRPr sz="1000"/>
            </a:p>
          </p:txBody>
        </p:sp>
        <p:sp>
          <p:nvSpPr>
            <p:cNvPr id="160" name="Google Shape;160;p23"/>
            <p:cNvSpPr/>
            <p:nvPr/>
          </p:nvSpPr>
          <p:spPr>
            <a:xfrm>
              <a:off x="7329625" y="2792250"/>
              <a:ext cx="845100" cy="4224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000000"/>
                  </a:solidFill>
                </a:rPr>
                <a:t>LUN03</a:t>
              </a:r>
              <a:br>
                <a:rPr lang="en" sz="1000">
                  <a:solidFill>
                    <a:srgbClr val="000000"/>
                  </a:solidFill>
                </a:rPr>
              </a:br>
              <a:r>
                <a:rPr lang="en" sz="1000">
                  <a:solidFill>
                    <a:srgbClr val="000000"/>
                  </a:solidFill>
                </a:rPr>
                <a:t>151TB</a:t>
              </a:r>
              <a:endParaRPr sz="1000"/>
            </a:p>
          </p:txBody>
        </p:sp>
        <p:sp>
          <p:nvSpPr>
            <p:cNvPr id="161" name="Google Shape;161;p23"/>
            <p:cNvSpPr/>
            <p:nvPr/>
          </p:nvSpPr>
          <p:spPr>
            <a:xfrm>
              <a:off x="7329625" y="3214650"/>
              <a:ext cx="845100" cy="275700"/>
            </a:xfrm>
            <a:prstGeom prst="rect">
              <a:avLst/>
            </a:prstGeom>
            <a:solidFill>
              <a:srgbClr val="FCE5C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000000"/>
                  </a:solidFill>
                </a:rPr>
                <a:t>LUN04</a:t>
              </a:r>
              <a:br>
                <a:rPr lang="en" sz="1000">
                  <a:solidFill>
                    <a:srgbClr val="FF0000"/>
                  </a:solidFill>
                </a:rPr>
              </a:br>
              <a:r>
                <a:rPr lang="en" sz="1000">
                  <a:solidFill>
                    <a:srgbClr val="FF0000"/>
                  </a:solidFill>
                </a:rPr>
                <a:t>90TB</a:t>
              </a:r>
              <a:endParaRPr sz="1000">
                <a:solidFill>
                  <a:srgbClr val="FF0000"/>
                </a:solidFill>
              </a:endParaRPr>
            </a:p>
          </p:txBody>
        </p:sp>
        <p:cxnSp>
          <p:nvCxnSpPr>
            <p:cNvPr id="162" name="Google Shape;162;p23"/>
            <p:cNvCxnSpPr/>
            <p:nvPr/>
          </p:nvCxnSpPr>
          <p:spPr>
            <a:xfrm>
              <a:off x="5566000" y="2783000"/>
              <a:ext cx="739500" cy="300"/>
            </a:xfrm>
            <a:prstGeom prst="straightConnector1">
              <a:avLst/>
            </a:prstGeom>
            <a:noFill/>
            <a:ln cap="flat" cmpd="sng" w="38100">
              <a:solidFill>
                <a:srgbClr val="FF0000"/>
              </a:solidFill>
              <a:prstDash val="solid"/>
              <a:round/>
              <a:headEnd len="med" w="med" type="none"/>
              <a:tailEnd len="med" w="med" type="triangle"/>
            </a:ln>
          </p:spPr>
        </p:cxnSp>
        <p:sp>
          <p:nvSpPr>
            <p:cNvPr id="163" name="Google Shape;163;p23"/>
            <p:cNvSpPr/>
            <p:nvPr/>
          </p:nvSpPr>
          <p:spPr>
            <a:xfrm>
              <a:off x="6309825" y="3490350"/>
              <a:ext cx="1019700" cy="148500"/>
            </a:xfrm>
            <a:prstGeom prst="rect">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reserv 60 TB</a:t>
              </a:r>
              <a:endParaRPr sz="1000"/>
            </a:p>
          </p:txBody>
        </p:sp>
        <p:sp>
          <p:nvSpPr>
            <p:cNvPr id="164" name="Google Shape;164;p23"/>
            <p:cNvSpPr txBox="1"/>
            <p:nvPr/>
          </p:nvSpPr>
          <p:spPr>
            <a:xfrm>
              <a:off x="7138525" y="3739488"/>
              <a:ext cx="12273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rPr>
                <a:t>Reserved space</a:t>
              </a:r>
              <a:endParaRPr sz="1100">
                <a:solidFill>
                  <a:schemeClr val="dk1"/>
                </a:solidFill>
              </a:endParaRPr>
            </a:p>
          </p:txBody>
        </p:sp>
        <p:cxnSp>
          <p:nvCxnSpPr>
            <p:cNvPr id="165" name="Google Shape;165;p23"/>
            <p:cNvCxnSpPr>
              <a:stCxn id="164" idx="1"/>
              <a:endCxn id="163" idx="2"/>
            </p:cNvCxnSpPr>
            <p:nvPr/>
          </p:nvCxnSpPr>
          <p:spPr>
            <a:xfrm rot="10800000">
              <a:off x="6819625" y="3638988"/>
              <a:ext cx="318900" cy="277500"/>
            </a:xfrm>
            <a:prstGeom prst="straightConnector1">
              <a:avLst/>
            </a:prstGeom>
            <a:noFill/>
            <a:ln cap="flat" cmpd="sng" w="9525">
              <a:solidFill>
                <a:schemeClr val="dk1"/>
              </a:solidFill>
              <a:prstDash val="solid"/>
              <a:round/>
              <a:headEnd len="med" w="med" type="none"/>
              <a:tailEnd len="med" w="med" type="triangle"/>
            </a:ln>
          </p:spPr>
        </p:cxnSp>
        <p:sp>
          <p:nvSpPr>
            <p:cNvPr id="166" name="Google Shape;166;p23"/>
            <p:cNvSpPr txBox="1"/>
            <p:nvPr/>
          </p:nvSpPr>
          <p:spPr>
            <a:xfrm>
              <a:off x="3076738" y="4093500"/>
              <a:ext cx="5755500" cy="78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rPr>
                <a:t>Redefinition</a:t>
              </a:r>
              <a:r>
                <a:rPr lang="en" sz="1300">
                  <a:solidFill>
                    <a:schemeClr val="dk1"/>
                  </a:solidFill>
                </a:rPr>
                <a:t> of all the storage pools to reserve 10% of disk space:</a:t>
              </a:r>
              <a:endParaRPr sz="1300">
                <a:solidFill>
                  <a:schemeClr val="dk1"/>
                </a:solidFill>
              </a:endParaRPr>
            </a:p>
            <a:p>
              <a:pPr indent="0" lvl="0" marL="0" rtl="0" algn="l">
                <a:spcBef>
                  <a:spcPts val="0"/>
                </a:spcBef>
                <a:spcAft>
                  <a:spcPts val="0"/>
                </a:spcAft>
                <a:buNone/>
              </a:pPr>
              <a:r>
                <a:rPr lang="en" sz="1300">
                  <a:solidFill>
                    <a:schemeClr val="dk1"/>
                  </a:solidFill>
                </a:rPr>
                <a:t>16x151TB=2.4PB for each of 8 storage systems</a:t>
              </a:r>
              <a:br>
                <a:rPr lang="en" sz="1300">
                  <a:solidFill>
                    <a:schemeClr val="dk1"/>
                  </a:solidFill>
                </a:rPr>
              </a:br>
              <a:r>
                <a:rPr lang="en" sz="1300">
                  <a:solidFill>
                    <a:schemeClr val="dk1"/>
                  </a:solidFill>
                </a:rPr>
                <a:t>We moved ~15PB of data</a:t>
              </a:r>
              <a:endParaRPr sz="1300">
                <a:solidFill>
                  <a:schemeClr val="dk1"/>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Tape</a:t>
            </a:r>
            <a:r>
              <a:rPr lang="en">
                <a:solidFill>
                  <a:srgbClr val="000000"/>
                </a:solidFill>
              </a:rPr>
              <a:t>-based-storage relocation: the strategy</a:t>
            </a:r>
            <a:endParaRPr>
              <a:solidFill>
                <a:srgbClr val="000000"/>
              </a:solidFill>
            </a:endParaRPr>
          </a:p>
        </p:txBody>
      </p:sp>
      <p:sp>
        <p:nvSpPr>
          <p:cNvPr id="172" name="Google Shape;172;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chemeClr val="dk1"/>
              </a:buClr>
              <a:buSzPts val="1800"/>
              <a:buChar char="●"/>
            </a:pPr>
            <a:r>
              <a:rPr lang="en">
                <a:solidFill>
                  <a:schemeClr val="dk1"/>
                </a:solidFill>
              </a:rPr>
              <a:t>Install a new tape library (IBM TS4500) at the new location and connect it via Long Distance FC link to the servers at the old location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Switch production (</a:t>
            </a:r>
            <a:r>
              <a:rPr lang="en">
                <a:solidFill>
                  <a:schemeClr val="dk1"/>
                </a:solidFill>
              </a:rPr>
              <a:t>writing)</a:t>
            </a:r>
            <a:r>
              <a:rPr lang="en">
                <a:solidFill>
                  <a:schemeClr val="dk1"/>
                </a:solidFill>
              </a:rPr>
              <a:t> to the new library, disassemble and move one of the two old libraries (the other IBM TS4500) to the new location (one-week downtime for tape data access)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Do repack from SL8500 to TS4500 to complete data migration via LD FC link within 12 months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Bandwidth 2x32Gbit/s (~ 7GB/s)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Migration rate limited by number of tape drives in new library and max transfer rate of old tape drives (250MB/s), so that with 8 tape drives dedicated to data migration we could do 2GB/s, thus moving 50PB of data in ~12 months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Of course, stop writing on SL8500</a:t>
            </a:r>
            <a:endParaRPr>
              <a:solidFill>
                <a:schemeClr val="dk1"/>
              </a:solidFill>
            </a:endParaRPr>
          </a:p>
        </p:txBody>
      </p:sp>
      <p:sp>
        <p:nvSpPr>
          <p:cNvPr id="173" name="Google Shape;17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20">
                <a:solidFill>
                  <a:srgbClr val="000000"/>
                </a:solidFill>
              </a:rPr>
              <a:t>The strategy for tape-based-storage relocation: what happened in reality</a:t>
            </a:r>
            <a:endParaRPr/>
          </a:p>
        </p:txBody>
      </p:sp>
      <p:sp>
        <p:nvSpPr>
          <p:cNvPr id="179" name="Google Shape;179;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B</a:t>
            </a:r>
            <a:r>
              <a:rPr lang="en">
                <a:solidFill>
                  <a:schemeClr val="dk1"/>
                </a:solidFill>
              </a:rPr>
              <a:t>ecause of delay in procurement (no new tapes available on the new IBM TS4500) we had to stop repack and begin to write data again to SL8500, postponing the SL8500 decommissioning to the end of 2025 at least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Also, unexpectedly we were asked to free up space occupied by the tape libraries by the end of Jan 2025</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Thus, we were forced to relocate SL8500 to Tecnopolo as well</a:t>
            </a:r>
            <a:endParaRPr/>
          </a:p>
        </p:txBody>
      </p:sp>
      <p:sp>
        <p:nvSpPr>
          <p:cNvPr id="180" name="Google Shape;180;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Relocating tape library (twice)</a:t>
            </a:r>
            <a:endParaRPr>
              <a:solidFill>
                <a:srgbClr val="000000"/>
              </a:solidFill>
            </a:endParaRPr>
          </a:p>
        </p:txBody>
      </p:sp>
      <p:sp>
        <p:nvSpPr>
          <p:cNvPr id="186" name="Google Shape;186;p26"/>
          <p:cNvSpPr txBox="1"/>
          <p:nvPr>
            <p:ph idx="1" type="body"/>
          </p:nvPr>
        </p:nvSpPr>
        <p:spPr>
          <a:xfrm>
            <a:off x="311700" y="1152475"/>
            <a:ext cx="4999800" cy="39045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chemeClr val="dk1"/>
              </a:buClr>
              <a:buSzPts val="1800"/>
              <a:buChar char="●"/>
            </a:pPr>
            <a:r>
              <a:rPr lang="en">
                <a:solidFill>
                  <a:schemeClr val="dk1"/>
                </a:solidFill>
              </a:rPr>
              <a:t>Declared 1 week of downtime in tape data access, but t</a:t>
            </a:r>
            <a:r>
              <a:rPr lang="en">
                <a:solidFill>
                  <a:schemeClr val="dk1"/>
                </a:solidFill>
              </a:rPr>
              <a:t>he process of relocation took a </a:t>
            </a:r>
            <a:r>
              <a:rPr lang="en">
                <a:solidFill>
                  <a:schemeClr val="dk1"/>
                </a:solidFill>
              </a:rPr>
              <a:t>little more than one</a:t>
            </a:r>
            <a:r>
              <a:rPr lang="en">
                <a:solidFill>
                  <a:schemeClr val="dk1"/>
                </a:solidFill>
              </a:rPr>
              <a:t> week for a library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Unload tapes from library - 1 day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Disassemble</a:t>
            </a:r>
            <a:r>
              <a:rPr lang="en">
                <a:solidFill>
                  <a:schemeClr val="dk1"/>
                </a:solidFill>
              </a:rPr>
              <a:t> library - 1 day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Transportation - 1 day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Re-assembly and cable tape drives - 1 day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Realignment of library and reloade tapes - 1 day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After-relocation troubleshoot - 2 days</a:t>
            </a:r>
            <a:endParaRPr>
              <a:solidFill>
                <a:schemeClr val="dk1"/>
              </a:solidFill>
            </a:endParaRPr>
          </a:p>
          <a:p>
            <a:pPr indent="-317500" lvl="2" marL="1371600" rtl="0" algn="l">
              <a:spcBef>
                <a:spcPts val="0"/>
              </a:spcBef>
              <a:spcAft>
                <a:spcPts val="0"/>
              </a:spcAft>
              <a:buClr>
                <a:schemeClr val="dk1"/>
              </a:buClr>
              <a:buSzPts val="1400"/>
              <a:buChar char="■"/>
            </a:pPr>
            <a:r>
              <a:rPr lang="en">
                <a:solidFill>
                  <a:schemeClr val="dk1"/>
                </a:solidFill>
              </a:rPr>
              <a:t>Some issues with FC cabling, tape drives, robotics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Relocation and reconfiguration of tape servers have been done in parallel with the tape libraries movement</a:t>
            </a:r>
            <a:endParaRPr>
              <a:solidFill>
                <a:schemeClr val="dk1"/>
              </a:solidFill>
            </a:endParaRPr>
          </a:p>
        </p:txBody>
      </p:sp>
      <p:sp>
        <p:nvSpPr>
          <p:cNvPr id="187" name="Google Shape;187;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descr="Prepearign IBM tape libary TS4500 for moving to a new location" id="188" name="Google Shape;188;p26" title="Unloading tapes from IBM library">
            <a:hlinkClick r:id="rId3"/>
          </p:cNvPr>
          <p:cNvPicPr preferRelativeResize="0"/>
          <p:nvPr/>
        </p:nvPicPr>
        <p:blipFill>
          <a:blip r:embed="rId4">
            <a:alphaModFix/>
          </a:blip>
          <a:stretch>
            <a:fillRect/>
          </a:stretch>
        </p:blipFill>
        <p:spPr>
          <a:xfrm>
            <a:off x="5311500" y="1658650"/>
            <a:ext cx="3709650" cy="20866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Relocating tape libraries</a:t>
            </a:r>
            <a:endParaRPr/>
          </a:p>
        </p:txBody>
      </p:sp>
      <p:sp>
        <p:nvSpPr>
          <p:cNvPr id="194" name="Google Shape;194;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95" name="Google Shape;195;p27"/>
          <p:cNvPicPr preferRelativeResize="0"/>
          <p:nvPr/>
        </p:nvPicPr>
        <p:blipFill>
          <a:blip r:embed="rId3">
            <a:alphaModFix/>
          </a:blip>
          <a:stretch>
            <a:fillRect/>
          </a:stretch>
        </p:blipFill>
        <p:spPr>
          <a:xfrm>
            <a:off x="171125" y="1017713"/>
            <a:ext cx="4506348" cy="3190526"/>
          </a:xfrm>
          <a:prstGeom prst="rect">
            <a:avLst/>
          </a:prstGeom>
          <a:noFill/>
          <a:ln>
            <a:noFill/>
          </a:ln>
        </p:spPr>
      </p:pic>
      <p:pic>
        <p:nvPicPr>
          <p:cNvPr id="196" name="Google Shape;196;p27"/>
          <p:cNvPicPr preferRelativeResize="0"/>
          <p:nvPr/>
        </p:nvPicPr>
        <p:blipFill>
          <a:blip r:embed="rId4">
            <a:alphaModFix/>
          </a:blip>
          <a:stretch>
            <a:fillRect/>
          </a:stretch>
        </p:blipFill>
        <p:spPr>
          <a:xfrm>
            <a:off x="4767550" y="1017724"/>
            <a:ext cx="4064748" cy="289175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8"/>
          <p:cNvSpPr/>
          <p:nvPr/>
        </p:nvSpPr>
        <p:spPr>
          <a:xfrm>
            <a:off x="5152800" y="1101400"/>
            <a:ext cx="2829000" cy="3513300"/>
          </a:xfrm>
          <a:prstGeom prst="round2SameRect">
            <a:avLst>
              <a:gd fmla="val 16667" name="adj1"/>
              <a:gd fmla="val 0" name="adj2"/>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Site2</a:t>
            </a:r>
            <a:endParaRPr/>
          </a:p>
        </p:txBody>
      </p:sp>
      <p:sp>
        <p:nvSpPr>
          <p:cNvPr id="202" name="Google Shape;202;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Setting up a metropolitan SAN</a:t>
            </a:r>
            <a:endParaRPr/>
          </a:p>
        </p:txBody>
      </p:sp>
      <p:sp>
        <p:nvSpPr>
          <p:cNvPr id="203" name="Google Shape;203;p28"/>
          <p:cNvSpPr/>
          <p:nvPr/>
        </p:nvSpPr>
        <p:spPr>
          <a:xfrm>
            <a:off x="630025" y="1148100"/>
            <a:ext cx="2829000" cy="3513300"/>
          </a:xfrm>
          <a:prstGeom prst="round2SameRect">
            <a:avLst>
              <a:gd fmla="val 16667" name="adj1"/>
              <a:gd fmla="val 0" name="adj2"/>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Site1</a:t>
            </a:r>
            <a:endParaRPr/>
          </a:p>
        </p:txBody>
      </p:sp>
      <p:sp>
        <p:nvSpPr>
          <p:cNvPr id="204" name="Google Shape;204;p28"/>
          <p:cNvSpPr/>
          <p:nvPr/>
        </p:nvSpPr>
        <p:spPr>
          <a:xfrm>
            <a:off x="2152688" y="3648450"/>
            <a:ext cx="569475" cy="496150"/>
          </a:xfrm>
          <a:prstGeom prst="flowChartMagneticDisk">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buffer</a:t>
            </a:r>
            <a:endParaRPr sz="1000"/>
          </a:p>
        </p:txBody>
      </p:sp>
      <p:sp>
        <p:nvSpPr>
          <p:cNvPr id="205" name="Google Shape;205;p28"/>
          <p:cNvSpPr/>
          <p:nvPr/>
        </p:nvSpPr>
        <p:spPr>
          <a:xfrm>
            <a:off x="2046350" y="1279475"/>
            <a:ext cx="1304208" cy="633744"/>
          </a:xfrm>
          <a:prstGeom prst="cloud">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LAN</a:t>
            </a:r>
            <a:endParaRPr/>
          </a:p>
        </p:txBody>
      </p:sp>
      <p:sp>
        <p:nvSpPr>
          <p:cNvPr id="206" name="Google Shape;206;p28"/>
          <p:cNvSpPr/>
          <p:nvPr/>
        </p:nvSpPr>
        <p:spPr>
          <a:xfrm>
            <a:off x="742150" y="2933638"/>
            <a:ext cx="1304208" cy="633744"/>
          </a:xfrm>
          <a:prstGeom prst="cloud">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SAN</a:t>
            </a:r>
            <a:endParaRPr/>
          </a:p>
        </p:txBody>
      </p:sp>
      <p:sp>
        <p:nvSpPr>
          <p:cNvPr id="207" name="Google Shape;207;p28"/>
          <p:cNvSpPr/>
          <p:nvPr/>
        </p:nvSpPr>
        <p:spPr>
          <a:xfrm>
            <a:off x="2305088" y="3800850"/>
            <a:ext cx="569475" cy="496150"/>
          </a:xfrm>
          <a:prstGeom prst="flowChartMagneticDisk">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buffer</a:t>
            </a:r>
            <a:endParaRPr sz="1000"/>
          </a:p>
        </p:txBody>
      </p:sp>
      <p:sp>
        <p:nvSpPr>
          <p:cNvPr id="208" name="Google Shape;208;p28"/>
          <p:cNvSpPr/>
          <p:nvPr/>
        </p:nvSpPr>
        <p:spPr>
          <a:xfrm>
            <a:off x="2457488" y="3953250"/>
            <a:ext cx="569475" cy="496150"/>
          </a:xfrm>
          <a:prstGeom prst="flowChartMagneticDisk">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buffer</a:t>
            </a:r>
            <a:endParaRPr sz="1000"/>
          </a:p>
        </p:txBody>
      </p:sp>
      <p:grpSp>
        <p:nvGrpSpPr>
          <p:cNvPr id="209" name="Google Shape;209;p28"/>
          <p:cNvGrpSpPr/>
          <p:nvPr/>
        </p:nvGrpSpPr>
        <p:grpSpPr>
          <a:xfrm>
            <a:off x="1394181" y="1912439"/>
            <a:ext cx="1304250" cy="1057500"/>
            <a:chOff x="1394181" y="1912439"/>
            <a:chExt cx="1304250" cy="1057500"/>
          </a:xfrm>
        </p:grpSpPr>
        <p:cxnSp>
          <p:nvCxnSpPr>
            <p:cNvPr id="210" name="Google Shape;210;p28"/>
            <p:cNvCxnSpPr>
              <a:stCxn id="211" idx="0"/>
              <a:endCxn id="205" idx="1"/>
            </p:cNvCxnSpPr>
            <p:nvPr/>
          </p:nvCxnSpPr>
          <p:spPr>
            <a:xfrm flipH="1" rot="10800000">
              <a:off x="2437431" y="1912439"/>
              <a:ext cx="261000" cy="826200"/>
            </a:xfrm>
            <a:prstGeom prst="straightConnector1">
              <a:avLst/>
            </a:prstGeom>
            <a:noFill/>
            <a:ln cap="flat" cmpd="sng" w="9525">
              <a:solidFill>
                <a:srgbClr val="666666"/>
              </a:solidFill>
              <a:prstDash val="solid"/>
              <a:round/>
              <a:headEnd len="med" w="med" type="none"/>
              <a:tailEnd len="med" w="med" type="none"/>
            </a:ln>
          </p:spPr>
        </p:cxnSp>
        <p:grpSp>
          <p:nvGrpSpPr>
            <p:cNvPr id="212" name="Google Shape;212;p28"/>
            <p:cNvGrpSpPr/>
            <p:nvPr/>
          </p:nvGrpSpPr>
          <p:grpSpPr>
            <a:xfrm>
              <a:off x="1394181" y="1912439"/>
              <a:ext cx="1304250" cy="1057500"/>
              <a:chOff x="1394181" y="1912439"/>
              <a:chExt cx="1304250" cy="1057500"/>
            </a:xfrm>
          </p:grpSpPr>
          <p:sp>
            <p:nvSpPr>
              <p:cNvPr id="213" name="Google Shape;213;p28"/>
              <p:cNvSpPr/>
              <p:nvPr/>
            </p:nvSpPr>
            <p:spPr>
              <a:xfrm>
                <a:off x="1515681" y="212903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14" name="Google Shape;214;p28"/>
              <p:cNvSpPr/>
              <p:nvPr/>
            </p:nvSpPr>
            <p:spPr>
              <a:xfrm>
                <a:off x="1668081" y="228143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15" name="Google Shape;215;p28"/>
              <p:cNvSpPr/>
              <p:nvPr/>
            </p:nvSpPr>
            <p:spPr>
              <a:xfrm>
                <a:off x="1820481" y="243383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16" name="Google Shape;216;p28"/>
              <p:cNvSpPr/>
              <p:nvPr/>
            </p:nvSpPr>
            <p:spPr>
              <a:xfrm>
                <a:off x="1972881" y="258623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cxnSp>
            <p:nvCxnSpPr>
              <p:cNvPr id="217" name="Google Shape;217;p28"/>
              <p:cNvCxnSpPr>
                <a:stCxn id="213" idx="0"/>
                <a:endCxn id="205" idx="1"/>
              </p:cNvCxnSpPr>
              <p:nvPr/>
            </p:nvCxnSpPr>
            <p:spPr>
              <a:xfrm flipH="1" rot="10800000">
                <a:off x="1827831" y="1912439"/>
                <a:ext cx="870600" cy="216600"/>
              </a:xfrm>
              <a:prstGeom prst="straightConnector1">
                <a:avLst/>
              </a:prstGeom>
              <a:noFill/>
              <a:ln cap="flat" cmpd="sng" w="9525">
                <a:solidFill>
                  <a:srgbClr val="666666"/>
                </a:solidFill>
                <a:prstDash val="solid"/>
                <a:round/>
                <a:headEnd len="med" w="med" type="none"/>
                <a:tailEnd len="med" w="med" type="none"/>
              </a:ln>
            </p:spPr>
          </p:cxnSp>
          <p:cxnSp>
            <p:nvCxnSpPr>
              <p:cNvPr id="218" name="Google Shape;218;p28"/>
              <p:cNvCxnSpPr>
                <a:stCxn id="214" idx="0"/>
                <a:endCxn id="205" idx="1"/>
              </p:cNvCxnSpPr>
              <p:nvPr/>
            </p:nvCxnSpPr>
            <p:spPr>
              <a:xfrm flipH="1" rot="10800000">
                <a:off x="1980231" y="1912439"/>
                <a:ext cx="718200" cy="369000"/>
              </a:xfrm>
              <a:prstGeom prst="straightConnector1">
                <a:avLst/>
              </a:prstGeom>
              <a:noFill/>
              <a:ln cap="flat" cmpd="sng" w="9525">
                <a:solidFill>
                  <a:srgbClr val="666666"/>
                </a:solidFill>
                <a:prstDash val="solid"/>
                <a:round/>
                <a:headEnd len="med" w="med" type="none"/>
                <a:tailEnd len="med" w="med" type="none"/>
              </a:ln>
            </p:spPr>
          </p:cxnSp>
          <p:cxnSp>
            <p:nvCxnSpPr>
              <p:cNvPr id="219" name="Google Shape;219;p28"/>
              <p:cNvCxnSpPr>
                <a:stCxn id="215" idx="0"/>
                <a:endCxn id="205" idx="1"/>
              </p:cNvCxnSpPr>
              <p:nvPr/>
            </p:nvCxnSpPr>
            <p:spPr>
              <a:xfrm flipH="1" rot="10800000">
                <a:off x="2132631" y="1912439"/>
                <a:ext cx="565800" cy="521400"/>
              </a:xfrm>
              <a:prstGeom prst="straightConnector1">
                <a:avLst/>
              </a:prstGeom>
              <a:noFill/>
              <a:ln cap="flat" cmpd="sng" w="9525">
                <a:solidFill>
                  <a:srgbClr val="666666"/>
                </a:solidFill>
                <a:prstDash val="solid"/>
                <a:round/>
                <a:headEnd len="med" w="med" type="none"/>
                <a:tailEnd len="med" w="med" type="none"/>
              </a:ln>
            </p:spPr>
          </p:cxnSp>
          <p:cxnSp>
            <p:nvCxnSpPr>
              <p:cNvPr id="220" name="Google Shape;220;p28"/>
              <p:cNvCxnSpPr>
                <a:stCxn id="216" idx="0"/>
                <a:endCxn id="205" idx="1"/>
              </p:cNvCxnSpPr>
              <p:nvPr/>
            </p:nvCxnSpPr>
            <p:spPr>
              <a:xfrm flipH="1" rot="10800000">
                <a:off x="2285031" y="1912439"/>
                <a:ext cx="413400" cy="673800"/>
              </a:xfrm>
              <a:prstGeom prst="straightConnector1">
                <a:avLst/>
              </a:prstGeom>
              <a:noFill/>
              <a:ln cap="flat" cmpd="sng" w="9525">
                <a:solidFill>
                  <a:srgbClr val="666666"/>
                </a:solidFill>
                <a:prstDash val="solid"/>
                <a:round/>
                <a:headEnd len="med" w="med" type="none"/>
                <a:tailEnd len="med" w="med" type="none"/>
              </a:ln>
            </p:spPr>
          </p:cxnSp>
          <p:cxnSp>
            <p:nvCxnSpPr>
              <p:cNvPr id="221" name="Google Shape;221;p28"/>
              <p:cNvCxnSpPr>
                <a:stCxn id="213" idx="1"/>
                <a:endCxn id="206" idx="3"/>
              </p:cNvCxnSpPr>
              <p:nvPr/>
            </p:nvCxnSpPr>
            <p:spPr>
              <a:xfrm flipH="1">
                <a:off x="1394181" y="2248439"/>
                <a:ext cx="121500" cy="721500"/>
              </a:xfrm>
              <a:prstGeom prst="straightConnector1">
                <a:avLst/>
              </a:prstGeom>
              <a:noFill/>
              <a:ln cap="flat" cmpd="sng" w="9525">
                <a:solidFill>
                  <a:srgbClr val="666666"/>
                </a:solidFill>
                <a:prstDash val="solid"/>
                <a:round/>
                <a:headEnd len="med" w="med" type="none"/>
                <a:tailEnd len="med" w="med" type="none"/>
              </a:ln>
            </p:spPr>
          </p:cxnSp>
          <p:cxnSp>
            <p:nvCxnSpPr>
              <p:cNvPr id="222" name="Google Shape;222;p28"/>
              <p:cNvCxnSpPr>
                <a:stCxn id="214" idx="1"/>
                <a:endCxn id="206" idx="3"/>
              </p:cNvCxnSpPr>
              <p:nvPr/>
            </p:nvCxnSpPr>
            <p:spPr>
              <a:xfrm flipH="1">
                <a:off x="1394181" y="2400839"/>
                <a:ext cx="273900" cy="569100"/>
              </a:xfrm>
              <a:prstGeom prst="straightConnector1">
                <a:avLst/>
              </a:prstGeom>
              <a:noFill/>
              <a:ln cap="flat" cmpd="sng" w="9525">
                <a:solidFill>
                  <a:srgbClr val="666666"/>
                </a:solidFill>
                <a:prstDash val="solid"/>
                <a:round/>
                <a:headEnd len="med" w="med" type="none"/>
                <a:tailEnd len="med" w="med" type="none"/>
              </a:ln>
            </p:spPr>
          </p:cxnSp>
          <p:cxnSp>
            <p:nvCxnSpPr>
              <p:cNvPr id="223" name="Google Shape;223;p28"/>
              <p:cNvCxnSpPr>
                <a:stCxn id="215" idx="1"/>
                <a:endCxn id="206" idx="3"/>
              </p:cNvCxnSpPr>
              <p:nvPr/>
            </p:nvCxnSpPr>
            <p:spPr>
              <a:xfrm flipH="1">
                <a:off x="1394181" y="2553239"/>
                <a:ext cx="426300" cy="416700"/>
              </a:xfrm>
              <a:prstGeom prst="straightConnector1">
                <a:avLst/>
              </a:prstGeom>
              <a:noFill/>
              <a:ln cap="flat" cmpd="sng" w="9525">
                <a:solidFill>
                  <a:srgbClr val="666666"/>
                </a:solidFill>
                <a:prstDash val="solid"/>
                <a:round/>
                <a:headEnd len="med" w="med" type="none"/>
                <a:tailEnd len="med" w="med" type="none"/>
              </a:ln>
            </p:spPr>
          </p:cxnSp>
          <p:cxnSp>
            <p:nvCxnSpPr>
              <p:cNvPr id="224" name="Google Shape;224;p28"/>
              <p:cNvCxnSpPr>
                <a:stCxn id="216" idx="1"/>
                <a:endCxn id="206" idx="3"/>
              </p:cNvCxnSpPr>
              <p:nvPr/>
            </p:nvCxnSpPr>
            <p:spPr>
              <a:xfrm flipH="1">
                <a:off x="1394181" y="2705639"/>
                <a:ext cx="578700" cy="264300"/>
              </a:xfrm>
              <a:prstGeom prst="straightConnector1">
                <a:avLst/>
              </a:prstGeom>
              <a:noFill/>
              <a:ln cap="flat" cmpd="sng" w="9525">
                <a:solidFill>
                  <a:srgbClr val="666666"/>
                </a:solidFill>
                <a:prstDash val="solid"/>
                <a:round/>
                <a:headEnd len="med" w="med" type="none"/>
                <a:tailEnd len="med" w="med" type="none"/>
              </a:ln>
            </p:spPr>
          </p:cxnSp>
        </p:grpSp>
      </p:grpSp>
      <p:cxnSp>
        <p:nvCxnSpPr>
          <p:cNvPr id="225" name="Google Shape;225;p28"/>
          <p:cNvCxnSpPr>
            <a:stCxn id="211" idx="1"/>
            <a:endCxn id="206" idx="3"/>
          </p:cNvCxnSpPr>
          <p:nvPr/>
        </p:nvCxnSpPr>
        <p:spPr>
          <a:xfrm flipH="1">
            <a:off x="1394181" y="2858039"/>
            <a:ext cx="731100" cy="111900"/>
          </a:xfrm>
          <a:prstGeom prst="straightConnector1">
            <a:avLst/>
          </a:prstGeom>
          <a:noFill/>
          <a:ln cap="flat" cmpd="sng" w="9525">
            <a:solidFill>
              <a:srgbClr val="666666"/>
            </a:solidFill>
            <a:prstDash val="solid"/>
            <a:round/>
            <a:headEnd len="med" w="med" type="none"/>
            <a:tailEnd len="med" w="med" type="none"/>
          </a:ln>
        </p:spPr>
      </p:cxnSp>
      <p:grpSp>
        <p:nvGrpSpPr>
          <p:cNvPr id="226" name="Google Shape;226;p28"/>
          <p:cNvGrpSpPr/>
          <p:nvPr/>
        </p:nvGrpSpPr>
        <p:grpSpPr>
          <a:xfrm>
            <a:off x="742150" y="3566620"/>
            <a:ext cx="652232" cy="781705"/>
            <a:chOff x="742150" y="3566620"/>
            <a:chExt cx="652232" cy="781705"/>
          </a:xfrm>
        </p:grpSpPr>
        <p:sp>
          <p:nvSpPr>
            <p:cNvPr id="227" name="Google Shape;227;p28"/>
            <p:cNvSpPr/>
            <p:nvPr/>
          </p:nvSpPr>
          <p:spPr>
            <a:xfrm>
              <a:off x="833982" y="4042420"/>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sp>
          <p:nvSpPr>
            <p:cNvPr id="228" name="Google Shape;228;p28"/>
            <p:cNvSpPr/>
            <p:nvPr/>
          </p:nvSpPr>
          <p:spPr>
            <a:xfrm>
              <a:off x="742150" y="4054325"/>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cxnSp>
          <p:nvCxnSpPr>
            <p:cNvPr id="229" name="Google Shape;229;p28"/>
            <p:cNvCxnSpPr>
              <a:stCxn id="228" idx="0"/>
              <a:endCxn id="206" idx="1"/>
            </p:cNvCxnSpPr>
            <p:nvPr/>
          </p:nvCxnSpPr>
          <p:spPr>
            <a:xfrm flipH="1" rot="10800000">
              <a:off x="907450" y="3566825"/>
              <a:ext cx="486900" cy="487500"/>
            </a:xfrm>
            <a:prstGeom prst="straightConnector1">
              <a:avLst/>
            </a:prstGeom>
            <a:noFill/>
            <a:ln cap="flat" cmpd="sng" w="9525">
              <a:solidFill>
                <a:srgbClr val="666666"/>
              </a:solidFill>
              <a:prstDash val="solid"/>
              <a:round/>
              <a:headEnd len="med" w="med" type="none"/>
              <a:tailEnd len="med" w="med" type="none"/>
            </a:ln>
          </p:spPr>
        </p:cxnSp>
        <p:cxnSp>
          <p:nvCxnSpPr>
            <p:cNvPr id="230" name="Google Shape;230;p28"/>
            <p:cNvCxnSpPr>
              <a:stCxn id="227" idx="0"/>
              <a:endCxn id="206" idx="1"/>
            </p:cNvCxnSpPr>
            <p:nvPr/>
          </p:nvCxnSpPr>
          <p:spPr>
            <a:xfrm flipH="1" rot="10800000">
              <a:off x="999282" y="3566620"/>
              <a:ext cx="395100" cy="475800"/>
            </a:xfrm>
            <a:prstGeom prst="straightConnector1">
              <a:avLst/>
            </a:prstGeom>
            <a:noFill/>
            <a:ln cap="flat" cmpd="sng" w="9525">
              <a:solidFill>
                <a:srgbClr val="666666"/>
              </a:solidFill>
              <a:prstDash val="solid"/>
              <a:round/>
              <a:headEnd len="med" w="med" type="none"/>
              <a:tailEnd len="med" w="med" type="none"/>
            </a:ln>
          </p:spPr>
        </p:cxnSp>
      </p:grpSp>
      <p:grpSp>
        <p:nvGrpSpPr>
          <p:cNvPr id="231" name="Google Shape;231;p28"/>
          <p:cNvGrpSpPr/>
          <p:nvPr/>
        </p:nvGrpSpPr>
        <p:grpSpPr>
          <a:xfrm>
            <a:off x="1347410" y="3566619"/>
            <a:ext cx="430615" cy="769800"/>
            <a:chOff x="1347410" y="3566619"/>
            <a:chExt cx="430615" cy="769800"/>
          </a:xfrm>
        </p:grpSpPr>
        <p:sp>
          <p:nvSpPr>
            <p:cNvPr id="232" name="Google Shape;232;p28"/>
            <p:cNvSpPr/>
            <p:nvPr/>
          </p:nvSpPr>
          <p:spPr>
            <a:xfrm>
              <a:off x="1447425" y="4042419"/>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sp>
          <p:nvSpPr>
            <p:cNvPr id="233" name="Google Shape;233;p28"/>
            <p:cNvSpPr/>
            <p:nvPr/>
          </p:nvSpPr>
          <p:spPr>
            <a:xfrm>
              <a:off x="1347410" y="4042419"/>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cxnSp>
          <p:nvCxnSpPr>
            <p:cNvPr id="234" name="Google Shape;234;p28"/>
            <p:cNvCxnSpPr>
              <a:stCxn id="233" idx="0"/>
              <a:endCxn id="206" idx="1"/>
            </p:cNvCxnSpPr>
            <p:nvPr/>
          </p:nvCxnSpPr>
          <p:spPr>
            <a:xfrm rot="10800000">
              <a:off x="1394210" y="3566619"/>
              <a:ext cx="118500" cy="475800"/>
            </a:xfrm>
            <a:prstGeom prst="straightConnector1">
              <a:avLst/>
            </a:prstGeom>
            <a:noFill/>
            <a:ln cap="flat" cmpd="sng" w="9525">
              <a:solidFill>
                <a:srgbClr val="666666"/>
              </a:solidFill>
              <a:prstDash val="solid"/>
              <a:round/>
              <a:headEnd len="med" w="med" type="none"/>
              <a:tailEnd len="med" w="med" type="none"/>
            </a:ln>
          </p:spPr>
        </p:cxnSp>
        <p:cxnSp>
          <p:nvCxnSpPr>
            <p:cNvPr id="235" name="Google Shape;235;p28"/>
            <p:cNvCxnSpPr>
              <a:stCxn id="232" idx="0"/>
              <a:endCxn id="206" idx="1"/>
            </p:cNvCxnSpPr>
            <p:nvPr/>
          </p:nvCxnSpPr>
          <p:spPr>
            <a:xfrm rot="10800000">
              <a:off x="1394325" y="3566619"/>
              <a:ext cx="218400" cy="475800"/>
            </a:xfrm>
            <a:prstGeom prst="straightConnector1">
              <a:avLst/>
            </a:prstGeom>
            <a:noFill/>
            <a:ln cap="flat" cmpd="sng" w="9525">
              <a:solidFill>
                <a:srgbClr val="666666"/>
              </a:solidFill>
              <a:prstDash val="solid"/>
              <a:round/>
              <a:headEnd len="med" w="med" type="none"/>
              <a:tailEnd len="med" w="med" type="none"/>
            </a:ln>
          </p:spPr>
        </p:cxnSp>
      </p:grpSp>
      <p:cxnSp>
        <p:nvCxnSpPr>
          <p:cNvPr id="236" name="Google Shape;236;p28"/>
          <p:cNvCxnSpPr>
            <a:stCxn id="204" idx="2"/>
            <a:endCxn id="206" idx="1"/>
          </p:cNvCxnSpPr>
          <p:nvPr/>
        </p:nvCxnSpPr>
        <p:spPr>
          <a:xfrm rot="10800000">
            <a:off x="1394288" y="3566825"/>
            <a:ext cx="758400" cy="329700"/>
          </a:xfrm>
          <a:prstGeom prst="straightConnector1">
            <a:avLst/>
          </a:prstGeom>
          <a:noFill/>
          <a:ln cap="flat" cmpd="sng" w="9525">
            <a:solidFill>
              <a:srgbClr val="666666"/>
            </a:solidFill>
            <a:prstDash val="solid"/>
            <a:round/>
            <a:headEnd len="med" w="med" type="none"/>
            <a:tailEnd len="med" w="med" type="none"/>
          </a:ln>
        </p:spPr>
      </p:cxnSp>
      <p:cxnSp>
        <p:nvCxnSpPr>
          <p:cNvPr id="237" name="Google Shape;237;p28"/>
          <p:cNvCxnSpPr>
            <a:stCxn id="207" idx="2"/>
            <a:endCxn id="206" idx="1"/>
          </p:cNvCxnSpPr>
          <p:nvPr/>
        </p:nvCxnSpPr>
        <p:spPr>
          <a:xfrm rot="10800000">
            <a:off x="1394288" y="3566825"/>
            <a:ext cx="910800" cy="482100"/>
          </a:xfrm>
          <a:prstGeom prst="straightConnector1">
            <a:avLst/>
          </a:prstGeom>
          <a:noFill/>
          <a:ln cap="flat" cmpd="sng" w="9525">
            <a:solidFill>
              <a:srgbClr val="666666"/>
            </a:solidFill>
            <a:prstDash val="solid"/>
            <a:round/>
            <a:headEnd len="med" w="med" type="none"/>
            <a:tailEnd len="med" w="med" type="none"/>
          </a:ln>
        </p:spPr>
      </p:cxnSp>
      <p:cxnSp>
        <p:nvCxnSpPr>
          <p:cNvPr id="238" name="Google Shape;238;p28"/>
          <p:cNvCxnSpPr>
            <a:stCxn id="208" idx="2"/>
            <a:endCxn id="206" idx="1"/>
          </p:cNvCxnSpPr>
          <p:nvPr/>
        </p:nvCxnSpPr>
        <p:spPr>
          <a:xfrm rot="10800000">
            <a:off x="1394288" y="3566825"/>
            <a:ext cx="1063200" cy="634500"/>
          </a:xfrm>
          <a:prstGeom prst="straightConnector1">
            <a:avLst/>
          </a:prstGeom>
          <a:noFill/>
          <a:ln cap="flat" cmpd="sng" w="9525">
            <a:solidFill>
              <a:srgbClr val="666666"/>
            </a:solidFill>
            <a:prstDash val="solid"/>
            <a:round/>
            <a:headEnd len="med" w="med" type="none"/>
            <a:tailEnd len="med" w="med" type="none"/>
          </a:ln>
        </p:spPr>
      </p:cxnSp>
      <p:sp>
        <p:nvSpPr>
          <p:cNvPr id="239" name="Google Shape;239;p28"/>
          <p:cNvSpPr/>
          <p:nvPr/>
        </p:nvSpPr>
        <p:spPr>
          <a:xfrm>
            <a:off x="6570725" y="1279475"/>
            <a:ext cx="1304208" cy="633744"/>
          </a:xfrm>
          <a:prstGeom prst="cloud">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LAN</a:t>
            </a:r>
            <a:endParaRPr/>
          </a:p>
        </p:txBody>
      </p:sp>
      <p:cxnSp>
        <p:nvCxnSpPr>
          <p:cNvPr id="240" name="Google Shape;240;p28"/>
          <p:cNvCxnSpPr>
            <a:stCxn id="205" idx="0"/>
            <a:endCxn id="239" idx="2"/>
          </p:cNvCxnSpPr>
          <p:nvPr/>
        </p:nvCxnSpPr>
        <p:spPr>
          <a:xfrm>
            <a:off x="3349471" y="1596347"/>
            <a:ext cx="3225300" cy="0"/>
          </a:xfrm>
          <a:prstGeom prst="straightConnector1">
            <a:avLst/>
          </a:prstGeom>
          <a:noFill/>
          <a:ln cap="flat" cmpd="sng" w="38100">
            <a:solidFill>
              <a:srgbClr val="0000FF"/>
            </a:solidFill>
            <a:prstDash val="solid"/>
            <a:round/>
            <a:headEnd len="med" w="med" type="none"/>
            <a:tailEnd len="med" w="med" type="none"/>
          </a:ln>
        </p:spPr>
      </p:cxnSp>
      <p:sp>
        <p:nvSpPr>
          <p:cNvPr id="241" name="Google Shape;241;p28"/>
          <p:cNvSpPr/>
          <p:nvPr/>
        </p:nvSpPr>
        <p:spPr>
          <a:xfrm>
            <a:off x="7036972" y="3673325"/>
            <a:ext cx="569475" cy="496150"/>
          </a:xfrm>
          <a:prstGeom prst="flowChartMagneticDisk">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buffer</a:t>
            </a:r>
            <a:endParaRPr sz="1000"/>
          </a:p>
        </p:txBody>
      </p:sp>
      <p:sp>
        <p:nvSpPr>
          <p:cNvPr id="242" name="Google Shape;242;p28"/>
          <p:cNvSpPr/>
          <p:nvPr/>
        </p:nvSpPr>
        <p:spPr>
          <a:xfrm>
            <a:off x="7000394" y="2347414"/>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nsd</a:t>
            </a:r>
            <a:endParaRPr sz="1000"/>
          </a:p>
        </p:txBody>
      </p:sp>
      <p:cxnSp>
        <p:nvCxnSpPr>
          <p:cNvPr id="243" name="Google Shape;243;p28"/>
          <p:cNvCxnSpPr>
            <a:stCxn id="242" idx="2"/>
            <a:endCxn id="241" idx="1"/>
          </p:cNvCxnSpPr>
          <p:nvPr/>
        </p:nvCxnSpPr>
        <p:spPr>
          <a:xfrm>
            <a:off x="7312544" y="2586214"/>
            <a:ext cx="9300" cy="1087200"/>
          </a:xfrm>
          <a:prstGeom prst="straightConnector1">
            <a:avLst/>
          </a:prstGeom>
          <a:noFill/>
          <a:ln cap="flat" cmpd="sng" w="9525">
            <a:solidFill>
              <a:srgbClr val="666666"/>
            </a:solidFill>
            <a:prstDash val="solid"/>
            <a:round/>
            <a:headEnd len="med" w="med" type="none"/>
            <a:tailEnd len="med" w="med" type="none"/>
          </a:ln>
        </p:spPr>
      </p:cxnSp>
      <p:cxnSp>
        <p:nvCxnSpPr>
          <p:cNvPr id="244" name="Google Shape;244;p28"/>
          <p:cNvCxnSpPr>
            <a:stCxn id="242" idx="0"/>
            <a:endCxn id="239" idx="1"/>
          </p:cNvCxnSpPr>
          <p:nvPr/>
        </p:nvCxnSpPr>
        <p:spPr>
          <a:xfrm rot="10800000">
            <a:off x="7222844" y="1912414"/>
            <a:ext cx="89700" cy="435000"/>
          </a:xfrm>
          <a:prstGeom prst="straightConnector1">
            <a:avLst/>
          </a:prstGeom>
          <a:noFill/>
          <a:ln cap="flat" cmpd="sng" w="9525">
            <a:solidFill>
              <a:srgbClr val="666666"/>
            </a:solidFill>
            <a:prstDash val="solid"/>
            <a:round/>
            <a:headEnd len="med" w="med" type="none"/>
            <a:tailEnd len="med" w="med" type="none"/>
          </a:ln>
        </p:spPr>
      </p:cxnSp>
      <p:sp>
        <p:nvSpPr>
          <p:cNvPr id="245" name="Google Shape;245;p28"/>
          <p:cNvSpPr/>
          <p:nvPr/>
        </p:nvSpPr>
        <p:spPr>
          <a:xfrm>
            <a:off x="5372850" y="2938513"/>
            <a:ext cx="1304208" cy="633744"/>
          </a:xfrm>
          <a:prstGeom prst="cloud">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SAN</a:t>
            </a:r>
            <a:endParaRPr/>
          </a:p>
        </p:txBody>
      </p:sp>
      <p:sp>
        <p:nvSpPr>
          <p:cNvPr id="246" name="Google Shape;246;p28"/>
          <p:cNvSpPr/>
          <p:nvPr/>
        </p:nvSpPr>
        <p:spPr>
          <a:xfrm>
            <a:off x="5715200" y="4201325"/>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sp>
        <p:nvSpPr>
          <p:cNvPr id="247" name="Google Shape;247;p28"/>
          <p:cNvSpPr/>
          <p:nvPr/>
        </p:nvSpPr>
        <p:spPr>
          <a:xfrm>
            <a:off x="5778588" y="4201325"/>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cxnSp>
        <p:nvCxnSpPr>
          <p:cNvPr id="248" name="Google Shape;248;p28"/>
          <p:cNvCxnSpPr>
            <a:stCxn id="206" idx="0"/>
            <a:endCxn id="245" idx="2"/>
          </p:cNvCxnSpPr>
          <p:nvPr/>
        </p:nvCxnSpPr>
        <p:spPr>
          <a:xfrm>
            <a:off x="2045271" y="3250510"/>
            <a:ext cx="3331500" cy="4800"/>
          </a:xfrm>
          <a:prstGeom prst="straightConnector1">
            <a:avLst/>
          </a:prstGeom>
          <a:noFill/>
          <a:ln cap="flat" cmpd="sng" w="38100">
            <a:solidFill>
              <a:srgbClr val="00FF00"/>
            </a:solidFill>
            <a:prstDash val="solid"/>
            <a:round/>
            <a:headEnd len="med" w="med" type="none"/>
            <a:tailEnd len="med" w="med" type="none"/>
          </a:ln>
        </p:spPr>
      </p:cxnSp>
      <p:cxnSp>
        <p:nvCxnSpPr>
          <p:cNvPr id="249" name="Google Shape;249;p28"/>
          <p:cNvCxnSpPr>
            <a:stCxn id="247" idx="0"/>
            <a:endCxn id="245" idx="1"/>
          </p:cNvCxnSpPr>
          <p:nvPr/>
        </p:nvCxnSpPr>
        <p:spPr>
          <a:xfrm flipH="1" rot="10800000">
            <a:off x="5943888" y="3571625"/>
            <a:ext cx="81000" cy="629700"/>
          </a:xfrm>
          <a:prstGeom prst="straightConnector1">
            <a:avLst/>
          </a:prstGeom>
          <a:noFill/>
          <a:ln cap="flat" cmpd="sng" w="9525">
            <a:solidFill>
              <a:srgbClr val="666666"/>
            </a:solidFill>
            <a:prstDash val="solid"/>
            <a:round/>
            <a:headEnd len="med" w="med" type="none"/>
            <a:tailEnd len="med" w="med" type="none"/>
          </a:ln>
        </p:spPr>
      </p:cxnSp>
      <p:cxnSp>
        <p:nvCxnSpPr>
          <p:cNvPr id="250" name="Google Shape;250;p28"/>
          <p:cNvCxnSpPr>
            <a:stCxn id="245" idx="1"/>
            <a:endCxn id="246" idx="0"/>
          </p:cNvCxnSpPr>
          <p:nvPr/>
        </p:nvCxnSpPr>
        <p:spPr>
          <a:xfrm flipH="1">
            <a:off x="5880354" y="3571582"/>
            <a:ext cx="144600" cy="629700"/>
          </a:xfrm>
          <a:prstGeom prst="straightConnector1">
            <a:avLst/>
          </a:prstGeom>
          <a:noFill/>
          <a:ln cap="flat" cmpd="sng" w="9525">
            <a:solidFill>
              <a:srgbClr val="666666"/>
            </a:solidFill>
            <a:prstDash val="solid"/>
            <a:round/>
            <a:headEnd len="med" w="med" type="none"/>
            <a:tailEnd len="med" w="med" type="none"/>
          </a:ln>
        </p:spPr>
      </p:cxnSp>
      <p:cxnSp>
        <p:nvCxnSpPr>
          <p:cNvPr id="251" name="Google Shape;251;p28"/>
          <p:cNvCxnSpPr>
            <a:stCxn id="252" idx="2"/>
            <a:endCxn id="245" idx="3"/>
          </p:cNvCxnSpPr>
          <p:nvPr/>
        </p:nvCxnSpPr>
        <p:spPr>
          <a:xfrm flipH="1">
            <a:off x="6024906" y="2691889"/>
            <a:ext cx="152400" cy="282900"/>
          </a:xfrm>
          <a:prstGeom prst="straightConnector1">
            <a:avLst/>
          </a:prstGeom>
          <a:noFill/>
          <a:ln cap="flat" cmpd="sng" w="9525">
            <a:solidFill>
              <a:srgbClr val="666666"/>
            </a:solidFill>
            <a:prstDash val="solid"/>
            <a:round/>
            <a:headEnd len="med" w="med" type="none"/>
            <a:tailEnd len="med" w="med" type="none"/>
          </a:ln>
        </p:spPr>
      </p:cxnSp>
      <p:sp>
        <p:nvSpPr>
          <p:cNvPr id="253" name="Google Shape;253;p28"/>
          <p:cNvSpPr txBox="1"/>
          <p:nvPr/>
        </p:nvSpPr>
        <p:spPr>
          <a:xfrm>
            <a:off x="4282200" y="1588975"/>
            <a:ext cx="8706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800"/>
              <a:t>600 Gb</a:t>
            </a:r>
            <a:endParaRPr b="1" sz="800"/>
          </a:p>
        </p:txBody>
      </p:sp>
      <p:sp>
        <p:nvSpPr>
          <p:cNvPr id="254" name="Google Shape;254;p28"/>
          <p:cNvSpPr txBox="1"/>
          <p:nvPr/>
        </p:nvSpPr>
        <p:spPr>
          <a:xfrm>
            <a:off x="3608363" y="3250500"/>
            <a:ext cx="8706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800"/>
              <a:t>2x32 Gb</a:t>
            </a:r>
            <a:endParaRPr b="1" sz="800"/>
          </a:p>
        </p:txBody>
      </p:sp>
      <p:grpSp>
        <p:nvGrpSpPr>
          <p:cNvPr id="255" name="Google Shape;255;p28"/>
          <p:cNvGrpSpPr/>
          <p:nvPr/>
        </p:nvGrpSpPr>
        <p:grpSpPr>
          <a:xfrm>
            <a:off x="5240856" y="1833902"/>
            <a:ext cx="1981973" cy="1140913"/>
            <a:chOff x="5240856" y="1833902"/>
            <a:chExt cx="1981973" cy="1140913"/>
          </a:xfrm>
        </p:grpSpPr>
        <p:cxnSp>
          <p:nvCxnSpPr>
            <p:cNvPr id="256" name="Google Shape;256;p28"/>
            <p:cNvCxnSpPr>
              <a:stCxn id="257" idx="2"/>
              <a:endCxn id="245" idx="3"/>
            </p:cNvCxnSpPr>
            <p:nvPr/>
          </p:nvCxnSpPr>
          <p:spPr>
            <a:xfrm>
              <a:off x="5854506" y="2383650"/>
              <a:ext cx="170400" cy="591000"/>
            </a:xfrm>
            <a:prstGeom prst="straightConnector1">
              <a:avLst/>
            </a:prstGeom>
            <a:noFill/>
            <a:ln cap="flat" cmpd="sng" w="9525">
              <a:solidFill>
                <a:srgbClr val="666666"/>
              </a:solidFill>
              <a:prstDash val="solid"/>
              <a:round/>
              <a:headEnd len="med" w="med" type="none"/>
              <a:tailEnd len="med" w="med" type="none"/>
            </a:ln>
          </p:spPr>
        </p:cxnSp>
        <p:cxnSp>
          <p:nvCxnSpPr>
            <p:cNvPr id="258" name="Google Shape;258;p28"/>
            <p:cNvCxnSpPr>
              <a:stCxn id="259" idx="2"/>
              <a:endCxn id="245" idx="3"/>
            </p:cNvCxnSpPr>
            <p:nvPr/>
          </p:nvCxnSpPr>
          <p:spPr>
            <a:xfrm>
              <a:off x="5691769" y="2228714"/>
              <a:ext cx="333300" cy="746100"/>
            </a:xfrm>
            <a:prstGeom prst="straightConnector1">
              <a:avLst/>
            </a:prstGeom>
            <a:noFill/>
            <a:ln cap="flat" cmpd="sng" w="9525">
              <a:solidFill>
                <a:srgbClr val="666666"/>
              </a:solidFill>
              <a:prstDash val="solid"/>
              <a:round/>
              <a:headEnd len="med" w="med" type="none"/>
              <a:tailEnd len="med" w="med" type="none"/>
            </a:ln>
          </p:spPr>
        </p:cxnSp>
        <p:cxnSp>
          <p:nvCxnSpPr>
            <p:cNvPr id="260" name="Google Shape;260;p28"/>
            <p:cNvCxnSpPr>
              <a:stCxn id="261" idx="2"/>
              <a:endCxn id="245" idx="3"/>
            </p:cNvCxnSpPr>
            <p:nvPr/>
          </p:nvCxnSpPr>
          <p:spPr>
            <a:xfrm>
              <a:off x="5553006" y="2072702"/>
              <a:ext cx="471900" cy="902100"/>
            </a:xfrm>
            <a:prstGeom prst="straightConnector1">
              <a:avLst/>
            </a:prstGeom>
            <a:noFill/>
            <a:ln cap="flat" cmpd="sng" w="9525">
              <a:solidFill>
                <a:srgbClr val="666666"/>
              </a:solidFill>
              <a:prstDash val="solid"/>
              <a:round/>
              <a:headEnd len="med" w="med" type="none"/>
              <a:tailEnd len="med" w="med" type="none"/>
            </a:ln>
          </p:spPr>
        </p:cxnSp>
        <p:cxnSp>
          <p:nvCxnSpPr>
            <p:cNvPr id="262" name="Google Shape;262;p28"/>
            <p:cNvCxnSpPr>
              <a:stCxn id="245" idx="3"/>
              <a:endCxn id="263" idx="2"/>
            </p:cNvCxnSpPr>
            <p:nvPr/>
          </p:nvCxnSpPr>
          <p:spPr>
            <a:xfrm rot="10800000">
              <a:off x="5975454" y="2544847"/>
              <a:ext cx="49500" cy="429900"/>
            </a:xfrm>
            <a:prstGeom prst="straightConnector1">
              <a:avLst/>
            </a:prstGeom>
            <a:noFill/>
            <a:ln cap="flat" cmpd="sng" w="9525">
              <a:solidFill>
                <a:srgbClr val="666666"/>
              </a:solidFill>
              <a:prstDash val="solid"/>
              <a:round/>
              <a:headEnd len="med" w="med" type="none"/>
              <a:tailEnd len="med" w="med" type="none"/>
            </a:ln>
          </p:spPr>
        </p:cxnSp>
        <p:sp>
          <p:nvSpPr>
            <p:cNvPr id="261" name="Google Shape;261;p28"/>
            <p:cNvSpPr/>
            <p:nvPr/>
          </p:nvSpPr>
          <p:spPr>
            <a:xfrm>
              <a:off x="5240856" y="1833902"/>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59" name="Google Shape;259;p28"/>
            <p:cNvSpPr/>
            <p:nvPr/>
          </p:nvSpPr>
          <p:spPr>
            <a:xfrm>
              <a:off x="5379619" y="1989914"/>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57" name="Google Shape;257;p28"/>
            <p:cNvSpPr/>
            <p:nvPr/>
          </p:nvSpPr>
          <p:spPr>
            <a:xfrm>
              <a:off x="5542356" y="2144850"/>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63" name="Google Shape;263;p28"/>
            <p:cNvSpPr/>
            <p:nvPr/>
          </p:nvSpPr>
          <p:spPr>
            <a:xfrm>
              <a:off x="5663431" y="2306114"/>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cxnSp>
          <p:nvCxnSpPr>
            <p:cNvPr id="264" name="Google Shape;264;p28"/>
            <p:cNvCxnSpPr>
              <a:stCxn id="261" idx="0"/>
              <a:endCxn id="239" idx="1"/>
            </p:cNvCxnSpPr>
            <p:nvPr/>
          </p:nvCxnSpPr>
          <p:spPr>
            <a:xfrm>
              <a:off x="5553006" y="1833902"/>
              <a:ext cx="1669800" cy="78600"/>
            </a:xfrm>
            <a:prstGeom prst="straightConnector1">
              <a:avLst/>
            </a:prstGeom>
            <a:noFill/>
            <a:ln cap="flat" cmpd="sng" w="9525">
              <a:solidFill>
                <a:srgbClr val="666666"/>
              </a:solidFill>
              <a:prstDash val="solid"/>
              <a:round/>
              <a:headEnd len="med" w="med" type="none"/>
              <a:tailEnd len="med" w="med" type="none"/>
            </a:ln>
          </p:spPr>
        </p:cxnSp>
        <p:cxnSp>
          <p:nvCxnSpPr>
            <p:cNvPr id="265" name="Google Shape;265;p28"/>
            <p:cNvCxnSpPr>
              <a:endCxn id="239" idx="1"/>
            </p:cNvCxnSpPr>
            <p:nvPr/>
          </p:nvCxnSpPr>
          <p:spPr>
            <a:xfrm flipH="1" rot="10800000">
              <a:off x="5705429" y="1912544"/>
              <a:ext cx="1517400" cy="73800"/>
            </a:xfrm>
            <a:prstGeom prst="straightConnector1">
              <a:avLst/>
            </a:prstGeom>
            <a:noFill/>
            <a:ln cap="flat" cmpd="sng" w="9525">
              <a:solidFill>
                <a:srgbClr val="666666"/>
              </a:solidFill>
              <a:prstDash val="solid"/>
              <a:round/>
              <a:headEnd len="med" w="med" type="none"/>
              <a:tailEnd len="med" w="med" type="none"/>
            </a:ln>
          </p:spPr>
        </p:cxnSp>
        <p:cxnSp>
          <p:nvCxnSpPr>
            <p:cNvPr id="266" name="Google Shape;266;p28"/>
            <p:cNvCxnSpPr>
              <a:stCxn id="257" idx="0"/>
              <a:endCxn id="239" idx="1"/>
            </p:cNvCxnSpPr>
            <p:nvPr/>
          </p:nvCxnSpPr>
          <p:spPr>
            <a:xfrm flipH="1" rot="10800000">
              <a:off x="5854506" y="1912650"/>
              <a:ext cx="1368300" cy="232200"/>
            </a:xfrm>
            <a:prstGeom prst="straightConnector1">
              <a:avLst/>
            </a:prstGeom>
            <a:noFill/>
            <a:ln cap="flat" cmpd="sng" w="9525">
              <a:solidFill>
                <a:srgbClr val="666666"/>
              </a:solidFill>
              <a:prstDash val="solid"/>
              <a:round/>
              <a:headEnd len="med" w="med" type="none"/>
              <a:tailEnd len="med" w="med" type="none"/>
            </a:ln>
          </p:spPr>
        </p:cxnSp>
        <p:cxnSp>
          <p:nvCxnSpPr>
            <p:cNvPr id="267" name="Google Shape;267;p28"/>
            <p:cNvCxnSpPr>
              <a:stCxn id="263" idx="0"/>
              <a:endCxn id="239" idx="1"/>
            </p:cNvCxnSpPr>
            <p:nvPr/>
          </p:nvCxnSpPr>
          <p:spPr>
            <a:xfrm flipH="1" rot="10800000">
              <a:off x="5975581" y="1912514"/>
              <a:ext cx="1247100" cy="393600"/>
            </a:xfrm>
            <a:prstGeom prst="straightConnector1">
              <a:avLst/>
            </a:prstGeom>
            <a:noFill/>
            <a:ln cap="flat" cmpd="sng" w="9525">
              <a:solidFill>
                <a:srgbClr val="666666"/>
              </a:solidFill>
              <a:prstDash val="solid"/>
              <a:round/>
              <a:headEnd len="med" w="med" type="none"/>
              <a:tailEnd len="med" w="med" type="none"/>
            </a:ln>
          </p:spPr>
        </p:cxnSp>
      </p:grpSp>
      <p:cxnSp>
        <p:nvCxnSpPr>
          <p:cNvPr id="268" name="Google Shape;268;p28"/>
          <p:cNvCxnSpPr>
            <a:stCxn id="252" idx="0"/>
            <a:endCxn id="239" idx="1"/>
          </p:cNvCxnSpPr>
          <p:nvPr/>
        </p:nvCxnSpPr>
        <p:spPr>
          <a:xfrm flipH="1" rot="10800000">
            <a:off x="6177306" y="1912489"/>
            <a:ext cx="1045500" cy="540600"/>
          </a:xfrm>
          <a:prstGeom prst="straightConnector1">
            <a:avLst/>
          </a:prstGeom>
          <a:noFill/>
          <a:ln cap="flat" cmpd="sng" w="9525">
            <a:solidFill>
              <a:srgbClr val="666666"/>
            </a:solidFill>
            <a:prstDash val="solid"/>
            <a:round/>
            <a:headEnd len="med" w="med" type="none"/>
            <a:tailEnd len="med" w="med" type="none"/>
          </a:ln>
        </p:spPr>
      </p:cxnSp>
      <p:sp>
        <p:nvSpPr>
          <p:cNvPr id="252" name="Google Shape;252;p28"/>
          <p:cNvSpPr/>
          <p:nvPr/>
        </p:nvSpPr>
        <p:spPr>
          <a:xfrm>
            <a:off x="5865156" y="245308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sp>
        <p:nvSpPr>
          <p:cNvPr id="211" name="Google Shape;211;p28"/>
          <p:cNvSpPr/>
          <p:nvPr/>
        </p:nvSpPr>
        <p:spPr>
          <a:xfrm>
            <a:off x="2125281" y="2738639"/>
            <a:ext cx="624300" cy="238800"/>
          </a:xfrm>
          <a:prstGeom prst="roundRect">
            <a:avLst>
              <a:gd fmla="val 16667" name="adj"/>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HSM</a:t>
            </a:r>
            <a:endParaRPr sz="1000"/>
          </a:p>
        </p:txBody>
      </p:sp>
      <p:grpSp>
        <p:nvGrpSpPr>
          <p:cNvPr id="269" name="Google Shape;269;p28"/>
          <p:cNvGrpSpPr/>
          <p:nvPr/>
        </p:nvGrpSpPr>
        <p:grpSpPr>
          <a:xfrm>
            <a:off x="6177308" y="3499170"/>
            <a:ext cx="430615" cy="769800"/>
            <a:chOff x="1347410" y="3566619"/>
            <a:chExt cx="430615" cy="769800"/>
          </a:xfrm>
        </p:grpSpPr>
        <p:sp>
          <p:nvSpPr>
            <p:cNvPr id="270" name="Google Shape;270;p28"/>
            <p:cNvSpPr/>
            <p:nvPr/>
          </p:nvSpPr>
          <p:spPr>
            <a:xfrm>
              <a:off x="1447425" y="4042419"/>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sp>
          <p:nvSpPr>
            <p:cNvPr id="271" name="Google Shape;271;p28"/>
            <p:cNvSpPr/>
            <p:nvPr/>
          </p:nvSpPr>
          <p:spPr>
            <a:xfrm>
              <a:off x="1347410" y="4042419"/>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cxnSp>
          <p:nvCxnSpPr>
            <p:cNvPr id="272" name="Google Shape;272;p28"/>
            <p:cNvCxnSpPr>
              <a:stCxn id="271" idx="0"/>
            </p:cNvCxnSpPr>
            <p:nvPr/>
          </p:nvCxnSpPr>
          <p:spPr>
            <a:xfrm rot="10800000">
              <a:off x="1394210" y="3566619"/>
              <a:ext cx="118500" cy="475800"/>
            </a:xfrm>
            <a:prstGeom prst="straightConnector1">
              <a:avLst/>
            </a:prstGeom>
            <a:noFill/>
            <a:ln cap="flat" cmpd="sng" w="9525">
              <a:solidFill>
                <a:srgbClr val="666666"/>
              </a:solidFill>
              <a:prstDash val="solid"/>
              <a:round/>
              <a:headEnd len="med" w="med" type="none"/>
              <a:tailEnd len="med" w="med" type="none"/>
            </a:ln>
          </p:spPr>
        </p:cxnSp>
        <p:cxnSp>
          <p:nvCxnSpPr>
            <p:cNvPr id="273" name="Google Shape;273;p28"/>
            <p:cNvCxnSpPr>
              <a:stCxn id="270" idx="0"/>
            </p:cNvCxnSpPr>
            <p:nvPr/>
          </p:nvCxnSpPr>
          <p:spPr>
            <a:xfrm rot="10800000">
              <a:off x="1394325" y="3566619"/>
              <a:ext cx="218400" cy="475800"/>
            </a:xfrm>
            <a:prstGeom prst="straightConnector1">
              <a:avLst/>
            </a:prstGeom>
            <a:noFill/>
            <a:ln cap="flat" cmpd="sng" w="9525">
              <a:solidFill>
                <a:srgbClr val="666666"/>
              </a:solidFill>
              <a:prstDash val="solid"/>
              <a:round/>
              <a:headEnd len="med" w="med" type="none"/>
              <a:tailEnd len="med" w="med" type="none"/>
            </a:ln>
          </p:spPr>
        </p:cxnSp>
      </p:grpSp>
      <p:grpSp>
        <p:nvGrpSpPr>
          <p:cNvPr id="274" name="Google Shape;274;p28"/>
          <p:cNvGrpSpPr/>
          <p:nvPr/>
        </p:nvGrpSpPr>
        <p:grpSpPr>
          <a:xfrm>
            <a:off x="5152805" y="3530977"/>
            <a:ext cx="758416" cy="846587"/>
            <a:chOff x="742150" y="3566620"/>
            <a:chExt cx="652232" cy="781705"/>
          </a:xfrm>
        </p:grpSpPr>
        <p:sp>
          <p:nvSpPr>
            <p:cNvPr id="275" name="Google Shape;275;p28"/>
            <p:cNvSpPr/>
            <p:nvPr/>
          </p:nvSpPr>
          <p:spPr>
            <a:xfrm>
              <a:off x="833982" y="4042420"/>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sp>
          <p:nvSpPr>
            <p:cNvPr id="276" name="Google Shape;276;p28"/>
            <p:cNvSpPr/>
            <p:nvPr/>
          </p:nvSpPr>
          <p:spPr>
            <a:xfrm>
              <a:off x="742150" y="4054325"/>
              <a:ext cx="330600" cy="294000"/>
            </a:xfrm>
            <a:prstGeom prst="flowChartMagneticTape">
              <a:avLst/>
            </a:prstGeom>
            <a:solidFill>
              <a:srgbClr val="EFEFEF"/>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800"/>
            </a:p>
          </p:txBody>
        </p:sp>
        <p:cxnSp>
          <p:nvCxnSpPr>
            <p:cNvPr id="277" name="Google Shape;277;p28"/>
            <p:cNvCxnSpPr>
              <a:stCxn id="276" idx="0"/>
            </p:cNvCxnSpPr>
            <p:nvPr/>
          </p:nvCxnSpPr>
          <p:spPr>
            <a:xfrm flipH="1" rot="10800000">
              <a:off x="907450" y="3566825"/>
              <a:ext cx="486900" cy="487500"/>
            </a:xfrm>
            <a:prstGeom prst="straightConnector1">
              <a:avLst/>
            </a:prstGeom>
            <a:noFill/>
            <a:ln cap="flat" cmpd="sng" w="9525">
              <a:solidFill>
                <a:srgbClr val="666666"/>
              </a:solidFill>
              <a:prstDash val="solid"/>
              <a:round/>
              <a:headEnd len="med" w="med" type="none"/>
              <a:tailEnd len="med" w="med" type="none"/>
            </a:ln>
          </p:spPr>
        </p:cxnSp>
        <p:cxnSp>
          <p:nvCxnSpPr>
            <p:cNvPr id="278" name="Google Shape;278;p28"/>
            <p:cNvCxnSpPr>
              <a:stCxn id="275" idx="0"/>
            </p:cNvCxnSpPr>
            <p:nvPr/>
          </p:nvCxnSpPr>
          <p:spPr>
            <a:xfrm flipH="1" rot="10800000">
              <a:off x="999282" y="3566620"/>
              <a:ext cx="395100" cy="475800"/>
            </a:xfrm>
            <a:prstGeom prst="straightConnector1">
              <a:avLst/>
            </a:prstGeom>
            <a:noFill/>
            <a:ln cap="flat" cmpd="sng" w="9525">
              <a:solidFill>
                <a:srgbClr val="666666"/>
              </a:solidFill>
              <a:prstDash val="solid"/>
              <a:round/>
              <a:headEnd len="med" w="med" type="none"/>
              <a:tailEnd len="med" w="med"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52"/>
                                        </p:tgtEl>
                                        <p:attrNameLst>
                                          <p:attrName>style.visibility</p:attrName>
                                        </p:attrNameLst>
                                      </p:cBhvr>
                                      <p:to>
                                        <p:strVal val="visible"/>
                                      </p:to>
                                    </p:set>
                                    <p:anim calcmode="lin" valueType="num">
                                      <p:cBhvr additive="base">
                                        <p:cTn dur="2000"/>
                                        <p:tgtEl>
                                          <p:spTgt spid="252"/>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childTnLst>
                          </p:cTn>
                        </p:par>
                        <p:par>
                          <p:cTn fill="hold">
                            <p:stCondLst>
                              <p:cond delay="0"/>
                            </p:stCondLst>
                            <p:childTnLst>
                              <p:par>
                                <p:cTn fill="hold" nodeType="afterEffect" presetClass="exit" presetID="10" presetSubtype="0">
                                  <p:stCondLst>
                                    <p:cond delay="0"/>
                                  </p:stCondLst>
                                  <p:childTnLst>
                                    <p:animEffect filter="fade" transition="out">
                                      <p:cBhvr>
                                        <p:cTn dur="1000"/>
                                        <p:tgtEl>
                                          <p:spTgt spid="211"/>
                                        </p:tgtEl>
                                      </p:cBhvr>
                                    </p:animEffect>
                                    <p:set>
                                      <p:cBhvr>
                                        <p:cTn dur="1" fill="hold">
                                          <p:stCondLst>
                                            <p:cond delay="1000"/>
                                          </p:stCondLst>
                                        </p:cTn>
                                        <p:tgtEl>
                                          <p:spTgt spid="211"/>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2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3000"/>
                                        <p:tgtEl>
                                          <p:spTgt spid="24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246"/>
                                        </p:tgtEl>
                                        <p:attrNameLst>
                                          <p:attrName>style.visibility</p:attrName>
                                        </p:attrNameLst>
                                      </p:cBhvr>
                                      <p:to>
                                        <p:strVal val="visible"/>
                                      </p:to>
                                    </p:set>
                                    <p:anim calcmode="lin" valueType="num">
                                      <p:cBhvr additive="base">
                                        <p:cTn dur="1000"/>
                                        <p:tgtEl>
                                          <p:spTgt spid="246"/>
                                        </p:tgtEl>
                                        <p:attrNameLst>
                                          <p:attrName>ppt_x</p:attrName>
                                        </p:attrNameLst>
                                      </p:cBhvr>
                                      <p:tavLst>
                                        <p:tav fmla="" tm="0">
                                          <p:val>
                                            <p:strVal val="#ppt_x-1"/>
                                          </p:val>
                                        </p:tav>
                                        <p:tav fmla="" tm="100000">
                                          <p:val>
                                            <p:strVal val="#ppt_x"/>
                                          </p:val>
                                        </p:tav>
                                      </p:tavLst>
                                    </p:anim>
                                  </p:childTnLst>
                                </p:cTn>
                              </p:par>
                            </p:childTnLst>
                          </p:cTn>
                        </p:par>
                        <p:par>
                          <p:cTn fill="hold">
                            <p:stCondLst>
                              <p:cond delay="3000"/>
                            </p:stCondLst>
                            <p:childTnLst>
                              <p:par>
                                <p:cTn fill="hold" nodeType="after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0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31"/>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1000"/>
                                        <p:tgtEl>
                                          <p:spTgt spid="26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26"/>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274"/>
                                        </p:tgtEl>
                                        <p:attrNameLst>
                                          <p:attrName>style.visibility</p:attrName>
                                        </p:attrNameLst>
                                      </p:cBhvr>
                                      <p:to>
                                        <p:strVal val="visible"/>
                                      </p:to>
                                    </p:set>
                                    <p:anim calcmode="lin" valueType="num">
                                      <p:cBhvr additive="base">
                                        <p:cTn dur="1000"/>
                                        <p:tgtEl>
                                          <p:spTgt spid="274"/>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Relocation of data management servers</a:t>
            </a:r>
            <a:endParaRPr>
              <a:solidFill>
                <a:srgbClr val="000000"/>
              </a:solidFill>
            </a:endParaRPr>
          </a:p>
        </p:txBody>
      </p:sp>
      <p:sp>
        <p:nvSpPr>
          <p:cNvPr id="284" name="Google Shape;284;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Thanks to the unified network infrastructure over the two sites</a:t>
            </a:r>
            <a:r>
              <a:rPr lang="en">
                <a:solidFill>
                  <a:schemeClr val="dk1"/>
                </a:solidFill>
              </a:rPr>
              <a:t>, the new servers at the new facility can access the file systems at both the locations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We only needed to install the servers and put them in production by using the hostname alias used by the experiments</a:t>
            </a:r>
            <a:endParaRPr>
              <a:solidFill>
                <a:schemeClr val="dk1"/>
              </a:solidFill>
            </a:endParaRPr>
          </a:p>
        </p:txBody>
      </p:sp>
      <p:sp>
        <p:nvSpPr>
          <p:cNvPr id="285" name="Google Shape;285;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Lessons</a:t>
            </a:r>
            <a:r>
              <a:rPr lang="en">
                <a:solidFill>
                  <a:srgbClr val="000000"/>
                </a:solidFill>
              </a:rPr>
              <a:t> learned</a:t>
            </a:r>
            <a:endParaRPr>
              <a:solidFill>
                <a:srgbClr val="000000"/>
              </a:solidFill>
            </a:endParaRPr>
          </a:p>
        </p:txBody>
      </p:sp>
      <p:sp>
        <p:nvSpPr>
          <p:cNvPr id="291" name="Google Shape;291;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Avoid “Thin Provisioned” storage systems for multi-PB and frequent rewriting use cases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Need to better check storage system performance at the higher level of occupancy during acceptance test</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As an option: procure and keep as “reserved” at least 10% of disk space respect to the pledged space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Remote location for tape infrastructure (&lt;10km) is not a problem at all</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Streaming data is not affected by a slightly higher latency</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It may be an advantage to keep tape infrastructure on a different location also considering different environment requirements for tapes and CPU/disks  </a:t>
            </a:r>
            <a:endParaRPr>
              <a:solidFill>
                <a:schemeClr val="dk1"/>
              </a:solidFill>
            </a:endParaRPr>
          </a:p>
        </p:txBody>
      </p:sp>
      <p:sp>
        <p:nvSpPr>
          <p:cNvPr id="292" name="Google Shape;292;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1"/>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4300"/>
              <a:t>Thanks</a:t>
            </a:r>
            <a:endParaRPr sz="4300"/>
          </a:p>
        </p:txBody>
      </p:sp>
      <p:sp>
        <p:nvSpPr>
          <p:cNvPr id="298" name="Google Shape;298;p31"/>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299" name="Google Shape;299;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The new INFN-CNAF Data Center at Bologna Tecnopolo </a:t>
            </a:r>
            <a:endParaRPr>
              <a:solidFill>
                <a:srgbClr val="000000"/>
              </a:solidFill>
            </a:endParaRPr>
          </a:p>
        </p:txBody>
      </p:sp>
      <p:sp>
        <p:nvSpPr>
          <p:cNvPr id="66" name="Google Shape;66;p14"/>
          <p:cNvSpPr txBox="1"/>
          <p:nvPr>
            <p:ph idx="1" type="body"/>
          </p:nvPr>
        </p:nvSpPr>
        <p:spPr>
          <a:xfrm>
            <a:off x="4916375" y="1017725"/>
            <a:ext cx="3915900" cy="38523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To be able to operate on two different locations using the same servers we established Long Range FC link (</a:t>
            </a:r>
            <a:r>
              <a:rPr b="1" lang="en">
                <a:solidFill>
                  <a:schemeClr val="dk1"/>
                </a:solidFill>
              </a:rPr>
              <a:t>7Km</a:t>
            </a:r>
            <a:r>
              <a:rPr lang="en">
                <a:solidFill>
                  <a:schemeClr val="dk1"/>
                </a:solidFill>
              </a:rPr>
              <a:t>) using Dark Fibers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FC switch: Brocade G620</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32Gb/s FC LWL 10 km SFP+</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1200"/>
              </a:spcAft>
              <a:buNone/>
            </a:pPr>
            <a:r>
              <a:t/>
            </a:r>
            <a:endParaRPr>
              <a:solidFill>
                <a:schemeClr val="dk1"/>
              </a:solidFill>
            </a:endParaRPr>
          </a:p>
        </p:txBody>
      </p:sp>
      <p:sp>
        <p:nvSpPr>
          <p:cNvPr id="67" name="Google Shape;67;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68" name="Google Shape;68;p14"/>
          <p:cNvPicPr preferRelativeResize="0"/>
          <p:nvPr/>
        </p:nvPicPr>
        <p:blipFill>
          <a:blip r:embed="rId3">
            <a:alphaModFix/>
          </a:blip>
          <a:stretch>
            <a:fillRect/>
          </a:stretch>
        </p:blipFill>
        <p:spPr>
          <a:xfrm>
            <a:off x="432571" y="1017718"/>
            <a:ext cx="4483802" cy="3938682"/>
          </a:xfrm>
          <a:prstGeom prst="rect">
            <a:avLst/>
          </a:prstGeom>
          <a:noFill/>
          <a:ln>
            <a:noFill/>
          </a:ln>
        </p:spPr>
      </p:pic>
      <p:pic>
        <p:nvPicPr>
          <p:cNvPr id="69" name="Google Shape;69;p14"/>
          <p:cNvPicPr preferRelativeResize="0"/>
          <p:nvPr/>
        </p:nvPicPr>
        <p:blipFill rotWithShape="1">
          <a:blip r:embed="rId4">
            <a:alphaModFix/>
          </a:blip>
          <a:srcRect b="0" l="0" r="0" t="0"/>
          <a:stretch/>
        </p:blipFill>
        <p:spPr>
          <a:xfrm>
            <a:off x="1228499" y="1131852"/>
            <a:ext cx="1299850" cy="854053"/>
          </a:xfrm>
          <a:prstGeom prst="rect">
            <a:avLst/>
          </a:prstGeom>
          <a:noFill/>
          <a:ln cap="flat" cmpd="sng" w="38100">
            <a:solidFill>
              <a:srgbClr val="38761D"/>
            </a:solidFill>
            <a:prstDash val="solid"/>
            <a:round/>
            <a:headEnd len="sm" w="sm" type="none"/>
            <a:tailEnd len="sm" w="sm" type="none"/>
          </a:ln>
        </p:spPr>
      </p:pic>
      <p:pic>
        <p:nvPicPr>
          <p:cNvPr id="70" name="Google Shape;70;p14"/>
          <p:cNvPicPr preferRelativeResize="0"/>
          <p:nvPr/>
        </p:nvPicPr>
        <p:blipFill rotWithShape="1">
          <a:blip r:embed="rId5">
            <a:alphaModFix/>
          </a:blip>
          <a:srcRect b="0" l="0" r="0" t="0"/>
          <a:stretch/>
        </p:blipFill>
        <p:spPr>
          <a:xfrm>
            <a:off x="2482980" y="3674409"/>
            <a:ext cx="1299857" cy="903539"/>
          </a:xfrm>
          <a:prstGeom prst="rect">
            <a:avLst/>
          </a:prstGeom>
          <a:noFill/>
          <a:ln cap="flat" cmpd="sng" w="38100">
            <a:solidFill>
              <a:srgbClr val="FF9900"/>
            </a:solidFill>
            <a:prstDash val="solid"/>
            <a:round/>
            <a:headEnd len="sm" w="sm" type="none"/>
            <a:tailEnd len="sm" w="sm" type="none"/>
          </a:ln>
        </p:spPr>
      </p:pic>
      <p:pic>
        <p:nvPicPr>
          <p:cNvPr descr="Le due Torri simbolo di Bologna" id="71" name="Google Shape;71;p14"/>
          <p:cNvPicPr preferRelativeResize="0"/>
          <p:nvPr/>
        </p:nvPicPr>
        <p:blipFill rotWithShape="1">
          <a:blip r:embed="rId6">
            <a:alphaModFix/>
          </a:blip>
          <a:srcRect b="0" l="0" r="0" t="0"/>
          <a:stretch/>
        </p:blipFill>
        <p:spPr>
          <a:xfrm>
            <a:off x="432575" y="4196715"/>
            <a:ext cx="570206" cy="759695"/>
          </a:xfrm>
          <a:prstGeom prst="rect">
            <a:avLst/>
          </a:prstGeom>
          <a:noFill/>
          <a:ln cap="flat" cmpd="sng" w="38100">
            <a:solidFill>
              <a:srgbClr val="4A86E8"/>
            </a:solidFill>
            <a:prstDash val="solid"/>
            <a:round/>
            <a:headEnd len="sm" w="sm" type="none"/>
            <a:tailEnd len="sm" w="sm" type="none"/>
          </a:ln>
        </p:spPr>
      </p:pic>
      <p:pic>
        <p:nvPicPr>
          <p:cNvPr id="72" name="Google Shape;72;p14"/>
          <p:cNvPicPr preferRelativeResize="0"/>
          <p:nvPr/>
        </p:nvPicPr>
        <p:blipFill>
          <a:blip r:embed="rId7">
            <a:alphaModFix/>
          </a:blip>
          <a:stretch>
            <a:fillRect/>
          </a:stretch>
        </p:blipFill>
        <p:spPr>
          <a:xfrm>
            <a:off x="1411525" y="4753175"/>
            <a:ext cx="441850" cy="180325"/>
          </a:xfrm>
          <a:prstGeom prst="rect">
            <a:avLst/>
          </a:prstGeom>
          <a:noFill/>
          <a:ln>
            <a:noFill/>
          </a:ln>
        </p:spPr>
      </p:pic>
      <p:sp>
        <p:nvSpPr>
          <p:cNvPr id="73" name="Google Shape;73;p14"/>
          <p:cNvSpPr txBox="1"/>
          <p:nvPr/>
        </p:nvSpPr>
        <p:spPr>
          <a:xfrm>
            <a:off x="2528350" y="2644775"/>
            <a:ext cx="780000" cy="400200"/>
          </a:xfrm>
          <a:prstGeom prst="rect">
            <a:avLst/>
          </a:prstGeom>
          <a:solidFill>
            <a:srgbClr val="FFFFFF"/>
          </a:solidFill>
          <a:ln cap="flat" cmpd="sng" w="28575">
            <a:solidFill>
              <a:srgbClr val="595959"/>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t>~ 4km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References</a:t>
            </a:r>
            <a:endParaRPr>
              <a:solidFill>
                <a:srgbClr val="000000"/>
              </a:solidFill>
            </a:endParaRPr>
          </a:p>
        </p:txBody>
      </p:sp>
      <p:sp>
        <p:nvSpPr>
          <p:cNvPr id="305" name="Google Shape;305;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dk1"/>
              </a:buClr>
              <a:buSzPts val="1400"/>
              <a:buAutoNum type="arabicPeriod"/>
            </a:pPr>
            <a:r>
              <a:rPr lang="en" sz="1400">
                <a:solidFill>
                  <a:schemeClr val="dk1"/>
                </a:solidFill>
              </a:rPr>
              <a:t>https://www.ibm.com/docs/en/storage-scale/5.1.8?topic=devices-storage-scale-thin-provisioned</a:t>
            </a:r>
            <a:endParaRPr sz="1400">
              <a:solidFill>
                <a:schemeClr val="dk1"/>
              </a:solidFill>
            </a:endParaRPr>
          </a:p>
          <a:p>
            <a:pPr indent="-317500" lvl="0" marL="457200" rtl="0" algn="l">
              <a:spcBef>
                <a:spcPts val="0"/>
              </a:spcBef>
              <a:spcAft>
                <a:spcPts val="0"/>
              </a:spcAft>
              <a:buClr>
                <a:schemeClr val="dk1"/>
              </a:buClr>
              <a:buSzPts val="1400"/>
              <a:buAutoNum type="arabicPeriod"/>
            </a:pPr>
            <a:r>
              <a:rPr lang="en" sz="1400">
                <a:solidFill>
                  <a:schemeClr val="dk1"/>
                </a:solidFill>
              </a:rPr>
              <a:t>https://www.dell.com/support/kbdoc/it-it/000123351/powerstore-alerts-capacity-utilization?lang=en</a:t>
            </a:r>
            <a:endParaRPr sz="1400">
              <a:solidFill>
                <a:schemeClr val="dk1"/>
              </a:solidFill>
            </a:endParaRPr>
          </a:p>
          <a:p>
            <a:pPr indent="-317500" lvl="0" marL="457200" rtl="0" algn="l">
              <a:spcBef>
                <a:spcPts val="0"/>
              </a:spcBef>
              <a:spcAft>
                <a:spcPts val="0"/>
              </a:spcAft>
              <a:buClr>
                <a:schemeClr val="dk1"/>
              </a:buClr>
              <a:buSzPts val="1400"/>
              <a:buAutoNum type="arabicPeriod"/>
            </a:pPr>
            <a:r>
              <a:rPr lang="en" sz="1400">
                <a:solidFill>
                  <a:schemeClr val="dk1"/>
                </a:solidFill>
              </a:rPr>
              <a:t>https://docs.netapp.com/us-en/active-iq-unified-manager-97/online-help/concept-what-performance-capacity-used-is.html</a:t>
            </a:r>
            <a:endParaRPr sz="1400">
              <a:solidFill>
                <a:schemeClr val="dk1"/>
              </a:solidFill>
            </a:endParaRPr>
          </a:p>
          <a:p>
            <a:pPr indent="-317500" lvl="0" marL="457200" rtl="0" algn="l">
              <a:spcBef>
                <a:spcPts val="0"/>
              </a:spcBef>
              <a:spcAft>
                <a:spcPts val="0"/>
              </a:spcAft>
              <a:buClr>
                <a:schemeClr val="dk1"/>
              </a:buClr>
              <a:buSzPts val="1400"/>
              <a:buAutoNum type="arabicPeriod"/>
            </a:pPr>
            <a:r>
              <a:rPr lang="en" sz="1400">
                <a:solidFill>
                  <a:schemeClr val="dk1"/>
                </a:solidFill>
              </a:rPr>
              <a:t>https://indico.cern.ch/event/1225131/contributions/5587454/attachments/2747666/4781495/StoRM%20Tape%20status%20-%20PreGDB%202023-11-07.pdf</a:t>
            </a:r>
            <a:endParaRPr sz="1400">
              <a:solidFill>
                <a:schemeClr val="dk1"/>
              </a:solidFill>
            </a:endParaRPr>
          </a:p>
        </p:txBody>
      </p:sp>
      <p:sp>
        <p:nvSpPr>
          <p:cNvPr id="306" name="Google Shape;306;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Storage relocation: overview and goal</a:t>
            </a:r>
            <a:endParaRPr>
              <a:solidFill>
                <a:srgbClr val="000000"/>
              </a:solidFill>
            </a:endParaRPr>
          </a:p>
        </p:txBody>
      </p:sp>
      <p:sp>
        <p:nvSpPr>
          <p:cNvPr id="79" name="Google Shape;79;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M</a:t>
            </a:r>
            <a:r>
              <a:rPr lang="en">
                <a:solidFill>
                  <a:schemeClr val="dk1"/>
                </a:solidFill>
              </a:rPr>
              <a:t>ake the storage relocation as transparent as possible for end users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Storage resources at source to relocate:</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Disks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Tapes</a:t>
            </a:r>
            <a:endParaRPr>
              <a:solidFill>
                <a:schemeClr val="dk1"/>
              </a:solidFill>
            </a:endParaRPr>
          </a:p>
          <a:p>
            <a:pPr indent="-317500" lvl="2" marL="1371600" rtl="0" algn="l">
              <a:spcBef>
                <a:spcPts val="0"/>
              </a:spcBef>
              <a:spcAft>
                <a:spcPts val="0"/>
              </a:spcAft>
              <a:buClr>
                <a:schemeClr val="dk1"/>
              </a:buClr>
              <a:buSzPts val="1400"/>
              <a:buChar char="■"/>
            </a:pPr>
            <a:r>
              <a:rPr lang="en">
                <a:solidFill>
                  <a:schemeClr val="dk1"/>
                </a:solidFill>
              </a:rPr>
              <a:t>On two tape libraries:</a:t>
            </a:r>
            <a:br>
              <a:rPr lang="en">
                <a:solidFill>
                  <a:schemeClr val="dk1"/>
                </a:solidFill>
              </a:rPr>
            </a:br>
            <a:r>
              <a:rPr lang="en">
                <a:solidFill>
                  <a:schemeClr val="dk1"/>
                </a:solidFill>
              </a:rPr>
              <a:t>SL8500 - 80PB installed, 50PB USED</a:t>
            </a:r>
            <a:br>
              <a:rPr lang="en">
                <a:solidFill>
                  <a:schemeClr val="dk1"/>
                </a:solidFill>
              </a:rPr>
            </a:br>
            <a:r>
              <a:rPr lang="en">
                <a:solidFill>
                  <a:schemeClr val="dk1"/>
                </a:solidFill>
              </a:rPr>
              <a:t>TS4500 - 102PB</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Data Management and Gateway servers</a:t>
            </a:r>
            <a:endParaRPr>
              <a:solidFill>
                <a:schemeClr val="dk1"/>
              </a:solidFill>
            </a:endParaRPr>
          </a:p>
          <a:p>
            <a:pPr indent="-317500" lvl="2" marL="1371600" rtl="0" algn="l">
              <a:spcBef>
                <a:spcPts val="0"/>
              </a:spcBef>
              <a:spcAft>
                <a:spcPts val="0"/>
              </a:spcAft>
              <a:buClr>
                <a:schemeClr val="dk1"/>
              </a:buClr>
              <a:buSzPts val="1400"/>
              <a:buChar char="■"/>
            </a:pPr>
            <a:r>
              <a:rPr lang="en">
                <a:solidFill>
                  <a:schemeClr val="dk1"/>
                </a:solidFill>
              </a:rPr>
              <a:t>12 StoRM WebDAV, 24 XrootD and 5 HSM servers</a:t>
            </a:r>
            <a:endParaRPr>
              <a:solidFill>
                <a:schemeClr val="dk1"/>
              </a:solidFill>
            </a:endParaRPr>
          </a:p>
          <a:p>
            <a:pPr indent="0" lvl="0" marL="0" rtl="0" algn="l">
              <a:spcBef>
                <a:spcPts val="1200"/>
              </a:spcBef>
              <a:spcAft>
                <a:spcPts val="1200"/>
              </a:spcAft>
              <a:buNone/>
            </a:pPr>
            <a:r>
              <a:t/>
            </a:r>
            <a:endParaRPr>
              <a:solidFill>
                <a:schemeClr val="dk1"/>
              </a:solidFill>
            </a:endParaRPr>
          </a:p>
        </p:txBody>
      </p:sp>
      <p:sp>
        <p:nvSpPr>
          <p:cNvPr id="80" name="Google Shape;80;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Disk-based-storage relocation: the strategy</a:t>
            </a:r>
            <a:endParaRPr>
              <a:solidFill>
                <a:srgbClr val="000000"/>
              </a:solidFill>
            </a:endParaRPr>
          </a:p>
        </p:txBody>
      </p:sp>
      <p:sp>
        <p:nvSpPr>
          <p:cNvPr id="86" name="Google Shape;86;p16"/>
          <p:cNvSpPr txBox="1"/>
          <p:nvPr>
            <p:ph idx="1" type="body"/>
          </p:nvPr>
        </p:nvSpPr>
        <p:spPr>
          <a:xfrm>
            <a:off x="311700" y="1152475"/>
            <a:ext cx="4260300" cy="34164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Clr>
                <a:schemeClr val="dk1"/>
              </a:buClr>
              <a:buSzPct val="100000"/>
              <a:buChar char="●"/>
            </a:pPr>
            <a:r>
              <a:rPr lang="en">
                <a:solidFill>
                  <a:schemeClr val="dk1"/>
                </a:solidFill>
              </a:rPr>
              <a:t>Delay in planned purchase until new site is ready (power and network fully functioning)</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Install new equipment at the new site</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Migrate data using GPFS functionality:</a:t>
            </a:r>
            <a:endParaRPr>
              <a:solidFill>
                <a:schemeClr val="dk1"/>
              </a:solidFill>
            </a:endParaRPr>
          </a:p>
          <a:p>
            <a:pPr indent="-310832" lvl="1" marL="914400" rtl="0" algn="l">
              <a:spcBef>
                <a:spcPts val="0"/>
              </a:spcBef>
              <a:spcAft>
                <a:spcPts val="0"/>
              </a:spcAft>
              <a:buClr>
                <a:schemeClr val="dk1"/>
              </a:buClr>
              <a:buSzPct val="100000"/>
              <a:buChar char="○"/>
            </a:pPr>
            <a:r>
              <a:rPr lang="en">
                <a:solidFill>
                  <a:schemeClr val="dk1"/>
                </a:solidFill>
              </a:rPr>
              <a:t>add new disks to existing FS;</a:t>
            </a:r>
            <a:endParaRPr>
              <a:solidFill>
                <a:schemeClr val="dk1"/>
              </a:solidFill>
            </a:endParaRPr>
          </a:p>
          <a:p>
            <a:pPr indent="-310832" lvl="1" marL="914400" rtl="0" algn="l">
              <a:spcBef>
                <a:spcPts val="0"/>
              </a:spcBef>
              <a:spcAft>
                <a:spcPts val="0"/>
              </a:spcAft>
              <a:buClr>
                <a:schemeClr val="dk1"/>
              </a:buClr>
              <a:buSzPct val="100000"/>
              <a:buChar char="○"/>
            </a:pPr>
            <a:r>
              <a:rPr lang="en">
                <a:solidFill>
                  <a:schemeClr val="dk1"/>
                </a:solidFill>
              </a:rPr>
              <a:t>migrate the data (without interruption in data access);</a:t>
            </a:r>
            <a:endParaRPr>
              <a:solidFill>
                <a:schemeClr val="dk1"/>
              </a:solidFill>
            </a:endParaRPr>
          </a:p>
          <a:p>
            <a:pPr indent="-310832" lvl="1" marL="914400" rtl="0" algn="l">
              <a:spcBef>
                <a:spcPts val="0"/>
              </a:spcBef>
              <a:spcAft>
                <a:spcPts val="0"/>
              </a:spcAft>
              <a:buClr>
                <a:schemeClr val="dk1"/>
              </a:buClr>
              <a:buSzPct val="100000"/>
              <a:buChar char="○"/>
            </a:pPr>
            <a:r>
              <a:rPr lang="en">
                <a:solidFill>
                  <a:schemeClr val="dk1"/>
                </a:solidFill>
              </a:rPr>
              <a:t>remove old disks</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Dismiss the end-of-life systems</a:t>
            </a:r>
            <a:endParaRPr>
              <a:solidFill>
                <a:schemeClr val="dk1"/>
              </a:solidFill>
            </a:endParaRPr>
          </a:p>
          <a:p>
            <a:pPr indent="-334327" lvl="0" marL="457200" rtl="0" algn="l">
              <a:spcBef>
                <a:spcPts val="0"/>
              </a:spcBef>
              <a:spcAft>
                <a:spcPts val="0"/>
              </a:spcAft>
              <a:buClr>
                <a:schemeClr val="dk1"/>
              </a:buClr>
              <a:buSzPct val="100000"/>
              <a:buChar char="●"/>
            </a:pPr>
            <a:r>
              <a:rPr lang="en">
                <a:solidFill>
                  <a:schemeClr val="dk1"/>
                </a:solidFill>
              </a:rPr>
              <a:t>Empty, disassemble and relocate the more recent system, then reassemble and re-initialize by the vendors</a:t>
            </a:r>
            <a:endParaRPr>
              <a:solidFill>
                <a:schemeClr val="dk1"/>
              </a:solidFill>
            </a:endParaRPr>
          </a:p>
        </p:txBody>
      </p:sp>
      <p:sp>
        <p:nvSpPr>
          <p:cNvPr id="87" name="Google Shape;87;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aphicFrame>
        <p:nvGraphicFramePr>
          <p:cNvPr id="88" name="Google Shape;88;p16"/>
          <p:cNvGraphicFramePr/>
          <p:nvPr/>
        </p:nvGraphicFramePr>
        <p:xfrm>
          <a:off x="4888325" y="1303080"/>
          <a:ext cx="3000000" cy="3000000"/>
        </p:xfrm>
        <a:graphic>
          <a:graphicData uri="http://schemas.openxmlformats.org/drawingml/2006/table">
            <a:tbl>
              <a:tblPr>
                <a:noFill/>
                <a:tableStyleId>{2EE3BD90-FD80-4036-9522-9773D3F6A6A2}</a:tableStyleId>
              </a:tblPr>
              <a:tblGrid>
                <a:gridCol w="1867125"/>
                <a:gridCol w="1215350"/>
                <a:gridCol w="997475"/>
              </a:tblGrid>
              <a:tr h="100000">
                <a:tc>
                  <a:txBody>
                    <a:bodyPr/>
                    <a:lstStyle/>
                    <a:p>
                      <a:pPr indent="0" lvl="0" marL="0" rtl="0" algn="l">
                        <a:spcBef>
                          <a:spcPts val="0"/>
                        </a:spcBef>
                        <a:spcAft>
                          <a:spcPts val="0"/>
                        </a:spcAft>
                        <a:buNone/>
                      </a:pPr>
                      <a:r>
                        <a:rPr b="1" lang="en" sz="1100"/>
                        <a:t>Model</a:t>
                      </a:r>
                      <a:endParaRPr b="1" sz="1100"/>
                    </a:p>
                  </a:txBody>
                  <a:tcPr marT="91425" marB="91425" marR="91425" marL="91425">
                    <a:lnB cap="flat" cmpd="sng" w="9525">
                      <a:solidFill>
                        <a:srgbClr val="9E9E9E"/>
                      </a:solidFill>
                      <a:prstDash val="solid"/>
                      <a:round/>
                      <a:headEnd len="sm" w="sm" type="none"/>
                      <a:tailEnd len="sm" w="sm" type="none"/>
                    </a:lnB>
                    <a:solidFill>
                      <a:srgbClr val="CCCCCC"/>
                    </a:solidFill>
                  </a:tcPr>
                </a:tc>
                <a:tc>
                  <a:txBody>
                    <a:bodyPr/>
                    <a:lstStyle/>
                    <a:p>
                      <a:pPr indent="0" lvl="0" marL="0" rtl="0" algn="l">
                        <a:spcBef>
                          <a:spcPts val="0"/>
                        </a:spcBef>
                        <a:spcAft>
                          <a:spcPts val="0"/>
                        </a:spcAft>
                        <a:buClr>
                          <a:srgbClr val="000000"/>
                        </a:buClr>
                        <a:buSzPts val="1100"/>
                        <a:buFont typeface="Arial"/>
                        <a:buNone/>
                      </a:pPr>
                      <a:r>
                        <a:rPr b="1" lang="en" sz="1100">
                          <a:solidFill>
                            <a:srgbClr val="000000"/>
                          </a:solidFill>
                        </a:rPr>
                        <a:t>Net capacity, TB</a:t>
                      </a:r>
                      <a:endParaRPr b="1" sz="1100"/>
                    </a:p>
                  </a:txBody>
                  <a:tcPr marT="91425" marB="91425" marR="91425" marL="91425">
                    <a:lnB cap="flat" cmpd="sng" w="9525">
                      <a:solidFill>
                        <a:srgbClr val="9E9E9E"/>
                      </a:solidFill>
                      <a:prstDash val="solid"/>
                      <a:round/>
                      <a:headEnd len="sm" w="sm" type="none"/>
                      <a:tailEnd len="sm" w="sm" type="none"/>
                    </a:lnB>
                    <a:solidFill>
                      <a:srgbClr val="CCCCCC"/>
                    </a:solidFill>
                  </a:tcPr>
                </a:tc>
                <a:tc>
                  <a:txBody>
                    <a:bodyPr/>
                    <a:lstStyle/>
                    <a:p>
                      <a:pPr indent="0" lvl="0" marL="0" rtl="0" algn="l">
                        <a:spcBef>
                          <a:spcPts val="0"/>
                        </a:spcBef>
                        <a:spcAft>
                          <a:spcPts val="0"/>
                        </a:spcAft>
                        <a:buNone/>
                      </a:pPr>
                      <a:r>
                        <a:rPr b="1" lang="en" sz="1100"/>
                        <a:t>End of support</a:t>
                      </a:r>
                      <a:endParaRPr b="1" sz="1100"/>
                    </a:p>
                  </a:txBody>
                  <a:tcPr marT="91425" marB="91425" marR="91425" marL="91425">
                    <a:lnB cap="flat" cmpd="sng" w="9525">
                      <a:solidFill>
                        <a:srgbClr val="9E9E9E"/>
                      </a:solidFill>
                      <a:prstDash val="solid"/>
                      <a:round/>
                      <a:headEnd len="sm" w="sm" type="none"/>
                      <a:tailEnd len="sm" w="sm" type="none"/>
                    </a:lnB>
                    <a:solidFill>
                      <a:srgbClr val="CCCCCC"/>
                    </a:solidFill>
                  </a:tcPr>
                </a:tc>
              </a:tr>
              <a:tr h="352000">
                <a:tc>
                  <a:txBody>
                    <a:bodyPr/>
                    <a:lstStyle/>
                    <a:p>
                      <a:pPr indent="0" lvl="0" marL="0" rtl="0" algn="l">
                        <a:spcBef>
                          <a:spcPts val="0"/>
                        </a:spcBef>
                        <a:spcAft>
                          <a:spcPts val="0"/>
                        </a:spcAft>
                        <a:buNone/>
                      </a:pPr>
                      <a:r>
                        <a:rPr lang="en" sz="1100">
                          <a:solidFill>
                            <a:srgbClr val="000000"/>
                          </a:solidFill>
                        </a:rPr>
                        <a:t>Huawei OS5800v5</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lang="en" sz="1100"/>
                        <a:t>8999</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1100"/>
                        <a:t>2027</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352000">
                <a:tc>
                  <a:txBody>
                    <a:bodyPr/>
                    <a:lstStyle/>
                    <a:p>
                      <a:pPr indent="0" lvl="0" marL="0" rtl="0" algn="l">
                        <a:spcBef>
                          <a:spcPts val="0"/>
                        </a:spcBef>
                        <a:spcAft>
                          <a:spcPts val="0"/>
                        </a:spcAft>
                        <a:buNone/>
                      </a:pPr>
                      <a:r>
                        <a:rPr lang="en" sz="1100">
                          <a:solidFill>
                            <a:srgbClr val="000000"/>
                          </a:solidFill>
                        </a:rPr>
                        <a:t>DDN SFA 7990</a:t>
                      </a:r>
                      <a:endParaRPr sz="1100">
                        <a:solidFill>
                          <a:srgbClr val="000000"/>
                        </a:solidFill>
                      </a:endParaRPr>
                    </a:p>
                  </a:txBody>
                  <a:tcPr marT="91425" marB="91425" marR="91425" marL="91425">
                    <a:lnT cap="flat" cmpd="sng" w="9525">
                      <a:solidFill>
                        <a:srgbClr val="9E9E9E"/>
                      </a:solidFill>
                      <a:prstDash val="solid"/>
                      <a:round/>
                      <a:headEnd len="sm" w="sm" type="none"/>
                      <a:tailEnd len="sm" w="sm" type="none"/>
                    </a:lnT>
                    <a:solidFill>
                      <a:srgbClr val="FFFF00"/>
                    </a:solidFill>
                  </a:tcPr>
                </a:tc>
                <a:tc>
                  <a:txBody>
                    <a:bodyPr/>
                    <a:lstStyle/>
                    <a:p>
                      <a:pPr indent="0" lvl="0" marL="0" rtl="0" algn="ctr">
                        <a:spcBef>
                          <a:spcPts val="0"/>
                        </a:spcBef>
                        <a:spcAft>
                          <a:spcPts val="0"/>
                        </a:spcAft>
                        <a:buNone/>
                      </a:pPr>
                      <a:r>
                        <a:rPr lang="en" sz="1100"/>
                        <a:t>5840</a:t>
                      </a:r>
                      <a:endParaRPr sz="1100"/>
                    </a:p>
                  </a:txBody>
                  <a:tcPr marT="91425" marB="91425" marR="91425" marL="91425">
                    <a:lnT cap="flat" cmpd="sng" w="9525">
                      <a:solidFill>
                        <a:srgbClr val="9E9E9E"/>
                      </a:solidFill>
                      <a:prstDash val="solid"/>
                      <a:round/>
                      <a:headEnd len="sm" w="sm" type="none"/>
                      <a:tailEnd len="sm" w="sm" type="none"/>
                    </a:lnT>
                    <a:solidFill>
                      <a:srgbClr val="FFFF00"/>
                    </a:solidFill>
                  </a:tcPr>
                </a:tc>
                <a:tc>
                  <a:txBody>
                    <a:bodyPr/>
                    <a:lstStyle/>
                    <a:p>
                      <a:pPr indent="0" lvl="0" marL="0" rtl="0" algn="l">
                        <a:spcBef>
                          <a:spcPts val="0"/>
                        </a:spcBef>
                        <a:spcAft>
                          <a:spcPts val="0"/>
                        </a:spcAft>
                        <a:buNone/>
                      </a:pPr>
                      <a:r>
                        <a:rPr lang="en" sz="1100"/>
                        <a:t>2025</a:t>
                      </a:r>
                      <a:endParaRPr sz="1100"/>
                    </a:p>
                  </a:txBody>
                  <a:tcPr marT="91425" marB="91425" marR="91425" marL="91425">
                    <a:lnT cap="flat" cmpd="sng" w="9525">
                      <a:solidFill>
                        <a:srgbClr val="9E9E9E"/>
                      </a:solidFill>
                      <a:prstDash val="solid"/>
                      <a:round/>
                      <a:headEnd len="sm" w="sm" type="none"/>
                      <a:tailEnd len="sm" w="sm" type="none"/>
                    </a:lnT>
                    <a:solidFill>
                      <a:srgbClr val="FFFF00"/>
                    </a:solidFill>
                  </a:tcPr>
                </a:tc>
              </a:tr>
              <a:tr h="352000">
                <a:tc>
                  <a:txBody>
                    <a:bodyPr/>
                    <a:lstStyle/>
                    <a:p>
                      <a:pPr indent="0" lvl="0" marL="0" rtl="0" algn="l">
                        <a:spcBef>
                          <a:spcPts val="0"/>
                        </a:spcBef>
                        <a:spcAft>
                          <a:spcPts val="0"/>
                        </a:spcAft>
                        <a:buNone/>
                      </a:pPr>
                      <a:r>
                        <a:rPr lang="en" sz="1100">
                          <a:solidFill>
                            <a:srgbClr val="000000"/>
                          </a:solidFill>
                        </a:rPr>
                        <a:t>DDN SFA 2000NV (NVMe)</a:t>
                      </a:r>
                      <a:endParaRPr sz="1100">
                        <a:solidFill>
                          <a:srgbClr val="000000"/>
                        </a:solidFill>
                      </a:endParaRPr>
                    </a:p>
                  </a:txBody>
                  <a:tcPr marT="91425" marB="91425" marR="91425" marL="91425">
                    <a:lnB cap="flat" cmpd="sng" w="9525">
                      <a:solidFill>
                        <a:srgbClr val="9E9E9E"/>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rPr lang="en" sz="1100"/>
                        <a:t>24</a:t>
                      </a:r>
                      <a:endParaRPr sz="1100"/>
                    </a:p>
                  </a:txBody>
                  <a:tcPr marT="91425" marB="91425" marR="91425" marL="91425">
                    <a:lnB cap="flat" cmpd="sng" w="9525">
                      <a:solidFill>
                        <a:srgbClr val="9E9E9E"/>
                      </a:solidFill>
                      <a:prstDash val="solid"/>
                      <a:round/>
                      <a:headEnd len="sm" w="sm" type="none"/>
                      <a:tailEnd len="sm" w="sm" type="none"/>
                    </a:lnB>
                    <a:solidFill>
                      <a:srgbClr val="FFFF00"/>
                    </a:solidFill>
                  </a:tcPr>
                </a:tc>
                <a:tc>
                  <a:txBody>
                    <a:bodyPr/>
                    <a:lstStyle/>
                    <a:p>
                      <a:pPr indent="0" lvl="0" marL="0" rtl="0" algn="l">
                        <a:spcBef>
                          <a:spcPts val="0"/>
                        </a:spcBef>
                        <a:spcAft>
                          <a:spcPts val="0"/>
                        </a:spcAft>
                        <a:buNone/>
                      </a:pPr>
                      <a:r>
                        <a:rPr lang="en" sz="1100"/>
                        <a:t>2025</a:t>
                      </a:r>
                      <a:endParaRPr sz="1100"/>
                    </a:p>
                  </a:txBody>
                  <a:tcPr marT="91425" marB="91425" marR="91425" marL="91425">
                    <a:lnB cap="flat" cmpd="sng" w="9525">
                      <a:solidFill>
                        <a:srgbClr val="9E9E9E"/>
                      </a:solidFill>
                      <a:prstDash val="solid"/>
                      <a:round/>
                      <a:headEnd len="sm" w="sm" type="none"/>
                      <a:tailEnd len="sm" w="sm" type="none"/>
                    </a:lnB>
                    <a:solidFill>
                      <a:srgbClr val="FFFF00"/>
                    </a:solidFill>
                  </a:tcPr>
                </a:tc>
              </a:tr>
              <a:tr h="352000">
                <a:tc>
                  <a:txBody>
                    <a:bodyPr/>
                    <a:lstStyle/>
                    <a:p>
                      <a:pPr indent="0" lvl="0" marL="0" rtl="0" algn="l">
                        <a:spcBef>
                          <a:spcPts val="0"/>
                        </a:spcBef>
                        <a:spcAft>
                          <a:spcPts val="0"/>
                        </a:spcAft>
                        <a:buNone/>
                      </a:pPr>
                      <a:r>
                        <a:rPr lang="en" sz="1100">
                          <a:solidFill>
                            <a:srgbClr val="000000"/>
                          </a:solidFill>
                        </a:rPr>
                        <a:t>Huawei OS6800v3</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ctr">
                        <a:spcBef>
                          <a:spcPts val="0"/>
                        </a:spcBef>
                        <a:spcAft>
                          <a:spcPts val="0"/>
                        </a:spcAft>
                        <a:buNone/>
                      </a:pPr>
                      <a:r>
                        <a:rPr lang="en" sz="1100"/>
                        <a:t>3400</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sz="1100">
                          <a:solidFill>
                            <a:srgbClr val="000000"/>
                          </a:solidFill>
                        </a:rPr>
                        <a:t>07/2024</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52000">
                <a:tc>
                  <a:txBody>
                    <a:bodyPr/>
                    <a:lstStyle/>
                    <a:p>
                      <a:pPr indent="0" lvl="0" marL="0" rtl="0" algn="l">
                        <a:spcBef>
                          <a:spcPts val="0"/>
                        </a:spcBef>
                        <a:spcAft>
                          <a:spcPts val="0"/>
                        </a:spcAft>
                        <a:buNone/>
                      </a:pPr>
                      <a:r>
                        <a:rPr lang="en" sz="1100"/>
                        <a:t>DDN SFA12k</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ctr">
                        <a:spcBef>
                          <a:spcPts val="0"/>
                        </a:spcBef>
                        <a:spcAft>
                          <a:spcPts val="0"/>
                        </a:spcAft>
                        <a:buNone/>
                      </a:pPr>
                      <a:r>
                        <a:rPr lang="en" sz="1100">
                          <a:solidFill>
                            <a:srgbClr val="000000"/>
                          </a:solidFill>
                        </a:rPr>
                        <a:t>10120</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sz="1100">
                          <a:solidFill>
                            <a:srgbClr val="000000"/>
                          </a:solidFill>
                        </a:rPr>
                        <a:t>12/2022</a:t>
                      </a:r>
                      <a:endParaRPr sz="1100" strike="sngStrike">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52000">
                <a:tc>
                  <a:txBody>
                    <a:bodyPr/>
                    <a:lstStyle/>
                    <a:p>
                      <a:pPr indent="0" lvl="0" marL="0" rtl="0" algn="l">
                        <a:spcBef>
                          <a:spcPts val="0"/>
                        </a:spcBef>
                        <a:spcAft>
                          <a:spcPts val="0"/>
                        </a:spcAft>
                        <a:buNone/>
                      </a:pPr>
                      <a:r>
                        <a:rPr lang="en" sz="1100"/>
                        <a:t>Dell MD3860f</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ctr">
                        <a:spcBef>
                          <a:spcPts val="0"/>
                        </a:spcBef>
                        <a:spcAft>
                          <a:spcPts val="0"/>
                        </a:spcAft>
                        <a:buNone/>
                      </a:pPr>
                      <a:r>
                        <a:rPr lang="en" sz="1100"/>
                        <a:t>2308</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sz="1100">
                          <a:solidFill>
                            <a:srgbClr val="000000"/>
                          </a:solidFill>
                        </a:rPr>
                        <a:t>12/2024</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52000">
                <a:tc>
                  <a:txBody>
                    <a:bodyPr/>
                    <a:lstStyle/>
                    <a:p>
                      <a:pPr indent="0" lvl="0" marL="0" rtl="0" algn="l">
                        <a:spcBef>
                          <a:spcPts val="0"/>
                        </a:spcBef>
                        <a:spcAft>
                          <a:spcPts val="0"/>
                        </a:spcAft>
                        <a:buNone/>
                      </a:pPr>
                      <a:r>
                        <a:rPr lang="en" sz="1100"/>
                        <a:t>Dell MD3820f</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ctr">
                        <a:spcBef>
                          <a:spcPts val="0"/>
                        </a:spcBef>
                        <a:spcAft>
                          <a:spcPts val="0"/>
                        </a:spcAft>
                        <a:buNone/>
                      </a:pPr>
                      <a:r>
                        <a:rPr lang="en" sz="1100"/>
                        <a:t>50</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sz="1100">
                          <a:solidFill>
                            <a:srgbClr val="000000"/>
                          </a:solidFill>
                        </a:rPr>
                        <a:t>11/2023</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52000">
                <a:tc>
                  <a:txBody>
                    <a:bodyPr/>
                    <a:lstStyle/>
                    <a:p>
                      <a:pPr indent="0" lvl="0" marL="0" rtl="0" algn="l">
                        <a:spcBef>
                          <a:spcPts val="0"/>
                        </a:spcBef>
                        <a:spcAft>
                          <a:spcPts val="0"/>
                        </a:spcAft>
                        <a:buNone/>
                      </a:pPr>
                      <a:r>
                        <a:rPr lang="en" sz="1100">
                          <a:solidFill>
                            <a:srgbClr val="000000"/>
                          </a:solidFill>
                        </a:rPr>
                        <a:t>Huawei OS18000v5</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ctr">
                        <a:spcBef>
                          <a:spcPts val="0"/>
                        </a:spcBef>
                        <a:spcAft>
                          <a:spcPts val="0"/>
                        </a:spcAft>
                        <a:buNone/>
                      </a:pPr>
                      <a:r>
                        <a:rPr lang="en" sz="1100"/>
                        <a:t>6520</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sz="1100">
                          <a:solidFill>
                            <a:srgbClr val="000000"/>
                          </a:solidFill>
                        </a:rPr>
                        <a:t>7/2024</a:t>
                      </a:r>
                      <a:endParaRPr sz="1100">
                        <a:solidFill>
                          <a:srgbClr val="000000"/>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bl>
          </a:graphicData>
        </a:graphic>
      </p:graphicFrame>
      <p:sp>
        <p:nvSpPr>
          <p:cNvPr id="89" name="Google Shape;89;p16"/>
          <p:cNvSpPr txBox="1"/>
          <p:nvPr>
            <p:ph type="title"/>
          </p:nvPr>
        </p:nvSpPr>
        <p:spPr>
          <a:xfrm>
            <a:off x="5203000" y="970850"/>
            <a:ext cx="3450600" cy="39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1420"/>
              <a:t>Disk storage resources before relocation</a:t>
            </a:r>
            <a:endParaRPr sz="142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020">
                <a:solidFill>
                  <a:srgbClr val="000000"/>
                </a:solidFill>
              </a:rPr>
              <a:t>The strategy for disk-based-storage relocation: what happened in reality</a:t>
            </a:r>
            <a:endParaRPr sz="1420">
              <a:solidFill>
                <a:srgbClr val="000000"/>
              </a:solidFill>
            </a:endParaRPr>
          </a:p>
        </p:txBody>
      </p:sp>
      <p:sp>
        <p:nvSpPr>
          <p:cNvPr id="95" name="Google Shape;95;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Delays in infrastructure readiness: delivery, installation and testing of new storage systems (64PB) was done with great hurry from mid of June to mid of July 2024</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For acceptance tests, we filled the storage with synthetic data up to the 50% of the available space. At that point the storage showed very good performance, even higher than requested (3.5MB/s/TB)</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On July </a:t>
            </a:r>
            <a:r>
              <a:rPr lang="en">
                <a:solidFill>
                  <a:schemeClr val="dk1"/>
                </a:solidFill>
              </a:rPr>
              <a:t>17th, the</a:t>
            </a:r>
            <a:r>
              <a:rPr lang="en">
                <a:solidFill>
                  <a:schemeClr val="dk1"/>
                </a:solidFill>
              </a:rPr>
              <a:t> first 6 (out of 8) storage systems were put into PROD for </a:t>
            </a:r>
            <a:r>
              <a:rPr lang="en">
                <a:solidFill>
                  <a:schemeClr val="dk1"/>
                </a:solidFill>
              </a:rPr>
              <a:t>starting data migration of </a:t>
            </a:r>
            <a:r>
              <a:rPr lang="en">
                <a:solidFill>
                  <a:schemeClr val="dk1"/>
                </a:solidFill>
              </a:rPr>
              <a:t>ATLAS, ALICE and LHCb</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Average rate of data migration was in 10-20 GB/s range for each exp</a:t>
            </a:r>
            <a:endParaRPr>
              <a:solidFill>
                <a:schemeClr val="dk1"/>
              </a:solidFill>
            </a:endParaRPr>
          </a:p>
        </p:txBody>
      </p:sp>
      <p:sp>
        <p:nvSpPr>
          <p:cNvPr id="96" name="Google Shape;96;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20">
                <a:solidFill>
                  <a:srgbClr val="000000"/>
                </a:solidFill>
              </a:rPr>
              <a:t>The strategy for disk-based-storage relocation: what happened in reality</a:t>
            </a:r>
            <a:r>
              <a:rPr lang="en" sz="1420">
                <a:solidFill>
                  <a:srgbClr val="000000"/>
                </a:solidFill>
              </a:rPr>
              <a:t> (2)</a:t>
            </a:r>
            <a:endParaRPr>
              <a:solidFill>
                <a:srgbClr val="000000"/>
              </a:solidFill>
            </a:endParaRPr>
          </a:p>
        </p:txBody>
      </p:sp>
      <p:sp>
        <p:nvSpPr>
          <p:cNvPr id="102" name="Google Shape;102;p18"/>
          <p:cNvSpPr txBox="1"/>
          <p:nvPr>
            <p:ph idx="1" type="body"/>
          </p:nvPr>
        </p:nvSpPr>
        <p:spPr>
          <a:xfrm>
            <a:off x="311700" y="1152475"/>
            <a:ext cx="8520600" cy="3904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At the same time LHCb started (very) data-intensive analysis which saturated capabilities of storage systems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As result - in accordance with LHCb - we declared two weeks of downtime for LHCb to complete data migration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By the end of data migration - when almost 95% of available space on new storage was filled up - we observed a huge drop in performance (down to 20-30% of measured during acceptance tests)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The vendor was called in for troubleshooting and it turned out that the</a:t>
            </a:r>
            <a:br>
              <a:rPr lang="en">
                <a:solidFill>
                  <a:schemeClr val="dk1"/>
                </a:solidFill>
              </a:rPr>
            </a:br>
            <a:r>
              <a:rPr lang="en" u="sng">
                <a:solidFill>
                  <a:schemeClr val="dk1"/>
                </a:solidFill>
              </a:rPr>
              <a:t>storage system works only in “Thin Provisioning” mode</a:t>
            </a:r>
            <a:endParaRPr>
              <a:solidFill>
                <a:schemeClr val="dk1"/>
              </a:solidFill>
            </a:endParaRPr>
          </a:p>
        </p:txBody>
      </p:sp>
      <p:sp>
        <p:nvSpPr>
          <p:cNvPr id="103" name="Google Shape;103;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How thin provisioning works</a:t>
            </a:r>
            <a:endParaRPr>
              <a:solidFill>
                <a:srgbClr val="000000"/>
              </a:solidFill>
            </a:endParaRPr>
          </a:p>
        </p:txBody>
      </p:sp>
      <p:sp>
        <p:nvSpPr>
          <p:cNvPr id="109" name="Google Shape;109;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All new writes go to not-yet-used blocks:</a:t>
            </a:r>
            <a:br>
              <a:rPr lang="en">
                <a:solidFill>
                  <a:schemeClr val="dk1"/>
                </a:solidFill>
              </a:rPr>
            </a:br>
            <a:r>
              <a:rPr lang="en">
                <a:solidFill>
                  <a:schemeClr val="dk1"/>
                </a:solidFill>
              </a:rPr>
              <a:t>when a file is deleted, the corresponding file system block is marked as “freeable”, but for storage system it is still “in use”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To free up space from deleted data, an admin needs to run the "reclaim space" procedure, followed by invoking the "garbage collector"</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This leads to the write amplification phenomenon</a:t>
            </a:r>
            <a:endParaRPr>
              <a:solidFill>
                <a:schemeClr val="dk1"/>
              </a:solidFill>
            </a:endParaRPr>
          </a:p>
        </p:txBody>
      </p:sp>
      <p:sp>
        <p:nvSpPr>
          <p:cNvPr id="110" name="Google Shape;110;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Write amplification in Thin Provisioned systems</a:t>
            </a:r>
            <a:endParaRPr>
              <a:solidFill>
                <a:srgbClr val="000000"/>
              </a:solidFill>
            </a:endParaRPr>
          </a:p>
        </p:txBody>
      </p:sp>
      <p:sp>
        <p:nvSpPr>
          <p:cNvPr id="116" name="Google Shape;116;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17" name="Google Shape;117;p20"/>
          <p:cNvPicPr preferRelativeResize="0"/>
          <p:nvPr/>
        </p:nvPicPr>
        <p:blipFill>
          <a:blip r:embed="rId3">
            <a:alphaModFix/>
          </a:blip>
          <a:stretch>
            <a:fillRect/>
          </a:stretch>
        </p:blipFill>
        <p:spPr>
          <a:xfrm>
            <a:off x="757213" y="922125"/>
            <a:ext cx="7629573" cy="4064400"/>
          </a:xfrm>
          <a:prstGeom prst="rect">
            <a:avLst/>
          </a:prstGeom>
          <a:noFill/>
          <a:ln>
            <a:noFill/>
          </a:ln>
        </p:spPr>
      </p:pic>
      <p:sp>
        <p:nvSpPr>
          <p:cNvPr id="118" name="Google Shape;118;p20"/>
          <p:cNvSpPr/>
          <p:nvPr/>
        </p:nvSpPr>
        <p:spPr>
          <a:xfrm>
            <a:off x="6436200" y="4260875"/>
            <a:ext cx="1950600" cy="725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Proxima Nova"/>
                <a:ea typeface="Proxima Nova"/>
                <a:cs typeface="Proxima Nova"/>
                <a:sym typeface="Proxima Nova"/>
              </a:rPr>
              <a:t>Taken from a private communication with the vendor</a:t>
            </a:r>
            <a:endParaRPr>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000000"/>
                </a:solidFill>
              </a:rPr>
              <a:t>Solutions proposed by the vendor</a:t>
            </a:r>
            <a:endParaRPr>
              <a:solidFill>
                <a:srgbClr val="000000"/>
              </a:solidFill>
            </a:endParaRPr>
          </a:p>
        </p:txBody>
      </p:sp>
      <p:sp>
        <p:nvSpPr>
          <p:cNvPr id="124" name="Google Shape;124;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Enable support for “Thin Provisioning” at the file system level</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Do not use more than 90% of the “usable space”</a:t>
            </a:r>
            <a:endParaRPr>
              <a:solidFill>
                <a:schemeClr val="dk1"/>
              </a:solidFill>
            </a:endParaRPr>
          </a:p>
        </p:txBody>
      </p:sp>
      <p:sp>
        <p:nvSpPr>
          <p:cNvPr id="125" name="Google Shape;12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