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61" r:id="rId1"/>
    <p:sldMasterId id="2147483662" r:id="rId2"/>
  </p:sldMasterIdLst>
  <p:notesMasterIdLst>
    <p:notesMasterId r:id="rId23"/>
  </p:notesMasterIdLst>
  <p:sldIdLst>
    <p:sldId id="256" r:id="rId3"/>
    <p:sldId id="257" r:id="rId4"/>
    <p:sldId id="258" r:id="rId5"/>
    <p:sldId id="259" r:id="rId6"/>
    <p:sldId id="280" r:id="rId7"/>
    <p:sldId id="279" r:id="rId8"/>
    <p:sldId id="261" r:id="rId9"/>
    <p:sldId id="277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1"/>
    <p:restoredTop sz="94674"/>
  </p:normalViewPr>
  <p:slideViewPr>
    <p:cSldViewPr snapToGrid="0">
      <p:cViewPr varScale="1">
        <p:scale>
          <a:sx n="162" d="100"/>
          <a:sy n="162" d="100"/>
        </p:scale>
        <p:origin x="200" y="23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heme" Target="theme/theme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g34ddc808917_2_1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69" name="Google Shape;69;g34ddc808917_2_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g34ddc808917_2_6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19" name="Google Shape;119;g34ddc808917_2_6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g34ddc808917_2_6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26" name="Google Shape;126;g34ddc808917_2_6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27" name="Google Shape;127;g34ddc808917_2_6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11</a:t>
            </a:fld>
            <a:endParaRPr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g34ddc808917_2_7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34" name="Google Shape;134;g34ddc808917_2_7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g34ddc808917_2_8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41" name="Google Shape;141;g34ddc808917_2_8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g34ddc808917_2_8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48" name="Google Shape;148;g34ddc808917_2_8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g34ddc808917_2_9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55" name="Google Shape;155;g34ddc808917_2_9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g34ddc808917_2_9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62" name="Google Shape;162;g34ddc808917_2_9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g34ddc808917_2_10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69" name="Google Shape;169;g34ddc808917_2_10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g34ddc808917_2_11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76" name="Google Shape;176;g34ddc808917_2_1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g34ddc808917_2_11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83" name="Google Shape;183;g34ddc808917_2_1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g34ddc808917_2_2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77" name="Google Shape;77;g34ddc808917_2_2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g34ddc808917_2_12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90" name="Google Shape;190;g34ddc808917_2_1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g34ddc808917_2_3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84" name="Google Shape;84;g34ddc808917_2_3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g34ddc808917_2_3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91" name="Google Shape;91;g34ddc808917_2_3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g34ddc808917_2_3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91" name="Google Shape;91;g34ddc808917_2_3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52862592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g34ddc808917_2_3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91" name="Google Shape;91;g34ddc808917_2_3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56980448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g34ddc808917_2_4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05" name="Google Shape;105;g34ddc808917_2_4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g34ddc808917_2_4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05" name="Google Shape;105;g34ddc808917_2_4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78229013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g34ddc808917_2_5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12" name="Google Shape;112;g34ddc808917_2_5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14"/>
          <p:cNvSpPr txBox="1"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Calibri"/>
              <a:buNone/>
              <a:defRPr sz="4500"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58" name="Google Shape;58;p14"/>
          <p:cNvSpPr txBox="1"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lv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1pPr>
            <a:lvl2pPr lvl="1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/>
            </a:lvl2pPr>
            <a:lvl3pPr lvl="2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3pPr>
            <a:lvl4pPr lvl="3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4pPr>
            <a:lvl5pPr lvl="4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5pPr>
            <a:lvl6pPr lvl="5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6pPr>
            <a:lvl7pPr lvl="6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7pPr>
            <a:lvl8pPr lvl="7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8pPr>
            <a:lvl9pPr lvl="8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9pPr>
          </a:lstStyle>
          <a:p>
            <a:endParaRPr/>
          </a:p>
        </p:txBody>
      </p:sp>
      <p:sp>
        <p:nvSpPr>
          <p:cNvPr id="59" name="Google Shape;59;p14"/>
          <p:cNvSpPr txBox="1">
            <a:spLocks noGrp="1"/>
          </p:cNvSpPr>
          <p:nvPr>
            <p:ph type="dt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 dirty="0"/>
          </a:p>
        </p:txBody>
      </p:sp>
      <p:sp>
        <p:nvSpPr>
          <p:cNvPr id="60" name="Google Shape;60;p14"/>
          <p:cNvSpPr txBox="1">
            <a:spLocks noGrp="1"/>
          </p:cNvSpPr>
          <p:nvPr>
            <p:ph type="ft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 dirty="0"/>
          </a:p>
        </p:txBody>
      </p:sp>
      <p:sp>
        <p:nvSpPr>
          <p:cNvPr id="61" name="Google Shape;61;p14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>
  <p:cSld name="Title and Content"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Google Shape;63;p1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4736999"/>
            <a:ext cx="9144000" cy="406501"/>
          </a:xfrm>
          <a:prstGeom prst="rect">
            <a:avLst/>
          </a:prstGeom>
          <a:noFill/>
          <a:ln>
            <a:noFill/>
          </a:ln>
        </p:spPr>
      </p:pic>
      <p:sp>
        <p:nvSpPr>
          <p:cNvPr id="64" name="Google Shape;64;p15"/>
          <p:cNvSpPr txBox="1">
            <a:spLocks noGrp="1"/>
          </p:cNvSpPr>
          <p:nvPr>
            <p:ph type="body" idx="1"/>
          </p:nvPr>
        </p:nvSpPr>
        <p:spPr>
          <a:xfrm>
            <a:off x="628650" y="606973"/>
            <a:ext cx="7886700" cy="40257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457200" lvl="0" indent="-36195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432FF"/>
              </a:buClr>
              <a:buSzPts val="2100"/>
              <a:buFont typeface="Noto Sans Symbols"/>
              <a:buChar char="▪"/>
              <a:defRPr>
                <a:latin typeface="Arial"/>
                <a:ea typeface="Arial"/>
                <a:cs typeface="Arial"/>
                <a:sym typeface="Arial"/>
              </a:defRPr>
            </a:lvl1pPr>
            <a:lvl2pPr marL="914400" lvl="1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>
                <a:solidFill>
                  <a:srgbClr val="0432FF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lvl="2" indent="-3238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432FF"/>
              </a:buClr>
              <a:buSzPts val="1500"/>
              <a:buFont typeface="Noto Sans Symbols"/>
              <a:buChar char="▪"/>
              <a:defRPr>
                <a:latin typeface="Arial"/>
                <a:ea typeface="Arial"/>
                <a:cs typeface="Arial"/>
                <a:sym typeface="Arial"/>
              </a:defRPr>
            </a:lvl3pPr>
            <a:lvl4pPr marL="1828800" lvl="3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>
                <a:solidFill>
                  <a:srgbClr val="0432FF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lvl="4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0432FF"/>
              </a:buClr>
              <a:buSzPts val="1400"/>
              <a:buFont typeface="Noto Sans Symbols"/>
              <a:buChar char="▪"/>
              <a:defRPr>
                <a:latin typeface="Arial"/>
                <a:ea typeface="Arial"/>
                <a:cs typeface="Arial"/>
                <a:sym typeface="Arial"/>
              </a:defRPr>
            </a:lvl5pPr>
            <a:lvl6pPr marL="2743200" lvl="5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65" name="Google Shape;65;p15"/>
          <p:cNvSpPr txBox="1">
            <a:spLocks noGrp="1"/>
          </p:cNvSpPr>
          <p:nvPr>
            <p:ph type="title"/>
          </p:nvPr>
        </p:nvSpPr>
        <p:spPr>
          <a:xfrm>
            <a:off x="628650" y="13713"/>
            <a:ext cx="7886700" cy="4970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7030A0"/>
              </a:buClr>
              <a:buSzPts val="3300"/>
              <a:buFont typeface="Arial"/>
              <a:buNone/>
              <a:defRPr>
                <a:solidFill>
                  <a:srgbClr val="7030A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66" name="Google Shape;66;p15"/>
          <p:cNvSpPr txBox="1">
            <a:spLocks noGrp="1"/>
          </p:cNvSpPr>
          <p:nvPr>
            <p:ph type="sldNum" idx="12"/>
          </p:nvPr>
        </p:nvSpPr>
        <p:spPr>
          <a:xfrm>
            <a:off x="8442422" y="4798793"/>
            <a:ext cx="474936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lvl="1" indent="0" algn="r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lvl="2" indent="0" algn="r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lvl="3" indent="0" algn="r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lvl="4" indent="0" algn="r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lvl="5" indent="0" algn="r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lvl="6" indent="0" algn="r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lvl="7" indent="0" algn="r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lvl="8" indent="0" algn="r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 dirty="0"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sz="3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>
            <a:endParaRPr/>
          </a:p>
        </p:txBody>
      </p:sp>
      <p:sp>
        <p:nvSpPr>
          <p:cNvPr id="52" name="Google Shape;52;p13"/>
          <p:cNvSpPr txBox="1"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457200" marR="0" lvl="0" indent="-36195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429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2385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3" name="Google Shape;53;p13"/>
          <p:cNvSpPr txBox="1">
            <a:spLocks noGrp="1"/>
          </p:cNvSpPr>
          <p:nvPr>
            <p:ph type="dt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 dirty="0"/>
          </a:p>
        </p:txBody>
      </p:sp>
      <p:sp>
        <p:nvSpPr>
          <p:cNvPr id="54" name="Google Shape;54;p13"/>
          <p:cNvSpPr txBox="1">
            <a:spLocks noGrp="1"/>
          </p:cNvSpPr>
          <p:nvPr>
            <p:ph type="ft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100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 dirty="0"/>
          </a:p>
        </p:txBody>
      </p:sp>
      <p:sp>
        <p:nvSpPr>
          <p:cNvPr id="55" name="Google Shape;55;p13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 dirty="0"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9" r:id="rId1"/>
    <p:sldLayoutId id="2147483660" r:id="rId2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hyperlink" Target="https://indico.cern.ch/event/1484669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3.png"/><Relationship Id="rId5" Type="http://schemas.openxmlformats.org/officeDocument/2006/relationships/hyperlink" Target="http://wlcg.web.cern.ch/" TargetMode="External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github.com/WLCG-AuthZ-WG/common-jwt-profile/issues/22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panda-wms.readthedocs.io/en/latest/architecture/iam.html" TargetMode="Externa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484669/timetable/#b-605861-wlcg-operations" TargetMode="Externa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zenodo.org/records/7014668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484669/timetable/#b-614774-wlcg-token-migration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516B916B-205F-569C-283C-30E4D21759B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" y="691185"/>
            <a:ext cx="9143999" cy="2941296"/>
          </a:xfrm>
          <a:prstGeom prst="rect">
            <a:avLst/>
          </a:prstGeom>
        </p:spPr>
      </p:pic>
      <p:pic>
        <p:nvPicPr>
          <p:cNvPr id="71" name="Google Shape;71;p16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0" y="4736999"/>
            <a:ext cx="9144000" cy="406501"/>
          </a:xfrm>
          <a:prstGeom prst="rect">
            <a:avLst/>
          </a:prstGeom>
          <a:noFill/>
          <a:ln>
            <a:noFill/>
          </a:ln>
        </p:spPr>
      </p:pic>
      <p:sp>
        <p:nvSpPr>
          <p:cNvPr id="72" name="Google Shape;72;p16"/>
          <p:cNvSpPr txBox="1">
            <a:spLocks noGrp="1"/>
          </p:cNvSpPr>
          <p:nvPr>
            <p:ph type="sldNum" idx="12"/>
          </p:nvPr>
        </p:nvSpPr>
        <p:spPr>
          <a:xfrm>
            <a:off x="8505483" y="4798793"/>
            <a:ext cx="419757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</a:t>
            </a:fld>
            <a:endParaRPr dirty="0"/>
          </a:p>
        </p:txBody>
      </p:sp>
      <p:pic>
        <p:nvPicPr>
          <p:cNvPr id="73" name="Google Shape;73;p16">
            <a:hlinkClick r:id="rId5"/>
          </p:cNvPr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8365331" y="0"/>
            <a:ext cx="778669" cy="689596"/>
          </a:xfrm>
          <a:prstGeom prst="rect">
            <a:avLst/>
          </a:prstGeom>
          <a:noFill/>
          <a:ln>
            <a:noFill/>
          </a:ln>
        </p:spPr>
      </p:pic>
      <p:sp>
        <p:nvSpPr>
          <p:cNvPr id="74" name="Google Shape;74;p16"/>
          <p:cNvSpPr txBox="1"/>
          <p:nvPr/>
        </p:nvSpPr>
        <p:spPr>
          <a:xfrm>
            <a:off x="1198180" y="563467"/>
            <a:ext cx="6542690" cy="41407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b" anchorCtr="0">
            <a:normAutofit fontScale="77500" lnSpcReduction="20000"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7030A0"/>
              </a:buClr>
              <a:buSzPts val="4500"/>
              <a:buFont typeface="Arial"/>
              <a:buNone/>
            </a:pPr>
            <a:endParaRPr lang="en" sz="4500" b="0" i="0" u="none" strike="noStrike" cap="none" dirty="0">
              <a:solidFill>
                <a:srgbClr val="7030A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7030A0"/>
              </a:buClr>
              <a:buSzPts val="4500"/>
              <a:buFont typeface="Arial"/>
              <a:buNone/>
            </a:pPr>
            <a:endParaRPr lang="en" sz="4500" b="0" i="0" u="none" strike="noStrike" cap="none" dirty="0">
              <a:solidFill>
                <a:srgbClr val="7030A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7030A0"/>
              </a:buClr>
              <a:buSzPts val="4500"/>
              <a:buFont typeface="Arial"/>
              <a:buNone/>
            </a:pPr>
            <a:endParaRPr lang="en" sz="4500" b="0" i="0" u="none" strike="noStrike" cap="none" dirty="0">
              <a:solidFill>
                <a:srgbClr val="7030A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7030A0"/>
              </a:buClr>
              <a:buSzPts val="4500"/>
              <a:buFont typeface="Arial"/>
              <a:buNone/>
            </a:pPr>
            <a:r>
              <a:rPr lang="en" sz="4500" b="0" i="0" u="none" strike="noStrike" cap="none" dirty="0">
                <a:solidFill>
                  <a:srgbClr val="7030A0"/>
                </a:solidFill>
                <a:latin typeface="Arial"/>
                <a:ea typeface="Arial"/>
                <a:cs typeface="Arial"/>
                <a:sym typeface="Arial"/>
              </a:rPr>
              <a:t>     </a:t>
            </a:r>
            <a:r>
              <a:rPr lang="en" sz="4500" b="0" i="0" u="none" strike="noStrike" cap="none" dirty="0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Token           Transition</a:t>
            </a:r>
          </a:p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7030A0"/>
              </a:buClr>
              <a:buSzPts val="4500"/>
              <a:buFont typeface="Arial"/>
              <a:buNone/>
            </a:pPr>
            <a:endParaRPr lang="en-US" sz="3900" b="0" i="0" u="none" strike="noStrike" cap="none" dirty="0">
              <a:solidFill>
                <a:srgbClr val="FFFF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7030A0"/>
              </a:buClr>
              <a:buSzPts val="4500"/>
              <a:buFont typeface="Arial"/>
              <a:buNone/>
            </a:pPr>
            <a:endParaRPr lang="en-US" sz="3900" b="0" i="0" u="none" strike="noStrike" cap="none" dirty="0">
              <a:solidFill>
                <a:srgbClr val="FFFF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7030A0"/>
              </a:buClr>
              <a:buSzPts val="4500"/>
              <a:buFont typeface="Arial"/>
              <a:buNone/>
            </a:pPr>
            <a:r>
              <a:rPr lang="en-US" sz="3900" b="0" i="0" u="none" strike="noStrike" cap="none" dirty="0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</a:p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7030A0"/>
              </a:buClr>
              <a:buSzPts val="4500"/>
              <a:buFont typeface="Arial"/>
              <a:buNone/>
            </a:pPr>
            <a:r>
              <a:rPr lang="en" sz="4500" dirty="0">
                <a:solidFill>
                  <a:srgbClr val="FFFF00"/>
                </a:solidFill>
              </a:rPr>
              <a:t>overview</a:t>
            </a:r>
            <a:r>
              <a:rPr lang="en" sz="3000" b="0" i="0" u="none" strike="noStrike" cap="none" dirty="0">
                <a:solidFill>
                  <a:srgbClr val="7030A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br>
              <a:rPr lang="en" sz="2100" b="0" i="0" u="none" strike="noStrike" cap="none" dirty="0">
                <a:solidFill>
                  <a:srgbClr val="7030A0"/>
                </a:solidFill>
                <a:latin typeface="Arial"/>
                <a:ea typeface="Arial"/>
                <a:cs typeface="Arial"/>
                <a:sym typeface="Arial"/>
              </a:rPr>
            </a:br>
            <a:br>
              <a:rPr lang="en" sz="21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" sz="2400" b="0" i="0" u="sng" strike="noStrike" cap="none" dirty="0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7"/>
              </a:rPr>
              <a:t>WLCG / HSF Workshop</a:t>
            </a:r>
            <a:r>
              <a:rPr lang="en" sz="2400" b="0" i="0" u="none" strike="noStrike" cap="none" dirty="0">
                <a:solidFill>
                  <a:srgbClr val="080808"/>
                </a:solidFill>
                <a:latin typeface="Arial"/>
                <a:ea typeface="Arial"/>
                <a:cs typeface="Arial"/>
                <a:sym typeface="Arial"/>
              </a:rPr>
              <a:t>, 6 May 2025</a:t>
            </a:r>
            <a:br>
              <a:rPr lang="en" sz="24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</a:br>
            <a:br>
              <a:rPr lang="en" sz="24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" sz="1800" b="0" i="0" u="none" strike="noStrike" cap="none" dirty="0">
                <a:solidFill>
                  <a:srgbClr val="0432FF"/>
                </a:solidFill>
                <a:latin typeface="Arial"/>
                <a:ea typeface="Arial"/>
                <a:cs typeface="Arial"/>
                <a:sym typeface="Arial"/>
              </a:rPr>
              <a:t>WLCG Token TF</a:t>
            </a:r>
            <a:br>
              <a:rPr lang="en" sz="1800" b="0" i="0" u="none" strike="noStrike" cap="none" dirty="0">
                <a:solidFill>
                  <a:srgbClr val="0B387C"/>
                </a:solidFill>
                <a:latin typeface="Arial"/>
                <a:ea typeface="Arial"/>
                <a:cs typeface="Arial"/>
                <a:sym typeface="Arial"/>
              </a:rPr>
            </a:br>
            <a:br>
              <a:rPr lang="en" sz="1800" b="0" i="0" u="none" strike="noStrike" cap="none" dirty="0">
                <a:solidFill>
                  <a:srgbClr val="0B387C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" sz="1800" dirty="0">
                <a:solidFill>
                  <a:srgbClr val="080808"/>
                </a:solidFill>
              </a:rPr>
              <a:t>v1</a:t>
            </a:r>
            <a:r>
              <a:rPr lang="en" sz="1800" b="0" i="0" u="none" strike="noStrike" cap="none" dirty="0">
                <a:solidFill>
                  <a:srgbClr val="080808"/>
                </a:solidFill>
                <a:latin typeface="Arial"/>
                <a:ea typeface="Arial"/>
                <a:cs typeface="Arial"/>
                <a:sym typeface="Arial"/>
              </a:rPr>
              <a:t>.1</a:t>
            </a:r>
            <a:endParaRPr sz="1100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23"/>
          <p:cNvSpPr txBox="1">
            <a:spLocks noGrp="1"/>
          </p:cNvSpPr>
          <p:nvPr>
            <p:ph type="body" idx="1"/>
          </p:nvPr>
        </p:nvSpPr>
        <p:spPr>
          <a:xfrm>
            <a:off x="628650" y="606973"/>
            <a:ext cx="7886700" cy="40257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/>
          <a:p>
            <a:pPr marL="266700" lvl="0" indent="-26035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432FF"/>
              </a:buClr>
              <a:buSzPts val="2100"/>
              <a:buFont typeface="Noto Sans Symbols"/>
              <a:buChar char="▪"/>
            </a:pPr>
            <a:r>
              <a:rPr lang="en" dirty="0"/>
              <a:t>File-specific tokens, audience-restricted to a single storage, offer the best level of security</a:t>
            </a:r>
            <a:endParaRPr dirty="0"/>
          </a:p>
          <a:p>
            <a:pPr marL="520700" lvl="1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•"/>
            </a:pPr>
            <a:r>
              <a:rPr lang="en" dirty="0"/>
              <a:t>In WLCG, however, read tokens can be given the capability to read anywhere in the namespace</a:t>
            </a:r>
            <a:endParaRPr dirty="0"/>
          </a:p>
          <a:p>
            <a:pPr marL="520700" lvl="1" indent="-1143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None/>
            </a:pPr>
            <a:endParaRPr dirty="0"/>
          </a:p>
          <a:p>
            <a:pPr marL="266700" lvl="0" indent="-26035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432FF"/>
              </a:buClr>
              <a:buSzPts val="2100"/>
              <a:buFont typeface="Noto Sans Symbols"/>
              <a:buChar char="▪"/>
            </a:pPr>
            <a:r>
              <a:rPr lang="en" dirty="0"/>
              <a:t>Two challenges in the current token ecosystem</a:t>
            </a:r>
            <a:endParaRPr dirty="0"/>
          </a:p>
          <a:p>
            <a:pPr marL="520700" lvl="1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•"/>
            </a:pPr>
            <a:r>
              <a:rPr lang="en" dirty="0"/>
              <a:t>Scalability concerns of the token issuer</a:t>
            </a:r>
            <a:endParaRPr dirty="0"/>
          </a:p>
          <a:p>
            <a:pPr marL="520700" lvl="1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•"/>
            </a:pPr>
            <a:r>
              <a:rPr lang="en" dirty="0"/>
              <a:t>Full dependency on the availability of the token issuer, and its SLA</a:t>
            </a:r>
            <a:endParaRPr dirty="0"/>
          </a:p>
          <a:p>
            <a:pPr marL="520700" lvl="1" indent="-1143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None/>
            </a:pPr>
            <a:endParaRPr dirty="0"/>
          </a:p>
          <a:p>
            <a:pPr marL="266700" lvl="0" indent="-26035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432FF"/>
              </a:buClr>
              <a:buSzPts val="2100"/>
              <a:buFont typeface="Noto Sans Symbols"/>
              <a:buChar char="▪"/>
            </a:pPr>
            <a:r>
              <a:rPr lang="en" dirty="0"/>
              <a:t>Both are overcome if Rucio mints data access tokens itself</a:t>
            </a:r>
            <a:endParaRPr dirty="0"/>
          </a:p>
          <a:p>
            <a:pPr marL="520700" lvl="1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•"/>
            </a:pPr>
            <a:r>
              <a:rPr lang="en" dirty="0"/>
              <a:t>As ALICE has been doing for two decades already</a:t>
            </a:r>
            <a:endParaRPr dirty="0"/>
          </a:p>
          <a:p>
            <a:pPr marL="520700" lvl="1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•"/>
            </a:pPr>
            <a:r>
              <a:rPr lang="en" dirty="0"/>
              <a:t>Proof of concept has been tested by ATLAS</a:t>
            </a:r>
            <a:endParaRPr dirty="0"/>
          </a:p>
        </p:txBody>
      </p:sp>
      <p:sp>
        <p:nvSpPr>
          <p:cNvPr id="122" name="Google Shape;122;p23"/>
          <p:cNvSpPr txBox="1">
            <a:spLocks noGrp="1"/>
          </p:cNvSpPr>
          <p:nvPr>
            <p:ph type="title"/>
          </p:nvPr>
        </p:nvSpPr>
        <p:spPr>
          <a:xfrm>
            <a:off x="628650" y="13713"/>
            <a:ext cx="7886700" cy="4970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 fontScale="90000"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7030A0"/>
              </a:buClr>
              <a:buSzPct val="100000"/>
              <a:buFont typeface="Arial"/>
              <a:buNone/>
            </a:pPr>
            <a:r>
              <a:rPr lang="en" dirty="0"/>
              <a:t>Rucio considerations</a:t>
            </a:r>
            <a:endParaRPr dirty="0"/>
          </a:p>
        </p:txBody>
      </p:sp>
      <p:sp>
        <p:nvSpPr>
          <p:cNvPr id="123" name="Google Shape;123;p23"/>
          <p:cNvSpPr txBox="1">
            <a:spLocks noGrp="1"/>
          </p:cNvSpPr>
          <p:nvPr>
            <p:ph type="sldNum" idx="12"/>
          </p:nvPr>
        </p:nvSpPr>
        <p:spPr>
          <a:xfrm>
            <a:off x="8442422" y="4798793"/>
            <a:ext cx="474936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10</a:t>
            </a:fld>
            <a:endParaRPr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24"/>
          <p:cNvSpPr txBox="1">
            <a:spLocks noGrp="1"/>
          </p:cNvSpPr>
          <p:nvPr>
            <p:ph type="body" idx="1"/>
          </p:nvPr>
        </p:nvSpPr>
        <p:spPr>
          <a:xfrm>
            <a:off x="628650" y="606973"/>
            <a:ext cx="7886700" cy="40257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/>
          <a:p>
            <a:pPr marL="266700" lvl="0" indent="-26035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432FF"/>
              </a:buClr>
              <a:buSzPts val="2100"/>
              <a:buFont typeface="Noto Sans Symbols"/>
              <a:buChar char="▪"/>
            </a:pPr>
            <a:r>
              <a:rPr lang="en" dirty="0"/>
              <a:t>LHCb will stick to per-file tokens, but with longer lifetimes to avoid the FTS exchange and refresh workflows</a:t>
            </a:r>
            <a:endParaRPr dirty="0"/>
          </a:p>
          <a:p>
            <a:pPr marL="520700" lvl="1" indent="-1143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None/>
            </a:pPr>
            <a:endParaRPr dirty="0"/>
          </a:p>
          <a:p>
            <a:pPr marL="266700" lvl="0" indent="-26035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432FF"/>
              </a:buClr>
              <a:buSzPts val="2100"/>
              <a:buFont typeface="Noto Sans Symbols"/>
              <a:buChar char="▪"/>
            </a:pPr>
            <a:r>
              <a:rPr lang="en" dirty="0"/>
              <a:t>Letting DIRAC mint those tokens avoids an extra dependency, point of failure, and latency</a:t>
            </a:r>
            <a:endParaRPr dirty="0"/>
          </a:p>
          <a:p>
            <a:pPr marL="520700" lvl="1" indent="-1143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None/>
            </a:pPr>
            <a:endParaRPr dirty="0"/>
          </a:p>
          <a:p>
            <a:pPr marL="266700" lvl="0" indent="-26035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432FF"/>
              </a:buClr>
              <a:buSzPts val="2100"/>
              <a:buFont typeface="Noto Sans Symbols"/>
              <a:buChar char="▪"/>
            </a:pPr>
            <a:r>
              <a:rPr lang="en" dirty="0"/>
              <a:t>Interested in moving towards a pre-signed URL model instead</a:t>
            </a:r>
            <a:endParaRPr dirty="0"/>
          </a:p>
          <a:p>
            <a:pPr marL="520700" lvl="1" indent="-1143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None/>
            </a:pPr>
            <a:endParaRPr dirty="0"/>
          </a:p>
          <a:p>
            <a:pPr marL="266700" lvl="0" indent="-26035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432FF"/>
              </a:buClr>
              <a:buSzPts val="2100"/>
              <a:buFont typeface="Noto Sans Symbols"/>
              <a:buChar char="▪"/>
            </a:pPr>
            <a:r>
              <a:rPr lang="en" dirty="0"/>
              <a:t>Progress for jobs and users currently blocked by an </a:t>
            </a:r>
            <a:r>
              <a:rPr lang="en" u="sng" dirty="0">
                <a:solidFill>
                  <a:schemeClr val="hlink"/>
                </a:solidFill>
                <a:hlinkClick r:id="rId3"/>
              </a:rPr>
              <a:t>issue</a:t>
            </a:r>
            <a:r>
              <a:rPr lang="en" dirty="0"/>
              <a:t> with the WLCG Token Profile</a:t>
            </a:r>
            <a:endParaRPr dirty="0"/>
          </a:p>
        </p:txBody>
      </p:sp>
      <p:sp>
        <p:nvSpPr>
          <p:cNvPr id="130" name="Google Shape;130;p24"/>
          <p:cNvSpPr txBox="1">
            <a:spLocks noGrp="1"/>
          </p:cNvSpPr>
          <p:nvPr>
            <p:ph type="title"/>
          </p:nvPr>
        </p:nvSpPr>
        <p:spPr>
          <a:xfrm>
            <a:off x="628650" y="13713"/>
            <a:ext cx="7886700" cy="4970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 fontScale="90000"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7030A0"/>
              </a:buClr>
              <a:buSzPct val="100000"/>
              <a:buFont typeface="Arial"/>
              <a:buNone/>
            </a:pPr>
            <a:r>
              <a:rPr lang="en" dirty="0"/>
              <a:t>DIRAC considerations</a:t>
            </a:r>
            <a:endParaRPr dirty="0"/>
          </a:p>
        </p:txBody>
      </p:sp>
      <p:sp>
        <p:nvSpPr>
          <p:cNvPr id="131" name="Google Shape;131;p24"/>
          <p:cNvSpPr txBox="1">
            <a:spLocks noGrp="1"/>
          </p:cNvSpPr>
          <p:nvPr>
            <p:ph type="sldNum" idx="12"/>
          </p:nvPr>
        </p:nvSpPr>
        <p:spPr>
          <a:xfrm>
            <a:off x="8442422" y="4798793"/>
            <a:ext cx="474936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11</a:t>
            </a:fld>
            <a:endParaRPr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25"/>
          <p:cNvSpPr txBox="1">
            <a:spLocks noGrp="1"/>
          </p:cNvSpPr>
          <p:nvPr>
            <p:ph type="body" idx="1"/>
          </p:nvPr>
        </p:nvSpPr>
        <p:spPr>
          <a:xfrm>
            <a:off x="628650" y="606973"/>
            <a:ext cx="7886700" cy="40257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/>
          <a:p>
            <a:pPr marL="266700" lvl="0" indent="-26035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432FF"/>
              </a:buClr>
              <a:buSzPts val="2100"/>
              <a:buFont typeface="Noto Sans Symbols"/>
              <a:buChar char="▪"/>
            </a:pPr>
            <a:r>
              <a:rPr lang="en" dirty="0"/>
              <a:t>ALICE has been using “access envelope” tokens for data operations for two decades already</a:t>
            </a:r>
            <a:endParaRPr dirty="0"/>
          </a:p>
          <a:p>
            <a:pPr marL="520700" lvl="1" indent="-1143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None/>
            </a:pPr>
            <a:endParaRPr dirty="0"/>
          </a:p>
          <a:p>
            <a:pPr marL="266700" lvl="0" indent="-26035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432FF"/>
              </a:buClr>
              <a:buSzPts val="2100"/>
              <a:buFont typeface="Noto Sans Symbols"/>
              <a:buChar char="▪"/>
            </a:pPr>
            <a:r>
              <a:rPr lang="en" dirty="0"/>
              <a:t>Replacing those with WLCG tokens is being considered</a:t>
            </a:r>
            <a:endParaRPr dirty="0"/>
          </a:p>
          <a:p>
            <a:pPr marL="520700" lvl="1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•"/>
            </a:pPr>
            <a:r>
              <a:rPr lang="en" dirty="0"/>
              <a:t>Probably not before the middle of LS3</a:t>
            </a:r>
            <a:endParaRPr dirty="0"/>
          </a:p>
          <a:p>
            <a:pPr marL="520700" lvl="1" indent="-1143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None/>
            </a:pPr>
            <a:endParaRPr dirty="0"/>
          </a:p>
          <a:p>
            <a:pPr marL="266700" lvl="0" indent="-26035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432FF"/>
              </a:buClr>
              <a:buSzPts val="2100"/>
              <a:buFont typeface="Noto Sans Symbols"/>
              <a:buChar char="▪"/>
            </a:pPr>
            <a:r>
              <a:rPr lang="en" dirty="0"/>
              <a:t>Pilot jobs use JAliEn custom tokens to obtain payloads with corresponding data access tokens from the central services</a:t>
            </a:r>
            <a:endParaRPr dirty="0"/>
          </a:p>
        </p:txBody>
      </p:sp>
      <p:sp>
        <p:nvSpPr>
          <p:cNvPr id="137" name="Google Shape;137;p25"/>
          <p:cNvSpPr txBox="1">
            <a:spLocks noGrp="1"/>
          </p:cNvSpPr>
          <p:nvPr>
            <p:ph type="title"/>
          </p:nvPr>
        </p:nvSpPr>
        <p:spPr>
          <a:xfrm>
            <a:off x="628650" y="13713"/>
            <a:ext cx="7886700" cy="4970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 fontScale="90000"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7030A0"/>
              </a:buClr>
              <a:buSzPct val="100000"/>
              <a:buFont typeface="Arial"/>
              <a:buNone/>
            </a:pPr>
            <a:r>
              <a:rPr lang="en" dirty="0"/>
              <a:t>JAliEn considerations</a:t>
            </a:r>
            <a:endParaRPr dirty="0"/>
          </a:p>
        </p:txBody>
      </p:sp>
      <p:sp>
        <p:nvSpPr>
          <p:cNvPr id="138" name="Google Shape;138;p25"/>
          <p:cNvSpPr txBox="1">
            <a:spLocks noGrp="1"/>
          </p:cNvSpPr>
          <p:nvPr>
            <p:ph type="sldNum" idx="12"/>
          </p:nvPr>
        </p:nvSpPr>
        <p:spPr>
          <a:xfrm>
            <a:off x="8442422" y="4798793"/>
            <a:ext cx="474936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12</a:t>
            </a:fld>
            <a:endParaRPr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p26"/>
          <p:cNvSpPr txBox="1">
            <a:spLocks noGrp="1"/>
          </p:cNvSpPr>
          <p:nvPr>
            <p:ph type="body" idx="1"/>
          </p:nvPr>
        </p:nvSpPr>
        <p:spPr>
          <a:xfrm>
            <a:off x="628650" y="606973"/>
            <a:ext cx="7886700" cy="40257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/>
          <a:p>
            <a:pPr marL="266700" lvl="0" indent="-26035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432FF"/>
              </a:buClr>
              <a:buSzPts val="2100"/>
              <a:buFont typeface="Noto Sans Symbols"/>
              <a:buChar char="▪"/>
            </a:pPr>
            <a:r>
              <a:rPr lang="en-GB" b="0" i="0" dirty="0">
                <a:solidFill>
                  <a:srgbClr val="242424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Panda and Harvester can use OIDC tokens at all levels (</a:t>
            </a:r>
            <a:r>
              <a:rPr lang="en-GB" b="0" i="0" dirty="0">
                <a:solidFill>
                  <a:srgbClr val="242424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doc</a:t>
            </a:r>
            <a:r>
              <a:rPr lang="en-GB" b="0" i="0" dirty="0">
                <a:solidFill>
                  <a:srgbClr val="242424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marL="723900" lvl="1" indent="-260350">
              <a:spcBef>
                <a:spcPts val="0"/>
              </a:spcBef>
            </a:pPr>
            <a:r>
              <a:rPr lang="en-GB" dirty="0"/>
              <a:t>Job submission to the CE from Harvester</a:t>
            </a:r>
          </a:p>
          <a:p>
            <a:pPr marL="723900" lvl="1" indent="-260350">
              <a:spcBef>
                <a:spcPts val="0"/>
              </a:spcBef>
            </a:pPr>
            <a:r>
              <a:rPr lang="en-GB" dirty="0"/>
              <a:t>Authorization to the monitoring</a:t>
            </a:r>
          </a:p>
          <a:p>
            <a:pPr marL="723900" lvl="1" indent="-260350">
              <a:spcBef>
                <a:spcPts val="0"/>
              </a:spcBef>
            </a:pPr>
            <a:r>
              <a:rPr lang="en-GB" dirty="0"/>
              <a:t>Communication from pilot with PanDA server – fallback on X509</a:t>
            </a:r>
          </a:p>
          <a:p>
            <a:pPr marL="723900" lvl="1" indent="-260350">
              <a:spcBef>
                <a:spcPts val="0"/>
              </a:spcBef>
            </a:pPr>
            <a:r>
              <a:rPr lang="en-GB" dirty="0"/>
              <a:t>Pilot can replace long-lived initial token with short-lived job token</a:t>
            </a:r>
          </a:p>
          <a:p>
            <a:pPr marL="723900" lvl="1" indent="-260350">
              <a:spcBef>
                <a:spcPts val="0"/>
              </a:spcBef>
            </a:pPr>
            <a:r>
              <a:rPr lang="en-GB" dirty="0"/>
              <a:t>Pilot can also get new arbitrary (e.g. storage) tokens from PanDA servers – this is not used in production</a:t>
            </a:r>
            <a:br>
              <a:rPr lang="en-GB" dirty="0"/>
            </a:br>
            <a:endParaRPr lang="en" dirty="0"/>
          </a:p>
          <a:p>
            <a:pPr marL="266700" lvl="0" indent="-26035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432FF"/>
              </a:buClr>
              <a:buSzPts val="2100"/>
              <a:buFont typeface="Noto Sans Symbols"/>
              <a:buChar char="▪"/>
            </a:pPr>
            <a:r>
              <a:rPr lang="en-GB" dirty="0"/>
              <a:t>Payload long-lived WLCG access tokens are restricted to talking only with the PanDA service</a:t>
            </a:r>
            <a:endParaRPr dirty="0"/>
          </a:p>
        </p:txBody>
      </p:sp>
      <p:sp>
        <p:nvSpPr>
          <p:cNvPr id="144" name="Google Shape;144;p26"/>
          <p:cNvSpPr txBox="1">
            <a:spLocks noGrp="1"/>
          </p:cNvSpPr>
          <p:nvPr>
            <p:ph type="title"/>
          </p:nvPr>
        </p:nvSpPr>
        <p:spPr>
          <a:xfrm>
            <a:off x="628650" y="13713"/>
            <a:ext cx="7886700" cy="4970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 fontScale="90000"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7030A0"/>
              </a:buClr>
              <a:buSzPct val="100000"/>
              <a:buFont typeface="Arial"/>
              <a:buNone/>
            </a:pPr>
            <a:r>
              <a:rPr lang="en" dirty="0"/>
              <a:t>PanDA and Harvester</a:t>
            </a:r>
            <a:endParaRPr dirty="0"/>
          </a:p>
        </p:txBody>
      </p:sp>
      <p:sp>
        <p:nvSpPr>
          <p:cNvPr id="145" name="Google Shape;145;p26"/>
          <p:cNvSpPr txBox="1">
            <a:spLocks noGrp="1"/>
          </p:cNvSpPr>
          <p:nvPr>
            <p:ph type="sldNum" idx="12"/>
          </p:nvPr>
        </p:nvSpPr>
        <p:spPr>
          <a:xfrm>
            <a:off x="8442422" y="4798793"/>
            <a:ext cx="474936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13</a:t>
            </a:fld>
            <a:endParaRPr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27"/>
          <p:cNvSpPr txBox="1">
            <a:spLocks noGrp="1"/>
          </p:cNvSpPr>
          <p:nvPr>
            <p:ph type="body" idx="1"/>
          </p:nvPr>
        </p:nvSpPr>
        <p:spPr>
          <a:xfrm>
            <a:off x="628650" y="606973"/>
            <a:ext cx="7886700" cy="40257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 lnSpcReduction="10000"/>
          </a:bodyPr>
          <a:lstStyle/>
          <a:p>
            <a:pPr marL="266700" lvl="0" indent="-26035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432FF"/>
              </a:buClr>
              <a:buSzPts val="2100"/>
              <a:buFont typeface="Noto Sans Symbols"/>
              <a:buChar char="▪"/>
            </a:pPr>
            <a:r>
              <a:rPr lang="en" dirty="0"/>
              <a:t>CMS jobs are already set up to use tokens if present</a:t>
            </a:r>
            <a:endParaRPr dirty="0"/>
          </a:p>
          <a:p>
            <a:pPr marL="520700" lvl="1" indent="-1143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None/>
            </a:pPr>
            <a:endParaRPr dirty="0"/>
          </a:p>
          <a:p>
            <a:pPr marL="266700" lvl="0" indent="-26035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432FF"/>
              </a:buClr>
              <a:buSzPts val="2100"/>
              <a:buFont typeface="Noto Sans Symbols"/>
              <a:buChar char="▪"/>
            </a:pPr>
            <a:r>
              <a:rPr lang="en" dirty="0"/>
              <a:t>Read scopes cover the whole namespace, uploads are restricted to dataset / user level</a:t>
            </a:r>
            <a:endParaRPr dirty="0"/>
          </a:p>
          <a:p>
            <a:pPr marL="266700" lvl="0" indent="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None/>
            </a:pPr>
            <a:endParaRPr dirty="0"/>
          </a:p>
          <a:p>
            <a:pPr marL="266700" lvl="0" indent="-26035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2100"/>
              <a:buChar char="▪"/>
            </a:pPr>
            <a:r>
              <a:rPr lang="en" dirty="0"/>
              <a:t>Failed token-based uploads are retried with the VOMS proxy</a:t>
            </a:r>
            <a:endParaRPr dirty="0"/>
          </a:p>
          <a:p>
            <a:pPr marL="520700" lvl="1" indent="-1143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None/>
            </a:pPr>
            <a:endParaRPr dirty="0"/>
          </a:p>
          <a:p>
            <a:pPr marL="266700" lvl="0" indent="-26035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432FF"/>
              </a:buClr>
              <a:buSzPts val="2100"/>
              <a:buFont typeface="Noto Sans Symbols"/>
              <a:buChar char="▪"/>
            </a:pPr>
            <a:r>
              <a:rPr lang="en" dirty="0"/>
              <a:t>HTCondor components are used to maintain valid access tokens in jobs (analogous to VOMS proxies)</a:t>
            </a:r>
            <a:endParaRPr dirty="0"/>
          </a:p>
          <a:p>
            <a:pPr marL="520700" lvl="1" indent="-1143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None/>
            </a:pPr>
            <a:endParaRPr dirty="0"/>
          </a:p>
          <a:p>
            <a:pPr marL="266700" lvl="0" indent="-26035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432FF"/>
              </a:buClr>
              <a:buSzPts val="2100"/>
              <a:buFont typeface="Noto Sans Symbols"/>
              <a:buChar char="▪"/>
            </a:pPr>
            <a:r>
              <a:rPr lang="en" dirty="0"/>
              <a:t>Long-lived refresh tokens are safeguarded in HTVault services that interact with IAM</a:t>
            </a:r>
            <a:endParaRPr dirty="0"/>
          </a:p>
          <a:p>
            <a:pPr marL="0" lvl="0" indent="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51" name="Google Shape;151;p27"/>
          <p:cNvSpPr txBox="1">
            <a:spLocks noGrp="1"/>
          </p:cNvSpPr>
          <p:nvPr>
            <p:ph type="title"/>
          </p:nvPr>
        </p:nvSpPr>
        <p:spPr>
          <a:xfrm>
            <a:off x="628650" y="13713"/>
            <a:ext cx="7886700" cy="4970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 fontScale="90000"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7030A0"/>
              </a:buClr>
              <a:buSzPct val="100000"/>
              <a:buFont typeface="Arial"/>
              <a:buNone/>
            </a:pPr>
            <a:r>
              <a:rPr lang="en" dirty="0"/>
              <a:t>GlideinWMS</a:t>
            </a:r>
            <a:endParaRPr dirty="0"/>
          </a:p>
        </p:txBody>
      </p:sp>
      <p:sp>
        <p:nvSpPr>
          <p:cNvPr id="152" name="Google Shape;152;p27"/>
          <p:cNvSpPr txBox="1">
            <a:spLocks noGrp="1"/>
          </p:cNvSpPr>
          <p:nvPr>
            <p:ph type="sldNum" idx="12"/>
          </p:nvPr>
        </p:nvSpPr>
        <p:spPr>
          <a:xfrm>
            <a:off x="8442422" y="4798793"/>
            <a:ext cx="474936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14</a:t>
            </a:fld>
            <a:endParaRPr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p28"/>
          <p:cNvSpPr txBox="1">
            <a:spLocks noGrp="1"/>
          </p:cNvSpPr>
          <p:nvPr>
            <p:ph type="body" idx="1"/>
          </p:nvPr>
        </p:nvSpPr>
        <p:spPr>
          <a:xfrm>
            <a:off x="628650" y="606973"/>
            <a:ext cx="7886700" cy="40990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 lnSpcReduction="10000"/>
          </a:bodyPr>
          <a:lstStyle/>
          <a:p>
            <a:pPr marL="266700" lvl="0" indent="-26035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432FF"/>
              </a:buClr>
              <a:buSzPts val="2100"/>
              <a:buFont typeface="Noto Sans Symbols"/>
              <a:buChar char="▪"/>
            </a:pPr>
            <a:r>
              <a:rPr lang="en" dirty="0"/>
              <a:t>Some EGI sites are still running unsupported versions</a:t>
            </a:r>
            <a:endParaRPr dirty="0"/>
          </a:p>
          <a:p>
            <a:pPr marL="520700" lvl="1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•"/>
            </a:pPr>
            <a:r>
              <a:rPr lang="en" dirty="0"/>
              <a:t>Will continue to be followed up by EGI Operations</a:t>
            </a:r>
            <a:endParaRPr dirty="0"/>
          </a:p>
          <a:p>
            <a:pPr marL="520700" lvl="1" indent="-1143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None/>
            </a:pPr>
            <a:endParaRPr dirty="0"/>
          </a:p>
          <a:p>
            <a:pPr marL="266700" lvl="0" indent="-26035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432FF"/>
              </a:buClr>
              <a:buSzPts val="2100"/>
              <a:buFont typeface="Noto Sans Symbols"/>
              <a:buChar char="▪"/>
            </a:pPr>
            <a:r>
              <a:rPr lang="en" dirty="0"/>
              <a:t>Concerns about EGI accounting of jobs submitted without VOMS proxies</a:t>
            </a:r>
            <a:endParaRPr dirty="0"/>
          </a:p>
          <a:p>
            <a:pPr marL="520700" lvl="1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•"/>
            </a:pPr>
            <a:r>
              <a:rPr lang="en" dirty="0"/>
              <a:t>APEL log parser relies on logged VOMS attributes to determine the VO of each job</a:t>
            </a:r>
            <a:endParaRPr dirty="0"/>
          </a:p>
          <a:p>
            <a:pPr marL="520700" lvl="1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•"/>
            </a:pPr>
            <a:r>
              <a:rPr lang="en" dirty="0"/>
              <a:t>LHC experiments can continue equipping jobs with VOMS proxies for the time being, even when no longer needed by the pilots</a:t>
            </a:r>
            <a:endParaRPr dirty="0"/>
          </a:p>
          <a:p>
            <a:pPr marL="520700" lvl="1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•"/>
            </a:pPr>
            <a:r>
              <a:rPr lang="en" dirty="0"/>
              <a:t>Short-term workaround(s) needed in APEL and/or HTCondor CE</a:t>
            </a:r>
            <a:endParaRPr dirty="0"/>
          </a:p>
          <a:p>
            <a:pPr marL="520700" lvl="1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•"/>
            </a:pPr>
            <a:r>
              <a:rPr lang="en" dirty="0"/>
              <a:t>HTCondor developers have agreed to mechanisms resembling what ARC v7 supports </a:t>
            </a:r>
            <a:r>
              <a:rPr lang="en" dirty="0">
                <a:sym typeface="Wingdings" pitchFamily="2" charset="2"/>
              </a:rPr>
              <a:t> implemented and tested OK by Petr Vokac! </a:t>
            </a:r>
            <a:endParaRPr dirty="0"/>
          </a:p>
          <a:p>
            <a:pPr marL="520700" lvl="1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•"/>
            </a:pPr>
            <a:r>
              <a:rPr lang="en" dirty="0"/>
              <a:t>AUDITOR framework: similar approach already in use at KIT</a:t>
            </a:r>
          </a:p>
          <a:p>
            <a:pPr marL="977900" lvl="2" indent="-228600">
              <a:buSzPts val="1800"/>
              <a:buChar char="•"/>
            </a:pPr>
            <a:r>
              <a:rPr lang="en" dirty="0"/>
              <a:t>More in the </a:t>
            </a:r>
            <a:r>
              <a:rPr lang="en" dirty="0">
                <a:hlinkClick r:id="rId3"/>
              </a:rPr>
              <a:t>WLCG Operations</a:t>
            </a:r>
            <a:r>
              <a:rPr lang="en" dirty="0"/>
              <a:t> session tomorrow</a:t>
            </a:r>
            <a:endParaRPr dirty="0"/>
          </a:p>
        </p:txBody>
      </p:sp>
      <p:sp>
        <p:nvSpPr>
          <p:cNvPr id="158" name="Google Shape;158;p28"/>
          <p:cNvSpPr txBox="1">
            <a:spLocks noGrp="1"/>
          </p:cNvSpPr>
          <p:nvPr>
            <p:ph type="title"/>
          </p:nvPr>
        </p:nvSpPr>
        <p:spPr>
          <a:xfrm>
            <a:off x="628650" y="13713"/>
            <a:ext cx="7886700" cy="4970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 fontScale="90000"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7030A0"/>
              </a:buClr>
              <a:buSzPct val="100000"/>
              <a:buFont typeface="Arial"/>
              <a:buNone/>
            </a:pPr>
            <a:r>
              <a:rPr lang="en" dirty="0"/>
              <a:t>HTCondor CE</a:t>
            </a:r>
            <a:endParaRPr dirty="0"/>
          </a:p>
        </p:txBody>
      </p:sp>
      <p:sp>
        <p:nvSpPr>
          <p:cNvPr id="159" name="Google Shape;159;p28"/>
          <p:cNvSpPr txBox="1">
            <a:spLocks noGrp="1"/>
          </p:cNvSpPr>
          <p:nvPr>
            <p:ph type="sldNum" idx="12"/>
          </p:nvPr>
        </p:nvSpPr>
        <p:spPr>
          <a:xfrm>
            <a:off x="8442422" y="4798793"/>
            <a:ext cx="474936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15</a:t>
            </a:fld>
            <a:endParaRPr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p29"/>
          <p:cNvSpPr txBox="1">
            <a:spLocks noGrp="1"/>
          </p:cNvSpPr>
          <p:nvPr>
            <p:ph type="body" idx="1"/>
          </p:nvPr>
        </p:nvSpPr>
        <p:spPr>
          <a:xfrm>
            <a:off x="628650" y="606973"/>
            <a:ext cx="7886700" cy="40257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/>
          <a:p>
            <a:pPr marL="266700" lvl="0" indent="-26035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432FF"/>
              </a:buClr>
              <a:buSzPts val="2100"/>
              <a:buFont typeface="Noto Sans Symbols"/>
              <a:buChar char="▪"/>
            </a:pPr>
            <a:r>
              <a:rPr lang="en" dirty="0"/>
              <a:t>ARC v7 allows the token configuration for a VO to be connected directly to the accounting of its jobs</a:t>
            </a:r>
            <a:endParaRPr dirty="0"/>
          </a:p>
          <a:p>
            <a:pPr marL="520700" lvl="1" indent="-1143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None/>
            </a:pPr>
            <a:endParaRPr dirty="0"/>
          </a:p>
          <a:p>
            <a:pPr marL="266700" lvl="0" indent="-26035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432FF"/>
              </a:buClr>
              <a:buSzPts val="2100"/>
              <a:buFont typeface="Noto Sans Symbols"/>
              <a:buChar char="▪"/>
            </a:pPr>
            <a:r>
              <a:rPr lang="en" dirty="0"/>
              <a:t>Input and output file management needed for certain HPC sites still relies on VOMS proxies for the time being</a:t>
            </a:r>
            <a:endParaRPr dirty="0"/>
          </a:p>
          <a:p>
            <a:pPr marL="520700" lvl="1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•"/>
            </a:pPr>
            <a:r>
              <a:rPr lang="en" dirty="0"/>
              <a:t>The use of tokens requires further investigations</a:t>
            </a:r>
            <a:endParaRPr dirty="0"/>
          </a:p>
        </p:txBody>
      </p:sp>
      <p:sp>
        <p:nvSpPr>
          <p:cNvPr id="165" name="Google Shape;165;p29"/>
          <p:cNvSpPr txBox="1">
            <a:spLocks noGrp="1"/>
          </p:cNvSpPr>
          <p:nvPr>
            <p:ph type="title"/>
          </p:nvPr>
        </p:nvSpPr>
        <p:spPr>
          <a:xfrm>
            <a:off x="628650" y="13713"/>
            <a:ext cx="7886700" cy="4970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 fontScale="90000"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7030A0"/>
              </a:buClr>
              <a:buSzPct val="100000"/>
              <a:buFont typeface="Arial"/>
              <a:buNone/>
            </a:pPr>
            <a:r>
              <a:rPr lang="en" dirty="0"/>
              <a:t>ARC CE</a:t>
            </a:r>
            <a:endParaRPr dirty="0"/>
          </a:p>
        </p:txBody>
      </p:sp>
      <p:sp>
        <p:nvSpPr>
          <p:cNvPr id="166" name="Google Shape;166;p29"/>
          <p:cNvSpPr txBox="1">
            <a:spLocks noGrp="1"/>
          </p:cNvSpPr>
          <p:nvPr>
            <p:ph type="sldNum" idx="12"/>
          </p:nvPr>
        </p:nvSpPr>
        <p:spPr>
          <a:xfrm>
            <a:off x="8442422" y="4798793"/>
            <a:ext cx="474936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16</a:t>
            </a:fld>
            <a:endParaRPr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p30"/>
          <p:cNvSpPr txBox="1">
            <a:spLocks noGrp="1"/>
          </p:cNvSpPr>
          <p:nvPr>
            <p:ph type="body" idx="1"/>
          </p:nvPr>
        </p:nvSpPr>
        <p:spPr>
          <a:xfrm>
            <a:off x="628650" y="606973"/>
            <a:ext cx="7886700" cy="40257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/>
          <a:p>
            <a:pPr marL="266700" lvl="0" indent="-26035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432FF"/>
              </a:buClr>
              <a:buSzPts val="2100"/>
              <a:buFont typeface="Noto Sans Symbols"/>
              <a:buChar char="▪"/>
            </a:pPr>
            <a:r>
              <a:rPr lang="en" dirty="0"/>
              <a:t>Users should be exposed to tokens as little as possible</a:t>
            </a:r>
            <a:endParaRPr dirty="0"/>
          </a:p>
          <a:p>
            <a:pPr marL="520700" lvl="1" indent="-1143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None/>
            </a:pPr>
            <a:endParaRPr dirty="0"/>
          </a:p>
          <a:p>
            <a:pPr marL="266700" lvl="0" indent="-26035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432FF"/>
              </a:buClr>
              <a:buSzPts val="2100"/>
              <a:buFont typeface="Noto Sans Symbols"/>
              <a:buChar char="▪"/>
            </a:pPr>
            <a:r>
              <a:rPr lang="en" dirty="0"/>
              <a:t>The frameworks and tools they use should know how to acquire the right tokens at the right times, occasionally prompting the user to (re)authenticate as needed</a:t>
            </a:r>
            <a:endParaRPr dirty="0"/>
          </a:p>
          <a:p>
            <a:pPr marL="520700" lvl="1" indent="-1143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None/>
            </a:pPr>
            <a:endParaRPr dirty="0"/>
          </a:p>
          <a:p>
            <a:pPr marL="266700" lvl="0" indent="-26035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432FF"/>
              </a:buClr>
              <a:buSzPts val="2100"/>
              <a:buFont typeface="Noto Sans Symbols"/>
              <a:buChar char="▪"/>
            </a:pPr>
            <a:r>
              <a:rPr lang="en" dirty="0"/>
              <a:t>Experiments may want to make use of auxiliary services like HTVault to help simplify user workflows</a:t>
            </a:r>
            <a:endParaRPr dirty="0"/>
          </a:p>
          <a:p>
            <a:pPr marL="520700" lvl="1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•"/>
            </a:pPr>
            <a:r>
              <a:rPr lang="en" dirty="0"/>
              <a:t>Already envisaged by CMS, building on successful usage by other experiments at FNAL</a:t>
            </a:r>
            <a:endParaRPr dirty="0"/>
          </a:p>
        </p:txBody>
      </p:sp>
      <p:sp>
        <p:nvSpPr>
          <p:cNvPr id="172" name="Google Shape;172;p30"/>
          <p:cNvSpPr txBox="1">
            <a:spLocks noGrp="1"/>
          </p:cNvSpPr>
          <p:nvPr>
            <p:ph type="title"/>
          </p:nvPr>
        </p:nvSpPr>
        <p:spPr>
          <a:xfrm>
            <a:off x="628650" y="13713"/>
            <a:ext cx="7886700" cy="4970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 fontScale="90000"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7030A0"/>
              </a:buClr>
              <a:buSzPct val="100000"/>
              <a:buFont typeface="Arial"/>
              <a:buNone/>
            </a:pPr>
            <a:r>
              <a:rPr lang="en" dirty="0"/>
              <a:t>Usage of tokens by users</a:t>
            </a:r>
            <a:endParaRPr dirty="0"/>
          </a:p>
        </p:txBody>
      </p:sp>
      <p:sp>
        <p:nvSpPr>
          <p:cNvPr id="173" name="Google Shape;173;p30"/>
          <p:cNvSpPr txBox="1">
            <a:spLocks noGrp="1"/>
          </p:cNvSpPr>
          <p:nvPr>
            <p:ph type="sldNum" idx="12"/>
          </p:nvPr>
        </p:nvSpPr>
        <p:spPr>
          <a:xfrm>
            <a:off x="8442422" y="4798793"/>
            <a:ext cx="474936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17</a:t>
            </a:fld>
            <a:endParaRPr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p31"/>
          <p:cNvSpPr txBox="1">
            <a:spLocks noGrp="1"/>
          </p:cNvSpPr>
          <p:nvPr>
            <p:ph type="body" idx="1"/>
          </p:nvPr>
        </p:nvSpPr>
        <p:spPr>
          <a:xfrm>
            <a:off x="628650" y="606973"/>
            <a:ext cx="7886700" cy="40257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 fontScale="92500" lnSpcReduction="20000"/>
          </a:bodyPr>
          <a:lstStyle/>
          <a:p>
            <a:pPr marL="266700" lvl="0" indent="-263048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432FF"/>
              </a:buClr>
              <a:buSzPct val="100000"/>
              <a:buFont typeface="Noto Sans Symbols"/>
              <a:buChar char="▪"/>
            </a:pPr>
            <a:r>
              <a:rPr lang="en" dirty="0"/>
              <a:t>Complete reliance on IAM instances for tokens</a:t>
            </a:r>
            <a:endParaRPr dirty="0"/>
          </a:p>
          <a:p>
            <a:pPr marL="520700" lvl="1" indent="-23272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ct val="100000"/>
              <a:buChar char="•"/>
            </a:pPr>
            <a:r>
              <a:rPr lang="en" dirty="0"/>
              <a:t>New single point of failure or, if IAM services are replicated, a more complex architecture to operate and maintain with limited effort</a:t>
            </a:r>
            <a:endParaRPr dirty="0"/>
          </a:p>
          <a:p>
            <a:pPr marL="952500" lvl="3" indent="-1143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ct val="100000"/>
              <a:buNone/>
            </a:pPr>
            <a:endParaRPr dirty="0"/>
          </a:p>
          <a:p>
            <a:pPr marL="266700" lvl="0" indent="-263048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432FF"/>
              </a:buClr>
              <a:buSzPct val="100000"/>
              <a:buFont typeface="Noto Sans Symbols"/>
              <a:buChar char="▪"/>
            </a:pPr>
            <a:r>
              <a:rPr lang="en" dirty="0"/>
              <a:t>Reliance on experiment data management frameworks for high-rate token issuance</a:t>
            </a:r>
            <a:endParaRPr dirty="0"/>
          </a:p>
          <a:p>
            <a:pPr marL="520700" lvl="1" indent="-23272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ct val="100000"/>
              <a:buChar char="•"/>
            </a:pPr>
            <a:r>
              <a:rPr lang="en" dirty="0"/>
              <a:t>Multiple implementations</a:t>
            </a:r>
            <a:endParaRPr dirty="0"/>
          </a:p>
          <a:p>
            <a:pPr marL="520700" lvl="1" indent="-23272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ct val="100000"/>
              <a:buChar char="•"/>
            </a:pPr>
            <a:r>
              <a:rPr lang="en" dirty="0"/>
              <a:t>Multiple issuers for sites to configure per experiment</a:t>
            </a:r>
            <a:endParaRPr dirty="0"/>
          </a:p>
          <a:p>
            <a:pPr marL="520700" lvl="1" indent="-23272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ct val="100000"/>
              <a:buChar char="•"/>
            </a:pPr>
            <a:r>
              <a:rPr lang="en" dirty="0"/>
              <a:t>More complexity in the containment and followup of security incidents?</a:t>
            </a:r>
            <a:endParaRPr dirty="0"/>
          </a:p>
          <a:p>
            <a:pPr marL="952500" lvl="3" indent="-1143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ct val="100000"/>
              <a:buNone/>
            </a:pPr>
            <a:endParaRPr dirty="0"/>
          </a:p>
          <a:p>
            <a:pPr marL="266700" lvl="0" indent="-263048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432FF"/>
              </a:buClr>
              <a:buSzPct val="100000"/>
              <a:buFont typeface="Noto Sans Symbols"/>
              <a:buChar char="▪"/>
            </a:pPr>
            <a:r>
              <a:rPr lang="en" dirty="0"/>
              <a:t>Reliance on FTS token exchange and refresh workflows</a:t>
            </a:r>
            <a:endParaRPr dirty="0"/>
          </a:p>
          <a:p>
            <a:pPr marL="520700" lvl="1" indent="-23272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ct val="100000"/>
              <a:buChar char="•"/>
            </a:pPr>
            <a:r>
              <a:rPr lang="en" dirty="0"/>
              <a:t>More complexity in the FTS</a:t>
            </a:r>
            <a:endParaRPr dirty="0"/>
          </a:p>
          <a:p>
            <a:pPr marL="520700" lvl="1" indent="-23272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ct val="100000"/>
              <a:buChar char="•"/>
            </a:pPr>
            <a:r>
              <a:rPr lang="en" dirty="0"/>
              <a:t>More reliance on reliability and scalability of IAM services</a:t>
            </a:r>
            <a:endParaRPr dirty="0"/>
          </a:p>
          <a:p>
            <a:pPr marL="952500" lvl="3" indent="-1143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ct val="100000"/>
              <a:buNone/>
            </a:pPr>
            <a:endParaRPr dirty="0"/>
          </a:p>
          <a:p>
            <a:pPr marL="266700" lvl="0" indent="-263048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432FF"/>
              </a:buClr>
              <a:buSzPct val="100000"/>
              <a:buFont typeface="Noto Sans Symbols"/>
              <a:buChar char="▪"/>
            </a:pPr>
            <a:r>
              <a:rPr lang="en" dirty="0"/>
              <a:t>Unresolved issues in the WLCG token profile</a:t>
            </a:r>
            <a:endParaRPr dirty="0"/>
          </a:p>
          <a:p>
            <a:pPr marL="520700" lvl="1" indent="-23272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ct val="100000"/>
              <a:buChar char="•"/>
            </a:pPr>
            <a:r>
              <a:rPr lang="en" dirty="0"/>
              <a:t>Different experiments may need to take different approaches, leading to a more complex ecosystem</a:t>
            </a:r>
            <a:endParaRPr dirty="0"/>
          </a:p>
        </p:txBody>
      </p:sp>
      <p:sp>
        <p:nvSpPr>
          <p:cNvPr id="179" name="Google Shape;179;p31"/>
          <p:cNvSpPr txBox="1">
            <a:spLocks noGrp="1"/>
          </p:cNvSpPr>
          <p:nvPr>
            <p:ph type="title"/>
          </p:nvPr>
        </p:nvSpPr>
        <p:spPr>
          <a:xfrm>
            <a:off x="628650" y="13713"/>
            <a:ext cx="7886700" cy="4970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 fontScale="90000"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7030A0"/>
              </a:buClr>
              <a:buSzPct val="100000"/>
              <a:buFont typeface="Arial"/>
              <a:buNone/>
            </a:pPr>
            <a:r>
              <a:rPr lang="en" dirty="0"/>
              <a:t>Analysis of several identified risks</a:t>
            </a:r>
            <a:endParaRPr dirty="0"/>
          </a:p>
        </p:txBody>
      </p:sp>
      <p:sp>
        <p:nvSpPr>
          <p:cNvPr id="180" name="Google Shape;180;p31"/>
          <p:cNvSpPr txBox="1">
            <a:spLocks noGrp="1"/>
          </p:cNvSpPr>
          <p:nvPr>
            <p:ph type="sldNum" idx="12"/>
          </p:nvPr>
        </p:nvSpPr>
        <p:spPr>
          <a:xfrm>
            <a:off x="8442422" y="4798793"/>
            <a:ext cx="474936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18</a:t>
            </a:fld>
            <a:endParaRPr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p32"/>
          <p:cNvSpPr txBox="1">
            <a:spLocks noGrp="1"/>
          </p:cNvSpPr>
          <p:nvPr>
            <p:ph type="body" idx="1"/>
          </p:nvPr>
        </p:nvSpPr>
        <p:spPr>
          <a:xfrm>
            <a:off x="628650" y="606973"/>
            <a:ext cx="7886700" cy="40257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 lnSpcReduction="10000"/>
          </a:bodyPr>
          <a:lstStyle/>
          <a:p>
            <a:pPr marL="266700" lvl="0" indent="-260350" algn="l" rtl="0">
              <a:spcBef>
                <a:spcPts val="800"/>
              </a:spcBef>
              <a:spcAft>
                <a:spcPts val="0"/>
              </a:spcAft>
              <a:buSzPts val="2100"/>
              <a:buChar char="▪"/>
            </a:pPr>
            <a:r>
              <a:rPr lang="en" dirty="0">
                <a:highlight>
                  <a:srgbClr val="FF0000"/>
                </a:highlight>
              </a:rPr>
              <a:t>2025-Q2</a:t>
            </a:r>
            <a:r>
              <a:rPr lang="en" dirty="0"/>
              <a:t> Specification of token usage for tape operations</a:t>
            </a:r>
            <a:endParaRPr dirty="0"/>
          </a:p>
          <a:p>
            <a:pPr marL="266700" lvl="0" indent="-260350" algn="l" rtl="0">
              <a:spcBef>
                <a:spcPts val="800"/>
              </a:spcBef>
              <a:spcAft>
                <a:spcPts val="0"/>
              </a:spcAft>
              <a:buSzPts val="2100"/>
              <a:buChar char="▪"/>
            </a:pPr>
            <a:r>
              <a:rPr lang="en" dirty="0">
                <a:highlight>
                  <a:srgbClr val="FF0000"/>
                </a:highlight>
              </a:rPr>
              <a:t>2025-Q3</a:t>
            </a:r>
            <a:r>
              <a:rPr lang="en" dirty="0"/>
              <a:t> Release of WLCG Token Profile v2.0</a:t>
            </a:r>
            <a:endParaRPr dirty="0"/>
          </a:p>
          <a:p>
            <a:pPr marL="266700" lvl="0" indent="-26035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432FF"/>
              </a:buClr>
              <a:buSzPts val="2100"/>
              <a:buFont typeface="Noto Sans Symbols"/>
              <a:buChar char="▪"/>
            </a:pPr>
            <a:r>
              <a:rPr lang="en" dirty="0">
                <a:highlight>
                  <a:schemeClr val="accent4"/>
                </a:highlight>
              </a:rPr>
              <a:t>2025-Q4</a:t>
            </a:r>
            <a:r>
              <a:rPr lang="en" dirty="0"/>
              <a:t> First production usage of Rucio tokens in ATLAS</a:t>
            </a:r>
            <a:endParaRPr dirty="0"/>
          </a:p>
          <a:p>
            <a:pPr marL="266700" lvl="0" indent="-26035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432FF"/>
              </a:buClr>
              <a:buSzPts val="2100"/>
              <a:buFont typeface="Noto Sans Symbols"/>
              <a:buChar char="▪"/>
            </a:pPr>
            <a:r>
              <a:rPr lang="en" dirty="0">
                <a:highlight>
                  <a:schemeClr val="accent4"/>
                </a:highlight>
              </a:rPr>
              <a:t>2025-Q4</a:t>
            </a:r>
            <a:r>
              <a:rPr lang="en" dirty="0"/>
              <a:t> First usage of DIRAC tokens in LHCb</a:t>
            </a:r>
            <a:endParaRPr dirty="0"/>
          </a:p>
          <a:p>
            <a:pPr marL="266700" lvl="0" indent="-26035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432FF"/>
              </a:buClr>
              <a:buSzPts val="2100"/>
              <a:buFont typeface="Noto Sans Symbols"/>
              <a:buChar char="▪"/>
            </a:pPr>
            <a:r>
              <a:rPr lang="en" dirty="0">
                <a:highlight>
                  <a:schemeClr val="accent4"/>
                </a:highlight>
              </a:rPr>
              <a:t>2025-Q4</a:t>
            </a:r>
            <a:r>
              <a:rPr lang="en" dirty="0"/>
              <a:t> First usage of tokens in ATLAS jobs</a:t>
            </a:r>
            <a:endParaRPr dirty="0"/>
          </a:p>
          <a:p>
            <a:pPr marL="266700" lvl="0" indent="-26035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2100"/>
              <a:buChar char="▪"/>
            </a:pPr>
            <a:r>
              <a:rPr lang="en" dirty="0">
                <a:highlight>
                  <a:schemeClr val="accent4"/>
                </a:highlight>
              </a:rPr>
              <a:t>2025-Q4</a:t>
            </a:r>
            <a:r>
              <a:rPr lang="en" dirty="0"/>
              <a:t> Operational Risks: Service risk document detailing the effects of outages – possibly with actual downtime tests</a:t>
            </a:r>
            <a:endParaRPr dirty="0"/>
          </a:p>
          <a:p>
            <a:pPr marL="266700" lvl="0" indent="-260350" algn="l" rtl="0">
              <a:spcBef>
                <a:spcPts val="800"/>
              </a:spcBef>
              <a:spcAft>
                <a:spcPts val="0"/>
              </a:spcAft>
              <a:buSzPts val="2100"/>
              <a:buChar char="▪"/>
            </a:pPr>
            <a:r>
              <a:rPr lang="en" dirty="0">
                <a:highlight>
                  <a:srgbClr val="FFFF00"/>
                </a:highlight>
              </a:rPr>
              <a:t>2026-Q3</a:t>
            </a:r>
            <a:r>
              <a:rPr lang="en" dirty="0"/>
              <a:t> CMS grid jobs with only tokens</a:t>
            </a:r>
            <a:endParaRPr dirty="0"/>
          </a:p>
          <a:p>
            <a:pPr marL="266700" lvl="0" indent="-26035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2100"/>
              <a:buChar char="▪"/>
            </a:pPr>
            <a:r>
              <a:rPr lang="en" dirty="0">
                <a:highlight>
                  <a:srgbClr val="FFFF00"/>
                </a:highlight>
              </a:rPr>
              <a:t>2026-Q4</a:t>
            </a:r>
            <a:r>
              <a:rPr lang="en" dirty="0"/>
              <a:t> Token Grand Challenge, with use of tokens by jobs</a:t>
            </a:r>
            <a:endParaRPr dirty="0"/>
          </a:p>
          <a:p>
            <a:pPr marL="266700" lvl="0" indent="-26035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2100"/>
              <a:buChar char="▪"/>
            </a:pPr>
            <a:r>
              <a:rPr lang="en" dirty="0">
                <a:highlight>
                  <a:srgbClr val="FFFF00"/>
                </a:highlight>
              </a:rPr>
              <a:t>2027-Q1</a:t>
            </a:r>
            <a:r>
              <a:rPr lang="en" dirty="0"/>
              <a:t> Data Challenge 2027</a:t>
            </a:r>
            <a:endParaRPr dirty="0"/>
          </a:p>
          <a:p>
            <a:pPr marL="266700" lvl="0" indent="-26035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2100"/>
              <a:buChar char="▪"/>
            </a:pPr>
            <a:r>
              <a:rPr lang="en" dirty="0">
                <a:highlight>
                  <a:srgbClr val="FFFF00"/>
                </a:highlight>
              </a:rPr>
              <a:t>2028-Q1</a:t>
            </a:r>
            <a:r>
              <a:rPr lang="en" dirty="0"/>
              <a:t> Completion of the X509 / VOMS phaseout</a:t>
            </a:r>
            <a:endParaRPr dirty="0"/>
          </a:p>
        </p:txBody>
      </p:sp>
      <p:sp>
        <p:nvSpPr>
          <p:cNvPr id="186" name="Google Shape;186;p32"/>
          <p:cNvSpPr txBox="1">
            <a:spLocks noGrp="1"/>
          </p:cNvSpPr>
          <p:nvPr>
            <p:ph type="title"/>
          </p:nvPr>
        </p:nvSpPr>
        <p:spPr>
          <a:xfrm>
            <a:off x="628650" y="13713"/>
            <a:ext cx="7886700" cy="4970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 fontScale="90000"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7030A0"/>
              </a:buClr>
              <a:buSzPct val="100000"/>
              <a:buFont typeface="Arial"/>
              <a:buNone/>
            </a:pPr>
            <a:r>
              <a:rPr lang="en" dirty="0"/>
              <a:t>Technical roadmap – tentative milestones</a:t>
            </a:r>
            <a:endParaRPr dirty="0"/>
          </a:p>
        </p:txBody>
      </p:sp>
      <p:sp>
        <p:nvSpPr>
          <p:cNvPr id="187" name="Google Shape;187;p32"/>
          <p:cNvSpPr txBox="1">
            <a:spLocks noGrp="1"/>
          </p:cNvSpPr>
          <p:nvPr>
            <p:ph type="sldNum" idx="12"/>
          </p:nvPr>
        </p:nvSpPr>
        <p:spPr>
          <a:xfrm>
            <a:off x="8442422" y="4798793"/>
            <a:ext cx="474936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19</a:t>
            </a:fld>
            <a:endParaRPr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7"/>
          <p:cNvSpPr txBox="1">
            <a:spLocks noGrp="1"/>
          </p:cNvSpPr>
          <p:nvPr>
            <p:ph type="body" idx="1"/>
          </p:nvPr>
        </p:nvSpPr>
        <p:spPr>
          <a:xfrm>
            <a:off x="628650" y="606973"/>
            <a:ext cx="7886700" cy="40257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/>
          <a:p>
            <a:pPr marL="266700" lvl="0" indent="-26035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432FF"/>
              </a:buClr>
              <a:buSzPts val="2100"/>
              <a:buFont typeface="Noto Sans Symbols"/>
              <a:buChar char="▪"/>
            </a:pPr>
            <a:r>
              <a:rPr lang="en" dirty="0"/>
              <a:t>The first token timeline </a:t>
            </a:r>
            <a:r>
              <a:rPr lang="en" u="sng" dirty="0">
                <a:solidFill>
                  <a:schemeClr val="hlink"/>
                </a:solidFill>
                <a:hlinkClick r:id="rId3"/>
              </a:rPr>
              <a:t>document</a:t>
            </a:r>
            <a:r>
              <a:rPr lang="en" dirty="0"/>
              <a:t> with tentative milestones was published on August 22, 2022, in Zenodo</a:t>
            </a:r>
            <a:endParaRPr dirty="0"/>
          </a:p>
          <a:p>
            <a:pPr marL="520700" lvl="1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•"/>
            </a:pPr>
            <a:r>
              <a:rPr lang="en" dirty="0"/>
              <a:t>Most milestones have eventually been reached</a:t>
            </a:r>
            <a:endParaRPr dirty="0"/>
          </a:p>
          <a:p>
            <a:pPr marL="520700" lvl="1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•"/>
            </a:pPr>
            <a:r>
              <a:rPr lang="en" dirty="0"/>
              <a:t>The last milestones provide little detail for what still needs to be done</a:t>
            </a:r>
            <a:endParaRPr dirty="0"/>
          </a:p>
          <a:p>
            <a:pPr marL="520700" lvl="1" indent="-1143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None/>
            </a:pPr>
            <a:endParaRPr dirty="0"/>
          </a:p>
          <a:p>
            <a:pPr marL="266700" lvl="0" indent="-26035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432FF"/>
              </a:buClr>
              <a:buSzPts val="2100"/>
              <a:buFont typeface="Noto Sans Symbols"/>
              <a:buChar char="▪"/>
            </a:pPr>
            <a:r>
              <a:rPr lang="en" dirty="0"/>
              <a:t>Though tokens are already being used in FTS production traffic for ATLAS at </a:t>
            </a:r>
            <a:r>
              <a:rPr lang="en" dirty="0">
                <a:solidFill>
                  <a:srgbClr val="0432FF"/>
                </a:solidFill>
              </a:rPr>
              <a:t>O(25%)</a:t>
            </a:r>
            <a:r>
              <a:rPr lang="en" dirty="0"/>
              <a:t> and CMS at </a:t>
            </a:r>
            <a:r>
              <a:rPr lang="en" dirty="0">
                <a:solidFill>
                  <a:srgbClr val="0432FF"/>
                </a:solidFill>
              </a:rPr>
              <a:t>O(5%)</a:t>
            </a:r>
            <a:r>
              <a:rPr lang="en" dirty="0"/>
              <a:t>, concerns exist about the sustainability of certain underlying assumptions</a:t>
            </a:r>
            <a:endParaRPr dirty="0"/>
          </a:p>
          <a:p>
            <a:pPr marL="266700" lvl="0" indent="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None/>
            </a:pPr>
            <a:endParaRPr dirty="0"/>
          </a:p>
          <a:p>
            <a:pPr marL="266700" lvl="0" indent="-260350" algn="l" rtl="0">
              <a:spcBef>
                <a:spcPts val="800"/>
              </a:spcBef>
              <a:spcAft>
                <a:spcPts val="0"/>
              </a:spcAft>
              <a:buSzPts val="2100"/>
              <a:buChar char="▪"/>
            </a:pPr>
            <a:r>
              <a:rPr lang="en" dirty="0"/>
              <a:t>Though jobs are submitted with tokens to many CEs since over two years, some job submission remains X509 based even today (waiting on middleware updates)</a:t>
            </a:r>
            <a:endParaRPr dirty="0"/>
          </a:p>
          <a:p>
            <a:pPr marL="0" lvl="0" indent="0" algn="l" rtl="0">
              <a:spcBef>
                <a:spcPts val="80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80" name="Google Shape;80;p17"/>
          <p:cNvSpPr txBox="1">
            <a:spLocks noGrp="1"/>
          </p:cNvSpPr>
          <p:nvPr>
            <p:ph type="title"/>
          </p:nvPr>
        </p:nvSpPr>
        <p:spPr>
          <a:xfrm>
            <a:off x="628650" y="13713"/>
            <a:ext cx="7886700" cy="4970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 fontScale="90000"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7030A0"/>
              </a:buClr>
              <a:buSzPct val="100000"/>
              <a:buFont typeface="Arial"/>
              <a:buNone/>
            </a:pPr>
            <a:r>
              <a:rPr lang="en" dirty="0"/>
              <a:t>Introduction </a:t>
            </a:r>
            <a:endParaRPr dirty="0"/>
          </a:p>
        </p:txBody>
      </p:sp>
      <p:sp>
        <p:nvSpPr>
          <p:cNvPr id="81" name="Google Shape;81;p17"/>
          <p:cNvSpPr txBox="1">
            <a:spLocks noGrp="1"/>
          </p:cNvSpPr>
          <p:nvPr>
            <p:ph type="sldNum" idx="12"/>
          </p:nvPr>
        </p:nvSpPr>
        <p:spPr>
          <a:xfrm>
            <a:off x="8442422" y="4798793"/>
            <a:ext cx="474936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2</a:t>
            </a:fld>
            <a:endParaRPr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p33"/>
          <p:cNvSpPr txBox="1">
            <a:spLocks noGrp="1"/>
          </p:cNvSpPr>
          <p:nvPr>
            <p:ph type="body" idx="1"/>
          </p:nvPr>
        </p:nvSpPr>
        <p:spPr>
          <a:xfrm>
            <a:off x="628650" y="606973"/>
            <a:ext cx="8012430" cy="40257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 fontScale="92500"/>
          </a:bodyPr>
          <a:lstStyle/>
          <a:p>
            <a:pPr marL="266700" lvl="0" indent="-27305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432FF"/>
              </a:buClr>
              <a:buSzPts val="2100"/>
              <a:buFont typeface="Noto Sans Symbols"/>
              <a:buChar char="▪"/>
            </a:pPr>
            <a:r>
              <a:rPr lang="en" dirty="0"/>
              <a:t>While great progress with the transition to tokens has been made in the last years, a number of challenges remain to be addressed in the next few years, as detailed on the preceding pages.</a:t>
            </a:r>
            <a:endParaRPr dirty="0"/>
          </a:p>
          <a:p>
            <a:pPr marL="520700" lvl="1" indent="-1270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None/>
            </a:pPr>
            <a:endParaRPr dirty="0"/>
          </a:p>
          <a:p>
            <a:pPr marL="266700" lvl="0" indent="-27305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432FF"/>
              </a:buClr>
              <a:buSzPts val="2100"/>
              <a:buFont typeface="Noto Sans Symbols"/>
              <a:buChar char="▪"/>
            </a:pPr>
            <a:r>
              <a:rPr lang="en" dirty="0"/>
              <a:t>The WLCG Token TF has been created to coordinate common features of the transition. </a:t>
            </a:r>
            <a:endParaRPr dirty="0"/>
          </a:p>
          <a:p>
            <a:pPr marL="520700" lvl="1" indent="-1270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None/>
            </a:pPr>
            <a:endParaRPr dirty="0"/>
          </a:p>
          <a:p>
            <a:pPr marL="266700" lvl="0" indent="-27305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432FF"/>
              </a:buClr>
              <a:buSzPts val="2100"/>
              <a:buFont typeface="Noto Sans Symbols"/>
              <a:buChar char="▪"/>
            </a:pPr>
            <a:r>
              <a:rPr lang="en" dirty="0"/>
              <a:t>We are working with several WGs dealing with specific aspects</a:t>
            </a:r>
            <a:endParaRPr dirty="0"/>
          </a:p>
          <a:p>
            <a:pPr marL="520700" lvl="1" indent="-2413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•"/>
            </a:pPr>
            <a:r>
              <a:rPr lang="en" dirty="0"/>
              <a:t>DOMA BDT WG – evolution of token usage in services for data operations</a:t>
            </a:r>
            <a:endParaRPr dirty="0"/>
          </a:p>
          <a:p>
            <a:pPr marL="520700" lvl="1" indent="-2413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•"/>
            </a:pPr>
            <a:r>
              <a:rPr lang="en" dirty="0"/>
              <a:t>Authorization WG – evolution of WLCG Token Profile and the IAM services</a:t>
            </a:r>
            <a:endParaRPr dirty="0"/>
          </a:p>
          <a:p>
            <a:pPr marL="520700" lvl="1" indent="-2413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•"/>
            </a:pPr>
            <a:r>
              <a:rPr lang="en" dirty="0"/>
              <a:t>Token Trust and Traceability WG – best practices and policies for all parties</a:t>
            </a:r>
            <a:endParaRPr dirty="0"/>
          </a:p>
        </p:txBody>
      </p:sp>
      <p:sp>
        <p:nvSpPr>
          <p:cNvPr id="193" name="Google Shape;193;p33"/>
          <p:cNvSpPr txBox="1">
            <a:spLocks noGrp="1"/>
          </p:cNvSpPr>
          <p:nvPr>
            <p:ph type="title"/>
          </p:nvPr>
        </p:nvSpPr>
        <p:spPr>
          <a:xfrm>
            <a:off x="628650" y="13713"/>
            <a:ext cx="7886700" cy="4970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 fontScale="90000"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7030A0"/>
              </a:buClr>
              <a:buSzPct val="100000"/>
              <a:buFont typeface="Arial"/>
              <a:buNone/>
            </a:pPr>
            <a:r>
              <a:rPr lang="en" dirty="0"/>
              <a:t>Conclusions and outlook</a:t>
            </a:r>
            <a:endParaRPr dirty="0"/>
          </a:p>
        </p:txBody>
      </p:sp>
      <p:sp>
        <p:nvSpPr>
          <p:cNvPr id="194" name="Google Shape;194;p33"/>
          <p:cNvSpPr txBox="1">
            <a:spLocks noGrp="1"/>
          </p:cNvSpPr>
          <p:nvPr>
            <p:ph type="sldNum" idx="12"/>
          </p:nvPr>
        </p:nvSpPr>
        <p:spPr>
          <a:xfrm>
            <a:off x="8442422" y="4798793"/>
            <a:ext cx="474936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20</a:t>
            </a:fld>
            <a:endParaRPr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8"/>
          <p:cNvSpPr txBox="1">
            <a:spLocks noGrp="1"/>
          </p:cNvSpPr>
          <p:nvPr>
            <p:ph type="body" idx="1"/>
          </p:nvPr>
        </p:nvSpPr>
        <p:spPr>
          <a:xfrm>
            <a:off x="628650" y="606973"/>
            <a:ext cx="7886700" cy="40257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 lnSpcReduction="10000"/>
          </a:bodyPr>
          <a:lstStyle/>
          <a:p>
            <a:pPr marL="266700" lvl="0" indent="-26035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432FF"/>
              </a:buClr>
              <a:buSzPts val="2100"/>
              <a:buFont typeface="Noto Sans Symbols"/>
              <a:buChar char="▪"/>
            </a:pPr>
            <a:r>
              <a:rPr lang="en" dirty="0"/>
              <a:t>Going from </a:t>
            </a:r>
            <a:r>
              <a:rPr lang="en" dirty="0">
                <a:solidFill>
                  <a:srgbClr val="0432FF"/>
                </a:solidFill>
              </a:rPr>
              <a:t>multi-day</a:t>
            </a:r>
            <a:r>
              <a:rPr lang="en" dirty="0"/>
              <a:t> proxy certificates to access tokens with </a:t>
            </a:r>
            <a:r>
              <a:rPr lang="en" dirty="0">
                <a:solidFill>
                  <a:srgbClr val="0432FF"/>
                </a:solidFill>
              </a:rPr>
              <a:t>O(hour)</a:t>
            </a:r>
            <a:r>
              <a:rPr lang="en" dirty="0"/>
              <a:t> lifetimes significantly changes the dependency on the authorization infrastructure</a:t>
            </a:r>
            <a:endParaRPr dirty="0"/>
          </a:p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  <a:p>
            <a:pPr marL="266700" lvl="0" indent="-26035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432FF"/>
              </a:buClr>
              <a:buSzPts val="2100"/>
              <a:buFont typeface="Noto Sans Symbols"/>
              <a:buChar char="▪"/>
            </a:pPr>
            <a:r>
              <a:rPr lang="en" dirty="0"/>
              <a:t>Token lifetimes should be as short as possible while being compatible with operations</a:t>
            </a:r>
            <a:endParaRPr dirty="0"/>
          </a:p>
          <a:p>
            <a:pPr marL="520700" lvl="1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•"/>
            </a:pPr>
            <a:r>
              <a:rPr lang="en" dirty="0"/>
              <a:t>Longer duration OK for tokens with narrow scopes and/or audiences</a:t>
            </a:r>
            <a:endParaRPr dirty="0"/>
          </a:p>
          <a:p>
            <a:pPr marL="266700" lvl="0" indent="-1270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432FF"/>
              </a:buClr>
              <a:buSzPts val="2100"/>
              <a:buFont typeface="Noto Sans Symbols"/>
              <a:buNone/>
            </a:pPr>
            <a:endParaRPr dirty="0"/>
          </a:p>
          <a:p>
            <a:pPr marL="266700" lvl="0" indent="-26035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432FF"/>
              </a:buClr>
              <a:buSzPts val="2100"/>
              <a:buFont typeface="Noto Sans Symbols"/>
              <a:buChar char="▪"/>
            </a:pPr>
            <a:r>
              <a:rPr lang="en" dirty="0"/>
              <a:t>It is particularly important to limit the extent of tokens having the </a:t>
            </a:r>
            <a:r>
              <a:rPr lang="en" i="1" dirty="0">
                <a:solidFill>
                  <a:srgbClr val="0432FF"/>
                </a:solidFill>
              </a:rPr>
              <a:t>storage.modify</a:t>
            </a:r>
            <a:r>
              <a:rPr lang="en" dirty="0"/>
              <a:t> scope, as it allows the corresponding data to be deleted</a:t>
            </a:r>
            <a:endParaRPr dirty="0"/>
          </a:p>
          <a:p>
            <a:pPr marL="266700" lvl="0" indent="-1270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432FF"/>
              </a:buClr>
              <a:buSzPts val="2100"/>
              <a:buFont typeface="Noto Sans Symbols"/>
              <a:buNone/>
            </a:pPr>
            <a:endParaRPr dirty="0"/>
          </a:p>
          <a:p>
            <a:pPr marL="266700" lvl="0" indent="-26035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432FF"/>
              </a:buClr>
              <a:buSzPts val="2100"/>
              <a:buFont typeface="Noto Sans Symbols"/>
              <a:buChar char="▪"/>
            </a:pPr>
            <a:r>
              <a:rPr lang="en" dirty="0"/>
              <a:t>Beware of tokens ending up in </a:t>
            </a:r>
            <a:r>
              <a:rPr lang="en" dirty="0">
                <a:solidFill>
                  <a:srgbClr val="0432FF"/>
                </a:solidFill>
              </a:rPr>
              <a:t>logfiles</a:t>
            </a:r>
            <a:r>
              <a:rPr lang="en" i="1" dirty="0">
                <a:solidFill>
                  <a:srgbClr val="0432FF"/>
                </a:solidFill>
              </a:rPr>
              <a:t> </a:t>
            </a:r>
            <a:r>
              <a:rPr lang="en" dirty="0"/>
              <a:t>that might get exposed</a:t>
            </a:r>
            <a:endParaRPr dirty="0"/>
          </a:p>
        </p:txBody>
      </p:sp>
      <p:sp>
        <p:nvSpPr>
          <p:cNvPr id="87" name="Google Shape;87;p18"/>
          <p:cNvSpPr txBox="1">
            <a:spLocks noGrp="1"/>
          </p:cNvSpPr>
          <p:nvPr>
            <p:ph type="title"/>
          </p:nvPr>
        </p:nvSpPr>
        <p:spPr>
          <a:xfrm>
            <a:off x="628650" y="13713"/>
            <a:ext cx="7886700" cy="4970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 fontScale="90000"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7030A0"/>
              </a:buClr>
              <a:buSzPct val="100000"/>
              <a:buFont typeface="Arial"/>
              <a:buNone/>
            </a:pPr>
            <a:r>
              <a:rPr lang="en" dirty="0"/>
              <a:t>General considerations</a:t>
            </a:r>
            <a:endParaRPr dirty="0"/>
          </a:p>
        </p:txBody>
      </p:sp>
      <p:sp>
        <p:nvSpPr>
          <p:cNvPr id="88" name="Google Shape;88;p18"/>
          <p:cNvSpPr txBox="1">
            <a:spLocks noGrp="1"/>
          </p:cNvSpPr>
          <p:nvPr>
            <p:ph type="sldNum" idx="12"/>
          </p:nvPr>
        </p:nvSpPr>
        <p:spPr>
          <a:xfrm>
            <a:off x="8442422" y="4798793"/>
            <a:ext cx="474936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3</a:t>
            </a:fld>
            <a:endParaRPr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19"/>
          <p:cNvSpPr txBox="1">
            <a:spLocks noGrp="1"/>
          </p:cNvSpPr>
          <p:nvPr>
            <p:ph type="body" idx="1"/>
          </p:nvPr>
        </p:nvSpPr>
        <p:spPr>
          <a:xfrm>
            <a:off x="628650" y="606973"/>
            <a:ext cx="7886700" cy="40257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/>
          <a:p>
            <a:pPr marL="266700" lvl="0" indent="-26035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432FF"/>
              </a:buClr>
              <a:buSzPts val="2100"/>
              <a:buFont typeface="Noto Sans Symbols"/>
              <a:buChar char="▪"/>
            </a:pPr>
            <a:r>
              <a:rPr lang="en" dirty="0"/>
              <a:t>IAM (Token issuer software, INDIGO IAM)</a:t>
            </a:r>
            <a:endParaRPr dirty="0"/>
          </a:p>
          <a:p>
            <a:pPr marL="266700" lvl="0" indent="-26035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432FF"/>
              </a:buClr>
              <a:buSzPts val="2100"/>
              <a:buFont typeface="Noto Sans Symbols"/>
              <a:buChar char="▪"/>
            </a:pPr>
            <a:r>
              <a:rPr lang="en" dirty="0"/>
              <a:t>Storage services</a:t>
            </a:r>
            <a:endParaRPr dirty="0"/>
          </a:p>
          <a:p>
            <a:pPr marL="266700" lvl="0" indent="-26035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432FF"/>
              </a:buClr>
              <a:buSzPts val="2100"/>
              <a:buFont typeface="Noto Sans Symbols"/>
              <a:buChar char="▪"/>
            </a:pPr>
            <a:r>
              <a:rPr lang="en" dirty="0"/>
              <a:t>FTS</a:t>
            </a:r>
            <a:endParaRPr dirty="0"/>
          </a:p>
          <a:p>
            <a:pPr marL="266700" lvl="0" indent="-26035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432FF"/>
              </a:buClr>
              <a:buSzPts val="2100"/>
              <a:buFont typeface="Noto Sans Symbols"/>
              <a:buChar char="▪"/>
            </a:pPr>
            <a:r>
              <a:rPr lang="en" dirty="0"/>
              <a:t>Rucio</a:t>
            </a:r>
            <a:endParaRPr dirty="0"/>
          </a:p>
          <a:p>
            <a:pPr marL="266700" lvl="0" indent="-26035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432FF"/>
              </a:buClr>
              <a:buSzPts val="2100"/>
              <a:buFont typeface="Noto Sans Symbols"/>
              <a:buChar char="▪"/>
            </a:pPr>
            <a:r>
              <a:rPr lang="en" dirty="0"/>
              <a:t>DIRAC</a:t>
            </a:r>
            <a:endParaRPr dirty="0"/>
          </a:p>
          <a:p>
            <a:pPr marL="266700" lvl="0" indent="-26035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432FF"/>
              </a:buClr>
              <a:buSzPts val="2100"/>
              <a:buFont typeface="Noto Sans Symbols"/>
              <a:buChar char="▪"/>
            </a:pPr>
            <a:r>
              <a:rPr lang="en" dirty="0"/>
              <a:t>JAliEn</a:t>
            </a:r>
            <a:endParaRPr dirty="0"/>
          </a:p>
          <a:p>
            <a:pPr marL="266700" lvl="0" indent="-26035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432FF"/>
              </a:buClr>
              <a:buSzPts val="2100"/>
              <a:buFont typeface="Noto Sans Symbols"/>
              <a:buChar char="▪"/>
            </a:pPr>
            <a:r>
              <a:rPr lang="en" dirty="0"/>
              <a:t>PanDA, Harvester</a:t>
            </a:r>
            <a:endParaRPr dirty="0"/>
          </a:p>
          <a:p>
            <a:pPr marL="266700" lvl="0" indent="-26035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432FF"/>
              </a:buClr>
              <a:buSzPts val="2100"/>
              <a:buFont typeface="Noto Sans Symbols"/>
              <a:buChar char="▪"/>
            </a:pPr>
            <a:r>
              <a:rPr lang="en" dirty="0"/>
              <a:t>GlideinWMS</a:t>
            </a:r>
            <a:endParaRPr dirty="0"/>
          </a:p>
          <a:p>
            <a:pPr marL="266700" lvl="0" indent="-26035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432FF"/>
              </a:buClr>
              <a:buSzPts val="2100"/>
              <a:buFont typeface="Noto Sans Symbols"/>
              <a:buChar char="▪"/>
            </a:pPr>
            <a:r>
              <a:rPr lang="en" dirty="0"/>
              <a:t>HTCondor CE</a:t>
            </a:r>
            <a:endParaRPr dirty="0"/>
          </a:p>
          <a:p>
            <a:pPr marL="266700" lvl="0" indent="-26035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432FF"/>
              </a:buClr>
              <a:buSzPts val="2100"/>
              <a:buFont typeface="Noto Sans Symbols"/>
              <a:buChar char="▪"/>
            </a:pPr>
            <a:r>
              <a:rPr lang="en" dirty="0"/>
              <a:t>ARC CE</a:t>
            </a:r>
            <a:endParaRPr dirty="0"/>
          </a:p>
        </p:txBody>
      </p:sp>
      <p:sp>
        <p:nvSpPr>
          <p:cNvPr id="94" name="Google Shape;94;p19"/>
          <p:cNvSpPr txBox="1">
            <a:spLocks noGrp="1"/>
          </p:cNvSpPr>
          <p:nvPr>
            <p:ph type="title"/>
          </p:nvPr>
        </p:nvSpPr>
        <p:spPr>
          <a:xfrm>
            <a:off x="628650" y="13713"/>
            <a:ext cx="7886700" cy="4970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 fontScale="90000"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7030A0"/>
              </a:buClr>
              <a:buSzPct val="100000"/>
              <a:buFont typeface="Arial"/>
              <a:buNone/>
            </a:pPr>
            <a:r>
              <a:rPr lang="en" dirty="0"/>
              <a:t>Relevant technologies affecting sites</a:t>
            </a:r>
            <a:endParaRPr dirty="0"/>
          </a:p>
        </p:txBody>
      </p:sp>
      <p:sp>
        <p:nvSpPr>
          <p:cNvPr id="95" name="Google Shape;95;p19"/>
          <p:cNvSpPr txBox="1">
            <a:spLocks noGrp="1"/>
          </p:cNvSpPr>
          <p:nvPr>
            <p:ph type="sldNum" idx="12"/>
          </p:nvPr>
        </p:nvSpPr>
        <p:spPr>
          <a:xfrm>
            <a:off x="8442422" y="4798793"/>
            <a:ext cx="474936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4</a:t>
            </a:fld>
            <a:endParaRPr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19"/>
          <p:cNvSpPr txBox="1">
            <a:spLocks noGrp="1"/>
          </p:cNvSpPr>
          <p:nvPr>
            <p:ph type="body" idx="1"/>
          </p:nvPr>
        </p:nvSpPr>
        <p:spPr>
          <a:xfrm>
            <a:off x="628650" y="606973"/>
            <a:ext cx="7886700" cy="41147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/>
          <a:p>
            <a:r>
              <a:rPr lang="en-GB" dirty="0"/>
              <a:t>The IAM service of an experiment may be a bottleneck for certain workflows</a:t>
            </a:r>
          </a:p>
          <a:p>
            <a:r>
              <a:rPr lang="en" dirty="0"/>
              <a:t>The database of each IAM instance (CERN IT DBOD) is a single point of failure</a:t>
            </a:r>
          </a:p>
          <a:p>
            <a:pPr lvl="1"/>
            <a:r>
              <a:rPr lang="en-GB" dirty="0"/>
              <a:t>Note: It is frequently backed up and DBOD instances are well used by other WLCG services</a:t>
            </a:r>
          </a:p>
          <a:p>
            <a:r>
              <a:rPr lang="en-GB" dirty="0"/>
              <a:t>Downtime of an IAM service may cause immediate fallout </a:t>
            </a:r>
          </a:p>
          <a:p>
            <a:pPr lvl="1"/>
            <a:r>
              <a:rPr lang="en-GB" dirty="0"/>
              <a:t>Note: the team that provides the IAM service is well versed in providing highly critical services</a:t>
            </a:r>
          </a:p>
          <a:p>
            <a:r>
              <a:rPr lang="en" dirty="0"/>
              <a:t>Mismatch between expectations and actual SLA</a:t>
            </a:r>
          </a:p>
          <a:p>
            <a:pPr lvl="1"/>
            <a:r>
              <a:rPr lang="en-GB" dirty="0"/>
              <a:t>Note: this is common to all WLCG services supported by CERN IT</a:t>
            </a:r>
          </a:p>
        </p:txBody>
      </p:sp>
      <p:sp>
        <p:nvSpPr>
          <p:cNvPr id="94" name="Google Shape;94;p19"/>
          <p:cNvSpPr txBox="1">
            <a:spLocks noGrp="1"/>
          </p:cNvSpPr>
          <p:nvPr>
            <p:ph type="title"/>
          </p:nvPr>
        </p:nvSpPr>
        <p:spPr>
          <a:xfrm>
            <a:off x="628650" y="13713"/>
            <a:ext cx="7886700" cy="4970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 fontScale="90000"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7030A0"/>
              </a:buClr>
              <a:buSzPct val="100000"/>
              <a:buFont typeface="Arial"/>
              <a:buNone/>
            </a:pPr>
            <a:r>
              <a:rPr lang="en" dirty="0"/>
              <a:t>IAM service concerns</a:t>
            </a:r>
            <a:endParaRPr dirty="0"/>
          </a:p>
        </p:txBody>
      </p:sp>
      <p:sp>
        <p:nvSpPr>
          <p:cNvPr id="95" name="Google Shape;95;p19"/>
          <p:cNvSpPr txBox="1">
            <a:spLocks noGrp="1"/>
          </p:cNvSpPr>
          <p:nvPr>
            <p:ph type="sldNum" idx="12"/>
          </p:nvPr>
        </p:nvSpPr>
        <p:spPr>
          <a:xfrm>
            <a:off x="8442422" y="4798793"/>
            <a:ext cx="474936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5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5407466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19"/>
          <p:cNvSpPr txBox="1">
            <a:spLocks noGrp="1"/>
          </p:cNvSpPr>
          <p:nvPr>
            <p:ph type="body" idx="1"/>
          </p:nvPr>
        </p:nvSpPr>
        <p:spPr>
          <a:xfrm>
            <a:off x="628650" y="606973"/>
            <a:ext cx="7886700" cy="41147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 fontScale="92500" lnSpcReduction="10000"/>
          </a:bodyPr>
          <a:lstStyle/>
          <a:p>
            <a:r>
              <a:rPr lang="en" dirty="0"/>
              <a:t>Improvements to the INDIGO IAM code to increase performance</a:t>
            </a:r>
          </a:p>
          <a:p>
            <a:pPr lvl="1"/>
            <a:r>
              <a:rPr lang="en-GB" dirty="0"/>
              <a:t>In progress</a:t>
            </a:r>
          </a:p>
          <a:p>
            <a:r>
              <a:rPr lang="en-GB" dirty="0"/>
              <a:t>Host static content (e.g. public keys) separately to decrease load on system and mitigate downtime risks</a:t>
            </a:r>
          </a:p>
          <a:p>
            <a:pPr lvl="1"/>
            <a:r>
              <a:rPr lang="en-GB" dirty="0"/>
              <a:t>In progress</a:t>
            </a:r>
          </a:p>
          <a:p>
            <a:pPr lvl="1"/>
            <a:r>
              <a:rPr lang="en-CH" dirty="0"/>
              <a:t>Only helps for tokens already issued</a:t>
            </a:r>
          </a:p>
          <a:p>
            <a:r>
              <a:rPr lang="en-GB" dirty="0"/>
              <a:t>Replicate IAM instances off-site</a:t>
            </a:r>
          </a:p>
          <a:p>
            <a:pPr lvl="1"/>
            <a:r>
              <a:rPr lang="en-GB" dirty="0"/>
              <a:t>Would make the services more complex, with new failure modes</a:t>
            </a:r>
          </a:p>
          <a:p>
            <a:pPr lvl="1"/>
            <a:r>
              <a:rPr lang="en-GB" dirty="0"/>
              <a:t>Investigate distributed DB options e.g. those planned by SKA</a:t>
            </a:r>
          </a:p>
          <a:p>
            <a:r>
              <a:rPr lang="en-GB" dirty="0"/>
              <a:t>Tokens could be made more generic and longer-lived</a:t>
            </a:r>
          </a:p>
          <a:p>
            <a:pPr lvl="1"/>
            <a:r>
              <a:rPr lang="en-GB" dirty="0"/>
              <a:t>Goes against our aims to improve the security architecture</a:t>
            </a:r>
          </a:p>
          <a:p>
            <a:r>
              <a:rPr lang="en-GB" dirty="0"/>
              <a:t>Offload time-critical, high-rate token use cases to issuers run by the experiments themselves</a:t>
            </a:r>
          </a:p>
          <a:p>
            <a:pPr lvl="1"/>
            <a:r>
              <a:rPr lang="en-GB" dirty="0"/>
              <a:t>As done by ALICE for two decades already</a:t>
            </a:r>
          </a:p>
          <a:p>
            <a:pPr marL="266700" lvl="0" indent="-26035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432FF"/>
              </a:buClr>
              <a:buSzPts val="2100"/>
              <a:buFont typeface="Noto Sans Symbols"/>
              <a:buChar char="▪"/>
            </a:pPr>
            <a:endParaRPr dirty="0"/>
          </a:p>
        </p:txBody>
      </p:sp>
      <p:sp>
        <p:nvSpPr>
          <p:cNvPr id="94" name="Google Shape;94;p19"/>
          <p:cNvSpPr txBox="1">
            <a:spLocks noGrp="1"/>
          </p:cNvSpPr>
          <p:nvPr>
            <p:ph type="title"/>
          </p:nvPr>
        </p:nvSpPr>
        <p:spPr>
          <a:xfrm>
            <a:off x="628650" y="13713"/>
            <a:ext cx="7886700" cy="4970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 fontScale="90000"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7030A0"/>
              </a:buClr>
              <a:buSzPct val="100000"/>
              <a:buFont typeface="Arial"/>
              <a:buNone/>
            </a:pPr>
            <a:r>
              <a:rPr lang="en" dirty="0"/>
              <a:t>IAM service mitigation options</a:t>
            </a:r>
            <a:endParaRPr dirty="0"/>
          </a:p>
        </p:txBody>
      </p:sp>
      <p:sp>
        <p:nvSpPr>
          <p:cNvPr id="95" name="Google Shape;95;p19"/>
          <p:cNvSpPr txBox="1">
            <a:spLocks noGrp="1"/>
          </p:cNvSpPr>
          <p:nvPr>
            <p:ph type="sldNum" idx="12"/>
          </p:nvPr>
        </p:nvSpPr>
        <p:spPr>
          <a:xfrm>
            <a:off x="8442422" y="4798793"/>
            <a:ext cx="474936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6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05737734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21"/>
          <p:cNvSpPr txBox="1">
            <a:spLocks noGrp="1"/>
          </p:cNvSpPr>
          <p:nvPr>
            <p:ph type="title"/>
          </p:nvPr>
        </p:nvSpPr>
        <p:spPr>
          <a:xfrm>
            <a:off x="628650" y="13713"/>
            <a:ext cx="7886700" cy="4970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 fontScale="90000"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7030A0"/>
              </a:buClr>
              <a:buSzPct val="100000"/>
              <a:buFont typeface="Arial"/>
              <a:buNone/>
            </a:pPr>
            <a:r>
              <a:rPr lang="en" dirty="0"/>
              <a:t>IAM performance measurements</a:t>
            </a:r>
            <a:endParaRPr dirty="0"/>
          </a:p>
        </p:txBody>
      </p:sp>
      <p:sp>
        <p:nvSpPr>
          <p:cNvPr id="109" name="Google Shape;109;p21"/>
          <p:cNvSpPr txBox="1">
            <a:spLocks noGrp="1"/>
          </p:cNvSpPr>
          <p:nvPr>
            <p:ph type="sldNum" idx="12"/>
          </p:nvPr>
        </p:nvSpPr>
        <p:spPr>
          <a:xfrm>
            <a:off x="8442422" y="4798793"/>
            <a:ext cx="474936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7</a:t>
            </a:fld>
            <a:endParaRPr dirty="0"/>
          </a:p>
        </p:txBody>
      </p:sp>
      <p:pic>
        <p:nvPicPr>
          <p:cNvPr id="2" name="Google Shape;108;p21">
            <a:extLst>
              <a:ext uri="{FF2B5EF4-FFF2-40B4-BE49-F238E27FC236}">
                <a16:creationId xmlns:a16="http://schemas.microsoft.com/office/drawing/2014/main" id="{E030631D-0CBD-F95C-EC20-41907BF4C6D8}"/>
              </a:ext>
            </a:extLst>
          </p:cNvPr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797642" y="636550"/>
            <a:ext cx="4705507" cy="1206322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Google Shape;109;p21">
            <a:extLst>
              <a:ext uri="{FF2B5EF4-FFF2-40B4-BE49-F238E27FC236}">
                <a16:creationId xmlns:a16="http://schemas.microsoft.com/office/drawing/2014/main" id="{3BAD16CD-0D45-3670-2740-29A2CB91A10B}"/>
              </a:ext>
            </a:extLst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797642" y="1968592"/>
            <a:ext cx="4705507" cy="1206322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Google Shape;110;p21">
            <a:extLst>
              <a:ext uri="{FF2B5EF4-FFF2-40B4-BE49-F238E27FC236}">
                <a16:creationId xmlns:a16="http://schemas.microsoft.com/office/drawing/2014/main" id="{C13BF8DB-847E-720E-877F-9DC281885D1C}"/>
              </a:ext>
            </a:extLst>
          </p:cNvPr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797650" y="3361899"/>
            <a:ext cx="4705507" cy="1136726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Google Shape;111;p21">
            <a:extLst>
              <a:ext uri="{FF2B5EF4-FFF2-40B4-BE49-F238E27FC236}">
                <a16:creationId xmlns:a16="http://schemas.microsoft.com/office/drawing/2014/main" id="{08F8311E-7A97-157D-D906-5FB362218AA9}"/>
              </a:ext>
            </a:extLst>
          </p:cNvPr>
          <p:cNvSpPr txBox="1"/>
          <p:nvPr/>
        </p:nvSpPr>
        <p:spPr>
          <a:xfrm>
            <a:off x="628650" y="670100"/>
            <a:ext cx="3045400" cy="38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" sz="1100" b="1" u="sng" dirty="0"/>
          </a:p>
          <a:p>
            <a:pPr marL="0" lvl="0" indent="0" algn="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" sz="1100" b="1" u="sng" dirty="0"/>
          </a:p>
          <a:p>
            <a:pPr marL="0" lvl="0" indent="0" algn="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 b="1" u="sng" dirty="0"/>
              <a:t>Get Access Tokens (client_credentials)</a:t>
            </a:r>
            <a:endParaRPr sz="1100" b="1" u="sng" dirty="0"/>
          </a:p>
          <a:p>
            <a:pPr marL="0" lvl="0" indent="0" algn="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 dirty="0"/>
              <a:t>Roughly 1000 requests per second </a:t>
            </a:r>
            <a:endParaRPr sz="1100" dirty="0"/>
          </a:p>
          <a:p>
            <a:pPr marL="0" lvl="0" indent="0" algn="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100" dirty="0"/>
          </a:p>
          <a:p>
            <a:pPr marL="0" lvl="0" indent="0" algn="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100" dirty="0"/>
          </a:p>
          <a:p>
            <a:pPr marL="0" lvl="0" indent="0" algn="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100" dirty="0"/>
          </a:p>
          <a:p>
            <a:pPr marL="0" lvl="0" indent="0" algn="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100" dirty="0"/>
          </a:p>
          <a:p>
            <a:pPr marL="0" lvl="0" indent="0" algn="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 b="1" u="sng" dirty="0"/>
              <a:t>Token exchange to get a refresh token</a:t>
            </a:r>
            <a:endParaRPr sz="1100" b="1" u="sng" dirty="0"/>
          </a:p>
          <a:p>
            <a:pPr marL="0" lvl="0" indent="0" algn="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 dirty="0"/>
              <a:t>Roughly 700 requests per second </a:t>
            </a:r>
            <a:endParaRPr sz="1100" dirty="0"/>
          </a:p>
          <a:p>
            <a:pPr marL="0" lvl="0" indent="0" algn="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100" b="1" u="sng" dirty="0"/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100" b="1" u="sng" dirty="0"/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100" b="1" u="sng" dirty="0"/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100" b="1" u="sng" dirty="0"/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CH" sz="1100" b="1" u="sng" dirty="0"/>
          </a:p>
          <a:p>
            <a:pPr marL="0" lvl="0" indent="0" algn="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 b="1" u="sng" dirty="0"/>
              <a:t>Get Access Tokens (using a refresh token)</a:t>
            </a:r>
            <a:endParaRPr sz="1100" b="1" u="sng" dirty="0"/>
          </a:p>
          <a:p>
            <a:pPr marL="0" lvl="0" indent="0" algn="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 dirty="0"/>
              <a:t>Roughly 900 requests per second</a:t>
            </a:r>
            <a:endParaRPr sz="11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21"/>
          <p:cNvSpPr txBox="1">
            <a:spLocks noGrp="1"/>
          </p:cNvSpPr>
          <p:nvPr>
            <p:ph type="body" idx="1"/>
          </p:nvPr>
        </p:nvSpPr>
        <p:spPr>
          <a:xfrm>
            <a:off x="628650" y="606973"/>
            <a:ext cx="7886700" cy="40257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/>
          <a:p>
            <a:pPr marL="266700" lvl="0" indent="-26035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432FF"/>
              </a:buClr>
              <a:buSzPts val="2100"/>
              <a:buFont typeface="Noto Sans Symbols"/>
              <a:buChar char="▪"/>
            </a:pPr>
            <a:r>
              <a:rPr lang="en" dirty="0"/>
              <a:t>Token support generally in good shape, with remaining issues to be addressed</a:t>
            </a:r>
            <a:endParaRPr dirty="0"/>
          </a:p>
          <a:p>
            <a:pPr marL="520700" lvl="1" indent="-1143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None/>
            </a:pPr>
            <a:endParaRPr dirty="0"/>
          </a:p>
          <a:p>
            <a:pPr marL="266700" lvl="0" indent="-26035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432FF"/>
              </a:buClr>
              <a:buSzPts val="2100"/>
              <a:buFont typeface="Noto Sans Symbols"/>
              <a:buChar char="▪"/>
            </a:pPr>
            <a:r>
              <a:rPr lang="en" dirty="0"/>
              <a:t>Exception: no support yet for tokens in tape operations</a:t>
            </a:r>
            <a:endParaRPr dirty="0"/>
          </a:p>
          <a:p>
            <a:pPr marL="520700" lvl="1" indent="-2286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1800"/>
              <a:buChar char="•"/>
            </a:pPr>
            <a:r>
              <a:rPr lang="en" dirty="0"/>
              <a:t>Please see the </a:t>
            </a:r>
            <a:r>
              <a:rPr lang="en" dirty="0">
                <a:hlinkClick r:id="rId3"/>
              </a:rPr>
              <a:t>next talk</a:t>
            </a:r>
            <a:r>
              <a:rPr lang="en" dirty="0"/>
              <a:t> for a proposal from the FTS Team</a:t>
            </a:r>
            <a:endParaRPr dirty="0"/>
          </a:p>
          <a:p>
            <a:pPr marL="520700" lvl="1" indent="-1143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None/>
            </a:pPr>
            <a:endParaRPr dirty="0"/>
          </a:p>
          <a:p>
            <a:pPr marL="266700" lvl="0" indent="-26035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432FF"/>
              </a:buClr>
              <a:buSzPts val="2100"/>
              <a:buFont typeface="Noto Sans Symbols"/>
              <a:buChar char="▪"/>
            </a:pPr>
            <a:r>
              <a:rPr lang="en" dirty="0"/>
              <a:t>Improvements to be discussed and agreed in DOMA BDT WG</a:t>
            </a:r>
            <a:endParaRPr dirty="0"/>
          </a:p>
        </p:txBody>
      </p:sp>
      <p:sp>
        <p:nvSpPr>
          <p:cNvPr id="108" name="Google Shape;108;p21"/>
          <p:cNvSpPr txBox="1">
            <a:spLocks noGrp="1"/>
          </p:cNvSpPr>
          <p:nvPr>
            <p:ph type="title"/>
          </p:nvPr>
        </p:nvSpPr>
        <p:spPr>
          <a:xfrm>
            <a:off x="628650" y="13713"/>
            <a:ext cx="7886700" cy="4970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 fontScale="90000"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7030A0"/>
              </a:buClr>
              <a:buSzPct val="100000"/>
              <a:buFont typeface="Arial"/>
              <a:buNone/>
            </a:pPr>
            <a:r>
              <a:rPr lang="en" dirty="0"/>
              <a:t>Storage services</a:t>
            </a:r>
            <a:endParaRPr dirty="0"/>
          </a:p>
        </p:txBody>
      </p:sp>
      <p:sp>
        <p:nvSpPr>
          <p:cNvPr id="109" name="Google Shape;109;p21"/>
          <p:cNvSpPr txBox="1">
            <a:spLocks noGrp="1"/>
          </p:cNvSpPr>
          <p:nvPr>
            <p:ph type="sldNum" idx="12"/>
          </p:nvPr>
        </p:nvSpPr>
        <p:spPr>
          <a:xfrm>
            <a:off x="8442422" y="4798793"/>
            <a:ext cx="474936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8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4604782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22"/>
          <p:cNvSpPr txBox="1">
            <a:spLocks noGrp="1"/>
          </p:cNvSpPr>
          <p:nvPr>
            <p:ph type="body" idx="1"/>
          </p:nvPr>
        </p:nvSpPr>
        <p:spPr>
          <a:xfrm>
            <a:off x="628650" y="606973"/>
            <a:ext cx="7886700" cy="40257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 fontScale="92500" lnSpcReduction="10000"/>
          </a:bodyPr>
          <a:lstStyle/>
          <a:p>
            <a:pPr marL="266700" lvl="0" indent="-26035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432FF"/>
              </a:buClr>
              <a:buSzPts val="2100"/>
              <a:buFont typeface="Noto Sans Symbols"/>
              <a:buChar char="▪"/>
            </a:pPr>
            <a:r>
              <a:rPr lang="en" sz="2200" dirty="0"/>
              <a:t>Since FTS requests may be queued for up to many days, </a:t>
            </a:r>
            <a:br>
              <a:rPr lang="en" sz="2200" dirty="0"/>
            </a:br>
            <a:r>
              <a:rPr lang="en" sz="2200" dirty="0"/>
              <a:t>there are two options:</a:t>
            </a:r>
            <a:endParaRPr sz="2200" dirty="0"/>
          </a:p>
          <a:p>
            <a:pPr marL="520700" lvl="1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•"/>
            </a:pPr>
            <a:r>
              <a:rPr lang="en" dirty="0"/>
              <a:t>FTS exchanges tokens and refreshes them as needed</a:t>
            </a:r>
            <a:endParaRPr dirty="0"/>
          </a:p>
          <a:p>
            <a:pPr marL="520700" lvl="1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•"/>
            </a:pPr>
            <a:r>
              <a:rPr lang="en" dirty="0"/>
              <a:t>FTS is given long-lived tokens that are used directly</a:t>
            </a:r>
            <a:endParaRPr dirty="0"/>
          </a:p>
          <a:p>
            <a:pPr marL="520700" lvl="1" indent="-1143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None/>
            </a:pPr>
            <a:endParaRPr dirty="0"/>
          </a:p>
          <a:p>
            <a:pPr marL="266700" lvl="0" indent="-26035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432FF"/>
              </a:buClr>
              <a:buSzPts val="2100"/>
              <a:buFont typeface="Noto Sans Symbols"/>
              <a:buChar char="▪"/>
            </a:pPr>
            <a:r>
              <a:rPr lang="en" sz="2200" dirty="0"/>
              <a:t>The first option has various drawbacks</a:t>
            </a:r>
            <a:endParaRPr sz="2200" dirty="0"/>
          </a:p>
          <a:p>
            <a:pPr marL="520700" lvl="1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•"/>
            </a:pPr>
            <a:r>
              <a:rPr lang="en" dirty="0"/>
              <a:t>The token-exchange workflow requires a privileged client</a:t>
            </a:r>
            <a:endParaRPr dirty="0"/>
          </a:p>
          <a:p>
            <a:pPr marL="520700" lvl="1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•"/>
            </a:pPr>
            <a:r>
              <a:rPr lang="en" dirty="0"/>
              <a:t>Scalability concerns related to the token-exchange workflow</a:t>
            </a:r>
            <a:endParaRPr dirty="0"/>
          </a:p>
          <a:p>
            <a:pPr marL="520700" lvl="1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•"/>
            </a:pPr>
            <a:r>
              <a:rPr lang="en" dirty="0"/>
              <a:t>Complexity concerns of the token-refresh workflow</a:t>
            </a:r>
            <a:endParaRPr dirty="0"/>
          </a:p>
          <a:p>
            <a:pPr marL="520700" lvl="1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•"/>
            </a:pPr>
            <a:r>
              <a:rPr lang="en" dirty="0"/>
              <a:t>The time restriction on the token-exchange workflow</a:t>
            </a:r>
            <a:endParaRPr dirty="0"/>
          </a:p>
          <a:p>
            <a:pPr marL="520700" lvl="1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•"/>
            </a:pPr>
            <a:r>
              <a:rPr lang="en" b="1" dirty="0"/>
              <a:t>Introduction of a third party dependency in the transfer lifecycle</a:t>
            </a:r>
            <a:endParaRPr b="1" dirty="0"/>
          </a:p>
          <a:p>
            <a:pPr marL="520700" lvl="1" indent="-1143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None/>
            </a:pPr>
            <a:endParaRPr dirty="0"/>
          </a:p>
          <a:p>
            <a:pPr marL="266700" lvl="0" indent="-26035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432FF"/>
              </a:buClr>
              <a:buSzPts val="2100"/>
              <a:buFont typeface="Noto Sans Symbols"/>
              <a:buChar char="▪"/>
            </a:pPr>
            <a:r>
              <a:rPr lang="en-GB" sz="220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Heading towards long-lived (, per-file) tokens for data-intensive communities, FTS-managed tokens for less intensive communities</a:t>
            </a:r>
            <a:endParaRPr sz="2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5" name="Google Shape;115;p22"/>
          <p:cNvSpPr txBox="1">
            <a:spLocks noGrp="1"/>
          </p:cNvSpPr>
          <p:nvPr>
            <p:ph type="title"/>
          </p:nvPr>
        </p:nvSpPr>
        <p:spPr>
          <a:xfrm>
            <a:off x="628650" y="13713"/>
            <a:ext cx="7886700" cy="4970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 fontScale="90000"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7030A0"/>
              </a:buClr>
              <a:buSzPct val="100000"/>
              <a:buFont typeface="Arial"/>
              <a:buNone/>
            </a:pPr>
            <a:r>
              <a:rPr lang="en" dirty="0"/>
              <a:t>FTS considerations</a:t>
            </a:r>
            <a:endParaRPr dirty="0"/>
          </a:p>
        </p:txBody>
      </p:sp>
      <p:sp>
        <p:nvSpPr>
          <p:cNvPr id="116" name="Google Shape;116;p22"/>
          <p:cNvSpPr txBox="1">
            <a:spLocks noGrp="1"/>
          </p:cNvSpPr>
          <p:nvPr>
            <p:ph type="sldNum" idx="12"/>
          </p:nvPr>
        </p:nvSpPr>
        <p:spPr>
          <a:xfrm>
            <a:off x="8442422" y="4798793"/>
            <a:ext cx="474936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9</a:t>
            </a:fld>
            <a:endParaRPr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294</TotalTime>
  <Words>1543</Words>
  <Application>Microsoft Macintosh PowerPoint</Application>
  <PresentationFormat>On-screen Show (16:9)</PresentationFormat>
  <Paragraphs>218</Paragraphs>
  <Slides>20</Slides>
  <Notes>20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20</vt:i4>
      </vt:variant>
    </vt:vector>
  </HeadingPairs>
  <TitlesOfParts>
    <vt:vector size="25" baseType="lpstr">
      <vt:lpstr>Arial</vt:lpstr>
      <vt:lpstr>Calibri</vt:lpstr>
      <vt:lpstr>Noto Sans Symbols</vt:lpstr>
      <vt:lpstr>Simple Light</vt:lpstr>
      <vt:lpstr>Office Theme</vt:lpstr>
      <vt:lpstr>PowerPoint Presentation</vt:lpstr>
      <vt:lpstr>Introduction </vt:lpstr>
      <vt:lpstr>General considerations</vt:lpstr>
      <vt:lpstr>Relevant technologies affecting sites</vt:lpstr>
      <vt:lpstr>IAM service concerns</vt:lpstr>
      <vt:lpstr>IAM service mitigation options</vt:lpstr>
      <vt:lpstr>IAM performance measurements</vt:lpstr>
      <vt:lpstr>Storage services</vt:lpstr>
      <vt:lpstr>FTS considerations</vt:lpstr>
      <vt:lpstr>Rucio considerations</vt:lpstr>
      <vt:lpstr>DIRAC considerations</vt:lpstr>
      <vt:lpstr>JAliEn considerations</vt:lpstr>
      <vt:lpstr>PanDA and Harvester</vt:lpstr>
      <vt:lpstr>GlideinWMS</vt:lpstr>
      <vt:lpstr>HTCondor CE</vt:lpstr>
      <vt:lpstr>ARC CE</vt:lpstr>
      <vt:lpstr>Usage of tokens by users</vt:lpstr>
      <vt:lpstr>Analysis of several identified risks</vt:lpstr>
      <vt:lpstr>Technical roadmap – tentative milestones</vt:lpstr>
      <vt:lpstr>Conclusions and outlook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Maarten Litmaath</cp:lastModifiedBy>
  <cp:revision>30</cp:revision>
  <dcterms:modified xsi:type="dcterms:W3CDTF">2025-05-06T08:54:40Z</dcterms:modified>
</cp:coreProperties>
</file>