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  <p:sldMasterId id="2147483648" r:id="rId5"/>
    <p:sldMasterId id="2147483650" r:id="rId6"/>
  </p:sldMasterIdLst>
  <p:notesMasterIdLst>
    <p:notesMasterId r:id="rId41"/>
  </p:notesMasterIdLst>
  <p:sldIdLst>
    <p:sldId id="256" r:id="rId7"/>
    <p:sldId id="258" r:id="rId8"/>
    <p:sldId id="298" r:id="rId9"/>
    <p:sldId id="280" r:id="rId10"/>
    <p:sldId id="283" r:id="rId11"/>
    <p:sldId id="314" r:id="rId12"/>
    <p:sldId id="303" r:id="rId13"/>
    <p:sldId id="308" r:id="rId14"/>
    <p:sldId id="290" r:id="rId15"/>
    <p:sldId id="324" r:id="rId16"/>
    <p:sldId id="304" r:id="rId17"/>
    <p:sldId id="316" r:id="rId18"/>
    <p:sldId id="317" r:id="rId19"/>
    <p:sldId id="318" r:id="rId20"/>
    <p:sldId id="301" r:id="rId21"/>
    <p:sldId id="325" r:id="rId22"/>
    <p:sldId id="322" r:id="rId23"/>
    <p:sldId id="284" r:id="rId24"/>
    <p:sldId id="282" r:id="rId25"/>
    <p:sldId id="323" r:id="rId26"/>
    <p:sldId id="274" r:id="rId27"/>
    <p:sldId id="291" r:id="rId28"/>
    <p:sldId id="299" r:id="rId29"/>
    <p:sldId id="259" r:id="rId30"/>
    <p:sldId id="309" r:id="rId31"/>
    <p:sldId id="302" r:id="rId32"/>
    <p:sldId id="285" r:id="rId33"/>
    <p:sldId id="315" r:id="rId34"/>
    <p:sldId id="319" r:id="rId35"/>
    <p:sldId id="306" r:id="rId36"/>
    <p:sldId id="320" r:id="rId37"/>
    <p:sldId id="321" r:id="rId38"/>
    <p:sldId id="260" r:id="rId39"/>
    <p:sldId id="266" r:id="rId4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58"/>
            <p14:sldId id="298"/>
            <p14:sldId id="280"/>
            <p14:sldId id="283"/>
            <p14:sldId id="314"/>
            <p14:sldId id="303"/>
            <p14:sldId id="308"/>
            <p14:sldId id="290"/>
            <p14:sldId id="324"/>
            <p14:sldId id="304"/>
            <p14:sldId id="316"/>
            <p14:sldId id="317"/>
            <p14:sldId id="318"/>
            <p14:sldId id="301"/>
            <p14:sldId id="325"/>
            <p14:sldId id="322"/>
            <p14:sldId id="284"/>
            <p14:sldId id="282"/>
            <p14:sldId id="323"/>
            <p14:sldId id="274"/>
            <p14:sldId id="291"/>
            <p14:sldId id="299"/>
            <p14:sldId id="259"/>
            <p14:sldId id="309"/>
            <p14:sldId id="302"/>
            <p14:sldId id="285"/>
            <p14:sldId id="315"/>
            <p14:sldId id="319"/>
            <p14:sldId id="306"/>
            <p14:sldId id="320"/>
            <p14:sldId id="321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6C"/>
    <a:srgbClr val="0F124A"/>
    <a:srgbClr val="DFDFDF"/>
    <a:srgbClr val="F6FDA3"/>
    <a:srgbClr val="D4BEF7"/>
    <a:srgbClr val="B8BAFA"/>
    <a:srgbClr val="DBDBE4"/>
    <a:srgbClr val="FFE4DF"/>
    <a:srgbClr val="DAE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DAF72D-D1A3-4E70-9025-524007101EEA}" v="443" dt="2024-11-27T19:06:45.591"/>
    <p1510:client id="{F7326446-1B69-7450-486B-225CAF96F11A}" v="3" vWet="4" dt="2024-11-27T09:57:43.5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2" autoAdjust="0"/>
    <p:restoredTop sz="94673" autoAdjust="0"/>
  </p:normalViewPr>
  <p:slideViewPr>
    <p:cSldViewPr>
      <p:cViewPr varScale="1">
        <p:scale>
          <a:sx n="133" d="100"/>
          <a:sy n="133" d="100"/>
        </p:scale>
        <p:origin x="1056" y="12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microsoft.com/office/2015/10/relationships/revisionInfo" Target="revisionInfo.xml"/><Relationship Id="rId20" Type="http://schemas.openxmlformats.org/officeDocument/2006/relationships/slide" Target="slides/slide14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16.12.2024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All the kickers are in phase</a:t>
            </a:r>
            <a:r>
              <a:rPr lang="en-U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1667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122A9-029E-E3CB-A9B7-6F4CEB5BE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0DB797-D4BE-32D2-B73F-0D8A6F855C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7DCAF5-01EA-0F92-8E3B-30E954127B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D649AC-6E5D-2123-89DD-04C08234E4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9349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EC657-6B19-7A2E-4BA2-AD7040AB4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E9CC2A-9386-3AAD-62FF-7F42BF6D61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C766B6-8408-1F7F-95A9-616BD32D7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43C2B-EBB4-6F19-487E-5A499CF85B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4237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17006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B5C44-BE25-6D1E-E3C8-C1377BAD3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4622A7-FDF4-A392-0B9C-5C3324D248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E56204-4562-7080-CDEA-1B74015CD9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B66F7-9CEA-0D54-C1D8-5DE2ACE6B1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5698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BC1A3-696F-E08E-036F-E6B1B2672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DBA9A8-0AF3-AEEE-D33E-6C588627FF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387178-7A7B-3B7A-FF0A-6E4B164308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64628-57A5-4C2C-B6C3-E508F7B1C4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52490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589123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A75D1-5AA6-C767-7103-71C2A43F0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A13AFD-F02D-4DED-51A7-B9214C7E65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7AB2FD-736D-7EC8-9E5F-F24FD8DE6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93187-95A3-DFD0-A048-D2439F52DA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70306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B1031-EE9A-DDFC-1D77-7A9166908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D2B9F5-B529-46CA-BD78-D39EFC5A39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DDD43B-2255-A0DC-8B74-0410AE222E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err="1"/>
              <a:t>Lossmaps</a:t>
            </a:r>
            <a:r>
              <a:rPr lang="en-US" sz="800" dirty="0"/>
              <a:t> at each turn have been generated to study the </a:t>
            </a:r>
            <a:r>
              <a:rPr lang="en-US" sz="800" b="1" dirty="0"/>
              <a:t>time distribution of the losses</a:t>
            </a:r>
            <a:r>
              <a:rPr lang="en-US" sz="800" dirty="0"/>
              <a:t>: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2D8B4D-C197-466D-D1BB-9D2D8C575B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55460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A7E09-7A5D-5D88-1929-A318ED1CD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685A84-E6C3-1955-2018-84891E8AD6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5FC0CE-697A-DBBB-D7C7-C4D7B5C9DF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D14CF2-83CA-721F-8B64-75C0D7D89B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4107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F2246-F3C3-D7EB-1F44-1C08ED4F0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95AD47-8E32-9668-2B9D-77AC126D18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252363-7960-56E8-A6DF-FB4853C40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483B0B-877F-E265-9870-E779AACE53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6531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25849-75EC-1BDD-7894-0B1CDC4DE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27AF10-353A-B233-C5F1-CE5F169A8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4F3D41-2E5D-28E4-9367-93BA4ECE67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 PICTURES OF WORST TURN FOR BOTH VERTICAL/HORIZONATLA ND 3/6 TURNS</a:t>
            </a:r>
          </a:p>
          <a:p>
            <a:endParaRPr lang="en-US" dirty="0"/>
          </a:p>
          <a:p>
            <a:r>
              <a:rPr lang="en-US" dirty="0"/>
              <a:t>HIGLITH THAT 50% OF THE </a:t>
            </a:r>
            <a:r>
              <a:rPr lang="en-US" dirty="0" err="1"/>
              <a:t>ENRìTIRE</a:t>
            </a:r>
            <a:r>
              <a:rPr lang="en-US" dirty="0"/>
              <a:t> BEAM IS LOST IN 1 TURN</a:t>
            </a:r>
          </a:p>
          <a:p>
            <a:endParaRPr lang="en-US" dirty="0"/>
          </a:p>
          <a:p>
            <a:r>
              <a:rPr lang="en-US" dirty="0" err="1"/>
              <a:t>Highligth</a:t>
            </a:r>
            <a:r>
              <a:rPr lang="en-US" dirty="0"/>
              <a:t> that the entire beam is lost within 20 turn but losses are observed only </a:t>
            </a:r>
            <a:r>
              <a:rPr lang="en-US" dirty="0" err="1"/>
              <a:t>uring</a:t>
            </a:r>
            <a:r>
              <a:rPr lang="en-US" dirty="0"/>
              <a:t> the last few turn</a:t>
            </a:r>
          </a:p>
          <a:p>
            <a:endParaRPr lang="en-US" dirty="0"/>
          </a:p>
          <a:p>
            <a:r>
              <a:rPr lang="en-US" dirty="0"/>
              <a:t>GIVE RANGE OF ENERGY LOST BEFORE THE BOOM, IS IT DETECTABLE?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28E23-8B7C-6A18-D66B-9EB955FF30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69553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1E485-300D-68FE-F6BC-3CAA537D8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5E916D-888E-7B2F-B68A-87515069B6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6E5AFB-FEA5-2446-A7A8-FB3EE6AF53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5241F6-AFE6-B70E-57A8-C2B43DE42E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6552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6402CF-318A-8465-695D-1C94F6269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D82D69-04B6-7D13-814D-045D20E4E2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C782ED-5653-017E-EBD7-98953973A0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FA0FF-F398-0D2A-3348-6AEF3826D5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1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4D64E-BDD3-29B7-A5DE-44C41662C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59E652-1196-CE0B-5DEA-03152BB965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E785B7-410A-F0F2-8A63-FF3F165872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309B3-D0A8-1C2D-924C-38EBDDAD4C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0326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C9876-F442-FF41-A512-524F93BB6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53AB18-790E-AA42-DC05-5076712D5C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E0D6B0-4363-5A65-6745-1FA96F0BA1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80542-A3EC-3FF6-2D3B-E07F9C2543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3363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1812D-15C1-A3F2-1BC0-5BFF70A54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F581F2-793A-45F5-38DE-22EE76980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372AC9-9A69-F375-F047-C4934916F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7AB34-E326-1A20-F8FB-718FCE8167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7713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B92B4-08B8-7A24-D817-8B3C3BFE1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AD593F-112B-BF5E-8E04-216368F160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3D9749-65F2-B75E-31C2-583FFF5214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 PICTURES OF WORST TURN FOR BOTH VERTICAL/HORIZONATLA ND 3/6 TURNS</a:t>
            </a:r>
          </a:p>
          <a:p>
            <a:endParaRPr lang="en-US" dirty="0"/>
          </a:p>
          <a:p>
            <a:r>
              <a:rPr lang="en-US" dirty="0"/>
              <a:t>HIGLITH THAT 50% OF THE </a:t>
            </a:r>
            <a:r>
              <a:rPr lang="en-US" dirty="0" err="1"/>
              <a:t>ENRìTIRE</a:t>
            </a:r>
            <a:r>
              <a:rPr lang="en-US" dirty="0"/>
              <a:t> BEAM IS LOST IN 1 TURN</a:t>
            </a:r>
          </a:p>
          <a:p>
            <a:endParaRPr lang="en-US" dirty="0"/>
          </a:p>
          <a:p>
            <a:r>
              <a:rPr lang="en-US" dirty="0" err="1"/>
              <a:t>Highligth</a:t>
            </a:r>
            <a:r>
              <a:rPr lang="en-US" dirty="0"/>
              <a:t> that the entire beam is lost within 20 turn but losses are observed only </a:t>
            </a:r>
            <a:r>
              <a:rPr lang="en-US" dirty="0" err="1"/>
              <a:t>uring</a:t>
            </a:r>
            <a:r>
              <a:rPr lang="en-US" dirty="0"/>
              <a:t> the last few turn</a:t>
            </a:r>
          </a:p>
          <a:p>
            <a:endParaRPr lang="en-US" dirty="0"/>
          </a:p>
          <a:p>
            <a:r>
              <a:rPr lang="en-US" dirty="0"/>
              <a:t>GIVE RANGE OF ENERGY LOST BEFORE THE BOOM, IS IT DETECTABLE?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C0EB9-5D5D-4FC3-2205-BC936D6FE4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0859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F6EF1-6F37-7349-C713-C80814D49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9D5266-2979-B6B9-FA4B-A73B3F84E0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D6F729-4889-2C99-35B6-F224DFE46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EE53F-849B-DF79-4EB0-6AF188F720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5358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5D844-EF21-16F3-35A6-A02DAFF52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569E3F-087E-C1CE-4196-ABDFF00B2A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D68A4D-BC61-431D-5C63-1881611D0A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4F331-C6C5-F7F1-220B-E274119E1C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768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45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29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9434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0" r:id="rId12"/>
    <p:sldLayoutId id="2147483671" r:id="rId13"/>
  </p:sldLayoutIdLst>
  <p:hf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5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png"/><Relationship Id="rId4" Type="http://schemas.openxmlformats.org/officeDocument/2006/relationships/image" Target="../media/image3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41.pn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0.png"/><Relationship Id="rId5" Type="http://schemas.openxmlformats.org/officeDocument/2006/relationships/image" Target="../media/image47.png"/><Relationship Id="rId4" Type="http://schemas.openxmlformats.org/officeDocument/2006/relationships/image" Target="../media/image44.png"/><Relationship Id="rId9" Type="http://schemas.openxmlformats.org/officeDocument/2006/relationships/image" Target="../media/image2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0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3" Type="http://schemas.openxmlformats.org/officeDocument/2006/relationships/image" Target="../media/image41.png"/><Relationship Id="rId7" Type="http://schemas.openxmlformats.org/officeDocument/2006/relationships/image" Target="../media/image5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40.png"/><Relationship Id="rId4" Type="http://schemas.openxmlformats.org/officeDocument/2006/relationships/image" Target="../media/image55.png"/><Relationship Id="rId9" Type="http://schemas.openxmlformats.org/officeDocument/2006/relationships/image" Target="../media/image5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69.png"/><Relationship Id="rId7" Type="http://schemas.openxmlformats.org/officeDocument/2006/relationships/image" Target="../media/image7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5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First studies of beam loss distributions from fast instabilities</a:t>
            </a:r>
            <a:br>
              <a:rPr lang="en-US" dirty="0"/>
            </a:br>
            <a:r>
              <a:rPr lang="en-US" b="1" dirty="0"/>
              <a:t>WORK IN PROGRESS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i="1" dirty="0"/>
              <a:t>G. Nigrelli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M. Boscolo</a:t>
            </a:r>
            <a:r>
              <a:rPr lang="en-US" sz="1600" b="1" i="1" baseline="30000" dirty="0"/>
              <a:t>2</a:t>
            </a:r>
            <a:r>
              <a:rPr lang="en-US" sz="1600" b="1" i="1" dirty="0"/>
              <a:t>, G. Broggi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R. Bruce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X. </a:t>
            </a:r>
            <a:r>
              <a:rPr lang="en-US" sz="1600" b="1" i="1" dirty="0" err="1"/>
              <a:t>Buffat</a:t>
            </a:r>
            <a:r>
              <a:rPr lang="en-US" sz="1600" b="1" i="1" baseline="30000" dirty="0"/>
              <a:t> 1</a:t>
            </a:r>
            <a:r>
              <a:rPr lang="en-US" sz="1600" b="1" i="1" dirty="0"/>
              <a:t>, S. Redaelli</a:t>
            </a:r>
            <a:r>
              <a:rPr lang="en-US" sz="1600" b="1" i="1" baseline="30000" dirty="0"/>
              <a:t>1</a:t>
            </a:r>
          </a:p>
          <a:p>
            <a:endParaRPr lang="en-US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1 </a:t>
            </a:r>
            <a:r>
              <a:rPr lang="en-US" sz="1600" b="1" i="1" dirty="0"/>
              <a:t>CERN, Geneva, Switzerland,</a:t>
            </a:r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2  </a:t>
            </a:r>
            <a:r>
              <a:rPr lang="en-US" sz="1600" b="1" i="1" dirty="0"/>
              <a:t>INFN-LNF, Frascati, Italy, </a:t>
            </a:r>
            <a:endParaRPr lang="de-AT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3 </a:t>
            </a:r>
            <a:r>
              <a:rPr lang="en-US" sz="1600" b="1" i="1" dirty="0"/>
              <a:t>Sapienza Università di Roma, Roma, Italy</a:t>
            </a:r>
            <a:endParaRPr lang="de-AT" sz="1600" b="1" i="1" dirty="0"/>
          </a:p>
          <a:p>
            <a:endParaRPr lang="de-AT" sz="16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1E5C4-8373-C4D7-4337-EA04678E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855115-7A92-3099-9077-9A99F6E16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 err="1"/>
              <a:t>Lossmaps</a:t>
            </a:r>
            <a:r>
              <a:rPr lang="en-US" b="1" dirty="0"/>
              <a:t>: Interaction regions (IPG)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9E645D50-1C74-6A2E-0C37-0C3A0041C294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10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EFD659-EB7A-A3D4-E7A6-137D389E6196}"/>
              </a:ext>
            </a:extLst>
          </p:cNvPr>
          <p:cNvSpPr txBox="1"/>
          <p:nvPr/>
        </p:nvSpPr>
        <p:spPr>
          <a:xfrm>
            <a:off x="6080324" y="1179421"/>
            <a:ext cx="2942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Significant losses close to the IPs, more than in the collimator insertion.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Possible solution: </a:t>
            </a:r>
          </a:p>
          <a:p>
            <a:pPr marL="514313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Shower absorber after tertiary collimator to protect detectors.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D0E942-432A-E8C8-1B80-228715D43D65}"/>
                  </a:ext>
                </a:extLst>
              </p:cNvPr>
              <p:cNvSpPr txBox="1"/>
              <p:nvPr/>
            </p:nvSpPr>
            <p:spPr>
              <a:xfrm>
                <a:off x="4666724" y="1061539"/>
                <a:ext cx="1752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D0E942-432A-E8C8-1B80-228715D43D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24" y="1061539"/>
                <a:ext cx="1752600" cy="2616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5BE55-2DBC-9EEF-97F9-6D457ABB85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1F8BD4C5-B5DA-5A11-D265-C354A48B30E5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5AB8B2-64F7-0360-E45D-6753CD51F0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70" t="10516" r="7756"/>
          <a:stretch/>
        </p:blipFill>
        <p:spPr>
          <a:xfrm>
            <a:off x="88174" y="1317048"/>
            <a:ext cx="6007826" cy="308350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EB1066-DC18-1C24-4D3D-A71FA77556AA}"/>
              </a:ext>
            </a:extLst>
          </p:cNvPr>
          <p:cNvCxnSpPr/>
          <p:nvPr/>
        </p:nvCxnSpPr>
        <p:spPr>
          <a:xfrm>
            <a:off x="2938200" y="2418104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5D2162F-2BBC-815B-9448-DFE136E3EFC6}"/>
              </a:ext>
            </a:extLst>
          </p:cNvPr>
          <p:cNvSpPr txBox="1"/>
          <p:nvPr/>
        </p:nvSpPr>
        <p:spPr>
          <a:xfrm>
            <a:off x="2061900" y="2156494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IPG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49F935-4FF5-10DB-3E7A-7DD652C2BF86}"/>
              </a:ext>
            </a:extLst>
          </p:cNvPr>
          <p:cNvCxnSpPr>
            <a:cxnSpLocks/>
          </p:cNvCxnSpPr>
          <p:nvPr/>
        </p:nvCxnSpPr>
        <p:spPr>
          <a:xfrm flipH="1">
            <a:off x="1088530" y="1774409"/>
            <a:ext cx="478070" cy="419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C022CF8-CC4B-19E4-598B-8EFB76CDF3E1}"/>
              </a:ext>
            </a:extLst>
          </p:cNvPr>
          <p:cNvSpPr txBox="1"/>
          <p:nvPr/>
        </p:nvSpPr>
        <p:spPr>
          <a:xfrm>
            <a:off x="690300" y="1512799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TCT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BD92EF-5F56-F67D-3A46-3AF9395019CD}"/>
              </a:ext>
            </a:extLst>
          </p:cNvPr>
          <p:cNvCxnSpPr>
            <a:cxnSpLocks/>
          </p:cNvCxnSpPr>
          <p:nvPr/>
        </p:nvCxnSpPr>
        <p:spPr>
          <a:xfrm>
            <a:off x="1566600" y="1774409"/>
            <a:ext cx="114300" cy="839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BA4F8C0-720B-604A-DEBA-73D9031CECD9}"/>
              </a:ext>
            </a:extLst>
          </p:cNvPr>
          <p:cNvCxnSpPr>
            <a:cxnSpLocks/>
          </p:cNvCxnSpPr>
          <p:nvPr/>
        </p:nvCxnSpPr>
        <p:spPr>
          <a:xfrm>
            <a:off x="2299115" y="2036019"/>
            <a:ext cx="423948" cy="958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F1E1B80-36DE-B7B3-5393-049278643694}"/>
              </a:ext>
            </a:extLst>
          </p:cNvPr>
          <p:cNvSpPr txBox="1"/>
          <p:nvPr/>
        </p:nvSpPr>
        <p:spPr>
          <a:xfrm>
            <a:off x="1376100" y="1774409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SR</a:t>
            </a:r>
          </a:p>
        </p:txBody>
      </p:sp>
      <p:sp>
        <p:nvSpPr>
          <p:cNvPr id="38" name="Textfeld 1">
            <a:extLst>
              <a:ext uri="{FF2B5EF4-FFF2-40B4-BE49-F238E27FC236}">
                <a16:creationId xmlns:a16="http://schemas.microsoft.com/office/drawing/2014/main" id="{C8229BE4-A0A1-D775-8133-2256B8C2158C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158032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05E73-A856-DF1A-E2B1-0409DF57A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C3356-7EF4-99BB-F888-48C4A0C50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" y="402648"/>
            <a:ext cx="8993099" cy="506698"/>
          </a:xfrm>
        </p:spPr>
        <p:txBody>
          <a:bodyPr/>
          <a:lstStyle/>
          <a:p>
            <a:r>
              <a:rPr lang="en-US" b="1" dirty="0"/>
              <a:t>Losses across collimators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C0CB7CE0-31A7-4055-BBC4-DEBDEF98ABD4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11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E0D8DC-0211-C8A8-AB06-78CFEF4C8F77}"/>
              </a:ext>
            </a:extLst>
          </p:cNvPr>
          <p:cNvSpPr txBox="1"/>
          <p:nvPr/>
        </p:nvSpPr>
        <p:spPr>
          <a:xfrm>
            <a:off x="2237400" y="2420359"/>
            <a:ext cx="46044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AFAFA"/>
                </a:solidFill>
                <a:effectLst/>
                <a:latin typeface="-apple-system"/>
              </a:rPr>
              <a:t>anchor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032846-53FF-7211-AF8D-F00B909D12C2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52A0B6-4F4E-5EB5-EF68-BC7D0D3D6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654" y="1481168"/>
            <a:ext cx="3662332" cy="36623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F1E2B6-EF80-7DE8-A437-179B57DB3759}"/>
              </a:ext>
            </a:extLst>
          </p:cNvPr>
          <p:cNvSpPr txBox="1"/>
          <p:nvPr/>
        </p:nvSpPr>
        <p:spPr>
          <a:xfrm>
            <a:off x="-9600" y="792599"/>
            <a:ext cx="89930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dirty="0"/>
              <a:t>Total </a:t>
            </a:r>
            <a:r>
              <a:rPr lang="en-US" sz="1400" dirty="0"/>
              <a:t>loss on same type of collimator shows: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Primary collimators not always absorb most of the energy lost → primaries on tertiary collimators.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Significant losses in the tertiary collimators, efficiently protecting SR collimators.</a:t>
            </a:r>
          </a:p>
          <a:p>
            <a:pPr algn="l"/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F42761-02B7-7DC7-D564-7E0F19016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DD2E4F-27DD-079F-B99D-F93979FD4B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603" y="1481167"/>
            <a:ext cx="3662333" cy="36623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F6061F-BE50-CC9C-913A-7A03FD476CD9}"/>
                  </a:ext>
                </a:extLst>
              </p:cNvPr>
              <p:cNvSpPr txBox="1"/>
              <p:nvPr/>
            </p:nvSpPr>
            <p:spPr>
              <a:xfrm>
                <a:off x="-381000" y="1589980"/>
                <a:ext cx="1752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DF6061F-BE50-CC9C-913A-7A03FD476C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0" y="1589980"/>
                <a:ext cx="17526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C8DA00-36D6-BC06-2628-F7A3DC50E7ED}"/>
                  </a:ext>
                </a:extLst>
              </p:cNvPr>
              <p:cNvSpPr txBox="1"/>
              <p:nvPr/>
            </p:nvSpPr>
            <p:spPr>
              <a:xfrm>
                <a:off x="7824390" y="1589980"/>
                <a:ext cx="1752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6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C8DA00-36D6-BC06-2628-F7A3DC50E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390" y="1589980"/>
                <a:ext cx="17526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2">
            <a:extLst>
              <a:ext uri="{FF2B5EF4-FFF2-40B4-BE49-F238E27FC236}">
                <a16:creationId xmlns:a16="http://schemas.microsoft.com/office/drawing/2014/main" id="{DF1996C5-C336-4C07-49EF-FD2772AF310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4B4C7D55-1CD6-64F4-1647-20C49D3647FF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601458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28B31-DDD1-20C1-D6F2-DA8A4E818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B90D61-EE7B-FDED-2F43-85AA065A1C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Vertical instability</a:t>
            </a:r>
            <a:br>
              <a:rPr lang="en-US" dirty="0"/>
            </a:br>
            <a:r>
              <a:rPr lang="en-US" dirty="0"/>
              <a:t>CHARACTERISTICS</a:t>
            </a:r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FB4D37B6-1F71-65FC-7A69-BFC2E0D9D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7F9FA93C-C93C-9813-8451-40239950420C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DBDFF1DB-7C5C-08DD-A0D5-FB46E496FA5D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3223022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45818-45DB-F308-ABF7-A61CDCA10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6f8b394-821e-4b4f-9ef4-d9d5a7835fec">
            <a:hlinkClick r:id="" action="ppaction://media"/>
            <a:extLst>
              <a:ext uri="{FF2B5EF4-FFF2-40B4-BE49-F238E27FC236}">
                <a16:creationId xmlns:a16="http://schemas.microsoft.com/office/drawing/2014/main" id="{4F3A5386-B147-4DF5-D8E7-ED73E5ED2B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46000" y="666750"/>
            <a:ext cx="4267200" cy="426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99D48-5017-7D03-E4DE-B5AEE09E49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70139A-6067-804F-0AE7-193894C41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9" y="444376"/>
            <a:ext cx="9067800" cy="804066"/>
          </a:xfrm>
        </p:spPr>
        <p:txBody>
          <a:bodyPr/>
          <a:lstStyle/>
          <a:p>
            <a:r>
              <a:rPr lang="en-US" b="1" dirty="0"/>
              <a:t>Transverse beam position at primary collimator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23E37EFF-FB78-67A5-B555-DE86F9FD96FC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13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6C5D93-5D05-BB8E-D581-FAD027CACC8B}"/>
              </a:ext>
            </a:extLst>
          </p:cNvPr>
          <p:cNvSpPr txBox="1"/>
          <p:nvPr/>
        </p:nvSpPr>
        <p:spPr>
          <a:xfrm>
            <a:off x="320252" y="1369189"/>
            <a:ext cx="43246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beam oscillate coherently along the vertical axis for many turns </a:t>
            </a:r>
            <a:r>
              <a:rPr lang="en-US" sz="1800" b="1" dirty="0"/>
              <a:t>until the dynamic aperture is reached → beam distribution blows up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Ongoing studies to tighten the vertical collimator’s apertures up to the DA.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animation does not include scattering in the collimators.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45F1A4-97F3-729D-734B-6D1F9DA41D74}"/>
                  </a:ext>
                </a:extLst>
              </p:cNvPr>
              <p:cNvSpPr txBox="1"/>
              <p:nvPr/>
            </p:nvSpPr>
            <p:spPr>
              <a:xfrm>
                <a:off x="7239000" y="709528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4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F45F1A4-97F3-729D-734B-6D1F9DA41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709528"/>
                <a:ext cx="1752600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2">
            <a:extLst>
              <a:ext uri="{FF2B5EF4-FFF2-40B4-BE49-F238E27FC236}">
                <a16:creationId xmlns:a16="http://schemas.microsoft.com/office/drawing/2014/main" id="{23E446B0-0E7B-8F11-3A04-051430560680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729A9E9-FD81-A85A-19B7-5D4E17161E42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402081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988F1-4BDF-D7BC-996A-E479FC1EB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11776-A083-C13B-CA2B-BCF8A9AE4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50" y="438150"/>
            <a:ext cx="8263350" cy="506698"/>
          </a:xfrm>
        </p:spPr>
        <p:txBody>
          <a:bodyPr/>
          <a:lstStyle/>
          <a:p>
            <a:r>
              <a:rPr lang="en-US" b="1" dirty="0"/>
              <a:t>Beam intensity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2EE6D0FD-FE54-88C2-B58F-AA4A55780A66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14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A19459-0766-77B6-B179-125091414D90}"/>
                  </a:ext>
                </a:extLst>
              </p:cNvPr>
              <p:cNvSpPr txBox="1"/>
              <p:nvPr/>
            </p:nvSpPr>
            <p:spPr>
              <a:xfrm>
                <a:off x="228600" y="963423"/>
                <a:ext cx="8798912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Entire beam is lost in few turns.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Most of the configuration presents a </a:t>
                </a:r>
                <a:r>
                  <a:rPr lang="en-US" sz="1600" b="1" dirty="0"/>
                  <a:t>turn where up to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1600" b="1" dirty="0"/>
                  <a:t> of the beam is lost</a:t>
                </a:r>
                <a:r>
                  <a:rPr lang="en-US" sz="1600" dirty="0"/>
                  <a:t>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Order of MJ lost across collimators and apertures in one turn.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Losses are more spread in time due to the beam blow up.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A19459-0766-77B6-B179-125091414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963423"/>
                <a:ext cx="8798912" cy="1292662"/>
              </a:xfrm>
              <a:prstGeom prst="rect">
                <a:avLst/>
              </a:prstGeom>
              <a:blipFill>
                <a:blip r:embed="rId3"/>
                <a:stretch>
                  <a:fillRect l="-277" t="-1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12220-0A50-CD90-62A4-5AD9030638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1B0815-CCC5-18C9-D89B-00FD99089E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996" y="2123530"/>
            <a:ext cx="8536006" cy="2925005"/>
          </a:xfrm>
          <a:prstGeom prst="rect">
            <a:avLst/>
          </a:prstGeom>
        </p:spPr>
      </p:pic>
      <p:sp>
        <p:nvSpPr>
          <p:cNvPr id="6" name="Textfeld 2">
            <a:extLst>
              <a:ext uri="{FF2B5EF4-FFF2-40B4-BE49-F238E27FC236}">
                <a16:creationId xmlns:a16="http://schemas.microsoft.com/office/drawing/2014/main" id="{2D8F292A-A13B-5CD6-65C0-6FA36DAFA80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54F8081F-4DD6-C4EB-8A72-A990FA77ECE0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4274221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EB2E0-69D6-3991-9A42-0832EBFA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B23889A-7D17-C759-A22D-C2BB14CEC0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" t="-2128" r="84" b="10208"/>
          <a:stretch/>
        </p:blipFill>
        <p:spPr>
          <a:xfrm>
            <a:off x="278706" y="1030075"/>
            <a:ext cx="6045894" cy="19988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6EE0A95-86D3-B293-BF86-4A38319F62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" b="1219"/>
          <a:stretch/>
        </p:blipFill>
        <p:spPr>
          <a:xfrm>
            <a:off x="278706" y="3007661"/>
            <a:ext cx="6053285" cy="21241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8030570-5A43-4DEE-F72D-F76C9426D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 err="1"/>
              <a:t>Lossmaps</a:t>
            </a:r>
            <a:r>
              <a:rPr lang="en-US" b="1" dirty="0"/>
              <a:t>: worst case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93E9426-0B14-B8CB-FA73-9F7937FE027F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15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CE3CF0-02E1-A8FE-9091-6A565E496EB0}"/>
                  </a:ext>
                </a:extLst>
              </p:cNvPr>
              <p:cNvSpPr txBox="1"/>
              <p:nvPr/>
            </p:nvSpPr>
            <p:spPr>
              <a:xfrm>
                <a:off x="6550474" y="1404937"/>
                <a:ext cx="2518825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 Entire beam lost within </a:t>
                </a:r>
                <a:endParaRPr lang="it-IT" sz="1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     ∼9</m:t>
                    </m:r>
                  </m:oMath>
                </a14:m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14</m:t>
                    </m:r>
                  </m:oMath>
                </a14:m>
                <a:r>
                  <a:rPr lang="en-US" sz="1400" dirty="0"/>
                  <a:t>) turns for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=3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</m:oMath>
                </a14:m>
                <a:r>
                  <a:rPr lang="it-IT" sz="1400" b="0" dirty="0"/>
                  <a:t>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400" b="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First loss at turn 21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𝑴𝑱</m:t>
                    </m:r>
                  </m:oMath>
                </a14:m>
                <a:r>
                  <a:rPr lang="it-IT" sz="1400" b="1" dirty="0"/>
                  <a:t>) then turn 22 </a:t>
                </a:r>
                <a:r>
                  <a:rPr lang="en-US" sz="1400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it-IT" sz="1400" b="1" dirty="0"/>
                  <a:t>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Less losses in the aperture compared to the horizontal case(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∼20%</m:t>
                    </m:r>
                  </m:oMath>
                </a14:m>
                <a:r>
                  <a:rPr lang="en-US" sz="1400" dirty="0"/>
                  <a:t>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CE3CF0-02E1-A8FE-9091-6A565E496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0474" y="1404937"/>
                <a:ext cx="2518825" cy="2677656"/>
              </a:xfrm>
              <a:prstGeom prst="rect">
                <a:avLst/>
              </a:prstGeom>
              <a:blipFill>
                <a:blip r:embed="rId5"/>
                <a:stretch>
                  <a:fillRect l="-484" t="-227" r="-2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D86B17-5C83-80B1-AB8F-78944B7586C2}"/>
                  </a:ext>
                </a:extLst>
              </p:cNvPr>
              <p:cNvSpPr txBox="1"/>
              <p:nvPr/>
            </p:nvSpPr>
            <p:spPr>
              <a:xfrm>
                <a:off x="4761137" y="2831186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D86B17-5C83-80B1-AB8F-78944B758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1137" y="2831186"/>
                <a:ext cx="1752600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8024A0F-EFAA-DFDE-C792-9D8922CA89BE}"/>
                  </a:ext>
                </a:extLst>
              </p:cNvPr>
              <p:cNvSpPr txBox="1"/>
              <p:nvPr/>
            </p:nvSpPr>
            <p:spPr>
              <a:xfrm>
                <a:off x="4724400" y="887398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21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8024A0F-EFAA-DFDE-C792-9D8922CA8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887398"/>
                <a:ext cx="1752600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E2C92-6C5B-189E-3E55-14E0C8EB68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F87B8E3A-D42F-50C9-3135-FFAFC733B940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04E53-8BCD-A927-2A67-D69EFD537424}"/>
              </a:ext>
            </a:extLst>
          </p:cNvPr>
          <p:cNvSpPr txBox="1"/>
          <p:nvPr/>
        </p:nvSpPr>
        <p:spPr>
          <a:xfrm>
            <a:off x="2540775" y="666099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F99357-68E7-950D-BBC0-566BA78EC863}"/>
              </a:ext>
            </a:extLst>
          </p:cNvPr>
          <p:cNvSpPr txBox="1"/>
          <p:nvPr/>
        </p:nvSpPr>
        <p:spPr>
          <a:xfrm>
            <a:off x="1090731" y="64797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290581-74FD-F633-11DC-52DF338D267D}"/>
              </a:ext>
            </a:extLst>
          </p:cNvPr>
          <p:cNvSpPr txBox="1"/>
          <p:nvPr/>
        </p:nvSpPr>
        <p:spPr>
          <a:xfrm>
            <a:off x="3944355" y="664669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CBA3B0-9B2A-4B4D-400F-FD5F9FEA7816}"/>
              </a:ext>
            </a:extLst>
          </p:cNvPr>
          <p:cNvSpPr txBox="1"/>
          <p:nvPr/>
        </p:nvSpPr>
        <p:spPr>
          <a:xfrm>
            <a:off x="6099696" y="65599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373DF6-47A8-25E6-D4AF-511044400031}"/>
              </a:ext>
            </a:extLst>
          </p:cNvPr>
          <p:cNvSpPr txBox="1"/>
          <p:nvPr/>
        </p:nvSpPr>
        <p:spPr>
          <a:xfrm>
            <a:off x="1815753" y="666099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CF5E13-46DA-55CC-8077-CF50B62103FD}"/>
              </a:ext>
            </a:extLst>
          </p:cNvPr>
          <p:cNvSpPr txBox="1"/>
          <p:nvPr/>
        </p:nvSpPr>
        <p:spPr>
          <a:xfrm>
            <a:off x="4657007" y="65111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3ADC69-8EF5-DF30-6151-2083BAEAA8BF}"/>
              </a:ext>
            </a:extLst>
          </p:cNvPr>
          <p:cNvSpPr txBox="1"/>
          <p:nvPr/>
        </p:nvSpPr>
        <p:spPr>
          <a:xfrm>
            <a:off x="5427858" y="64797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398505-A969-E1A3-0607-C5653E1297BF}"/>
              </a:ext>
            </a:extLst>
          </p:cNvPr>
          <p:cNvSpPr txBox="1"/>
          <p:nvPr/>
        </p:nvSpPr>
        <p:spPr>
          <a:xfrm>
            <a:off x="3214931" y="663195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BDA61D-6D3B-CF71-68B7-4006CB1C680C}"/>
              </a:ext>
            </a:extLst>
          </p:cNvPr>
          <p:cNvSpPr txBox="1"/>
          <p:nvPr/>
        </p:nvSpPr>
        <p:spPr>
          <a:xfrm>
            <a:off x="495341" y="64473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82987320-C69B-D915-57D4-AB333DF8095A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4192875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E0AF9-A702-969D-FEBF-B70872676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90EED-42DC-CCC5-E99F-8F962555E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 err="1"/>
              <a:t>Lossmaps</a:t>
            </a:r>
            <a:r>
              <a:rPr lang="en-US" b="1" dirty="0"/>
              <a:t>: Interaction regions (IPJ)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47A5F1CC-5D7E-6EA9-9682-848A3EEB6D02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16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A2952C-25DD-D31D-44DF-7B0AC4B07D23}"/>
                  </a:ext>
                </a:extLst>
              </p:cNvPr>
              <p:cNvSpPr txBox="1"/>
              <p:nvPr/>
            </p:nvSpPr>
            <p:spPr>
              <a:xfrm>
                <a:off x="6115050" y="1581150"/>
                <a:ext cx="294238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Primary particles on tertiary collimator </a:t>
                </a:r>
                <a:r>
                  <a:rPr lang="en-US" sz="1400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𝑴𝑱</m:t>
                    </m:r>
                  </m:oMath>
                </a14:m>
                <a:r>
                  <a:rPr lang="it-IT" sz="1400" b="1" dirty="0"/>
                  <a:t>).</a:t>
                </a:r>
                <a:endParaRPr lang="en-US" sz="1400" dirty="0"/>
              </a:p>
              <a:p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Solutions: </a:t>
                </a:r>
              </a:p>
              <a:p>
                <a:pPr marL="514313" lvl="1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Shower absorber after tertiary collimator to protect detectors.</a:t>
                </a:r>
              </a:p>
              <a:p>
                <a:pPr marL="514313" lvl="1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Tightening of vertical collimators apertures.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A2952C-25DD-D31D-44DF-7B0AC4B07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050" y="1581150"/>
                <a:ext cx="2942384" cy="2246769"/>
              </a:xfrm>
              <a:prstGeom prst="rect">
                <a:avLst/>
              </a:prstGeom>
              <a:blipFill>
                <a:blip r:embed="rId3"/>
                <a:stretch>
                  <a:fillRect l="-207" t="-271" b="-1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642CCF-8FD2-64F3-09FF-BC10926FA6A3}"/>
                  </a:ext>
                </a:extLst>
              </p:cNvPr>
              <p:cNvSpPr txBox="1"/>
              <p:nvPr/>
            </p:nvSpPr>
            <p:spPr>
              <a:xfrm>
                <a:off x="4666724" y="1061539"/>
                <a:ext cx="1752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642CCF-8FD2-64F3-09FF-BC10926FA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24" y="1061539"/>
                <a:ext cx="1752600" cy="2616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A46A6-8F74-6A0E-477F-3AB52223CE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B63A0003-5A1F-68DB-563E-1C046710A39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45F3D1-7CCD-E775-0A54-A5DDD63EBB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3" t="11037" r="8704" b="2471"/>
          <a:stretch/>
        </p:blipFill>
        <p:spPr>
          <a:xfrm>
            <a:off x="76200" y="1352550"/>
            <a:ext cx="6019800" cy="30099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59FF05-C913-3C8A-B202-4A262DD0C23A}"/>
              </a:ext>
            </a:extLst>
          </p:cNvPr>
          <p:cNvCxnSpPr/>
          <p:nvPr/>
        </p:nvCxnSpPr>
        <p:spPr>
          <a:xfrm>
            <a:off x="3276600" y="2257855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926C980-DECD-4CC4-857D-B42DD19E1F43}"/>
              </a:ext>
            </a:extLst>
          </p:cNvPr>
          <p:cNvSpPr txBox="1"/>
          <p:nvPr/>
        </p:nvSpPr>
        <p:spPr>
          <a:xfrm>
            <a:off x="2423525" y="2004175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IPJ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EF4C09-64EA-5323-4DF7-1C04B5D69047}"/>
              </a:ext>
            </a:extLst>
          </p:cNvPr>
          <p:cNvCxnSpPr>
            <a:cxnSpLocks/>
          </p:cNvCxnSpPr>
          <p:nvPr/>
        </p:nvCxnSpPr>
        <p:spPr>
          <a:xfrm>
            <a:off x="1061329" y="1694070"/>
            <a:ext cx="534176" cy="528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0DC361-0595-3B20-1C5E-121838C58CE7}"/>
              </a:ext>
            </a:extLst>
          </p:cNvPr>
          <p:cNvSpPr txBox="1"/>
          <p:nvPr/>
        </p:nvSpPr>
        <p:spPr>
          <a:xfrm>
            <a:off x="57150" y="1428750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TCT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68EAB9E-7A94-2168-1BD5-71CA14D2CD85}"/>
              </a:ext>
            </a:extLst>
          </p:cNvPr>
          <p:cNvCxnSpPr>
            <a:cxnSpLocks/>
          </p:cNvCxnSpPr>
          <p:nvPr/>
        </p:nvCxnSpPr>
        <p:spPr>
          <a:xfrm>
            <a:off x="2652042" y="1980975"/>
            <a:ext cx="423948" cy="958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A7103A6-E30C-3E9F-B602-6D9BAF4F82D7}"/>
              </a:ext>
            </a:extLst>
          </p:cNvPr>
          <p:cNvSpPr txBox="1"/>
          <p:nvPr/>
        </p:nvSpPr>
        <p:spPr>
          <a:xfrm>
            <a:off x="1704334" y="1730714"/>
            <a:ext cx="175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SR</a:t>
            </a:r>
          </a:p>
        </p:txBody>
      </p:sp>
      <p:sp>
        <p:nvSpPr>
          <p:cNvPr id="18" name="Textfeld 1">
            <a:extLst>
              <a:ext uri="{FF2B5EF4-FFF2-40B4-BE49-F238E27FC236}">
                <a16:creationId xmlns:a16="http://schemas.microsoft.com/office/drawing/2014/main" id="{53A1A146-B3F3-B633-1799-0D8C2808825A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2254939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66DD6-4CFF-7D99-79A4-170D09A44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2747E-460D-D738-E46E-93CB42760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" y="402648"/>
            <a:ext cx="8993099" cy="506698"/>
          </a:xfrm>
        </p:spPr>
        <p:txBody>
          <a:bodyPr/>
          <a:lstStyle/>
          <a:p>
            <a:r>
              <a:rPr lang="en-US" b="1" dirty="0"/>
              <a:t>Losses across collimators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6C611123-52B0-B7E6-C796-AF333DFD60DB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17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2B9852-2E1B-3707-78DE-D764D463C9C5}"/>
              </a:ext>
            </a:extLst>
          </p:cNvPr>
          <p:cNvSpPr txBox="1"/>
          <p:nvPr/>
        </p:nvSpPr>
        <p:spPr>
          <a:xfrm>
            <a:off x="2237400" y="2420359"/>
            <a:ext cx="46044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AFAFA"/>
                </a:solidFill>
                <a:effectLst/>
                <a:latin typeface="-apple-system"/>
              </a:rPr>
              <a:t>anchor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87AF08-D9B3-F2E9-4A21-8EF49F8F6C0D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ABA2D7-066F-06BD-7D6F-A7FDA64D32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8929" y="1527358"/>
            <a:ext cx="3616142" cy="36161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9E72F5-647E-C1D4-5F48-599514F8A47B}"/>
              </a:ext>
            </a:extLst>
          </p:cNvPr>
          <p:cNvSpPr txBox="1"/>
          <p:nvPr/>
        </p:nvSpPr>
        <p:spPr>
          <a:xfrm>
            <a:off x="-9600" y="792599"/>
            <a:ext cx="89930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dirty="0"/>
              <a:t>Total </a:t>
            </a:r>
            <a:r>
              <a:rPr lang="en-US" sz="1400" dirty="0"/>
              <a:t>loss on same type of collimator shows the same characteristic of the horizontal case: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Primary collimators not always absorb most of the energy lost → primaries on tertiary collimators.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Significant losses in the tertiary collimators, efficiently protecting SR collimators.</a:t>
            </a:r>
          </a:p>
          <a:p>
            <a:pPr algn="l"/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5F19E1-BE4A-DA92-19AF-48F87D25EF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6CF0F0-ACC9-8F2C-5154-A83EE37B2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16529" y="1536679"/>
            <a:ext cx="3616143" cy="36161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4D33F6E-33A7-0A30-7148-1DFBA223DA64}"/>
                  </a:ext>
                </a:extLst>
              </p:cNvPr>
              <p:cNvSpPr txBox="1"/>
              <p:nvPr/>
            </p:nvSpPr>
            <p:spPr>
              <a:xfrm>
                <a:off x="-304799" y="1615901"/>
                <a:ext cx="1752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4D33F6E-33A7-0A30-7148-1DFBA223DA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799" y="1615901"/>
                <a:ext cx="1752600" cy="2616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21BCE7E-4DFB-FA69-6158-03445A6078D1}"/>
                  </a:ext>
                </a:extLst>
              </p:cNvPr>
              <p:cNvSpPr txBox="1"/>
              <p:nvPr/>
            </p:nvSpPr>
            <p:spPr>
              <a:xfrm>
                <a:off x="7681786" y="1627741"/>
                <a:ext cx="1752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21BCE7E-4DFB-FA69-6158-03445A607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786" y="1627741"/>
                <a:ext cx="1752600" cy="2616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2">
            <a:extLst>
              <a:ext uri="{FF2B5EF4-FFF2-40B4-BE49-F238E27FC236}">
                <a16:creationId xmlns:a16="http://schemas.microsoft.com/office/drawing/2014/main" id="{1990BF91-5960-A225-2113-B4876C35D566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94DDC64C-B8B9-2BA3-F5FE-7C81B8FF3B9D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2167786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C48AD-E32F-99F2-3232-AA585ABFC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FF6F479-7831-1E28-5D11-F9F6B600CD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" b="339"/>
          <a:stretch/>
        </p:blipFill>
        <p:spPr>
          <a:xfrm>
            <a:off x="381000" y="1216222"/>
            <a:ext cx="8513382" cy="196512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466DAA7-85C1-26A6-093D-49F09DCFA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01" y="388652"/>
            <a:ext cx="9069299" cy="506698"/>
          </a:xfrm>
        </p:spPr>
        <p:txBody>
          <a:bodyPr/>
          <a:lstStyle/>
          <a:p>
            <a:r>
              <a:rPr lang="en-US" b="1" dirty="0"/>
              <a:t>Integrated </a:t>
            </a:r>
            <a:r>
              <a:rPr lang="en-US" b="1" dirty="0" err="1"/>
              <a:t>lossmaps</a:t>
            </a:r>
            <a:r>
              <a:rPr lang="en-US" b="1" dirty="0"/>
              <a:t> over all turns H vs V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8476B160-9BE0-747A-DFB8-926CF863BEA7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18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4FB42D-9FDF-F5A2-6858-02FCD2A01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1" r="58"/>
          <a:stretch/>
        </p:blipFill>
        <p:spPr>
          <a:xfrm>
            <a:off x="306297" y="3180179"/>
            <a:ext cx="8588085" cy="19823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7E67C8-0CF0-A0FB-A07B-9770A91768B2}"/>
              </a:ext>
            </a:extLst>
          </p:cNvPr>
          <p:cNvSpPr txBox="1"/>
          <p:nvPr/>
        </p:nvSpPr>
        <p:spPr>
          <a:xfrm>
            <a:off x="99145" y="2949773"/>
            <a:ext cx="2186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/>
              <a:t>Vertical 0° 3 turns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B5253-EE21-52FB-9DBA-700E2F320D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85DDB8-CD4F-9EE9-BD1B-831C5A99F5A9}"/>
              </a:ext>
            </a:extLst>
          </p:cNvPr>
          <p:cNvSpPr txBox="1"/>
          <p:nvPr/>
        </p:nvSpPr>
        <p:spPr>
          <a:xfrm>
            <a:off x="100644" y="819150"/>
            <a:ext cx="2186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/>
              <a:t>Horizontal 0° 3 turns</a:t>
            </a: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82FEFC04-921E-B878-BC12-D469DF5BBAF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C121EB-8B15-5B7F-EC26-6B69F368DECA}"/>
              </a:ext>
            </a:extLst>
          </p:cNvPr>
          <p:cNvSpPr txBox="1"/>
          <p:nvPr/>
        </p:nvSpPr>
        <p:spPr>
          <a:xfrm>
            <a:off x="3595350" y="79750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3144C3-CB06-FD5E-B26A-B0562D17E031}"/>
              </a:ext>
            </a:extLst>
          </p:cNvPr>
          <p:cNvSpPr txBox="1"/>
          <p:nvPr/>
        </p:nvSpPr>
        <p:spPr>
          <a:xfrm>
            <a:off x="1640114" y="802414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CD72BE-AB91-7F9D-B79E-0707D5C09447}"/>
              </a:ext>
            </a:extLst>
          </p:cNvPr>
          <p:cNvSpPr txBox="1"/>
          <p:nvPr/>
        </p:nvSpPr>
        <p:spPr>
          <a:xfrm>
            <a:off x="5602722" y="798975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F37F9B-662A-5437-C1BC-195E27F7ADEC}"/>
              </a:ext>
            </a:extLst>
          </p:cNvPr>
          <p:cNvSpPr txBox="1"/>
          <p:nvPr/>
        </p:nvSpPr>
        <p:spPr>
          <a:xfrm>
            <a:off x="8658788" y="794042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590480-D7B9-F521-6D1C-FBD951ED8F7D}"/>
              </a:ext>
            </a:extLst>
          </p:cNvPr>
          <p:cNvSpPr txBox="1"/>
          <p:nvPr/>
        </p:nvSpPr>
        <p:spPr>
          <a:xfrm>
            <a:off x="2623486" y="780278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087989-7E41-36F8-0775-DE0F5E0B0FE4}"/>
              </a:ext>
            </a:extLst>
          </p:cNvPr>
          <p:cNvSpPr txBox="1"/>
          <p:nvPr/>
        </p:nvSpPr>
        <p:spPr>
          <a:xfrm>
            <a:off x="6651416" y="798572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C8CB95-D1BF-23C2-932B-6B043B313AB9}"/>
              </a:ext>
            </a:extLst>
          </p:cNvPr>
          <p:cNvSpPr txBox="1"/>
          <p:nvPr/>
        </p:nvSpPr>
        <p:spPr>
          <a:xfrm>
            <a:off x="7703882" y="80241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D5F361-3847-22D0-67B9-9B43D05BAA45}"/>
              </a:ext>
            </a:extLst>
          </p:cNvPr>
          <p:cNvSpPr txBox="1"/>
          <p:nvPr/>
        </p:nvSpPr>
        <p:spPr>
          <a:xfrm>
            <a:off x="4584570" y="79750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6A2F9A-81EB-9D4C-1A81-BC4CB8E64438}"/>
              </a:ext>
            </a:extLst>
          </p:cNvPr>
          <p:cNvSpPr txBox="1"/>
          <p:nvPr/>
        </p:nvSpPr>
        <p:spPr>
          <a:xfrm>
            <a:off x="656742" y="812766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4D2C62BE-2E61-EC84-4D20-3697198EAEDD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456933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305DA-5076-DD65-3483-5E23B00CA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08F4A617-F794-4EC3-78A0-A760EC86DF0D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52400" y="814174"/>
                <a:ext cx="8839200" cy="4119775"/>
              </a:xfrm>
            </p:spPr>
            <p:txBody>
              <a:bodyPr/>
              <a:lstStyle/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Fast instability modeled by synchronized kicks placed along the ring with raising strength</a:t>
                </a:r>
                <a:r>
                  <a:rPr lang="en-US" dirty="0"/>
                  <a:t>: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US" dirty="0"/>
                  <a:t>Reproduced exponential growth of </a:t>
                </a:r>
                <a:r>
                  <a:rPr lang="en-US" dirty="0" err="1"/>
                  <a:t>betatron</a:t>
                </a:r>
                <a:r>
                  <a:rPr lang="en-US" dirty="0"/>
                  <a:t> oscillation amplitudes. 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US" dirty="0"/>
                  <a:t>Studied beam loss distributions around the ring and across multiple turns.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endParaRPr lang="en-US" b="1" dirty="0"/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THIS IS A WORK IN PROGRESS</a:t>
                </a:r>
                <a:r>
                  <a:rPr lang="en-US" dirty="0"/>
                  <a:t>, affected by collimation optics updates and impedance modeling as well as potential tightening of the vertical collimator cut.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	</a:t>
                </a:r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</a:t>
                </a:r>
                <a:r>
                  <a:rPr lang="en-US" b="1" dirty="0"/>
                  <a:t>fast instability could be dangerous </a:t>
                </a:r>
                <a:r>
                  <a:rPr lang="en-US" dirty="0"/>
                  <a:t>if the feedback system fails.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US" dirty="0"/>
                  <a:t>Full </a:t>
                </a:r>
                <a:r>
                  <a:rPr lang="en-US"/>
                  <a:t>beam potentially lost </a:t>
                </a:r>
                <a:r>
                  <a:rPr lang="en-US" dirty="0"/>
                  <a:t>within few turns.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US" dirty="0"/>
                  <a:t>Almost 50% of beam energy lost in one turn, losses of order of MJ in the collimator can be expected.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US" dirty="0"/>
                  <a:t>The effects depend also on the phase advance.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r>
                  <a:rPr lang="en-US" dirty="0"/>
                  <a:t>High losses in tertiary collimators hence nearby experiments.</a:t>
                </a:r>
              </a:p>
              <a:p>
                <a:pPr marL="625950" lvl="1" indent="-285750">
                  <a:lnSpc>
                    <a:spcPct val="100000"/>
                  </a:lnSpc>
                </a:pPr>
                <a:endParaRPr lang="en-US" dirty="0"/>
              </a:p>
              <a:p>
                <a:pPr marL="285750" indent="-28575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This instability  could potentially cause damage both at the machine and detectors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further investigation is needed.</a:t>
                </a:r>
              </a:p>
            </p:txBody>
          </p:sp>
        </mc:Choice>
        <mc:Fallback xmlns="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08F4A617-F794-4EC3-78A0-A760EC86DF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52400" y="814174"/>
                <a:ext cx="8839200" cy="4119775"/>
              </a:xfrm>
              <a:blipFill>
                <a:blip r:embed="rId2"/>
                <a:stretch>
                  <a:fillRect l="-276" t="-444" b="-4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el 4">
            <a:extLst>
              <a:ext uri="{FF2B5EF4-FFF2-40B4-BE49-F238E27FC236}">
                <a16:creationId xmlns:a16="http://schemas.microsoft.com/office/drawing/2014/main" id="{E75CBF4B-4723-55E9-ADB2-8CA45477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6084"/>
            <a:ext cx="8263350" cy="418091"/>
          </a:xfrm>
        </p:spPr>
        <p:txBody>
          <a:bodyPr/>
          <a:lstStyle/>
          <a:p>
            <a:r>
              <a:rPr lang="en-US" b="1" dirty="0"/>
              <a:t>Conclusions</a:t>
            </a: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2A552FD9-BF0B-8270-1761-5CAAC3262968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19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6269A-29B0-4F6B-19D6-CB9D278E82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2D188FF3-47B0-3C97-ADF8-FEF65EB5A60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6F783BD-982B-5992-3C29-AB15A85A337B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2141970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5500800" cy="3088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6"/>
                </a:solidFill>
              </a:rPr>
              <a:t>Introduction to Fast Instability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6"/>
                </a:solidFill>
              </a:rPr>
              <a:t>Horizontal Instability Characteristics</a:t>
            </a:r>
            <a:endParaRPr lang="en-US" dirty="0"/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chemeClr val="accent6"/>
                </a:solidFill>
              </a:rPr>
              <a:t>Vertical Instability Characteristics</a:t>
            </a:r>
            <a:r>
              <a:rPr lang="en-US" dirty="0"/>
              <a:t>	</a:t>
            </a:r>
          </a:p>
          <a:p>
            <a:pPr marL="0" marR="0" lvl="0" indent="0" algn="l" defTabSz="685800" rtl="0" eaLnBrk="1" fontAlgn="auto" latinLnBrk="0" hangingPunct="1">
              <a:lnSpc>
                <a:spcPct val="200000"/>
              </a:lnSpc>
              <a:spcBef>
                <a:spcPts val="138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Conclusions</a:t>
            </a:r>
            <a:r>
              <a:rPr lang="en-US" dirty="0">
                <a:solidFill>
                  <a:schemeClr val="accent6"/>
                </a:solidFill>
                <a:latin typeface="Arial"/>
              </a:rPr>
              <a:t> </a:t>
            </a:r>
          </a:p>
          <a:p>
            <a:pPr marL="0" marR="0" lvl="0" indent="0" algn="l" defTabSz="685800" rtl="0" eaLnBrk="1" fontAlgn="auto" latinLnBrk="0" hangingPunct="1">
              <a:lnSpc>
                <a:spcPct val="200000"/>
              </a:lnSpc>
              <a:spcBef>
                <a:spcPts val="138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>
                <a:solidFill>
                  <a:schemeClr val="accent6"/>
                </a:solidFill>
                <a:latin typeface="Arial"/>
              </a:rPr>
              <a:t>Next steps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Table of contents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993EEE47-7A06-D34D-812E-797F255F9892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A90B7-EA98-BE32-4B4D-69EAED7DB8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B6C15B00-1EBF-E89F-2C51-B72A3617EAE4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4139B4D5-B854-AACB-988C-633F95704A9C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D7B80-57F3-8223-20EA-AD583F034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7AE523-D180-476C-126C-DC01595CDD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7099" y="985184"/>
            <a:ext cx="8458200" cy="38100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Energy deposition studies </a:t>
            </a:r>
            <a:r>
              <a:rPr lang="en-US" sz="1800" dirty="0"/>
              <a:t>→ impact distributions on collimators jaws provided to the FLUKA team.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High losses nearby experiments, </a:t>
            </a:r>
            <a:r>
              <a:rPr lang="en-US" sz="1800" b="1" dirty="0"/>
              <a:t>shower calculation in the detector regions </a:t>
            </a:r>
            <a:r>
              <a:rPr lang="en-US" sz="1800" dirty="0"/>
              <a:t>are needed.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Mitigating potential damage</a:t>
            </a:r>
            <a:r>
              <a:rPr lang="en-US" sz="2000" dirty="0"/>
              <a:t>: </a:t>
            </a:r>
            <a:r>
              <a:rPr lang="en-US" sz="1800" dirty="0"/>
              <a:t>the machine needs to be design such that this instability doesn’t occur: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redundancy in damper system, 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Interlocks,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reduced impedance,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high chromaticity,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…</a:t>
            </a:r>
          </a:p>
          <a:p>
            <a:pPr marL="625950" lvl="1" indent="-285750"/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D696DE4-AA89-9C01-B975-1ED43BAE7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6084"/>
            <a:ext cx="8263350" cy="418091"/>
          </a:xfrm>
        </p:spPr>
        <p:txBody>
          <a:bodyPr/>
          <a:lstStyle/>
          <a:p>
            <a:r>
              <a:rPr lang="en-US" b="1" dirty="0"/>
              <a:t>Next steps</a:t>
            </a: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BAE1CC1F-957A-25D4-1414-7ACBF3322961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20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B2DD32-1191-C559-0776-DA99DFB8A3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B6DC3566-A1F3-6E6C-4711-2F51A18E1565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C812A8DC-2BC5-4BCC-7649-600128FD5518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4117786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attention!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6EE8D5BA-13E1-DF60-2231-2C6423D84CE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1043BF8F-FBF3-D4B8-DFAD-A4232F52CA9B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18366-827B-0EF3-930C-A09927B53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CC364-4290-81CB-02F4-CF7B300614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E177C74A-C403-7350-8D6D-A35E8E62C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01736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51476-0D51-891A-9E67-4847C040F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D4A1450-9596-B50F-1654-51AC19C48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"/>
          <a:stretch/>
        </p:blipFill>
        <p:spPr>
          <a:xfrm>
            <a:off x="0" y="-1"/>
            <a:ext cx="5868144" cy="25095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07469F-9C34-8920-74A1-36EDEA52C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6" b="358"/>
          <a:stretch/>
        </p:blipFill>
        <p:spPr>
          <a:xfrm>
            <a:off x="2908034" y="2453712"/>
            <a:ext cx="6223532" cy="2679738"/>
          </a:xfrm>
          <a:prstGeom prst="rect">
            <a:avLst/>
          </a:prstGeom>
        </p:spPr>
      </p:pic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E4EF810-1909-C07E-FDD5-7E06BDF47F2E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23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3B313-1F51-9D42-D39A-9198D1D70647}"/>
              </a:ext>
            </a:extLst>
          </p:cNvPr>
          <p:cNvSpPr txBox="1"/>
          <p:nvPr/>
        </p:nvSpPr>
        <p:spPr>
          <a:xfrm>
            <a:off x="1420991" y="-176948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Horizontal: 3 turns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379F3C-A412-7F9A-FD4C-24FFCB91BAA3}"/>
              </a:ext>
            </a:extLst>
          </p:cNvPr>
          <p:cNvSpPr txBox="1"/>
          <p:nvPr/>
        </p:nvSpPr>
        <p:spPr>
          <a:xfrm>
            <a:off x="4572000" y="2300519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Vertical: 6 turns</a:t>
            </a:r>
          </a:p>
        </p:txBody>
      </p:sp>
      <p:sp>
        <p:nvSpPr>
          <p:cNvPr id="11" name="Textfeld 2">
            <a:extLst>
              <a:ext uri="{FF2B5EF4-FFF2-40B4-BE49-F238E27FC236}">
                <a16:creationId xmlns:a16="http://schemas.microsoft.com/office/drawing/2014/main" id="{FFD5D6DB-513E-99D7-9338-E0DF96B6CBD7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FC70C8-DBFD-017C-6396-6325C27ABE35}"/>
              </a:ext>
            </a:extLst>
          </p:cNvPr>
          <p:cNvSpPr txBox="1"/>
          <p:nvPr/>
        </p:nvSpPr>
        <p:spPr>
          <a:xfrm>
            <a:off x="6172200" y="209550"/>
            <a:ext cx="2209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primary collimator.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9F7720-D105-EC8F-B743-ACB016555A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61681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195D39DB-C37E-4734-B1D9-42602654B312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52400" y="1047750"/>
                <a:ext cx="8839200" cy="3886200"/>
              </a:xfrm>
            </p:spPr>
            <p:txBody>
              <a:bodyPr/>
              <a:lstStyle/>
              <a:p>
                <a:r>
                  <a:rPr lang="en-US" sz="1600" dirty="0"/>
                  <a:t>Assuming the beam as a single particle of charge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1600" dirty="0"/>
                  <a:t> (no coupling) under the influence of an external force(wake fields/impedance) and neglecting the l</a:t>
                </a:r>
                <a:r>
                  <a:rPr lang="it-IT" sz="1600" dirty="0"/>
                  <a:t>ongitudinal motion.</a:t>
                </a:r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A complex tune shift is generated due to the impedance of the ring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𝑗𝑉</m:t>
                    </m:r>
                  </m:oMath>
                </a14:m>
                <a:r>
                  <a:rPr lang="en-US" sz="1600" dirty="0"/>
                  <a:t>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:r>
                  <a:rPr lang="en-US" sz="1600" dirty="0" err="1"/>
                  <a:t>betatron</a:t>
                </a:r>
                <a:r>
                  <a:rPr lang="en-US" sz="1600" dirty="0"/>
                  <a:t> motion is influenced by such </a:t>
                </a:r>
              </a:p>
              <a:p>
                <a:r>
                  <a:rPr lang="en-US" sz="1600" dirty="0"/>
                  <a:t>   impedance.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real part of the impedance define</a:t>
                </a:r>
              </a:p>
              <a:p>
                <a:r>
                  <a:rPr lang="en-US" sz="1600" dirty="0"/>
                  <a:t>   growth/damping rate of the </a:t>
                </a:r>
                <a:r>
                  <a:rPr lang="en-US" sz="1600" dirty="0" err="1"/>
                  <a:t>betatron</a:t>
                </a:r>
                <a:r>
                  <a:rPr lang="en-US" sz="1600" dirty="0"/>
                  <a:t> oscillation.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:r>
                  <a:rPr lang="en-US" sz="1600" b="1" dirty="0"/>
                  <a:t>instability rise-time </a:t>
                </a:r>
                <a:r>
                  <a:rPr lang="en-US" sz="1600" dirty="0"/>
                  <a:t>is given by: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en-US" sz="1600" dirty="0"/>
              </a:p>
              <a:p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 ×{−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)}</m:t>
                          </m:r>
                        </m:den>
                      </m:f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</m:t>
                      </m:r>
                    </m:oMath>
                  </m:oMathPara>
                </a14:m>
                <a:endParaRPr lang="it-IT" sz="1600" b="0" dirty="0"/>
              </a:p>
              <a:p>
                <a:endParaRPr lang="en-US" sz="1600" dirty="0"/>
              </a:p>
              <a:p>
                <a:endParaRPr lang="it-IT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b="1" dirty="0"/>
                  <a:t>If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 →</m:t>
                    </m:r>
                  </m:oMath>
                </a14:m>
                <a:r>
                  <a:rPr lang="en-US" sz="1600" b="1" dirty="0"/>
                  <a:t> </a:t>
                </a:r>
                <a:r>
                  <a:rPr lang="en-US" sz="1600" b="1" dirty="0" err="1"/>
                  <a:t>betatron</a:t>
                </a:r>
                <a:r>
                  <a:rPr lang="en-US" sz="1600" b="1" dirty="0"/>
                  <a:t> oscillations grow </a:t>
                </a:r>
              </a:p>
              <a:p>
                <a:r>
                  <a:rPr lang="en-US" sz="1600" b="1" dirty="0"/>
                  <a:t>     exponentially.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b="1" dirty="0"/>
              </a:p>
              <a:p>
                <a:r>
                  <a:rPr lang="en-US" sz="1400" dirty="0"/>
                  <a:t>For more </a:t>
                </a:r>
                <a:r>
                  <a:rPr lang="en-US" sz="1400" dirty="0" err="1"/>
                  <a:t>detalies</a:t>
                </a:r>
                <a:r>
                  <a:rPr lang="en-US" sz="1400" dirty="0"/>
                  <a:t> X. </a:t>
                </a:r>
                <a:r>
                  <a:rPr lang="en-US" sz="1400" dirty="0" err="1"/>
                  <a:t>Buffat</a:t>
                </a:r>
                <a:r>
                  <a:rPr lang="en-US" sz="1400" dirty="0"/>
                  <a:t>.</a:t>
                </a:r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195D39DB-C37E-4734-B1D9-42602654B3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52400" y="1047750"/>
                <a:ext cx="8839200" cy="3886200"/>
              </a:xfrm>
              <a:blipFill>
                <a:blip r:embed="rId2"/>
                <a:stretch>
                  <a:fillRect l="-345" t="-2041" b="-47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512325"/>
            <a:ext cx="8263350" cy="588751"/>
          </a:xfrm>
        </p:spPr>
        <p:txBody>
          <a:bodyPr/>
          <a:lstStyle/>
          <a:p>
            <a:r>
              <a:rPr lang="en-US" b="1" dirty="0"/>
              <a:t>Fast instability: Introduction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CF33CDFB-D7A6-4C44-B7F6-BA95D0A33AF6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24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" name="Picture Placeholder 9" descr="A graph with a line&#10;&#10;Description automatically generated">
            <a:extLst>
              <a:ext uri="{FF2B5EF4-FFF2-40B4-BE49-F238E27FC236}">
                <a16:creationId xmlns:a16="http://schemas.microsoft.com/office/drawing/2014/main" id="{AC6BAC09-F5F7-0F26-EAE6-2EDD70C4C7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794" b="1584"/>
          <a:stretch/>
        </p:blipFill>
        <p:spPr>
          <a:xfrm>
            <a:off x="4653928" y="2098845"/>
            <a:ext cx="4038600" cy="2511842"/>
          </a:xfrm>
          <a:prstGeom prst="rect">
            <a:avLst/>
          </a:prstGeom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588BF252-79E2-6DFD-8B2F-C3F6E53ECED3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04/11/2024 / 2nd FCC Italy &amp; France Workshop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61F3B0E8-6CB3-A164-B036-FC7FB299AA92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42A1A-85CF-3249-243A-82CDB0FBA1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90691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D2AB9-DEF0-9755-0438-BB963BB08E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17F503B-6BF9-C0CD-9A28-4E20E759C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461" y="1079535"/>
            <a:ext cx="4720839" cy="21429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231DCDA-1528-4D44-59E5-1F458CE05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079884"/>
            <a:ext cx="4720839" cy="214293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D0374AA-48E3-87B2-E913-F46176667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9462" y="2978918"/>
            <a:ext cx="4720839" cy="21429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8FB82FD-486B-2E4C-A36C-358B2D89B8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78918"/>
            <a:ext cx="4720841" cy="21429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6FFBDE-4333-9BCC-489E-FFBB30D98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61950"/>
            <a:ext cx="8263350" cy="506698"/>
          </a:xfrm>
        </p:spPr>
        <p:txBody>
          <a:bodyPr/>
          <a:lstStyle/>
          <a:p>
            <a:r>
              <a:rPr lang="en-US" b="1" dirty="0" err="1"/>
              <a:t>Lossmaps</a:t>
            </a:r>
            <a:r>
              <a:rPr lang="en-US" b="1" dirty="0"/>
              <a:t>: Time distribution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F3C8B45A-7194-5651-A995-18A269977EAA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25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CA1B9A-37AC-3D4C-12EC-DA9353EED17A}"/>
                  </a:ext>
                </a:extLst>
              </p:cNvPr>
              <p:cNvSpPr txBox="1"/>
              <p:nvPr/>
            </p:nvSpPr>
            <p:spPr>
              <a:xfrm>
                <a:off x="7696200" y="1130564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CA1B9A-37AC-3D4C-12EC-DA9353EED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1130564"/>
                <a:ext cx="175260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D1A8C41-03A5-AEA0-865D-853A9790936F}"/>
                  </a:ext>
                </a:extLst>
              </p:cNvPr>
              <p:cNvSpPr txBox="1"/>
              <p:nvPr/>
            </p:nvSpPr>
            <p:spPr>
              <a:xfrm>
                <a:off x="3352800" y="1079186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21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D1A8C41-03A5-AEA0-865D-853A97909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079186"/>
                <a:ext cx="175260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6D98D-9B27-F08E-F18D-FCCDA123B0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5FB834D-E1CA-3217-BDFA-D3990E66D07D}"/>
                  </a:ext>
                </a:extLst>
              </p:cNvPr>
              <p:cNvSpPr txBox="1"/>
              <p:nvPr/>
            </p:nvSpPr>
            <p:spPr>
              <a:xfrm>
                <a:off x="3352800" y="2978918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5FB834D-E1CA-3217-BDFA-D3990E66D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2978918"/>
                <a:ext cx="1752600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2B58C7-660D-F652-54BD-42D5DDB5A623}"/>
                  </a:ext>
                </a:extLst>
              </p:cNvPr>
              <p:cNvSpPr txBox="1"/>
              <p:nvPr/>
            </p:nvSpPr>
            <p:spPr>
              <a:xfrm>
                <a:off x="7696200" y="3019616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2B58C7-660D-F652-54BD-42D5DDB5A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3019616"/>
                <a:ext cx="1752600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feld 1">
            <a:extLst>
              <a:ext uri="{FF2B5EF4-FFF2-40B4-BE49-F238E27FC236}">
                <a16:creationId xmlns:a16="http://schemas.microsoft.com/office/drawing/2014/main" id="{97299EA2-36D5-1915-00DD-B1FC1B795A71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24" name="Textfeld 2">
            <a:extLst>
              <a:ext uri="{FF2B5EF4-FFF2-40B4-BE49-F238E27FC236}">
                <a16:creationId xmlns:a16="http://schemas.microsoft.com/office/drawing/2014/main" id="{C8A74154-3CA9-6455-F8C5-168F1224B399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526D38-E9AF-4CB6-0B3C-5BBC1C01B98F}"/>
              </a:ext>
            </a:extLst>
          </p:cNvPr>
          <p:cNvSpPr txBox="1"/>
          <p:nvPr/>
        </p:nvSpPr>
        <p:spPr>
          <a:xfrm>
            <a:off x="148838" y="67787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02102C-86CE-5C35-BCD1-5EA6FBBB385F}"/>
              </a:ext>
            </a:extLst>
          </p:cNvPr>
          <p:cNvSpPr txBox="1"/>
          <p:nvPr/>
        </p:nvSpPr>
        <p:spPr>
          <a:xfrm>
            <a:off x="1778274" y="67787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1E6BB9-29B3-3853-DB76-E0DDB8912FB0}"/>
              </a:ext>
            </a:extLst>
          </p:cNvPr>
          <p:cNvSpPr txBox="1"/>
          <p:nvPr/>
        </p:nvSpPr>
        <p:spPr>
          <a:xfrm>
            <a:off x="658349" y="666678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4A96D9-A92A-7DA2-AD1F-FFF7C8686F60}"/>
              </a:ext>
            </a:extLst>
          </p:cNvPr>
          <p:cNvSpPr txBox="1"/>
          <p:nvPr/>
        </p:nvSpPr>
        <p:spPr>
          <a:xfrm>
            <a:off x="2894280" y="672787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017F5D-0E6A-BC00-3199-81D29B65E155}"/>
              </a:ext>
            </a:extLst>
          </p:cNvPr>
          <p:cNvSpPr txBox="1"/>
          <p:nvPr/>
        </p:nvSpPr>
        <p:spPr>
          <a:xfrm>
            <a:off x="4499362" y="673779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2729D1-0312-2FC7-3CB3-545F404EF400}"/>
              </a:ext>
            </a:extLst>
          </p:cNvPr>
          <p:cNvSpPr txBox="1"/>
          <p:nvPr/>
        </p:nvSpPr>
        <p:spPr>
          <a:xfrm>
            <a:off x="1175499" y="676179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69FEFC-72D9-0D7C-A43A-53839ABCA8BC}"/>
              </a:ext>
            </a:extLst>
          </p:cNvPr>
          <p:cNvSpPr txBox="1"/>
          <p:nvPr/>
        </p:nvSpPr>
        <p:spPr>
          <a:xfrm>
            <a:off x="3407710" y="67131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B1EB344-492C-19D1-3D21-9C673B480E10}"/>
              </a:ext>
            </a:extLst>
          </p:cNvPr>
          <p:cNvSpPr txBox="1"/>
          <p:nvPr/>
        </p:nvSpPr>
        <p:spPr>
          <a:xfrm>
            <a:off x="3994899" y="68060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2F33A3-6A13-95BC-DA6B-2129FF6D9859}"/>
              </a:ext>
            </a:extLst>
          </p:cNvPr>
          <p:cNvSpPr txBox="1"/>
          <p:nvPr/>
        </p:nvSpPr>
        <p:spPr>
          <a:xfrm>
            <a:off x="2245458" y="67787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8A2D0BC-C02E-9C6B-72AC-0997BE2755FE}"/>
              </a:ext>
            </a:extLst>
          </p:cNvPr>
          <p:cNvSpPr txBox="1"/>
          <p:nvPr/>
        </p:nvSpPr>
        <p:spPr>
          <a:xfrm>
            <a:off x="6118112" y="664469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A5BD5D-137D-7D46-C1FF-36E4C2367333}"/>
              </a:ext>
            </a:extLst>
          </p:cNvPr>
          <p:cNvSpPr txBox="1"/>
          <p:nvPr/>
        </p:nvSpPr>
        <p:spPr>
          <a:xfrm>
            <a:off x="4998187" y="653274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84F648-7F88-9A61-9276-809BC8D7D8E7}"/>
              </a:ext>
            </a:extLst>
          </p:cNvPr>
          <p:cNvSpPr txBox="1"/>
          <p:nvPr/>
        </p:nvSpPr>
        <p:spPr>
          <a:xfrm>
            <a:off x="7234118" y="659383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685FC22-51EC-FC42-775B-F78EED900883}"/>
              </a:ext>
            </a:extLst>
          </p:cNvPr>
          <p:cNvSpPr txBox="1"/>
          <p:nvPr/>
        </p:nvSpPr>
        <p:spPr>
          <a:xfrm>
            <a:off x="8839200" y="660375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E8CB33-230B-F487-A969-54C51E2D8311}"/>
              </a:ext>
            </a:extLst>
          </p:cNvPr>
          <p:cNvSpPr txBox="1"/>
          <p:nvPr/>
        </p:nvSpPr>
        <p:spPr>
          <a:xfrm>
            <a:off x="5515337" y="662775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A7CBBF8-FD9B-F77F-E192-C902CB109985}"/>
              </a:ext>
            </a:extLst>
          </p:cNvPr>
          <p:cNvSpPr txBox="1"/>
          <p:nvPr/>
        </p:nvSpPr>
        <p:spPr>
          <a:xfrm>
            <a:off x="7747548" y="657909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1E918B-60AE-4321-B6ED-35EFA4A13632}"/>
              </a:ext>
            </a:extLst>
          </p:cNvPr>
          <p:cNvSpPr txBox="1"/>
          <p:nvPr/>
        </p:nvSpPr>
        <p:spPr>
          <a:xfrm>
            <a:off x="8334737" y="667199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D3FF677-AF99-F07D-2A87-F9B3B453CC8B}"/>
              </a:ext>
            </a:extLst>
          </p:cNvPr>
          <p:cNvSpPr txBox="1"/>
          <p:nvPr/>
        </p:nvSpPr>
        <p:spPr>
          <a:xfrm>
            <a:off x="6585296" y="664469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494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8C65F-3BE4-739D-2944-CFED27175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F405A2-5910-5BA6-0E66-A687438C2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/>
              <a:t>Collimator impact distributions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B4455EC6-C55C-0FB2-2014-7E048078F4D0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26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E428E2-98B6-D457-D127-1EF2EFEB26F8}"/>
              </a:ext>
            </a:extLst>
          </p:cNvPr>
          <p:cNvSpPr txBox="1"/>
          <p:nvPr/>
        </p:nvSpPr>
        <p:spPr>
          <a:xfrm>
            <a:off x="2237400" y="2420359"/>
            <a:ext cx="46044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AFAFA"/>
                </a:solidFill>
                <a:effectLst/>
                <a:latin typeface="-apple-system"/>
              </a:rPr>
              <a:t>anchor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A677ED-A4B0-05C6-EE2D-745738CAF6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6335" y="1086919"/>
            <a:ext cx="3604582" cy="35202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10A53B7-9924-EB1C-930C-B78E17F91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8734" y="1504950"/>
            <a:ext cx="2747666" cy="22892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253E72-60AF-8A56-D572-463EA7D62A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40" y="1504950"/>
            <a:ext cx="2723181" cy="22892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4B2C047-33F2-A979-0825-9C3CE48192B4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A22996-F581-7EAD-9D9D-D3C99927DBC3}"/>
                  </a:ext>
                </a:extLst>
              </p:cNvPr>
              <p:cNvSpPr txBox="1"/>
              <p:nvPr/>
            </p:nvSpPr>
            <p:spPr>
              <a:xfrm>
                <a:off x="65400" y="819150"/>
                <a:ext cx="5420935" cy="500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dirty="0"/>
                  <a:t>Considering the configuration </a:t>
                </a:r>
                <a14:m>
                  <m:oMath xmlns:m="http://schemas.openxmlformats.org/officeDocument/2006/math"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0°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800" b="1" dirty="0"/>
                  <a:t>: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A22996-F581-7EAD-9D9D-D3C99927D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0" y="819150"/>
                <a:ext cx="5420935" cy="500778"/>
              </a:xfrm>
              <a:prstGeom prst="rect">
                <a:avLst/>
              </a:prstGeom>
              <a:blipFill>
                <a:blip r:embed="rId6"/>
                <a:stretch>
                  <a:fillRect l="-1012" b="-180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6C1A32F-195C-BED4-8419-92E155A27B84}"/>
              </a:ext>
            </a:extLst>
          </p:cNvPr>
          <p:cNvSpPr txBox="1"/>
          <p:nvPr/>
        </p:nvSpPr>
        <p:spPr>
          <a:xfrm>
            <a:off x="152400" y="3827443"/>
            <a:ext cx="54360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Impact distributions have been provided to the FLUKA team for energy deposition studies.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Note: Axes are with respect to the collimator system.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88C522-F583-A892-45B7-AC971E0BE4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C0D00B3A-66CC-4671-AE53-A6053ED8D239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3ABCFEC1-0797-E8DE-5B78-356E23673D2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3103490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22084-0968-9100-B331-67151D9A8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228AD5-A0FE-549E-A46B-36F47CE9F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96084"/>
            <a:ext cx="8763000" cy="804066"/>
          </a:xfrm>
        </p:spPr>
        <p:txBody>
          <a:bodyPr/>
          <a:lstStyle/>
          <a:p>
            <a:r>
              <a:rPr lang="en-US" b="1" dirty="0"/>
              <a:t>Losses at the primary collimator (tcp.h.b1)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E464EF8F-B502-5465-3C79-75E3036076C7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27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369237DC-5903-010A-2597-2B749681473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28631" y="1226185"/>
            <a:ext cx="4638366" cy="3820925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6319312E-012C-D9A6-01AE-FCF83BB3AC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4572000" y="1200150"/>
            <a:ext cx="4668108" cy="384542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A328B7A-652C-A27D-002D-78EB69D807CD}"/>
              </a:ext>
            </a:extLst>
          </p:cNvPr>
          <p:cNvSpPr txBox="1"/>
          <p:nvPr/>
        </p:nvSpPr>
        <p:spPr>
          <a:xfrm>
            <a:off x="152399" y="746155"/>
            <a:ext cx="8893277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To compare the various cases is useful to look at the losses in the primary with respect to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ED39A4-E8C2-397A-2DB3-9903597CFBD1}"/>
                  </a:ext>
                </a:extLst>
              </p:cNvPr>
              <p:cNvSpPr txBox="1"/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ED39A4-E8C2-397A-2DB3-9903597CF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E31E7D8-D761-E480-6C87-354B0E683B0B}"/>
                  </a:ext>
                </a:extLst>
              </p:cNvPr>
              <p:cNvSpPr txBox="1"/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E31E7D8-D761-E480-6C87-354B0E683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20EB73-EC6B-B1F2-1F10-89B2EA87BF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4C79747F-F7F5-5E1C-A0C4-E4353AC8A217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A5CD6A2B-06BE-A31B-5C12-56E315CDFE5E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5834466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FD976-6C83-A7BD-982B-20A2D9D08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090F-B41B-09C8-2121-D5579DA6E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96084"/>
            <a:ext cx="8763000" cy="804066"/>
          </a:xfrm>
        </p:spPr>
        <p:txBody>
          <a:bodyPr/>
          <a:lstStyle/>
          <a:p>
            <a:r>
              <a:rPr lang="en-US" b="1" dirty="0"/>
              <a:t>Losses at the tertiary collimator (tct.h.1.b1)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148436D7-32BF-FA32-A3B6-B54822A7C895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28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1228831-AFB3-3EF2-A1EA-0609835F8BF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28631" y="1226185"/>
            <a:ext cx="4638366" cy="3820925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256CE4AC-7D09-7F05-DB95-F79D8632C72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4572000" y="1200150"/>
            <a:ext cx="4668108" cy="384542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C850033-71CE-01EB-B832-83C81F878877}"/>
              </a:ext>
            </a:extLst>
          </p:cNvPr>
          <p:cNvSpPr txBox="1"/>
          <p:nvPr/>
        </p:nvSpPr>
        <p:spPr>
          <a:xfrm>
            <a:off x="152399" y="746155"/>
            <a:ext cx="8893277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To compare the various cases is useful to look at the losses in the primary with respect to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27AABF3-823E-5AEA-1DBD-3B6708BA12F3}"/>
                  </a:ext>
                </a:extLst>
              </p:cNvPr>
              <p:cNvSpPr txBox="1"/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27AABF3-823E-5AEA-1DBD-3B6708BA1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DFDB19F-9DE9-7864-5A13-015298C8BBFC}"/>
                  </a:ext>
                </a:extLst>
              </p:cNvPr>
              <p:cNvSpPr txBox="1"/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DFDB19F-9DE9-7864-5A13-015298C8B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61F762-8E35-C8EE-6BC6-B39BA50CAB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14B53344-733F-E179-3D6F-98ECA209151C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F5DE0DAE-ABBD-3B3C-70C3-AF86EEAE604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5617083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71FEA-7582-14F0-20C2-96A3D90B4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89A201B-D9D4-4905-3095-ECC74F213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461" y="1044033"/>
            <a:ext cx="4720839" cy="21429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C280CD-31A1-8E4B-01BB-FB07F3DF02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044382"/>
            <a:ext cx="4720839" cy="21429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E3A7948-8F05-3078-AC31-33C71EBB09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9462" y="2943416"/>
            <a:ext cx="4720839" cy="21429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A435E7-6C4C-F706-CC88-91308A1A9D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2943416"/>
            <a:ext cx="4720839" cy="21429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7D5006B-A4E7-A62B-101F-A46B3D354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 err="1"/>
              <a:t>Lossmaps</a:t>
            </a:r>
            <a:r>
              <a:rPr lang="en-US" b="1" dirty="0"/>
              <a:t>: Time distribution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57DC1F49-A33D-7F1B-E367-759F26A5E2D3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29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8D5AF46-3AEB-CE62-7ABF-9097298CF411}"/>
                  </a:ext>
                </a:extLst>
              </p:cNvPr>
              <p:cNvSpPr txBox="1"/>
              <p:nvPr/>
            </p:nvSpPr>
            <p:spPr>
              <a:xfrm>
                <a:off x="7696200" y="1058430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8D5AF46-3AEB-CE62-7ABF-9097298CF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1058430"/>
                <a:ext cx="175260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F53D79-174F-54DC-8502-EF7AA0AE18BA}"/>
                  </a:ext>
                </a:extLst>
              </p:cNvPr>
              <p:cNvSpPr txBox="1"/>
              <p:nvPr/>
            </p:nvSpPr>
            <p:spPr>
              <a:xfrm>
                <a:off x="3352800" y="1047750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21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F53D79-174F-54DC-8502-EF7AA0AE1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047750"/>
                <a:ext cx="1752600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AD0EE-2043-B84F-5063-4A347FAF56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F95466-1F69-1A70-7B10-97A43E055495}"/>
                  </a:ext>
                </a:extLst>
              </p:cNvPr>
              <p:cNvSpPr txBox="1"/>
              <p:nvPr/>
            </p:nvSpPr>
            <p:spPr>
              <a:xfrm>
                <a:off x="3352800" y="2947482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F95466-1F69-1A70-7B10-97A43E055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2947482"/>
                <a:ext cx="1752600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30196F4-6D43-20C8-C6A3-D0FEA97AE5B9}"/>
                  </a:ext>
                </a:extLst>
              </p:cNvPr>
              <p:cNvSpPr txBox="1"/>
              <p:nvPr/>
            </p:nvSpPr>
            <p:spPr>
              <a:xfrm>
                <a:off x="7696200" y="2947482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24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𝟔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30196F4-6D43-20C8-C6A3-D0FEA97AE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2947482"/>
                <a:ext cx="1752600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1">
            <a:extLst>
              <a:ext uri="{FF2B5EF4-FFF2-40B4-BE49-F238E27FC236}">
                <a16:creationId xmlns:a16="http://schemas.microsoft.com/office/drawing/2014/main" id="{49CC9F0A-70D5-5523-AD25-583D842D0E42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1F3EDBA8-EC54-946E-20FC-30747E9779DE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F80140-415F-C807-FEAF-EA7BC713307E}"/>
              </a:ext>
            </a:extLst>
          </p:cNvPr>
          <p:cNvSpPr txBox="1"/>
          <p:nvPr/>
        </p:nvSpPr>
        <p:spPr>
          <a:xfrm>
            <a:off x="148838" y="64510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2CC689-6BC3-9CEA-2A88-12B59CFCD0DC}"/>
              </a:ext>
            </a:extLst>
          </p:cNvPr>
          <p:cNvSpPr txBox="1"/>
          <p:nvPr/>
        </p:nvSpPr>
        <p:spPr>
          <a:xfrm>
            <a:off x="1778274" y="64510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C63E82-C8DD-7CBA-1E84-177E403D9548}"/>
              </a:ext>
            </a:extLst>
          </p:cNvPr>
          <p:cNvSpPr txBox="1"/>
          <p:nvPr/>
        </p:nvSpPr>
        <p:spPr>
          <a:xfrm>
            <a:off x="658349" y="633906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B0CCC8-37E1-1A2F-0ACC-E86D82C1CCF2}"/>
              </a:ext>
            </a:extLst>
          </p:cNvPr>
          <p:cNvSpPr txBox="1"/>
          <p:nvPr/>
        </p:nvSpPr>
        <p:spPr>
          <a:xfrm>
            <a:off x="2894280" y="640015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C605A6-ABB5-69E2-495B-80A223793D00}"/>
              </a:ext>
            </a:extLst>
          </p:cNvPr>
          <p:cNvSpPr txBox="1"/>
          <p:nvPr/>
        </p:nvSpPr>
        <p:spPr>
          <a:xfrm>
            <a:off x="4499362" y="64100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DA23BF-BBDA-56D9-C45C-59E595E77452}"/>
              </a:ext>
            </a:extLst>
          </p:cNvPr>
          <p:cNvSpPr txBox="1"/>
          <p:nvPr/>
        </p:nvSpPr>
        <p:spPr>
          <a:xfrm>
            <a:off x="1175499" y="643407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481B871-74DA-F722-B5B8-89CC36EEE944}"/>
              </a:ext>
            </a:extLst>
          </p:cNvPr>
          <p:cNvSpPr txBox="1"/>
          <p:nvPr/>
        </p:nvSpPr>
        <p:spPr>
          <a:xfrm>
            <a:off x="3407710" y="63854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432936-317C-1072-9F7C-94613042B048}"/>
              </a:ext>
            </a:extLst>
          </p:cNvPr>
          <p:cNvSpPr txBox="1"/>
          <p:nvPr/>
        </p:nvSpPr>
        <p:spPr>
          <a:xfrm>
            <a:off x="3994899" y="64783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7FCE53-5310-5AF4-8968-25294A5E7228}"/>
              </a:ext>
            </a:extLst>
          </p:cNvPr>
          <p:cNvSpPr txBox="1"/>
          <p:nvPr/>
        </p:nvSpPr>
        <p:spPr>
          <a:xfrm>
            <a:off x="2245458" y="645101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7E4451-D815-B4F3-14E3-A00394C70982}"/>
              </a:ext>
            </a:extLst>
          </p:cNvPr>
          <p:cNvSpPr txBox="1"/>
          <p:nvPr/>
        </p:nvSpPr>
        <p:spPr>
          <a:xfrm>
            <a:off x="6118112" y="63169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5501AE-C657-E444-0260-32789CE4CD4A}"/>
              </a:ext>
            </a:extLst>
          </p:cNvPr>
          <p:cNvSpPr txBox="1"/>
          <p:nvPr/>
        </p:nvSpPr>
        <p:spPr>
          <a:xfrm>
            <a:off x="4998187" y="620502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6D53A4-F983-DB9A-6CD2-40460C851DC5}"/>
              </a:ext>
            </a:extLst>
          </p:cNvPr>
          <p:cNvSpPr txBox="1"/>
          <p:nvPr/>
        </p:nvSpPr>
        <p:spPr>
          <a:xfrm>
            <a:off x="7234118" y="626611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5393CE-252A-D425-5C1A-0FBC965AD9DC}"/>
              </a:ext>
            </a:extLst>
          </p:cNvPr>
          <p:cNvSpPr txBox="1"/>
          <p:nvPr/>
        </p:nvSpPr>
        <p:spPr>
          <a:xfrm>
            <a:off x="8839200" y="627603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ACF0C0-D9C2-789E-660F-1FF852DD282C}"/>
              </a:ext>
            </a:extLst>
          </p:cNvPr>
          <p:cNvSpPr txBox="1"/>
          <p:nvPr/>
        </p:nvSpPr>
        <p:spPr>
          <a:xfrm>
            <a:off x="5515337" y="630003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EE4EC2-242C-3C3C-1BF7-FCE00EA236BF}"/>
              </a:ext>
            </a:extLst>
          </p:cNvPr>
          <p:cNvSpPr txBox="1"/>
          <p:nvPr/>
        </p:nvSpPr>
        <p:spPr>
          <a:xfrm>
            <a:off x="7747548" y="62513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B74239-30B2-77F1-E84E-1B6508BC5DBB}"/>
              </a:ext>
            </a:extLst>
          </p:cNvPr>
          <p:cNvSpPr txBox="1"/>
          <p:nvPr/>
        </p:nvSpPr>
        <p:spPr>
          <a:xfrm>
            <a:off x="8334737" y="63442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8101AB5-858F-6965-E5AC-401323301D2F}"/>
              </a:ext>
            </a:extLst>
          </p:cNvPr>
          <p:cNvSpPr txBox="1"/>
          <p:nvPr/>
        </p:nvSpPr>
        <p:spPr>
          <a:xfrm>
            <a:off x="6585296" y="631697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92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D5A87-03CC-4101-3961-A8EAB4620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FC1F58-41C1-713E-49F4-3BC8E88276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400" y="895350"/>
            <a:ext cx="8839200" cy="39624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The ring impedance can generate an instability that leads the </a:t>
            </a:r>
            <a:r>
              <a:rPr lang="it-IT" sz="1800" b="1" dirty="0"/>
              <a:t>beam to</a:t>
            </a:r>
            <a:r>
              <a:rPr lang="en-US" sz="1800" b="1" dirty="0"/>
              <a:t> oscillate coherently with an exponentially growing amplitude,</a:t>
            </a:r>
            <a:r>
              <a:rPr lang="it-IT" sz="1800" b="1" dirty="0"/>
              <a:t> potentially losing the beam within few turns</a:t>
            </a:r>
            <a:r>
              <a:rPr lang="it-IT" sz="1800" dirty="0"/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A feedback system is under development to damp the instability. However, </a:t>
            </a:r>
            <a:r>
              <a:rPr lang="it-IT" sz="1800" b="1" dirty="0"/>
              <a:t>feedback failures might happen and need to be investigated</a:t>
            </a:r>
            <a:r>
              <a:rPr lang="it-IT" sz="1800" dirty="0"/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Effects on machine and detectors need to be </a:t>
            </a:r>
            <a:r>
              <a:rPr lang="en-US" sz="1800" dirty="0"/>
              <a:t>understood</a:t>
            </a:r>
            <a:r>
              <a:rPr lang="it-IT" sz="1800" dirty="0"/>
              <a:t> to avoid damage.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Collimation system must protect the machine/detectors also in this scenario and shouldn’t be damaged by it.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If not, both collimation and feedback systems must be improved or the beam must be dumped before any damage occurs.</a:t>
            </a:r>
          </a:p>
          <a:p>
            <a:endParaRPr lang="it-IT" sz="1600" b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A4E50A-42C5-AB52-EDBB-AA4FFBF5F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38150"/>
            <a:ext cx="8263350" cy="588751"/>
          </a:xfrm>
        </p:spPr>
        <p:txBody>
          <a:bodyPr/>
          <a:lstStyle/>
          <a:p>
            <a:r>
              <a:rPr lang="en-US" b="1" dirty="0"/>
              <a:t>Fast instability Introduction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AFEF89DF-BE3E-098E-D0C2-D6DD05502588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3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579FA4-BE65-944D-41A0-252CFEDE01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9AFE159C-1C89-9306-D74C-688412CDE0A8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1471E953-6557-9B33-B3D7-92EF060CD0F9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6935683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8228D-218E-2118-81E7-14A5F7D04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ED182-C1F1-9C63-702A-87940FC8E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/>
              <a:t>Collimator impact distributions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C9D3075B-C003-0259-60A5-6A99D031BCC2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30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FACADE-9B5A-489C-07BA-FF1F1564D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45708" y="467951"/>
            <a:ext cx="2446561" cy="45421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BB9987E-2409-56BA-144E-1B2F787760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02599" y="1200150"/>
            <a:ext cx="2002801" cy="34456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AF4DD9A-708C-A3D7-4985-A99E802A9D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659" y="1123950"/>
            <a:ext cx="2038343" cy="350682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320D894-9669-CA14-8D15-11DEF145B887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32D8A98-EDB7-78A4-B513-7995523CEE0A}"/>
                  </a:ext>
                </a:extLst>
              </p:cNvPr>
              <p:cNvSpPr txBox="1"/>
              <p:nvPr/>
            </p:nvSpPr>
            <p:spPr>
              <a:xfrm>
                <a:off x="65400" y="699372"/>
                <a:ext cx="5420935" cy="500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dirty="0"/>
                  <a:t>For the configuration </a:t>
                </a:r>
                <a14:m>
                  <m:oMath xmlns:m="http://schemas.openxmlformats.org/officeDocument/2006/math"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0°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800" b="1" dirty="0"/>
                  <a:t>: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32D8A98-EDB7-78A4-B513-7995523CE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0" y="699372"/>
                <a:ext cx="5420935" cy="500778"/>
              </a:xfrm>
              <a:prstGeom prst="rect">
                <a:avLst/>
              </a:prstGeom>
              <a:blipFill>
                <a:blip r:embed="rId6"/>
                <a:stretch>
                  <a:fillRect l="-1012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8602E2A-B1BA-186D-71B7-9F7774C47161}"/>
              </a:ext>
            </a:extLst>
          </p:cNvPr>
          <p:cNvSpPr txBox="1"/>
          <p:nvPr/>
        </p:nvSpPr>
        <p:spPr>
          <a:xfrm>
            <a:off x="76199" y="4592715"/>
            <a:ext cx="63244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Impact distributions have been provided to the FLUKA team for energy deposition studies.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2E09C7-B1B2-96A4-21D9-9B9AFD1CF1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0D5F3383-D5DE-AAF5-0B74-74F10D3419F9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696062ED-ADEB-56B8-FB82-6B470EE4B529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9662885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1119C-77F8-B2FA-896F-3C889F1F5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08A2A9-37AA-BFE2-ED99-5EB28796F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96084"/>
            <a:ext cx="8763000" cy="804066"/>
          </a:xfrm>
        </p:spPr>
        <p:txBody>
          <a:bodyPr/>
          <a:lstStyle/>
          <a:p>
            <a:r>
              <a:rPr lang="en-US" b="1" dirty="0"/>
              <a:t>Losses at the primary collimator (tcp.v.b1)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2009296A-1876-B59B-500E-F7D4BAE48A9A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31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9799D27C-1EC0-657C-42A7-7A8B6A27849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28631" y="1226185"/>
            <a:ext cx="4638366" cy="3820925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6C12A3F9-0AB8-2901-73BB-59DE444528E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4572000" y="1200150"/>
            <a:ext cx="4668108" cy="384542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4E76583-E427-494D-20AB-B2F298AAFF76}"/>
              </a:ext>
            </a:extLst>
          </p:cNvPr>
          <p:cNvSpPr txBox="1"/>
          <p:nvPr/>
        </p:nvSpPr>
        <p:spPr>
          <a:xfrm>
            <a:off x="152399" y="746155"/>
            <a:ext cx="8893277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To compare the various cases is useful to look at the losses in the primary with respect to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46382DE-CC29-F66E-0B35-4BC95B0FB9F1}"/>
                  </a:ext>
                </a:extLst>
              </p:cNvPr>
              <p:cNvSpPr txBox="1"/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46382DE-CC29-F66E-0B35-4BC95B0FB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36EEB07-DF2D-CCC7-8B32-D0E65DBA8E5D}"/>
                  </a:ext>
                </a:extLst>
              </p:cNvPr>
              <p:cNvSpPr txBox="1"/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36EEB07-DF2D-CCC7-8B32-D0E65DBA8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CEF16E-6469-95B6-1DF7-EC864A11E4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31</a:t>
            </a:fld>
            <a:endParaRPr lang="en-US" noProof="0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A0D25F54-6BF0-6018-8110-F1EA25AC058A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59ED2ACE-3D6F-D3CE-AAD2-53B633A3EC7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0249648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1898C-F382-A7CE-492F-9A37FC552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2D8F3-16EF-C560-8175-CF4404510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96084"/>
            <a:ext cx="8763000" cy="804066"/>
          </a:xfrm>
        </p:spPr>
        <p:txBody>
          <a:bodyPr/>
          <a:lstStyle/>
          <a:p>
            <a:r>
              <a:rPr lang="en-US" b="1" dirty="0"/>
              <a:t>Losses at the tertiary collimator (tct.v.1.b1)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47C43BFE-845B-E1AD-B9FD-67E0376B375C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32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875332A-6FF1-BA40-607B-3E76EB6DAB8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28631" y="1226185"/>
            <a:ext cx="4638366" cy="3820925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19020674-6F8D-DA84-6BAA-C62589561A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4572000" y="1200150"/>
            <a:ext cx="4668108" cy="384542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5D50D96-90B8-563F-023D-773B959F61E9}"/>
              </a:ext>
            </a:extLst>
          </p:cNvPr>
          <p:cNvSpPr txBox="1"/>
          <p:nvPr/>
        </p:nvSpPr>
        <p:spPr>
          <a:xfrm>
            <a:off x="152399" y="746155"/>
            <a:ext cx="8893277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To compare the various cases is useful to look at the losses in the primary with respect to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7F8D574-1F17-6F07-DA47-D79DDAA7A84A}"/>
                  </a:ext>
                </a:extLst>
              </p:cNvPr>
              <p:cNvSpPr txBox="1"/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7F8D574-1F17-6F07-DA47-D79DDAA7A8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8600" y="1200150"/>
                <a:ext cx="1752600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9DF16C6-2925-5706-3E15-5A9BDD39B440}"/>
                  </a:ext>
                </a:extLst>
              </p:cNvPr>
              <p:cNvSpPr txBox="1"/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9DF16C6-2925-5706-3E15-5A9BDD39B4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364423"/>
                <a:ext cx="99060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476518-6F0A-BFDA-2DFB-E06B659C22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32</a:t>
            </a:fld>
            <a:endParaRPr lang="en-US" noProof="0" dirty="0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AA3A903B-3FB3-7605-6B02-2CF9CD99A0B9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28/11/2024  	10th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Machine Protection Task Force meeting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BF96DFEB-B23E-9385-E2D1-82473BE3A85C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3366745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33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34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38816-11A6-FF78-1C11-6D510DCA1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DD829A84-A0E8-7783-C91D-323F0A409921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60831" y="891814"/>
                <a:ext cx="6874010" cy="391766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Impedance model and single bunch interactions not simulated</a:t>
                </a:r>
                <a:r>
                  <a:rPr lang="en-US" sz="1600" dirty="0"/>
                  <a:t>, but it is under studying within the collective effects group.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Fast instability modeled by </a:t>
                </a:r>
                <a:r>
                  <a:rPr lang="en-US" sz="1600" b="1" dirty="0"/>
                  <a:t>8 exciters, giving dipole kicks, placed along the ring </a:t>
                </a:r>
                <a:r>
                  <a:rPr lang="en-US" sz="1600" dirty="0"/>
                  <a:t>(one per arc, shown as green points). 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Exciters are synchronized such that the kicks (H/V) are </a:t>
                </a:r>
                <a:r>
                  <a:rPr lang="en-US" sz="1600" b="1" dirty="0"/>
                  <a:t>equally distributed in phase advances across 90° and 180°</a:t>
                </a:r>
                <a:r>
                  <a:rPr lang="en-US" sz="1600" dirty="0"/>
                  <a:t> (smooth </a:t>
                </a:r>
              </a:p>
              <a:p>
                <a:r>
                  <a:rPr lang="en-US" sz="1600" dirty="0"/>
                  <a:t>     change in amplitude within 1 turn).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exciter </a:t>
                </a:r>
                <a:r>
                  <a:rPr lang="en-US" sz="1600" b="1" dirty="0"/>
                  <a:t>strengths change with time</a:t>
                </a:r>
                <a:r>
                  <a:rPr lang="en-US" sz="1600" dirty="0"/>
                  <a:t> as: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1600" dirty="0"/>
                  <a:t> , where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sz="1600" dirty="0"/>
                  <a:t> is the </a:t>
                </a:r>
                <a:r>
                  <a:rPr lang="en-US" sz="1600" b="1" dirty="0"/>
                  <a:t>rise time</a:t>
                </a:r>
                <a:r>
                  <a:rPr lang="en-US" sz="1600" dirty="0"/>
                  <a:t>.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Resulting in </a:t>
                </a:r>
                <a:r>
                  <a:rPr lang="en-US" sz="1600" b="1" dirty="0" err="1"/>
                  <a:t>betatron</a:t>
                </a:r>
                <a:r>
                  <a:rPr lang="en-US" sz="1600" b="1" dirty="0"/>
                  <a:t> oscillations exponentially growing with time</a:t>
                </a:r>
                <a:r>
                  <a:rPr lang="en-US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Performed with </a:t>
                </a:r>
                <a:r>
                  <a:rPr lang="en-US" sz="1600" b="1" dirty="0"/>
                  <a:t>Xsuite-BDSIM</a:t>
                </a:r>
                <a:r>
                  <a:rPr lang="en-US" sz="1600" dirty="0"/>
                  <a:t> simulation tool, as for the other collimation studies with combined tracking and scattering routines.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Beam loss distributions along the ring are produced as outputs.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DD829A84-A0E8-7783-C91D-323F0A4099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60831" y="891814"/>
                <a:ext cx="6874010" cy="3917667"/>
              </a:xfrm>
              <a:blipFill>
                <a:blip r:embed="rId3"/>
                <a:stretch>
                  <a:fillRect l="-355" t="-2022" b="-4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18913AEB-982C-5A22-3EC5-13192FFD0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85" y="416442"/>
            <a:ext cx="8263350" cy="441600"/>
          </a:xfrm>
        </p:spPr>
        <p:txBody>
          <a:bodyPr/>
          <a:lstStyle/>
          <a:p>
            <a:r>
              <a:rPr lang="en-US" b="1" dirty="0"/>
              <a:t>Simulation setup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6803CF5-07D8-F4A9-659C-DD9B497B1B76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4</a:t>
            </a:fld>
            <a:endParaRPr lang="en-US" sz="800" b="0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EBE4B1A-D220-5B1C-2E40-32EA24C1DB8A}"/>
              </a:ext>
            </a:extLst>
          </p:cNvPr>
          <p:cNvGrpSpPr/>
          <p:nvPr/>
        </p:nvGrpSpPr>
        <p:grpSpPr>
          <a:xfrm>
            <a:off x="6553200" y="133350"/>
            <a:ext cx="2743200" cy="2509929"/>
            <a:chOff x="6248400" y="87895"/>
            <a:chExt cx="2743200" cy="250992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BCDE3F4-AB57-A6E5-559D-038A7F990108}"/>
                </a:ext>
              </a:extLst>
            </p:cNvPr>
            <p:cNvSpPr txBox="1"/>
            <p:nvPr/>
          </p:nvSpPr>
          <p:spPr>
            <a:xfrm>
              <a:off x="7347484" y="87895"/>
              <a:ext cx="470774" cy="489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200" b="1" dirty="0">
                  <a:solidFill>
                    <a:schemeClr val="accent5"/>
                  </a:solidFill>
                </a:rPr>
                <a:t>IPA</a:t>
              </a:r>
              <a:endParaRPr lang="en-US" sz="1800" b="1" dirty="0">
                <a:solidFill>
                  <a:schemeClr val="accent5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38C508D-1E59-BAC0-F1A2-7685704DD284}"/>
                </a:ext>
              </a:extLst>
            </p:cNvPr>
            <p:cNvGrpSpPr/>
            <p:nvPr/>
          </p:nvGrpSpPr>
          <p:grpSpPr>
            <a:xfrm>
              <a:off x="6248400" y="523287"/>
              <a:ext cx="2454263" cy="2074537"/>
              <a:chOff x="6248400" y="523287"/>
              <a:chExt cx="2454263" cy="2074537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B7E7349-0C5D-52A6-BDC0-F18018E5901D}"/>
                  </a:ext>
                </a:extLst>
              </p:cNvPr>
              <p:cNvSpPr txBox="1"/>
              <p:nvPr/>
            </p:nvSpPr>
            <p:spPr>
              <a:xfrm>
                <a:off x="8077200" y="1783676"/>
                <a:ext cx="625463" cy="483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200" b="1" dirty="0">
                    <a:solidFill>
                      <a:schemeClr val="tx2"/>
                    </a:solidFill>
                  </a:rPr>
                  <a:t>IPF</a:t>
                </a: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259C6604-10C6-7CDD-8947-A414859495D4}"/>
                  </a:ext>
                </a:extLst>
              </p:cNvPr>
              <p:cNvGrpSpPr/>
              <p:nvPr/>
            </p:nvGrpSpPr>
            <p:grpSpPr>
              <a:xfrm>
                <a:off x="6248400" y="523287"/>
                <a:ext cx="2157066" cy="2074537"/>
                <a:chOff x="6248400" y="523287"/>
                <a:chExt cx="2157066" cy="2074537"/>
              </a:xfrm>
            </p:grpSpPr>
            <p:sp>
              <p:nvSpPr>
                <p:cNvPr id="18" name="Flowchart: Connector 17">
                  <a:extLst>
                    <a:ext uri="{FF2B5EF4-FFF2-40B4-BE49-F238E27FC236}">
                      <a16:creationId xmlns:a16="http://schemas.microsoft.com/office/drawing/2014/main" id="{67A82AB8-3A90-742C-C1BE-8455E9400BBF}"/>
                    </a:ext>
                  </a:extLst>
                </p:cNvPr>
                <p:cNvSpPr/>
                <p:nvPr/>
              </p:nvSpPr>
              <p:spPr>
                <a:xfrm>
                  <a:off x="8252138" y="1683811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lowchart: Connector 18">
                  <a:extLst>
                    <a:ext uri="{FF2B5EF4-FFF2-40B4-BE49-F238E27FC236}">
                      <a16:creationId xmlns:a16="http://schemas.microsoft.com/office/drawing/2014/main" id="{69D68BB4-2D9C-3AE4-8F30-9FE224A4D6F4}"/>
                    </a:ext>
                  </a:extLst>
                </p:cNvPr>
                <p:cNvSpPr/>
                <p:nvPr/>
              </p:nvSpPr>
              <p:spPr>
                <a:xfrm>
                  <a:off x="7846660" y="2154725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lowchart: Connector 19">
                  <a:extLst>
                    <a:ext uri="{FF2B5EF4-FFF2-40B4-BE49-F238E27FC236}">
                      <a16:creationId xmlns:a16="http://schemas.microsoft.com/office/drawing/2014/main" id="{14F5BED4-64F2-A713-06BA-538C056CA8C0}"/>
                    </a:ext>
                  </a:extLst>
                </p:cNvPr>
                <p:cNvSpPr/>
                <p:nvPr/>
              </p:nvSpPr>
              <p:spPr>
                <a:xfrm>
                  <a:off x="7132023" y="2169613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lowchart: Connector 20">
                  <a:extLst>
                    <a:ext uri="{FF2B5EF4-FFF2-40B4-BE49-F238E27FC236}">
                      <a16:creationId xmlns:a16="http://schemas.microsoft.com/office/drawing/2014/main" id="{412FC1FF-0AA2-0AD3-A889-472C946E378C}"/>
                    </a:ext>
                  </a:extLst>
                </p:cNvPr>
                <p:cNvSpPr/>
                <p:nvPr/>
              </p:nvSpPr>
              <p:spPr>
                <a:xfrm>
                  <a:off x="6685377" y="1743834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lowchart: Connector 31">
                  <a:extLst>
                    <a:ext uri="{FF2B5EF4-FFF2-40B4-BE49-F238E27FC236}">
                      <a16:creationId xmlns:a16="http://schemas.microsoft.com/office/drawing/2014/main" id="{84C3E5B0-F24E-FADF-6CF8-B068E195A7DC}"/>
                    </a:ext>
                  </a:extLst>
                </p:cNvPr>
                <p:cNvSpPr/>
                <p:nvPr/>
              </p:nvSpPr>
              <p:spPr>
                <a:xfrm>
                  <a:off x="6640712" y="559811"/>
                  <a:ext cx="1741925" cy="1700847"/>
                </a:xfrm>
                <a:prstGeom prst="flowChartConnector">
                  <a:avLst/>
                </a:prstGeom>
                <a:noFill/>
                <a:ln w="28575">
                  <a:solidFill>
                    <a:srgbClr val="00006C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lowchart: Connector 21">
                  <a:extLst>
                    <a:ext uri="{FF2B5EF4-FFF2-40B4-BE49-F238E27FC236}">
                      <a16:creationId xmlns:a16="http://schemas.microsoft.com/office/drawing/2014/main" id="{04527CFF-1918-3080-B6F4-3C4CFF201083}"/>
                    </a:ext>
                  </a:extLst>
                </p:cNvPr>
                <p:cNvSpPr/>
                <p:nvPr/>
              </p:nvSpPr>
              <p:spPr>
                <a:xfrm>
                  <a:off x="6685377" y="1009133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Connector 22">
                  <a:extLst>
                    <a:ext uri="{FF2B5EF4-FFF2-40B4-BE49-F238E27FC236}">
                      <a16:creationId xmlns:a16="http://schemas.microsoft.com/office/drawing/2014/main" id="{0E7CD83D-558A-D7DD-EC9C-0DFB517644E3}"/>
                    </a:ext>
                  </a:extLst>
                </p:cNvPr>
                <p:cNvSpPr/>
                <p:nvPr/>
              </p:nvSpPr>
              <p:spPr>
                <a:xfrm>
                  <a:off x="7132023" y="565270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Connector 23">
                  <a:extLst>
                    <a:ext uri="{FF2B5EF4-FFF2-40B4-BE49-F238E27FC236}">
                      <a16:creationId xmlns:a16="http://schemas.microsoft.com/office/drawing/2014/main" id="{3E5E1C7A-704F-5FC8-80DB-579E8794F59E}"/>
                    </a:ext>
                  </a:extLst>
                </p:cNvPr>
                <p:cNvSpPr/>
                <p:nvPr/>
              </p:nvSpPr>
              <p:spPr>
                <a:xfrm>
                  <a:off x="7788603" y="559811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" name="Flowchart: Connector 24">
                  <a:extLst>
                    <a:ext uri="{FF2B5EF4-FFF2-40B4-BE49-F238E27FC236}">
                      <a16:creationId xmlns:a16="http://schemas.microsoft.com/office/drawing/2014/main" id="{14AA801A-A669-289F-CD57-331B8445E028}"/>
                    </a:ext>
                  </a:extLst>
                </p:cNvPr>
                <p:cNvSpPr/>
                <p:nvPr/>
              </p:nvSpPr>
              <p:spPr>
                <a:xfrm>
                  <a:off x="8248642" y="1047158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lowchart: Connector 25">
                  <a:extLst>
                    <a:ext uri="{FF2B5EF4-FFF2-40B4-BE49-F238E27FC236}">
                      <a16:creationId xmlns:a16="http://schemas.microsoft.com/office/drawing/2014/main" id="{181F8C82-B75A-221A-415D-6909976EF5F5}"/>
                    </a:ext>
                  </a:extLst>
                </p:cNvPr>
                <p:cNvSpPr/>
                <p:nvPr/>
              </p:nvSpPr>
              <p:spPr>
                <a:xfrm>
                  <a:off x="8252138" y="1675356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lowchart: Connector 26">
                  <a:extLst>
                    <a:ext uri="{FF2B5EF4-FFF2-40B4-BE49-F238E27FC236}">
                      <a16:creationId xmlns:a16="http://schemas.microsoft.com/office/drawing/2014/main" id="{E9959E4E-4949-3A6E-4BC9-A87494B9B120}"/>
                    </a:ext>
                  </a:extLst>
                </p:cNvPr>
                <p:cNvSpPr/>
                <p:nvPr/>
              </p:nvSpPr>
              <p:spPr>
                <a:xfrm>
                  <a:off x="7846660" y="2146270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lowchart: Connector 27">
                  <a:extLst>
                    <a:ext uri="{FF2B5EF4-FFF2-40B4-BE49-F238E27FC236}">
                      <a16:creationId xmlns:a16="http://schemas.microsoft.com/office/drawing/2014/main" id="{0BD5033A-8359-F774-E50F-10B10B0FE2BA}"/>
                    </a:ext>
                  </a:extLst>
                </p:cNvPr>
                <p:cNvSpPr/>
                <p:nvPr/>
              </p:nvSpPr>
              <p:spPr>
                <a:xfrm>
                  <a:off x="7132023" y="2161158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lowchart: Connector 28">
                  <a:extLst>
                    <a:ext uri="{FF2B5EF4-FFF2-40B4-BE49-F238E27FC236}">
                      <a16:creationId xmlns:a16="http://schemas.microsoft.com/office/drawing/2014/main" id="{9ED5E5F0-12F0-6F36-C65B-A76BE8FF9F8E}"/>
                    </a:ext>
                  </a:extLst>
                </p:cNvPr>
                <p:cNvSpPr/>
                <p:nvPr/>
              </p:nvSpPr>
              <p:spPr>
                <a:xfrm>
                  <a:off x="6685377" y="1735379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lowchart: Connector 29">
                  <a:extLst>
                    <a:ext uri="{FF2B5EF4-FFF2-40B4-BE49-F238E27FC236}">
                      <a16:creationId xmlns:a16="http://schemas.microsoft.com/office/drawing/2014/main" id="{2A33860C-077D-7E97-ACDE-3D04743AF323}"/>
                    </a:ext>
                  </a:extLst>
                </p:cNvPr>
                <p:cNvSpPr/>
                <p:nvPr/>
              </p:nvSpPr>
              <p:spPr>
                <a:xfrm>
                  <a:off x="8248642" y="1038702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lowchart: Connector 39">
                  <a:extLst>
                    <a:ext uri="{FF2B5EF4-FFF2-40B4-BE49-F238E27FC236}">
                      <a16:creationId xmlns:a16="http://schemas.microsoft.com/office/drawing/2014/main" id="{E6DE9B03-0B6D-53B7-2F34-F2B5588BAF30}"/>
                    </a:ext>
                  </a:extLst>
                </p:cNvPr>
                <p:cNvSpPr/>
                <p:nvPr/>
              </p:nvSpPr>
              <p:spPr>
                <a:xfrm>
                  <a:off x="7511775" y="2220857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Flowchart: Connector 40">
                  <a:extLst>
                    <a:ext uri="{FF2B5EF4-FFF2-40B4-BE49-F238E27FC236}">
                      <a16:creationId xmlns:a16="http://schemas.microsoft.com/office/drawing/2014/main" id="{5E0B8FF1-11A9-5139-478B-BB93D387AB4D}"/>
                    </a:ext>
                  </a:extLst>
                </p:cNvPr>
                <p:cNvSpPr/>
                <p:nvPr/>
              </p:nvSpPr>
              <p:spPr>
                <a:xfrm>
                  <a:off x="8093970" y="767799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Flowchart: Connector 41">
                  <a:extLst>
                    <a:ext uri="{FF2B5EF4-FFF2-40B4-BE49-F238E27FC236}">
                      <a16:creationId xmlns:a16="http://schemas.microsoft.com/office/drawing/2014/main" id="{903C52F8-31CE-0BD8-8334-AFC986537D99}"/>
                    </a:ext>
                  </a:extLst>
                </p:cNvPr>
                <p:cNvSpPr/>
                <p:nvPr/>
              </p:nvSpPr>
              <p:spPr>
                <a:xfrm>
                  <a:off x="8093970" y="2000197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lowchart: Connector 42">
                  <a:extLst>
                    <a:ext uri="{FF2B5EF4-FFF2-40B4-BE49-F238E27FC236}">
                      <a16:creationId xmlns:a16="http://schemas.microsoft.com/office/drawing/2014/main" id="{1CFE660A-539B-3932-FD4A-FC7CB17910F3}"/>
                    </a:ext>
                  </a:extLst>
                </p:cNvPr>
                <p:cNvSpPr/>
                <p:nvPr/>
              </p:nvSpPr>
              <p:spPr>
                <a:xfrm>
                  <a:off x="7500713" y="523287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Flowchart: Connector 43">
                  <a:extLst>
                    <a:ext uri="{FF2B5EF4-FFF2-40B4-BE49-F238E27FC236}">
                      <a16:creationId xmlns:a16="http://schemas.microsoft.com/office/drawing/2014/main" id="{1F69643D-D04C-C517-F2BD-9B04953797AD}"/>
                    </a:ext>
                  </a:extLst>
                </p:cNvPr>
                <p:cNvSpPr/>
                <p:nvPr/>
              </p:nvSpPr>
              <p:spPr>
                <a:xfrm>
                  <a:off x="6618380" y="1383405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lowchart: Connector 44">
                  <a:extLst>
                    <a:ext uri="{FF2B5EF4-FFF2-40B4-BE49-F238E27FC236}">
                      <a16:creationId xmlns:a16="http://schemas.microsoft.com/office/drawing/2014/main" id="{EA78A2FB-92FB-AD93-25CA-FE7B517800F6}"/>
                    </a:ext>
                  </a:extLst>
                </p:cNvPr>
                <p:cNvSpPr/>
                <p:nvPr/>
              </p:nvSpPr>
              <p:spPr>
                <a:xfrm>
                  <a:off x="8360801" y="1378624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F4D2FDE-9EE5-9F24-8F95-6A00097C88F0}"/>
                    </a:ext>
                  </a:extLst>
                </p:cNvPr>
                <p:cNvSpPr txBox="1"/>
                <p:nvPr/>
              </p:nvSpPr>
              <p:spPr>
                <a:xfrm>
                  <a:off x="7359091" y="2114550"/>
                  <a:ext cx="641909" cy="483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:r>
                    <a:rPr lang="en-US" sz="1200" b="1" dirty="0">
                      <a:solidFill>
                        <a:schemeClr val="accent5"/>
                      </a:solidFill>
                    </a:rPr>
                    <a:t>IPG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FAA502B-4860-BA4A-40C5-52C51CBDF801}"/>
                    </a:ext>
                  </a:extLst>
                </p:cNvPr>
                <p:cNvSpPr txBox="1"/>
                <p:nvPr/>
              </p:nvSpPr>
              <p:spPr>
                <a:xfrm>
                  <a:off x="6248400" y="1047750"/>
                  <a:ext cx="481641" cy="483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:r>
                    <a:rPr lang="en-US" sz="1200" b="1" dirty="0">
                      <a:solidFill>
                        <a:schemeClr val="accent5"/>
                      </a:solidFill>
                    </a:rPr>
                    <a:t>IPJ</a:t>
                  </a: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B2D079C-77FE-3EE5-5052-9DD03B8CD6AD}"/>
                </a:ext>
              </a:extLst>
            </p:cNvPr>
            <p:cNvSpPr txBox="1"/>
            <p:nvPr/>
          </p:nvSpPr>
          <p:spPr>
            <a:xfrm>
              <a:off x="8366138" y="1047750"/>
              <a:ext cx="625462" cy="483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200" b="1" dirty="0">
                  <a:solidFill>
                    <a:schemeClr val="accent5"/>
                  </a:solidFill>
                </a:rPr>
                <a:t>IPD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5F3C5C5-9D14-86F7-B196-25CF7C9BA80A}"/>
                </a:ext>
              </a:extLst>
            </p:cNvPr>
            <p:cNvSpPr txBox="1"/>
            <p:nvPr/>
          </p:nvSpPr>
          <p:spPr>
            <a:xfrm>
              <a:off x="8058027" y="361950"/>
              <a:ext cx="541486" cy="483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200" b="1" dirty="0">
                  <a:solidFill>
                    <a:schemeClr val="accent3"/>
                  </a:solidFill>
                </a:rPr>
                <a:t>IPB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FC01B-17F3-D088-DA3A-02F44D1CA04A}"/>
                  </a:ext>
                </a:extLst>
              </p:cNvPr>
              <p:cNvSpPr txBox="1"/>
              <p:nvPr/>
            </p:nvSpPr>
            <p:spPr>
              <a:xfrm>
                <a:off x="6934200" y="2749586"/>
                <a:ext cx="2286000" cy="2795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sz="1100" b="1" dirty="0"/>
                  <a:t>Simulation parameters:</a:t>
                </a:r>
              </a:p>
              <a:p>
                <a:pPr marL="285750" indent="-28575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1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sz="11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it-IT" sz="11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it-IT" sz="11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1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it-IT" sz="11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sz="1100" b="1" dirty="0"/>
                  <a:t> 45.6 GeV electrons</a:t>
                </a:r>
              </a:p>
              <a:p>
                <a:pPr algn="l">
                  <a:lnSpc>
                    <a:spcPct val="150000"/>
                  </a:lnSpc>
                </a:pPr>
                <a:r>
                  <a:rPr lang="en-US" sz="1100" b="1" dirty="0"/>
                  <a:t>      (Z-mode)</a:t>
                </a:r>
                <a:r>
                  <a:rPr lang="en-US" sz="1100" dirty="0"/>
                  <a:t>.</a:t>
                </a:r>
              </a:p>
              <a:p>
                <a:pPr marL="285750" indent="-28575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100" b="1" dirty="0"/>
                  <a:t>SR</a:t>
                </a:r>
                <a:r>
                  <a:rPr lang="en-US" sz="1100" dirty="0"/>
                  <a:t> (mean model), </a:t>
                </a:r>
                <a:r>
                  <a:rPr lang="en-US" sz="1100" b="1" dirty="0"/>
                  <a:t>RF</a:t>
                </a:r>
                <a:r>
                  <a:rPr lang="en-US" sz="1100" dirty="0"/>
                  <a:t> cavities, magnet </a:t>
                </a:r>
                <a:r>
                  <a:rPr lang="en-US" sz="1100" b="1" dirty="0"/>
                  <a:t>tapering. </a:t>
                </a:r>
              </a:p>
              <a:p>
                <a:pPr marL="285750" indent="-28575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100" dirty="0"/>
                  <a:t>detailed </a:t>
                </a:r>
                <a:r>
                  <a:rPr lang="en-US" sz="1100" b="1" dirty="0"/>
                  <a:t>aperture model</a:t>
                </a:r>
                <a:r>
                  <a:rPr lang="en-US" sz="1100" dirty="0"/>
                  <a:t>, </a:t>
                </a:r>
                <a:r>
                  <a:rPr lang="en-US" sz="1100" b="1" dirty="0"/>
                  <a:t>halo and tertiary collimators</a:t>
                </a:r>
                <a:r>
                  <a:rPr lang="en-US" sz="1100" dirty="0"/>
                  <a:t>, </a:t>
                </a:r>
                <a:r>
                  <a:rPr lang="en-US" sz="1100" b="1" dirty="0"/>
                  <a:t>SR collimator</a:t>
                </a:r>
                <a:r>
                  <a:rPr lang="en-US" sz="1100" dirty="0"/>
                  <a:t>, wiggler.</a:t>
                </a:r>
              </a:p>
              <a:p>
                <a:pPr marL="285750" indent="-285750" algn="l">
                  <a:lnSpc>
                    <a:spcPts val="3700"/>
                  </a:lnSpc>
                  <a:buFont typeface="Arial" panose="020B0604020202020204" pitchFamily="34" charset="0"/>
                  <a:buChar char="•"/>
                </a:pPr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FC01B-17F3-D088-DA3A-02F44D1CA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2749586"/>
                <a:ext cx="2286000" cy="27955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8F8B5D-B20B-ECC3-BC29-35D1F89387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1" name="Textfeld 2">
            <a:extLst>
              <a:ext uri="{FF2B5EF4-FFF2-40B4-BE49-F238E27FC236}">
                <a16:creationId xmlns:a16="http://schemas.microsoft.com/office/drawing/2014/main" id="{98F73CCD-9D84-0BE3-874D-20AC1DC541D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C2E28853-78CA-1231-D299-618F7CFB3169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2961779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BDE97-FA37-9A42-2676-CC2C8C511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98B08D-7F44-1D2E-8DFA-C0935A4FE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" t="5066" r="-95" b="-1660"/>
          <a:stretch/>
        </p:blipFill>
        <p:spPr>
          <a:xfrm>
            <a:off x="3915093" y="514594"/>
            <a:ext cx="5228907" cy="2273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B76881-7696-091C-1C25-36267003E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t="5639" r="-50" b="-1988"/>
          <a:stretch/>
        </p:blipFill>
        <p:spPr>
          <a:xfrm>
            <a:off x="3872046" y="2800350"/>
            <a:ext cx="5281006" cy="2273904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FC4AA07-E5F0-3050-2A93-EE03E7FF17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400" y="971550"/>
            <a:ext cx="3897270" cy="2438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Fit of the amplitude growth to the average centroid of the beam.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Since the instability can start at any point, it is relevant to </a:t>
            </a:r>
            <a:r>
              <a:rPr lang="en-US" sz="1400" b="1" dirty="0"/>
              <a:t>explore the phase dependence</a:t>
            </a:r>
            <a:r>
              <a:rPr lang="en-US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Exciters shifted along the ring to have</a:t>
            </a:r>
            <a:r>
              <a:rPr lang="en-US" sz="1400" b="1" dirty="0"/>
              <a:t> four different phase advances between the first exciter and the primary collimator</a:t>
            </a:r>
            <a:r>
              <a:rPr lang="en-US" sz="1400" dirty="0"/>
              <a:t>. 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16 different cases </a:t>
            </a:r>
            <a:r>
              <a:rPr lang="en-US" sz="1400" dirty="0"/>
              <a:t>have been investigated: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19432B-4AE0-E198-59B0-201E2877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72803"/>
            <a:ext cx="8263350" cy="804066"/>
          </a:xfrm>
        </p:spPr>
        <p:txBody>
          <a:bodyPr/>
          <a:lstStyle/>
          <a:p>
            <a:r>
              <a:rPr lang="en-US" b="1" dirty="0"/>
              <a:t>Case studies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4A72DD3-209F-1675-F2BE-6CBC652D8D6D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5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CAADFCE1-387B-837C-FC32-765B383B60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2098461"/>
                  </p:ext>
                </p:extLst>
              </p:nvPr>
            </p:nvGraphicFramePr>
            <p:xfrm>
              <a:off x="338592" y="3409950"/>
              <a:ext cx="3524886" cy="1234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174962">
                      <a:extLst>
                        <a:ext uri="{9D8B030D-6E8A-4147-A177-3AD203B41FA5}">
                          <a16:colId xmlns:a16="http://schemas.microsoft.com/office/drawing/2014/main" val="3833245703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421707838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3607136759"/>
                        </a:ext>
                      </a:extLst>
                    </a:gridCol>
                  </a:tblGrid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Rise time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3 </m:t>
                                </m:r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6 </m:t>
                                </m:r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6583818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Horizontal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050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it-IT" sz="1050" b="0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it-IT" sz="105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it-IT" sz="1050" b="0" smtClean="0"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lang="it-IT" sz="1050" b="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050" b="0" smtClean="0"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lang="en-US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it-IT" sz="105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it-IT" sz="105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kumimoji="0" lang="it-IT" sz="1050" b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</a:endParaRP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36141547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Vertical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0" lang="it-IT" sz="105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kumimoji="0" lang="it-IT" sz="105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kumimoji="0" lang="it-IT" sz="1050" b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</a:endParaRP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0" lang="it-IT" sz="105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kumimoji="0" lang="it-IT" sz="105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kumimoji="0" lang="it-IT" sz="1050" b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</a:endParaRP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25828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CAADFCE1-387B-837C-FC32-765B383B60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2098461"/>
                  </p:ext>
                </p:extLst>
              </p:nvPr>
            </p:nvGraphicFramePr>
            <p:xfrm>
              <a:off x="338592" y="3409950"/>
              <a:ext cx="3524886" cy="1234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174962">
                      <a:extLst>
                        <a:ext uri="{9D8B030D-6E8A-4147-A177-3AD203B41FA5}">
                          <a16:colId xmlns:a16="http://schemas.microsoft.com/office/drawing/2014/main" val="3833245703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421707838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3607136759"/>
                        </a:ext>
                      </a:extLst>
                    </a:gridCol>
                  </a:tblGrid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Rise time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0518" t="-1471" r="-102073" b="-201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518" t="-1471" r="-2073" b="-2014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583818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Horizontal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0518" t="-102985" r="-102073" b="-104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518" t="-102985" r="-2073" b="-1044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6141547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Vertical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0518" t="-200000" r="-102073" b="-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518" t="-200000" r="-2073" b="-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25828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DD70376-4137-6E3A-3AC7-25F8894B1A0A}"/>
              </a:ext>
            </a:extLst>
          </p:cNvPr>
          <p:cNvSpPr txBox="1"/>
          <p:nvPr/>
        </p:nvSpPr>
        <p:spPr>
          <a:xfrm>
            <a:off x="5237526" y="285228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Horizontal: 6 turns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85CAFB-627B-CBD4-F5A7-0D9D0480C651}"/>
              </a:ext>
            </a:extLst>
          </p:cNvPr>
          <p:cNvSpPr txBox="1"/>
          <p:nvPr/>
        </p:nvSpPr>
        <p:spPr>
          <a:xfrm>
            <a:off x="5237526" y="2593906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Vertical: 3 turns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035D2C-1A21-50B8-E5F9-39B85DD68FB5}"/>
                  </a:ext>
                </a:extLst>
              </p:cNvPr>
              <p:cNvSpPr txBox="1"/>
              <p:nvPr/>
            </p:nvSpPr>
            <p:spPr>
              <a:xfrm>
                <a:off x="4366346" y="829144"/>
                <a:ext cx="1455971" cy="569964"/>
              </a:xfrm>
              <a:prstGeom prst="rect">
                <a:avLst/>
              </a:prstGeom>
              <a:solidFill>
                <a:schemeClr val="accent6">
                  <a:lumMod val="10000"/>
                  <a:lumOff val="90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035D2C-1A21-50B8-E5F9-39B85DD68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6346" y="829144"/>
                <a:ext cx="1455971" cy="5699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CD47961-2A77-CDDD-4C56-DA11884146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4" name="Textfeld 2">
            <a:extLst>
              <a:ext uri="{FF2B5EF4-FFF2-40B4-BE49-F238E27FC236}">
                <a16:creationId xmlns:a16="http://schemas.microsoft.com/office/drawing/2014/main" id="{08EC0B18-EC73-1DB0-1B1D-E2E95C3B907E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07F4C9B7-9C9A-AC6E-47FE-783759CC1EDE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174065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696FE-07D8-E01F-2ABA-687074BC9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367555-E1FC-FEE5-9E5D-A508923982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Horizontal instability</a:t>
            </a:r>
            <a:br>
              <a:rPr lang="en-US" dirty="0"/>
            </a:br>
            <a:r>
              <a:rPr lang="en-US" dirty="0"/>
              <a:t>CHARACTERISTICS</a:t>
            </a:r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45BB6B95-72D1-B29A-C3C3-0ABE6446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90000"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1A1E9313-2F5A-F3DD-C171-83D4EDE2369E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322CB2-8981-F2F1-CCD0-95A87603F6ED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2619066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C31F8-132C-3609-F077-572249743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rticle_data_turns">
            <a:hlinkClick r:id="" action="ppaction://media"/>
            <a:extLst>
              <a:ext uri="{FF2B5EF4-FFF2-40B4-BE49-F238E27FC236}">
                <a16:creationId xmlns:a16="http://schemas.microsoft.com/office/drawing/2014/main" id="{00CC4BBD-6EC1-1075-ADA0-D61C4E3EF2B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69298" y="514350"/>
            <a:ext cx="4305899" cy="43058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7E4D8-98F9-595F-5286-F46C9D3177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0F6943-5A31-B3B6-5E8A-4BFD410D8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9" y="444376"/>
            <a:ext cx="9067800" cy="804066"/>
          </a:xfrm>
        </p:spPr>
        <p:txBody>
          <a:bodyPr/>
          <a:lstStyle/>
          <a:p>
            <a:r>
              <a:rPr lang="en-US" b="1" dirty="0"/>
              <a:t>Transverse beam position at primary collimator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4C45771-26F7-D0EB-C52C-04BC2A6007DB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7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1FFFDB-9953-0888-DC94-79F495429B3E}"/>
              </a:ext>
            </a:extLst>
          </p:cNvPr>
          <p:cNvSpPr txBox="1"/>
          <p:nvPr/>
        </p:nvSpPr>
        <p:spPr>
          <a:xfrm>
            <a:off x="130800" y="1490925"/>
            <a:ext cx="43246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beam oscillates coherently in the horizontal plane until collimator apertures are reached.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This animation does not include scattering in the collimators, so the distribution would be even more spread.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82DF5B-50D4-803C-FF39-CC71A72FC5B6}"/>
                  </a:ext>
                </a:extLst>
              </p:cNvPr>
              <p:cNvSpPr txBox="1"/>
              <p:nvPr/>
            </p:nvSpPr>
            <p:spPr>
              <a:xfrm>
                <a:off x="7099797" y="905053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4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4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4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4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82DF5B-50D4-803C-FF39-CC71A72FC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9797" y="905053"/>
                <a:ext cx="1752600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2">
            <a:extLst>
              <a:ext uri="{FF2B5EF4-FFF2-40B4-BE49-F238E27FC236}">
                <a16:creationId xmlns:a16="http://schemas.microsoft.com/office/drawing/2014/main" id="{9B084CDB-0C11-2D94-6C27-FED160BB455E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EDF4093F-CB5E-767D-AEE4-96F293C61CF9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25431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3AC68-082F-98C6-6080-45A9F4FADF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91E8A9-E421-37C5-504A-C04B03567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50" y="438150"/>
            <a:ext cx="8263350" cy="506698"/>
          </a:xfrm>
        </p:spPr>
        <p:txBody>
          <a:bodyPr/>
          <a:lstStyle/>
          <a:p>
            <a:r>
              <a:rPr lang="en-US" b="1" dirty="0"/>
              <a:t>Beam intensity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21778F2C-CA9F-9925-27A4-2A4958F0B434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8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52CAC8-C999-79A1-D7CA-6DA545BD930D}"/>
                  </a:ext>
                </a:extLst>
              </p:cNvPr>
              <p:cNvSpPr txBox="1"/>
              <p:nvPr/>
            </p:nvSpPr>
            <p:spPr>
              <a:xfrm>
                <a:off x="228600" y="963423"/>
                <a:ext cx="8798912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Entire beam is lost in few turns.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Most of the configuration presents a </a:t>
                </a:r>
                <a:r>
                  <a:rPr lang="en-US" sz="1600" b="1" dirty="0"/>
                  <a:t>turn where up to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1600" b="1" dirty="0"/>
                  <a:t> of the beam is lost</a:t>
                </a:r>
                <a:r>
                  <a:rPr lang="en-US" sz="1600" dirty="0"/>
                  <a:t>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Order of MJ lost across collimators and apertures in one turn.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energy lost in first turns might be detected to dump the beam before damages.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52CAC8-C999-79A1-D7CA-6DA545BD93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963423"/>
                <a:ext cx="8798912" cy="1292662"/>
              </a:xfrm>
              <a:prstGeom prst="rect">
                <a:avLst/>
              </a:prstGeom>
              <a:blipFill>
                <a:blip r:embed="rId3"/>
                <a:stretch>
                  <a:fillRect l="-277" t="-1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08337-57AB-D8E2-E1FE-EE6C99F9C7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5150A0-191E-8308-9F2C-E4651E735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218" y="2123530"/>
            <a:ext cx="8601563" cy="2925005"/>
          </a:xfrm>
          <a:prstGeom prst="rect">
            <a:avLst/>
          </a:prstGeom>
        </p:spPr>
      </p:pic>
      <p:sp>
        <p:nvSpPr>
          <p:cNvPr id="11" name="Textfeld 2">
            <a:extLst>
              <a:ext uri="{FF2B5EF4-FFF2-40B4-BE49-F238E27FC236}">
                <a16:creationId xmlns:a16="http://schemas.microsoft.com/office/drawing/2014/main" id="{33A7D97C-87E0-0E93-2C8D-9310DD655168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BDCF8161-86DD-3702-EAD3-6126D9FCA6CA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4335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D88C4-F66E-836C-9EE4-6D8A32046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E77282A5-325F-1365-CE9E-F61D1B325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" t="-2076" r="62" b="10156"/>
          <a:stretch/>
        </p:blipFill>
        <p:spPr>
          <a:xfrm>
            <a:off x="0" y="971550"/>
            <a:ext cx="6045894" cy="19988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704F8F6-9693-4738-DC1D-FE4EEA512A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" b="1219"/>
          <a:stretch/>
        </p:blipFill>
        <p:spPr>
          <a:xfrm>
            <a:off x="0" y="2986436"/>
            <a:ext cx="6053285" cy="2124163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1C3D60F-FA8A-96A1-1724-E8347744D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 err="1"/>
              <a:t>Lossmaps</a:t>
            </a:r>
            <a:r>
              <a:rPr lang="en-US" b="1" dirty="0"/>
              <a:t>: worst case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6B102AFD-9E1B-8346-C0BC-0B3ED9A6FC60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9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BD106E-3D5C-5648-1242-2492988BDAFE}"/>
                  </a:ext>
                </a:extLst>
              </p:cNvPr>
              <p:cNvSpPr txBox="1"/>
              <p:nvPr/>
            </p:nvSpPr>
            <p:spPr>
              <a:xfrm>
                <a:off x="6126915" y="1428750"/>
                <a:ext cx="2942384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Primary particles on tertiary collimator →  current collimation system in PF cannot intercept this fast losses.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endParaRPr lang="it-IT" sz="1400" b="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From turn 19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𝟒𝟎𝟎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it-IT" sz="1400" b="1" dirty="0"/>
                  <a:t>) to turn 20 </a:t>
                </a:r>
                <a:r>
                  <a:rPr lang="en-US" sz="1400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it-IT" sz="1400" b="1" dirty="0"/>
                  <a:t>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Losses in the aperture (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∼25%</m:t>
                    </m:r>
                  </m:oMath>
                </a14:m>
                <a:r>
                  <a:rPr lang="en-US" sz="1400" dirty="0"/>
                  <a:t> of total losses) coming from secondary particles or scattered primaries.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BD106E-3D5C-5648-1242-2492988BD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915" y="1428750"/>
                <a:ext cx="2942384" cy="3323987"/>
              </a:xfrm>
              <a:prstGeom prst="rect">
                <a:avLst/>
              </a:prstGeom>
              <a:blipFill>
                <a:blip r:embed="rId5"/>
                <a:stretch>
                  <a:fillRect l="-207" t="-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F506D0-EB4F-03DE-10A7-F5F2439CD74A}"/>
                  </a:ext>
                </a:extLst>
              </p:cNvPr>
              <p:cNvSpPr txBox="1"/>
              <p:nvPr/>
            </p:nvSpPr>
            <p:spPr>
              <a:xfrm>
                <a:off x="4666724" y="1061539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19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1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F506D0-EB4F-03DE-10A7-F5F2439CD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24" y="1061539"/>
                <a:ext cx="175260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5AA6AE-BE83-76D0-BC1D-82F341050215}"/>
                  </a:ext>
                </a:extLst>
              </p:cNvPr>
              <p:cNvSpPr txBox="1"/>
              <p:nvPr/>
            </p:nvSpPr>
            <p:spPr>
              <a:xfrm>
                <a:off x="4645545" y="2986436"/>
                <a:ext cx="1752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1100" b="1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5AA6AE-BE83-76D0-BC1D-82F341050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545" y="2986436"/>
                <a:ext cx="1752600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4171-4AE5-C376-A479-D15945E0BA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A100ABCA-0460-23F3-8EDE-D1FCD0B96A3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85672C-A043-DB69-CAB6-8B2276053E16}"/>
              </a:ext>
            </a:extLst>
          </p:cNvPr>
          <p:cNvSpPr txBox="1"/>
          <p:nvPr/>
        </p:nvSpPr>
        <p:spPr>
          <a:xfrm>
            <a:off x="2262069" y="607574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PF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0B3B93-2952-9A19-DEA3-3A094A70525C}"/>
              </a:ext>
            </a:extLst>
          </p:cNvPr>
          <p:cNvSpPr txBox="1"/>
          <p:nvPr/>
        </p:nvSpPr>
        <p:spPr>
          <a:xfrm>
            <a:off x="812025" y="589448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PB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BBCA6F6-AA05-FEF6-8C7D-D60B14A3BDB4}"/>
              </a:ext>
            </a:extLst>
          </p:cNvPr>
          <p:cNvSpPr txBox="1"/>
          <p:nvPr/>
        </p:nvSpPr>
        <p:spPr>
          <a:xfrm>
            <a:off x="3665649" y="606144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9E2FD6-1EA7-57D9-6AB2-FCCF0E329F22}"/>
              </a:ext>
            </a:extLst>
          </p:cNvPr>
          <p:cNvSpPr txBox="1"/>
          <p:nvPr/>
        </p:nvSpPr>
        <p:spPr>
          <a:xfrm>
            <a:off x="5820990" y="597472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C4084C-50A0-D413-3564-4A9BC51A624B}"/>
              </a:ext>
            </a:extLst>
          </p:cNvPr>
          <p:cNvSpPr txBox="1"/>
          <p:nvPr/>
        </p:nvSpPr>
        <p:spPr>
          <a:xfrm>
            <a:off x="1537047" y="607574"/>
            <a:ext cx="4572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0A3319F-C21B-20AD-6CE0-B4FD54E46861}"/>
              </a:ext>
            </a:extLst>
          </p:cNvPr>
          <p:cNvSpPr txBox="1"/>
          <p:nvPr/>
        </p:nvSpPr>
        <p:spPr>
          <a:xfrm>
            <a:off x="4378301" y="592592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IPJ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B04DAF7-9D71-D11D-9150-C76BD47016DE}"/>
              </a:ext>
            </a:extLst>
          </p:cNvPr>
          <p:cNvSpPr txBox="1"/>
          <p:nvPr/>
        </p:nvSpPr>
        <p:spPr>
          <a:xfrm>
            <a:off x="5149152" y="589448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PL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4F0D46-EEEB-A71A-F680-101EB5C5B5D9}"/>
              </a:ext>
            </a:extLst>
          </p:cNvPr>
          <p:cNvSpPr txBox="1"/>
          <p:nvPr/>
        </p:nvSpPr>
        <p:spPr>
          <a:xfrm>
            <a:off x="2936225" y="604670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IPG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25333D-A0B5-017E-DF11-25C638FDDEB7}"/>
              </a:ext>
            </a:extLst>
          </p:cNvPr>
          <p:cNvSpPr txBox="1"/>
          <p:nvPr/>
        </p:nvSpPr>
        <p:spPr>
          <a:xfrm>
            <a:off x="216635" y="586212"/>
            <a:ext cx="457200" cy="47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solidFill>
                  <a:srgbClr val="000000"/>
                </a:solidFill>
              </a:rPr>
              <a:t>IPA</a:t>
            </a:r>
            <a:endParaRPr lang="en-US" sz="2800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8CB49AB-A62E-FD03-4449-0D4FF0D570C9}"/>
              </a:ext>
            </a:extLst>
          </p:cNvPr>
          <p:cNvCxnSpPr/>
          <p:nvPr/>
        </p:nvCxnSpPr>
        <p:spPr>
          <a:xfrm>
            <a:off x="5105400" y="2190750"/>
            <a:ext cx="71559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1">
            <a:extLst>
              <a:ext uri="{FF2B5EF4-FFF2-40B4-BE49-F238E27FC236}">
                <a16:creationId xmlns:a16="http://schemas.microsoft.com/office/drawing/2014/main" id="{D3DC0F0C-F18E-0726-E155-2F44AE23EF2F}"/>
              </a:ext>
            </a:extLst>
          </p:cNvPr>
          <p:cNvSpPr txBox="1"/>
          <p:nvPr/>
        </p:nvSpPr>
        <p:spPr>
          <a:xfrm>
            <a:off x="1007830" y="6174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16/12/2024  	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MDI meeting</a:t>
            </a:r>
          </a:p>
        </p:txBody>
      </p:sp>
    </p:spTree>
    <p:extLst>
      <p:ext uri="{BB962C8B-B14F-4D97-AF65-F5344CB8AC3E}">
        <p14:creationId xmlns:p14="http://schemas.microsoft.com/office/powerpoint/2010/main" val="3132416358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890468739E644CA71ACDC2BCC70D20" ma:contentTypeVersion="6" ma:contentTypeDescription="Create a new document." ma:contentTypeScope="" ma:versionID="83ed339b716f3f2f58ab5e7f8112e856">
  <xsd:schema xmlns:xsd="http://www.w3.org/2001/XMLSchema" xmlns:xs="http://www.w3.org/2001/XMLSchema" xmlns:p="http://schemas.microsoft.com/office/2006/metadata/properties" xmlns:ns3="974ff3ee-eec2-4dfa-94b9-f97dba9e52da" targetNamespace="http://schemas.microsoft.com/office/2006/metadata/properties" ma:root="true" ma:fieldsID="2e0f82fd2c24f8c255b7313ff36670f1" ns3:_="">
    <xsd:import namespace="974ff3ee-eec2-4dfa-94b9-f97dba9e52da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ff3ee-eec2-4dfa-94b9-f97dba9e52da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74ff3ee-eec2-4dfa-94b9-f97dba9e52da" xsi:nil="true"/>
  </documentManagement>
</p:properties>
</file>

<file path=customXml/itemProps1.xml><?xml version="1.0" encoding="utf-8"?>
<ds:datastoreItem xmlns:ds="http://schemas.openxmlformats.org/officeDocument/2006/customXml" ds:itemID="{75A307AB-4913-4A8A-BD1E-A8E62D8D2E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4ff3ee-eec2-4dfa-94b9-f97dba9e52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D9560D-25F4-4226-B77D-803FF04E5F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D50278-ACB6-40CE-B1A2-B72B344F802F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974ff3ee-eec2-4dfa-94b9-f97dba9e52da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FCC_Italy_Frane_2024</Template>
  <TotalTime>6135</TotalTime>
  <Words>2348</Words>
  <Application>Microsoft Office PowerPoint</Application>
  <PresentationFormat>On-screen Show (16:9)</PresentationFormat>
  <Paragraphs>511</Paragraphs>
  <Slides>34</Slides>
  <Notes>20</Notes>
  <HiddenSlides>2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-apple-system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 First studies of beam loss distributions from fast instabilities WORK IN PROGRESS</vt:lpstr>
      <vt:lpstr>Table of contents</vt:lpstr>
      <vt:lpstr>Fast instability Introduction</vt:lpstr>
      <vt:lpstr>Simulation setup</vt:lpstr>
      <vt:lpstr>Case studies</vt:lpstr>
      <vt:lpstr>Horizontal instability CHARACTERISTICS</vt:lpstr>
      <vt:lpstr>Transverse beam position at primary collimator</vt:lpstr>
      <vt:lpstr>Beam intensity</vt:lpstr>
      <vt:lpstr>Lossmaps: worst case</vt:lpstr>
      <vt:lpstr>Lossmaps: Interaction regions (IPG)</vt:lpstr>
      <vt:lpstr>Losses across collimators</vt:lpstr>
      <vt:lpstr>Vertical instability CHARACTERISTICS</vt:lpstr>
      <vt:lpstr>Transverse beam position at primary collimator</vt:lpstr>
      <vt:lpstr>Beam intensity</vt:lpstr>
      <vt:lpstr>Lossmaps: worst case</vt:lpstr>
      <vt:lpstr>Lossmaps: Interaction regions (IPJ)</vt:lpstr>
      <vt:lpstr>Losses across collimators</vt:lpstr>
      <vt:lpstr>Integrated lossmaps over all turns H vs V</vt:lpstr>
      <vt:lpstr>Conclusions</vt:lpstr>
      <vt:lpstr>Next steps</vt:lpstr>
      <vt:lpstr>Thank you  for your attention!</vt:lpstr>
      <vt:lpstr>Backup</vt:lpstr>
      <vt:lpstr>PowerPoint Presentation</vt:lpstr>
      <vt:lpstr>Fast instability: Introduction</vt:lpstr>
      <vt:lpstr>Lossmaps: Time distribution</vt:lpstr>
      <vt:lpstr>Collimator impact distributions</vt:lpstr>
      <vt:lpstr>Losses at the primary collimator (tcp.h.b1)</vt:lpstr>
      <vt:lpstr>Losses at the tertiary collimator (tct.h.1.b1)</vt:lpstr>
      <vt:lpstr>Lossmaps: Time distribution</vt:lpstr>
      <vt:lpstr>Collimator impact distributions</vt:lpstr>
      <vt:lpstr>Losses at the primary collimator (tcp.v.b1)</vt:lpstr>
      <vt:lpstr>Losses at the tertiary collimator (tct.v.1.b1)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Giulia Nigrelli</dc:creator>
  <cp:lastModifiedBy>Giulia Nigrelli</cp:lastModifiedBy>
  <cp:revision>24</cp:revision>
  <dcterms:created xsi:type="dcterms:W3CDTF">2024-10-27T08:17:36Z</dcterms:created>
  <dcterms:modified xsi:type="dcterms:W3CDTF">2024-12-16T08:27:29Z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0x010100A5890468739E644CA71ACDC2BCC70D20</vt:lpwstr>
  </property>
</Properties>
</file>