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1956" r:id="rId5"/>
    <p:sldId id="1951" r:id="rId6"/>
    <p:sldId id="1957" r:id="rId7"/>
    <p:sldId id="1958" r:id="rId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8E51A-6519-EAC9-A904-02EC2EDD9053}" name="Giovanna Vandoni" initials="GV" userId="S::giovanna.vandoni@cern.ch::01084ea7-391d-412a-b43e-06846bfac049" providerId="AD"/>
  <p188:author id="{2968B26B-3C5C-4791-CEBA-F31BB4FA3A0C}" name="Hector Garcia Gavela" initials="HG" userId="S::hector.garcia.gavela@cern.ch::43798d0a-fe13-490b-9916-a35dc8f0bf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656" autoAdjust="0"/>
  </p:normalViewPr>
  <p:slideViewPr>
    <p:cSldViewPr snapToObjects="1" showGuides="1">
      <p:cViewPr varScale="1">
        <p:scale>
          <a:sx n="126" d="100"/>
          <a:sy n="126" d="100"/>
        </p:scale>
        <p:origin x="90" y="34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WP2-WP4 Joint meeting, Dec 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WP2-WP4 Joint meeting, Dec 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95CD0-F694-D95B-F52E-49D263709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for DQW Modules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D8EF-4C97-652C-EAFE-B05FB5A70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66519-0205-7F2C-3528-B182C235E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EEB9B36-7B92-5C9D-B044-B06A81A8E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0358"/>
            <a:ext cx="9144000" cy="2133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84D2CD-97D4-0677-DFA9-2102E844DCE9}"/>
              </a:ext>
            </a:extLst>
          </p:cNvPr>
          <p:cNvCxnSpPr>
            <a:cxnSpLocks/>
          </p:cNvCxnSpPr>
          <p:nvPr/>
        </p:nvCxnSpPr>
        <p:spPr>
          <a:xfrm>
            <a:off x="7380312" y="2310358"/>
            <a:ext cx="0" cy="2133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3457F03-B3B5-80BB-4A06-3CA5ED588A54}"/>
              </a:ext>
            </a:extLst>
          </p:cNvPr>
          <p:cNvSpPr txBox="1"/>
          <p:nvPr/>
        </p:nvSpPr>
        <p:spPr>
          <a:xfrm>
            <a:off x="7380312" y="2283718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sufficient float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DA4E11-C94E-CFBD-7A47-3350FE6C652A}"/>
              </a:ext>
            </a:extLst>
          </p:cNvPr>
          <p:cNvSpPr/>
          <p:nvPr/>
        </p:nvSpPr>
        <p:spPr>
          <a:xfrm>
            <a:off x="3923928" y="3921174"/>
            <a:ext cx="864092" cy="2880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ACE79B-D63D-A0EB-9B2B-7FC6F1723CE9}"/>
              </a:ext>
            </a:extLst>
          </p:cNvPr>
          <p:cNvSpPr txBox="1">
            <a:spLocks/>
          </p:cNvSpPr>
          <p:nvPr/>
        </p:nvSpPr>
        <p:spPr>
          <a:xfrm>
            <a:off x="323528" y="635040"/>
            <a:ext cx="8424936" cy="1754832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Two cavities fully qualified to 4.7 MV </a:t>
            </a:r>
            <a:r>
              <a:rPr lang="en-US" dirty="0">
                <a:sym typeface="Wingdings" panose="05000000000000000000" pitchFamily="2" charset="2"/>
              </a:rPr>
              <a:t> at UK for cryostating. Two additional cavities at CERN qualified up to 3.7 MV. Retesting to understand limits. CM expected to finish Q1 2026</a:t>
            </a:r>
          </a:p>
          <a:p>
            <a:pPr algn="l"/>
            <a:endParaRPr lang="en-US" dirty="0">
              <a:sym typeface="Wingdings" panose="05000000000000000000" pitchFamily="2" charset="2"/>
            </a:endParaRPr>
          </a:p>
          <a:p>
            <a:pPr algn="l"/>
            <a:r>
              <a:rPr lang="en-US" dirty="0">
                <a:sym typeface="Wingdings" panose="05000000000000000000" pitchFamily="2" charset="2"/>
              </a:rPr>
              <a:t>All cavities welded at Research instruments; two of cavities may have welding NCRs under investigation. If critical, back-up is being prepared to </a:t>
            </a:r>
            <a:r>
              <a:rPr lang="en-US" dirty="0"/>
              <a:t>recuperate two cavities from SPS-DQW (check impedance) or build two additional cavities at CERN</a:t>
            </a:r>
          </a:p>
        </p:txBody>
      </p:sp>
    </p:spTree>
    <p:extLst>
      <p:ext uri="{BB962C8B-B14F-4D97-AF65-F5344CB8AC3E}">
        <p14:creationId xmlns:p14="http://schemas.microsoft.com/office/powerpoint/2010/main" val="201016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2D4AD-447D-ACB0-AC8A-759260DC3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dates for RFD-CMs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765FD-99F1-3CE5-BEB6-41A555D32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WP2-WP4 Joint meeting, Dec 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33DC2-67EE-685D-5229-6882E7041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631D0-C51A-812F-5ECD-A41C8179DC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285" b="22318"/>
          <a:stretch/>
        </p:blipFill>
        <p:spPr>
          <a:xfrm>
            <a:off x="0" y="3075806"/>
            <a:ext cx="8388424" cy="924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84A0F1-4040-3AB2-2878-7F922DAD4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534"/>
            <a:ext cx="9144000" cy="2066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C34E11-0168-8775-ABE3-16F7C4149C87}"/>
              </a:ext>
            </a:extLst>
          </p:cNvPr>
          <p:cNvSpPr txBox="1"/>
          <p:nvPr/>
        </p:nvSpPr>
        <p:spPr>
          <a:xfrm>
            <a:off x="6529522" y="276834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TRIUMF new dates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5992F-DE22-C6E4-ADA8-29AAC090DBC4}"/>
              </a:ext>
            </a:extLst>
          </p:cNvPr>
          <p:cNvSpPr txBox="1"/>
          <p:nvPr/>
        </p:nvSpPr>
        <p:spPr>
          <a:xfrm>
            <a:off x="7071183" y="80580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Baseline CSR24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66748A-692B-DD32-E050-DFDCBC1F0E7F}"/>
              </a:ext>
            </a:extLst>
          </p:cNvPr>
          <p:cNvCxnSpPr>
            <a:cxnSpLocks/>
          </p:cNvCxnSpPr>
          <p:nvPr/>
        </p:nvCxnSpPr>
        <p:spPr>
          <a:xfrm>
            <a:off x="6516216" y="627534"/>
            <a:ext cx="0" cy="33730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A97F74-B6D6-2C48-F30B-B3732C4AD103}"/>
              </a:ext>
            </a:extLst>
          </p:cNvPr>
          <p:cNvSpPr txBox="1"/>
          <p:nvPr/>
        </p:nvSpPr>
        <p:spPr>
          <a:xfrm>
            <a:off x="1905000" y="4131425"/>
            <a:ext cx="7058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TCM3-4 outside the installation window, options under investigation</a:t>
            </a:r>
          </a:p>
          <a:p>
            <a:r>
              <a:rPr lang="en-US" dirty="0"/>
              <a:t>Adding LS3 shift </a:t>
            </a:r>
            <a:r>
              <a:rPr lang="en-US" dirty="0">
                <a:sym typeface="Wingdings" panose="05000000000000000000" pitchFamily="2" charset="2"/>
              </a:rPr>
              <a:t> +2 (TCM3)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09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B124B-E193-DDF0-9EE0-AD00D5605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30300"/>
            <a:ext cx="7920000" cy="540000"/>
          </a:xfrm>
        </p:spPr>
        <p:txBody>
          <a:bodyPr/>
          <a:lstStyle/>
          <a:p>
            <a:r>
              <a:rPr lang="en-US" dirty="0"/>
              <a:t>Main options under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4575-DCDC-BA76-9CB3-E4826B8C7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9508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Evaluate the minor adaptations for SPS-RFD to be installed in the HL-LHC</a:t>
            </a:r>
          </a:p>
          <a:p>
            <a:pPr lvl="1" algn="l"/>
            <a:r>
              <a:rPr lang="en-US" dirty="0"/>
              <a:t>May have voltage limitations on C1 due to coupler NCR</a:t>
            </a:r>
          </a:p>
          <a:p>
            <a:pPr algn="l"/>
            <a:r>
              <a:rPr lang="en-US" dirty="0"/>
              <a:t>Check if swap of DQW #5 &amp; TCM #5 between UK and Canada is feasible</a:t>
            </a:r>
          </a:p>
          <a:p>
            <a:pPr lvl="1" algn="l"/>
            <a:r>
              <a:rPr lang="en-US" dirty="0"/>
              <a:t>Requires a full tooling exchange and collaboration constraints</a:t>
            </a:r>
          </a:p>
          <a:p>
            <a:pPr algn="l"/>
            <a:r>
              <a:rPr lang="en-US" dirty="0"/>
              <a:t>Construction of 1-3 RFD cavities is being estimated for budget/schedule. Jacket them along with qualified RFD #3 to have enough for 2-CMs</a:t>
            </a:r>
          </a:p>
          <a:p>
            <a:pPr lvl="1" algn="l"/>
            <a:r>
              <a:rPr lang="en-US" dirty="0"/>
              <a:t>UK-STFC cryostats one more RFD module or DQW module while CERN builds the RFD module</a:t>
            </a:r>
          </a:p>
          <a:p>
            <a:pPr algn="l"/>
            <a:r>
              <a:rPr lang="en-US" dirty="0"/>
              <a:t> Evaluate installation feasibility for RFD #4 post LS3</a:t>
            </a:r>
          </a:p>
          <a:p>
            <a:pPr lvl="1" algn="l"/>
            <a:r>
              <a:rPr lang="en-US" dirty="0"/>
              <a:t>Study ongoing under the HL-project (Markus/Paolo)</a:t>
            </a:r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E9A522-E746-6196-23E7-BA78F700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BB223-741E-E7F8-F75C-9ADED4E19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C2101A-7D98-CCA1-280D-0541D45E8F7A}"/>
              </a:ext>
            </a:extLst>
          </p:cNvPr>
          <p:cNvSpPr txBox="1"/>
          <p:nvPr/>
        </p:nvSpPr>
        <p:spPr>
          <a:xfrm>
            <a:off x="7164288" y="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216785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7E23A-A3F7-51C2-2214-2AFCAB418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we stand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BC04F-3300-FE2B-9C05-5D02246BA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Baseline strategy is to install all modules at IP1 &amp; IP5 in LS3</a:t>
            </a:r>
          </a:p>
          <a:p>
            <a:pPr lvl="1" algn="l"/>
            <a:r>
              <a:rPr lang="en-US" dirty="0"/>
              <a:t>Due to delays at US-AUP &amp; new TRIUMF schedule, we may have to use RFD-proto with known present limit at 2.1 MV during SM18 tests</a:t>
            </a:r>
          </a:p>
          <a:p>
            <a:pPr algn="l"/>
            <a:r>
              <a:rPr lang="en-US" dirty="0"/>
              <a:t>If delayed installation of 1 RFD-CM, nominal crabbing from 2</a:t>
            </a:r>
            <a:r>
              <a:rPr lang="en-US" baseline="30000" dirty="0"/>
              <a:t>nd</a:t>
            </a:r>
            <a:r>
              <a:rPr lang="en-US" dirty="0"/>
              <a:t> year. During 1</a:t>
            </a:r>
            <a:r>
              <a:rPr lang="en-US" baseline="30000" dirty="0"/>
              <a:t>st</a:t>
            </a:r>
            <a:r>
              <a:rPr lang="en-US" dirty="0"/>
              <a:t> year crabbing on at least one beam will be available for commissioning &amp; MDs</a:t>
            </a:r>
          </a:p>
          <a:p>
            <a:pPr lvl="1" algn="l"/>
            <a:r>
              <a:rPr lang="en-US" dirty="0"/>
              <a:t>This will likely require warm-up of IR to connect cryomodules and some additional time for commissioning of the new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6534B-8093-180F-D651-D3242BCF9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WP2-WP4 Joint meeting, Dec 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BE6A7-0944-2F9C-1231-1E7B1FCE3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9165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5A21F7A3E7E49B0A87CFB479C7BCC" ma:contentTypeVersion="6" ma:contentTypeDescription="Create a new document." ma:contentTypeScope="" ma:versionID="675eacc3089c4b0757e6d0a3361df7bc">
  <xsd:schema xmlns:xsd="http://www.w3.org/2001/XMLSchema" xmlns:xs="http://www.w3.org/2001/XMLSchema" xmlns:p="http://schemas.microsoft.com/office/2006/metadata/properties" xmlns:ns2="1454b11c-e464-4aaa-9917-471c3f52e63d" xmlns:ns3="a50e3eea-c45d-4acf-9293-7d0c9871bf78" targetNamespace="http://schemas.microsoft.com/office/2006/metadata/properties" ma:root="true" ma:fieldsID="02c0c9eeb7a158ee0ada58ba8c7be704" ns2:_="" ns3:_="">
    <xsd:import namespace="1454b11c-e464-4aaa-9917-471c3f52e63d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4b11c-e464-4aaa-9917-471c3f52e6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145FC-488B-4F84-8757-52D669AE5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4b11c-e464-4aaa-9917-471c3f52e63d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a50e3eea-c45d-4acf-9293-7d0c9871bf78"/>
    <ds:schemaRef ds:uri="1454b11c-e464-4aaa-9917-471c3f52e63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23831</TotalTime>
  <Words>345</Words>
  <Application>Microsoft Office PowerPoint</Application>
  <PresentationFormat>On-screen Show (16:9)</PresentationFormat>
  <Paragraphs>33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Schedule for DQW Modules</vt:lpstr>
      <vt:lpstr>New dates for RFD-CMs</vt:lpstr>
      <vt:lpstr>Main options under discussion</vt:lpstr>
      <vt:lpstr>Where do we stand today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Rama Calaga</cp:lastModifiedBy>
  <cp:revision>178</cp:revision>
  <dcterms:created xsi:type="dcterms:W3CDTF">2023-01-30T09:32:06Z</dcterms:created>
  <dcterms:modified xsi:type="dcterms:W3CDTF">2024-12-07T14:27:25Z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0x01010009A5A21F7A3E7E49B0A87CFB479C7BCC</vt:lpwstr>
  </property>
</Properties>
</file>