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665" r:id="rId2"/>
    <p:sldId id="2005" r:id="rId3"/>
    <p:sldId id="481" r:id="rId4"/>
    <p:sldId id="1956" r:id="rId5"/>
    <p:sldId id="1946" r:id="rId6"/>
    <p:sldId id="1980" r:id="rId7"/>
    <p:sldId id="2006" r:id="rId8"/>
    <p:sldId id="1982" r:id="rId9"/>
    <p:sldId id="1983" r:id="rId10"/>
    <p:sldId id="1984" r:id="rId11"/>
    <p:sldId id="1979" r:id="rId12"/>
    <p:sldId id="1985" r:id="rId13"/>
    <p:sldId id="1986" r:id="rId14"/>
    <p:sldId id="1990" r:id="rId15"/>
    <p:sldId id="1991" r:id="rId16"/>
    <p:sldId id="1992" r:id="rId17"/>
    <p:sldId id="1994" r:id="rId18"/>
    <p:sldId id="1995" r:id="rId19"/>
    <p:sldId id="1987" r:id="rId20"/>
    <p:sldId id="2007" r:id="rId21"/>
    <p:sldId id="2015" r:id="rId22"/>
    <p:sldId id="2000" r:id="rId23"/>
    <p:sldId id="2002" r:id="rId24"/>
    <p:sldId id="1996" r:id="rId25"/>
    <p:sldId id="2001" r:id="rId26"/>
    <p:sldId id="1931" r:id="rId27"/>
    <p:sldId id="1998" r:id="rId28"/>
    <p:sldId id="1955" r:id="rId29"/>
    <p:sldId id="1999" r:id="rId30"/>
    <p:sldId id="662" r:id="rId31"/>
  </p:sldIdLst>
  <p:sldSz cx="9144000" cy="6858000" type="screen4x3"/>
  <p:notesSz cx="6877050" cy="9163050"/>
  <p:custDataLst>
    <p:tags r:id="rId3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0033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0432FF"/>
    <a:srgbClr val="EFFFD2"/>
    <a:srgbClr val="FFFF99"/>
    <a:srgbClr val="FFFFCC"/>
    <a:srgbClr val="EFFFAE"/>
    <a:srgbClr val="FF0066"/>
    <a:srgbClr val="929000"/>
    <a:srgbClr val="EFFFF4"/>
    <a:srgbClr val="DE16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/>
    <p:restoredTop sz="86401"/>
  </p:normalViewPr>
  <p:slideViewPr>
    <p:cSldViewPr>
      <p:cViewPr varScale="1">
        <p:scale>
          <a:sx n="110" d="100"/>
          <a:sy n="110" d="100"/>
        </p:scale>
        <p:origin x="153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58"/>
    </p:cViewPr>
  </p:sorterViewPr>
  <p:notesViewPr>
    <p:cSldViewPr>
      <p:cViewPr varScale="1">
        <p:scale>
          <a:sx n="96" d="100"/>
          <a:sy n="96" d="100"/>
        </p:scale>
        <p:origin x="43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EBEBBD9D-2B36-914F-A6CA-7434B0007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236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7388"/>
            <a:ext cx="4579938" cy="3435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352925"/>
            <a:ext cx="5041900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118042F0-41D0-5340-90E3-DBE3BE5AF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49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632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3418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710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618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822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6851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14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211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723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896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9376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924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1/16/25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1AF11F0-DDFA-B44C-AACA-04940859FE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1/16/25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0B4D4B-3DEF-AE4B-B9BB-BFC0E5F21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1/16/25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Overview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8378816-F0BE-954B-ACE6-3B377C21A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4800" y="6248400"/>
            <a:ext cx="1752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2EBB36-8467-F3E5-61A0-5B37287997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  <p:pic>
        <p:nvPicPr>
          <p:cNvPr id="8" name="Picture 7" descr="A logo with a light in the middle&#10;&#10;Description automatically generated">
            <a:extLst>
              <a:ext uri="{FF2B5EF4-FFF2-40B4-BE49-F238E27FC236}">
                <a16:creationId xmlns:a16="http://schemas.microsoft.com/office/drawing/2014/main" id="{3181E37B-712F-9477-A64B-2B7E897E2B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6200" y="-76200"/>
            <a:ext cx="1231564" cy="76092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75131F4-90C4-5D48-B2DB-E03FF3D76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" name="Picture 3" descr="A logo with a light in the middle&#10;&#10;Description automatically generated">
            <a:extLst>
              <a:ext uri="{FF2B5EF4-FFF2-40B4-BE49-F238E27FC236}">
                <a16:creationId xmlns:a16="http://schemas.microsoft.com/office/drawing/2014/main" id="{4417C1FB-4F39-ECC1-A552-C02C8A2EFB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6200" y="-76200"/>
            <a:ext cx="1231564" cy="76092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EA61460-AA36-3C49-95BE-6F0467E25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A5275A8-1530-0B43-A316-1571205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7D2CB81-7E8A-B04F-9010-60F46C615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1A657A9-50BA-B84D-9310-D83DE6ADB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76511D7-2B68-8445-9211-98889C5084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0B7061A-6915-8C49-AE9B-EC670EFBB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E3D05F-5C2B-D246-8FD7-D0DA3640F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EB49106-7695-8142-BA0B-D34BCB7E1A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857EA20-CDBF-BE47-A70A-8624E230D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12E7087-1461-D942-9383-44CA043B7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52904F9-125A-424B-9B22-BB376640B8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C93AB89-E7A8-B94C-9233-338253529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A9F1C98-038E-4F4B-A16E-1047000CD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1/16/25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Overview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F747FB-9F93-7A4A-823E-4285093B0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CDEC4405-7F65-6844-4C6D-900BCF3308F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108495548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슬라이드" r:id="rId15" imgW="7772400" imgH="10058400" progId="TCLayout.ActiveDocument.1">
                  <p:embed/>
                </p:oleObj>
              </mc:Choice>
              <mc:Fallback>
                <p:oleObj name="think-cell 슬라이드" r:id="rId15" imgW="7772400" imgH="1005840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CC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401.09529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401.09529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401.09529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d/pdf/10.1103/PhysRevD.107.L03190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journals.aps.org/prd/abstract/10.1103/PhysRevD.107.L031901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401.09529" TargetMode="External"/><Relationship Id="rId5" Type="http://schemas.openxmlformats.org/officeDocument/2006/relationships/hyperlink" Target="https://journals.aps.org/prl/abstract/10.1103/PhysRevLett.126.201801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ournals.aps.org/prl/abstract/10.1103/PhysRevLett.126.201801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>
            <a:extLst>
              <a:ext uri="{FF2B5EF4-FFF2-40B4-BE49-F238E27FC236}">
                <a16:creationId xmlns:a16="http://schemas.microsoft.com/office/drawing/2014/main" id="{0676FEF9-159B-B441-A6FF-3FA176EE1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085" y="151303"/>
            <a:ext cx="8207829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en-US" altLang="ko-KR" sz="6600" b="1" dirty="0">
                <a:ea typeface="ＭＳ Ｐゴシック" pitchFamily="-84" charset="-128"/>
                <a:cs typeface="ＭＳ Ｐゴシック" pitchFamily="-84" charset="-128"/>
              </a:rPr>
              <a:t>DAMSA Experiment Overview 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F15213D7-2B32-48DC-03C2-2E7D0EDFE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4114800"/>
            <a:ext cx="6781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 err="1">
                <a:solidFill>
                  <a:srgbClr val="FF40FF"/>
                </a:solidFill>
                <a:latin typeface="Monotype Corsiva" pitchFamily="-84" charset="0"/>
              </a:rPr>
              <a:t>Jaehoon</a:t>
            </a:r>
            <a:r>
              <a:rPr lang="en-US" b="1" dirty="0">
                <a:solidFill>
                  <a:srgbClr val="FF40FF"/>
                </a:solidFill>
                <a:latin typeface="Monotype Corsiva" pitchFamily="-84" charset="0"/>
              </a:rPr>
              <a:t> Yu, Juan Estrada and Un-Ki Yang</a:t>
            </a:r>
          </a:p>
          <a:p>
            <a:pPr algn="ctr"/>
            <a:r>
              <a:rPr lang="en-US" b="1" dirty="0">
                <a:solidFill>
                  <a:srgbClr val="FF40FF"/>
                </a:solidFill>
                <a:latin typeface="Monotype Corsiva" pitchFamily="-84" charset="0"/>
              </a:rPr>
              <a:t>For the DAMSA Collaboration </a:t>
            </a:r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8F977A97-510B-845A-7108-D9F08CCD17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2206527"/>
            <a:ext cx="6172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 dirty="0">
                <a:solidFill>
                  <a:schemeClr val="accent2"/>
                </a:solidFill>
                <a:latin typeface="Monotype Corsiva" pitchFamily="-84" charset="0"/>
              </a:rPr>
              <a:t>1</a:t>
            </a:r>
            <a:r>
              <a:rPr lang="en-US" sz="3600" b="1" baseline="30000" dirty="0">
                <a:solidFill>
                  <a:schemeClr val="accent2"/>
                </a:solidFill>
                <a:latin typeface="Monotype Corsiva" pitchFamily="-84" charset="0"/>
              </a:rPr>
              <a:t>st</a:t>
            </a:r>
            <a:r>
              <a:rPr lang="en-US" sz="3600" b="1" dirty="0">
                <a:solidFill>
                  <a:schemeClr val="accent2"/>
                </a:solidFill>
                <a:latin typeface="Monotype Corsiva" pitchFamily="-84" charset="0"/>
              </a:rPr>
              <a:t> DAMSA Collaboration Meeting</a:t>
            </a:r>
          </a:p>
          <a:p>
            <a:pPr algn="ctr"/>
            <a:r>
              <a:rPr lang="en-US" sz="3600" b="1" dirty="0">
                <a:solidFill>
                  <a:schemeClr val="accent2"/>
                </a:solidFill>
                <a:latin typeface="Monotype Corsiva" pitchFamily="-84" charset="0"/>
              </a:rPr>
              <a:t>January 16 – 18, 2025</a:t>
            </a:r>
          </a:p>
          <a:p>
            <a:pPr algn="ctr"/>
            <a:r>
              <a:rPr lang="en-US" sz="3600" b="1" dirty="0">
                <a:solidFill>
                  <a:schemeClr val="accent2"/>
                </a:solidFill>
                <a:latin typeface="Monotype Corsiva" pitchFamily="-84" charset="0"/>
              </a:rPr>
              <a:t>University of Texas at Arlington</a:t>
            </a:r>
          </a:p>
        </p:txBody>
      </p:sp>
      <p:pic>
        <p:nvPicPr>
          <p:cNvPr id="7" name="Picture 6" descr="A logo with a light in the middle&#10;&#10;Description automatically generated">
            <a:extLst>
              <a:ext uri="{FF2B5EF4-FFF2-40B4-BE49-F238E27FC236}">
                <a16:creationId xmlns:a16="http://schemas.microsoft.com/office/drawing/2014/main" id="{CD1CC5F5-195F-7401-601B-9CA2E9659A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6200" y="1079"/>
            <a:ext cx="1231564" cy="760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0721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0F3F1DE3-8351-EE9F-FC0A-94E8F23B99E6}"/>
              </a:ext>
            </a:extLst>
          </p:cNvPr>
          <p:cNvGrpSpPr/>
          <p:nvPr/>
        </p:nvGrpSpPr>
        <p:grpSpPr>
          <a:xfrm>
            <a:off x="0" y="533400"/>
            <a:ext cx="9144000" cy="6304877"/>
            <a:chOff x="0" y="533400"/>
            <a:chExt cx="9144000" cy="630487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06EF75C-18EC-EFB5-1DCF-E4F50BD527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533400"/>
              <a:ext cx="9144000" cy="630487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CE918EF-DAD6-D581-FFAB-71709DF5F2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29710" y="723900"/>
              <a:ext cx="2261890" cy="2247900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71D89AD-74C3-251F-A2BA-40740BCA766A}"/>
              </a:ext>
            </a:extLst>
          </p:cNvPr>
          <p:cNvSpPr txBox="1"/>
          <p:nvPr/>
        </p:nvSpPr>
        <p:spPr>
          <a:xfrm>
            <a:off x="8043334" y="3531206"/>
            <a:ext cx="965199" cy="461665"/>
          </a:xfrm>
          <a:prstGeom prst="rect">
            <a:avLst/>
          </a:prstGeom>
          <a:solidFill>
            <a:srgbClr val="FFFF99">
              <a:alpha val="28000"/>
            </a:srgb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  <a:latin typeface="+mj-lt"/>
              </a:rPr>
              <a:t>Apologize for missing ones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7CBA76-EB91-9548-A779-9F48B1AE7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-76200"/>
            <a:ext cx="8686800" cy="685800"/>
          </a:xfrm>
        </p:spPr>
        <p:txBody>
          <a:bodyPr/>
          <a:lstStyle/>
          <a:p>
            <a:r>
              <a:rPr lang="en-US" sz="3600" b="1" dirty="0"/>
              <a:t>DAMSA Sensitivity – All Experiments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B652A99-0232-02B5-F464-443362852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64A3BBA0-5B9A-397B-EC12-3AABDD686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F3113DB-B0CA-E8B6-C139-382927820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270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E774-34A7-474C-AF62-5CC7DD5252D5}" type="slidenum">
              <a:rPr lang="en-US" b="0">
                <a:latin typeface="Arial Narrow" panose="020B0604020202020204" pitchFamily="34" charset="0"/>
                <a:cs typeface="Arial Narrow" panose="020B0604020202020204" pitchFamily="34" charset="0"/>
              </a:rPr>
              <a:pPr/>
              <a:t>11</a:t>
            </a:fld>
            <a:endParaRPr lang="en-US" b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86800" cy="838200"/>
          </a:xfrm>
        </p:spPr>
        <p:txBody>
          <a:bodyPr/>
          <a:lstStyle/>
          <a:p>
            <a:r>
              <a:rPr lang="en-US" sz="48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Detector Design Concept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 Narrow" panose="020B0604020202020204" pitchFamily="34" charset="0"/>
                <a:cs typeface="Arial Narrow" panose="020B0604020202020204" pitchFamily="34" charset="0"/>
              </a:rPr>
              <a:t>1/16/25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 Narrow" panose="020B0604020202020204" pitchFamily="34" charset="0"/>
                <a:cs typeface="Arial Narrow" panose="020B0604020202020204" pitchFamily="34" charset="0"/>
              </a:rPr>
              <a:t>DAMSA Overview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126EF69-6724-B050-EDE2-37B0560DA787}"/>
              </a:ext>
            </a:extLst>
          </p:cNvPr>
          <p:cNvGrpSpPr/>
          <p:nvPr/>
        </p:nvGrpSpPr>
        <p:grpSpPr>
          <a:xfrm>
            <a:off x="1295400" y="1883218"/>
            <a:ext cx="1905000" cy="3331665"/>
            <a:chOff x="1528125" y="1943100"/>
            <a:chExt cx="1425074" cy="23622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81335E9-3F2D-438D-081A-2743054B59A0}"/>
                </a:ext>
              </a:extLst>
            </p:cNvPr>
            <p:cNvSpPr/>
            <p:nvPr/>
          </p:nvSpPr>
          <p:spPr bwMode="auto">
            <a:xfrm>
              <a:off x="1528125" y="1943100"/>
              <a:ext cx="1425074" cy="2362200"/>
            </a:xfrm>
            <a:prstGeom prst="rect">
              <a:avLst/>
            </a:pr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7EF029D-41C6-D6B4-1DFD-6354B18E0EA5}"/>
                </a:ext>
              </a:extLst>
            </p:cNvPr>
            <p:cNvSpPr txBox="1"/>
            <p:nvPr/>
          </p:nvSpPr>
          <p:spPr>
            <a:xfrm>
              <a:off x="1699136" y="2597370"/>
              <a:ext cx="1067983" cy="9819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Vacuum Decay Chamber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63C0C4E-1B6F-C8A4-BB45-FC5C9C95FDC0}"/>
              </a:ext>
            </a:extLst>
          </p:cNvPr>
          <p:cNvGrpSpPr/>
          <p:nvPr/>
        </p:nvGrpSpPr>
        <p:grpSpPr>
          <a:xfrm>
            <a:off x="4217756" y="939966"/>
            <a:ext cx="3707047" cy="5079834"/>
            <a:chOff x="4751153" y="1676400"/>
            <a:chExt cx="3707047" cy="3443356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CC350A4-ADF6-9432-E0C4-B9DA18E908F9}"/>
                </a:ext>
              </a:extLst>
            </p:cNvPr>
            <p:cNvSpPr/>
            <p:nvPr/>
          </p:nvSpPr>
          <p:spPr bwMode="auto">
            <a:xfrm>
              <a:off x="4810506" y="1696222"/>
              <a:ext cx="821089" cy="3423534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618AE55-F8EE-8993-ACD3-5DA0481E4F29}"/>
                </a:ext>
              </a:extLst>
            </p:cNvPr>
            <p:cNvSpPr/>
            <p:nvPr/>
          </p:nvSpPr>
          <p:spPr bwMode="auto">
            <a:xfrm>
              <a:off x="5641501" y="1681866"/>
              <a:ext cx="1940240" cy="3423534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FCEF1A1-A6C4-EE4E-6162-B17DFBE5546A}"/>
                </a:ext>
              </a:extLst>
            </p:cNvPr>
            <p:cNvSpPr/>
            <p:nvPr/>
          </p:nvSpPr>
          <p:spPr bwMode="auto">
            <a:xfrm>
              <a:off x="7596180" y="1676400"/>
              <a:ext cx="862020" cy="3423534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F0FEFAE-44FF-9FA2-669A-EC512AA92702}"/>
                </a:ext>
              </a:extLst>
            </p:cNvPr>
            <p:cNvSpPr txBox="1"/>
            <p:nvPr/>
          </p:nvSpPr>
          <p:spPr>
            <a:xfrm rot="16200000">
              <a:off x="3599225" y="2933381"/>
              <a:ext cx="313485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HD HG-ECAL - </a:t>
              </a:r>
              <a:r>
                <a:rPr lang="en-US" dirty="0">
                  <a:latin typeface="Symbol" pitchFamily="2" charset="2"/>
                  <a:cs typeface="Arial Narrow" panose="020B0604020202020204" pitchFamily="34" charset="0"/>
                </a:rPr>
                <a:t>g</a:t>
              </a:r>
              <a:r>
                <a:rPr lang="en-US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 converter</a:t>
              </a:r>
            </a:p>
            <a:p>
              <a:pPr algn="ctr"/>
              <a:r>
                <a:rPr lang="en-US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(4 low X</a:t>
              </a:r>
              <a:r>
                <a:rPr lang="en-US" baseline="-25000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0</a:t>
              </a:r>
              <a:r>
                <a:rPr lang="en-US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 layers ~3X</a:t>
              </a:r>
              <a:r>
                <a:rPr lang="en-US" baseline="-25000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0</a:t>
              </a:r>
              <a:r>
                <a:rPr lang="en-US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)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607DC0F-4F93-015D-3124-3728C5D34F42}"/>
                </a:ext>
              </a:extLst>
            </p:cNvPr>
            <p:cNvSpPr txBox="1"/>
            <p:nvPr/>
          </p:nvSpPr>
          <p:spPr>
            <a:xfrm rot="16200000">
              <a:off x="5412331" y="2867491"/>
              <a:ext cx="215977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2DST  W-</a:t>
              </a:r>
              <a:r>
                <a:rPr lang="en-US" dirty="0" err="1">
                  <a:latin typeface="Arial Narrow" panose="020B0604020202020204" pitchFamily="34" charset="0"/>
                  <a:cs typeface="Arial Narrow" panose="020B0604020202020204" pitchFamily="34" charset="0"/>
                </a:rPr>
                <a:t>Scint</a:t>
              </a:r>
              <a:endParaRPr lang="en-US" dirty="0">
                <a:latin typeface="Arial Narrow" panose="020B0604020202020204" pitchFamily="34" charset="0"/>
                <a:cs typeface="Arial Narrow" panose="020B0604020202020204" pitchFamily="34" charset="0"/>
              </a:endParaRPr>
            </a:p>
            <a:p>
              <a:pPr algn="ctr"/>
              <a:r>
                <a:rPr lang="en-US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ECAL (~13 X</a:t>
              </a:r>
              <a:r>
                <a:rPr lang="en-US" baseline="-25000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0</a:t>
              </a:r>
              <a:r>
                <a:rPr lang="en-US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)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51346A6-9561-E35D-D07D-8F65C8816D16}"/>
                </a:ext>
              </a:extLst>
            </p:cNvPr>
            <p:cNvSpPr txBox="1"/>
            <p:nvPr/>
          </p:nvSpPr>
          <p:spPr>
            <a:xfrm rot="16200000">
              <a:off x="7040076" y="2889976"/>
              <a:ext cx="19793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Tail catcher </a:t>
              </a:r>
            </a:p>
            <a:p>
              <a:pPr algn="ctr"/>
              <a:r>
                <a:rPr lang="en-US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ECAL (~5 X</a:t>
              </a:r>
              <a:r>
                <a:rPr lang="en-US" baseline="-25000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0</a:t>
              </a:r>
              <a:r>
                <a:rPr lang="en-US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)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7CDE490-B2D0-1497-F578-887687D7B29D}"/>
              </a:ext>
            </a:extLst>
          </p:cNvPr>
          <p:cNvGrpSpPr/>
          <p:nvPr/>
        </p:nvGrpSpPr>
        <p:grpSpPr>
          <a:xfrm>
            <a:off x="2504434" y="1549564"/>
            <a:ext cx="1848613" cy="4464340"/>
            <a:chOff x="2504434" y="1549564"/>
            <a:chExt cx="1848613" cy="446434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4CE2ED0-F61A-0BF2-31E5-8F646AD7CB6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85566" y="1549564"/>
              <a:ext cx="1381637" cy="0"/>
            </a:xfrm>
            <a:prstGeom prst="line">
              <a:avLst/>
            </a:prstGeom>
            <a:noFill/>
            <a:ln w="571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BDB983A-BDE8-AEE3-3BFC-D6F3F867D9B0}"/>
                </a:ext>
              </a:extLst>
            </p:cNvPr>
            <p:cNvSpPr txBox="1"/>
            <p:nvPr/>
          </p:nvSpPr>
          <p:spPr>
            <a:xfrm>
              <a:off x="2504434" y="5552239"/>
              <a:ext cx="18486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2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Magnet</a:t>
              </a: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35DE7E5B-E80C-93C4-3069-9496411BEFB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85566" y="5493640"/>
              <a:ext cx="1381637" cy="0"/>
            </a:xfrm>
            <a:prstGeom prst="line">
              <a:avLst/>
            </a:prstGeom>
            <a:noFill/>
            <a:ln w="571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9F3782BC-32A6-DAC6-8887-FD7077247C58}"/>
              </a:ext>
            </a:extLst>
          </p:cNvPr>
          <p:cNvGrpSpPr/>
          <p:nvPr/>
        </p:nvGrpSpPr>
        <p:grpSpPr>
          <a:xfrm>
            <a:off x="3352803" y="1615552"/>
            <a:ext cx="838200" cy="3815401"/>
            <a:chOff x="3352803" y="1615552"/>
            <a:chExt cx="838200" cy="38154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130BA25-1D31-5DF5-F90B-B91E90B8DB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52803" y="1831612"/>
              <a:ext cx="0" cy="3383280"/>
            </a:xfrm>
            <a:prstGeom prst="line">
              <a:avLst/>
            </a:prstGeom>
            <a:noFill/>
            <a:ln w="38100" cap="flat" cmpd="sng" algn="ctr">
              <a:solidFill>
                <a:srgbClr val="FF4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E6C7821-38E2-7244-A738-B198D940E53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88083" y="1671375"/>
              <a:ext cx="0" cy="3703754"/>
            </a:xfrm>
            <a:prstGeom prst="line">
              <a:avLst/>
            </a:prstGeom>
            <a:noFill/>
            <a:ln w="38100" cap="flat" cmpd="sng" algn="ctr">
              <a:solidFill>
                <a:srgbClr val="FF4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806C9D5-E4DE-838D-3A63-A6027EA2156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55723" y="1671375"/>
              <a:ext cx="0" cy="3703754"/>
            </a:xfrm>
            <a:prstGeom prst="line">
              <a:avLst/>
            </a:prstGeom>
            <a:noFill/>
            <a:ln w="38100" cap="flat" cmpd="sng" algn="ctr">
              <a:solidFill>
                <a:srgbClr val="FF4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DE6089F-739C-9A64-1F23-34BF27AE567D}"/>
                </a:ext>
              </a:extLst>
            </p:cNvPr>
            <p:cNvSpPr txBox="1"/>
            <p:nvPr/>
          </p:nvSpPr>
          <p:spPr>
            <a:xfrm rot="16200000">
              <a:off x="2685030" y="3292420"/>
              <a:ext cx="1999265" cy="461665"/>
            </a:xfrm>
            <a:prstGeom prst="rect">
              <a:avLst/>
            </a:prstGeom>
            <a:solidFill>
              <a:srgbClr val="FFFFCC">
                <a:alpha val="65637"/>
              </a:srgb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6 layers of Si </a:t>
              </a:r>
              <a:r>
                <a:rPr lang="en-US" dirty="0" err="1">
                  <a:solidFill>
                    <a:srgbClr val="FF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trk</a:t>
              </a:r>
              <a:endParaRPr lang="en-US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4EA8EA3-59C0-79BF-41A7-93926954B3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23363" y="1615552"/>
              <a:ext cx="0" cy="3815401"/>
            </a:xfrm>
            <a:prstGeom prst="line">
              <a:avLst/>
            </a:prstGeom>
            <a:noFill/>
            <a:ln w="38100" cap="flat" cmpd="sng" algn="ctr">
              <a:solidFill>
                <a:srgbClr val="FF4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A2C85BC-EBC4-C8D2-393F-7C060AFF42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91003" y="1615552"/>
              <a:ext cx="0" cy="3815401"/>
            </a:xfrm>
            <a:prstGeom prst="line">
              <a:avLst/>
            </a:prstGeom>
            <a:noFill/>
            <a:ln w="38100" cap="flat" cmpd="sng" algn="ctr">
              <a:solidFill>
                <a:srgbClr val="FF4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3FB96B13-7C85-CD73-40C8-A290BA1E8D4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520443" y="1831612"/>
              <a:ext cx="0" cy="3383280"/>
            </a:xfrm>
            <a:prstGeom prst="line">
              <a:avLst/>
            </a:prstGeom>
            <a:noFill/>
            <a:ln w="38100" cap="flat" cmpd="sng" algn="ctr">
              <a:solidFill>
                <a:srgbClr val="FF4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50662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644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The Little DAMSA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599" y="568190"/>
            <a:ext cx="8762999" cy="554002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question: Can we access the targeted parameter space with a dramatically smaller scale experiment (</a:t>
            </a:r>
            <a:r>
              <a:rPr lang="en-US" sz="2800" dirty="0">
                <a:hlinkClick r:id="rId2"/>
              </a:rPr>
              <a:t>2401.09529</a:t>
            </a:r>
            <a:r>
              <a:rPr lang="en-US" sz="2800" dirty="0"/>
              <a:t>)?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Concept Study: </a:t>
            </a:r>
            <a:r>
              <a:rPr lang="en-US" sz="2400" dirty="0" err="1"/>
              <a:t>L</a:t>
            </a:r>
            <a:r>
              <a:rPr lang="en-US" sz="2400" baseline="-25000" dirty="0" err="1"/>
              <a:t>dump</a:t>
            </a:r>
            <a:r>
              <a:rPr lang="en-US" sz="2400" dirty="0"/>
              <a:t>=1m, </a:t>
            </a:r>
            <a:r>
              <a:rPr lang="en-US" sz="2400" dirty="0" err="1"/>
              <a:t>D</a:t>
            </a:r>
            <a:r>
              <a:rPr lang="en-US" sz="2400" baseline="-25000" dirty="0" err="1"/>
              <a:t>vac</a:t>
            </a:r>
            <a:r>
              <a:rPr lang="en-US" sz="2400" dirty="0"/>
              <a:t>=10m, </a:t>
            </a:r>
            <a:r>
              <a:rPr lang="en-US" sz="2400" dirty="0" err="1"/>
              <a:t>L</a:t>
            </a:r>
            <a:r>
              <a:rPr lang="en-US" sz="2400" baseline="-25000" dirty="0" err="1"/>
              <a:t>vac</a:t>
            </a:r>
            <a:r>
              <a:rPr lang="en-US" sz="2400" dirty="0"/>
              <a:t>=10m, </a:t>
            </a:r>
            <a:r>
              <a:rPr lang="en-US" sz="2400" dirty="0" err="1">
                <a:latin typeface="Symbol" pitchFamily="2" charset="2"/>
              </a:rPr>
              <a:t>q</a:t>
            </a:r>
            <a:r>
              <a:rPr lang="en-US" sz="2400" baseline="-25000" dirty="0" err="1"/>
              <a:t>det</a:t>
            </a:r>
            <a:r>
              <a:rPr lang="en-US" sz="2400" dirty="0"/>
              <a:t>=0.5rad, </a:t>
            </a:r>
            <a:r>
              <a:rPr lang="en-US" sz="2400" dirty="0" err="1"/>
              <a:t>N</a:t>
            </a:r>
            <a:r>
              <a:rPr lang="en-US" sz="2400" baseline="-25000" dirty="0" err="1"/>
              <a:t>yr</a:t>
            </a:r>
            <a:r>
              <a:rPr lang="en-US" sz="2400" dirty="0"/>
              <a:t>=1yr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Smaller scale: </a:t>
            </a:r>
            <a:r>
              <a:rPr lang="en-US" sz="2400" dirty="0" err="1"/>
              <a:t>L</a:t>
            </a:r>
            <a:r>
              <a:rPr lang="en-US" sz="2400" baseline="-25000" dirty="0" err="1"/>
              <a:t>dump</a:t>
            </a:r>
            <a:r>
              <a:rPr lang="en-US" sz="2400" dirty="0"/>
              <a:t>=1m, </a:t>
            </a:r>
            <a:r>
              <a:rPr lang="en-US" sz="2400" dirty="0" err="1"/>
              <a:t>D</a:t>
            </a:r>
            <a:r>
              <a:rPr lang="en-US" sz="2400" baseline="-25000" dirty="0" err="1"/>
              <a:t>vac</a:t>
            </a:r>
            <a:r>
              <a:rPr lang="en-US" sz="2400" dirty="0"/>
              <a:t>=1m, </a:t>
            </a:r>
            <a:r>
              <a:rPr lang="en-US" sz="2400" dirty="0" err="1"/>
              <a:t>L</a:t>
            </a:r>
            <a:r>
              <a:rPr lang="en-US" sz="2400" baseline="-25000" dirty="0" err="1"/>
              <a:t>vac</a:t>
            </a:r>
            <a:r>
              <a:rPr lang="en-US" sz="2400" dirty="0"/>
              <a:t>=1m, </a:t>
            </a:r>
            <a:r>
              <a:rPr lang="en-US" sz="2400" dirty="0" err="1">
                <a:latin typeface="Symbol" pitchFamily="2" charset="2"/>
              </a:rPr>
              <a:t>q</a:t>
            </a:r>
            <a:r>
              <a:rPr lang="en-US" sz="2400" baseline="-25000" dirty="0" err="1"/>
              <a:t>det</a:t>
            </a:r>
            <a:r>
              <a:rPr lang="en-US" sz="2400" dirty="0"/>
              <a:t>=0.05rad, </a:t>
            </a:r>
            <a:r>
              <a:rPr lang="en-US" sz="2400" dirty="0" err="1"/>
              <a:t>N</a:t>
            </a:r>
            <a:r>
              <a:rPr lang="en-US" sz="2400" baseline="-25000" dirty="0" err="1"/>
              <a:t>yr</a:t>
            </a:r>
            <a:r>
              <a:rPr lang="en-US" sz="2400" dirty="0"/>
              <a:t>=3mo</a:t>
            </a:r>
          </a:p>
          <a:p>
            <a:pPr marL="0" indent="0">
              <a:lnSpc>
                <a:spcPct val="90000"/>
              </a:lnSpc>
              <a:buNone/>
            </a:pP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EF335B-2A4D-7866-C798-5CB669A61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366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4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CBA76-EB91-9548-A779-9F48B1AE7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685800"/>
          </a:xfrm>
        </p:spPr>
        <p:txBody>
          <a:bodyPr/>
          <a:lstStyle/>
          <a:p>
            <a:r>
              <a:rPr lang="en-US" sz="4000" b="1" dirty="0"/>
              <a:t>Small Scale DAMSA Sensitivity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9C485D-04B9-2D10-0F24-ECD3F9F4FB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371" y="681751"/>
            <a:ext cx="8382000" cy="58061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3493AF6-A4B1-F169-2C71-F4AA9C9A3BA8}"/>
              </a:ext>
            </a:extLst>
          </p:cNvPr>
          <p:cNvSpPr txBox="1"/>
          <p:nvPr/>
        </p:nvSpPr>
        <p:spPr>
          <a:xfrm>
            <a:off x="6751025" y="2200870"/>
            <a:ext cx="18595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+mj-lt"/>
              </a:rPr>
              <a:t>Solid lines w/</a:t>
            </a:r>
          </a:p>
          <a:p>
            <a:r>
              <a:rPr lang="en-US" sz="1800" dirty="0">
                <a:latin typeface="+mj-lt"/>
              </a:rPr>
              <a:t>Smaller dimensions</a:t>
            </a:r>
          </a:p>
          <a:p>
            <a:r>
              <a:rPr lang="en-US" sz="1800" dirty="0">
                <a:latin typeface="+mj-lt"/>
              </a:rPr>
              <a:t>&amp; 3mo data taking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4C127D-E564-4AE3-CFA9-2DF7A9F21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D0E171D-FB91-504F-344F-85E510A29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A869EC-0647-4804-B551-DF18B3D234DB}"/>
              </a:ext>
            </a:extLst>
          </p:cNvPr>
          <p:cNvSpPr txBox="1"/>
          <p:nvPr/>
        </p:nvSpPr>
        <p:spPr>
          <a:xfrm>
            <a:off x="5943600" y="5943600"/>
            <a:ext cx="28194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200" kern="0" dirty="0">
                <a:sym typeface="Wingdings" pitchFamily="2" charset="2"/>
              </a:rPr>
              <a:t>Kim, Yu </a:t>
            </a:r>
            <a:r>
              <a:rPr lang="en-US" sz="1200" i="1" kern="0" dirty="0">
                <a:sym typeface="Wingdings" pitchFamily="2" charset="2"/>
              </a:rPr>
              <a:t>et al</a:t>
            </a:r>
            <a:r>
              <a:rPr lang="en-US" sz="1200" kern="0" dirty="0">
                <a:sym typeface="Wingdings" pitchFamily="2" charset="2"/>
              </a:rPr>
              <a:t>., </a:t>
            </a:r>
            <a:r>
              <a:rPr lang="en-US" sz="1200" kern="0" dirty="0">
                <a:sym typeface="Wingdings" pitchFamily="2" charset="2"/>
                <a:hlinkClick r:id="rId4"/>
              </a:rPr>
              <a:t>2401.09529</a:t>
            </a:r>
            <a:r>
              <a:rPr lang="en-US" sz="1200" kern="0" dirty="0">
                <a:sym typeface="Wingdings" pitchFamily="2" charset="2"/>
              </a:rPr>
              <a:t> (2024)</a:t>
            </a:r>
            <a:endParaRPr lang="en-US" sz="1050" kern="0" dirty="0">
              <a:sym typeface="Wingdings" pitchFamily="2" charset="2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55891E-543A-8F70-37F0-3CE1FF3B8673}"/>
              </a:ext>
            </a:extLst>
          </p:cNvPr>
          <p:cNvSpPr txBox="1"/>
          <p:nvPr/>
        </p:nvSpPr>
        <p:spPr>
          <a:xfrm>
            <a:off x="3950777" y="2233003"/>
            <a:ext cx="1859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40FF"/>
                </a:solidFill>
                <a:latin typeface="+mj-lt"/>
              </a:rPr>
              <a:t>The access to the ceiling unaffected!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03425A8-11A1-B449-82DB-48A50BDD4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71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644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The Little DAMSA That Could! 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599" y="568190"/>
            <a:ext cx="8762999" cy="554002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question: Can we access the targeted parameter space with a dramatically smaller scale experiment (</a:t>
            </a:r>
            <a:r>
              <a:rPr lang="en-US" sz="2800" dirty="0">
                <a:hlinkClick r:id="rId2"/>
              </a:rPr>
              <a:t>2401.09529</a:t>
            </a:r>
            <a:r>
              <a:rPr lang="en-US" sz="2800" dirty="0"/>
              <a:t>)?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Further studied the combinations of the following cases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Reduce the detector radius to 0.1m from 1.1m, same depth (10</a:t>
            </a:r>
            <a:r>
              <a:rPr lang="en-US" sz="2400" baseline="30000" dirty="0"/>
              <a:t>-2</a:t>
            </a:r>
            <a:r>
              <a:rPr lang="en-US" sz="2400" dirty="0"/>
              <a:t>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Reduce the vacuum chamber radius and length to 0.1m from 1m (10</a:t>
            </a:r>
            <a:r>
              <a:rPr lang="en-US" sz="2400" baseline="30000" dirty="0"/>
              <a:t>-3</a:t>
            </a:r>
            <a:r>
              <a:rPr lang="en-US" sz="2400" dirty="0"/>
              <a:t>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Reduce the W dump length to 0.5m (case 1) &amp; 0.25m (case 2)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5D4D17E-E873-D04D-91CA-32CC20801577}"/>
              </a:ext>
            </a:extLst>
          </p:cNvPr>
          <p:cNvGrpSpPr/>
          <p:nvPr/>
        </p:nvGrpSpPr>
        <p:grpSpPr>
          <a:xfrm>
            <a:off x="852474" y="2895597"/>
            <a:ext cx="7224726" cy="3382201"/>
            <a:chOff x="383852" y="2021013"/>
            <a:chExt cx="8561329" cy="4342418"/>
          </a:xfrm>
        </p:grpSpPr>
        <p:sp>
          <p:nvSpPr>
            <p:cNvPr id="21" name="AutoShape 2">
              <a:extLst>
                <a:ext uri="{FF2B5EF4-FFF2-40B4-BE49-F238E27FC236}">
                  <a16:creationId xmlns:a16="http://schemas.microsoft.com/office/drawing/2014/main" id="{9DA62673-4527-5440-AB46-D121FD2167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352138" y="2608973"/>
              <a:ext cx="3726283" cy="3333043"/>
            </a:xfrm>
            <a:prstGeom prst="can">
              <a:avLst>
                <a:gd name="adj" fmla="val 14528"/>
              </a:avLst>
            </a:prstGeom>
            <a:solidFill>
              <a:srgbClr val="729FCF">
                <a:alpha val="50000"/>
              </a:srgbClr>
            </a:solidFill>
            <a:ln w="9525" cap="flat">
              <a:solidFill>
                <a:srgbClr val="3465A4">
                  <a:alpha val="5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3">
              <a:extLst>
                <a:ext uri="{FF2B5EF4-FFF2-40B4-BE49-F238E27FC236}">
                  <a16:creationId xmlns:a16="http://schemas.microsoft.com/office/drawing/2014/main" id="{93FE25D9-CC9D-5E42-A11E-781771D7EF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52" y="4151131"/>
              <a:ext cx="976357" cy="1769"/>
            </a:xfrm>
            <a:prstGeom prst="line">
              <a:avLst/>
            </a:prstGeom>
            <a:noFill/>
            <a:ln w="76200" cap="flat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AutoShape 5">
              <a:extLst>
                <a:ext uri="{FF2B5EF4-FFF2-40B4-BE49-F238E27FC236}">
                  <a16:creationId xmlns:a16="http://schemas.microsoft.com/office/drawing/2014/main" id="{FB258829-7F09-5241-8FEB-872F4433C44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522259" y="3580597"/>
              <a:ext cx="995605" cy="1168239"/>
            </a:xfrm>
            <a:prstGeom prst="can">
              <a:avLst>
                <a:gd name="adj" fmla="val 10819"/>
              </a:avLst>
            </a:prstGeom>
            <a:solidFill>
              <a:srgbClr val="E8F2A1">
                <a:alpha val="50000"/>
              </a:srgbClr>
            </a:solidFill>
            <a:ln w="9525" cap="flat">
              <a:solidFill>
                <a:srgbClr val="AFD095">
                  <a:alpha val="5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6">
              <a:extLst>
                <a:ext uri="{FF2B5EF4-FFF2-40B4-BE49-F238E27FC236}">
                  <a16:creationId xmlns:a16="http://schemas.microsoft.com/office/drawing/2014/main" id="{ED775245-F1E9-2848-95B8-EB62247851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92291" y="2021013"/>
              <a:ext cx="6681999" cy="2131886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7">
              <a:extLst>
                <a:ext uri="{FF2B5EF4-FFF2-40B4-BE49-F238E27FC236}">
                  <a16:creationId xmlns:a16="http://schemas.microsoft.com/office/drawing/2014/main" id="{B2E75E35-96A8-F84C-A7AC-1DB7EA45C6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92290" y="4151131"/>
              <a:ext cx="6643308" cy="221230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AutoShape 8">
              <a:extLst>
                <a:ext uri="{FF2B5EF4-FFF2-40B4-BE49-F238E27FC236}">
                  <a16:creationId xmlns:a16="http://schemas.microsoft.com/office/drawing/2014/main" id="{49844D8E-88CF-0C4D-82A0-0B3133F09B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08952" y="3311160"/>
              <a:ext cx="965993" cy="1736725"/>
            </a:xfrm>
            <a:prstGeom prst="can">
              <a:avLst>
                <a:gd name="adj" fmla="val 27343"/>
              </a:avLst>
            </a:prstGeom>
            <a:solidFill>
              <a:srgbClr val="FFD7D7">
                <a:alpha val="50000"/>
              </a:srgbClr>
            </a:solidFill>
            <a:ln w="9525" cap="flat">
              <a:solidFill>
                <a:srgbClr val="FF0000">
                  <a:alpha val="5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9">
              <a:extLst>
                <a:ext uri="{FF2B5EF4-FFF2-40B4-BE49-F238E27FC236}">
                  <a16:creationId xmlns:a16="http://schemas.microsoft.com/office/drawing/2014/main" id="{433117ED-9728-5442-8153-342CDC86E7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92291" y="4171223"/>
              <a:ext cx="6952890" cy="907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 Box 10">
              <a:extLst>
                <a:ext uri="{FF2B5EF4-FFF2-40B4-BE49-F238E27FC236}">
                  <a16:creationId xmlns:a16="http://schemas.microsoft.com/office/drawing/2014/main" id="{037BFEDC-FA0E-064B-A1AE-9957A4E16E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0121" y="3684185"/>
              <a:ext cx="976357" cy="2762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6002" rIns="0" bIns="0"/>
            <a:lstStyle>
              <a:lvl1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1pPr>
              <a:lvl2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2pPr>
              <a:lvl3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3pPr>
              <a:lvl4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4pPr>
              <a:lvl5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5pPr>
              <a:lvl6pPr marL="25146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6pPr>
              <a:lvl7pPr marL="29718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7pPr>
              <a:lvl8pPr marL="34290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8pPr>
              <a:lvl9pPr marL="38862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altLang="en-US" sz="1800" b="1" dirty="0">
                  <a:solidFill>
                    <a:srgbClr val="FF0000"/>
                  </a:solidFill>
                  <a:latin typeface="+mn-lt"/>
                </a:rPr>
                <a:t>Proton</a:t>
              </a:r>
            </a:p>
          </p:txBody>
        </p:sp>
      </p:grpSp>
      <p:sp>
        <p:nvSpPr>
          <p:cNvPr id="30" name="Text Box 10">
            <a:extLst>
              <a:ext uri="{FF2B5EF4-FFF2-40B4-BE49-F238E27FC236}">
                <a16:creationId xmlns:a16="http://schemas.microsoft.com/office/drawing/2014/main" id="{5F0EA1BA-876E-3641-90F5-C50B8A7EDAE0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218999" y="4047799"/>
            <a:ext cx="1235706" cy="879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6002" rIns="0" bIns="0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5pPr>
            <a:lvl6pPr marL="25146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6pPr>
            <a:lvl7pPr marL="29718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7pPr>
            <a:lvl8pPr marL="34290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8pPr>
            <a:lvl9pPr marL="38862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W Dump</a:t>
            </a:r>
          </a:p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L=0.5/0.25m</a:t>
            </a:r>
          </a:p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R=0.5m</a:t>
            </a:r>
          </a:p>
        </p:txBody>
      </p:sp>
      <p:sp>
        <p:nvSpPr>
          <p:cNvPr id="31" name="Text Box 10">
            <a:extLst>
              <a:ext uri="{FF2B5EF4-FFF2-40B4-BE49-F238E27FC236}">
                <a16:creationId xmlns:a16="http://schemas.microsoft.com/office/drawing/2014/main" id="{BCA31066-6F21-CE4D-86AD-427E80F85F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6087" y="4177044"/>
            <a:ext cx="416913" cy="547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6002" rIns="0" bIns="0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5pPr>
            <a:lvl6pPr marL="25146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6pPr>
            <a:lvl7pPr marL="29718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7pPr>
            <a:lvl8pPr marL="34290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8pPr>
            <a:lvl9pPr marL="38862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Vacuum</a:t>
            </a:r>
          </a:p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L=0.1m, </a:t>
            </a:r>
          </a:p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R=0.1m </a:t>
            </a:r>
          </a:p>
        </p:txBody>
      </p:sp>
      <p:sp>
        <p:nvSpPr>
          <p:cNvPr id="32" name="Text Box 10">
            <a:extLst>
              <a:ext uri="{FF2B5EF4-FFF2-40B4-BE49-F238E27FC236}">
                <a16:creationId xmlns:a16="http://schemas.microsoft.com/office/drawing/2014/main" id="{A2E1888D-B7CA-DC4A-A690-E592FE363B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1447" y="4236158"/>
            <a:ext cx="904730" cy="528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6002" rIns="0" bIns="0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5pPr>
            <a:lvl6pPr marL="25146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6pPr>
            <a:lvl7pPr marL="29718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7pPr>
            <a:lvl8pPr marL="34290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8pPr>
            <a:lvl9pPr marL="38862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9pPr>
          </a:lstStyle>
          <a:p>
            <a:pPr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Detector</a:t>
            </a:r>
          </a:p>
          <a:p>
            <a:pPr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R=0.1m</a:t>
            </a:r>
            <a:endParaRPr lang="en-US" altLang="en-US" sz="1800" b="1" dirty="0">
              <a:solidFill>
                <a:srgbClr val="00B050"/>
              </a:solidFill>
              <a:highlight>
                <a:srgbClr val="FF40FF"/>
              </a:highlight>
              <a:latin typeface="+mn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FBE824-E9B4-9D83-7CCB-125281659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413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30" grpId="0"/>
      <p:bldP spid="31" grpId="0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CBA76-EB91-9548-A779-9F48B1AE7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685800"/>
          </a:xfrm>
        </p:spPr>
        <p:txBody>
          <a:bodyPr/>
          <a:lstStyle/>
          <a:p>
            <a:r>
              <a:rPr lang="en-US" sz="4000" b="1" dirty="0"/>
              <a:t>The Little DAMSA Sensitivity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D8E7EDF-EB54-AE4C-06B4-7B371110D151}"/>
              </a:ext>
            </a:extLst>
          </p:cNvPr>
          <p:cNvGrpSpPr/>
          <p:nvPr/>
        </p:nvGrpSpPr>
        <p:grpSpPr>
          <a:xfrm>
            <a:off x="304800" y="685800"/>
            <a:ext cx="8502590" cy="5791200"/>
            <a:chOff x="381000" y="685800"/>
            <a:chExt cx="8502590" cy="57912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DE586C1-5F45-76C1-1C00-57006833DB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000" y="685800"/>
              <a:ext cx="8502590" cy="57912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2B22E14-A6B0-CCF3-94D8-3C442DAC1790}"/>
                </a:ext>
              </a:extLst>
            </p:cNvPr>
            <p:cNvSpPr txBox="1"/>
            <p:nvPr/>
          </p:nvSpPr>
          <p:spPr>
            <a:xfrm>
              <a:off x="7010401" y="2983468"/>
              <a:ext cx="152399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1m-1m-0.05rad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247F651-50FA-A025-37B4-2A7EBCED54D9}"/>
              </a:ext>
            </a:extLst>
          </p:cNvPr>
          <p:cNvSpPr txBox="1"/>
          <p:nvPr/>
        </p:nvSpPr>
        <p:spPr>
          <a:xfrm>
            <a:off x="6370025" y="2357735"/>
            <a:ext cx="21643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3mo data taking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60C6AA-08BC-3149-83DE-13A735EA7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A730D4-9D5E-2D3E-3CF6-A50993F97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4" name="Notched Right Arrow 3">
            <a:extLst>
              <a:ext uri="{FF2B5EF4-FFF2-40B4-BE49-F238E27FC236}">
                <a16:creationId xmlns:a16="http://schemas.microsoft.com/office/drawing/2014/main" id="{2B2E410A-910F-6806-D86B-0128E8C08174}"/>
              </a:ext>
            </a:extLst>
          </p:cNvPr>
          <p:cNvSpPr/>
          <p:nvPr/>
        </p:nvSpPr>
        <p:spPr bwMode="auto">
          <a:xfrm rot="18528438">
            <a:off x="4499008" y="2708202"/>
            <a:ext cx="1693471" cy="917079"/>
          </a:xfrm>
          <a:prstGeom prst="notchedRightArrow">
            <a:avLst/>
          </a:prstGeom>
          <a:solidFill>
            <a:schemeClr val="accent2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Shorter distance helps expanding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E8F28FF-57B6-C59B-EDB6-03166124F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9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16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915400" cy="533400"/>
          </a:xfrm>
        </p:spPr>
        <p:txBody>
          <a:bodyPr/>
          <a:lstStyle/>
          <a:p>
            <a:pPr lvl="0" latinLnBrk="1"/>
            <a:r>
              <a:rPr lang="en-US" sz="4000" b="1" dirty="0"/>
              <a:t>Why DAMSA Pilot?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609600"/>
            <a:ext cx="89535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Given the results of the Little DAMSA sensitivity study, it is possible for us to imagine a very small detector </a:t>
            </a:r>
            <a:r>
              <a:rPr lang="en-US" sz="2800" dirty="0">
                <a:sym typeface="Wingdings" pitchFamily="2" charset="2"/>
              </a:rPr>
              <a:t> </a:t>
            </a:r>
            <a:r>
              <a:rPr lang="en-US" sz="2800" b="1" dirty="0">
                <a:solidFill>
                  <a:srgbClr val="FF0000"/>
                </a:solidFill>
                <a:sym typeface="Wingdings" pitchFamily="2" charset="2"/>
              </a:rPr>
              <a:t>The Experiment is much more realistic</a:t>
            </a:r>
            <a:endParaRPr lang="en-US" sz="2800" b="1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dirty="0"/>
              <a:t>Primary issues to demonstrate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Physics case feasibility </a:t>
            </a:r>
            <a:r>
              <a:rPr lang="en-US" sz="2400" dirty="0">
                <a:sym typeface="Wingdings" pitchFamily="2" charset="2"/>
              </a:rPr>
              <a:t> can we access the target parameter space?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Background validation and handling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Physics before the beam dump facility is ready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Produce physics, as the collaboration builds up the experiment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Strategy for a pilot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Find a pathway to focus on physics case feasibility test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Need a facility that has as little neutron background from the dump as possible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Focus on the fast-decaying particles with high coupling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0BFE9E7-8486-106B-273D-5A2C9EB8F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BA8892-81CC-5A15-474A-9A715AEE0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6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077200" cy="609600"/>
          </a:xfrm>
        </p:spPr>
        <p:txBody>
          <a:bodyPr/>
          <a:lstStyle/>
          <a:p>
            <a:pPr lvl="0" latinLnBrk="1"/>
            <a:r>
              <a:rPr lang="en-US" sz="4000" b="1" dirty="0"/>
              <a:t>The Little DAMSA Experiment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533400"/>
            <a:ext cx="9143999" cy="5480756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400" b="1" dirty="0">
                <a:solidFill>
                  <a:srgbClr val="FF0000"/>
                </a:solidFill>
              </a:rPr>
              <a:t>Goal: Mount and complete a </a:t>
            </a:r>
            <a:r>
              <a:rPr lang="en-US" sz="2400" b="1" u="sng" dirty="0">
                <a:solidFill>
                  <a:srgbClr val="FF40FF"/>
                </a:solidFill>
              </a:rPr>
              <a:t>physics demonstrator in the next 3 </a:t>
            </a:r>
            <a:r>
              <a:rPr lang="en-US" sz="2400" b="1" u="sng" dirty="0" err="1">
                <a:solidFill>
                  <a:srgbClr val="FF40FF"/>
                </a:solidFill>
              </a:rPr>
              <a:t>yrs</a:t>
            </a:r>
            <a:endParaRPr lang="en-US" sz="2400" b="1" u="sng" dirty="0">
              <a:solidFill>
                <a:srgbClr val="FF40FF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2400" dirty="0"/>
              <a:t>Beam: 300MeV e-beams </a:t>
            </a:r>
            <a:r>
              <a:rPr lang="en-US" sz="2400"/>
              <a:t>at Fermilab’s </a:t>
            </a:r>
            <a:r>
              <a:rPr lang="en-US" sz="2400" dirty="0"/>
              <a:t>FAST </a:t>
            </a:r>
            <a:r>
              <a:rPr lang="en-US" sz="2400" dirty="0">
                <a:sym typeface="Wingdings" pitchFamily="2" charset="2"/>
              </a:rPr>
              <a:t> greatly reduced neutron backgrounds, compared to proton beams,  provides flexibility</a:t>
            </a:r>
            <a:endParaRPr lang="en-US" sz="2400" dirty="0"/>
          </a:p>
          <a:p>
            <a:pPr>
              <a:spcBef>
                <a:spcPts val="600"/>
              </a:spcBef>
            </a:pPr>
            <a:r>
              <a:rPr lang="en-US" sz="2400" dirty="0"/>
              <a:t>Target: 5cm x 5cm x 10cm W target (~28.5X</a:t>
            </a:r>
            <a:r>
              <a:rPr lang="en-US" sz="2400" baseline="-25000" dirty="0"/>
              <a:t>0</a:t>
            </a:r>
            <a:r>
              <a:rPr lang="en-US" sz="2400" dirty="0"/>
              <a:t>)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Vacuum decay chamber : 10cm (r) x 30cm (L)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Enable the two EM particles from the vertex in vacuum to be separated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Detector: 6 layers of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10cmx10cm Si tracker under B=1T permanent magnet </a:t>
            </a:r>
            <a:r>
              <a:rPr lang="en-US" sz="2400" dirty="0"/>
              <a:t>+ 44 layers of </a:t>
            </a:r>
            <a:r>
              <a:rPr lang="en-US" sz="2400" dirty="0">
                <a:solidFill>
                  <a:srgbClr val="FF0000"/>
                </a:solidFill>
              </a:rPr>
              <a:t>12x12x1cm</a:t>
            </a:r>
            <a:r>
              <a:rPr lang="en-US" sz="2400" baseline="30000" dirty="0">
                <a:solidFill>
                  <a:srgbClr val="FF0000"/>
                </a:solidFill>
              </a:rPr>
              <a:t>3</a:t>
            </a:r>
            <a:r>
              <a:rPr lang="en-US" sz="2400" dirty="0">
                <a:solidFill>
                  <a:srgbClr val="FF0000"/>
                </a:solidFill>
              </a:rPr>
              <a:t> 4D </a:t>
            </a:r>
            <a:r>
              <a:rPr lang="en-US" sz="2400" dirty="0" err="1">
                <a:solidFill>
                  <a:srgbClr val="FF0000"/>
                </a:solidFill>
              </a:rPr>
              <a:t>CsI</a:t>
            </a:r>
            <a:r>
              <a:rPr lang="en-US" sz="2400" dirty="0">
                <a:solidFill>
                  <a:srgbClr val="FF0000"/>
                </a:solidFill>
              </a:rPr>
              <a:t> total absorption </a:t>
            </a:r>
            <a:r>
              <a:rPr lang="en-US" sz="2400" dirty="0" err="1">
                <a:solidFill>
                  <a:srgbClr val="FF0000"/>
                </a:solidFill>
              </a:rPr>
              <a:t>Ecal</a:t>
            </a:r>
            <a:r>
              <a:rPr lang="en-US" sz="2400" dirty="0">
                <a:solidFill>
                  <a:srgbClr val="FF0000"/>
                </a:solidFill>
              </a:rPr>
              <a:t> (24.5X</a:t>
            </a:r>
            <a:r>
              <a:rPr lang="en-US" sz="2400" baseline="-25000" dirty="0">
                <a:solidFill>
                  <a:srgbClr val="FF0000"/>
                </a:solidFill>
              </a:rPr>
              <a:t>0</a:t>
            </a:r>
            <a:r>
              <a:rPr lang="en-US" sz="2400" dirty="0">
                <a:solidFill>
                  <a:srgbClr val="FF0000"/>
                </a:solidFill>
              </a:rPr>
              <a:t>) </a:t>
            </a:r>
            <a:endParaRPr lang="en-US" sz="2000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66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7" name="Picture 6" descr="A diagram of a section of a section of a section of a section of a section of a section of a section of a section of a section of a section of a section of a section of&#10;&#10;Description automatically generated">
            <a:extLst>
              <a:ext uri="{FF2B5EF4-FFF2-40B4-BE49-F238E27FC236}">
                <a16:creationId xmlns:a16="http://schemas.microsoft.com/office/drawing/2014/main" id="{DC49FA48-CC10-ED7A-A2A9-95D8C80302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3886200"/>
            <a:ext cx="6944139" cy="282642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38171D1-351B-4F1E-794B-BD1393C0AF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514" y="3530271"/>
            <a:ext cx="8750710" cy="353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74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computer&#10;&#10;Description automatically generated">
            <a:extLst>
              <a:ext uri="{FF2B5EF4-FFF2-40B4-BE49-F238E27FC236}">
                <a16:creationId xmlns:a16="http://schemas.microsoft.com/office/drawing/2014/main" id="{4BEBA7EA-01AF-B4BE-6150-857B34959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505200"/>
            <a:ext cx="7848600" cy="2841735"/>
          </a:xfrm>
          <a:prstGeom prst="rect">
            <a:avLst/>
          </a:prstGeom>
        </p:spPr>
      </p:pic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DAMSA – The Tracker 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799" y="1905000"/>
            <a:ext cx="6629401" cy="3880556"/>
          </a:xfrm>
        </p:spPr>
        <p:txBody>
          <a:bodyPr/>
          <a:lstStyle/>
          <a:p>
            <a:pPr lvl="1">
              <a:spcBef>
                <a:spcPts val="600"/>
              </a:spcBef>
            </a:pPr>
            <a:r>
              <a:rPr lang="en-US" sz="2400" dirty="0"/>
              <a:t>Position resolution of 35 – 50 </a:t>
            </a:r>
            <a:r>
              <a:rPr lang="en-US" sz="2400" dirty="0">
                <a:latin typeface="Symbol" pitchFamily="2" charset="2"/>
              </a:rPr>
              <a:t>m</a:t>
            </a:r>
            <a:r>
              <a:rPr lang="en-US" sz="2400" dirty="0"/>
              <a:t>m</a:t>
            </a:r>
          </a:p>
          <a:p>
            <a:pPr lvl="1">
              <a:spcBef>
                <a:spcPts val="600"/>
              </a:spcBef>
            </a:pPr>
            <a:r>
              <a:rPr lang="en-US" sz="2400" dirty="0"/>
              <a:t>Timing resolution per track &lt;35ps (single hit resolution &lt;50ps)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66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2" name="Picture 1" descr="A hand holding a circular object with a grid&#10;&#10;Description automatically generated">
            <a:extLst>
              <a:ext uri="{FF2B5EF4-FFF2-40B4-BE49-F238E27FC236}">
                <a16:creationId xmlns:a16="http://schemas.microsoft.com/office/drawing/2014/main" id="{1032D2E3-47BE-2FF6-EC78-9EFFB48BB8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1404056"/>
            <a:ext cx="2333092" cy="1749819"/>
          </a:xfrm>
          <a:prstGeom prst="rect">
            <a:avLst/>
          </a:prstGeom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86304734-6A9A-32EF-D2AD-C74E20B59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412" y="488725"/>
            <a:ext cx="8207188" cy="2729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spcBef>
                <a:spcPts val="300"/>
              </a:spcBef>
            </a:pPr>
            <a:r>
              <a:rPr lang="en-US" sz="2800" kern="0" dirty="0">
                <a:solidFill>
                  <a:srgbClr val="FF0000"/>
                </a:solidFill>
              </a:rPr>
              <a:t>KNU in SK </a:t>
            </a:r>
            <a:r>
              <a:rPr lang="en-US" sz="2800" kern="0" dirty="0"/>
              <a:t>responsible for CMS forward LGAD detector</a:t>
            </a:r>
          </a:p>
          <a:p>
            <a:pPr>
              <a:spcBef>
                <a:spcPts val="300"/>
              </a:spcBef>
            </a:pPr>
            <a:r>
              <a:rPr lang="en-US" sz="2800" kern="0" dirty="0"/>
              <a:t>The Low Gain Avalanche Diode (LGAD) consists of 16x16 pixels of 1.3x1.3mm</a:t>
            </a:r>
            <a:r>
              <a:rPr lang="en-US" sz="2800" kern="0" baseline="30000" dirty="0"/>
              <a:t>2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5AF054E4-153E-2181-2AD9-4A1D58A1D5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3094525"/>
            <a:ext cx="8882743" cy="56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800" kern="0" dirty="0"/>
              <a:t>High radiation tolerance </a:t>
            </a:r>
            <a:r>
              <a:rPr lang="en-US" sz="2800" kern="0" dirty="0">
                <a:sym typeface="Wingdings" pitchFamily="2" charset="2"/>
              </a:rPr>
              <a:t> DAMSA can be a testing ground</a:t>
            </a: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323637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5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3" grpId="0" uiExpand="1" build="p"/>
      <p:bldP spid="5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DAMSA – The ECAL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599" y="539044"/>
            <a:ext cx="8763001" cy="5480756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800" dirty="0"/>
              <a:t>U. of Chicago built </a:t>
            </a:r>
            <a:r>
              <a:rPr lang="en-US" sz="2800" dirty="0" err="1"/>
              <a:t>CsI</a:t>
            </a:r>
            <a:r>
              <a:rPr lang="en-US" sz="2800" dirty="0"/>
              <a:t> ECAL for K-</a:t>
            </a:r>
            <a:r>
              <a:rPr lang="en-US" sz="2800" dirty="0" err="1"/>
              <a:t>TeV</a:t>
            </a:r>
            <a:r>
              <a:rPr lang="en-US" sz="2800" dirty="0"/>
              <a:t> experiment at Fermilab and the KOTO experiment at KEK</a:t>
            </a:r>
          </a:p>
          <a:p>
            <a:pPr lvl="1">
              <a:spcBef>
                <a:spcPts val="600"/>
              </a:spcBef>
            </a:pPr>
            <a:r>
              <a:rPr lang="en-US" sz="2400" dirty="0"/>
              <a:t>Timing resolution of 200ps accomplished </a:t>
            </a:r>
          </a:p>
          <a:p>
            <a:pPr lvl="1">
              <a:spcBef>
                <a:spcPts val="600"/>
              </a:spcBef>
            </a:pPr>
            <a:r>
              <a:rPr lang="en-US" sz="2400" dirty="0"/>
              <a:t>Has 16 of 5x5x50cm</a:t>
            </a:r>
            <a:r>
              <a:rPr lang="en-US" sz="2400" baseline="30000" dirty="0"/>
              <a:t>3</a:t>
            </a:r>
            <a:r>
              <a:rPr lang="en-US" sz="2400" dirty="0"/>
              <a:t> undoped </a:t>
            </a:r>
            <a:r>
              <a:rPr lang="en-US" sz="2400" dirty="0" err="1"/>
              <a:t>CsI</a:t>
            </a:r>
            <a:r>
              <a:rPr lang="en-US" sz="2400" dirty="0"/>
              <a:t> crystal bars in hand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66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6343FC48-DA55-0EE4-1770-4DC59D6138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199" y="2362200"/>
            <a:ext cx="5638801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 lvl="1">
              <a:spcBef>
                <a:spcPts val="600"/>
              </a:spcBef>
            </a:pPr>
            <a:r>
              <a:rPr lang="en-US" sz="2400" kern="0" dirty="0"/>
              <a:t>Each of these bars can be cut into 80 or so 1x1x12cm</a:t>
            </a:r>
            <a:r>
              <a:rPr lang="en-US" sz="2400" kern="0" baseline="30000" dirty="0"/>
              <a:t>3</a:t>
            </a:r>
            <a:r>
              <a:rPr lang="en-US" sz="2400" kern="0" dirty="0"/>
              <a:t> bars, read out by 2 </a:t>
            </a:r>
            <a:r>
              <a:rPr lang="en-US" sz="2400" kern="0" dirty="0" err="1"/>
              <a:t>SiPM’s</a:t>
            </a:r>
            <a:r>
              <a:rPr lang="en-US" sz="2400" kern="0" dirty="0"/>
              <a:t> mounted on either end </a:t>
            </a:r>
            <a:r>
              <a:rPr lang="en-US" sz="2400" kern="0" dirty="0">
                <a:sym typeface="Wingdings" pitchFamily="2" charset="2"/>
              </a:rPr>
              <a:t> could provide ~mm level shower position resolution</a:t>
            </a:r>
            <a:endParaRPr lang="en-US" sz="2400" kern="0" dirty="0"/>
          </a:p>
          <a:p>
            <a:pPr lvl="1">
              <a:spcBef>
                <a:spcPts val="600"/>
              </a:spcBef>
            </a:pPr>
            <a:r>
              <a:rPr lang="en-US" sz="2400" kern="0" dirty="0"/>
              <a:t>These bars need to be cut, polished, wrapped and </a:t>
            </a:r>
            <a:r>
              <a:rPr lang="en-US" sz="2400" kern="0" dirty="0" err="1"/>
              <a:t>SiPM</a:t>
            </a:r>
            <a:r>
              <a:rPr lang="en-US" sz="2400" kern="0" dirty="0"/>
              <a:t> mounted </a:t>
            </a:r>
            <a:r>
              <a:rPr lang="en-US" sz="2400" kern="0" dirty="0">
                <a:sym typeface="Wingdings" pitchFamily="2" charset="2"/>
              </a:rPr>
              <a:t> Working with the Ukrainian company, </a:t>
            </a:r>
            <a:r>
              <a:rPr lang="en-US" sz="2400" kern="0" dirty="0" err="1">
                <a:sym typeface="Wingdings" pitchFamily="2" charset="2"/>
              </a:rPr>
              <a:t>ISMa</a:t>
            </a:r>
            <a:r>
              <a:rPr lang="en-US" sz="2400" kern="0" dirty="0">
                <a:sym typeface="Wingdings" pitchFamily="2" charset="2"/>
              </a:rPr>
              <a:t> (Institute for Scintillation Materials) for initial evaluation of UC Crystals and the performance of the cut pieces</a:t>
            </a:r>
            <a:endParaRPr lang="en-US" sz="2400" kern="0" dirty="0"/>
          </a:p>
        </p:txBody>
      </p:sp>
      <p:pic>
        <p:nvPicPr>
          <p:cNvPr id="5" name="Picture 4" descr="A large round object with many small squares&#10;&#10;Description automatically generated">
            <a:extLst>
              <a:ext uri="{FF2B5EF4-FFF2-40B4-BE49-F238E27FC236}">
                <a16:creationId xmlns:a16="http://schemas.microsoft.com/office/drawing/2014/main" id="{FE72D6F0-01EF-0670-CA2E-F3D101F70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" y="2328333"/>
            <a:ext cx="3657601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66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8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2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915400" cy="609600"/>
          </a:xfrm>
        </p:spPr>
        <p:txBody>
          <a:bodyPr/>
          <a:lstStyle/>
          <a:p>
            <a:pPr lvl="0" latinLnBrk="1"/>
            <a:r>
              <a:rPr lang="en-US" sz="4800" b="1" dirty="0"/>
              <a:t>What is DAMSA?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609600"/>
            <a:ext cx="8953500" cy="556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A very short baseline dark sector particle (DSP) search and discovery experiment at high intensity p beams</a:t>
            </a:r>
          </a:p>
          <a:p>
            <a:pPr>
              <a:lnSpc>
                <a:spcPct val="90000"/>
              </a:lnSpc>
            </a:pPr>
            <a:r>
              <a:rPr lang="en-US" dirty="0"/>
              <a:t>Stands for </a:t>
            </a:r>
            <a:r>
              <a:rPr lang="en-US" b="1" u="sng" dirty="0" err="1">
                <a:solidFill>
                  <a:srgbClr val="FF0000"/>
                </a:solidFill>
              </a:rPr>
              <a:t>DA</a:t>
            </a:r>
            <a:r>
              <a:rPr lang="en-US" dirty="0" err="1"/>
              <a:t>ark</a:t>
            </a:r>
            <a:r>
              <a:rPr lang="en-US" dirty="0"/>
              <a:t> </a:t>
            </a:r>
            <a:r>
              <a:rPr lang="en-US" b="1" u="sng" dirty="0">
                <a:solidFill>
                  <a:srgbClr val="FF0000"/>
                </a:solidFill>
              </a:rPr>
              <a:t>M</a:t>
            </a:r>
            <a:r>
              <a:rPr lang="en-US" dirty="0"/>
              <a:t>essenger </a:t>
            </a:r>
            <a:r>
              <a:rPr lang="en-US" b="1" u="sng" dirty="0">
                <a:solidFill>
                  <a:srgbClr val="FF0000"/>
                </a:solidFill>
              </a:rPr>
              <a:t>S</a:t>
            </a:r>
            <a:r>
              <a:rPr lang="en-US" dirty="0"/>
              <a:t>earches at an </a:t>
            </a:r>
            <a:r>
              <a:rPr lang="en-US" b="1" u="sng" dirty="0">
                <a:solidFill>
                  <a:srgbClr val="FF0000"/>
                </a:solidFill>
              </a:rPr>
              <a:t>A</a:t>
            </a:r>
            <a:r>
              <a:rPr lang="en-US" dirty="0"/>
              <a:t>ccelerator (DAMSA, pronounced da-am-</a:t>
            </a:r>
            <a:r>
              <a:rPr lang="en-US" dirty="0" err="1"/>
              <a:t>sa</a:t>
            </a:r>
            <a:r>
              <a:rPr lang="en-US" dirty="0"/>
              <a:t>)</a:t>
            </a:r>
          </a:p>
          <a:p>
            <a:pPr lvl="1">
              <a:lnSpc>
                <a:spcPct val="90000"/>
              </a:lnSpc>
            </a:pPr>
            <a:r>
              <a:rPr lang="ko-KR" altLang="en-US" sz="2400" dirty="0" err="1"/>
              <a:t>담사</a:t>
            </a:r>
            <a:r>
              <a:rPr lang="en-US" altLang="ko-KR" sz="2400" dirty="0"/>
              <a:t> (</a:t>
            </a:r>
            <a:r>
              <a:rPr lang="ja-JP" altLang="en-US" sz="2400"/>
              <a:t>潭思</a:t>
            </a:r>
            <a:r>
              <a:rPr lang="en-US" altLang="ko-KR" sz="2400" dirty="0"/>
              <a:t>) = </a:t>
            </a:r>
            <a:r>
              <a:rPr lang="ko-KR" altLang="en-US" sz="2400" dirty="0" err="1"/>
              <a:t>깊은생각</a:t>
            </a:r>
            <a:r>
              <a:rPr lang="ko-KR" altLang="en-US" sz="2400" dirty="0"/>
              <a:t> </a:t>
            </a:r>
            <a:r>
              <a:rPr lang="en-US" altLang="ko-KR" dirty="0"/>
              <a:t>– Rumination or Reflection</a:t>
            </a:r>
          </a:p>
          <a:p>
            <a:pPr lvl="2">
              <a:lnSpc>
                <a:spcPct val="90000"/>
              </a:lnSpc>
            </a:pPr>
            <a:r>
              <a:rPr lang="en-US" altLang="ko-KR" dirty="0">
                <a:hlinkClick r:id="rId3"/>
              </a:rPr>
              <a:t>J. Yu </a:t>
            </a:r>
            <a:r>
              <a:rPr lang="en-US" altLang="ko-KR" i="1" dirty="0">
                <a:hlinkClick r:id="rId3"/>
              </a:rPr>
              <a:t>et al</a:t>
            </a:r>
            <a:r>
              <a:rPr lang="en-US" altLang="ko-KR" dirty="0">
                <a:hlinkClick r:id="rId3"/>
              </a:rPr>
              <a:t>., PRD 107, L031901 (2023) </a:t>
            </a:r>
            <a:r>
              <a:rPr lang="en-US" altLang="ko-KR" dirty="0"/>
              <a:t> 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Aims to discover DSP’s in the low mass regime at an accelerator </a:t>
            </a:r>
            <a:r>
              <a:rPr lang="en-US" dirty="0">
                <a:sym typeface="Wingdings" pitchFamily="2" charset="2"/>
              </a:rPr>
              <a:t> </a:t>
            </a:r>
            <a:r>
              <a:rPr lang="en-US" dirty="0" err="1">
                <a:sym typeface="Wingdings" pitchFamily="2" charset="2"/>
              </a:rPr>
              <a:t>E</a:t>
            </a:r>
            <a:r>
              <a:rPr lang="en-US" baseline="-25000" dirty="0" err="1">
                <a:sym typeface="Wingdings" pitchFamily="2" charset="2"/>
              </a:rPr>
              <a:t>beam</a:t>
            </a:r>
            <a:r>
              <a:rPr lang="en-US" dirty="0">
                <a:sym typeface="Wingdings" pitchFamily="2" charset="2"/>
              </a:rPr>
              <a:t> below the pion threshold beneficial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Originally developed for 600MeV proton beams at a nuclear rare isotope facility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The 800MeV PIP-II and the ACE beams at Fermilab fit the bill</a:t>
            </a:r>
          </a:p>
          <a:p>
            <a:pPr>
              <a:lnSpc>
                <a:spcPct val="90000"/>
              </a:lnSpc>
            </a:pPr>
            <a:r>
              <a:rPr lang="en-US" dirty="0"/>
              <a:t>DAMSA can be at any </a:t>
            </a:r>
            <a:r>
              <a:rPr lang="en-US" dirty="0" err="1"/>
              <a:t>accl</a:t>
            </a:r>
            <a:r>
              <a:rPr lang="en-US" dirty="0"/>
              <a:t>. facility, including CERN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0BFE9E7-8486-106B-273D-5A2C9EB8F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064BA5-04E1-5988-FC38-2FC3B216D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05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077200" cy="539044"/>
          </a:xfrm>
        </p:spPr>
        <p:txBody>
          <a:bodyPr/>
          <a:lstStyle/>
          <a:p>
            <a:pPr lvl="0" latinLnBrk="1"/>
            <a:r>
              <a:rPr lang="en-US" sz="4000" b="1" dirty="0"/>
              <a:t>Progress On Crystal Bars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499" y="457200"/>
            <a:ext cx="8763001" cy="548075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800" dirty="0" err="1"/>
              <a:t>ISMa</a:t>
            </a:r>
            <a:r>
              <a:rPr lang="en-US" sz="2800" dirty="0"/>
              <a:t> has been very helpful with DAMSA at no costs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Produced 50 crystal bars of 1x1x12cm</a:t>
            </a:r>
            <a:r>
              <a:rPr lang="en-US" sz="2800" baseline="30000" dirty="0"/>
              <a:t>3</a:t>
            </a:r>
            <a:r>
              <a:rPr lang="en-US" sz="2800" dirty="0"/>
              <a:t> bars using one 5x5x50cm</a:t>
            </a:r>
            <a:r>
              <a:rPr lang="en-US" sz="2800" baseline="30000" dirty="0"/>
              <a:t>3</a:t>
            </a:r>
            <a:r>
              <a:rPr lang="en-US" sz="2800" dirty="0"/>
              <a:t> Chicago </a:t>
            </a:r>
            <a:r>
              <a:rPr lang="en-US" sz="2800" dirty="0" err="1"/>
              <a:t>CsI</a:t>
            </a:r>
            <a:r>
              <a:rPr lang="en-US" sz="2800" dirty="0"/>
              <a:t> crystal block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Bars are cut, polished, FTPE reflector wrapped &amp; </a:t>
            </a:r>
            <a:r>
              <a:rPr lang="en-US" sz="2400" dirty="0" err="1"/>
              <a:t>QCed</a:t>
            </a:r>
            <a:endParaRPr lang="en-US" sz="2400" dirty="0"/>
          </a:p>
          <a:p>
            <a:pPr lvl="1">
              <a:spcBef>
                <a:spcPts val="0"/>
              </a:spcBef>
            </a:pPr>
            <a:r>
              <a:rPr lang="en-US" sz="2400" dirty="0"/>
              <a:t>All 50 bars are back in Paul </a:t>
            </a:r>
            <a:r>
              <a:rPr lang="en-US" sz="2400" dirty="0" err="1"/>
              <a:t>Rubinov’s</a:t>
            </a:r>
            <a:r>
              <a:rPr lang="en-US" sz="2400" dirty="0"/>
              <a:t> lab at Fermilab </a:t>
            </a:r>
            <a:endParaRPr lang="en-US" sz="2400" dirty="0">
              <a:sym typeface="Wingdings" pitchFamily="2" charset="2"/>
            </a:endParaRPr>
          </a:p>
          <a:p>
            <a:pPr lvl="2">
              <a:spcBef>
                <a:spcPts val="0"/>
              </a:spcBef>
            </a:pPr>
            <a:r>
              <a:rPr lang="en-US" sz="2000" dirty="0">
                <a:sym typeface="Wingdings" pitchFamily="2" charset="2"/>
              </a:rPr>
              <a:t>20 will be taken by the SNU group for further testing</a:t>
            </a:r>
            <a:endParaRPr lang="en-US" sz="2000" dirty="0"/>
          </a:p>
          <a:p>
            <a:pPr>
              <a:spcBef>
                <a:spcPts val="0"/>
              </a:spcBef>
            </a:pPr>
            <a:r>
              <a:rPr lang="en-US" sz="2800" dirty="0" err="1"/>
              <a:t>ISMa</a:t>
            </a:r>
            <a:r>
              <a:rPr lang="en-US" sz="2800" dirty="0"/>
              <a:t> engineers claim that they can produce as small as 0.5x0.5x6cm</a:t>
            </a:r>
            <a:r>
              <a:rPr lang="en-US" sz="2800" baseline="30000" dirty="0"/>
              <a:t>3 </a:t>
            </a:r>
            <a:r>
              <a:rPr lang="en-US" sz="2800" dirty="0"/>
              <a:t>fully processed bars and as small as 0.1x0.1x6cm</a:t>
            </a:r>
            <a:r>
              <a:rPr lang="en-US" sz="2800" baseline="30000" dirty="0"/>
              <a:t>3 </a:t>
            </a:r>
            <a:r>
              <a:rPr lang="en-US" sz="2800" dirty="0"/>
              <a:t>unprocessed bars</a:t>
            </a:r>
          </a:p>
          <a:p>
            <a:pPr>
              <a:spcBef>
                <a:spcPts val="0"/>
              </a:spcBef>
            </a:pPr>
            <a:r>
              <a:rPr lang="en-US" sz="2800" dirty="0" err="1"/>
              <a:t>ISMa</a:t>
            </a:r>
            <a:r>
              <a:rPr lang="en-US" sz="2800" dirty="0"/>
              <a:t> provided cost estimates for producing fully processed crystal bars with </a:t>
            </a:r>
            <a:r>
              <a:rPr lang="en-US" sz="2800" dirty="0" err="1"/>
              <a:t>SiPM</a:t>
            </a:r>
            <a:r>
              <a:rPr lang="en-US" sz="2800" dirty="0"/>
              <a:t> mounted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$75/bar for 1x1x12cm</a:t>
            </a:r>
            <a:r>
              <a:rPr lang="en-US" sz="2000" baseline="30000" dirty="0"/>
              <a:t>3</a:t>
            </a:r>
            <a:endParaRPr lang="en-US" sz="2000" dirty="0"/>
          </a:p>
          <a:p>
            <a:pPr lvl="1">
              <a:spcBef>
                <a:spcPts val="0"/>
              </a:spcBef>
            </a:pPr>
            <a:r>
              <a:rPr lang="en-US" sz="2000" dirty="0"/>
              <a:t>$70/bar for 0.5x0.5x6cm</a:t>
            </a:r>
            <a:r>
              <a:rPr lang="en-US" sz="2000" baseline="30000" dirty="0"/>
              <a:t>3</a:t>
            </a:r>
          </a:p>
          <a:p>
            <a:pPr>
              <a:spcBef>
                <a:spcPts val="0"/>
              </a:spcBef>
            </a:pPr>
            <a:r>
              <a:rPr lang="en-US" sz="2400" dirty="0" err="1"/>
              <a:t>Marsinski</a:t>
            </a:r>
            <a:r>
              <a:rPr lang="en-US" sz="2400" dirty="0"/>
              <a:t> at DOE suggested two other companies as backup solution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Contacted both RMD in the US &amp; </a:t>
            </a:r>
            <a:r>
              <a:rPr lang="en-US" sz="2000" dirty="0" err="1"/>
              <a:t>Crytur</a:t>
            </a:r>
            <a:r>
              <a:rPr lang="en-US" sz="2000" dirty="0"/>
              <a:t> in Czech but no reply yet 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66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7" name="Picture 6" descr="A group of white plastic sticks on a white piece of paper&#10;&#10;Description automatically generated">
            <a:extLst>
              <a:ext uri="{FF2B5EF4-FFF2-40B4-BE49-F238E27FC236}">
                <a16:creationId xmlns:a16="http://schemas.microsoft.com/office/drawing/2014/main" id="{6BED10D2-B3BD-D0C0-FA1A-D8665EEF21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600905" y="1373717"/>
            <a:ext cx="5480756" cy="4110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26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8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8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DD5C2-F429-22E6-8AA3-10B6AE8C9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533400"/>
          </a:xfrm>
        </p:spPr>
        <p:txBody>
          <a:bodyPr/>
          <a:lstStyle/>
          <a:p>
            <a:r>
              <a:rPr lang="en-US" sz="3600" dirty="0" err="1"/>
              <a:t>ISMa</a:t>
            </a:r>
            <a:r>
              <a:rPr lang="en-US" sz="3600" dirty="0"/>
              <a:t> Crystal Quality Testing Report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E9F1B4-17BA-4043-DE7C-90B261229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C4C4C7-6554-3D37-83CF-88B1504F7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766F6-3BC9-6849-ED00-61F63B67D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F22E9E6-4E46-9197-1D9D-B9B828C493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" t="-6" r="-6" b="-6"/>
          <a:stretch>
            <a:fillRect/>
          </a:stretch>
        </p:blipFill>
        <p:spPr bwMode="auto">
          <a:xfrm>
            <a:off x="152399" y="669207"/>
            <a:ext cx="5620274" cy="3538315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D79BBC0-AF1C-AF5C-1CC7-DD5AF2B01B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" t="-163" r="-32" b="-163"/>
          <a:stretch>
            <a:fillRect/>
          </a:stretch>
        </p:blipFill>
        <p:spPr bwMode="auto">
          <a:xfrm>
            <a:off x="1466016" y="4419635"/>
            <a:ext cx="6499973" cy="1249733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D02D1F5B-B6C6-8A19-DF7C-B552277B89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9601" y="2057400"/>
            <a:ext cx="4572000" cy="2150122"/>
          </a:xfrm>
        </p:spPr>
        <p:txBody>
          <a:bodyPr/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kern="100" dirty="0">
                <a:latin typeface="Liberation Serif"/>
                <a:ea typeface="SimSun" panose="02010600030101010101" pitchFamily="2" charset="-122"/>
                <a:cs typeface="Mangal" panose="02040503050203030202" pitchFamily="18" charset="0"/>
              </a:rPr>
              <a:t>10</a:t>
            </a:r>
            <a:r>
              <a:rPr lang="en-US" sz="2400" kern="100" dirty="0">
                <a:latin typeface="Segoe UI" panose="020B0502040204020203" pitchFamily="34" charset="0"/>
                <a:ea typeface="SimSun" panose="02010600030101010101" pitchFamily="2" charset="-122"/>
                <a:cs typeface="Mangal" panose="02040503050203030202" pitchFamily="18" charset="0"/>
              </a:rPr>
              <a:t>±</a:t>
            </a:r>
            <a:r>
              <a:rPr lang="uk-UA" sz="2400" kern="100" dirty="0">
                <a:latin typeface="Liberation Serif"/>
                <a:ea typeface="SimSun" panose="02010600030101010101" pitchFamily="2" charset="-122"/>
                <a:cs typeface="Mangal" panose="02040503050203030202" pitchFamily="18" charset="0"/>
              </a:rPr>
              <a:t>0.1</a:t>
            </a:r>
            <a:r>
              <a:rPr lang="en-US" sz="2400" kern="100" dirty="0">
                <a:latin typeface="Liberation Serif"/>
                <a:ea typeface="SimSun" panose="02010600030101010101" pitchFamily="2" charset="-122"/>
                <a:cs typeface="Mangal" panose="02040503050203030202" pitchFamily="18" charset="0"/>
              </a:rPr>
              <a:t>x10</a:t>
            </a:r>
            <a:r>
              <a:rPr lang="en-US" sz="2400" kern="100" dirty="0">
                <a:latin typeface="Segoe UI" panose="020B0502040204020203" pitchFamily="34" charset="0"/>
                <a:ea typeface="SimSun" panose="02010600030101010101" pitchFamily="2" charset="-122"/>
                <a:cs typeface="Mangal" panose="02040503050203030202" pitchFamily="18" charset="0"/>
              </a:rPr>
              <a:t>±</a:t>
            </a:r>
            <a:r>
              <a:rPr lang="uk-UA" sz="2400" kern="100" dirty="0">
                <a:latin typeface="Liberation Serif"/>
                <a:ea typeface="SimSun" panose="02010600030101010101" pitchFamily="2" charset="-122"/>
                <a:cs typeface="Mangal" panose="02040503050203030202" pitchFamily="18" charset="0"/>
              </a:rPr>
              <a:t>0.1</a:t>
            </a:r>
            <a:r>
              <a:rPr lang="en-US" sz="2400" kern="100" dirty="0">
                <a:latin typeface="Liberation Serif"/>
                <a:ea typeface="SimSun" panose="02010600030101010101" pitchFamily="2" charset="-122"/>
                <a:cs typeface="Mangal" panose="02040503050203030202" pitchFamily="18" charset="0"/>
              </a:rPr>
              <a:t>x120</a:t>
            </a:r>
            <a:r>
              <a:rPr lang="en-US" sz="2400" kern="100" dirty="0">
                <a:latin typeface="Segoe UI" panose="020B0502040204020203" pitchFamily="34" charset="0"/>
                <a:ea typeface="SimSun" panose="02010600030101010101" pitchFamily="2" charset="-122"/>
                <a:cs typeface="Mangal" panose="02040503050203030202" pitchFamily="18" charset="0"/>
              </a:rPr>
              <a:t>±</a:t>
            </a:r>
            <a:r>
              <a:rPr lang="uk-UA" sz="2400" kern="100" dirty="0">
                <a:latin typeface="Liberation Serif"/>
                <a:ea typeface="SimSun" panose="02010600030101010101" pitchFamily="2" charset="-122"/>
                <a:cs typeface="Mangal" panose="02040503050203030202" pitchFamily="18" charset="0"/>
              </a:rPr>
              <a:t>0.2 </a:t>
            </a:r>
            <a:r>
              <a:rPr lang="en-US" sz="2400" kern="100" dirty="0">
                <a:latin typeface="Times New Roman" panose="02020603050405020304" pitchFamily="18" charset="0"/>
                <a:ea typeface="SimSun" panose="02010600030101010101" pitchFamily="2" charset="-122"/>
                <a:cs typeface="Mangal" panose="02040503050203030202" pitchFamily="18" charset="0"/>
              </a:rPr>
              <a:t>mm</a:t>
            </a:r>
            <a:endParaRPr lang="en-US" sz="2400" kern="100" dirty="0">
              <a:latin typeface="Liberation Serif"/>
              <a:ea typeface="SimSun" panose="02010600030101010101" pitchFamily="2" charset="-122"/>
              <a:cs typeface="Mangal" panose="02040503050203030202" pitchFamily="18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kern="100" dirty="0">
                <a:latin typeface="Liberation Serif"/>
                <a:ea typeface="SimSun" panose="02010600030101010101" pitchFamily="2" charset="-122"/>
                <a:cs typeface="Mangal" panose="02040503050203030202" pitchFamily="18" charset="0"/>
              </a:rPr>
              <a:t>Reflector: PTFE film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kern="100" dirty="0">
                <a:latin typeface="Liberation Serif"/>
                <a:ea typeface="SimSun" panose="02010600030101010101" pitchFamily="2" charset="-122"/>
                <a:cs typeface="Mangal" panose="02040503050203030202" pitchFamily="18" charset="0"/>
              </a:rPr>
              <a:t>PMT:R2059  HV=1500V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kern="100" dirty="0">
                <a:latin typeface="Liberation Serif"/>
                <a:ea typeface="SimSun" panose="02010600030101010101" pitchFamily="2" charset="-122"/>
                <a:cs typeface="Mangal" panose="02040503050203030202" pitchFamily="18" charset="0"/>
              </a:rPr>
              <a:t>Collimator d=4mm.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kern="100" dirty="0">
                <a:latin typeface="Liberation Serif"/>
                <a:ea typeface="SimSun" panose="02010600030101010101" pitchFamily="2" charset="-122"/>
                <a:cs typeface="Mangal" panose="02040503050203030202" pitchFamily="18" charset="0"/>
              </a:rPr>
              <a:t>Source: Cs137(</a:t>
            </a:r>
            <a:r>
              <a:rPr lang="en-US" sz="2400" kern="100" dirty="0" err="1">
                <a:latin typeface="Liberation Serif"/>
                <a:ea typeface="SimSun" panose="02010600030101010101" pitchFamily="2" charset="-122"/>
                <a:cs typeface="Liberation Serif"/>
              </a:rPr>
              <a:t>γ</a:t>
            </a:r>
            <a:r>
              <a:rPr lang="en-US" sz="2400" kern="100" dirty="0">
                <a:latin typeface="Liberation Serif"/>
                <a:ea typeface="SimSun" panose="02010600030101010101" pitchFamily="2" charset="-122"/>
                <a:cs typeface="Mangal" panose="02040503050203030202" pitchFamily="18" charset="0"/>
              </a:rPr>
              <a:t> 662keV)</a:t>
            </a:r>
            <a:r>
              <a:rPr lang="en-US" sz="2400" dirty="0"/>
              <a:t>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2A14325-898F-8D0F-AC17-3F58033A97D4}"/>
              </a:ext>
            </a:extLst>
          </p:cNvPr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" t="-6" r="-6" b="-6"/>
          <a:stretch>
            <a:fillRect/>
          </a:stretch>
        </p:blipFill>
        <p:spPr bwMode="auto">
          <a:xfrm>
            <a:off x="0" y="0"/>
            <a:ext cx="3898900" cy="389890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240902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599" y="76200"/>
            <a:ext cx="8686801" cy="609600"/>
          </a:xfrm>
        </p:spPr>
        <p:txBody>
          <a:bodyPr/>
          <a:lstStyle/>
          <a:p>
            <a:pPr lvl="0" latinLnBrk="1"/>
            <a:r>
              <a:rPr lang="en-US" b="1" dirty="0"/>
              <a:t>Little DAMSA – Stages 0 &amp; 1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09600"/>
            <a:ext cx="8763001" cy="2293513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Stage 0 (</a:t>
            </a:r>
            <a:r>
              <a:rPr lang="en-US" sz="2800" dirty="0" err="1"/>
              <a:t>yr</a:t>
            </a:r>
            <a:r>
              <a:rPr lang="en-US" sz="2800" dirty="0"/>
              <a:t> 1 – 3) </a:t>
            </a:r>
            <a:r>
              <a:rPr lang="en-US" sz="2800" dirty="0">
                <a:sym typeface="Wingdings" pitchFamily="2" charset="2"/>
              </a:rPr>
              <a:t> e-beam background validator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/>
              <a:t>Measure and validate the MC neutron and photon </a:t>
            </a:r>
            <a:r>
              <a:rPr lang="en-US" sz="2400" dirty="0" err="1"/>
              <a:t>bck</a:t>
            </a:r>
            <a:r>
              <a:rPr lang="en-US" sz="2400" dirty="0"/>
              <a:t> counts </a:t>
            </a:r>
            <a:r>
              <a:rPr lang="en-US" sz="2400" dirty="0">
                <a:sym typeface="Wingdings" pitchFamily="2" charset="2"/>
              </a:rPr>
              <a:t> 1</a:t>
            </a:r>
            <a:r>
              <a:rPr lang="en-US" sz="2400" baseline="30000" dirty="0">
                <a:sym typeface="Wingdings" pitchFamily="2" charset="2"/>
              </a:rPr>
              <a:t>st</a:t>
            </a:r>
            <a:r>
              <a:rPr lang="en-US" sz="2400" dirty="0">
                <a:sym typeface="Wingdings" pitchFamily="2" charset="2"/>
              </a:rPr>
              <a:t> data taking run at Fermilab Beam Test Facility (see WYJ talk)</a:t>
            </a:r>
            <a:endParaRPr lang="en-US" sz="2400" dirty="0"/>
          </a:p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sz="2800" dirty="0"/>
              <a:t>Stage 1 (</a:t>
            </a:r>
            <a:r>
              <a:rPr lang="en-US" sz="2800" dirty="0" err="1"/>
              <a:t>yr</a:t>
            </a:r>
            <a:r>
              <a:rPr lang="en-US" sz="2800" dirty="0"/>
              <a:t> 1 – 3) </a:t>
            </a:r>
            <a:r>
              <a:rPr lang="en-US" sz="2800" dirty="0">
                <a:sym typeface="Wingdings" pitchFamily="2" charset="2"/>
              </a:rPr>
              <a:t> The a2</a:t>
            </a:r>
            <a:r>
              <a:rPr lang="en-US" sz="2800" dirty="0">
                <a:latin typeface="Symbol" pitchFamily="2" charset="2"/>
                <a:sym typeface="Wingdings" pitchFamily="2" charset="2"/>
              </a:rPr>
              <a:t>g</a:t>
            </a:r>
            <a:r>
              <a:rPr lang="en-US" sz="2800" dirty="0">
                <a:sym typeface="Wingdings" pitchFamily="2" charset="2"/>
              </a:rPr>
              <a:t> demonstrator @ e-beam</a:t>
            </a:r>
            <a:endParaRPr lang="en-US" sz="2800" dirty="0"/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/>
              <a:t>Build a demonstrator with only W target, vacuum decay chamber and an ECAL + charged particle veto counters which occupy the same location and space as the tracker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66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E66856C-31F6-904A-9A37-B408A097987A}"/>
              </a:ext>
            </a:extLst>
          </p:cNvPr>
          <p:cNvGrpSpPr/>
          <p:nvPr/>
        </p:nvGrpSpPr>
        <p:grpSpPr>
          <a:xfrm>
            <a:off x="304800" y="3276600"/>
            <a:ext cx="8534400" cy="3384627"/>
            <a:chOff x="685799" y="3048000"/>
            <a:chExt cx="7848601" cy="3003627"/>
          </a:xfrm>
        </p:grpSpPr>
        <p:pic>
          <p:nvPicPr>
            <p:cNvPr id="3" name="Picture 2" descr="A diagram of a building&#10;&#10;Description automatically generated">
              <a:extLst>
                <a:ext uri="{FF2B5EF4-FFF2-40B4-BE49-F238E27FC236}">
                  <a16:creationId xmlns:a16="http://schemas.microsoft.com/office/drawing/2014/main" id="{4F3A3066-0362-D111-E32F-55ABF2609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5799" y="3048000"/>
              <a:ext cx="7772400" cy="3003627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F1EB698-E8C9-990D-996B-459D8980BFC5}"/>
                </a:ext>
              </a:extLst>
            </p:cNvPr>
            <p:cNvSpPr txBox="1"/>
            <p:nvPr/>
          </p:nvSpPr>
          <p:spPr>
            <a:xfrm>
              <a:off x="3627608" y="3059286"/>
              <a:ext cx="4906792" cy="3550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40FF"/>
                  </a:solidFill>
                  <a:latin typeface="+mj-lt"/>
                </a:rPr>
                <a:t>Little DAMSA Path-Finder (LDPF, Stages 0 and 1)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5DF26A3-88EF-3A7C-2510-B4ACC281401B}"/>
              </a:ext>
            </a:extLst>
          </p:cNvPr>
          <p:cNvSpPr txBox="1"/>
          <p:nvPr/>
        </p:nvSpPr>
        <p:spPr>
          <a:xfrm>
            <a:off x="2285685" y="5889007"/>
            <a:ext cx="4217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+mj-lt"/>
              </a:rPr>
              <a:t>Joe </a:t>
            </a:r>
            <a:r>
              <a:rPr lang="en-US" sz="1800" b="1" dirty="0" err="1">
                <a:solidFill>
                  <a:schemeClr val="bg1"/>
                </a:solidFill>
                <a:latin typeface="+mj-lt"/>
              </a:rPr>
              <a:t>Pastika</a:t>
            </a:r>
            <a:r>
              <a:rPr lang="en-US" sz="1800" b="1" dirty="0">
                <a:solidFill>
                  <a:schemeClr val="bg1"/>
                </a:solidFill>
                <a:latin typeface="+mj-lt"/>
              </a:rPr>
              <a:t> Submitted an LDRD Preproposal</a:t>
            </a:r>
          </a:p>
        </p:txBody>
      </p:sp>
    </p:spTree>
    <p:extLst>
      <p:ext uri="{BB962C8B-B14F-4D97-AF65-F5344CB8AC3E}">
        <p14:creationId xmlns:p14="http://schemas.microsoft.com/office/powerpoint/2010/main" val="296650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686801" cy="609600"/>
          </a:xfrm>
        </p:spPr>
        <p:txBody>
          <a:bodyPr/>
          <a:lstStyle/>
          <a:p>
            <a:pPr lvl="0" latinLnBrk="1"/>
            <a:r>
              <a:rPr lang="en-US" sz="4000" b="1" dirty="0"/>
              <a:t>Little DAMSA Path-Finder Expectation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66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C40DF47-1039-08CF-2973-686F3483D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8920945" cy="502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A56638F-24C2-6608-CA7D-996DD9E5A127}"/>
              </a:ext>
            </a:extLst>
          </p:cNvPr>
          <p:cNvSpPr/>
          <p:nvPr/>
        </p:nvSpPr>
        <p:spPr bwMode="auto">
          <a:xfrm>
            <a:off x="6019801" y="2590800"/>
            <a:ext cx="2286000" cy="342405"/>
          </a:xfrm>
          <a:prstGeom prst="rect">
            <a:avLst/>
          </a:prstGeom>
          <a:solidFill>
            <a:srgbClr val="EFFFD2">
              <a:alpha val="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558F0A-8285-98AD-79BA-F43F469785F6}"/>
              </a:ext>
            </a:extLst>
          </p:cNvPr>
          <p:cNvSpPr txBox="1"/>
          <p:nvPr/>
        </p:nvSpPr>
        <p:spPr>
          <a:xfrm>
            <a:off x="1018678" y="5706187"/>
            <a:ext cx="7287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  <a:latin typeface="+mj-lt"/>
              </a:rPr>
              <a:t>Even w/ 10</a:t>
            </a:r>
            <a:r>
              <a:rPr lang="en-US" sz="2000" baseline="30000" dirty="0">
                <a:solidFill>
                  <a:srgbClr val="C00000"/>
                </a:solidFill>
                <a:latin typeface="+mj-lt"/>
              </a:rPr>
              <a:t>14</a:t>
            </a:r>
            <a:r>
              <a:rPr lang="en-US" sz="2000" dirty="0">
                <a:solidFill>
                  <a:srgbClr val="C00000"/>
                </a:solidFill>
                <a:latin typeface="+mj-lt"/>
              </a:rPr>
              <a:t> EOT could already help accessing the target parameter space!</a:t>
            </a:r>
          </a:p>
        </p:txBody>
      </p:sp>
    </p:spTree>
    <p:extLst>
      <p:ext uri="{BB962C8B-B14F-4D97-AF65-F5344CB8AC3E}">
        <p14:creationId xmlns:p14="http://schemas.microsoft.com/office/powerpoint/2010/main" val="1952311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599" y="0"/>
            <a:ext cx="8686801" cy="609600"/>
          </a:xfrm>
        </p:spPr>
        <p:txBody>
          <a:bodyPr/>
          <a:lstStyle/>
          <a:p>
            <a:pPr lvl="0" latinLnBrk="1"/>
            <a:r>
              <a:rPr lang="en-US" b="1" dirty="0"/>
              <a:t>Little DAMSA – Stage 2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0658" y="609600"/>
            <a:ext cx="8763001" cy="5480756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sz="2800" dirty="0"/>
              <a:t>Stage 2 (</a:t>
            </a:r>
            <a:r>
              <a:rPr lang="en-US" sz="2800" dirty="0" err="1"/>
              <a:t>yr</a:t>
            </a:r>
            <a:r>
              <a:rPr lang="en-US" sz="2800" dirty="0"/>
              <a:t> 3 – 4) </a:t>
            </a:r>
            <a:r>
              <a:rPr lang="en-US" sz="2800" dirty="0">
                <a:sym typeface="Wingdings" pitchFamily="2" charset="2"/>
              </a:rPr>
              <a:t> The a2e demonstrator @ e-beam</a:t>
            </a:r>
            <a:endParaRPr lang="en-US" sz="2800" dirty="0"/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/>
              <a:t>Build on the stage 1 demonstrator, add 6 Si tracker layers and 1T permanent magnet</a:t>
            </a:r>
            <a:endParaRPr lang="en-US" sz="2000" dirty="0"/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/>
              <a:t>Demonstrate the expanded signal capture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66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97F6533-BAF4-80CF-C06E-628AFA7BDC49}"/>
              </a:ext>
            </a:extLst>
          </p:cNvPr>
          <p:cNvGrpSpPr/>
          <p:nvPr/>
        </p:nvGrpSpPr>
        <p:grpSpPr>
          <a:xfrm>
            <a:off x="762000" y="2438400"/>
            <a:ext cx="7772400" cy="3352800"/>
            <a:chOff x="1066800" y="3962400"/>
            <a:chExt cx="6934200" cy="2743200"/>
          </a:xfrm>
        </p:grpSpPr>
        <p:pic>
          <p:nvPicPr>
            <p:cNvPr id="6" name="Picture 5" descr="A diagram of a computer model&#10;&#10;Description automatically generated with medium confidence">
              <a:extLst>
                <a:ext uri="{FF2B5EF4-FFF2-40B4-BE49-F238E27FC236}">
                  <a16:creationId xmlns:a16="http://schemas.microsoft.com/office/drawing/2014/main" id="{9C83C224-5D03-0D80-9CD2-E696F11E64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66800" y="3962400"/>
              <a:ext cx="6934200" cy="27432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C196581-FC53-D87F-F330-F67A4696D6A3}"/>
                </a:ext>
              </a:extLst>
            </p:cNvPr>
            <p:cNvSpPr txBox="1"/>
            <p:nvPr/>
          </p:nvSpPr>
          <p:spPr>
            <a:xfrm>
              <a:off x="1143000" y="4009935"/>
              <a:ext cx="40924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40FF"/>
                  </a:solidFill>
                  <a:latin typeface="+mj-lt"/>
                </a:rPr>
                <a:t>Little DAMSA Physics Expander (Stage 2)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405B8493-BD02-3FFB-B6D6-8B7B69841572}"/>
              </a:ext>
            </a:extLst>
          </p:cNvPr>
          <p:cNvSpPr/>
          <p:nvPr/>
        </p:nvSpPr>
        <p:spPr bwMode="auto">
          <a:xfrm>
            <a:off x="4215372" y="3165122"/>
            <a:ext cx="1347228" cy="1940278"/>
          </a:xfrm>
          <a:prstGeom prst="rect">
            <a:avLst/>
          </a:prstGeom>
          <a:solidFill>
            <a:srgbClr val="EFFFD2">
              <a:alpha val="36958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998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4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599" y="76200"/>
            <a:ext cx="8686801" cy="609600"/>
          </a:xfrm>
        </p:spPr>
        <p:txBody>
          <a:bodyPr/>
          <a:lstStyle/>
          <a:p>
            <a:pPr lvl="0" latinLnBrk="1"/>
            <a:r>
              <a:rPr lang="en-US" b="1" dirty="0"/>
              <a:t>Little DAMSA – Stages 3 &amp; 4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09600"/>
            <a:ext cx="8763001" cy="5480756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sz="2800" dirty="0"/>
              <a:t>Stage 3 (</a:t>
            </a:r>
            <a:r>
              <a:rPr lang="en-US" sz="2800" dirty="0" err="1"/>
              <a:t>yr</a:t>
            </a:r>
            <a:r>
              <a:rPr lang="en-US" sz="2800" dirty="0"/>
              <a:t> 4 – 5) </a:t>
            </a:r>
            <a:r>
              <a:rPr lang="en-US" sz="2800" dirty="0">
                <a:sym typeface="Wingdings" pitchFamily="2" charset="2"/>
              </a:rPr>
              <a:t> The neutron </a:t>
            </a:r>
            <a:r>
              <a:rPr lang="en-US" sz="2800" dirty="0" err="1">
                <a:sym typeface="Wingdings" pitchFamily="2" charset="2"/>
              </a:rPr>
              <a:t>bck</a:t>
            </a:r>
            <a:r>
              <a:rPr lang="en-US" sz="2800" dirty="0">
                <a:sym typeface="Wingdings" pitchFamily="2" charset="2"/>
              </a:rPr>
              <a:t> demonstrator @ p-beams</a:t>
            </a:r>
            <a:endParaRPr lang="en-US" sz="2800" dirty="0"/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/>
              <a:t>Move the demonstrator to a low E, low power proton beams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/>
              <a:t>Demonstrate neutron background handling</a:t>
            </a:r>
          </a:p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sz="2800" dirty="0"/>
              <a:t>Stage 4 (</a:t>
            </a:r>
            <a:r>
              <a:rPr lang="en-US" sz="2800" dirty="0" err="1"/>
              <a:t>yr</a:t>
            </a:r>
            <a:r>
              <a:rPr lang="en-US" sz="2800" dirty="0"/>
              <a:t> 4 – 5)</a:t>
            </a:r>
            <a:r>
              <a:rPr lang="en-US" sz="2800" dirty="0">
                <a:sym typeface="Wingdings" pitchFamily="2" charset="2"/>
              </a:rPr>
              <a:t> The full scale DAMSA @ F2D2</a:t>
            </a:r>
            <a:endParaRPr lang="en-US" sz="2800" dirty="0"/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/>
              <a:t>Move the complete detector to available proton beam facilities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/>
              <a:t>Perform search and discovery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66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3166A17-2617-4889-E81E-F43A36E68074}"/>
              </a:ext>
            </a:extLst>
          </p:cNvPr>
          <p:cNvGrpSpPr/>
          <p:nvPr/>
        </p:nvGrpSpPr>
        <p:grpSpPr>
          <a:xfrm>
            <a:off x="1143000" y="7015272"/>
            <a:ext cx="7772400" cy="3163550"/>
            <a:chOff x="457200" y="2861024"/>
            <a:chExt cx="7772400" cy="3163550"/>
          </a:xfrm>
        </p:grpSpPr>
        <p:pic>
          <p:nvPicPr>
            <p:cNvPr id="3" name="Picture 2" descr="A diagram of a section of a section of a section of a section of a section of a section of a section of a section of a section of a section of a section of a section of&#10;&#10;Description automatically generated">
              <a:extLst>
                <a:ext uri="{FF2B5EF4-FFF2-40B4-BE49-F238E27FC236}">
                  <a16:creationId xmlns:a16="http://schemas.microsoft.com/office/drawing/2014/main" id="{6AAC950F-5427-7DED-BEFC-E3D25D3CDB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200" y="2861024"/>
              <a:ext cx="7772400" cy="316355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BF74B6E-5FE1-DF13-5A0B-A68E12E014F4}"/>
                </a:ext>
              </a:extLst>
            </p:cNvPr>
            <p:cNvSpPr txBox="1"/>
            <p:nvPr/>
          </p:nvSpPr>
          <p:spPr>
            <a:xfrm>
              <a:off x="685800" y="2861024"/>
              <a:ext cx="44884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40FF"/>
                  </a:solidFill>
                  <a:latin typeface="+mj-lt"/>
                </a:rPr>
                <a:t>Little DAMSA @ Proton Beams (Stages 3 &amp; 4)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F93F000-45FD-F4A2-FD7B-5BEB1662A673}"/>
              </a:ext>
            </a:extLst>
          </p:cNvPr>
          <p:cNvGrpSpPr/>
          <p:nvPr/>
        </p:nvGrpSpPr>
        <p:grpSpPr>
          <a:xfrm>
            <a:off x="4440108" y="8173691"/>
            <a:ext cx="3973153" cy="369332"/>
            <a:chOff x="4102975" y="4266505"/>
            <a:chExt cx="3973153" cy="36933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B69FFE2-A660-1F39-0952-132B182477D9}"/>
                </a:ext>
              </a:extLst>
            </p:cNvPr>
            <p:cNvSpPr/>
            <p:nvPr/>
          </p:nvSpPr>
          <p:spPr bwMode="auto">
            <a:xfrm rot="21191447">
              <a:off x="4102975" y="4349439"/>
              <a:ext cx="3973153" cy="254443"/>
            </a:xfrm>
            <a:prstGeom prst="rect">
              <a:avLst/>
            </a:prstGeom>
            <a:solidFill>
              <a:srgbClr val="EFFFD2">
                <a:alpha val="36958"/>
              </a:srgbClr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8B69B87-06E7-7203-E118-7F97C392662E}"/>
                </a:ext>
              </a:extLst>
            </p:cNvPr>
            <p:cNvSpPr txBox="1"/>
            <p:nvPr/>
          </p:nvSpPr>
          <p:spPr>
            <a:xfrm rot="21215153">
              <a:off x="4812665" y="4266505"/>
              <a:ext cx="27366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chemeClr val="bg1"/>
                  </a:solidFill>
                  <a:latin typeface="+mj-lt"/>
                </a:rPr>
                <a:t>2cmx2cm square through-hole</a:t>
              </a:r>
            </a:p>
          </p:txBody>
        </p:sp>
      </p:grpSp>
      <p:pic>
        <p:nvPicPr>
          <p:cNvPr id="2" name="Picture 1" descr="A diagram of a section of a section of a section of a section of a section of a section of a section of a section of a section of a section of a section of a section of&#10;&#10;Description automatically generated">
            <a:extLst>
              <a:ext uri="{FF2B5EF4-FFF2-40B4-BE49-F238E27FC236}">
                <a16:creationId xmlns:a16="http://schemas.microsoft.com/office/drawing/2014/main" id="{34365996-DBFF-8F65-11BD-6B61AB3B19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237214"/>
            <a:ext cx="7398064" cy="301118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2511207-D4C4-0F7D-9CEE-622B26685101}"/>
              </a:ext>
            </a:extLst>
          </p:cNvPr>
          <p:cNvSpPr/>
          <p:nvPr/>
        </p:nvSpPr>
        <p:spPr bwMode="auto">
          <a:xfrm rot="21208007">
            <a:off x="3964302" y="4500620"/>
            <a:ext cx="3683138" cy="243638"/>
          </a:xfrm>
          <a:prstGeom prst="rect">
            <a:avLst/>
          </a:prstGeom>
          <a:solidFill>
            <a:srgbClr val="EFFFD2">
              <a:alpha val="36958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C33424-45F2-8D0C-3626-7FBE0BB67909}"/>
              </a:ext>
            </a:extLst>
          </p:cNvPr>
          <p:cNvSpPr txBox="1"/>
          <p:nvPr/>
        </p:nvSpPr>
        <p:spPr>
          <a:xfrm rot="21216344">
            <a:off x="4566499" y="4418441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+mn-lt"/>
              </a:rPr>
              <a:t>2cmx2cm square through hole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DBC8C9-874C-9414-1D7E-084CB52059D5}"/>
              </a:ext>
            </a:extLst>
          </p:cNvPr>
          <p:cNvSpPr txBox="1"/>
          <p:nvPr/>
        </p:nvSpPr>
        <p:spPr>
          <a:xfrm>
            <a:off x="914400" y="3212816"/>
            <a:ext cx="28501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40FF"/>
                </a:solidFill>
                <a:latin typeface="+mj-lt"/>
              </a:rPr>
              <a:t>Little DAMSA @ PIP-II F2D2</a:t>
            </a:r>
          </a:p>
        </p:txBody>
      </p:sp>
    </p:spTree>
    <p:extLst>
      <p:ext uri="{BB962C8B-B14F-4D97-AF65-F5344CB8AC3E}">
        <p14:creationId xmlns:p14="http://schemas.microsoft.com/office/powerpoint/2010/main" val="158850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26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991601" cy="609600"/>
          </a:xfrm>
        </p:spPr>
        <p:txBody>
          <a:bodyPr/>
          <a:lstStyle/>
          <a:p>
            <a:pPr lvl="0" latinLnBrk="1"/>
            <a:r>
              <a:rPr lang="en-US" sz="4000" b="1" dirty="0"/>
              <a:t>Where is the DAMSA experiment?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533400"/>
            <a:ext cx="8610600" cy="57912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800" dirty="0">
                <a:sym typeface="Wingdings" pitchFamily="2" charset="2"/>
              </a:rPr>
              <a:t>DAMSA has been introduced to the community throughout the past &gt;2.5 years, more intensely since 2023</a:t>
            </a:r>
          </a:p>
          <a:p>
            <a:pPr lvl="1">
              <a:spcBef>
                <a:spcPts val="600"/>
              </a:spcBef>
            </a:pPr>
            <a:r>
              <a:rPr lang="en-US" sz="2400" dirty="0">
                <a:sym typeface="Wingdings" pitchFamily="2" charset="2"/>
              </a:rPr>
              <a:t>Concept included in a few Snowmass2021 white papers</a:t>
            </a:r>
          </a:p>
          <a:p>
            <a:pPr lvl="1">
              <a:spcBef>
                <a:spcPts val="600"/>
              </a:spcBef>
            </a:pPr>
            <a:r>
              <a:rPr lang="en-US" sz="2400" dirty="0">
                <a:sym typeface="Wingdings" pitchFamily="2" charset="2"/>
              </a:rPr>
              <a:t>Physics case study published on </a:t>
            </a:r>
            <a:r>
              <a:rPr lang="en-US" sz="2400" dirty="0">
                <a:sym typeface="Wingdings" pitchFamily="2" charset="2"/>
                <a:hlinkClick r:id="rId2"/>
              </a:rPr>
              <a:t>PRD107, L031901 (2023)</a:t>
            </a:r>
            <a:endParaRPr lang="en-US" sz="2400" dirty="0">
              <a:sym typeface="Wingdings" pitchFamily="2" charset="2"/>
            </a:endParaRPr>
          </a:p>
          <a:p>
            <a:pPr lvl="1">
              <a:spcBef>
                <a:spcPts val="600"/>
              </a:spcBef>
            </a:pPr>
            <a:r>
              <a:rPr lang="en-US" sz="2400" dirty="0">
                <a:sym typeface="Wingdings" pitchFamily="2" charset="2"/>
              </a:rPr>
              <a:t>Multiple presentations made at conferences, workshops and seminars in the U.S., SK and CERN in 2023 and 2024</a:t>
            </a:r>
          </a:p>
          <a:p>
            <a:pPr lvl="2">
              <a:spcBef>
                <a:spcPts val="600"/>
              </a:spcBef>
            </a:pPr>
            <a:r>
              <a:rPr lang="en-US" sz="2000" dirty="0">
                <a:sym typeface="Wingdings" pitchFamily="2" charset="2"/>
              </a:rPr>
              <a:t>Presented at a couple of P5 townhall meetings early 2023</a:t>
            </a:r>
          </a:p>
          <a:p>
            <a:pPr lvl="1">
              <a:spcBef>
                <a:spcPts val="600"/>
              </a:spcBef>
            </a:pPr>
            <a:r>
              <a:rPr lang="en-US" sz="2400" dirty="0">
                <a:sym typeface="Wingdings" pitchFamily="2" charset="2"/>
              </a:rPr>
              <a:t>Updated the DOE IF managers 3 times</a:t>
            </a:r>
          </a:p>
          <a:p>
            <a:pPr>
              <a:spcBef>
                <a:spcPts val="600"/>
              </a:spcBef>
            </a:pPr>
            <a:r>
              <a:rPr lang="en-US" sz="2800" dirty="0">
                <a:sym typeface="Wingdings" pitchFamily="2" charset="2"/>
              </a:rPr>
              <a:t>Initial stage of DAMSA collaboration building complete</a:t>
            </a:r>
          </a:p>
          <a:p>
            <a:pPr lvl="1">
              <a:spcBef>
                <a:spcPts val="600"/>
              </a:spcBef>
            </a:pPr>
            <a:r>
              <a:rPr lang="en-US" sz="2400" dirty="0">
                <a:sym typeface="Wingdings" pitchFamily="2" charset="2"/>
              </a:rPr>
              <a:t>Lead Investigators: J. Yu (UTA), J. Estrada (FNAL), UK Yang (SNU)</a:t>
            </a:r>
          </a:p>
          <a:p>
            <a:pPr lvl="2">
              <a:spcBef>
                <a:spcPts val="600"/>
              </a:spcBef>
            </a:pPr>
            <a:r>
              <a:rPr lang="en-US" sz="2000" dirty="0">
                <a:sym typeface="Wingdings" pitchFamily="2" charset="2"/>
              </a:rPr>
              <a:t>13 US + 11 SK institutions on DAMSA</a:t>
            </a:r>
          </a:p>
          <a:p>
            <a:pPr lvl="2">
              <a:spcBef>
                <a:spcPts val="600"/>
              </a:spcBef>
            </a:pPr>
            <a:r>
              <a:rPr lang="en-US" sz="2000" dirty="0">
                <a:sym typeface="Wingdings" pitchFamily="2" charset="2"/>
              </a:rPr>
              <a:t>A healthy mixture of theorists and experimentalists</a:t>
            </a:r>
          </a:p>
          <a:p>
            <a:pPr lvl="1">
              <a:spcBef>
                <a:spcPts val="600"/>
              </a:spcBef>
            </a:pPr>
            <a:r>
              <a:rPr lang="en-US" sz="2400" dirty="0">
                <a:sym typeface="Wingdings" pitchFamily="2" charset="2"/>
              </a:rPr>
              <a:t>Funding applications being submitted (some successes in SK!)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6C33307-897D-9F83-B2B6-399A66B76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87C9FB-226F-2B2A-7C51-1D070C8BF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392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7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1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9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8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66699" y="0"/>
            <a:ext cx="8610600" cy="609600"/>
          </a:xfrm>
        </p:spPr>
        <p:txBody>
          <a:bodyPr/>
          <a:lstStyle/>
          <a:p>
            <a:pPr lvl="0" latinLnBrk="1"/>
            <a:r>
              <a:rPr lang="en-US" sz="3600" b="1" dirty="0"/>
              <a:t>Collaboration Organization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398" y="533400"/>
            <a:ext cx="8839201" cy="5257800"/>
          </a:xfrm>
        </p:spPr>
        <p:txBody>
          <a:bodyPr/>
          <a:lstStyle/>
          <a:p>
            <a:pPr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Leads: Jae Yu (UTA), Juan Estrada (FNAL) &amp; Un-Ki Yang (SNU-</a:t>
            </a:r>
            <a:r>
              <a:rPr lang="en-US" sz="2400" dirty="0">
                <a:solidFill>
                  <a:srgbClr val="FF0000"/>
                </a:solidFill>
                <a:sym typeface="Wingdings" pitchFamily="2" charset="2"/>
              </a:rPr>
              <a:t>SK</a:t>
            </a:r>
            <a:r>
              <a:rPr lang="en-US" sz="2400" dirty="0">
                <a:sym typeface="Wingdings" pitchFamily="2" charset="2"/>
              </a:rPr>
              <a:t>)  </a:t>
            </a:r>
          </a:p>
          <a:p>
            <a:pPr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Physics : </a:t>
            </a:r>
            <a:r>
              <a:rPr lang="en-US" sz="2400" dirty="0" err="1">
                <a:sym typeface="Wingdings" pitchFamily="2" charset="2"/>
              </a:rPr>
              <a:t>Doojin</a:t>
            </a:r>
            <a:r>
              <a:rPr lang="en-US" sz="2400" dirty="0">
                <a:sym typeface="Wingdings" pitchFamily="2" charset="2"/>
              </a:rPr>
              <a:t> Kim &amp; Bhaskar Dutta (TAMU)</a:t>
            </a:r>
          </a:p>
          <a:p>
            <a:pPr lvl="1">
              <a:spcBef>
                <a:spcPts val="72"/>
              </a:spcBef>
            </a:pPr>
            <a:r>
              <a:rPr lang="en-US" sz="2000" dirty="0">
                <a:solidFill>
                  <a:srgbClr val="7030A0"/>
                </a:solidFill>
                <a:sym typeface="Wingdings" pitchFamily="2" charset="2"/>
              </a:rPr>
              <a:t>J. Berger (CSU), A. </a:t>
            </a:r>
            <a:r>
              <a:rPr lang="en-US" sz="2000" dirty="0" err="1">
                <a:solidFill>
                  <a:srgbClr val="7030A0"/>
                </a:solidFill>
                <a:sym typeface="Wingdings" pitchFamily="2" charset="2"/>
              </a:rPr>
              <a:t>Tompson</a:t>
            </a:r>
            <a:r>
              <a:rPr lang="en-US" sz="2000" dirty="0">
                <a:solidFill>
                  <a:srgbClr val="7030A0"/>
                </a:solidFill>
                <a:sym typeface="Wingdings" pitchFamily="2" charset="2"/>
              </a:rPr>
              <a:t> (NWU), B. Dev (WashU), Jong-</a:t>
            </a:r>
            <a:r>
              <a:rPr lang="en-US" sz="2000" dirty="0" err="1">
                <a:solidFill>
                  <a:srgbClr val="7030A0"/>
                </a:solidFill>
                <a:sym typeface="Wingdings" pitchFamily="2" charset="2"/>
              </a:rPr>
              <a:t>Chul</a:t>
            </a:r>
            <a:r>
              <a:rPr lang="en-US" sz="2000" dirty="0">
                <a:solidFill>
                  <a:srgbClr val="7030A0"/>
                </a:solidFill>
                <a:sym typeface="Wingdings" pitchFamily="2" charset="2"/>
              </a:rPr>
              <a:t> Park (CNU-</a:t>
            </a:r>
            <a:r>
              <a:rPr lang="en-US" sz="2000" dirty="0">
                <a:solidFill>
                  <a:srgbClr val="FF0000"/>
                </a:solidFill>
                <a:sym typeface="Wingdings" pitchFamily="2" charset="2"/>
              </a:rPr>
              <a:t>SK</a:t>
            </a:r>
            <a:r>
              <a:rPr lang="en-US" sz="2000" dirty="0">
                <a:solidFill>
                  <a:srgbClr val="7030A0"/>
                </a:solidFill>
                <a:sym typeface="Wingdings" pitchFamily="2" charset="2"/>
              </a:rPr>
              <a:t>), </a:t>
            </a:r>
            <a:r>
              <a:rPr lang="en-US" sz="2000" dirty="0" err="1">
                <a:solidFill>
                  <a:srgbClr val="7030A0"/>
                </a:solidFill>
                <a:sym typeface="Wingdings" pitchFamily="2" charset="2"/>
              </a:rPr>
              <a:t>Seodong</a:t>
            </a:r>
            <a:r>
              <a:rPr lang="en-US" sz="2000" dirty="0">
                <a:solidFill>
                  <a:srgbClr val="7030A0"/>
                </a:solidFill>
                <a:sym typeface="Wingdings" pitchFamily="2" charset="2"/>
              </a:rPr>
              <a:t> Shin (CBU-</a:t>
            </a:r>
            <a:r>
              <a:rPr lang="en-US" sz="2000" dirty="0">
                <a:solidFill>
                  <a:srgbClr val="FF0000"/>
                </a:solidFill>
                <a:sym typeface="Wingdings" pitchFamily="2" charset="2"/>
              </a:rPr>
              <a:t>SK</a:t>
            </a:r>
            <a:r>
              <a:rPr lang="en-US" sz="2000" dirty="0">
                <a:solidFill>
                  <a:srgbClr val="7030A0"/>
                </a:solidFill>
                <a:sym typeface="Wingdings" pitchFamily="2" charset="2"/>
              </a:rPr>
              <a:t>) + several </a:t>
            </a:r>
            <a:r>
              <a:rPr lang="en-US" sz="2000" dirty="0">
                <a:solidFill>
                  <a:srgbClr val="FF0000"/>
                </a:solidFill>
                <a:sym typeface="Wingdings" pitchFamily="2" charset="2"/>
              </a:rPr>
              <a:t>SK</a:t>
            </a:r>
            <a:r>
              <a:rPr lang="en-US" sz="2000" dirty="0">
                <a:solidFill>
                  <a:srgbClr val="7030A0"/>
                </a:solidFill>
                <a:sym typeface="Wingdings" pitchFamily="2" charset="2"/>
              </a:rPr>
              <a:t> theorists</a:t>
            </a:r>
          </a:p>
          <a:p>
            <a:pPr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Detector Development: Alan </a:t>
            </a:r>
            <a:r>
              <a:rPr lang="en-US" sz="2400" dirty="0" err="1">
                <a:sym typeface="Wingdings" pitchFamily="2" charset="2"/>
              </a:rPr>
              <a:t>Bross</a:t>
            </a:r>
            <a:r>
              <a:rPr lang="en-US" sz="2400" dirty="0">
                <a:sym typeface="Wingdings" pitchFamily="2" charset="2"/>
              </a:rPr>
              <a:t> &amp; Paul </a:t>
            </a:r>
            <a:r>
              <a:rPr lang="en-US" sz="2400" dirty="0" err="1">
                <a:sym typeface="Wingdings" pitchFamily="2" charset="2"/>
              </a:rPr>
              <a:t>Rubinov</a:t>
            </a:r>
            <a:r>
              <a:rPr lang="en-US" sz="2400" dirty="0">
                <a:sym typeface="Wingdings" pitchFamily="2" charset="2"/>
              </a:rPr>
              <a:t> (FNAL), Chang-Sung Moon (KNU- </a:t>
            </a:r>
            <a:r>
              <a:rPr lang="en-US" sz="2400" dirty="0">
                <a:solidFill>
                  <a:srgbClr val="FF0000"/>
                </a:solidFill>
                <a:sym typeface="Wingdings" pitchFamily="2" charset="2"/>
              </a:rPr>
              <a:t>SK</a:t>
            </a:r>
            <a:r>
              <a:rPr lang="en-US" sz="2400" dirty="0">
                <a:sym typeface="Wingdings" pitchFamily="2" charset="2"/>
              </a:rPr>
              <a:t>)</a:t>
            </a:r>
          </a:p>
          <a:p>
            <a:pPr lvl="1">
              <a:spcBef>
                <a:spcPts val="72"/>
              </a:spcBef>
            </a:pPr>
            <a:r>
              <a:rPr lang="en-US" sz="2000" dirty="0">
                <a:solidFill>
                  <a:srgbClr val="7030A0"/>
                </a:solidFill>
                <a:sym typeface="Wingdings" pitchFamily="2" charset="2"/>
              </a:rPr>
              <a:t>US: J. </a:t>
            </a:r>
            <a:r>
              <a:rPr lang="en-US" sz="2000" dirty="0" err="1">
                <a:solidFill>
                  <a:srgbClr val="7030A0"/>
                </a:solidFill>
                <a:sym typeface="Wingdings" pitchFamily="2" charset="2"/>
              </a:rPr>
              <a:t>Pastika</a:t>
            </a:r>
            <a:r>
              <a:rPr lang="en-US" sz="2000" dirty="0">
                <a:solidFill>
                  <a:srgbClr val="7030A0"/>
                </a:solidFill>
                <a:sym typeface="Wingdings" pitchFamily="2" charset="2"/>
              </a:rPr>
              <a:t> (FNAL), P. Gutierrez &amp; M. Marjanovic (OU), Y. Wah (UC), UCI, UTA</a:t>
            </a:r>
          </a:p>
          <a:p>
            <a:pPr lvl="1">
              <a:spcBef>
                <a:spcPts val="72"/>
              </a:spcBef>
            </a:pPr>
            <a:r>
              <a:rPr lang="en-US" sz="2000" dirty="0">
                <a:solidFill>
                  <a:srgbClr val="FF0000"/>
                </a:solidFill>
                <a:sym typeface="Wingdings" pitchFamily="2" charset="2"/>
              </a:rPr>
              <a:t>SK</a:t>
            </a:r>
            <a:r>
              <a:rPr lang="en-US" sz="2000" dirty="0">
                <a:solidFill>
                  <a:srgbClr val="7030A0"/>
                </a:solidFill>
                <a:sym typeface="Wingdings" pitchFamily="2" charset="2"/>
              </a:rPr>
              <a:t>: SNU, KNU, KU, </a:t>
            </a:r>
            <a:r>
              <a:rPr lang="en-US" sz="2000" dirty="0" err="1">
                <a:solidFill>
                  <a:srgbClr val="7030A0"/>
                </a:solidFill>
                <a:sym typeface="Wingdings" pitchFamily="2" charset="2"/>
              </a:rPr>
              <a:t>UoS</a:t>
            </a:r>
            <a:r>
              <a:rPr lang="en-US" sz="2000" dirty="0">
                <a:solidFill>
                  <a:srgbClr val="7030A0"/>
                </a:solidFill>
                <a:sym typeface="Wingdings" pitchFamily="2" charset="2"/>
              </a:rPr>
              <a:t>, and others</a:t>
            </a:r>
          </a:p>
          <a:p>
            <a:pPr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Permanent magnet : </a:t>
            </a:r>
            <a:r>
              <a:rPr lang="en-US" sz="2400" dirty="0" err="1">
                <a:sym typeface="Wingdings" pitchFamily="2" charset="2"/>
              </a:rPr>
              <a:t>S.H.Kim</a:t>
            </a:r>
            <a:r>
              <a:rPr lang="en-US" sz="2400" dirty="0">
                <a:sym typeface="Wingdings" pitchFamily="2" charset="2"/>
              </a:rPr>
              <a:t> (KNU – </a:t>
            </a:r>
            <a:r>
              <a:rPr lang="en-US" sz="2400" dirty="0">
                <a:solidFill>
                  <a:srgbClr val="FF0000"/>
                </a:solidFill>
                <a:sym typeface="Wingdings" pitchFamily="2" charset="2"/>
              </a:rPr>
              <a:t>SK</a:t>
            </a:r>
            <a:r>
              <a:rPr lang="en-US" sz="2400" dirty="0">
                <a:sym typeface="Wingdings" pitchFamily="2" charset="2"/>
              </a:rPr>
              <a:t>)</a:t>
            </a:r>
          </a:p>
          <a:p>
            <a:pPr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Neutron and other backgrounds: Juergen </a:t>
            </a:r>
            <a:r>
              <a:rPr lang="en-US" sz="2400" dirty="0" err="1">
                <a:sym typeface="Wingdings" pitchFamily="2" charset="2"/>
              </a:rPr>
              <a:t>Reichenbacher</a:t>
            </a:r>
            <a:r>
              <a:rPr lang="en-US" sz="2400" dirty="0">
                <a:sym typeface="Wingdings" pitchFamily="2" charset="2"/>
              </a:rPr>
              <a:t> (SDSM) &amp; Shawn </a:t>
            </a:r>
            <a:r>
              <a:rPr lang="en-US" sz="2400" dirty="0" err="1">
                <a:sym typeface="Wingdings" pitchFamily="2" charset="2"/>
              </a:rPr>
              <a:t>Westerdale</a:t>
            </a:r>
            <a:r>
              <a:rPr lang="en-US" sz="2400" dirty="0">
                <a:sym typeface="Wingdings" pitchFamily="2" charset="2"/>
              </a:rPr>
              <a:t> (UCR), </a:t>
            </a:r>
            <a:r>
              <a:rPr lang="en-US" sz="2400" dirty="0">
                <a:solidFill>
                  <a:srgbClr val="FF0000"/>
                </a:solidFill>
                <a:sym typeface="Wingdings" pitchFamily="2" charset="2"/>
              </a:rPr>
              <a:t>SNU team</a:t>
            </a:r>
            <a:endParaRPr lang="en-US" sz="2000" dirty="0">
              <a:solidFill>
                <a:srgbClr val="FF0000"/>
              </a:solidFill>
              <a:sym typeface="Wingdings" pitchFamily="2" charset="2"/>
            </a:endParaRPr>
          </a:p>
          <a:p>
            <a:pPr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Dump, Target and other facilities: Jeff Eldred &amp; Bill </a:t>
            </a:r>
            <a:r>
              <a:rPr lang="en-US" sz="2400" dirty="0" err="1">
                <a:sym typeface="Wingdings" pitchFamily="2" charset="2"/>
              </a:rPr>
              <a:t>Pellico</a:t>
            </a:r>
            <a:r>
              <a:rPr lang="en-US" sz="2400" dirty="0">
                <a:sym typeface="Wingdings" pitchFamily="2" charset="2"/>
              </a:rPr>
              <a:t> (FNAL), Un-Ki Yang (SNU)</a:t>
            </a:r>
          </a:p>
          <a:p>
            <a:pPr lvl="1">
              <a:spcBef>
                <a:spcPts val="72"/>
              </a:spcBef>
            </a:pPr>
            <a:r>
              <a:rPr lang="en-US" sz="2000" dirty="0">
                <a:solidFill>
                  <a:srgbClr val="7030A0"/>
                </a:solidFill>
                <a:sym typeface="Wingdings" pitchFamily="2" charset="2"/>
              </a:rPr>
              <a:t>FNAL (Jonathan Jarvis from FAST included), UMD &amp; SNU, KU-</a:t>
            </a:r>
            <a:r>
              <a:rPr lang="en-US" sz="2000" dirty="0" err="1">
                <a:solidFill>
                  <a:srgbClr val="7030A0"/>
                </a:solidFill>
                <a:sym typeface="Wingdings" pitchFamily="2" charset="2"/>
              </a:rPr>
              <a:t>SeJong</a:t>
            </a:r>
            <a:r>
              <a:rPr lang="en-US" sz="2000" dirty="0">
                <a:solidFill>
                  <a:srgbClr val="7030A0"/>
                </a:solidFill>
                <a:sym typeface="Wingdings" pitchFamily="2" charset="2"/>
              </a:rPr>
              <a:t> (</a:t>
            </a:r>
            <a:r>
              <a:rPr lang="en-US" sz="2000" dirty="0">
                <a:solidFill>
                  <a:srgbClr val="FF0000"/>
                </a:solidFill>
                <a:sym typeface="Wingdings" pitchFamily="2" charset="2"/>
              </a:rPr>
              <a:t>SK</a:t>
            </a:r>
            <a:r>
              <a:rPr lang="en-US" sz="2000" dirty="0">
                <a:solidFill>
                  <a:srgbClr val="7030A0"/>
                </a:solidFill>
                <a:sym typeface="Wingdings" pitchFamily="2" charset="2"/>
              </a:rPr>
              <a:t>)</a:t>
            </a:r>
            <a:endParaRPr lang="en-US" sz="2400" dirty="0">
              <a:solidFill>
                <a:srgbClr val="7030A0"/>
              </a:solidFill>
              <a:sym typeface="Wingdings" pitchFamily="2" charset="2"/>
            </a:endParaRPr>
          </a:p>
          <a:p>
            <a:pPr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Sim, </a:t>
            </a:r>
            <a:r>
              <a:rPr lang="en-US" sz="2400" dirty="0" err="1">
                <a:sym typeface="Wingdings" pitchFamily="2" charset="2"/>
              </a:rPr>
              <a:t>reco</a:t>
            </a:r>
            <a:r>
              <a:rPr lang="en-US" sz="2400" dirty="0">
                <a:sym typeface="Wingdings" pitchFamily="2" charset="2"/>
              </a:rPr>
              <a:t> and analysis software: UTA, TAMU, CSU, </a:t>
            </a:r>
            <a:r>
              <a:rPr lang="en-US" sz="2400" dirty="0">
                <a:solidFill>
                  <a:srgbClr val="FF0000"/>
                </a:solidFill>
                <a:sym typeface="Wingdings" pitchFamily="2" charset="2"/>
              </a:rPr>
              <a:t>SNU, KU, KNU, CNU</a:t>
            </a:r>
          </a:p>
          <a:p>
            <a:pPr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Costs : 3 leads + </a:t>
            </a:r>
            <a:r>
              <a:rPr lang="en-US" sz="2400" dirty="0" err="1">
                <a:sym typeface="Wingdings" pitchFamily="2" charset="2"/>
              </a:rPr>
              <a:t>Bross</a:t>
            </a:r>
            <a:r>
              <a:rPr lang="en-US" sz="2400" dirty="0">
                <a:sym typeface="Wingdings" pitchFamily="2" charset="2"/>
              </a:rPr>
              <a:t>, </a:t>
            </a:r>
            <a:r>
              <a:rPr lang="en-US" sz="2400" dirty="0" err="1">
                <a:sym typeface="Wingdings" pitchFamily="2" charset="2"/>
              </a:rPr>
              <a:t>Rubinov</a:t>
            </a:r>
            <a:r>
              <a:rPr lang="en-US" sz="2400" dirty="0">
                <a:sym typeface="Wingdings" pitchFamily="2" charset="2"/>
              </a:rPr>
              <a:t>, </a:t>
            </a:r>
            <a:r>
              <a:rPr lang="en-US" sz="2400" dirty="0" err="1">
                <a:sym typeface="Wingdings" pitchFamily="2" charset="2"/>
              </a:rPr>
              <a:t>Reichenbacher</a:t>
            </a:r>
            <a:r>
              <a:rPr lang="en-US" sz="2400" dirty="0">
                <a:sym typeface="Wingdings" pitchFamily="2" charset="2"/>
              </a:rPr>
              <a:t>, Wah, </a:t>
            </a:r>
            <a:r>
              <a:rPr lang="en-US" sz="2400" dirty="0">
                <a:solidFill>
                  <a:srgbClr val="FF0000"/>
                </a:solidFill>
                <a:sym typeface="Wingdings" pitchFamily="2" charset="2"/>
              </a:rPr>
              <a:t>Moon, Kim 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3400" y="618275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16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1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8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8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28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" y="0"/>
            <a:ext cx="8991601" cy="609600"/>
          </a:xfrm>
        </p:spPr>
        <p:txBody>
          <a:bodyPr/>
          <a:lstStyle/>
          <a:p>
            <a:pPr lvl="0" latinLnBrk="1"/>
            <a:r>
              <a:rPr lang="en-US" sz="4800" b="1" dirty="0"/>
              <a:t>Conclusions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297" y="533400"/>
            <a:ext cx="8801103" cy="533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000" dirty="0">
                <a:sym typeface="Wingdings" pitchFamily="2" charset="2"/>
              </a:rPr>
              <a:t>DAMSA is a table-top DSP search and </a:t>
            </a:r>
            <a:r>
              <a:rPr lang="en-US" sz="3000" b="1" u="sng" dirty="0">
                <a:solidFill>
                  <a:srgbClr val="FF40FF"/>
                </a:solidFill>
                <a:sym typeface="Wingdings" pitchFamily="2" charset="2"/>
              </a:rPr>
              <a:t>discovery</a:t>
            </a:r>
            <a:r>
              <a:rPr lang="en-US" sz="3000" dirty="0">
                <a:sym typeface="Wingdings" pitchFamily="2" charset="2"/>
              </a:rPr>
              <a:t> exp.</a:t>
            </a:r>
          </a:p>
          <a:p>
            <a:pPr>
              <a:lnSpc>
                <a:spcPct val="90000"/>
              </a:lnSpc>
            </a:pPr>
            <a:r>
              <a:rPr lang="en-US" sz="3000" dirty="0">
                <a:sym typeface="Wingdings" pitchFamily="2" charset="2"/>
              </a:rPr>
              <a:t>DAMSA has been making steady  and serious progress </a:t>
            </a:r>
          </a:p>
          <a:p>
            <a:pPr lvl="1">
              <a:lnSpc>
                <a:spcPct val="90000"/>
              </a:lnSpc>
            </a:pPr>
            <a:r>
              <a:rPr lang="en-US" sz="2600" dirty="0">
                <a:sym typeface="Wingdings" pitchFamily="2" charset="2"/>
              </a:rPr>
              <a:t>Aim to be ready for a beam data before the end of this decade</a:t>
            </a:r>
          </a:p>
          <a:p>
            <a:pPr lvl="1">
              <a:lnSpc>
                <a:spcPct val="90000"/>
              </a:lnSpc>
            </a:pPr>
            <a:r>
              <a:rPr lang="en-US" sz="2600" dirty="0">
                <a:sym typeface="Wingdings" pitchFamily="2" charset="2"/>
              </a:rPr>
              <a:t>First neutron background validation measurement performed!</a:t>
            </a:r>
            <a:endParaRPr lang="en-US" sz="2600" b="1" u="sng" dirty="0">
              <a:solidFill>
                <a:srgbClr val="FF0000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sz="3000" dirty="0">
                <a:sym typeface="Wingdings" pitchFamily="2" charset="2"/>
              </a:rPr>
              <a:t>DAMSA proto collaboration building complete</a:t>
            </a:r>
          </a:p>
          <a:p>
            <a:pPr>
              <a:lnSpc>
                <a:spcPct val="90000"/>
              </a:lnSpc>
            </a:pPr>
            <a:r>
              <a:rPr lang="en-US" sz="3000" dirty="0">
                <a:sym typeface="Wingdings" pitchFamily="2" charset="2"/>
              </a:rPr>
              <a:t>A </a:t>
            </a:r>
            <a:r>
              <a:rPr lang="en-US" dirty="0">
                <a:sym typeface="Wingdings" pitchFamily="2" charset="2"/>
              </a:rPr>
              <a:t>proof-of-concept </a:t>
            </a:r>
            <a:r>
              <a:rPr lang="en-US" sz="3000" dirty="0">
                <a:sym typeface="Wingdings" pitchFamily="2" charset="2"/>
              </a:rPr>
              <a:t>Path-Finder experiment is being developed</a:t>
            </a:r>
          </a:p>
          <a:p>
            <a:pPr lvl="1">
              <a:lnSpc>
                <a:spcPct val="90000"/>
              </a:lnSpc>
            </a:pPr>
            <a:r>
              <a:rPr lang="en-US" sz="2600" dirty="0">
                <a:sym typeface="Wingdings" pitchFamily="2" charset="2"/>
              </a:rPr>
              <a:t>Crystal processing has been exercised  Costs better known</a:t>
            </a:r>
          </a:p>
          <a:p>
            <a:pPr>
              <a:lnSpc>
                <a:spcPct val="90000"/>
              </a:lnSpc>
            </a:pPr>
            <a:r>
              <a:rPr lang="en-US" sz="3000" dirty="0">
                <a:sym typeface="Wingdings" pitchFamily="2" charset="2"/>
              </a:rPr>
              <a:t>DAMSA presents an excellent opportunity for to lead in DSP production &amp; discovery in beams, through the strong partnership with South Korean HEP community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57C904F-9640-0114-8FAA-FCD909871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5DE295-64BC-2204-C80E-10CD19C3B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04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50"/>
                            </p:stCondLst>
                            <p:childTnLst>
                              <p:par>
                                <p:cTn id="14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"/>
                            </p:stCondLst>
                            <p:childTnLst>
                              <p:par>
                                <p:cTn id="31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1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644"/>
            <a:ext cx="8610600" cy="609600"/>
          </a:xfrm>
        </p:spPr>
        <p:txBody>
          <a:bodyPr/>
          <a:lstStyle/>
          <a:p>
            <a:pPr lvl="0" latinLnBrk="1"/>
            <a:r>
              <a:rPr lang="en-US" sz="4800" b="1" dirty="0"/>
              <a:t>Primary Goals of the Meeting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15244"/>
            <a:ext cx="8839200" cy="5633156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ts val="72"/>
              </a:spcBef>
              <a:buFont typeface="+mj-lt"/>
              <a:buAutoNum type="arabicPeriod"/>
            </a:pPr>
            <a:r>
              <a:rPr lang="en-US" dirty="0">
                <a:sym typeface="Wingdings" pitchFamily="2" charset="2"/>
              </a:rPr>
              <a:t>What are the additional physics topics that can be explored by DAMSA at different facilities?</a:t>
            </a:r>
          </a:p>
          <a:p>
            <a:pPr marL="457200" indent="-457200">
              <a:lnSpc>
                <a:spcPct val="90000"/>
              </a:lnSpc>
              <a:spcBef>
                <a:spcPts val="72"/>
              </a:spcBef>
              <a:buFont typeface="+mj-lt"/>
              <a:buAutoNum type="arabicPeriod"/>
            </a:pPr>
            <a:r>
              <a:rPr lang="en-US" dirty="0">
                <a:sym typeface="Wingdings" pitchFamily="2" charset="2"/>
              </a:rPr>
              <a:t>What are the detector functionalities to meet the physics need?</a:t>
            </a:r>
          </a:p>
          <a:p>
            <a:pPr marL="457200" indent="-457200">
              <a:lnSpc>
                <a:spcPct val="90000"/>
              </a:lnSpc>
              <a:spcBef>
                <a:spcPts val="72"/>
              </a:spcBef>
              <a:buFont typeface="+mj-lt"/>
              <a:buAutoNum type="arabicPeriod"/>
            </a:pPr>
            <a:r>
              <a:rPr lang="en-US" dirty="0">
                <a:sym typeface="Wingdings" pitchFamily="2" charset="2"/>
              </a:rPr>
              <a:t>What is the baseline design for the detector to effectively mitigate and access the targeted phase space? </a:t>
            </a:r>
          </a:p>
          <a:p>
            <a:pPr marL="457200" indent="-457200">
              <a:lnSpc>
                <a:spcPct val="90000"/>
              </a:lnSpc>
              <a:spcBef>
                <a:spcPts val="72"/>
              </a:spcBef>
              <a:buFont typeface="+mj-lt"/>
              <a:buAutoNum type="arabicPeriod"/>
            </a:pPr>
            <a:r>
              <a:rPr lang="en-US" dirty="0">
                <a:sym typeface="Wingdings" pitchFamily="2" charset="2"/>
              </a:rPr>
              <a:t>What is the strategic direction to realize DAMSA’s first physics results before the end of this decade?</a:t>
            </a:r>
          </a:p>
          <a:p>
            <a:pPr marL="457200" indent="-457200">
              <a:lnSpc>
                <a:spcPct val="90000"/>
              </a:lnSpc>
              <a:spcBef>
                <a:spcPts val="72"/>
              </a:spcBef>
              <a:buFont typeface="+mj-lt"/>
              <a:buAutoNum type="arabicPeriod"/>
            </a:pPr>
            <a:r>
              <a:rPr lang="en-US" dirty="0">
                <a:sym typeface="Wingdings" pitchFamily="2" charset="2"/>
              </a:rPr>
              <a:t>Complete the first draft of the conceptual design white paper</a:t>
            </a:r>
          </a:p>
          <a:p>
            <a:pPr marL="857250" lvl="1" indent="-457200">
              <a:lnSpc>
                <a:spcPct val="90000"/>
              </a:lnSpc>
              <a:spcBef>
                <a:spcPts val="72"/>
              </a:spcBef>
            </a:pPr>
            <a:r>
              <a:rPr lang="en-US" dirty="0">
                <a:sym typeface="Wingdings" pitchFamily="2" charset="2"/>
              </a:rPr>
              <a:t>Goal to release to the archive no later than April 1.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3400" y="618275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772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43799" y="5486400"/>
            <a:ext cx="457200" cy="457200"/>
          </a:xfr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669E5A06-31D5-AF47-8D83-B0D4AB7E3FC1}" type="slidenum">
              <a:rPr lang="en-US" sz="1400">
                <a:solidFill>
                  <a:srgbClr val="A50021"/>
                </a:solidFill>
                <a:latin typeface="Arial Narrow" charset="0"/>
              </a:rPr>
              <a:pPr eaLnBrk="1" hangingPunct="1"/>
              <a:t>3</a:t>
            </a:fld>
            <a:endParaRPr lang="en-US" sz="1400">
              <a:solidFill>
                <a:srgbClr val="A50021"/>
              </a:solidFill>
              <a:latin typeface="Arial Narrow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626165" y="0"/>
            <a:ext cx="8229600" cy="609600"/>
          </a:xfrm>
        </p:spPr>
        <p:txBody>
          <a:bodyPr/>
          <a:lstStyle/>
          <a:p>
            <a:pPr lvl="0" latinLnBrk="1"/>
            <a:r>
              <a:rPr lang="en-US" b="1" dirty="0"/>
              <a:t>Physics Motivation For DSP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460" y="576470"/>
            <a:ext cx="8713305" cy="207935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latin typeface="Arial Narrow" charset="0"/>
                <a:ea typeface="ＭＳ Ｐゴシック" charset="0"/>
              </a:rPr>
              <a:t>Direct searches have challenges in kinematic reach, leaving low mass range un-explored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D3282C28-5B27-B646-9A2D-FD5F659789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4" y="1588406"/>
            <a:ext cx="3746996" cy="4202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kern="0" dirty="0">
                <a:latin typeface="Arial Narrow" charset="0"/>
                <a:ea typeface="ＭＳ Ｐゴシック" charset="0"/>
              </a:rPr>
              <a:t>Strategy:</a:t>
            </a:r>
          </a:p>
          <a:p>
            <a:pPr lvl="1">
              <a:lnSpc>
                <a:spcPct val="90000"/>
              </a:lnSpc>
            </a:pPr>
            <a:r>
              <a:rPr lang="en-US" kern="0" dirty="0">
                <a:latin typeface="Arial Narrow" charset="0"/>
                <a:ea typeface="ＭＳ Ｐゴシック" charset="0"/>
              </a:rPr>
              <a:t>Search for dark sector particles in unexplored kinematic regime</a:t>
            </a:r>
          </a:p>
          <a:p>
            <a:pPr lvl="1">
              <a:lnSpc>
                <a:spcPct val="90000"/>
              </a:lnSpc>
            </a:pPr>
            <a:r>
              <a:rPr lang="en-US" kern="0" dirty="0">
                <a:latin typeface="Arial Narrow" charset="0"/>
                <a:ea typeface="ＭＳ Ｐゴシック" charset="0"/>
              </a:rPr>
              <a:t>Make and discover DSPs in an accelerator</a:t>
            </a:r>
          </a:p>
          <a:p>
            <a:pPr lvl="1">
              <a:lnSpc>
                <a:spcPct val="90000"/>
              </a:lnSpc>
            </a:pPr>
            <a:r>
              <a:rPr lang="en-US" kern="0" dirty="0">
                <a:latin typeface="Arial Narrow" charset="0"/>
                <a:ea typeface="ＭＳ Ｐゴシック" charset="0"/>
              </a:rPr>
              <a:t>Establish human infra on DM production &amp; US leadership</a:t>
            </a:r>
          </a:p>
        </p:txBody>
      </p:sp>
      <p:pic>
        <p:nvPicPr>
          <p:cNvPr id="4" name="Picture 3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1F4E6E0A-EAD7-4F05-3292-5B46826BE9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1621536"/>
            <a:ext cx="5210944" cy="4474464"/>
          </a:xfrm>
          <a:prstGeom prst="rect">
            <a:avLst/>
          </a:prstGeom>
        </p:spPr>
      </p:pic>
      <p:sp>
        <p:nvSpPr>
          <p:cNvPr id="5" name="Right Arrow 4">
            <a:extLst>
              <a:ext uri="{FF2B5EF4-FFF2-40B4-BE49-F238E27FC236}">
                <a16:creationId xmlns:a16="http://schemas.microsoft.com/office/drawing/2014/main" id="{8BA68565-45FB-1F48-A213-FCBB15148B8C}"/>
              </a:ext>
            </a:extLst>
          </p:cNvPr>
          <p:cNvSpPr/>
          <p:nvPr/>
        </p:nvSpPr>
        <p:spPr bwMode="auto">
          <a:xfrm flipH="1">
            <a:off x="4346713" y="2362200"/>
            <a:ext cx="1063488" cy="2934653"/>
          </a:xfrm>
          <a:prstGeom prst="rightArrow">
            <a:avLst/>
          </a:prstGeom>
          <a:solidFill>
            <a:srgbClr val="92D050">
              <a:alpha val="35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Focus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800" b="1" dirty="0">
              <a:solidFill>
                <a:srgbClr val="FF0000"/>
              </a:solidFill>
              <a:latin typeface="+mj-lt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 here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2F4372-3DFF-C0C6-15BE-6F241437A54B}"/>
              </a:ext>
            </a:extLst>
          </p:cNvPr>
          <p:cNvSpPr/>
          <p:nvPr/>
        </p:nvSpPr>
        <p:spPr>
          <a:xfrm>
            <a:off x="5548700" y="3377724"/>
            <a:ext cx="2285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Open Sans"/>
              </a:rPr>
              <a:t>Future: </a:t>
            </a:r>
            <a:r>
              <a:rPr lang="en-US" sz="1800" dirty="0" err="1">
                <a:solidFill>
                  <a:schemeClr val="bg1"/>
                </a:solidFill>
                <a:latin typeface="Open Sans"/>
              </a:rPr>
              <a:t>SuperCDMS</a:t>
            </a:r>
            <a:r>
              <a:rPr lang="en-US" sz="1800" dirty="0">
                <a:solidFill>
                  <a:schemeClr val="bg1"/>
                </a:solidFill>
                <a:latin typeface="Open Sans"/>
              </a:rPr>
              <a:t> SNOLAB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825FB87-9669-5ED5-FC62-8BECB25AF86E}"/>
              </a:ext>
            </a:extLst>
          </p:cNvPr>
          <p:cNvSpPr/>
          <p:nvPr/>
        </p:nvSpPr>
        <p:spPr>
          <a:xfrm>
            <a:off x="4520881" y="5181600"/>
            <a:ext cx="30991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Open Sans"/>
              </a:rPr>
              <a:t>Solar Neutrino Background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1" name="Notched Right Arrow 10">
            <a:extLst>
              <a:ext uri="{FF2B5EF4-FFF2-40B4-BE49-F238E27FC236}">
                <a16:creationId xmlns:a16="http://schemas.microsoft.com/office/drawing/2014/main" id="{CD7C9E02-8061-A740-9B72-8D2035CA55C4}"/>
              </a:ext>
            </a:extLst>
          </p:cNvPr>
          <p:cNvSpPr/>
          <p:nvPr/>
        </p:nvSpPr>
        <p:spPr bwMode="auto">
          <a:xfrm rot="18808504">
            <a:off x="6787442" y="2067059"/>
            <a:ext cx="1519467" cy="917079"/>
          </a:xfrm>
          <a:prstGeom prst="notchedRightArrow">
            <a:avLst/>
          </a:prstGeom>
          <a:solidFill>
            <a:schemeClr val="accent2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No DM</a:t>
            </a:r>
            <a:endParaRPr kumimoji="0" lang="en-US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103F7FE-8A49-30AC-F060-ACA2A85AB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6223AE-D5E0-4CE3-0C3D-D3FDAA41B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96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  <p:bldP spid="5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09600"/>
          </a:xfrm>
        </p:spPr>
        <p:txBody>
          <a:bodyPr/>
          <a:lstStyle/>
          <a:p>
            <a:pPr eaLnBrk="1" hangingPunct="1"/>
            <a:r>
              <a:rPr lang="en-US" sz="4000" b="1" dirty="0">
                <a:latin typeface="Arial Narrow" charset="0"/>
              </a:rPr>
              <a:t>CDR WP Sections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838200"/>
            <a:ext cx="84582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Arial Narrow" charset="0"/>
                <a:sym typeface="Wingdings" pitchFamily="2" charset="2"/>
              </a:rPr>
              <a:t>Introduction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Arial Narrow" charset="0"/>
                <a:cs typeface="ＭＳ Ｐゴシック" charset="-128"/>
                <a:sym typeface="Wingdings" pitchFamily="2" charset="2"/>
              </a:rPr>
              <a:t>Physics </a:t>
            </a:r>
            <a:r>
              <a:rPr lang="en-US" sz="2800" dirty="0">
                <a:latin typeface="Arial Narrow" charset="0"/>
                <a:sym typeface="Wingdings" pitchFamily="2" charset="2"/>
              </a:rPr>
              <a:t>Background &amp; Reach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latin typeface="Arial Narrow" charset="0"/>
                <a:cs typeface="ＭＳ Ｐゴシック" charset="-128"/>
                <a:sym typeface="Wingdings" pitchFamily="2" charset="2"/>
              </a:rPr>
              <a:t>ALP  2g, 2e, 2m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latin typeface="Arial Narrow" charset="0"/>
                <a:cs typeface="ＭＳ Ｐゴシック" charset="-128"/>
                <a:sym typeface="Wingdings" pitchFamily="2" charset="2"/>
              </a:rPr>
              <a:t>LED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latin typeface="Arial Narrow" charset="0"/>
                <a:cs typeface="ＭＳ Ｐゴシック" charset="-128"/>
                <a:sym typeface="Wingdings" pitchFamily="2" charset="2"/>
              </a:rPr>
              <a:t>Other Physics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Arial Narrow" charset="0"/>
                <a:cs typeface="ＭＳ Ｐゴシック" charset="-128"/>
                <a:sym typeface="Wingdings" pitchFamily="2" charset="2"/>
              </a:rPr>
              <a:t>Facilities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Arial Narrow" charset="0"/>
                <a:sym typeface="Wingdings" pitchFamily="2" charset="2"/>
              </a:rPr>
              <a:t>Detector 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latin typeface="Arial Narrow" charset="0"/>
                <a:sym typeface="Wingdings" pitchFamily="2" charset="2"/>
              </a:rPr>
              <a:t>Target/Dump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latin typeface="Arial Narrow" charset="0"/>
                <a:sym typeface="Wingdings" pitchFamily="2" charset="2"/>
              </a:rPr>
              <a:t>Tracker + Magnet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latin typeface="Arial Narrow" charset="0"/>
                <a:sym typeface="Wingdings" pitchFamily="2" charset="2"/>
              </a:rPr>
              <a:t>Calorimeter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latin typeface="Arial Narrow" charset="0"/>
                <a:sym typeface="Wingdings" pitchFamily="2" charset="2"/>
              </a:rPr>
              <a:t>Neutron Monitoring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Arial Narrow" charset="0"/>
                <a:sym typeface="Wingdings" pitchFamily="2" charset="2"/>
              </a:rPr>
              <a:t>Conclusions</a:t>
            </a:r>
            <a:endParaRPr lang="en-US" dirty="0">
              <a:latin typeface="Arial Narrow" charset="0"/>
              <a:cs typeface="ＭＳ Ｐゴシック" charset="-128"/>
              <a:sym typeface="Wingdings" pitchFamily="2" charset="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1/16/25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23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76200"/>
            <a:ext cx="8763000" cy="609600"/>
          </a:xfrm>
        </p:spPr>
        <p:txBody>
          <a:bodyPr/>
          <a:lstStyle/>
          <a:p>
            <a:pPr lvl="0" latinLnBrk="1"/>
            <a:r>
              <a:rPr lang="en-US" sz="4000" b="1" dirty="0"/>
              <a:t> Unique Opportunity on Dark Sector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4839" y="838200"/>
            <a:ext cx="8746761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 dirty="0"/>
              <a:t>Many DM search experiments in beams BUT</a:t>
            </a:r>
          </a:p>
          <a:p>
            <a:pPr>
              <a:lnSpc>
                <a:spcPct val="90000"/>
              </a:lnSpc>
            </a:pPr>
            <a:r>
              <a:rPr lang="en-US" sz="3600" dirty="0"/>
              <a:t>None of them at a super-short baseline (&lt;1m)!</a:t>
            </a:r>
          </a:p>
          <a:p>
            <a:pPr lvl="1">
              <a:lnSpc>
                <a:spcPct val="90000"/>
              </a:lnSpc>
            </a:pPr>
            <a:r>
              <a:rPr lang="en-US" sz="3200" dirty="0"/>
              <a:t>Yes, it presents a significant challenge </a:t>
            </a:r>
          </a:p>
          <a:p>
            <a:pPr>
              <a:lnSpc>
                <a:spcPct val="90000"/>
              </a:lnSpc>
            </a:pPr>
            <a:r>
              <a:rPr lang="en-US" sz="3600" dirty="0"/>
              <a:t>This makes DAMSA unique!</a:t>
            </a:r>
          </a:p>
          <a:p>
            <a:pPr>
              <a:lnSpc>
                <a:spcPct val="90000"/>
              </a:lnSpc>
            </a:pPr>
            <a:r>
              <a:rPr lang="en-US" sz="3600" dirty="0"/>
              <a:t>DAMSA is a small-size experiment with good physics cases and provides an excellent opportunity to enhance international collaboration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7313EC7-AB78-C949-A0FA-25574267B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CEDAC7-5A3D-7403-CE65-86420008B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55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6A741864-6889-226F-9A34-1785C6C545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6014" y="2286000"/>
            <a:ext cx="5134186" cy="3962400"/>
          </a:xfrm>
          <a:prstGeom prst="rect">
            <a:avLst/>
          </a:prstGeom>
        </p:spPr>
      </p:pic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52EF81B-C2D2-F049-A062-37871DEBED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609600"/>
            <a:ext cx="4114800" cy="1518356"/>
          </a:xfrm>
          <a:prstGeom prst="rect">
            <a:avLst/>
          </a:prstGeom>
        </p:spPr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1/16/25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DAMSA Overview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5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644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DAMSA Physics Strategy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72FCF0-A0DF-F57B-1115-129287B9A594}"/>
              </a:ext>
            </a:extLst>
          </p:cNvPr>
          <p:cNvSpPr txBox="1"/>
          <p:nvPr/>
        </p:nvSpPr>
        <p:spPr>
          <a:xfrm rot="3356928">
            <a:off x="7009623" y="3150479"/>
            <a:ext cx="2531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This edge limited (ceiling) by the distance from the source to the detector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DAED16-CB89-E5C2-CD98-B7B1098F212D}"/>
              </a:ext>
            </a:extLst>
          </p:cNvPr>
          <p:cNvSpPr txBox="1"/>
          <p:nvPr/>
        </p:nvSpPr>
        <p:spPr>
          <a:xfrm>
            <a:off x="5821486" y="2166253"/>
            <a:ext cx="31821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200" kern="0" dirty="0" err="1">
                <a:sym typeface="Wingdings" pitchFamily="2" charset="2"/>
              </a:rPr>
              <a:t>Brdar</a:t>
            </a:r>
            <a:r>
              <a:rPr lang="en-US" sz="1200" kern="0" dirty="0">
                <a:sym typeface="Wingdings" pitchFamily="2" charset="2"/>
              </a:rPr>
              <a:t>, Yu </a:t>
            </a:r>
            <a:r>
              <a:rPr lang="en-US" sz="1200" i="1" kern="0" dirty="0">
                <a:sym typeface="Wingdings" pitchFamily="2" charset="2"/>
              </a:rPr>
              <a:t>et al</a:t>
            </a:r>
            <a:r>
              <a:rPr lang="en-US" sz="1200" kern="0" dirty="0">
                <a:sym typeface="Wingdings" pitchFamily="2" charset="2"/>
              </a:rPr>
              <a:t>., </a:t>
            </a:r>
            <a:r>
              <a:rPr lang="en-US" sz="1200" kern="0" dirty="0">
                <a:sym typeface="Wingdings" pitchFamily="2" charset="2"/>
                <a:hlinkClick r:id="rId5"/>
              </a:rPr>
              <a:t>PRL126, 201801</a:t>
            </a:r>
            <a:r>
              <a:rPr lang="en-US" sz="1200" kern="0" dirty="0">
                <a:sym typeface="Wingdings" pitchFamily="2" charset="2"/>
              </a:rPr>
              <a:t> (2021)</a:t>
            </a:r>
            <a:endParaRPr lang="en-US" sz="1050" kern="0" dirty="0">
              <a:sym typeface="Wingdings" pitchFamily="2" charset="2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35A64E07-3F32-1B15-88AF-CE3330064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609600"/>
            <a:ext cx="443164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400" kern="0" dirty="0"/>
              <a:t>Photons are the sources for dark sector particle production</a:t>
            </a:r>
          </a:p>
          <a:p>
            <a:pPr lvl="1">
              <a:lnSpc>
                <a:spcPct val="90000"/>
              </a:lnSpc>
            </a:pPr>
            <a:r>
              <a:rPr lang="en-US" sz="2000" kern="0" dirty="0"/>
              <a:t>Use case: Axion-like particles (ALP) in </a:t>
            </a:r>
            <a:r>
              <a:rPr lang="en-US" sz="2000" b="1" u="sng" kern="0" dirty="0">
                <a:solidFill>
                  <a:srgbClr val="FF0000"/>
                </a:solidFill>
              </a:rPr>
              <a:t>two-photon</a:t>
            </a:r>
            <a:r>
              <a:rPr lang="en-US" sz="2000" kern="0" dirty="0"/>
              <a:t> final state via the </a:t>
            </a:r>
            <a:r>
              <a:rPr lang="en-US" sz="2000" kern="0" dirty="0" err="1"/>
              <a:t>Primakoff</a:t>
            </a:r>
            <a:r>
              <a:rPr lang="en-US" sz="2000" kern="0" dirty="0"/>
              <a:t> process</a:t>
            </a:r>
            <a:endParaRPr lang="en-US" sz="2400" b="1" u="sng" kern="0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AE6DAA-6F4E-1398-92AE-A88B5ABCA28B}"/>
              </a:ext>
            </a:extLst>
          </p:cNvPr>
          <p:cNvSpPr txBox="1"/>
          <p:nvPr/>
        </p:nvSpPr>
        <p:spPr>
          <a:xfrm>
            <a:off x="4724400" y="2489537"/>
            <a:ext cx="259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What is the most peculiar feature of the DUNE sensitivity reach?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998347-52B7-FB91-6896-E00DE752C64A}"/>
              </a:ext>
            </a:extLst>
          </p:cNvPr>
          <p:cNvSpPr txBox="1"/>
          <p:nvPr/>
        </p:nvSpPr>
        <p:spPr>
          <a:xfrm>
            <a:off x="6251802" y="5410200"/>
            <a:ext cx="28921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200" kern="0" dirty="0">
                <a:sym typeface="Wingdings" pitchFamily="2" charset="2"/>
              </a:rPr>
              <a:t>Kim, Yu </a:t>
            </a:r>
            <a:r>
              <a:rPr lang="en-US" sz="1200" i="1" kern="0" dirty="0">
                <a:sym typeface="Wingdings" pitchFamily="2" charset="2"/>
              </a:rPr>
              <a:t>et al</a:t>
            </a:r>
            <a:r>
              <a:rPr lang="en-US" sz="1200" kern="0" dirty="0">
                <a:sym typeface="Wingdings" pitchFamily="2" charset="2"/>
              </a:rPr>
              <a:t>., </a:t>
            </a:r>
            <a:r>
              <a:rPr lang="en-US" sz="1200" kern="0" dirty="0">
                <a:sym typeface="Wingdings" pitchFamily="2" charset="2"/>
                <a:hlinkClick r:id="rId6"/>
              </a:rPr>
              <a:t>2401.09529</a:t>
            </a:r>
            <a:r>
              <a:rPr lang="en-US" sz="1200" kern="0" dirty="0">
                <a:sym typeface="Wingdings" pitchFamily="2" charset="2"/>
              </a:rPr>
              <a:t> (2024)</a:t>
            </a:r>
            <a:endParaRPr lang="en-US" sz="1050" kern="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60114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2" grpId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6A741864-6889-226F-9A34-1785C6C545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6014" y="2286000"/>
            <a:ext cx="5134186" cy="3962400"/>
          </a:xfrm>
          <a:prstGeom prst="rect">
            <a:avLst/>
          </a:prstGeom>
        </p:spPr>
      </p:pic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52EF81B-C2D2-F049-A062-37871DEBED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609600"/>
            <a:ext cx="4114800" cy="1518356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6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644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DAMSA Physics Strategy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12747"/>
            <a:ext cx="4343400" cy="129225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Photons are the sources for dark sector particle production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Use case: Axion-like particles (ALP) in </a:t>
            </a:r>
            <a:r>
              <a:rPr lang="en-US" sz="2000" b="1" u="sng" dirty="0">
                <a:solidFill>
                  <a:srgbClr val="FF0000"/>
                </a:solidFill>
              </a:rPr>
              <a:t>two-photon</a:t>
            </a:r>
            <a:r>
              <a:rPr lang="en-US" sz="2000" dirty="0"/>
              <a:t> final state via the </a:t>
            </a:r>
            <a:r>
              <a:rPr lang="en-US" sz="2000" dirty="0" err="1"/>
              <a:t>Primakoff</a:t>
            </a:r>
            <a:r>
              <a:rPr lang="en-US" sz="2000" dirty="0"/>
              <a:t> process</a:t>
            </a:r>
            <a:endParaRPr lang="en-US" sz="2400" b="1" u="sng" dirty="0">
              <a:solidFill>
                <a:srgbClr val="FF0000"/>
              </a:solidFill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B61436F3-FD4B-9F4F-9D1E-1188A2B95C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609" y="2286000"/>
            <a:ext cx="4205991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600" b="1" kern="0" dirty="0">
                <a:solidFill>
                  <a:srgbClr val="FF0000"/>
                </a:solidFill>
              </a:rPr>
              <a:t>Produce</a:t>
            </a:r>
            <a:r>
              <a:rPr lang="en-US" sz="2600" kern="0" dirty="0">
                <a:solidFill>
                  <a:srgbClr val="FF40FF"/>
                </a:solidFill>
              </a:rPr>
              <a:t> as many photons as possible from the beam</a:t>
            </a:r>
          </a:p>
          <a:p>
            <a:pPr>
              <a:lnSpc>
                <a:spcPct val="90000"/>
              </a:lnSpc>
            </a:pPr>
            <a:r>
              <a:rPr lang="en-US" sz="2600" b="1" kern="0" dirty="0">
                <a:solidFill>
                  <a:srgbClr val="FF0000"/>
                </a:solidFill>
              </a:rPr>
              <a:t>Capture</a:t>
            </a:r>
            <a:r>
              <a:rPr lang="en-US" sz="2600" kern="0" dirty="0">
                <a:solidFill>
                  <a:srgbClr val="FF40FF"/>
                </a:solidFill>
              </a:rPr>
              <a:t> as many ALPs in as wide a mass range as possible</a:t>
            </a:r>
          </a:p>
          <a:p>
            <a:pPr>
              <a:lnSpc>
                <a:spcPct val="90000"/>
              </a:lnSpc>
            </a:pPr>
            <a:r>
              <a:rPr lang="en-US" sz="2600" b="1" kern="0" dirty="0">
                <a:solidFill>
                  <a:srgbClr val="FF0000"/>
                </a:solidFill>
              </a:rPr>
              <a:t>Mitigate </a:t>
            </a:r>
            <a:r>
              <a:rPr lang="en-US" sz="2600" kern="0" dirty="0">
                <a:solidFill>
                  <a:srgbClr val="FF40FF"/>
                </a:solidFill>
              </a:rPr>
              <a:t>the backgrounds from neutral particles, using </a:t>
            </a:r>
            <a:r>
              <a:rPr lang="en-US" sz="2600" b="1" u="sng" kern="0" dirty="0">
                <a:solidFill>
                  <a:srgbClr val="0432FF"/>
                </a:solidFill>
              </a:rPr>
              <a:t>two EM particle final states</a:t>
            </a:r>
          </a:p>
          <a:p>
            <a:pPr>
              <a:lnSpc>
                <a:spcPct val="90000"/>
              </a:lnSpc>
            </a:pPr>
            <a:r>
              <a:rPr lang="en-US" sz="2600" b="1" kern="0" dirty="0">
                <a:solidFill>
                  <a:srgbClr val="FF0000"/>
                </a:solidFill>
              </a:rPr>
              <a:t>Place</a:t>
            </a:r>
            <a:r>
              <a:rPr lang="en-US" sz="2600" kern="0" dirty="0">
                <a:solidFill>
                  <a:srgbClr val="FF40FF"/>
                </a:solidFill>
              </a:rPr>
              <a:t> the detector very close to the beam</a:t>
            </a:r>
          </a:p>
        </p:txBody>
      </p:sp>
      <p:sp>
        <p:nvSpPr>
          <p:cNvPr id="4" name="Notched Right Arrow 3">
            <a:extLst>
              <a:ext uri="{FF2B5EF4-FFF2-40B4-BE49-F238E27FC236}">
                <a16:creationId xmlns:a16="http://schemas.microsoft.com/office/drawing/2014/main" id="{E7CD3227-A417-CC27-4952-4E47D45DA0B7}"/>
              </a:ext>
            </a:extLst>
          </p:cNvPr>
          <p:cNvSpPr/>
          <p:nvPr/>
        </p:nvSpPr>
        <p:spPr bwMode="auto">
          <a:xfrm rot="18808504">
            <a:off x="7500219" y="3229088"/>
            <a:ext cx="1523619" cy="1406188"/>
          </a:xfrm>
          <a:prstGeom prst="notchedRightArrow">
            <a:avLst/>
          </a:prstGeom>
          <a:solidFill>
            <a:schemeClr val="accent2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Focus</a:t>
            </a:r>
            <a:r>
              <a:rPr kumimoji="0" lang="en-US" sz="2000" b="1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 here</a:t>
            </a: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DAED16-CB89-E5C2-CD98-B7B1098F212D}"/>
              </a:ext>
            </a:extLst>
          </p:cNvPr>
          <p:cNvSpPr txBox="1"/>
          <p:nvPr/>
        </p:nvSpPr>
        <p:spPr>
          <a:xfrm>
            <a:off x="5867400" y="2161401"/>
            <a:ext cx="31242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200" kern="0" dirty="0" err="1">
                <a:sym typeface="Wingdings" pitchFamily="2" charset="2"/>
              </a:rPr>
              <a:t>Brdar</a:t>
            </a:r>
            <a:r>
              <a:rPr lang="en-US" sz="1200" kern="0" dirty="0">
                <a:sym typeface="Wingdings" pitchFamily="2" charset="2"/>
              </a:rPr>
              <a:t>, </a:t>
            </a:r>
            <a:r>
              <a:rPr lang="en-US" sz="1200" i="1" kern="0" dirty="0">
                <a:sym typeface="Wingdings" pitchFamily="2" charset="2"/>
              </a:rPr>
              <a:t>et al</a:t>
            </a:r>
            <a:r>
              <a:rPr lang="en-US" sz="1200" kern="0" dirty="0">
                <a:sym typeface="Wingdings" pitchFamily="2" charset="2"/>
              </a:rPr>
              <a:t>., </a:t>
            </a:r>
            <a:r>
              <a:rPr lang="en-US" sz="1200" kern="0" dirty="0">
                <a:sym typeface="Wingdings" pitchFamily="2" charset="2"/>
                <a:hlinkClick r:id="rId4"/>
              </a:rPr>
              <a:t>PRL126, 201801</a:t>
            </a:r>
            <a:r>
              <a:rPr lang="en-US" sz="1200" kern="0" dirty="0">
                <a:sym typeface="Wingdings" pitchFamily="2" charset="2"/>
              </a:rPr>
              <a:t> (2021)</a:t>
            </a:r>
            <a:endParaRPr lang="en-US" sz="1050" kern="0" dirty="0">
              <a:sym typeface="Wingdings" pitchFamily="2" charset="2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B749623-3425-8317-A0F9-5F43479ECC82}"/>
              </a:ext>
            </a:extLst>
          </p:cNvPr>
          <p:cNvSpPr/>
          <p:nvPr/>
        </p:nvSpPr>
        <p:spPr bwMode="auto">
          <a:xfrm>
            <a:off x="4724400" y="5235643"/>
            <a:ext cx="1524000" cy="403157"/>
          </a:xfrm>
          <a:prstGeom prst="rect">
            <a:avLst/>
          </a:prstGeom>
          <a:solidFill>
            <a:srgbClr val="EFFFAE">
              <a:alpha val="26000"/>
            </a:srgbClr>
          </a:solidFill>
          <a:ln w="38100" cap="flat" cmpd="sng" algn="ctr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FA07F3-D79B-0B5F-796B-EA100F14FC68}"/>
              </a:ext>
            </a:extLst>
          </p:cNvPr>
          <p:cNvSpPr txBox="1"/>
          <p:nvPr/>
        </p:nvSpPr>
        <p:spPr>
          <a:xfrm>
            <a:off x="4724400" y="2529810"/>
            <a:ext cx="3541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  <a:highlight>
                  <a:srgbClr val="FFFF99"/>
                </a:highlight>
                <a:latin typeface="+mj-lt"/>
              </a:rPr>
              <a:t>Note : ND-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99"/>
                </a:highlight>
                <a:latin typeface="+mj-lt"/>
              </a:rPr>
              <a:t>GAr</a:t>
            </a:r>
            <a:r>
              <a:rPr lang="en-US" sz="1800" b="1" dirty="0">
                <a:solidFill>
                  <a:srgbClr val="FF0000"/>
                </a:solidFill>
                <a:highlight>
                  <a:srgbClr val="FFFF99"/>
                </a:highlight>
                <a:latin typeface="+mj-lt"/>
              </a:rPr>
              <a:t> only in DUNE Phase-II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AA4B1D-E78D-8A93-8728-BEA488056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FE42E9-2C3F-F9CD-6695-50BE066FD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7BF6E72-022F-21BA-FED1-7449CC94F9AB}"/>
              </a:ext>
            </a:extLst>
          </p:cNvPr>
          <p:cNvSpPr/>
          <p:nvPr/>
        </p:nvSpPr>
        <p:spPr bwMode="auto">
          <a:xfrm>
            <a:off x="7543800" y="3124200"/>
            <a:ext cx="1447800" cy="11430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47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/>
      <p:bldP spid="12" grpId="0" animBg="1"/>
      <p:bldP spid="1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"/>
            <a:ext cx="8077200" cy="609600"/>
          </a:xfrm>
        </p:spPr>
        <p:txBody>
          <a:bodyPr/>
          <a:lstStyle/>
          <a:p>
            <a:pPr lvl="0" latinLnBrk="1"/>
            <a:r>
              <a:rPr lang="en-US" sz="4800" b="1" dirty="0"/>
              <a:t>DAMSA Exp. Concept 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599" y="685800"/>
            <a:ext cx="8762999" cy="554002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Inject and absorb as many protons and produce as large number of </a:t>
            </a:r>
            <a:r>
              <a:rPr lang="en-US" sz="2800" dirty="0">
                <a:latin typeface="Symbol" pitchFamily="2" charset="2"/>
              </a:rPr>
              <a:t>g </a:t>
            </a:r>
            <a:r>
              <a:rPr lang="en-US" sz="2800" dirty="0"/>
              <a:t>in the </a:t>
            </a:r>
            <a:r>
              <a:rPr lang="en-US" sz="2800" b="1" u="sng" dirty="0">
                <a:solidFill>
                  <a:srgbClr val="FF0000"/>
                </a:solidFill>
              </a:rPr>
              <a:t>dump</a:t>
            </a:r>
            <a:r>
              <a:rPr lang="en-US" sz="2800" dirty="0"/>
              <a:t> as possible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Allow higher coupling ALP’s to </a:t>
            </a:r>
            <a:r>
              <a:rPr lang="en-US" sz="2800" b="1" u="sng" dirty="0">
                <a:solidFill>
                  <a:srgbClr val="FF0000"/>
                </a:solidFill>
              </a:rPr>
              <a:t>decay in the vacuum </a:t>
            </a:r>
            <a:r>
              <a:rPr lang="en-US" sz="2800" dirty="0"/>
              <a:t>w/ as small number of neutrons escaping the dump as possible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Place the </a:t>
            </a:r>
            <a:r>
              <a:rPr lang="en-US" sz="2800" b="1" u="sng" dirty="0">
                <a:solidFill>
                  <a:srgbClr val="FF0000"/>
                </a:solidFill>
              </a:rPr>
              <a:t>detector as close to the dump as possible</a:t>
            </a:r>
            <a:r>
              <a:rPr lang="en-US" sz="2800" b="1" u="sng" dirty="0"/>
              <a:t> </a:t>
            </a:r>
            <a:r>
              <a:rPr lang="en-US" sz="2800" dirty="0"/>
              <a:t>on axis to expand the mass reach to higher mass region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E6282D76-FB67-2247-BF43-976CB87899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310196"/>
            <a:ext cx="7772400" cy="286200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035E37-E4B0-BED9-B0BD-71B8E4AAF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B47F936-50BB-1D1B-1C10-BAC6C6FA9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4812B0-57E8-A379-F43C-A284914E7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305235-F4CF-156F-79C6-1C517A58A7AC}"/>
              </a:ext>
            </a:extLst>
          </p:cNvPr>
          <p:cNvSpPr txBox="1"/>
          <p:nvPr/>
        </p:nvSpPr>
        <p:spPr>
          <a:xfrm>
            <a:off x="1925994" y="5821371"/>
            <a:ext cx="1880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D=1m, L=1m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00E6CE-2855-E38A-ADCE-1DBE5F81E15A}"/>
              </a:ext>
            </a:extLst>
          </p:cNvPr>
          <p:cNvSpPr txBox="1"/>
          <p:nvPr/>
        </p:nvSpPr>
        <p:spPr>
          <a:xfrm>
            <a:off x="5122080" y="5933543"/>
            <a:ext cx="2188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D=10m, L=10m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1AA4D5-95BD-2E2A-0147-51CC39517E14}"/>
              </a:ext>
            </a:extLst>
          </p:cNvPr>
          <p:cNvSpPr txBox="1"/>
          <p:nvPr/>
        </p:nvSpPr>
        <p:spPr>
          <a:xfrm>
            <a:off x="7848600" y="4363883"/>
            <a:ext cx="1333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D=10m, L = full containment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BB1701-D16D-6E7E-1A1F-9A485AF71D88}"/>
              </a:ext>
            </a:extLst>
          </p:cNvPr>
          <p:cNvSpPr txBox="1"/>
          <p:nvPr/>
        </p:nvSpPr>
        <p:spPr>
          <a:xfrm>
            <a:off x="1889049" y="3287619"/>
            <a:ext cx="234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 TO SCALE</a:t>
            </a:r>
          </a:p>
        </p:txBody>
      </p:sp>
    </p:spTree>
    <p:extLst>
      <p:ext uri="{BB962C8B-B14F-4D97-AF65-F5344CB8AC3E}">
        <p14:creationId xmlns:p14="http://schemas.microsoft.com/office/powerpoint/2010/main" val="106569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5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1" y="0"/>
            <a:ext cx="8839200" cy="609600"/>
          </a:xfrm>
        </p:spPr>
        <p:txBody>
          <a:bodyPr/>
          <a:lstStyle/>
          <a:p>
            <a:pPr lvl="0" latinLnBrk="1"/>
            <a:r>
              <a:rPr lang="en-US" b="1" dirty="0"/>
              <a:t>Physics Driven DAMSA Detector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85800"/>
            <a:ext cx="8991599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Discover dark sector particles beyond 2</a:t>
            </a:r>
            <a:r>
              <a:rPr lang="en-US" dirty="0">
                <a:latin typeface="Symbol" pitchFamily="2" charset="2"/>
                <a:sym typeface="Wingdings" pitchFamily="2" charset="2"/>
              </a:rPr>
              <a:t>g</a:t>
            </a:r>
            <a:r>
              <a:rPr lang="en-US" dirty="0">
                <a:sym typeface="Wingdings" pitchFamily="2" charset="2"/>
              </a:rPr>
              <a:t> ALP, such as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Dark photon / ALP to </a:t>
            </a:r>
            <a:r>
              <a:rPr lang="en-US" dirty="0" err="1">
                <a:sym typeface="Wingdings" pitchFamily="2" charset="2"/>
              </a:rPr>
              <a:t>e+e</a:t>
            </a:r>
            <a:r>
              <a:rPr lang="en-US" dirty="0">
                <a:sym typeface="Wingdings" pitchFamily="2" charset="2"/>
              </a:rPr>
              <a:t>-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HNL, Low mass dark matter, </a:t>
            </a:r>
            <a:r>
              <a:rPr lang="en-US" dirty="0" err="1">
                <a:sym typeface="Wingdings" pitchFamily="2" charset="2"/>
              </a:rPr>
              <a:t>etc</a:t>
            </a:r>
            <a:endParaRPr lang="en-US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Based on the signal and neutron background mitigation studies, using GEANT4  Detector assumptions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Fine granularity for a </a:t>
            </a:r>
            <a:r>
              <a:rPr lang="en-US" b="1" u="sng" dirty="0">
                <a:solidFill>
                  <a:srgbClr val="FF0000"/>
                </a:solidFill>
                <a:sym typeface="Wingdings" pitchFamily="2" charset="2"/>
              </a:rPr>
              <a:t>superb shower position and angular resolutions </a:t>
            </a:r>
            <a:r>
              <a:rPr lang="en-US" dirty="0">
                <a:sym typeface="Wingdings" pitchFamily="2" charset="2"/>
              </a:rPr>
              <a:t>for 2 EM particle vertex pointing &amp; DCA precision better than 1cm in the vacuum decay volume</a:t>
            </a:r>
          </a:p>
          <a:p>
            <a:pPr lvl="1">
              <a:lnSpc>
                <a:spcPct val="90000"/>
              </a:lnSpc>
            </a:pPr>
            <a:r>
              <a:rPr lang="en-US" b="1" u="sng" dirty="0">
                <a:solidFill>
                  <a:srgbClr val="FF0000"/>
                </a:solidFill>
                <a:sym typeface="Wingdings" pitchFamily="2" charset="2"/>
              </a:rPr>
              <a:t>Fast timing </a:t>
            </a:r>
            <a:r>
              <a:rPr lang="en-US" dirty="0">
                <a:sym typeface="Wingdings" pitchFamily="2" charset="2"/>
              </a:rPr>
              <a:t>capability at sub-ns level (~100ps) for two EM particle arrival time differences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Capability of measuring up to 500 MeV photons with as </a:t>
            </a:r>
            <a:r>
              <a:rPr lang="en-US" b="1" u="sng" dirty="0">
                <a:solidFill>
                  <a:srgbClr val="FF0000"/>
                </a:solidFill>
                <a:sym typeface="Wingdings" pitchFamily="2" charset="2"/>
              </a:rPr>
              <a:t>fine a mass resolution</a:t>
            </a:r>
            <a:r>
              <a:rPr lang="en-US" dirty="0">
                <a:sym typeface="Wingdings" pitchFamily="2" charset="2"/>
              </a:rPr>
              <a:t> as accomplishable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35688C-1440-3D29-3AD7-CA7B1AE14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7BA8C37-6F92-7950-DD3B-B1F20722A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3EC5FB-35EA-7562-0FF6-0D84791F8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166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921267F-C5F0-6555-A0C6-5B37D4B18099}"/>
              </a:ext>
            </a:extLst>
          </p:cNvPr>
          <p:cNvGrpSpPr/>
          <p:nvPr/>
        </p:nvGrpSpPr>
        <p:grpSpPr>
          <a:xfrm>
            <a:off x="-170" y="601980"/>
            <a:ext cx="8934450" cy="6019800"/>
            <a:chOff x="-2800350" y="685800"/>
            <a:chExt cx="8934450" cy="6019800"/>
          </a:xfrm>
        </p:grpSpPr>
        <p:pic>
          <p:nvPicPr>
            <p:cNvPr id="8" name="Picture 7" descr="A diagram of a beam dump&#10;&#10;Description automatically generated">
              <a:extLst>
                <a:ext uri="{FF2B5EF4-FFF2-40B4-BE49-F238E27FC236}">
                  <a16:creationId xmlns:a16="http://schemas.microsoft.com/office/drawing/2014/main" id="{F7F0C359-2CCB-1E03-CA79-C7FA8BDB6D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2800350" y="685800"/>
              <a:ext cx="8934450" cy="6019800"/>
            </a:xfrm>
            <a:prstGeom prst="rect">
              <a:avLst/>
            </a:prstGeom>
          </p:spPr>
        </p:pic>
        <p:pic>
          <p:nvPicPr>
            <p:cNvPr id="10" name="Picture 9" descr="A close up of a number&#10;&#10;Description automatically generated">
              <a:extLst>
                <a:ext uri="{FF2B5EF4-FFF2-40B4-BE49-F238E27FC236}">
                  <a16:creationId xmlns:a16="http://schemas.microsoft.com/office/drawing/2014/main" id="{D0E85B64-5D0D-2585-2290-355FE2FEB8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07888" y="1898808"/>
              <a:ext cx="2503399" cy="1158716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87CBA76-EB91-9548-A779-9F48B1AE7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8534400" cy="685800"/>
          </a:xfrm>
        </p:spPr>
        <p:txBody>
          <a:bodyPr/>
          <a:lstStyle/>
          <a:p>
            <a:r>
              <a:rPr lang="en-US" sz="3600" b="1" dirty="0"/>
              <a:t>DAMSA Sensitivity – Running Experiments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B0FE54AC-C603-0DC7-4B33-1AC7F2065FC7}"/>
              </a:ext>
            </a:extLst>
          </p:cNvPr>
          <p:cNvSpPr txBox="1">
            <a:spLocks/>
          </p:cNvSpPr>
          <p:nvPr/>
        </p:nvSpPr>
        <p:spPr bwMode="auto">
          <a:xfrm>
            <a:off x="1066800" y="1295400"/>
            <a:ext cx="24003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sz="4000" b="1" kern="0" dirty="0"/>
              <a:t>Year 2031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A89FC2-DA5A-E774-2E27-F58E33A18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1/16/25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7506EB-6CF5-B60A-61BF-D9F58F5C8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8929DE-49D7-33C9-5A24-85CE51311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71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phys1443-spring0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00"/>
      </a:hlink>
      <a:folHlink>
        <a:srgbClr val="B2B2B2"/>
      </a:folHlink>
    </a:clrScheme>
    <a:fontScheme name="phys1443-spring0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hys1443-spring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s1443-spring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D:\UTA\Classes\1443 Spring 2002\phys1443-spring02.pot</Template>
  <TotalTime>122754</TotalTime>
  <Words>2365</Words>
  <Application>Microsoft Macintosh PowerPoint</Application>
  <PresentationFormat>On-screen Show (4:3)</PresentationFormat>
  <Paragraphs>340</Paragraphs>
  <Slides>30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Liberation Serif</vt:lpstr>
      <vt:lpstr>Arial</vt:lpstr>
      <vt:lpstr>Arial Narrow</vt:lpstr>
      <vt:lpstr>Monotype Corsiva</vt:lpstr>
      <vt:lpstr>Open Sans</vt:lpstr>
      <vt:lpstr>Segoe UI</vt:lpstr>
      <vt:lpstr>Symbol</vt:lpstr>
      <vt:lpstr>Times New Roman</vt:lpstr>
      <vt:lpstr>phys1443-spring02</vt:lpstr>
      <vt:lpstr>think-cell 슬라이드</vt:lpstr>
      <vt:lpstr>PowerPoint Presentation</vt:lpstr>
      <vt:lpstr>What is DAMSA?</vt:lpstr>
      <vt:lpstr>Physics Motivation For DSP</vt:lpstr>
      <vt:lpstr> Unique Opportunity on Dark Sector</vt:lpstr>
      <vt:lpstr>DAMSA Physics Strategy</vt:lpstr>
      <vt:lpstr>DAMSA Physics Strategy</vt:lpstr>
      <vt:lpstr>DAMSA Exp. Concept </vt:lpstr>
      <vt:lpstr>Physics Driven DAMSA Detector</vt:lpstr>
      <vt:lpstr>DAMSA Sensitivity – Running Experiments</vt:lpstr>
      <vt:lpstr>DAMSA Sensitivity – All Experiments</vt:lpstr>
      <vt:lpstr>Detector Design Concept</vt:lpstr>
      <vt:lpstr>The Little DAMSA</vt:lpstr>
      <vt:lpstr>Small Scale DAMSA Sensitivity</vt:lpstr>
      <vt:lpstr>The Little DAMSA That Could! </vt:lpstr>
      <vt:lpstr>The Little DAMSA Sensitivity</vt:lpstr>
      <vt:lpstr>Why DAMSA Pilot?</vt:lpstr>
      <vt:lpstr>The Little DAMSA Experiment</vt:lpstr>
      <vt:lpstr>DAMSA – The Tracker </vt:lpstr>
      <vt:lpstr>DAMSA – The ECAL</vt:lpstr>
      <vt:lpstr>Progress On Crystal Bars</vt:lpstr>
      <vt:lpstr>ISMa Crystal Quality Testing Report</vt:lpstr>
      <vt:lpstr>Little DAMSA – Stages 0 &amp; 1</vt:lpstr>
      <vt:lpstr>Little DAMSA Path-Finder Expectation</vt:lpstr>
      <vt:lpstr>Little DAMSA – Stage 2</vt:lpstr>
      <vt:lpstr>Little DAMSA – Stages 3 &amp; 4</vt:lpstr>
      <vt:lpstr>Where is the DAMSA experiment?</vt:lpstr>
      <vt:lpstr>Collaboration Organization</vt:lpstr>
      <vt:lpstr>Conclusions</vt:lpstr>
      <vt:lpstr>Primary Goals of the Meeting</vt:lpstr>
      <vt:lpstr>CDR WP Sections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1443 – Section 501 Lecture #1</dc:title>
  <dc:creator>Jae Yu</dc:creator>
  <cp:lastModifiedBy>Yu, Jaehoon</cp:lastModifiedBy>
  <cp:revision>2639</cp:revision>
  <cp:lastPrinted>2024-08-07T17:22:55Z</cp:lastPrinted>
  <dcterms:created xsi:type="dcterms:W3CDTF">2012-01-19T04:21:20Z</dcterms:created>
  <dcterms:modified xsi:type="dcterms:W3CDTF">2025-01-16T15:54:49Z</dcterms:modified>
</cp:coreProperties>
</file>