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42" r:id="rId2"/>
    <p:sldId id="348" r:id="rId3"/>
    <p:sldId id="347" r:id="rId4"/>
    <p:sldId id="350" r:id="rId5"/>
    <p:sldId id="341" r:id="rId6"/>
    <p:sldId id="256" r:id="rId7"/>
    <p:sldId id="349" r:id="rId8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8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9FFCC"/>
    <a:srgbClr val="CC6600"/>
    <a:srgbClr val="FF0066"/>
    <a:srgbClr val="CC00CC"/>
    <a:srgbClr val="003300"/>
    <a:srgbClr val="660066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60"/>
    <p:restoredTop sz="94660"/>
  </p:normalViewPr>
  <p:slideViewPr>
    <p:cSldViewPr>
      <p:cViewPr varScale="1">
        <p:scale>
          <a:sx n="136" d="100"/>
          <a:sy n="136" d="100"/>
        </p:scale>
        <p:origin x="208" y="1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383069AB-0B70-3E4B-9CBA-A7E1F3E0F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1E34483E-5B5B-BD45-A08D-10B8C5221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1" charset="-128"/>
        <a:cs typeface="ＭＳ Ｐゴシック" pitchFamily="-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UTA_color_se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6253163"/>
            <a:ext cx="4572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774B2-BEFC-0F4C-8EFB-A9A3D81A5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8B57A-27A1-3D4C-A6D4-801C028D88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59B54-6614-314D-82E3-D63DF83F53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D2C0A-C00C-6D49-85C5-A00CF6C3B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D45CD-16A2-224C-B70A-0D1B04896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CED5A-781C-B54B-9DCC-46150F17B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00C52-892A-734C-9735-DFA415D8DA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08EF3-45E5-0542-9CB7-247C5541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F9CF5-C078-EB47-929F-B0A3FA3F9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CF901-3B1D-5D4E-8AD7-5D66FB4A0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26439-A107-B54D-9685-245DFB0AD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880F3-5039-AD40-B51A-C61F35823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00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33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A50021"/>
                </a:solidFill>
                <a:latin typeface="Arial Narrow" charset="0"/>
              </a:defRPr>
            </a:lvl1pPr>
          </a:lstStyle>
          <a:p>
            <a:pPr>
              <a:defRPr/>
            </a:pPr>
            <a:fld id="{940792B5-4286-5042-9E96-9D0E8EB76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UTA_color_seal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124200" y="6253163"/>
            <a:ext cx="4572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pitchFamily="-1" charset="-128"/>
          <a:cs typeface="ＭＳ Ｐゴシック" pitchFamily="-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pitchFamily="-1" charset="-128"/>
          <a:cs typeface="ＭＳ Ｐゴシック" pitchFamily="-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pitchFamily="-1" charset="-128"/>
          <a:cs typeface="ＭＳ Ｐゴシック" pitchFamily="-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pitchFamily="-1" charset="-128"/>
          <a:cs typeface="ＭＳ Ｐゴシック" pitchFamily="-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sd.zoom.us/j/92612712379" TargetMode="External"/><Relationship Id="rId2" Type="http://schemas.openxmlformats.org/officeDocument/2006/relationships/hyperlink" Target="https://www.overleaf.com/3827187499vkkgchtcctcn#8575a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nal.zoom.us/j/9091743077?pwd=ZmJUMzYzWnFVTWxGaVZYWVhkVlBkdz09" TargetMode="External"/><Relationship Id="rId4" Type="http://schemas.openxmlformats.org/officeDocument/2006/relationships/hyperlink" Target="https://cern.zoom.us/j/2024782583?pwd=amNZUGdVR1lBYnQ5eDB4ZFRKSjJtQT09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verleaf.com/3827187499vkkgchtcctcn#8575a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verleaf.com/3827187499vkkgchtcctcn#8575a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1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29817"/>
            <a:ext cx="7772400" cy="838200"/>
          </a:xfrm>
        </p:spPr>
        <p:txBody>
          <a:bodyPr/>
          <a:lstStyle/>
          <a:p>
            <a:pPr eaLnBrk="1" hangingPunct="1"/>
            <a:r>
              <a:rPr lang="en-US" b="1" dirty="0">
                <a:ea typeface="ＭＳ Ｐゴシック" pitchFamily="-84" charset="-128"/>
                <a:cs typeface="ＭＳ Ｐゴシック" pitchFamily="-84" charset="-128"/>
              </a:rPr>
              <a:t>CDR-WP Writing Organization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382000" cy="5638800"/>
          </a:xfrm>
        </p:spPr>
        <p:txBody>
          <a:bodyPr/>
          <a:lstStyle/>
          <a:p>
            <a:pPr eaLnBrk="1" hangingPunct="1"/>
            <a:r>
              <a:rPr lang="en-US" sz="3600" dirty="0"/>
              <a:t>Overleaf: </a:t>
            </a:r>
            <a:r>
              <a:rPr lang="en-US" sz="2800" dirty="0">
                <a:hlinkClick r:id="rId2"/>
              </a:rPr>
              <a:t>https://www.overleaf.com/3827187499vkkgchtcctcn#8575a3</a:t>
            </a:r>
            <a:r>
              <a:rPr lang="en-US" sz="2800" dirty="0"/>
              <a:t> </a:t>
            </a:r>
            <a:endParaRPr lang="en-US" dirty="0"/>
          </a:p>
          <a:p>
            <a:r>
              <a:rPr lang="en-US" dirty="0"/>
              <a:t>Zoom links and breakout rooms:</a:t>
            </a:r>
          </a:p>
          <a:p>
            <a:pPr lvl="1"/>
            <a:r>
              <a:rPr lang="en-US" dirty="0"/>
              <a:t>Physics (CPB347): </a:t>
            </a:r>
            <a:r>
              <a:rPr lang="en-US" dirty="0">
                <a:hlinkClick r:id="rId3"/>
              </a:rPr>
              <a:t>https://usd.zoom.us/j/92612712379</a:t>
            </a:r>
            <a:endParaRPr lang="en-US" dirty="0"/>
          </a:p>
          <a:p>
            <a:pPr lvl="1"/>
            <a:r>
              <a:rPr lang="en-US" dirty="0"/>
              <a:t>Tracker &amp;  Magnet (CPB126): </a:t>
            </a:r>
            <a:r>
              <a:rPr lang="en-US" dirty="0">
                <a:hlinkClick r:id="rId4"/>
              </a:rPr>
              <a:t>https://cern.zoom.us/j/2024782583?pwd=amNZUGdVR1lBYnQ5eDB4ZFRKSjJtQT09</a:t>
            </a:r>
            <a:endParaRPr lang="en-US" dirty="0"/>
          </a:p>
          <a:p>
            <a:pPr lvl="1"/>
            <a:r>
              <a:rPr lang="en-US" dirty="0"/>
              <a:t>Calorimetry &amp; Neutron Background Mitigation (CPB303) : </a:t>
            </a:r>
            <a:r>
              <a:rPr lang="en-US" dirty="0">
                <a:hlinkClick r:id="rId5"/>
              </a:rPr>
              <a:t>https://fnal.zoom.us/j/9091743077?pwd=ZmJUMzYzWnFVTWxGaVZYWVhkVlBkdz09</a:t>
            </a:r>
            <a:endParaRPr lang="en-US" dirty="0"/>
          </a:p>
          <a:p>
            <a:pPr eaLnBrk="1" hangingPunct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9329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2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29817"/>
            <a:ext cx="7772400" cy="838200"/>
          </a:xfrm>
        </p:spPr>
        <p:txBody>
          <a:bodyPr/>
          <a:lstStyle/>
          <a:p>
            <a:pPr eaLnBrk="1" hangingPunct="1"/>
            <a:r>
              <a:rPr lang="en-US" b="1" dirty="0">
                <a:ea typeface="ＭＳ Ｐゴシック" pitchFamily="-84" charset="-128"/>
                <a:cs typeface="ＭＳ Ｐゴシック" pitchFamily="-84" charset="-128"/>
              </a:rPr>
              <a:t>CDR-WP Writing Organization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382000" cy="5638800"/>
          </a:xfrm>
        </p:spPr>
        <p:txBody>
          <a:bodyPr/>
          <a:lstStyle/>
          <a:p>
            <a:pPr eaLnBrk="1" hangingPunct="1"/>
            <a:r>
              <a:rPr lang="en-US" sz="2800" dirty="0"/>
              <a:t>Overleaf: </a:t>
            </a:r>
            <a:r>
              <a:rPr lang="en-US" sz="2000" dirty="0">
                <a:hlinkClick r:id="rId2"/>
              </a:rPr>
              <a:t>https://www.overleaf.com/3827187499vkkgchtcctcn#8575a3</a:t>
            </a:r>
            <a:r>
              <a:rPr lang="en-US" sz="2000" dirty="0"/>
              <a:t> </a:t>
            </a:r>
            <a:endParaRPr lang="en-US" sz="2800" dirty="0"/>
          </a:p>
          <a:p>
            <a:pPr eaLnBrk="1" hangingPunct="1"/>
            <a:r>
              <a:rPr lang="en-US" sz="2800" dirty="0"/>
              <a:t>Executive Summary –</a:t>
            </a:r>
            <a:r>
              <a:rPr lang="en-US" sz="2800" dirty="0">
                <a:solidFill>
                  <a:srgbClr val="FF0000"/>
                </a:solidFill>
              </a:rPr>
              <a:t> JY</a:t>
            </a:r>
            <a:r>
              <a:rPr lang="en-US" sz="2800" dirty="0"/>
              <a:t>, UKY, JE</a:t>
            </a:r>
          </a:p>
          <a:p>
            <a:pPr eaLnBrk="1" hangingPunct="1"/>
            <a:r>
              <a:rPr lang="en-US" sz="2800" dirty="0"/>
              <a:t>Introduction –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UKY, JE</a:t>
            </a:r>
          </a:p>
          <a:p>
            <a:pPr eaLnBrk="1" hangingPunct="1"/>
            <a:r>
              <a:rPr lang="en-US" sz="2800" dirty="0"/>
              <a:t>Physics (CPB347) – </a:t>
            </a:r>
            <a:r>
              <a:rPr lang="en-US" sz="2800" dirty="0">
                <a:solidFill>
                  <a:srgbClr val="FF0000"/>
                </a:solidFill>
              </a:rPr>
              <a:t>DJK</a:t>
            </a:r>
            <a:r>
              <a:rPr lang="en-US" sz="2800" dirty="0"/>
              <a:t>, BD, JB, AT, KJ, SC, </a:t>
            </a:r>
            <a:r>
              <a:rPr lang="en-US" sz="2800" dirty="0" err="1"/>
              <a:t>AP,etc</a:t>
            </a:r>
            <a:endParaRPr lang="en-US" sz="2800" dirty="0"/>
          </a:p>
          <a:p>
            <a:pPr eaLnBrk="1" hangingPunct="1"/>
            <a:r>
              <a:rPr lang="en-US" sz="2800" dirty="0"/>
              <a:t>Facilities –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AH, JW, JCP</a:t>
            </a:r>
          </a:p>
          <a:p>
            <a:pPr eaLnBrk="1" hangingPunct="1"/>
            <a:r>
              <a:rPr lang="en-US" sz="2800" dirty="0"/>
              <a:t>Experiment and Detector </a:t>
            </a:r>
          </a:p>
          <a:p>
            <a:pPr lvl="1" eaLnBrk="1" hangingPunct="1"/>
            <a:r>
              <a:rPr lang="en-US" sz="2400" dirty="0"/>
              <a:t>Trackers and Magnet (CPB126) – </a:t>
            </a:r>
            <a:r>
              <a:rPr lang="en-US" sz="2400" dirty="0">
                <a:solidFill>
                  <a:srgbClr val="FF0000"/>
                </a:solidFill>
              </a:rPr>
              <a:t>SHK</a:t>
            </a:r>
            <a:r>
              <a:rPr lang="en-US" sz="2400" dirty="0"/>
              <a:t>, ISY, UKY,AB</a:t>
            </a:r>
          </a:p>
          <a:p>
            <a:pPr lvl="1" eaLnBrk="1" hangingPunct="1"/>
            <a:r>
              <a:rPr lang="en-US" sz="2400" dirty="0"/>
              <a:t>Calorimeter (CPB303) – </a:t>
            </a:r>
            <a:r>
              <a:rPr lang="en-US" sz="2400" dirty="0">
                <a:solidFill>
                  <a:srgbClr val="FF0000"/>
                </a:solidFill>
              </a:rPr>
              <a:t>JP,SW,</a:t>
            </a:r>
            <a:r>
              <a:rPr lang="en-US" sz="2400" dirty="0">
                <a:solidFill>
                  <a:srgbClr val="7030A0"/>
                </a:solidFill>
              </a:rPr>
              <a:t>WYJ,HYK,BHT,MSO,BB,RR,EG,</a:t>
            </a:r>
            <a:endParaRPr lang="en-US" sz="24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2800" dirty="0"/>
              <a:t>Cost Estimate – JY, UKY, JE, JP</a:t>
            </a:r>
          </a:p>
          <a:p>
            <a:pPr eaLnBrk="1" hangingPunct="1"/>
            <a:r>
              <a:rPr lang="en-US" sz="2800" dirty="0"/>
              <a:t>Strategic Direction – JY, UKY, JE</a:t>
            </a:r>
          </a:p>
          <a:p>
            <a:pPr eaLnBrk="1" hangingPunct="1"/>
            <a:r>
              <a:rPr lang="en-US" sz="2800" dirty="0"/>
              <a:t>Conclusions - JY, UKY, JE</a:t>
            </a:r>
          </a:p>
        </p:txBody>
      </p:sp>
    </p:spTree>
    <p:extLst>
      <p:ext uri="{BB962C8B-B14F-4D97-AF65-F5344CB8AC3E}">
        <p14:creationId xmlns:p14="http://schemas.microsoft.com/office/powerpoint/2010/main" val="255445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3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pPr eaLnBrk="1" hangingPunct="1"/>
            <a:r>
              <a:rPr lang="en-US" b="1" dirty="0">
                <a:ea typeface="ＭＳ Ｐゴシック" pitchFamily="-84" charset="-128"/>
                <a:cs typeface="ＭＳ Ｐゴシック" pitchFamily="-84" charset="-128"/>
              </a:rPr>
              <a:t>Closing: Meeting Goals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91600" cy="5638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We’ve got to meet and had a chance to be acquainted with each other!</a:t>
            </a:r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Discussed various physics topics and facilities that could help us expand our physics reach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Settled on our benchmark facility to be 300MeV and 10GeV e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Decided on background flux studies to be done</a:t>
            </a:r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Had discussions on what we need to do to make the detector to meet the physics goals and how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Target configuration becomes an essential element in further suppressing the background photons from the secondary interactions  need detailed study for the geometry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Detector granularity for 300MeV electron beam signal must be increased by &gt;2 orders of magnitude for signal </a:t>
            </a:r>
            <a:r>
              <a:rPr lang="en-US" sz="2400" dirty="0">
                <a:latin typeface="Symbol" pitchFamily="2" charset="2"/>
                <a:sym typeface="Wingdings" pitchFamily="2" charset="2"/>
              </a:rPr>
              <a:t>g</a:t>
            </a:r>
            <a:r>
              <a:rPr lang="en-US" sz="2400" dirty="0">
                <a:sym typeface="Wingdings" pitchFamily="2" charset="2"/>
              </a:rPr>
              <a:t> identification</a:t>
            </a:r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CDR White Paper overleaf is set but need more studies to fill them in a credible manner  Let’s target for completion 7/1/25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endParaRPr lang="en-US" sz="24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791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4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29817"/>
            <a:ext cx="7772400" cy="838200"/>
          </a:xfrm>
        </p:spPr>
        <p:txBody>
          <a:bodyPr/>
          <a:lstStyle/>
          <a:p>
            <a:pPr eaLnBrk="1" hangingPunct="1"/>
            <a:r>
              <a:rPr lang="en-US" b="1" dirty="0">
                <a:ea typeface="ＭＳ Ｐゴシック" pitchFamily="-84" charset="-128"/>
                <a:cs typeface="ＭＳ Ｐゴシック" pitchFamily="-84" charset="-128"/>
              </a:rPr>
              <a:t>CDR-WP Writing </a:t>
            </a:r>
            <a:r>
              <a:rPr lang="en-US" b="1" dirty="0" err="1">
                <a:ea typeface="ＭＳ Ｐゴシック" pitchFamily="-84" charset="-128"/>
                <a:cs typeface="ＭＳ Ｐゴシック" pitchFamily="-84" charset="-128"/>
              </a:rPr>
              <a:t>Responsibles</a:t>
            </a:r>
            <a:endParaRPr lang="en-US" b="1" dirty="0"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382000" cy="5638800"/>
          </a:xfrm>
        </p:spPr>
        <p:txBody>
          <a:bodyPr/>
          <a:lstStyle/>
          <a:p>
            <a:pPr eaLnBrk="1" hangingPunct="1"/>
            <a:r>
              <a:rPr lang="en-US" sz="2800" dirty="0"/>
              <a:t>Overleaf: </a:t>
            </a:r>
            <a:r>
              <a:rPr lang="en-US" sz="2000" dirty="0">
                <a:hlinkClick r:id="rId2"/>
              </a:rPr>
              <a:t>https://www.overleaf.com/3827187499vkkgchtcctcn#8575a3</a:t>
            </a:r>
            <a:r>
              <a:rPr lang="en-US" sz="2000" dirty="0"/>
              <a:t> </a:t>
            </a:r>
            <a:endParaRPr lang="en-US" sz="2800" dirty="0"/>
          </a:p>
          <a:p>
            <a:pPr eaLnBrk="1" hangingPunct="1"/>
            <a:r>
              <a:rPr lang="en-US" sz="2800" dirty="0"/>
              <a:t>Executive Summary –</a:t>
            </a:r>
            <a:r>
              <a:rPr lang="en-US" sz="2800" dirty="0">
                <a:solidFill>
                  <a:srgbClr val="FF0000"/>
                </a:solidFill>
              </a:rPr>
              <a:t> JY</a:t>
            </a:r>
            <a:r>
              <a:rPr lang="en-US" sz="2800" dirty="0"/>
              <a:t>, UKY, JE</a:t>
            </a:r>
          </a:p>
          <a:p>
            <a:pPr eaLnBrk="1" hangingPunct="1"/>
            <a:r>
              <a:rPr lang="en-US" sz="2800" dirty="0"/>
              <a:t>Introduction –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UKY, JE</a:t>
            </a:r>
          </a:p>
          <a:p>
            <a:pPr eaLnBrk="1" hangingPunct="1"/>
            <a:r>
              <a:rPr lang="en-US" sz="2800" dirty="0"/>
              <a:t>Physics (CPB347) – </a:t>
            </a:r>
            <a:r>
              <a:rPr lang="en-US" sz="2800" dirty="0">
                <a:solidFill>
                  <a:srgbClr val="FF0000"/>
                </a:solidFill>
              </a:rPr>
              <a:t>DJK</a:t>
            </a:r>
            <a:r>
              <a:rPr lang="en-US" sz="2800" dirty="0"/>
              <a:t>, BD, JB, AT, KJ, SC, AP, </a:t>
            </a:r>
            <a:r>
              <a:rPr lang="en-US" sz="2800" dirty="0" err="1"/>
              <a:t>etc</a:t>
            </a:r>
            <a:endParaRPr lang="en-US" sz="2800" dirty="0"/>
          </a:p>
          <a:p>
            <a:pPr eaLnBrk="1" hangingPunct="1"/>
            <a:r>
              <a:rPr lang="en-US" sz="2800" dirty="0"/>
              <a:t>Facilities –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AH, JW, JCP</a:t>
            </a:r>
          </a:p>
          <a:p>
            <a:pPr eaLnBrk="1" hangingPunct="1"/>
            <a:r>
              <a:rPr lang="en-US" sz="2800" dirty="0"/>
              <a:t>Experiment and Detector </a:t>
            </a:r>
          </a:p>
          <a:p>
            <a:pPr lvl="1" eaLnBrk="1" hangingPunct="1"/>
            <a:r>
              <a:rPr lang="en-US" sz="2400" dirty="0"/>
              <a:t>Trackers and Magnet (CPB126) – </a:t>
            </a:r>
            <a:r>
              <a:rPr lang="en-US" sz="2400" dirty="0">
                <a:solidFill>
                  <a:srgbClr val="FF0000"/>
                </a:solidFill>
              </a:rPr>
              <a:t>SHK</a:t>
            </a:r>
            <a:r>
              <a:rPr lang="en-US" sz="2400" dirty="0"/>
              <a:t>, ISY, UKY,AB</a:t>
            </a:r>
          </a:p>
          <a:p>
            <a:pPr lvl="1" eaLnBrk="1" hangingPunct="1"/>
            <a:r>
              <a:rPr lang="en-US" sz="2400" dirty="0"/>
              <a:t>Calorimeter (CPB303) – </a:t>
            </a:r>
            <a:r>
              <a:rPr lang="en-US" sz="2400" dirty="0">
                <a:solidFill>
                  <a:srgbClr val="FF0000"/>
                </a:solidFill>
              </a:rPr>
              <a:t>JP,SW,</a:t>
            </a:r>
            <a:r>
              <a:rPr lang="en-US" sz="2400" dirty="0">
                <a:solidFill>
                  <a:srgbClr val="7030A0"/>
                </a:solidFill>
              </a:rPr>
              <a:t>WYJ,HYK,BHT,MSO,BB,RR,EG,</a:t>
            </a:r>
            <a:endParaRPr lang="en-US" sz="24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2800" dirty="0"/>
              <a:t>Cost Estimate –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UKY, JE, JP</a:t>
            </a:r>
          </a:p>
          <a:p>
            <a:pPr eaLnBrk="1" hangingPunct="1"/>
            <a:r>
              <a:rPr lang="en-US" sz="2800" dirty="0"/>
              <a:t>Strategic Direction –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UKY, JE</a:t>
            </a:r>
          </a:p>
          <a:p>
            <a:pPr eaLnBrk="1" hangingPunct="1"/>
            <a:r>
              <a:rPr lang="en-US" sz="2800" dirty="0"/>
              <a:t>Conclusions - </a:t>
            </a:r>
            <a:r>
              <a:rPr lang="en-US" sz="2800" dirty="0">
                <a:solidFill>
                  <a:srgbClr val="FF0000"/>
                </a:solidFill>
              </a:rPr>
              <a:t>JY</a:t>
            </a:r>
            <a:r>
              <a:rPr lang="en-US" sz="2800" dirty="0"/>
              <a:t>, UKY, JE</a:t>
            </a:r>
          </a:p>
        </p:txBody>
      </p:sp>
    </p:spTree>
    <p:extLst>
      <p:ext uri="{BB962C8B-B14F-4D97-AF65-F5344CB8AC3E}">
        <p14:creationId xmlns:p14="http://schemas.microsoft.com/office/powerpoint/2010/main" val="144207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5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710184" y="152400"/>
            <a:ext cx="7772400" cy="838200"/>
          </a:xfrm>
        </p:spPr>
        <p:txBody>
          <a:bodyPr/>
          <a:lstStyle/>
          <a:p>
            <a:pPr eaLnBrk="1" hangingPunct="1"/>
            <a:r>
              <a:rPr lang="en-US" sz="6000" b="1" dirty="0">
                <a:ea typeface="ＭＳ Ｐゴシック" pitchFamily="-84" charset="-128"/>
                <a:cs typeface="ＭＳ Ｐゴシック" pitchFamily="-84" charset="-128"/>
              </a:rPr>
              <a:t>Thanks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382000" cy="5334000"/>
          </a:xfrm>
        </p:spPr>
        <p:txBody>
          <a:bodyPr/>
          <a:lstStyle/>
          <a:p>
            <a:pPr eaLnBrk="1" hangingPunct="1"/>
            <a:r>
              <a:rPr lang="en-US" sz="3600" dirty="0"/>
              <a:t>The meeting was a smashing success!</a:t>
            </a:r>
          </a:p>
          <a:p>
            <a:pPr lvl="1" eaLnBrk="1" hangingPunct="1"/>
            <a:r>
              <a:rPr lang="en-US" sz="3200" dirty="0"/>
              <a:t>Thank you all for coming all the way to Arlington!</a:t>
            </a:r>
          </a:p>
          <a:p>
            <a:pPr eaLnBrk="1" hangingPunct="1"/>
            <a:r>
              <a:rPr lang="en-US" sz="3600" dirty="0"/>
              <a:t>Thank UTA for making it possible for us to discuss the exciting opportunities with DAMSA</a:t>
            </a:r>
          </a:p>
          <a:p>
            <a:pPr lvl="1" eaLnBrk="1" hangingPunct="1"/>
            <a:r>
              <a:rPr lang="en-US" sz="3200" dirty="0"/>
              <a:t>Thank you, SNU for supporting the meeting dinner!</a:t>
            </a:r>
          </a:p>
          <a:p>
            <a:pPr eaLnBrk="1" hangingPunct="1"/>
            <a:r>
              <a:rPr lang="en-US" sz="3600" dirty="0"/>
              <a:t>UTA UG research associates have done a wonderful job, feeding us, making us effective and comfortable</a:t>
            </a:r>
          </a:p>
          <a:p>
            <a:pPr eaLnBrk="1" hangingPunct="1"/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5824" y="1066800"/>
            <a:ext cx="8991600" cy="2514600"/>
          </a:xfrm>
        </p:spPr>
        <p:txBody>
          <a:bodyPr/>
          <a:lstStyle/>
          <a:p>
            <a:pPr eaLnBrk="1" hangingPunct="1"/>
            <a:r>
              <a:rPr lang="en-US" sz="9600" b="1" dirty="0">
                <a:ea typeface="ＭＳ Ｐゴシック" pitchFamily="-84" charset="-128"/>
                <a:cs typeface="ＭＳ Ｐゴシック" pitchFamily="-84" charset="-128"/>
              </a:rPr>
              <a:t>Have a nice trip back home!!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774B2-BEFC-0F4C-8EFB-A9A3D81A594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CM, Jae Yu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Saturday, Jan. 18,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CM, Jae Yu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7</a:t>
            </a:fld>
            <a:endParaRPr lang="en-US">
              <a:latin typeface="Arial Narrow" pitchFamily="-84" charset="0"/>
            </a:endParaRPr>
          </a:p>
        </p:txBody>
      </p:sp>
      <p:pic>
        <p:nvPicPr>
          <p:cNvPr id="7" name="Picture 6" descr="A group of people holding a large banner&#10;&#10;Description automatically generated">
            <a:extLst>
              <a:ext uri="{FF2B5EF4-FFF2-40B4-BE49-F238E27FC236}">
                <a16:creationId xmlns:a16="http://schemas.microsoft.com/office/drawing/2014/main" id="{981CDC91-49A2-9DD2-C8BE-B1D80C034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2912"/>
            <a:ext cx="9120313" cy="5653088"/>
          </a:xfrm>
          <a:prstGeom prst="rect">
            <a:avLst/>
          </a:prstGeom>
        </p:spPr>
      </p:pic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838200"/>
          </a:xfrm>
        </p:spPr>
        <p:txBody>
          <a:bodyPr/>
          <a:lstStyle/>
          <a:p>
            <a:pPr eaLnBrk="1" hangingPunct="1"/>
            <a:r>
              <a:rPr lang="en-US" sz="7200" b="1" dirty="0">
                <a:solidFill>
                  <a:srgbClr val="C00000"/>
                </a:solidFill>
                <a:ea typeface="ＭＳ Ｐゴシック" pitchFamily="-84" charset="-128"/>
                <a:cs typeface="ＭＳ Ｐゴシック" pitchFamily="-84" charset="-128"/>
              </a:rPr>
              <a:t>Go DAMSA!!!</a:t>
            </a:r>
          </a:p>
        </p:txBody>
      </p:sp>
    </p:spTree>
    <p:extLst>
      <p:ext uri="{BB962C8B-B14F-4D97-AF65-F5344CB8AC3E}">
        <p14:creationId xmlns:p14="http://schemas.microsoft.com/office/powerpoint/2010/main" val="403531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47093</TotalTime>
  <Words>632</Words>
  <Application>Microsoft Macintosh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 Narrow</vt:lpstr>
      <vt:lpstr>Symbol</vt:lpstr>
      <vt:lpstr>Times New Roman</vt:lpstr>
      <vt:lpstr>phys1443-spring02</vt:lpstr>
      <vt:lpstr>CDR-WP Writing Organization</vt:lpstr>
      <vt:lpstr>CDR-WP Writing Organization</vt:lpstr>
      <vt:lpstr>Closing: Meeting Goals</vt:lpstr>
      <vt:lpstr>CDR-WP Writing Responsibles</vt:lpstr>
      <vt:lpstr>Thanks</vt:lpstr>
      <vt:lpstr>Have a nice trip back home!!</vt:lpstr>
      <vt:lpstr>Go DAMSA!!!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2050</cp:revision>
  <cp:lastPrinted>2019-04-13T15:55:26Z</cp:lastPrinted>
  <dcterms:created xsi:type="dcterms:W3CDTF">2012-10-21T19:53:40Z</dcterms:created>
  <dcterms:modified xsi:type="dcterms:W3CDTF">2025-01-19T19:58:55Z</dcterms:modified>
</cp:coreProperties>
</file>