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sldIdLst>
    <p:sldId id="256" r:id="rId2"/>
    <p:sldId id="261" r:id="rId3"/>
    <p:sldId id="264" r:id="rId4"/>
    <p:sldId id="273" r:id="rId5"/>
    <p:sldId id="276" r:id="rId6"/>
    <p:sldId id="266" r:id="rId7"/>
    <p:sldId id="278" r:id="rId8"/>
    <p:sldId id="277" r:id="rId9"/>
    <p:sldId id="272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A5A5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40" autoAdjust="0"/>
    <p:restoredTop sz="94654" autoAdjust="0"/>
  </p:normalViewPr>
  <p:slideViewPr>
    <p:cSldViewPr snapToGrid="0">
      <p:cViewPr varScale="1">
        <p:scale>
          <a:sx n="92" d="100"/>
          <a:sy n="92" d="100"/>
        </p:scale>
        <p:origin x="1166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BC60FE-04BF-411E-BB11-7766828BA05A}" type="datetimeFigureOut">
              <a:rPr lang="en-CH" smtClean="0"/>
              <a:t>12/01/2024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D21E41-99CD-4043-99DF-BC3C4655D47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0378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064" y="1811045"/>
            <a:ext cx="8717872" cy="1698918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879542"/>
            <a:ext cx="6858000" cy="1378258"/>
          </a:xfrm>
        </p:spPr>
        <p:txBody>
          <a:bodyPr anchor="ctr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en-GB" altLang="zh-CN"/>
              <a:t>CLIC MB Injector Design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b="1"/>
            </a:lvl1pPr>
          </a:lstStyle>
          <a:p>
            <a:fld id="{AB77291F-9249-41CC-8B30-9A94ABA696B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1984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CLIC MB Injector Design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2676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CLIC MB Injector Design</a:t>
            </a: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492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CLIC MB Injector Design</a:t>
            </a:r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960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6330" y="118770"/>
            <a:ext cx="8655728" cy="6802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6328" y="949909"/>
            <a:ext cx="8655729" cy="55219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51" y="6560598"/>
            <a:ext cx="2057400" cy="2152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98811" y="6560598"/>
            <a:ext cx="3790765" cy="2152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altLang="zh-CN"/>
              <a:t>CLIC MB Injector Design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73536" y="6580511"/>
            <a:ext cx="2057400" cy="2152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77291F-9249-41CC-8B30-9A94ABA696B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6504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6" r:id="rId3"/>
    <p:sldLayoutId id="2147483667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45A5D8-E6BD-F7D3-4E66-1ED718CE537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3600" b="1"/>
              <a:t>Comprehensive redesign of CLIC MB Injector</a:t>
            </a:r>
            <a:endParaRPr lang="en-CH" sz="36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162289-63C1-F9F4-983D-46006E04CC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879542"/>
            <a:ext cx="6858000" cy="239384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000" u="sng" dirty="0"/>
              <a:t>Y. Zhao</a:t>
            </a:r>
            <a:r>
              <a:rPr lang="en-US" sz="2000" dirty="0"/>
              <a:t>, S. </a:t>
            </a:r>
            <a:r>
              <a:rPr lang="en-US" sz="2000" dirty="0" err="1"/>
              <a:t>Doebert</a:t>
            </a:r>
            <a:r>
              <a:rPr lang="en-US" sz="2000" dirty="0"/>
              <a:t>, A. </a:t>
            </a:r>
            <a:r>
              <a:rPr lang="en-US" sz="2000" dirty="0" err="1"/>
              <a:t>Grudiev</a:t>
            </a:r>
            <a:r>
              <a:rPr lang="en-US" sz="2000" dirty="0"/>
              <a:t>, A. </a:t>
            </a:r>
            <a:r>
              <a:rPr lang="en-US" sz="2000" dirty="0" err="1"/>
              <a:t>Kurtulus</a:t>
            </a:r>
            <a:r>
              <a:rPr lang="en-US" sz="2000" dirty="0"/>
              <a:t>, A. Latina, CERN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CLIC MB Injector Meeting</a:t>
            </a:r>
            <a:endParaRPr lang="en-CH" sz="2000" dirty="0"/>
          </a:p>
          <a:p>
            <a:pPr>
              <a:lnSpc>
                <a:spcPct val="150000"/>
              </a:lnSpc>
            </a:pPr>
            <a:r>
              <a:rPr lang="en-US" sz="2000" dirty="0"/>
              <a:t>02</a:t>
            </a:r>
            <a:r>
              <a:rPr lang="en-CH" sz="2000" dirty="0"/>
              <a:t>/</a:t>
            </a:r>
            <a:r>
              <a:rPr lang="en-US" sz="2000" dirty="0"/>
              <a:t>12</a:t>
            </a:r>
            <a:r>
              <a:rPr lang="en-CH" sz="2000" dirty="0"/>
              <a:t>/2024</a:t>
            </a:r>
          </a:p>
        </p:txBody>
      </p:sp>
      <p:pic>
        <p:nvPicPr>
          <p:cNvPr id="4" name="Picture 2" descr="Compact Linear Collider - Wikipedia">
            <a:extLst>
              <a:ext uri="{FF2B5EF4-FFF2-40B4-BE49-F238E27FC236}">
                <a16:creationId xmlns:a16="http://schemas.microsoft.com/office/drawing/2014/main" id="{C3CFFE5F-DAE5-DF49-F9E9-F40A45C509B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63" t="10899" r="9545" b="8200"/>
          <a:stretch/>
        </p:blipFill>
        <p:spPr bwMode="auto">
          <a:xfrm>
            <a:off x="7911548" y="177328"/>
            <a:ext cx="1166191" cy="1179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ERN Logo : histoire, signification de l'emblème">
            <a:extLst>
              <a:ext uri="{FF2B5EF4-FFF2-40B4-BE49-F238E27FC236}">
                <a16:creationId xmlns:a16="http://schemas.microsoft.com/office/drawing/2014/main" id="{E0A9D3A7-C34C-8572-056C-3DA8B2F4EC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66" r="16161"/>
          <a:stretch/>
        </p:blipFill>
        <p:spPr bwMode="auto">
          <a:xfrm>
            <a:off x="159027" y="298717"/>
            <a:ext cx="1239079" cy="1058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19612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9692B-B240-CC4D-DCBD-E4E9567F2D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177" y="2698941"/>
            <a:ext cx="8717872" cy="1698918"/>
          </a:xfrm>
        </p:spPr>
        <p:txBody>
          <a:bodyPr/>
          <a:lstStyle/>
          <a:p>
            <a:r>
              <a:rPr lang="en-US"/>
              <a:t>BACKUP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2634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234AE-7670-A5A8-B319-B964D6F10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Layout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D5B751-E43B-7649-AB28-F4C087DB0B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247F8-8BB1-51D9-815F-D9A7DA5E6B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CLIC MB Injector Design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401D5F-85BC-71F4-4A14-AAB6B9675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2</a:t>
            </a:fld>
            <a:endParaRPr lang="zh-CN" alt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A7C3D3-F801-EC5F-DE19-D88C9B755894}"/>
              </a:ext>
            </a:extLst>
          </p:cNvPr>
          <p:cNvSpPr txBox="1"/>
          <p:nvPr/>
        </p:nvSpPr>
        <p:spPr>
          <a:xfrm>
            <a:off x="257451" y="861391"/>
            <a:ext cx="31881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>
                <a:solidFill>
                  <a:srgbClr val="0000FF"/>
                </a:solidFill>
              </a:rPr>
              <a:t>Old (baseline)</a:t>
            </a:r>
            <a:endParaRPr lang="en-GB" sz="1600" b="1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FEE72AC-E8BC-CC93-805D-97DEB25812BB}"/>
              </a:ext>
            </a:extLst>
          </p:cNvPr>
          <p:cNvSpPr txBox="1"/>
          <p:nvPr/>
        </p:nvSpPr>
        <p:spPr>
          <a:xfrm>
            <a:off x="257451" y="3341662"/>
            <a:ext cx="31881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>
                <a:solidFill>
                  <a:srgbClr val="FF0000"/>
                </a:solidFill>
              </a:rPr>
              <a:t>New (alternative)</a:t>
            </a:r>
            <a:endParaRPr lang="en-GB" sz="1600" b="1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8A68F35-86A1-4667-C60B-9F827DB06E33}"/>
              </a:ext>
            </a:extLst>
          </p:cNvPr>
          <p:cNvCxnSpPr/>
          <p:nvPr/>
        </p:nvCxnSpPr>
        <p:spPr>
          <a:xfrm>
            <a:off x="165652" y="3328906"/>
            <a:ext cx="8845826" cy="0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F934C727-7CF4-CF07-A2CD-3ECE7A090E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339" y="1146936"/>
            <a:ext cx="7571298" cy="211620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B2363C8-FFF5-820A-11D9-EE349FCBFE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998" y="3699288"/>
            <a:ext cx="7100238" cy="2815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566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E2408-C4C5-5C91-9524-5BE616747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e- Injector Linac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5DFDD1-07E0-C5AD-D8AC-293C41874E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5207" y="901148"/>
            <a:ext cx="8655729" cy="546652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1800"/>
              <a:t>Layout</a:t>
            </a:r>
          </a:p>
          <a:p>
            <a:pPr marL="0" indent="0">
              <a:lnSpc>
                <a:spcPct val="150000"/>
              </a:lnSpc>
              <a:buNone/>
            </a:pPr>
            <a:endParaRPr lang="en-US" sz="1800"/>
          </a:p>
          <a:p>
            <a:pPr>
              <a:lnSpc>
                <a:spcPct val="150000"/>
              </a:lnSpc>
            </a:pPr>
            <a:r>
              <a:rPr lang="en-US" sz="1800"/>
              <a:t>RF structure</a:t>
            </a:r>
          </a:p>
          <a:p>
            <a:pPr lvl="1">
              <a:lnSpc>
                <a:spcPct val="150000"/>
              </a:lnSpc>
            </a:pPr>
            <a:r>
              <a:rPr lang="en-US" sz="1600"/>
              <a:t>f = 2 GHz, L = </a:t>
            </a:r>
            <a:r>
              <a:rPr lang="en-US" sz="1600">
                <a:solidFill>
                  <a:srgbClr val="FF0000"/>
                </a:solidFill>
              </a:rPr>
              <a:t>3 m</a:t>
            </a:r>
            <a:r>
              <a:rPr lang="en-US" sz="1600"/>
              <a:t>, </a:t>
            </a:r>
            <a:r>
              <a:rPr lang="el-GR" sz="1600"/>
              <a:t>Δφ</a:t>
            </a:r>
            <a:r>
              <a:rPr lang="en-US" sz="1600"/>
              <a:t> = 2</a:t>
            </a:r>
            <a:r>
              <a:rPr lang="el-GR" sz="1600"/>
              <a:t>π</a:t>
            </a:r>
            <a:r>
              <a:rPr lang="en-US" sz="1600"/>
              <a:t>/3 per cell, N</a:t>
            </a:r>
            <a:r>
              <a:rPr lang="en-US" sz="1600" baseline="-25000"/>
              <a:t>cell</a:t>
            </a:r>
            <a:r>
              <a:rPr lang="en-US" sz="1600"/>
              <a:t> = 30, G = </a:t>
            </a:r>
            <a:r>
              <a:rPr lang="en-US" sz="1600">
                <a:solidFill>
                  <a:srgbClr val="0000FF"/>
                </a:solidFill>
              </a:rPr>
              <a:t>16.48 MV/m</a:t>
            </a:r>
            <a:r>
              <a:rPr lang="en-US" sz="1600"/>
              <a:t> (≤ 16.74 MV/m), </a:t>
            </a:r>
            <a:r>
              <a:rPr lang="el-GR" sz="1600"/>
              <a:t>φ</a:t>
            </a:r>
            <a:r>
              <a:rPr lang="en-US" sz="1600"/>
              <a:t> = 0°</a:t>
            </a:r>
          </a:p>
          <a:p>
            <a:pPr lvl="1">
              <a:lnSpc>
                <a:spcPct val="150000"/>
              </a:lnSpc>
            </a:pPr>
            <a:r>
              <a:rPr lang="en-US" sz="1600"/>
              <a:t>a</a:t>
            </a:r>
            <a:r>
              <a:rPr lang="en-US" sz="1600" baseline="-25000"/>
              <a:t>0</a:t>
            </a:r>
            <a:r>
              <a:rPr lang="en-US" sz="1600"/>
              <a:t> = (19.5+14.5)/2 = </a:t>
            </a:r>
            <a:r>
              <a:rPr lang="en-US" sz="1600">
                <a:solidFill>
                  <a:srgbClr val="0000FF"/>
                </a:solidFill>
              </a:rPr>
              <a:t>17 mm</a:t>
            </a:r>
            <a:r>
              <a:rPr lang="en-US" sz="1600"/>
              <a:t>, d</a:t>
            </a:r>
            <a:r>
              <a:rPr lang="en-US" sz="1600" baseline="-25000"/>
              <a:t>0</a:t>
            </a:r>
            <a:r>
              <a:rPr lang="en-US" sz="1600"/>
              <a:t> = (2.86+4.26)/2 = 3.56 mm</a:t>
            </a:r>
          </a:p>
          <a:p>
            <a:pPr>
              <a:lnSpc>
                <a:spcPct val="150000"/>
              </a:lnSpc>
            </a:pPr>
            <a:r>
              <a:rPr lang="en-US" sz="1800"/>
              <a:t>Beam parameters (DBA @ 380 GeV)</a:t>
            </a:r>
          </a:p>
          <a:p>
            <a:pPr lvl="1">
              <a:lnSpc>
                <a:spcPct val="150000"/>
              </a:lnSpc>
            </a:pPr>
            <a:r>
              <a:rPr lang="el-GR" sz="1600"/>
              <a:t>δ</a:t>
            </a:r>
            <a:r>
              <a:rPr lang="en-US" sz="1600" baseline="-25000"/>
              <a:t>E</a:t>
            </a:r>
            <a:r>
              <a:rPr lang="en-US" sz="1600"/>
              <a:t> = 1%, </a:t>
            </a:r>
            <a:r>
              <a:rPr lang="el-GR" sz="1600"/>
              <a:t>σ</a:t>
            </a:r>
            <a:r>
              <a:rPr lang="en-US" sz="1600" baseline="-25000"/>
              <a:t>z</a:t>
            </a:r>
            <a:r>
              <a:rPr lang="en-US" sz="1600"/>
              <a:t> = 1 mm, Q</a:t>
            </a:r>
            <a:r>
              <a:rPr lang="en-US" sz="1600" baseline="-25000"/>
              <a:t>b</a:t>
            </a:r>
            <a:r>
              <a:rPr lang="en-US" sz="1600"/>
              <a:t> </a:t>
            </a:r>
            <a:r>
              <a:rPr lang="en-US" sz="1600">
                <a:solidFill>
                  <a:srgbClr val="0000FF"/>
                </a:solidFill>
              </a:rPr>
              <a:t>~ 1 nC</a:t>
            </a:r>
          </a:p>
          <a:p>
            <a:pPr lvl="1">
              <a:lnSpc>
                <a:spcPct val="150000"/>
              </a:lnSpc>
            </a:pPr>
            <a:r>
              <a:rPr lang="en-US" sz="1600"/>
              <a:t>Polarized e-: </a:t>
            </a:r>
            <a:r>
              <a:rPr lang="el-GR" sz="1600"/>
              <a:t>ε</a:t>
            </a:r>
            <a:r>
              <a:rPr lang="en-US" sz="1600" baseline="-25000"/>
              <a:t>n,x,y</a:t>
            </a:r>
            <a:r>
              <a:rPr lang="en-US" sz="1600"/>
              <a:t> = </a:t>
            </a:r>
            <a:r>
              <a:rPr lang="en-US" sz="1600">
                <a:solidFill>
                  <a:srgbClr val="0000FF"/>
                </a:solidFill>
              </a:rPr>
              <a:t>10 um</a:t>
            </a:r>
            <a:r>
              <a:rPr lang="en-US" sz="1600"/>
              <a:t>, Unpolarized e-: </a:t>
            </a:r>
            <a:r>
              <a:rPr lang="el-GR" sz="1600"/>
              <a:t>ε</a:t>
            </a:r>
            <a:r>
              <a:rPr lang="en-US" sz="1600" baseline="-25000"/>
              <a:t>n,x,y</a:t>
            </a:r>
            <a:r>
              <a:rPr lang="en-US" sz="1600"/>
              <a:t> = </a:t>
            </a:r>
            <a:r>
              <a:rPr lang="en-US" sz="1600">
                <a:solidFill>
                  <a:srgbClr val="0000FF"/>
                </a:solidFill>
              </a:rPr>
              <a:t>50 um</a:t>
            </a:r>
          </a:p>
          <a:p>
            <a:pPr>
              <a:lnSpc>
                <a:spcPct val="150000"/>
              </a:lnSpc>
            </a:pPr>
            <a:r>
              <a:rPr lang="en-US" sz="1800"/>
              <a:t>FODO lattice</a:t>
            </a:r>
          </a:p>
          <a:p>
            <a:pPr lvl="1">
              <a:lnSpc>
                <a:spcPct val="150000"/>
              </a:lnSpc>
            </a:pPr>
            <a:r>
              <a:rPr lang="en-GB" sz="1600"/>
              <a:t>FODO phase advance: 76.345°, k1 ~ 0.8584 m</a:t>
            </a:r>
            <a:r>
              <a:rPr lang="en-GB" sz="1600" baseline="30000"/>
              <a:t>-1</a:t>
            </a:r>
            <a:r>
              <a:rPr lang="en-GB" sz="1600"/>
              <a:t>, </a:t>
            </a:r>
            <a:r>
              <a:rPr lang="en-GB" sz="1600">
                <a:solidFill>
                  <a:srgbClr val="0000FF"/>
                </a:solidFill>
              </a:rPr>
              <a:t>54</a:t>
            </a:r>
            <a:r>
              <a:rPr lang="en-GB" sz="1600"/>
              <a:t> structures (2 structures per module, </a:t>
            </a:r>
            <a:r>
              <a:rPr lang="en-GB" sz="1600">
                <a:solidFill>
                  <a:srgbClr val="0000FF"/>
                </a:solidFill>
              </a:rPr>
              <a:t>not including spare module</a:t>
            </a:r>
            <a:r>
              <a:rPr lang="en-GB" sz="1600"/>
              <a:t>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7EFDE3-E1F5-F703-EBEA-19547F9966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0A146C-C741-EABC-5570-9EE5AD94D8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CLIC MB Injector Design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ECCE5A-4EA0-76E0-FCBA-7BCECD0F9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3</a:t>
            </a:fld>
            <a:endParaRPr lang="zh-CN" alt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37A9FBF-FAA1-6388-3AB5-C7C1CEC9AB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6377" y="1084719"/>
            <a:ext cx="4223206" cy="112479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79402A3-A6FB-CBAA-FAB3-5CFDE06C3F68}"/>
              </a:ext>
            </a:extLst>
          </p:cNvPr>
          <p:cNvSpPr txBox="1"/>
          <p:nvPr/>
        </p:nvSpPr>
        <p:spPr>
          <a:xfrm>
            <a:off x="3399183" y="1647118"/>
            <a:ext cx="90777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>
                <a:solidFill>
                  <a:srgbClr val="FF0000"/>
                </a:solidFill>
              </a:rPr>
              <a:t>3 m</a:t>
            </a:r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4053973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46156-D294-7D76-E940-9E88CC009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e- Injector </a:t>
            </a:r>
            <a:r>
              <a:rPr lang="en-US" dirty="0" err="1"/>
              <a:t>Linac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0C7B67-5695-0EB9-DEC7-C6E33EADFB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28" y="949910"/>
            <a:ext cx="8655729" cy="925274"/>
          </a:xfrm>
        </p:spPr>
        <p:txBody>
          <a:bodyPr/>
          <a:lstStyle/>
          <a:p>
            <a:r>
              <a:rPr lang="en-US" dirty="0"/>
              <a:t>Results from RF-Track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0880B9-097D-C3B9-79ED-3EE4BEEBB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EDE8D6-F551-C2DD-54B6-E646A4B3F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CLIC MB Injector Design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9E5E7E-9AF4-8655-0547-6900E8C54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4</a:t>
            </a:fld>
            <a:endParaRPr lang="zh-CN" alt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C82BF3F-7CBA-FD46-9041-062CD1A639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4255914"/>
              </p:ext>
            </p:extLst>
          </p:nvPr>
        </p:nvGraphicFramePr>
        <p:xfrm>
          <a:off x="710625" y="1581029"/>
          <a:ext cx="7361034" cy="163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96943">
                  <a:extLst>
                    <a:ext uri="{9D8B030D-6E8A-4147-A177-3AD203B41FA5}">
                      <a16:colId xmlns:a16="http://schemas.microsoft.com/office/drawing/2014/main" val="114244328"/>
                    </a:ext>
                  </a:extLst>
                </a:gridCol>
                <a:gridCol w="1789525">
                  <a:extLst>
                    <a:ext uri="{9D8B030D-6E8A-4147-A177-3AD203B41FA5}">
                      <a16:colId xmlns:a16="http://schemas.microsoft.com/office/drawing/2014/main" val="2984136864"/>
                    </a:ext>
                  </a:extLst>
                </a:gridCol>
                <a:gridCol w="1674566">
                  <a:extLst>
                    <a:ext uri="{9D8B030D-6E8A-4147-A177-3AD203B41FA5}">
                      <a16:colId xmlns:a16="http://schemas.microsoft.com/office/drawing/2014/main" val="2939647100"/>
                    </a:ext>
                  </a:extLst>
                </a:gridCol>
              </a:tblGrid>
              <a:tr h="407960">
                <a:tc>
                  <a:txBody>
                    <a:bodyPr/>
                    <a:lstStyle/>
                    <a:p>
                      <a:r>
                        <a:rPr lang="en-US" sz="1600" dirty="0"/>
                        <a:t>Parameter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Unit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Value</a:t>
                      </a:r>
                      <a:endParaRPr lang="en-GB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1214047"/>
                  </a:ext>
                </a:extLst>
              </a:tr>
              <a:tr h="407960">
                <a:tc>
                  <a:txBody>
                    <a:bodyPr/>
                    <a:lstStyle/>
                    <a:p>
                      <a:r>
                        <a:rPr lang="en-US" sz="1600"/>
                        <a:t>Final E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GeV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2.860</a:t>
                      </a:r>
                      <a:endParaRPr lang="en-GB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6779193"/>
                  </a:ext>
                </a:extLst>
              </a:tr>
              <a:tr h="4079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Final E spread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%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0.15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4831829"/>
                  </a:ext>
                </a:extLst>
              </a:tr>
              <a:tr h="4079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Emittance growth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um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78301330"/>
                  </a:ext>
                </a:extLst>
              </a:tr>
            </a:tbl>
          </a:graphicData>
        </a:graphic>
      </p:graphicFrame>
      <p:pic>
        <p:nvPicPr>
          <p:cNvPr id="9" name="图片 8">
            <a:extLst>
              <a:ext uri="{FF2B5EF4-FFF2-40B4-BE49-F238E27FC236}">
                <a16:creationId xmlns:a16="http://schemas.microsoft.com/office/drawing/2014/main" id="{23423993-8EA4-AE33-4DC2-E1B093C55F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151" y="3387418"/>
            <a:ext cx="3829049" cy="2928937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D0A436E2-9DF3-7EF4-08A5-FC74EEA850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387418"/>
            <a:ext cx="3595575" cy="2739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794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93A5CD-27BB-05C8-373B-13AB728B2B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FB3565-F613-D324-2A5F-0181E040F3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New </a:t>
            </a:r>
            <a:r>
              <a:rPr lang="en-US" dirty="0"/>
              <a:t>e- Injector </a:t>
            </a:r>
            <a:r>
              <a:rPr lang="en-US" dirty="0" err="1"/>
              <a:t>Linac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5C6F2C-5A21-25BD-EBA9-566CD77A61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EB1539-B0AF-C84E-84F1-E9F0EDBBE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CLIC MB Injector Design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2D693A-95DB-693D-EEE4-EED697C66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5</a:t>
            </a:fld>
            <a:endParaRPr lang="zh-CN" alt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2F2A92D-7C61-F423-1E78-18B23120A053}"/>
              </a:ext>
            </a:extLst>
          </p:cNvPr>
          <p:cNvSpPr txBox="1">
            <a:spLocks/>
          </p:cNvSpPr>
          <p:nvPr/>
        </p:nvSpPr>
        <p:spPr>
          <a:xfrm>
            <a:off x="416617" y="798990"/>
            <a:ext cx="8170430" cy="5352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CH" sz="2400" dirty="0"/>
              <a:t>Imperfections</a:t>
            </a:r>
          </a:p>
          <a:p>
            <a:pPr lvl="1">
              <a:lnSpc>
                <a:spcPct val="150000"/>
              </a:lnSpc>
            </a:pPr>
            <a:r>
              <a:rPr lang="en-CH" sz="1800" b="1" dirty="0"/>
              <a:t>Position</a:t>
            </a:r>
            <a:r>
              <a:rPr lang="en-CH" sz="1800" dirty="0"/>
              <a:t> error (x, y): </a:t>
            </a:r>
            <a:r>
              <a:rPr lang="el-GR" sz="1800" dirty="0"/>
              <a:t>σ</a:t>
            </a:r>
            <a:r>
              <a:rPr lang="en-CH" sz="1800" dirty="0"/>
              <a:t> = </a:t>
            </a:r>
            <a:r>
              <a:rPr lang="en-CH" sz="1800" b="1" dirty="0">
                <a:solidFill>
                  <a:srgbClr val="0000FF"/>
                </a:solidFill>
              </a:rPr>
              <a:t>100 um</a:t>
            </a:r>
            <a:r>
              <a:rPr lang="en-US" sz="1800" b="1" dirty="0">
                <a:solidFill>
                  <a:srgbClr val="0000FF"/>
                </a:solidFill>
              </a:rPr>
              <a:t> </a:t>
            </a:r>
            <a:r>
              <a:rPr lang="en-US" sz="1800" dirty="0"/>
              <a:t>(Quads, RFs, BPMs)</a:t>
            </a:r>
            <a:endParaRPr lang="en-CH" sz="1800" dirty="0"/>
          </a:p>
          <a:p>
            <a:pPr lvl="1">
              <a:lnSpc>
                <a:spcPct val="150000"/>
              </a:lnSpc>
            </a:pPr>
            <a:r>
              <a:rPr lang="en-CH" sz="1800" b="1" dirty="0"/>
              <a:t>Angular</a:t>
            </a:r>
            <a:r>
              <a:rPr lang="en-CH" sz="1800" dirty="0"/>
              <a:t> error (roll, pitch, yaw): </a:t>
            </a:r>
            <a:r>
              <a:rPr lang="el-GR" sz="1800" dirty="0"/>
              <a:t>σ</a:t>
            </a:r>
            <a:r>
              <a:rPr lang="en-CH" sz="1800" dirty="0"/>
              <a:t> = </a:t>
            </a:r>
            <a:r>
              <a:rPr lang="en-CH" sz="1800" b="1" dirty="0">
                <a:solidFill>
                  <a:srgbClr val="0000FF"/>
                </a:solidFill>
              </a:rPr>
              <a:t>100 urad</a:t>
            </a:r>
            <a:r>
              <a:rPr lang="en-US" sz="1800" b="1" dirty="0">
                <a:solidFill>
                  <a:srgbClr val="0000FF"/>
                </a:solidFill>
              </a:rPr>
              <a:t> </a:t>
            </a:r>
            <a:r>
              <a:rPr lang="en-US" altLang="zh-CN" sz="1800" dirty="0"/>
              <a:t>(Quads, RFs, BPMs)</a:t>
            </a:r>
            <a:endParaRPr lang="en-CH" sz="1800" dirty="0"/>
          </a:p>
          <a:p>
            <a:pPr lvl="1">
              <a:lnSpc>
                <a:spcPct val="150000"/>
              </a:lnSpc>
            </a:pPr>
            <a:r>
              <a:rPr lang="en-US" sz="1800" b="1" dirty="0"/>
              <a:t>BPM</a:t>
            </a:r>
            <a:r>
              <a:rPr lang="en-US" sz="1800" dirty="0"/>
              <a:t> </a:t>
            </a:r>
            <a:r>
              <a:rPr lang="en-US" sz="1800" b="1" dirty="0"/>
              <a:t>resolution</a:t>
            </a:r>
            <a:r>
              <a:rPr lang="en-US" sz="1800" dirty="0"/>
              <a:t>:</a:t>
            </a:r>
            <a:r>
              <a:rPr lang="el-GR" altLang="zh-CN" sz="1800" dirty="0"/>
              <a:t> σ</a:t>
            </a:r>
            <a:r>
              <a:rPr lang="en-CH" altLang="zh-CN" sz="1800" dirty="0"/>
              <a:t> =</a:t>
            </a:r>
            <a:r>
              <a:rPr lang="en-US" sz="1800" dirty="0"/>
              <a:t> </a:t>
            </a:r>
            <a:r>
              <a:rPr lang="en-US" sz="1800" b="1" dirty="0">
                <a:solidFill>
                  <a:srgbClr val="0000FF"/>
                </a:solidFill>
              </a:rPr>
              <a:t>1 um</a:t>
            </a:r>
          </a:p>
          <a:p>
            <a:pPr lvl="1">
              <a:lnSpc>
                <a:spcPct val="150000"/>
              </a:lnSpc>
            </a:pPr>
            <a:r>
              <a:rPr lang="en-CH" sz="1800" strike="sngStrik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Magnatic </a:t>
            </a:r>
            <a:r>
              <a:rPr lang="en-CH" sz="1800" b="1" strike="sngStrik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strength</a:t>
            </a:r>
            <a:r>
              <a:rPr lang="en-CH" sz="1800" strike="sngStrik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error: </a:t>
            </a:r>
            <a:r>
              <a:rPr lang="el-GR" sz="1800" strike="sngStrik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σ</a:t>
            </a:r>
            <a:r>
              <a:rPr lang="en-CH" sz="1800" strike="sngStrik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=</a:t>
            </a:r>
            <a:r>
              <a:rPr lang="en-CH" sz="1800" b="1" strike="sngStrik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0.1%</a:t>
            </a:r>
            <a:endParaRPr lang="en-CH" sz="1800" strike="sngStrike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>
              <a:lnSpc>
                <a:spcPct val="150000"/>
              </a:lnSpc>
            </a:pPr>
            <a:r>
              <a:rPr lang="en-CH" sz="1800" strike="sngStrik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RF </a:t>
            </a:r>
            <a:r>
              <a:rPr lang="en-CH" sz="1800" b="1" strike="sngStrik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gradient</a:t>
            </a:r>
            <a:r>
              <a:rPr lang="en-CH" sz="1800" strike="sngStrik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error: </a:t>
            </a:r>
            <a:r>
              <a:rPr lang="el-GR" sz="1800" strike="sngStrik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σ</a:t>
            </a:r>
            <a:r>
              <a:rPr lang="en-CH" sz="1800" strike="sngStrik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= </a:t>
            </a:r>
            <a:r>
              <a:rPr lang="en-CH" sz="1800" b="1" strike="sngStrik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1%</a:t>
            </a:r>
            <a:endParaRPr lang="en-CH" sz="1800" strike="sngStrike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>
              <a:lnSpc>
                <a:spcPct val="150000"/>
              </a:lnSpc>
            </a:pPr>
            <a:r>
              <a:rPr lang="en-CH" sz="1800" strike="sngStrik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RF </a:t>
            </a:r>
            <a:r>
              <a:rPr lang="en-CH" sz="1800" b="1" strike="sngStrik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phase</a:t>
            </a:r>
            <a:r>
              <a:rPr lang="en-CH" sz="1800" strike="sngStrik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error: </a:t>
            </a:r>
            <a:r>
              <a:rPr lang="el-GR" sz="1800" strike="sngStrik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σ</a:t>
            </a:r>
            <a:r>
              <a:rPr lang="en-CH" sz="1800" strike="sngStrik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= </a:t>
            </a:r>
            <a:r>
              <a:rPr lang="en-CH" sz="1800" b="1" strike="sngStrik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0.1°</a:t>
            </a:r>
            <a:endParaRPr lang="en-CH" sz="1800" strike="sngStrike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>
              <a:lnSpc>
                <a:spcPct val="150000"/>
              </a:lnSpc>
            </a:pPr>
            <a:r>
              <a:rPr lang="en-CH" sz="1800" strike="sngStrik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Beam </a:t>
            </a:r>
            <a:r>
              <a:rPr lang="en-CH" sz="1800" b="1" strike="sngStrik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position</a:t>
            </a:r>
            <a:r>
              <a:rPr lang="en-CH" sz="1800" strike="sngStrik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CH" sz="1800" b="1" strike="sngStrik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jitter</a:t>
            </a:r>
            <a:r>
              <a:rPr lang="en-CH" sz="1800" strike="sngStrik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(x, y): </a:t>
            </a:r>
            <a:r>
              <a:rPr lang="el-GR" sz="1800" strike="sngStrik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σ</a:t>
            </a:r>
            <a:r>
              <a:rPr lang="en-CH" sz="1800" strike="sngStrik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= </a:t>
            </a:r>
            <a:r>
              <a:rPr lang="en-CH" sz="1800" b="1" strike="sngStrik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100 u</a:t>
            </a:r>
            <a:r>
              <a:rPr lang="en-US" sz="1800" b="1" strike="sngStrik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</a:t>
            </a:r>
            <a:endParaRPr lang="en-CH" sz="1800" strike="sngStrike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>
              <a:lnSpc>
                <a:spcPct val="150000"/>
              </a:lnSpc>
            </a:pPr>
            <a:r>
              <a:rPr lang="en-CH" sz="1800" strike="sngStrik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Beam </a:t>
            </a:r>
            <a:r>
              <a:rPr lang="en-CH" sz="1800" b="1" strike="sngStrik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angular</a:t>
            </a:r>
            <a:r>
              <a:rPr lang="en-CH" sz="1800" strike="sngStrik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CH" sz="1800" b="1" strike="sngStrik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jitter</a:t>
            </a:r>
            <a:r>
              <a:rPr lang="en-CH" sz="1800" strike="sngStrik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(x’, y’): </a:t>
            </a:r>
            <a:r>
              <a:rPr lang="el-GR" sz="1800" strike="sngStrik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σ</a:t>
            </a:r>
            <a:r>
              <a:rPr lang="en-CH" sz="1800" strike="sngStrik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= </a:t>
            </a:r>
            <a:r>
              <a:rPr lang="en-CH" sz="1800" b="1" strike="sngStrik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100 urad</a:t>
            </a:r>
            <a:endParaRPr lang="en-CH" sz="1800" strike="sngStrike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E4207149-1B54-A591-5DCF-18A066A3FC02}"/>
              </a:ext>
            </a:extLst>
          </p:cNvPr>
          <p:cNvSpPr/>
          <p:nvPr/>
        </p:nvSpPr>
        <p:spPr>
          <a:xfrm>
            <a:off x="266330" y="2851265"/>
            <a:ext cx="8611340" cy="27265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7F13034-374A-717C-CC03-4ED32298FE57}"/>
              </a:ext>
            </a:extLst>
          </p:cNvPr>
          <p:cNvSpPr txBox="1">
            <a:spLocks/>
          </p:cNvSpPr>
          <p:nvPr/>
        </p:nvSpPr>
        <p:spPr>
          <a:xfrm>
            <a:off x="266330" y="2851266"/>
            <a:ext cx="8170430" cy="806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400" dirty="0"/>
              <a:t>BBA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11DE7126-8C11-E703-363A-836D84688B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616" y="3596987"/>
            <a:ext cx="3790765" cy="2881923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F4991CD1-F53F-3931-B456-65E44F091D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6023" y="3624449"/>
            <a:ext cx="3665388" cy="2854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031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A03AE28E-7EE0-EA9E-FC38-EF3901741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403" y="1619850"/>
            <a:ext cx="3295476" cy="24665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F77262A-E7CD-506C-70EB-8C49E77106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e- Injector </a:t>
            </a:r>
            <a:r>
              <a:rPr lang="en-US" dirty="0" err="1"/>
              <a:t>Linac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D4811C-9603-3AF5-2452-65EE949C20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28" y="949910"/>
            <a:ext cx="8655729" cy="627100"/>
          </a:xfrm>
        </p:spPr>
        <p:txBody>
          <a:bodyPr>
            <a:normAutofit/>
          </a:bodyPr>
          <a:lstStyle/>
          <a:p>
            <a:r>
              <a:rPr lang="en-US" sz="2000" dirty="0"/>
              <a:t>Jitter amplifications</a:t>
            </a:r>
            <a:endParaRPr lang="en-GB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D2A5EA-35FB-C47F-B885-C058FB86D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89A783-6749-5D34-0BF3-B52D97DFA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CLIC MB Injector Design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DAB820-14F7-CDEE-1702-C676FCEBC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6</a:t>
            </a:fld>
            <a:endParaRPr lang="zh-CN" alt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D8BE991-E228-3E63-4156-BCDCD250577F}"/>
              </a:ext>
            </a:extLst>
          </p:cNvPr>
          <p:cNvSpPr txBox="1"/>
          <p:nvPr/>
        </p:nvSpPr>
        <p:spPr>
          <a:xfrm>
            <a:off x="3104338" y="1128021"/>
            <a:ext cx="195915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0000FF"/>
                </a:solidFill>
              </a:rPr>
              <a:t>a0 = 17 mm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B0C7375E-A88B-4924-6817-22A6101C69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2389" y="1612207"/>
            <a:ext cx="3228942" cy="2465884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171801B5-329F-4B15-3BC1-6CF178C07F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403" y="4151520"/>
            <a:ext cx="3314886" cy="2360199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BB3D8173-6E19-A403-000B-E9CF0FDDA1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39674" y="4151520"/>
            <a:ext cx="3314886" cy="2380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9003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9AC738-EC85-E1CC-C05F-6A198E0979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52370-48B3-02F0-C5C0-FCB0D03311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e- Injector </a:t>
            </a:r>
            <a:r>
              <a:rPr lang="en-US" dirty="0" err="1"/>
              <a:t>Linac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1C2FB8-363A-1769-4307-0DCAA61BDE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28" y="949910"/>
            <a:ext cx="8655729" cy="627100"/>
          </a:xfrm>
        </p:spPr>
        <p:txBody>
          <a:bodyPr>
            <a:normAutofit/>
          </a:bodyPr>
          <a:lstStyle/>
          <a:p>
            <a:r>
              <a:rPr lang="en-US" sz="2000" dirty="0"/>
              <a:t>Jitter amplifications</a:t>
            </a:r>
            <a:endParaRPr lang="en-GB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F1ED25-AC8C-8749-93FE-F22BCC65B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5B21DA-F1F9-8EE3-B4F8-54AA8F698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CLIC MB Injector Design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D05A6A-B423-9C28-9ECE-785591FDB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7</a:t>
            </a:fld>
            <a:endParaRPr lang="zh-CN" alt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EC6272A-D28F-D6F9-B4D9-71C76C03CC20}"/>
              </a:ext>
            </a:extLst>
          </p:cNvPr>
          <p:cNvSpPr txBox="1"/>
          <p:nvPr/>
        </p:nvSpPr>
        <p:spPr>
          <a:xfrm>
            <a:off x="3247210" y="1195462"/>
            <a:ext cx="195915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0000FF"/>
                </a:solidFill>
              </a:rPr>
              <a:t>a0 = 18 mm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9A17F2BF-D759-E8D3-9B9C-7AE35C8FA6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408" y="4158169"/>
            <a:ext cx="3314885" cy="231642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3E40BCC1-E15F-AA12-DF21-A2379ADBF0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192" y="4158169"/>
            <a:ext cx="3146700" cy="2248877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5AA1D878-FCD4-09AC-6A2D-6B56AA1020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408" y="1614134"/>
            <a:ext cx="3314885" cy="2425228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400D8882-7488-0738-0FDC-B14CEDEECC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7191" y="1577010"/>
            <a:ext cx="3314885" cy="2519480"/>
          </a:xfrm>
          <a:prstGeom prst="rect">
            <a:avLst/>
          </a:prstGeom>
        </p:spPr>
      </p:pic>
      <p:sp>
        <p:nvSpPr>
          <p:cNvPr id="16" name="TextBox 14">
            <a:extLst>
              <a:ext uri="{FF2B5EF4-FFF2-40B4-BE49-F238E27FC236}">
                <a16:creationId xmlns:a16="http://schemas.microsoft.com/office/drawing/2014/main" id="{4567A5B6-BA5E-C1EC-DEFC-A3893F0EB420}"/>
              </a:ext>
            </a:extLst>
          </p:cNvPr>
          <p:cNvSpPr txBox="1"/>
          <p:nvPr/>
        </p:nvSpPr>
        <p:spPr>
          <a:xfrm>
            <a:off x="5458676" y="1022951"/>
            <a:ext cx="22834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</a:rPr>
              <a:t>Average, Max, Min are smaller than a0 = 17 mm</a:t>
            </a:r>
          </a:p>
        </p:txBody>
      </p:sp>
    </p:spTree>
    <p:extLst>
      <p:ext uri="{BB962C8B-B14F-4D97-AF65-F5344CB8AC3E}">
        <p14:creationId xmlns:p14="http://schemas.microsoft.com/office/powerpoint/2010/main" val="16851216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F4CEB6-10A6-FE70-6C2D-7FCA3A49C6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102A97-6AAF-ED31-33C8-8572E5B2D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e- Injector </a:t>
            </a:r>
            <a:r>
              <a:rPr lang="en-US" dirty="0" err="1"/>
              <a:t>Linac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B3E8EC-86B5-4562-46B6-FE94A77CD7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28" y="949910"/>
            <a:ext cx="8655729" cy="627100"/>
          </a:xfrm>
        </p:spPr>
        <p:txBody>
          <a:bodyPr>
            <a:normAutofit/>
          </a:bodyPr>
          <a:lstStyle/>
          <a:p>
            <a:r>
              <a:rPr lang="en-US" sz="2000" dirty="0"/>
              <a:t>Jitter amplifications</a:t>
            </a:r>
            <a:endParaRPr lang="en-GB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014BD-80AF-4180-B0EB-C71CFB605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F8DAA4-53C5-2420-9E25-53F0B4208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CLIC MB Injector Design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43BF8F-F10E-6F1C-9EE1-9298DD46F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8</a:t>
            </a:fld>
            <a:endParaRPr lang="zh-CN" alt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BA0717C-9909-39CC-1FC6-830DFB89F64E}"/>
              </a:ext>
            </a:extLst>
          </p:cNvPr>
          <p:cNvSpPr txBox="1"/>
          <p:nvPr/>
        </p:nvSpPr>
        <p:spPr>
          <a:xfrm>
            <a:off x="1450105" y="1327819"/>
            <a:ext cx="195915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0000FF"/>
                </a:solidFill>
              </a:rPr>
              <a:t>a0 = 17 mm</a:t>
            </a:r>
          </a:p>
        </p:txBody>
      </p:sp>
      <p:sp>
        <p:nvSpPr>
          <p:cNvPr id="7" name="TextBox 14">
            <a:extLst>
              <a:ext uri="{FF2B5EF4-FFF2-40B4-BE49-F238E27FC236}">
                <a16:creationId xmlns:a16="http://schemas.microsoft.com/office/drawing/2014/main" id="{85DA7B67-F227-B3D6-CD01-9AF74AE1144E}"/>
              </a:ext>
            </a:extLst>
          </p:cNvPr>
          <p:cNvSpPr txBox="1"/>
          <p:nvPr/>
        </p:nvSpPr>
        <p:spPr>
          <a:xfrm>
            <a:off x="5393109" y="1376955"/>
            <a:ext cx="195915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0000FF"/>
                </a:solidFill>
              </a:rPr>
              <a:t>a0 = 18 mm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B695C254-C670-41EE-5A71-26E3473F32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858" y="1865520"/>
            <a:ext cx="3314886" cy="236019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7F8A414B-2595-14EE-EFBD-6EA05C55A1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858" y="4179866"/>
            <a:ext cx="3314886" cy="2380732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D298F3FA-1700-33C8-510D-495076ADF4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6826" y="1887406"/>
            <a:ext cx="3314885" cy="2316426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F32F792F-1A7F-A3D7-F68A-969D1D289F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35011" y="4225718"/>
            <a:ext cx="3146700" cy="2248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7050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5159C6-29BE-3F9A-07D5-730C2BC9B0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63B1C6-132D-33BF-1F9F-3811583835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28" y="949909"/>
            <a:ext cx="8655729" cy="496718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dirty="0"/>
              <a:t>For long-range wake, a0 = 18 mm seems better than a0 = 17 mm.</a:t>
            </a:r>
          </a:p>
          <a:p>
            <a:pPr>
              <a:lnSpc>
                <a:spcPct val="150000"/>
              </a:lnSpc>
            </a:pPr>
            <a:r>
              <a:rPr lang="en-GB" sz="2400" dirty="0"/>
              <a:t>e- Injector </a:t>
            </a:r>
            <a:r>
              <a:rPr lang="en-GB" sz="2400" dirty="0" err="1"/>
              <a:t>Linac</a:t>
            </a:r>
            <a:r>
              <a:rPr lang="en-GB" sz="2400" dirty="0"/>
              <a:t> well designed. No emittance growth. Final energy spread is 0.15% @ 2.86 GeV. BBA works very well. Jitter amplification seems OK (Fc ~ 1.0, </a:t>
            </a:r>
            <a:r>
              <a:rPr lang="en-GB" sz="2400" dirty="0" err="1"/>
              <a:t>Frms</a:t>
            </a:r>
            <a:r>
              <a:rPr lang="en-GB" sz="2400" dirty="0"/>
              <a:t> ~ 1.4).</a:t>
            </a:r>
          </a:p>
          <a:p>
            <a:pPr>
              <a:lnSpc>
                <a:spcPct val="150000"/>
              </a:lnSpc>
            </a:pPr>
            <a:r>
              <a:rPr lang="en-US" altLang="zh-CN" sz="2400" dirty="0"/>
              <a:t>e+ Injector </a:t>
            </a:r>
            <a:r>
              <a:rPr lang="en-US" altLang="zh-CN" sz="2400" dirty="0" err="1"/>
              <a:t>Linac</a:t>
            </a:r>
            <a:r>
              <a:rPr lang="en-US" altLang="zh-CN" sz="2400" dirty="0"/>
              <a:t> design, simulation and jitter amplification study in progress</a:t>
            </a:r>
            <a:endParaRPr lang="en-GB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9328F3-9C35-A2B6-9F8E-4E00B72238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36576B-0855-EF89-9D3E-40AD85F18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CLIC MB Injector Design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2A9F37-A317-CB01-DC09-F04B6C6D0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5507814"/>
      </p:ext>
    </p:extLst>
  </p:cSld>
  <p:clrMapOvr>
    <a:masterClrMapping/>
  </p:clrMapOvr>
</p:sld>
</file>

<file path=ppt/theme/theme1.xml><?xml version="1.0" encoding="utf-8"?>
<a:theme xmlns:a="http://schemas.openxmlformats.org/drawingml/2006/main" name="MS Office 365 Theme - M1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S Office 365 Theme - M1" id="{2B0F6857-42FD-4C6B-97B8-C295891B54F1}" vid="{C48857E3-B9FA-4BD1-A8EB-E82CD44AEAE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MS Office 365 Theme - M1</Template>
  <TotalTime>12212</TotalTime>
  <Words>480</Words>
  <Application>Microsoft Office PowerPoint</Application>
  <PresentationFormat>全屏显示(4:3)</PresentationFormat>
  <Paragraphs>84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MS Office 365 Theme - M1</vt:lpstr>
      <vt:lpstr>Comprehensive redesign of CLIC MB Injector</vt:lpstr>
      <vt:lpstr>Layout</vt:lpstr>
      <vt:lpstr>New e- Injector Linac</vt:lpstr>
      <vt:lpstr>New e- Injector Linac</vt:lpstr>
      <vt:lpstr>New e- Injector Linac</vt:lpstr>
      <vt:lpstr>New e- Injector Linac</vt:lpstr>
      <vt:lpstr>New e- Injector Linac</vt:lpstr>
      <vt:lpstr>New e- Injector Linac</vt:lpstr>
      <vt:lpstr>Conclusions</vt:lpstr>
      <vt:lpstr>BACKUP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Yongke Zhao</dc:creator>
  <cp:lastModifiedBy>Yongke Zhao</cp:lastModifiedBy>
  <cp:revision>314</cp:revision>
  <dcterms:created xsi:type="dcterms:W3CDTF">2023-01-18T11:55:16Z</dcterms:created>
  <dcterms:modified xsi:type="dcterms:W3CDTF">2024-12-01T21:01:34Z</dcterms:modified>
</cp:coreProperties>
</file>