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48" r:id="rId2"/>
  </p:sldMasterIdLst>
  <p:notesMasterIdLst>
    <p:notesMasterId r:id="rId31"/>
  </p:notesMasterIdLst>
  <p:sldIdLst>
    <p:sldId id="256" r:id="rId3"/>
    <p:sldId id="257" r:id="rId4"/>
    <p:sldId id="259" r:id="rId5"/>
    <p:sldId id="264" r:id="rId6"/>
    <p:sldId id="265" r:id="rId7"/>
    <p:sldId id="267" r:id="rId8"/>
    <p:sldId id="268" r:id="rId9"/>
    <p:sldId id="670" r:id="rId10"/>
    <p:sldId id="676" r:id="rId11"/>
    <p:sldId id="677" r:id="rId12"/>
    <p:sldId id="671" r:id="rId13"/>
    <p:sldId id="672" r:id="rId14"/>
    <p:sldId id="673" r:id="rId15"/>
    <p:sldId id="674" r:id="rId16"/>
    <p:sldId id="655" r:id="rId17"/>
    <p:sldId id="656" r:id="rId18"/>
    <p:sldId id="661" r:id="rId19"/>
    <p:sldId id="663" r:id="rId20"/>
    <p:sldId id="668" r:id="rId21"/>
    <p:sldId id="666" r:id="rId22"/>
    <p:sldId id="667" r:id="rId23"/>
    <p:sldId id="258" r:id="rId24"/>
    <p:sldId id="269" r:id="rId25"/>
    <p:sldId id="639" r:id="rId26"/>
    <p:sldId id="651" r:id="rId27"/>
    <p:sldId id="652" r:id="rId28"/>
    <p:sldId id="653" r:id="rId29"/>
    <p:sldId id="654" r:id="rId3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999"/>
    <a:srgbClr val="CCECFF"/>
    <a:srgbClr val="66CC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94AB76B-5195-4D71-AEC8-A67CCEE3BDBC}" v="2" dt="2025-02-18T14:10:42.12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2" d="100"/>
          <a:sy n="82" d="100"/>
        </p:scale>
        <p:origin x="720" y="7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37" Type="http://schemas.microsoft.com/office/2015/10/relationships/revisionInfo" Target="revisionInfo.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microsoft.com/office/2016/11/relationships/changesInfo" Target="changesInfos/changesInfo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 Id="rId8" Type="http://schemas.openxmlformats.org/officeDocument/2006/relationships/slide" Target="slides/slide6.xml"/><Relationship Id="rId3" Type="http://schemas.openxmlformats.org/officeDocument/2006/relationships/slide" Target="slides/slid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usan Veldsman" userId="277caef8-9069-4a97-a28b-74a11cb4ce81" providerId="ADAL" clId="{894AB76B-5195-4D71-AEC8-A67CCEE3BDBC}"/>
    <pc:docChg chg="undo custSel addSld delSld modSld">
      <pc:chgData name="Susan Veldsman" userId="277caef8-9069-4a97-a28b-74a11cb4ce81" providerId="ADAL" clId="{894AB76B-5195-4D71-AEC8-A67CCEE3BDBC}" dt="2025-02-20T07:28:17.923" v="148" actId="20577"/>
      <pc:docMkLst>
        <pc:docMk/>
      </pc:docMkLst>
      <pc:sldChg chg="modSp mod">
        <pc:chgData name="Susan Veldsman" userId="277caef8-9069-4a97-a28b-74a11cb4ce81" providerId="ADAL" clId="{894AB76B-5195-4D71-AEC8-A67CCEE3BDBC}" dt="2025-02-20T07:28:17.923" v="148" actId="20577"/>
        <pc:sldMkLst>
          <pc:docMk/>
          <pc:sldMk cId="4223308896" sldId="256"/>
        </pc:sldMkLst>
        <pc:spChg chg="mod">
          <ac:chgData name="Susan Veldsman" userId="277caef8-9069-4a97-a28b-74a11cb4ce81" providerId="ADAL" clId="{894AB76B-5195-4D71-AEC8-A67CCEE3BDBC}" dt="2025-02-20T05:21:33.928" v="8" actId="20577"/>
          <ac:spMkLst>
            <pc:docMk/>
            <pc:sldMk cId="4223308896" sldId="256"/>
            <ac:spMk id="2" creationId="{1982C2BB-C4CE-7043-C238-B084C1818FF1}"/>
          </ac:spMkLst>
        </pc:spChg>
        <pc:spChg chg="mod">
          <ac:chgData name="Susan Veldsman" userId="277caef8-9069-4a97-a28b-74a11cb4ce81" providerId="ADAL" clId="{894AB76B-5195-4D71-AEC8-A67CCEE3BDBC}" dt="2025-02-20T07:28:17.923" v="148" actId="20577"/>
          <ac:spMkLst>
            <pc:docMk/>
            <pc:sldMk cId="4223308896" sldId="256"/>
            <ac:spMk id="3" creationId="{5B2FA3F6-7898-BBCF-BB9E-AA90CCD8C575}"/>
          </ac:spMkLst>
        </pc:spChg>
      </pc:sldChg>
      <pc:sldChg chg="del">
        <pc:chgData name="Susan Veldsman" userId="277caef8-9069-4a97-a28b-74a11cb4ce81" providerId="ADAL" clId="{894AB76B-5195-4D71-AEC8-A67CCEE3BDBC}" dt="2025-02-20T06:00:09.145" v="140" actId="47"/>
        <pc:sldMkLst>
          <pc:docMk/>
          <pc:sldMk cId="0" sldId="263"/>
        </pc:sldMkLst>
      </pc:sldChg>
      <pc:sldChg chg="del">
        <pc:chgData name="Susan Veldsman" userId="277caef8-9069-4a97-a28b-74a11cb4ce81" providerId="ADAL" clId="{894AB76B-5195-4D71-AEC8-A67CCEE3BDBC}" dt="2025-02-20T05:31:56.181" v="13" actId="47"/>
        <pc:sldMkLst>
          <pc:docMk/>
          <pc:sldMk cId="0" sldId="266"/>
        </pc:sldMkLst>
      </pc:sldChg>
      <pc:sldChg chg="add del">
        <pc:chgData name="Susan Veldsman" userId="277caef8-9069-4a97-a28b-74a11cb4ce81" providerId="ADAL" clId="{894AB76B-5195-4D71-AEC8-A67CCEE3BDBC}" dt="2025-02-20T05:31:52.780" v="12" actId="47"/>
        <pc:sldMkLst>
          <pc:docMk/>
          <pc:sldMk cId="0" sldId="267"/>
        </pc:sldMkLst>
      </pc:sldChg>
      <pc:sldChg chg="add del">
        <pc:chgData name="Susan Veldsman" userId="277caef8-9069-4a97-a28b-74a11cb4ce81" providerId="ADAL" clId="{894AB76B-5195-4D71-AEC8-A67CCEE3BDBC}" dt="2025-02-20T05:32:04.688" v="14" actId="47"/>
        <pc:sldMkLst>
          <pc:docMk/>
          <pc:sldMk cId="1008504737" sldId="650"/>
        </pc:sldMkLst>
      </pc:sldChg>
      <pc:sldChg chg="modSp mod">
        <pc:chgData name="Susan Veldsman" userId="277caef8-9069-4a97-a28b-74a11cb4ce81" providerId="ADAL" clId="{894AB76B-5195-4D71-AEC8-A67CCEE3BDBC}" dt="2025-02-20T06:02:31.468" v="144" actId="255"/>
        <pc:sldMkLst>
          <pc:docMk/>
          <pc:sldMk cId="3795770054" sldId="651"/>
        </pc:sldMkLst>
        <pc:spChg chg="mod">
          <ac:chgData name="Susan Veldsman" userId="277caef8-9069-4a97-a28b-74a11cb4ce81" providerId="ADAL" clId="{894AB76B-5195-4D71-AEC8-A67CCEE3BDBC}" dt="2025-02-20T06:02:31.468" v="144" actId="255"/>
          <ac:spMkLst>
            <pc:docMk/>
            <pc:sldMk cId="3795770054" sldId="651"/>
            <ac:spMk id="17411" creationId="{7623E6BB-D359-6567-D32A-2802F00B8C68}"/>
          </ac:spMkLst>
        </pc:spChg>
      </pc:sldChg>
      <pc:sldChg chg="addSp delSp modSp mod">
        <pc:chgData name="Susan Veldsman" userId="277caef8-9069-4a97-a28b-74a11cb4ce81" providerId="ADAL" clId="{894AB76B-5195-4D71-AEC8-A67CCEE3BDBC}" dt="2025-02-18T14:10:45.663" v="2" actId="1076"/>
        <pc:sldMkLst>
          <pc:docMk/>
          <pc:sldMk cId="3743929550" sldId="654"/>
        </pc:sldMkLst>
        <pc:picChg chg="add mod">
          <ac:chgData name="Susan Veldsman" userId="277caef8-9069-4a97-a28b-74a11cb4ce81" providerId="ADAL" clId="{894AB76B-5195-4D71-AEC8-A67CCEE3BDBC}" dt="2025-02-18T14:10:45.663" v="2" actId="1076"/>
          <ac:picMkLst>
            <pc:docMk/>
            <pc:sldMk cId="3743929550" sldId="654"/>
            <ac:picMk id="2" creationId="{CB031893-6B43-F4BB-F052-F69393218707}"/>
          </ac:picMkLst>
        </pc:picChg>
      </pc:sldChg>
      <pc:sldChg chg="del">
        <pc:chgData name="Susan Veldsman" userId="277caef8-9069-4a97-a28b-74a11cb4ce81" providerId="ADAL" clId="{894AB76B-5195-4D71-AEC8-A67CCEE3BDBC}" dt="2025-02-20T06:01:03.939" v="141" actId="47"/>
        <pc:sldMkLst>
          <pc:docMk/>
          <pc:sldMk cId="1064170200" sldId="675"/>
        </pc:sldMkLst>
      </pc:sldChg>
      <pc:sldChg chg="modSp new mod">
        <pc:chgData name="Susan Veldsman" userId="277caef8-9069-4a97-a28b-74a11cb4ce81" providerId="ADAL" clId="{894AB76B-5195-4D71-AEC8-A67CCEE3BDBC}" dt="2025-02-20T05:46:04.895" v="122" actId="255"/>
        <pc:sldMkLst>
          <pc:docMk/>
          <pc:sldMk cId="3640274380" sldId="676"/>
        </pc:sldMkLst>
        <pc:spChg chg="mod">
          <ac:chgData name="Susan Veldsman" userId="277caef8-9069-4a97-a28b-74a11cb4ce81" providerId="ADAL" clId="{894AB76B-5195-4D71-AEC8-A67CCEE3BDBC}" dt="2025-02-20T05:43:08.926" v="53" actId="113"/>
          <ac:spMkLst>
            <pc:docMk/>
            <pc:sldMk cId="3640274380" sldId="676"/>
            <ac:spMk id="2" creationId="{DB8788CA-44B8-59DA-7EA9-ACC1ECD6B940}"/>
          </ac:spMkLst>
        </pc:spChg>
        <pc:spChg chg="mod">
          <ac:chgData name="Susan Veldsman" userId="277caef8-9069-4a97-a28b-74a11cb4ce81" providerId="ADAL" clId="{894AB76B-5195-4D71-AEC8-A67CCEE3BDBC}" dt="2025-02-20T05:46:04.895" v="122" actId="255"/>
          <ac:spMkLst>
            <pc:docMk/>
            <pc:sldMk cId="3640274380" sldId="676"/>
            <ac:spMk id="3" creationId="{DA5BBC54-8680-84FD-ED34-5DB83FCE41CC}"/>
          </ac:spMkLst>
        </pc:spChg>
      </pc:sldChg>
      <pc:sldChg chg="modSp new del mod">
        <pc:chgData name="Susan Veldsman" userId="277caef8-9069-4a97-a28b-74a11cb4ce81" providerId="ADAL" clId="{894AB76B-5195-4D71-AEC8-A67CCEE3BDBC}" dt="2025-02-20T05:56:13.337" v="127" actId="47"/>
        <pc:sldMkLst>
          <pc:docMk/>
          <pc:sldMk cId="2700227950" sldId="677"/>
        </pc:sldMkLst>
        <pc:spChg chg="mod">
          <ac:chgData name="Susan Veldsman" userId="277caef8-9069-4a97-a28b-74a11cb4ce81" providerId="ADAL" clId="{894AB76B-5195-4D71-AEC8-A67CCEE3BDBC}" dt="2025-02-20T05:56:09.337" v="126"/>
          <ac:spMkLst>
            <pc:docMk/>
            <pc:sldMk cId="2700227950" sldId="677"/>
            <ac:spMk id="3" creationId="{D66BE4E9-248F-15B5-F300-89562249F84D}"/>
          </ac:spMkLst>
        </pc:spChg>
      </pc:sldChg>
      <pc:sldChg chg="addSp modSp new mod">
        <pc:chgData name="Susan Veldsman" userId="277caef8-9069-4a97-a28b-74a11cb4ce81" providerId="ADAL" clId="{894AB76B-5195-4D71-AEC8-A67CCEE3BDBC}" dt="2025-02-20T05:58:02.438" v="139" actId="1076"/>
        <pc:sldMkLst>
          <pc:docMk/>
          <pc:sldMk cId="3418782387" sldId="677"/>
        </pc:sldMkLst>
        <pc:spChg chg="add mod">
          <ac:chgData name="Susan Veldsman" userId="277caef8-9069-4a97-a28b-74a11cb4ce81" providerId="ADAL" clId="{894AB76B-5195-4D71-AEC8-A67CCEE3BDBC}" dt="2025-02-20T05:58:02.438" v="139" actId="1076"/>
          <ac:spMkLst>
            <pc:docMk/>
            <pc:sldMk cId="3418782387" sldId="677"/>
            <ac:spMk id="3" creationId="{2B1838DE-35B1-9EA9-67EC-C9224374F8EB}"/>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Z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8A3EB20-B863-4028-AD24-A07ABB279589}" type="datetimeFigureOut">
              <a:rPr lang="en-ZA" smtClean="0"/>
              <a:t>2025/02/20</a:t>
            </a:fld>
            <a:endParaRPr lang="en-Z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Z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Z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ECB6E6C-E6DA-4EA4-8038-3B23C00C0533}" type="slidenum">
              <a:rPr lang="en-ZA" smtClean="0"/>
              <a:t>‹#›</a:t>
            </a:fld>
            <a:endParaRPr lang="en-ZA"/>
          </a:p>
        </p:txBody>
      </p:sp>
    </p:spTree>
    <p:extLst>
      <p:ext uri="{BB962C8B-B14F-4D97-AF65-F5344CB8AC3E}">
        <p14:creationId xmlns:p14="http://schemas.microsoft.com/office/powerpoint/2010/main" val="18319132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www.unesco.org/reports/science/2021/en"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Google Shape;97;p2:notes"/>
          <p:cNvSpPr>
            <a:spLocks noGrp="1" noRot="1" noChangeAspect="1"/>
          </p:cNvSpPr>
          <p:nvPr>
            <p:ph type="sldImg" idx="2"/>
          </p:nvPr>
        </p:nvSpPr>
        <p:spPr>
          <a:xfrm>
            <a:off x="439738" y="1252538"/>
            <a:ext cx="6008687"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8" name="Google Shape;98;p2:notes"/>
          <p:cNvSpPr txBox="1">
            <a:spLocks noGrp="1"/>
          </p:cNvSpPr>
          <p:nvPr>
            <p:ph type="body" idx="1"/>
          </p:nvPr>
        </p:nvSpPr>
        <p:spPr>
          <a:xfrm>
            <a:off x="688817" y="4822269"/>
            <a:ext cx="5510530" cy="3945493"/>
          </a:xfrm>
          <a:prstGeom prst="rect">
            <a:avLst/>
          </a:prstGeom>
          <a:noFill/>
          <a:ln>
            <a:noFill/>
          </a:ln>
        </p:spPr>
        <p:txBody>
          <a:bodyPr spcFirstLastPara="1" wrap="square" lIns="96600" tIns="48300" rIns="96600" bIns="483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r>
              <a:rPr lang="en-GB" b="0"/>
              <a:t>Funded by the GBMF, the IAP project – “Combatting predatory journals and conferences”  - was launched in May 2020 and reports shortly.</a:t>
            </a:r>
            <a:endParaRPr/>
          </a:p>
          <a:p>
            <a:pPr marL="457200" marR="0" lvl="0" indent="-228600" algn="l" rtl="0">
              <a:lnSpc>
                <a:spcPct val="100000"/>
              </a:lnSpc>
              <a:spcBef>
                <a:spcPts val="0"/>
              </a:spcBef>
              <a:spcAft>
                <a:spcPts val="0"/>
              </a:spcAft>
              <a:buClr>
                <a:srgbClr val="000000"/>
              </a:buClr>
              <a:buSzPts val="1400"/>
              <a:buFont typeface="Arial"/>
              <a:buNone/>
            </a:pPr>
            <a:endParaRPr b="0"/>
          </a:p>
          <a:p>
            <a:pPr marL="457200" marR="0" lvl="0" indent="-228600" algn="l" rtl="0">
              <a:lnSpc>
                <a:spcPct val="100000"/>
              </a:lnSpc>
              <a:spcBef>
                <a:spcPts val="0"/>
              </a:spcBef>
              <a:spcAft>
                <a:spcPts val="0"/>
              </a:spcAft>
              <a:buClr>
                <a:srgbClr val="000000"/>
              </a:buClr>
              <a:buSzPts val="1400"/>
              <a:buFont typeface="Arial"/>
              <a:buNone/>
            </a:pPr>
            <a:endParaRPr b="1"/>
          </a:p>
          <a:p>
            <a:pPr marL="457200" marR="0" lvl="0" indent="-228600" algn="l" rtl="0">
              <a:lnSpc>
                <a:spcPct val="100000"/>
              </a:lnSpc>
              <a:spcBef>
                <a:spcPts val="0"/>
              </a:spcBef>
              <a:spcAft>
                <a:spcPts val="0"/>
              </a:spcAft>
              <a:buClr>
                <a:srgbClr val="000000"/>
              </a:buClr>
              <a:buSzPts val="1400"/>
              <a:buFont typeface="Arial"/>
              <a:buNone/>
            </a:pPr>
            <a:endParaRPr/>
          </a:p>
        </p:txBody>
      </p:sp>
      <p:sp>
        <p:nvSpPr>
          <p:cNvPr id="99" name="Google Shape;99;p2:notes"/>
          <p:cNvSpPr txBox="1">
            <a:spLocks noGrp="1"/>
          </p:cNvSpPr>
          <p:nvPr>
            <p:ph type="sldNum" idx="12"/>
          </p:nvPr>
        </p:nvSpPr>
        <p:spPr>
          <a:xfrm>
            <a:off x="3901698" y="9517547"/>
            <a:ext cx="2984871" cy="502754"/>
          </a:xfrm>
          <a:prstGeom prst="rect">
            <a:avLst/>
          </a:prstGeom>
          <a:noFill/>
          <a:ln>
            <a:noFill/>
          </a:ln>
        </p:spPr>
        <p:txBody>
          <a:bodyPr spcFirstLastPara="1" wrap="square" lIns="96600" tIns="48300" rIns="96600" bIns="48300" anchor="b" anchorCtr="0">
            <a:noAutofit/>
          </a:bodyPr>
          <a:lstStyle/>
          <a:p>
            <a:pPr marL="0" lvl="0" indent="0" algn="l" rtl="0">
              <a:lnSpc>
                <a:spcPct val="100000"/>
              </a:lnSpc>
              <a:spcBef>
                <a:spcPts val="0"/>
              </a:spcBef>
              <a:spcAft>
                <a:spcPts val="0"/>
              </a:spcAft>
              <a:buNone/>
            </a:pPr>
            <a:fld id="{00000000-1234-1234-1234-123412341234}" type="slidenum">
              <a:rPr lang="en-GB"/>
              <a:t>2</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p4:notes"/>
          <p:cNvSpPr>
            <a:spLocks noGrp="1" noRot="1" noChangeAspect="1"/>
          </p:cNvSpPr>
          <p:nvPr>
            <p:ph type="sldImg" idx="2"/>
          </p:nvPr>
        </p:nvSpPr>
        <p:spPr>
          <a:xfrm>
            <a:off x="439738" y="1252538"/>
            <a:ext cx="6008687"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4" name="Google Shape;134;p4:notes"/>
          <p:cNvSpPr txBox="1">
            <a:spLocks noGrp="1"/>
          </p:cNvSpPr>
          <p:nvPr>
            <p:ph type="body" idx="1"/>
          </p:nvPr>
        </p:nvSpPr>
        <p:spPr>
          <a:xfrm>
            <a:off x="688817" y="4822269"/>
            <a:ext cx="5510530" cy="3945493"/>
          </a:xfrm>
          <a:prstGeom prst="rect">
            <a:avLst/>
          </a:prstGeom>
          <a:noFill/>
          <a:ln>
            <a:noFill/>
          </a:ln>
        </p:spPr>
        <p:txBody>
          <a:bodyPr spcFirstLastPara="1" wrap="square" lIns="96600" tIns="48300" rIns="96600" bIns="48300" anchor="t" anchorCtr="0">
            <a:noAutofit/>
          </a:bodyPr>
          <a:lstStyle/>
          <a:p>
            <a:pPr marL="0" lvl="0" indent="0" algn="l" rtl="0">
              <a:lnSpc>
                <a:spcPct val="100000"/>
              </a:lnSpc>
              <a:spcBef>
                <a:spcPts val="0"/>
              </a:spcBef>
              <a:spcAft>
                <a:spcPts val="0"/>
              </a:spcAft>
              <a:buSzPts val="1400"/>
              <a:buNone/>
            </a:pPr>
            <a:r>
              <a:rPr lang="en-GB" b="0"/>
              <a:t>[Read from slide]</a:t>
            </a:r>
            <a:endParaRPr b="0"/>
          </a:p>
          <a:p>
            <a:pPr marL="0" lvl="0" indent="0" algn="l" rtl="0">
              <a:lnSpc>
                <a:spcPct val="100000"/>
              </a:lnSpc>
              <a:spcBef>
                <a:spcPts val="0"/>
              </a:spcBef>
              <a:spcAft>
                <a:spcPts val="0"/>
              </a:spcAft>
              <a:buSzPts val="1400"/>
              <a:buNone/>
            </a:pPr>
            <a:r>
              <a:rPr lang="en-GB" b="0"/>
              <a:t>The study speaks to the system as a whole i.e. to key stakeholders whose action can effect systemic change.  Each needs to play their part, and this includes all of you.  </a:t>
            </a:r>
            <a:endParaRPr/>
          </a:p>
          <a:p>
            <a:pPr marL="0" lvl="0" indent="0" algn="l" rtl="0">
              <a:lnSpc>
                <a:spcPct val="100000"/>
              </a:lnSpc>
              <a:spcBef>
                <a:spcPts val="0"/>
              </a:spcBef>
              <a:spcAft>
                <a:spcPts val="0"/>
              </a:spcAft>
              <a:buSzPts val="1400"/>
              <a:buNone/>
            </a:pPr>
            <a:endParaRPr b="1"/>
          </a:p>
          <a:p>
            <a:pPr marL="0" lvl="0" indent="0" algn="l" rtl="0">
              <a:lnSpc>
                <a:spcPct val="100000"/>
              </a:lnSpc>
              <a:spcBef>
                <a:spcPts val="0"/>
              </a:spcBef>
              <a:spcAft>
                <a:spcPts val="0"/>
              </a:spcAft>
              <a:buSzPts val="1400"/>
              <a:buNone/>
            </a:pPr>
            <a:endParaRPr/>
          </a:p>
        </p:txBody>
      </p:sp>
      <p:sp>
        <p:nvSpPr>
          <p:cNvPr id="135" name="Google Shape;135;p4:notes"/>
          <p:cNvSpPr txBox="1">
            <a:spLocks noGrp="1"/>
          </p:cNvSpPr>
          <p:nvPr>
            <p:ph type="sldNum" idx="12"/>
          </p:nvPr>
        </p:nvSpPr>
        <p:spPr>
          <a:xfrm>
            <a:off x="3901698" y="9517547"/>
            <a:ext cx="2984871" cy="502754"/>
          </a:xfrm>
          <a:prstGeom prst="rect">
            <a:avLst/>
          </a:prstGeom>
          <a:noFill/>
          <a:ln>
            <a:noFill/>
          </a:ln>
        </p:spPr>
        <p:txBody>
          <a:bodyPr spcFirstLastPara="1" wrap="square" lIns="96600" tIns="48300" rIns="96600" bIns="48300" anchor="b" anchorCtr="0">
            <a:noAutofit/>
          </a:bodyPr>
          <a:lstStyle/>
          <a:p>
            <a:pPr marL="0" lvl="0" indent="0" algn="r" rtl="0">
              <a:lnSpc>
                <a:spcPct val="100000"/>
              </a:lnSpc>
              <a:spcBef>
                <a:spcPts val="0"/>
              </a:spcBef>
              <a:spcAft>
                <a:spcPts val="0"/>
              </a:spcAft>
              <a:buSzPts val="1400"/>
              <a:buNone/>
            </a:pPr>
            <a:fld id="{00000000-1234-1234-1234-123412341234}" type="slidenum">
              <a:rPr lang="en-GB"/>
              <a:t>3</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
        <p:cNvGrpSpPr/>
        <p:nvPr/>
      </p:nvGrpSpPr>
      <p:grpSpPr>
        <a:xfrm>
          <a:off x="0" y="0"/>
          <a:ext cx="0" cy="0"/>
          <a:chOff x="0" y="0"/>
          <a:chExt cx="0" cy="0"/>
        </a:xfrm>
      </p:grpSpPr>
      <p:sp>
        <p:nvSpPr>
          <p:cNvPr id="222" name="Google Shape;222;p9:notes"/>
          <p:cNvSpPr>
            <a:spLocks noGrp="1" noRot="1" noChangeAspect="1"/>
          </p:cNvSpPr>
          <p:nvPr>
            <p:ph type="sldImg" idx="2"/>
          </p:nvPr>
        </p:nvSpPr>
        <p:spPr>
          <a:xfrm>
            <a:off x="439738" y="1252538"/>
            <a:ext cx="6008687"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3" name="Google Shape;223;p9:notes"/>
          <p:cNvSpPr txBox="1">
            <a:spLocks noGrp="1"/>
          </p:cNvSpPr>
          <p:nvPr>
            <p:ph type="body" idx="1"/>
          </p:nvPr>
        </p:nvSpPr>
        <p:spPr>
          <a:xfrm>
            <a:off x="688817" y="4822269"/>
            <a:ext cx="5510530" cy="3945493"/>
          </a:xfrm>
          <a:prstGeom prst="rect">
            <a:avLst/>
          </a:prstGeom>
          <a:noFill/>
          <a:ln>
            <a:noFill/>
          </a:ln>
        </p:spPr>
        <p:txBody>
          <a:bodyPr spcFirstLastPara="1" wrap="square" lIns="96600" tIns="48300" rIns="96600" bIns="48300" anchor="t" anchorCtr="0">
            <a:noAutofit/>
          </a:bodyPr>
          <a:lstStyle/>
          <a:p>
            <a:pPr marL="0" lvl="0" indent="0" algn="l" rtl="0">
              <a:lnSpc>
                <a:spcPct val="100000"/>
              </a:lnSpc>
              <a:spcBef>
                <a:spcPts val="0"/>
              </a:spcBef>
              <a:spcAft>
                <a:spcPts val="0"/>
              </a:spcAft>
              <a:buClr>
                <a:schemeClr val="dk1"/>
              </a:buClr>
              <a:buSzPts val="1300"/>
              <a:buFont typeface="Calibri"/>
              <a:buNone/>
            </a:pPr>
            <a:r>
              <a:rPr lang="en-GB" sz="1300">
                <a:solidFill>
                  <a:srgbClr val="000000"/>
                </a:solidFill>
                <a:latin typeface="Times New Roman"/>
                <a:ea typeface="Times New Roman"/>
                <a:cs typeface="Times New Roman"/>
                <a:sym typeface="Times New Roman"/>
              </a:rPr>
              <a:t>We have conducted a survey of researchers – the largest and mosy comprehensive of this topic.</a:t>
            </a:r>
            <a:endParaRPr/>
          </a:p>
          <a:p>
            <a:pPr marL="0" lvl="0" indent="0" algn="l" rtl="0">
              <a:lnSpc>
                <a:spcPct val="100000"/>
              </a:lnSpc>
              <a:spcBef>
                <a:spcPts val="0"/>
              </a:spcBef>
              <a:spcAft>
                <a:spcPts val="0"/>
              </a:spcAft>
              <a:buClr>
                <a:schemeClr val="dk1"/>
              </a:buClr>
              <a:buSzPts val="1300"/>
              <a:buFont typeface="Calibri"/>
              <a:buNone/>
            </a:pPr>
            <a:endParaRPr sz="1300">
              <a:solidFill>
                <a:srgbClr val="000000"/>
              </a:solidFill>
              <a:latin typeface="Times New Roman"/>
              <a:ea typeface="Times New Roman"/>
              <a:cs typeface="Times New Roman"/>
              <a:sym typeface="Times New Roman"/>
            </a:endParaRPr>
          </a:p>
          <a:p>
            <a:pPr marL="0" lvl="0" indent="0" algn="l" rtl="0">
              <a:lnSpc>
                <a:spcPct val="100000"/>
              </a:lnSpc>
              <a:spcBef>
                <a:spcPts val="0"/>
              </a:spcBef>
              <a:spcAft>
                <a:spcPts val="0"/>
              </a:spcAft>
              <a:buSzPts val="1400"/>
              <a:buNone/>
            </a:pPr>
            <a:r>
              <a:rPr lang="en-GB"/>
              <a:t>Over </a:t>
            </a:r>
            <a:r>
              <a:rPr lang="en-GB" b="1"/>
              <a:t>1,800 researchers from 112 countries </a:t>
            </a:r>
            <a:r>
              <a:rPr lang="en-GB"/>
              <a:t>responded to the survey, providing a rich data set for analysis.  All major geographic regions of the world were represented, as were disciplines and career stages.  Just over half of the respondents were members or alumni of national or global academies.  If you participated, thank you!  We have learned a great deal.</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en-GB"/>
              <a:t>In fact, the data are stark: </a:t>
            </a:r>
            <a:r>
              <a:rPr lang="en-GB" b="1"/>
              <a:t>over 80%</a:t>
            </a:r>
            <a:r>
              <a:rPr lang="en-GB"/>
              <a:t> of respondents perceive that predatory journals and conferences are already a serious problem or on the rise in their country of work.</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endParaRPr/>
          </a:p>
        </p:txBody>
      </p:sp>
      <p:sp>
        <p:nvSpPr>
          <p:cNvPr id="224" name="Google Shape;224;p9:notes"/>
          <p:cNvSpPr txBox="1">
            <a:spLocks noGrp="1"/>
          </p:cNvSpPr>
          <p:nvPr>
            <p:ph type="sldNum" idx="12"/>
          </p:nvPr>
        </p:nvSpPr>
        <p:spPr>
          <a:xfrm>
            <a:off x="3901698" y="9517547"/>
            <a:ext cx="2984871" cy="502754"/>
          </a:xfrm>
          <a:prstGeom prst="rect">
            <a:avLst/>
          </a:prstGeom>
          <a:noFill/>
          <a:ln>
            <a:noFill/>
          </a:ln>
        </p:spPr>
        <p:txBody>
          <a:bodyPr spcFirstLastPara="1" wrap="square" lIns="96600" tIns="48300" rIns="96600" bIns="48300" anchor="b" anchorCtr="0">
            <a:noAutofit/>
          </a:bodyPr>
          <a:lstStyle/>
          <a:p>
            <a:pPr marL="0" lvl="0" indent="0" algn="r" rtl="0">
              <a:lnSpc>
                <a:spcPct val="100000"/>
              </a:lnSpc>
              <a:spcBef>
                <a:spcPts val="0"/>
              </a:spcBef>
              <a:spcAft>
                <a:spcPts val="0"/>
              </a:spcAft>
              <a:buSzPts val="1400"/>
              <a:buNone/>
            </a:pPr>
            <a:fld id="{00000000-1234-1234-1234-123412341234}" type="slidenum">
              <a:rPr lang="en-GB"/>
              <a:t>4</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5"/>
        <p:cNvGrpSpPr/>
        <p:nvPr/>
      </p:nvGrpSpPr>
      <p:grpSpPr>
        <a:xfrm>
          <a:off x="0" y="0"/>
          <a:ext cx="0" cy="0"/>
          <a:chOff x="0" y="0"/>
          <a:chExt cx="0" cy="0"/>
        </a:xfrm>
      </p:grpSpPr>
      <p:sp>
        <p:nvSpPr>
          <p:cNvPr id="236" name="Google Shape;236;p10:notes"/>
          <p:cNvSpPr>
            <a:spLocks noGrp="1" noRot="1" noChangeAspect="1"/>
          </p:cNvSpPr>
          <p:nvPr>
            <p:ph type="sldImg" idx="2"/>
          </p:nvPr>
        </p:nvSpPr>
        <p:spPr>
          <a:xfrm>
            <a:off x="439738" y="1252538"/>
            <a:ext cx="6008687"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7" name="Google Shape;237;p10:notes"/>
          <p:cNvSpPr txBox="1">
            <a:spLocks noGrp="1"/>
          </p:cNvSpPr>
          <p:nvPr>
            <p:ph type="body" idx="1"/>
          </p:nvPr>
        </p:nvSpPr>
        <p:spPr>
          <a:xfrm>
            <a:off x="688817" y="4822269"/>
            <a:ext cx="5510530" cy="3945493"/>
          </a:xfrm>
          <a:prstGeom prst="rect">
            <a:avLst/>
          </a:prstGeom>
          <a:noFill/>
          <a:ln>
            <a:noFill/>
          </a:ln>
        </p:spPr>
        <p:txBody>
          <a:bodyPr spcFirstLastPara="1" wrap="square" lIns="96600" tIns="48300" rIns="96600" bIns="48300" anchor="t" anchorCtr="0">
            <a:noAutofit/>
          </a:bodyPr>
          <a:lstStyle/>
          <a:p>
            <a:pPr marL="0" lvl="0" indent="0" algn="just" rtl="0">
              <a:lnSpc>
                <a:spcPct val="115000"/>
              </a:lnSpc>
              <a:spcBef>
                <a:spcPts val="1200"/>
              </a:spcBef>
              <a:spcAft>
                <a:spcPts val="0"/>
              </a:spcAft>
              <a:buSzPts val="1400"/>
              <a:buNone/>
            </a:pPr>
            <a:r>
              <a:rPr lang="en-GB" sz="1200">
                <a:latin typeface="Calibri"/>
                <a:ea typeface="Calibri"/>
                <a:cs typeface="Calibri"/>
                <a:sym typeface="Calibri"/>
              </a:rPr>
              <a:t>The survey tells us that </a:t>
            </a:r>
            <a:endParaRPr/>
          </a:p>
          <a:p>
            <a:pPr marL="171450" lvl="0" indent="-171450" algn="just" rtl="0">
              <a:lnSpc>
                <a:spcPct val="115000"/>
              </a:lnSpc>
              <a:spcBef>
                <a:spcPts val="1200"/>
              </a:spcBef>
              <a:spcAft>
                <a:spcPts val="0"/>
              </a:spcAft>
              <a:buClr>
                <a:schemeClr val="dk1"/>
              </a:buClr>
              <a:buSzPts val="1200"/>
              <a:buFont typeface="Arial"/>
              <a:buChar char="•"/>
            </a:pPr>
            <a:r>
              <a:rPr lang="en-GB" sz="1200">
                <a:latin typeface="Calibri"/>
                <a:ea typeface="Calibri"/>
                <a:cs typeface="Calibri"/>
                <a:sym typeface="Calibri"/>
              </a:rPr>
              <a:t>predatory journals and conferences may have infiltrated a wider demographic of researchers than previously thought, with researchers at all career stages needing to be on their guard, especially in lower and middle income countries, and in some disciplines more than others. </a:t>
            </a:r>
            <a:endParaRPr/>
          </a:p>
          <a:p>
            <a:pPr marL="171450" lvl="0" indent="-95250" algn="just" rtl="0">
              <a:lnSpc>
                <a:spcPct val="115000"/>
              </a:lnSpc>
              <a:spcBef>
                <a:spcPts val="1200"/>
              </a:spcBef>
              <a:spcAft>
                <a:spcPts val="0"/>
              </a:spcAft>
              <a:buClr>
                <a:schemeClr val="dk1"/>
              </a:buClr>
              <a:buSzPts val="1200"/>
              <a:buFont typeface="Arial"/>
              <a:buNone/>
            </a:pPr>
            <a:endParaRPr/>
          </a:p>
          <a:p>
            <a:pPr marL="171450" lvl="0" indent="-171450" algn="just" rtl="0">
              <a:lnSpc>
                <a:spcPct val="115000"/>
              </a:lnSpc>
              <a:spcBef>
                <a:spcPts val="1200"/>
              </a:spcBef>
              <a:spcAft>
                <a:spcPts val="0"/>
              </a:spcAft>
              <a:buClr>
                <a:schemeClr val="dk1"/>
              </a:buClr>
              <a:buSzPts val="1200"/>
              <a:buFont typeface="Arial"/>
              <a:buChar char="•"/>
            </a:pPr>
            <a:r>
              <a:rPr lang="en-GB" sz="1200">
                <a:latin typeface="Calibri"/>
                <a:ea typeface="Calibri"/>
                <a:cs typeface="Calibri"/>
                <a:sym typeface="Calibri"/>
              </a:rPr>
              <a:t>a significant proportion of respondents have admitted they have published in a predatory journal or participated in a predatory conference (14%), the large majority of them unknowingly. </a:t>
            </a:r>
            <a:endParaRPr/>
          </a:p>
          <a:p>
            <a:pPr marL="171450" lvl="0" indent="-171450" algn="just" rtl="0">
              <a:lnSpc>
                <a:spcPct val="115000"/>
              </a:lnSpc>
              <a:spcBef>
                <a:spcPts val="1200"/>
              </a:spcBef>
              <a:spcAft>
                <a:spcPts val="0"/>
              </a:spcAft>
              <a:buClr>
                <a:schemeClr val="dk1"/>
              </a:buClr>
              <a:buSzPts val="1200"/>
              <a:buFont typeface="Arial"/>
              <a:buChar char="•"/>
            </a:pPr>
            <a:r>
              <a:rPr lang="en-GB" sz="1200">
                <a:latin typeface="Calibri"/>
                <a:ea typeface="Calibri"/>
                <a:cs typeface="Calibri"/>
                <a:sym typeface="Calibri"/>
              </a:rPr>
              <a:t>Using this 14% figure as a conservative estimate, and the survey sample as a rough proxy for the global research community, if extrapolated, this could equate to around 1.2 million researchers and billions of dollars in wasted research costs based on figures in the </a:t>
            </a:r>
            <a:r>
              <a:rPr lang="en-GB" sz="1200" u="sng">
                <a:solidFill>
                  <a:schemeClr val="hlink"/>
                </a:solidFill>
                <a:latin typeface="Calibri"/>
                <a:ea typeface="Calibri"/>
                <a:cs typeface="Calibri"/>
                <a:sym typeface="Calibri"/>
                <a:hlinkClick r:id="rId3"/>
              </a:rPr>
              <a:t>UNESCO Science Report (2021</a:t>
            </a:r>
            <a:r>
              <a:rPr lang="en-GB" sz="1200" u="sng">
                <a:solidFill>
                  <a:srgbClr val="1155CC"/>
                </a:solidFill>
                <a:latin typeface="Calibri"/>
                <a:ea typeface="Calibri"/>
                <a:cs typeface="Calibri"/>
                <a:sym typeface="Calibri"/>
              </a:rPr>
              <a:t>).</a:t>
            </a:r>
            <a:endParaRPr sz="1200">
              <a:latin typeface="Calibri"/>
              <a:ea typeface="Calibri"/>
              <a:cs typeface="Calibri"/>
              <a:sym typeface="Calibri"/>
            </a:endParaRPr>
          </a:p>
          <a:p>
            <a:pPr marL="171450" lvl="0" indent="-171450" algn="just" rtl="0">
              <a:lnSpc>
                <a:spcPct val="115000"/>
              </a:lnSpc>
              <a:spcBef>
                <a:spcPts val="1200"/>
              </a:spcBef>
              <a:spcAft>
                <a:spcPts val="0"/>
              </a:spcAft>
              <a:buClr>
                <a:schemeClr val="dk1"/>
              </a:buClr>
              <a:buSzPts val="1200"/>
              <a:buFont typeface="Arial"/>
              <a:buChar char="•"/>
            </a:pPr>
            <a:r>
              <a:rPr lang="en-GB" sz="1200" b="1">
                <a:latin typeface="Calibri"/>
                <a:ea typeface="Calibri"/>
                <a:cs typeface="Calibri"/>
                <a:sym typeface="Calibri"/>
              </a:rPr>
              <a:t>This is not a trivial or marginal issue.  It requires urgent attention.</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endParaRPr/>
          </a:p>
        </p:txBody>
      </p:sp>
      <p:sp>
        <p:nvSpPr>
          <p:cNvPr id="238" name="Google Shape;238;p10:notes"/>
          <p:cNvSpPr txBox="1">
            <a:spLocks noGrp="1"/>
          </p:cNvSpPr>
          <p:nvPr>
            <p:ph type="sldNum" idx="12"/>
          </p:nvPr>
        </p:nvSpPr>
        <p:spPr>
          <a:xfrm>
            <a:off x="3901698" y="9517547"/>
            <a:ext cx="2984871" cy="502754"/>
          </a:xfrm>
          <a:prstGeom prst="rect">
            <a:avLst/>
          </a:prstGeom>
          <a:noFill/>
          <a:ln>
            <a:noFill/>
          </a:ln>
        </p:spPr>
        <p:txBody>
          <a:bodyPr spcFirstLastPara="1" wrap="square" lIns="96600" tIns="48300" rIns="96600" bIns="48300" anchor="b" anchorCtr="0">
            <a:noAutofit/>
          </a:bodyPr>
          <a:lstStyle/>
          <a:p>
            <a:pPr marL="0" lvl="0" indent="0" algn="r" rtl="0">
              <a:lnSpc>
                <a:spcPct val="100000"/>
              </a:lnSpc>
              <a:spcBef>
                <a:spcPts val="0"/>
              </a:spcBef>
              <a:spcAft>
                <a:spcPts val="0"/>
              </a:spcAft>
              <a:buSzPts val="1400"/>
              <a:buNone/>
            </a:pPr>
            <a:fld id="{00000000-1234-1234-1234-123412341234}" type="slidenum">
              <a:rPr lang="en-GB"/>
              <a:t>5</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8"/>
        <p:cNvGrpSpPr/>
        <p:nvPr/>
      </p:nvGrpSpPr>
      <p:grpSpPr>
        <a:xfrm>
          <a:off x="0" y="0"/>
          <a:ext cx="0" cy="0"/>
          <a:chOff x="0" y="0"/>
          <a:chExt cx="0" cy="0"/>
        </a:xfrm>
      </p:grpSpPr>
      <p:sp>
        <p:nvSpPr>
          <p:cNvPr id="259" name="Google Shape;259;p12:notes"/>
          <p:cNvSpPr>
            <a:spLocks noGrp="1" noRot="1" noChangeAspect="1"/>
          </p:cNvSpPr>
          <p:nvPr>
            <p:ph type="sldImg" idx="2"/>
          </p:nvPr>
        </p:nvSpPr>
        <p:spPr>
          <a:xfrm>
            <a:off x="439738" y="1252538"/>
            <a:ext cx="6008687"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0" name="Google Shape;260;p12:notes"/>
          <p:cNvSpPr txBox="1">
            <a:spLocks noGrp="1"/>
          </p:cNvSpPr>
          <p:nvPr>
            <p:ph type="body" idx="1"/>
          </p:nvPr>
        </p:nvSpPr>
        <p:spPr>
          <a:xfrm>
            <a:off x="688817" y="4822269"/>
            <a:ext cx="5510530" cy="3945493"/>
          </a:xfrm>
          <a:prstGeom prst="rect">
            <a:avLst/>
          </a:prstGeom>
          <a:noFill/>
          <a:ln>
            <a:noFill/>
          </a:ln>
        </p:spPr>
        <p:txBody>
          <a:bodyPr spcFirstLastPara="1" wrap="square" lIns="96600" tIns="48300" rIns="96600" bIns="48300"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GB"/>
              <a:t>Over 90% of the survey respondents think predatory practices should be combatted, to preserve the integrity of, and public trust in, research and to ensure that eseach informing policy is rigorous. </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en-GB"/>
              <a:t>If left unchallenged, the majority are concerned about poor or inaccurate research fuelling misinformation in public policy – no doubt an issue that has been brought into stark relief by CV-19. </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en-GB"/>
              <a:t>The next highest concerns are undermining the research enterprise as a whole, not least public trust in it, and widening the gap still further between high and low income countries.</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endParaRPr/>
          </a:p>
        </p:txBody>
      </p:sp>
      <p:sp>
        <p:nvSpPr>
          <p:cNvPr id="261" name="Google Shape;261;p12:notes"/>
          <p:cNvSpPr txBox="1">
            <a:spLocks noGrp="1"/>
          </p:cNvSpPr>
          <p:nvPr>
            <p:ph type="sldNum" idx="12"/>
          </p:nvPr>
        </p:nvSpPr>
        <p:spPr>
          <a:xfrm>
            <a:off x="3901698" y="9517547"/>
            <a:ext cx="2984871" cy="502754"/>
          </a:xfrm>
          <a:prstGeom prst="rect">
            <a:avLst/>
          </a:prstGeom>
          <a:noFill/>
          <a:ln>
            <a:noFill/>
          </a:ln>
        </p:spPr>
        <p:txBody>
          <a:bodyPr spcFirstLastPara="1" wrap="square" lIns="96600" tIns="48300" rIns="96600" bIns="48300" anchor="b" anchorCtr="0">
            <a:noAutofit/>
          </a:bodyPr>
          <a:lstStyle/>
          <a:p>
            <a:pPr marL="0" lvl="0" indent="0" algn="r" rtl="0">
              <a:lnSpc>
                <a:spcPct val="100000"/>
              </a:lnSpc>
              <a:spcBef>
                <a:spcPts val="0"/>
              </a:spcBef>
              <a:spcAft>
                <a:spcPts val="0"/>
              </a:spcAft>
              <a:buSzPts val="1400"/>
              <a:buNone/>
            </a:pPr>
            <a:fld id="{00000000-1234-1234-1234-123412341234}" type="slidenum">
              <a:rPr lang="en-GB"/>
              <a:t>6</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0"/>
        <p:cNvGrpSpPr/>
        <p:nvPr/>
      </p:nvGrpSpPr>
      <p:grpSpPr>
        <a:xfrm>
          <a:off x="0" y="0"/>
          <a:ext cx="0" cy="0"/>
          <a:chOff x="0" y="0"/>
          <a:chExt cx="0" cy="0"/>
        </a:xfrm>
      </p:grpSpPr>
      <p:sp>
        <p:nvSpPr>
          <p:cNvPr id="271" name="Google Shape;271;p13:notes"/>
          <p:cNvSpPr>
            <a:spLocks noGrp="1" noRot="1" noChangeAspect="1"/>
          </p:cNvSpPr>
          <p:nvPr>
            <p:ph type="sldImg" idx="2"/>
          </p:nvPr>
        </p:nvSpPr>
        <p:spPr>
          <a:xfrm>
            <a:off x="439738" y="1252538"/>
            <a:ext cx="6008687"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2" name="Google Shape;272;p13:notes"/>
          <p:cNvSpPr txBox="1">
            <a:spLocks noGrp="1"/>
          </p:cNvSpPr>
          <p:nvPr>
            <p:ph type="body" idx="1"/>
          </p:nvPr>
        </p:nvSpPr>
        <p:spPr>
          <a:xfrm>
            <a:off x="688817" y="4822269"/>
            <a:ext cx="5510530" cy="3945493"/>
          </a:xfrm>
          <a:prstGeom prst="rect">
            <a:avLst/>
          </a:prstGeom>
          <a:noFill/>
          <a:ln>
            <a:noFill/>
          </a:ln>
        </p:spPr>
        <p:txBody>
          <a:bodyPr spcFirstLastPara="1" wrap="square" lIns="96600" tIns="48300" rIns="96600" bIns="483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r>
              <a:rPr lang="en-GB"/>
              <a:t>Some interesting personal insights from those who have used PPs, largely but not exclusively inadvertently i.e. scammed</a:t>
            </a:r>
            <a:endParaRPr/>
          </a:p>
        </p:txBody>
      </p:sp>
      <p:sp>
        <p:nvSpPr>
          <p:cNvPr id="273" name="Google Shape;273;p13:notes"/>
          <p:cNvSpPr txBox="1">
            <a:spLocks noGrp="1"/>
          </p:cNvSpPr>
          <p:nvPr>
            <p:ph type="sldNum" idx="12"/>
          </p:nvPr>
        </p:nvSpPr>
        <p:spPr>
          <a:xfrm>
            <a:off x="3901698" y="9517547"/>
            <a:ext cx="2984871" cy="502754"/>
          </a:xfrm>
          <a:prstGeom prst="rect">
            <a:avLst/>
          </a:prstGeom>
          <a:noFill/>
          <a:ln>
            <a:noFill/>
          </a:ln>
        </p:spPr>
        <p:txBody>
          <a:bodyPr spcFirstLastPara="1" wrap="square" lIns="96600" tIns="48300" rIns="96600" bIns="48300" anchor="b" anchorCtr="0">
            <a:noAutofit/>
          </a:bodyPr>
          <a:lstStyle/>
          <a:p>
            <a:pPr marL="0" marR="0" lvl="0" indent="0" algn="r" rtl="0">
              <a:lnSpc>
                <a:spcPct val="100000"/>
              </a:lnSpc>
              <a:spcBef>
                <a:spcPts val="0"/>
              </a:spcBef>
              <a:spcAft>
                <a:spcPts val="0"/>
              </a:spcAft>
              <a:buClr>
                <a:srgbClr val="000000"/>
              </a:buClr>
              <a:buSzPts val="1300"/>
              <a:buFont typeface="Arial"/>
              <a:buNone/>
            </a:pPr>
            <a:fld id="{00000000-1234-1234-1234-123412341234}" type="slidenum">
              <a:rPr lang="en-GB" sz="1300" b="0" i="0" u="none" strike="noStrike" cap="none">
                <a:solidFill>
                  <a:schemeClr val="dk1"/>
                </a:solidFill>
                <a:latin typeface="Calibri"/>
                <a:ea typeface="Calibri"/>
                <a:cs typeface="Calibri"/>
                <a:sym typeface="Calibri"/>
              </a:rPr>
              <a:t>7</a:t>
            </a:fld>
            <a:endParaRPr sz="13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1"/>
        <p:cNvGrpSpPr/>
        <p:nvPr/>
      </p:nvGrpSpPr>
      <p:grpSpPr>
        <a:xfrm>
          <a:off x="0" y="0"/>
          <a:ext cx="0" cy="0"/>
          <a:chOff x="0" y="0"/>
          <a:chExt cx="0" cy="0"/>
        </a:xfrm>
      </p:grpSpPr>
      <p:sp>
        <p:nvSpPr>
          <p:cNvPr id="282" name="Google Shape;282;p14:notes"/>
          <p:cNvSpPr>
            <a:spLocks noGrp="1" noRot="1" noChangeAspect="1"/>
          </p:cNvSpPr>
          <p:nvPr>
            <p:ph type="sldImg" idx="2"/>
          </p:nvPr>
        </p:nvSpPr>
        <p:spPr>
          <a:xfrm>
            <a:off x="439738" y="1252538"/>
            <a:ext cx="6008687"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3" name="Google Shape;283;p14:notes"/>
          <p:cNvSpPr txBox="1">
            <a:spLocks noGrp="1"/>
          </p:cNvSpPr>
          <p:nvPr>
            <p:ph type="body" idx="1"/>
          </p:nvPr>
        </p:nvSpPr>
        <p:spPr>
          <a:xfrm>
            <a:off x="688817" y="4822269"/>
            <a:ext cx="5510530" cy="3945493"/>
          </a:xfrm>
          <a:prstGeom prst="rect">
            <a:avLst/>
          </a:prstGeom>
          <a:noFill/>
          <a:ln>
            <a:noFill/>
          </a:ln>
        </p:spPr>
        <p:txBody>
          <a:bodyPr spcFirstLastPara="1" wrap="square" lIns="96600" tIns="48300" rIns="96600" bIns="48300" anchor="t" anchorCtr="0">
            <a:noAutofit/>
          </a:bodyPr>
          <a:lstStyle/>
          <a:p>
            <a:pPr marL="457200" marR="0" lvl="0" indent="-228600" algn="l" rtl="0">
              <a:lnSpc>
                <a:spcPct val="100000"/>
              </a:lnSpc>
              <a:spcBef>
                <a:spcPts val="0"/>
              </a:spcBef>
              <a:spcAft>
                <a:spcPts val="0"/>
              </a:spcAft>
              <a:buSzPts val="1400"/>
              <a:buNone/>
            </a:pPr>
            <a:r>
              <a:rPr lang="en-GB"/>
              <a:t>Awareness raising is vital and we identify a range of self-help resources already available online to guide researchers, especially with respect to journals. Here are a few examples. Some of these are publicly available – like AuthorAid, while others- like Cabells - are </a:t>
            </a:r>
            <a:r>
              <a:rPr lang="en-GB" i="1"/>
              <a:t>pay for </a:t>
            </a:r>
            <a:r>
              <a:rPr lang="en-GB"/>
              <a:t>subscription services.    Some universities have their own guides and tips.</a:t>
            </a:r>
            <a:endParaRPr i="0"/>
          </a:p>
        </p:txBody>
      </p:sp>
      <p:sp>
        <p:nvSpPr>
          <p:cNvPr id="284" name="Google Shape;284;p14:notes"/>
          <p:cNvSpPr txBox="1">
            <a:spLocks noGrp="1"/>
          </p:cNvSpPr>
          <p:nvPr>
            <p:ph type="sldNum" idx="12"/>
          </p:nvPr>
        </p:nvSpPr>
        <p:spPr>
          <a:xfrm>
            <a:off x="3901698" y="9517547"/>
            <a:ext cx="2984871" cy="502754"/>
          </a:xfrm>
          <a:prstGeom prst="rect">
            <a:avLst/>
          </a:prstGeom>
          <a:noFill/>
          <a:ln>
            <a:noFill/>
          </a:ln>
        </p:spPr>
        <p:txBody>
          <a:bodyPr spcFirstLastPara="1" wrap="square" lIns="96600" tIns="48300" rIns="96600" bIns="48300" anchor="b" anchorCtr="0">
            <a:noAutofit/>
          </a:bodyPr>
          <a:lstStyle/>
          <a:p>
            <a:pPr marL="0" lvl="0" indent="0" algn="l" rtl="0">
              <a:lnSpc>
                <a:spcPct val="100000"/>
              </a:lnSpc>
              <a:spcBef>
                <a:spcPts val="0"/>
              </a:spcBef>
              <a:spcAft>
                <a:spcPts val="0"/>
              </a:spcAft>
              <a:buSzPts val="1400"/>
              <a:buNone/>
            </a:pPr>
            <a:fld id="{00000000-1234-1234-1234-123412341234}" type="slidenum">
              <a:rPr lang="en-GB"/>
              <a:t>23</a:t>
            </a:fld>
            <a:endParaRPr/>
          </a:p>
        </p:txBody>
      </p:sp>
    </p:spTree>
    <p:extLst>
      <p:ext uri="{BB962C8B-B14F-4D97-AF65-F5344CB8AC3E}">
        <p14:creationId xmlns:p14="http://schemas.microsoft.com/office/powerpoint/2010/main" val="2572962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4818" name="Google Shape;211;p8:notes">
            <a:extLst>
              <a:ext uri="{FF2B5EF4-FFF2-40B4-BE49-F238E27FC236}">
                <a16:creationId xmlns:a16="http://schemas.microsoft.com/office/drawing/2014/main" id="{1FAA86F2-4E9C-BA50-DED7-5BE5F29E606F}"/>
              </a:ext>
            </a:extLst>
          </p:cNvPr>
          <p:cNvSpPr>
            <a:spLocks noGrp="1" noRot="1" noChangeAspect="1" noTextEdit="1"/>
          </p:cNvSpPr>
          <p:nvPr>
            <p:ph type="sldImg" idx="2"/>
          </p:nvPr>
        </p:nvSpPr>
        <p:spPr bwMode="auto">
          <a:xfrm>
            <a:off x="439738" y="1252538"/>
            <a:ext cx="6008687" cy="3381375"/>
          </a:xfrm>
          <a:custGeom>
            <a:avLst/>
            <a:gdLst>
              <a:gd name="T0" fmla="*/ 0 w 120000"/>
              <a:gd name="T1" fmla="*/ 0 h 120000"/>
              <a:gd name="T2" fmla="*/ 120000 w 120000"/>
              <a:gd name="T3" fmla="*/ 0 h 120000"/>
              <a:gd name="T4" fmla="*/ 120000 w 120000"/>
              <a:gd name="T5" fmla="*/ 120000 h 120000"/>
              <a:gd name="T6" fmla="*/ 0 w 120000"/>
              <a:gd name="T7" fmla="*/ 120000 h 120000"/>
              <a:gd name="T8" fmla="*/ 0 w 120000"/>
              <a:gd name="T9" fmla="*/ 0 h 120000"/>
            </a:gdLst>
            <a:ahLst/>
            <a:cxnLst>
              <a:cxn ang="0">
                <a:pos x="T0" y="T1"/>
              </a:cxn>
              <a:cxn ang="0">
                <a:pos x="T2" y="T3"/>
              </a:cxn>
              <a:cxn ang="0">
                <a:pos x="T4" y="T5"/>
              </a:cxn>
              <a:cxn ang="0">
                <a:pos x="T6" y="T7"/>
              </a:cxn>
              <a:cxn ang="0">
                <a:pos x="T8" y="T9"/>
              </a:cxn>
            </a:cxnLst>
            <a:rect l="0" t="0" r="r" b="b"/>
            <a:pathLst>
              <a:path w="120000" h="120000" extrusionOk="0">
                <a:moveTo>
                  <a:pt x="0" y="0"/>
                </a:moveTo>
                <a:lnTo>
                  <a:pt x="120000" y="0"/>
                </a:lnTo>
                <a:lnTo>
                  <a:pt x="120000" y="120000"/>
                </a:lnTo>
                <a:lnTo>
                  <a:pt x="0" y="120000"/>
                </a:lnTo>
                <a:lnTo>
                  <a:pt x="0" y="0"/>
                </a:lnTo>
                <a:close/>
              </a:path>
            </a:pathLst>
          </a:custGeom>
          <a:noFill/>
          <a:ln cap="flat">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sp>
      <p:sp>
        <p:nvSpPr>
          <p:cNvPr id="212" name="Google Shape;212;p8:notes">
            <a:extLst>
              <a:ext uri="{FF2B5EF4-FFF2-40B4-BE49-F238E27FC236}">
                <a16:creationId xmlns:a16="http://schemas.microsoft.com/office/drawing/2014/main" id="{EB1CB222-576E-6443-3AE6-84C4883A91F6}"/>
              </a:ext>
            </a:extLst>
          </p:cNvPr>
          <p:cNvSpPr txBox="1">
            <a:spLocks noGrp="1"/>
          </p:cNvSpPr>
          <p:nvPr>
            <p:ph type="body" idx="1"/>
          </p:nvPr>
        </p:nvSpPr>
        <p:spPr>
          <a:xfrm>
            <a:off x="688975" y="4822825"/>
            <a:ext cx="5510213" cy="3944938"/>
          </a:xfrm>
          <a:ln/>
        </p:spPr>
        <p:txBody>
          <a:bodyPr spcFirstLastPara="1" lIns="96600" tIns="48300" rIns="96600" bIns="48300">
            <a:noAutofit/>
          </a:bodyPr>
          <a:lstStyle/>
          <a:p>
            <a:pPr>
              <a:spcBef>
                <a:spcPts val="0"/>
              </a:spcBef>
              <a:spcAft>
                <a:spcPts val="0"/>
              </a:spcAft>
              <a:buClr>
                <a:schemeClr val="dk1"/>
              </a:buClr>
              <a:buSzPts val="1200"/>
              <a:buFont typeface="Calibri"/>
              <a:buNone/>
              <a:defRPr/>
            </a:pPr>
            <a:r>
              <a:rPr lang="en-GB">
                <a:ea typeface="Calibri"/>
                <a:cs typeface="Calibri"/>
                <a:sym typeface="Calibri"/>
              </a:rPr>
              <a:t>We redefine predatory practices as a spectrum or</a:t>
            </a:r>
            <a:r>
              <a:rPr lang="en-GB"/>
              <a:t> </a:t>
            </a:r>
            <a:r>
              <a:rPr lang="en-GB">
                <a:solidFill>
                  <a:srgbClr val="000000"/>
                </a:solidFill>
                <a:ea typeface="Calibri"/>
                <a:cs typeface="Calibri"/>
                <a:sym typeface="Calibri"/>
              </a:rPr>
              <a:t>broad set of dynamic </a:t>
            </a:r>
            <a:r>
              <a:rPr lang="en-GB" i="1">
                <a:solidFill>
                  <a:srgbClr val="000000"/>
                </a:solidFill>
                <a:ea typeface="Calibri"/>
                <a:cs typeface="Calibri"/>
                <a:sym typeface="Calibri"/>
              </a:rPr>
              <a:t>behaviours</a:t>
            </a:r>
            <a:r>
              <a:rPr lang="en-GB">
                <a:solidFill>
                  <a:srgbClr val="000000"/>
                </a:solidFill>
                <a:ea typeface="Calibri"/>
                <a:cs typeface="Calibri"/>
                <a:sym typeface="Calibri"/>
              </a:rPr>
              <a:t> that range from genuinely fraudulent and deceitful practices on the left - as most often recognised in the literature - to low-quality, questionable, unethical and quality ones, moving to the right.  This more nuanced approach endeavours to account for well-intentioned, promising low-quality or poorly-resourced practices in the middle of the spectrum, which can be caught in the crossfire of the more usual binary – good v. bad - approach.  These practices can be committed by new and established, fraudulent and reputable, traditional and Open Access publishers, anywhere in the world. Typical markers are provided for each part of the spectrum to help users navigate their way around this complexity.</a:t>
            </a:r>
            <a:endParaRPr/>
          </a:p>
          <a:p>
            <a:pPr>
              <a:spcBef>
                <a:spcPts val="0"/>
              </a:spcBef>
              <a:spcAft>
                <a:spcPts val="0"/>
              </a:spcAft>
              <a:buClr>
                <a:schemeClr val="dk1"/>
              </a:buClr>
              <a:buSzPts val="1200"/>
              <a:buFont typeface="Calibri"/>
              <a:buNone/>
              <a:defRPr/>
            </a:pPr>
            <a:endParaRPr>
              <a:solidFill>
                <a:srgbClr val="000000"/>
              </a:solidFill>
              <a:ea typeface="Calibri"/>
              <a:cs typeface="Calibri"/>
              <a:sym typeface="Calibri"/>
            </a:endParaRPr>
          </a:p>
          <a:p>
            <a:pPr>
              <a:spcBef>
                <a:spcPts val="0"/>
              </a:spcBef>
              <a:spcAft>
                <a:spcPts val="0"/>
              </a:spcAft>
              <a:buClr>
                <a:schemeClr val="dk1"/>
              </a:buClr>
              <a:buSzPts val="1200"/>
              <a:buFont typeface="Calibri"/>
              <a:buNone/>
              <a:defRPr/>
            </a:pPr>
            <a:r>
              <a:rPr lang="en-GB">
                <a:solidFill>
                  <a:srgbClr val="000000"/>
                </a:solidFill>
                <a:ea typeface="Calibri"/>
                <a:cs typeface="Calibri"/>
                <a:sym typeface="Calibri"/>
              </a:rPr>
              <a:t>We anticipate this tool will help researchers practice due diligence – more so than published lists (which can be misleading, outdated and even libellous), and will supplement other tools already in the public domain.</a:t>
            </a:r>
            <a:endParaRPr/>
          </a:p>
          <a:p>
            <a:pPr>
              <a:spcBef>
                <a:spcPts val="0"/>
              </a:spcBef>
              <a:spcAft>
                <a:spcPts val="0"/>
              </a:spcAft>
              <a:buClr>
                <a:schemeClr val="dk1"/>
              </a:buClr>
              <a:buSzPts val="1200"/>
              <a:buFont typeface="Calibri"/>
              <a:buNone/>
              <a:defRPr/>
            </a:pPr>
            <a:endParaRPr/>
          </a:p>
          <a:p>
            <a:pPr>
              <a:spcBef>
                <a:spcPts val="0"/>
              </a:spcBef>
              <a:spcAft>
                <a:spcPts val="0"/>
              </a:spcAft>
              <a:buClr>
                <a:schemeClr val="dk1"/>
              </a:buClr>
              <a:buSzPts val="1200"/>
              <a:buFont typeface="Calibri"/>
              <a:buNone/>
              <a:defRPr/>
            </a:pPr>
            <a:endParaRPr/>
          </a:p>
          <a:p>
            <a:pPr marL="457200" indent="-228600">
              <a:spcBef>
                <a:spcPts val="0"/>
              </a:spcBef>
              <a:spcAft>
                <a:spcPts val="0"/>
              </a:spcAft>
              <a:buClr>
                <a:srgbClr val="000000"/>
              </a:buClr>
              <a:buSzPts val="1400"/>
              <a:buFont typeface="Arial"/>
              <a:buNone/>
              <a:defRPr/>
            </a:pPr>
            <a:endParaRPr/>
          </a:p>
        </p:txBody>
      </p:sp>
      <p:sp>
        <p:nvSpPr>
          <p:cNvPr id="34820" name="Google Shape;213;p8:notes">
            <a:extLst>
              <a:ext uri="{FF2B5EF4-FFF2-40B4-BE49-F238E27FC236}">
                <a16:creationId xmlns:a16="http://schemas.microsoft.com/office/drawing/2014/main" id="{A90B2049-E465-DBBB-88BE-71BEDB866AE6}"/>
              </a:ext>
            </a:extLst>
          </p:cNvPr>
          <p:cNvSpPr>
            <a:spLocks noGrp="1" noChangeArrowheads="1"/>
          </p:cNvSpPr>
          <p:nvPr>
            <p:ph type="sldNum" sz="quarter" idx="5"/>
          </p:nvPr>
        </p:nvSpPr>
        <p:spPr bwMode="auto">
          <a:xfrm>
            <a:off x="3902075" y="9517063"/>
            <a:ext cx="2984500" cy="5032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00" tIns="48300" rIns="96600" bIns="48300"/>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buClr>
                <a:srgbClr val="000000"/>
              </a:buClr>
              <a:buSzPts val="1300"/>
              <a:buFont typeface="Arial" panose="020B0604020202020204" pitchFamily="34" charset="0"/>
              <a:buNone/>
            </a:pPr>
            <a:fld id="{C30DCD88-2129-448A-9C3F-4BD22A55AE82}" type="slidenum">
              <a:rPr lang="en-GB" altLang="en-US" sz="1300" smtClean="0">
                <a:solidFill>
                  <a:srgbClr val="000000"/>
                </a:solidFill>
                <a:latin typeface="Calibri" panose="020F0502020204030204" pitchFamily="34" charset="0"/>
                <a:cs typeface="Calibri" panose="020F0502020204030204" pitchFamily="34" charset="0"/>
                <a:sym typeface="Calibri" panose="020F0502020204030204" pitchFamily="34" charset="0"/>
              </a:rPr>
              <a:pPr>
                <a:buClr>
                  <a:srgbClr val="000000"/>
                </a:buClr>
                <a:buSzPts val="1300"/>
                <a:buFont typeface="Arial" panose="020B0604020202020204" pitchFamily="34" charset="0"/>
                <a:buNone/>
              </a:pPr>
              <a:t>24</a:t>
            </a:fld>
            <a:endParaRPr lang="en-US" altLang="en-US" sz="1300">
              <a:solidFill>
                <a:srgbClr val="000000"/>
              </a:solidFill>
              <a:latin typeface="Calibri" panose="020F0502020204030204" pitchFamily="34" charset="0"/>
              <a:cs typeface="Calibri" panose="020F0502020204030204" pitchFamily="34" charset="0"/>
              <a:sym typeface="Calibri" panose="020F0502020204030204" pitchFamily="34" charset="0"/>
            </a:endParaRPr>
          </a:p>
        </p:txBody>
      </p:sp>
    </p:spTree>
    <p:extLst>
      <p:ext uri="{BB962C8B-B14F-4D97-AF65-F5344CB8AC3E}">
        <p14:creationId xmlns:p14="http://schemas.microsoft.com/office/powerpoint/2010/main" val="1478085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152579-9DF9-068A-96C4-B6881A0ABBE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ZA"/>
          </a:p>
        </p:txBody>
      </p:sp>
      <p:sp>
        <p:nvSpPr>
          <p:cNvPr id="3" name="Subtitle 2">
            <a:extLst>
              <a:ext uri="{FF2B5EF4-FFF2-40B4-BE49-F238E27FC236}">
                <a16:creationId xmlns:a16="http://schemas.microsoft.com/office/drawing/2014/main" id="{0F02EAB4-92C7-AE93-3F7F-C00AE63BFC9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ZA"/>
          </a:p>
        </p:txBody>
      </p:sp>
      <p:sp>
        <p:nvSpPr>
          <p:cNvPr id="4" name="Date Placeholder 3">
            <a:extLst>
              <a:ext uri="{FF2B5EF4-FFF2-40B4-BE49-F238E27FC236}">
                <a16:creationId xmlns:a16="http://schemas.microsoft.com/office/drawing/2014/main" id="{83BF15A4-2BDA-0BD4-86F3-73AE1188DB6D}"/>
              </a:ext>
            </a:extLst>
          </p:cNvPr>
          <p:cNvSpPr>
            <a:spLocks noGrp="1"/>
          </p:cNvSpPr>
          <p:nvPr>
            <p:ph type="dt" sz="half" idx="10"/>
          </p:nvPr>
        </p:nvSpPr>
        <p:spPr/>
        <p:txBody>
          <a:bodyPr/>
          <a:lstStyle/>
          <a:p>
            <a:fld id="{F5AA8BB6-178D-49B1-9F44-2B2244FD8531}" type="datetimeFigureOut">
              <a:rPr lang="en-ZA" smtClean="0"/>
              <a:t>2025/02/20</a:t>
            </a:fld>
            <a:endParaRPr lang="en-ZA"/>
          </a:p>
        </p:txBody>
      </p:sp>
      <p:sp>
        <p:nvSpPr>
          <p:cNvPr id="5" name="Footer Placeholder 4">
            <a:extLst>
              <a:ext uri="{FF2B5EF4-FFF2-40B4-BE49-F238E27FC236}">
                <a16:creationId xmlns:a16="http://schemas.microsoft.com/office/drawing/2014/main" id="{BAEBF933-D4AE-DD5F-59AF-FCB838553E5A}"/>
              </a:ext>
            </a:extLst>
          </p:cNvPr>
          <p:cNvSpPr>
            <a:spLocks noGrp="1"/>
          </p:cNvSpPr>
          <p:nvPr>
            <p:ph type="ftr" sz="quarter" idx="11"/>
          </p:nvPr>
        </p:nvSpPr>
        <p:spPr/>
        <p:txBody>
          <a:bodyPr/>
          <a:lstStyle/>
          <a:p>
            <a:endParaRPr lang="en-ZA"/>
          </a:p>
        </p:txBody>
      </p:sp>
      <p:sp>
        <p:nvSpPr>
          <p:cNvPr id="6" name="Slide Number Placeholder 5">
            <a:extLst>
              <a:ext uri="{FF2B5EF4-FFF2-40B4-BE49-F238E27FC236}">
                <a16:creationId xmlns:a16="http://schemas.microsoft.com/office/drawing/2014/main" id="{ECB4A279-F9F7-004C-C363-BA301ADE785E}"/>
              </a:ext>
            </a:extLst>
          </p:cNvPr>
          <p:cNvSpPr>
            <a:spLocks noGrp="1"/>
          </p:cNvSpPr>
          <p:nvPr>
            <p:ph type="sldNum" sz="quarter" idx="12"/>
          </p:nvPr>
        </p:nvSpPr>
        <p:spPr/>
        <p:txBody>
          <a:bodyPr/>
          <a:lstStyle/>
          <a:p>
            <a:fld id="{CDF0F559-713B-4C1E-B16F-8426FF554ED6}" type="slidenum">
              <a:rPr lang="en-ZA" smtClean="0"/>
              <a:t>‹#›</a:t>
            </a:fld>
            <a:endParaRPr lang="en-ZA"/>
          </a:p>
        </p:txBody>
      </p:sp>
    </p:spTree>
    <p:extLst>
      <p:ext uri="{BB962C8B-B14F-4D97-AF65-F5344CB8AC3E}">
        <p14:creationId xmlns:p14="http://schemas.microsoft.com/office/powerpoint/2010/main" val="9406568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8737DB-B1A6-A0DC-D0C7-6EF95254DC9E}"/>
              </a:ext>
            </a:extLst>
          </p:cNvPr>
          <p:cNvSpPr>
            <a:spLocks noGrp="1"/>
          </p:cNvSpPr>
          <p:nvPr>
            <p:ph type="title"/>
          </p:nvPr>
        </p:nvSpPr>
        <p:spPr/>
        <p:txBody>
          <a:bodyPr/>
          <a:lstStyle/>
          <a:p>
            <a:r>
              <a:rPr lang="en-US"/>
              <a:t>Click to edit Master title style</a:t>
            </a:r>
            <a:endParaRPr lang="en-ZA"/>
          </a:p>
        </p:txBody>
      </p:sp>
      <p:sp>
        <p:nvSpPr>
          <p:cNvPr id="3" name="Vertical Text Placeholder 2">
            <a:extLst>
              <a:ext uri="{FF2B5EF4-FFF2-40B4-BE49-F238E27FC236}">
                <a16:creationId xmlns:a16="http://schemas.microsoft.com/office/drawing/2014/main" id="{BBD53C6C-6B0C-D41B-7D0A-787004F0BDC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a:extLst>
              <a:ext uri="{FF2B5EF4-FFF2-40B4-BE49-F238E27FC236}">
                <a16:creationId xmlns:a16="http://schemas.microsoft.com/office/drawing/2014/main" id="{CA7A3B32-6687-A13A-C1B7-AC9EA22594E7}"/>
              </a:ext>
            </a:extLst>
          </p:cNvPr>
          <p:cNvSpPr>
            <a:spLocks noGrp="1"/>
          </p:cNvSpPr>
          <p:nvPr>
            <p:ph type="dt" sz="half" idx="10"/>
          </p:nvPr>
        </p:nvSpPr>
        <p:spPr/>
        <p:txBody>
          <a:bodyPr/>
          <a:lstStyle/>
          <a:p>
            <a:fld id="{F5AA8BB6-178D-49B1-9F44-2B2244FD8531}" type="datetimeFigureOut">
              <a:rPr lang="en-ZA" smtClean="0"/>
              <a:t>2025/02/20</a:t>
            </a:fld>
            <a:endParaRPr lang="en-ZA"/>
          </a:p>
        </p:txBody>
      </p:sp>
      <p:sp>
        <p:nvSpPr>
          <p:cNvPr id="5" name="Footer Placeholder 4">
            <a:extLst>
              <a:ext uri="{FF2B5EF4-FFF2-40B4-BE49-F238E27FC236}">
                <a16:creationId xmlns:a16="http://schemas.microsoft.com/office/drawing/2014/main" id="{B974CD68-A39C-F965-0BDF-18A115F1D679}"/>
              </a:ext>
            </a:extLst>
          </p:cNvPr>
          <p:cNvSpPr>
            <a:spLocks noGrp="1"/>
          </p:cNvSpPr>
          <p:nvPr>
            <p:ph type="ftr" sz="quarter" idx="11"/>
          </p:nvPr>
        </p:nvSpPr>
        <p:spPr/>
        <p:txBody>
          <a:bodyPr/>
          <a:lstStyle/>
          <a:p>
            <a:endParaRPr lang="en-ZA"/>
          </a:p>
        </p:txBody>
      </p:sp>
      <p:sp>
        <p:nvSpPr>
          <p:cNvPr id="6" name="Slide Number Placeholder 5">
            <a:extLst>
              <a:ext uri="{FF2B5EF4-FFF2-40B4-BE49-F238E27FC236}">
                <a16:creationId xmlns:a16="http://schemas.microsoft.com/office/drawing/2014/main" id="{19001D2C-4ABB-8B74-E7BC-743534AF2B76}"/>
              </a:ext>
            </a:extLst>
          </p:cNvPr>
          <p:cNvSpPr>
            <a:spLocks noGrp="1"/>
          </p:cNvSpPr>
          <p:nvPr>
            <p:ph type="sldNum" sz="quarter" idx="12"/>
          </p:nvPr>
        </p:nvSpPr>
        <p:spPr/>
        <p:txBody>
          <a:bodyPr/>
          <a:lstStyle/>
          <a:p>
            <a:fld id="{CDF0F559-713B-4C1E-B16F-8426FF554ED6}" type="slidenum">
              <a:rPr lang="en-ZA" smtClean="0"/>
              <a:t>‹#›</a:t>
            </a:fld>
            <a:endParaRPr lang="en-ZA"/>
          </a:p>
        </p:txBody>
      </p:sp>
    </p:spTree>
    <p:extLst>
      <p:ext uri="{BB962C8B-B14F-4D97-AF65-F5344CB8AC3E}">
        <p14:creationId xmlns:p14="http://schemas.microsoft.com/office/powerpoint/2010/main" val="12130413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94D22C8-98F4-6EFB-7C02-EB138F3927F0}"/>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ZA"/>
          </a:p>
        </p:txBody>
      </p:sp>
      <p:sp>
        <p:nvSpPr>
          <p:cNvPr id="3" name="Vertical Text Placeholder 2">
            <a:extLst>
              <a:ext uri="{FF2B5EF4-FFF2-40B4-BE49-F238E27FC236}">
                <a16:creationId xmlns:a16="http://schemas.microsoft.com/office/drawing/2014/main" id="{070253FF-9F5F-AC91-DFB8-9DEDEA11B6B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a:extLst>
              <a:ext uri="{FF2B5EF4-FFF2-40B4-BE49-F238E27FC236}">
                <a16:creationId xmlns:a16="http://schemas.microsoft.com/office/drawing/2014/main" id="{9AEA35DD-6BFF-B54A-8C46-00EF69416607}"/>
              </a:ext>
            </a:extLst>
          </p:cNvPr>
          <p:cNvSpPr>
            <a:spLocks noGrp="1"/>
          </p:cNvSpPr>
          <p:nvPr>
            <p:ph type="dt" sz="half" idx="10"/>
          </p:nvPr>
        </p:nvSpPr>
        <p:spPr/>
        <p:txBody>
          <a:bodyPr/>
          <a:lstStyle/>
          <a:p>
            <a:fld id="{F5AA8BB6-178D-49B1-9F44-2B2244FD8531}" type="datetimeFigureOut">
              <a:rPr lang="en-ZA" smtClean="0"/>
              <a:t>2025/02/20</a:t>
            </a:fld>
            <a:endParaRPr lang="en-ZA"/>
          </a:p>
        </p:txBody>
      </p:sp>
      <p:sp>
        <p:nvSpPr>
          <p:cNvPr id="5" name="Footer Placeholder 4">
            <a:extLst>
              <a:ext uri="{FF2B5EF4-FFF2-40B4-BE49-F238E27FC236}">
                <a16:creationId xmlns:a16="http://schemas.microsoft.com/office/drawing/2014/main" id="{31E68272-8196-FC9F-2908-1827C0D874AF}"/>
              </a:ext>
            </a:extLst>
          </p:cNvPr>
          <p:cNvSpPr>
            <a:spLocks noGrp="1"/>
          </p:cNvSpPr>
          <p:nvPr>
            <p:ph type="ftr" sz="quarter" idx="11"/>
          </p:nvPr>
        </p:nvSpPr>
        <p:spPr/>
        <p:txBody>
          <a:bodyPr/>
          <a:lstStyle/>
          <a:p>
            <a:endParaRPr lang="en-ZA"/>
          </a:p>
        </p:txBody>
      </p:sp>
      <p:sp>
        <p:nvSpPr>
          <p:cNvPr id="6" name="Slide Number Placeholder 5">
            <a:extLst>
              <a:ext uri="{FF2B5EF4-FFF2-40B4-BE49-F238E27FC236}">
                <a16:creationId xmlns:a16="http://schemas.microsoft.com/office/drawing/2014/main" id="{D10C4A77-0625-4E9A-B9F0-8F7B947D78F9}"/>
              </a:ext>
            </a:extLst>
          </p:cNvPr>
          <p:cNvSpPr>
            <a:spLocks noGrp="1"/>
          </p:cNvSpPr>
          <p:nvPr>
            <p:ph type="sldNum" sz="quarter" idx="12"/>
          </p:nvPr>
        </p:nvSpPr>
        <p:spPr/>
        <p:txBody>
          <a:bodyPr/>
          <a:lstStyle/>
          <a:p>
            <a:fld id="{CDF0F559-713B-4C1E-B16F-8426FF554ED6}" type="slidenum">
              <a:rPr lang="en-ZA" smtClean="0"/>
              <a:t>‹#›</a:t>
            </a:fld>
            <a:endParaRPr lang="en-ZA"/>
          </a:p>
        </p:txBody>
      </p:sp>
    </p:spTree>
    <p:extLst>
      <p:ext uri="{BB962C8B-B14F-4D97-AF65-F5344CB8AC3E}">
        <p14:creationId xmlns:p14="http://schemas.microsoft.com/office/powerpoint/2010/main" val="38474197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AFE300-58C0-F9BE-3F0E-401B1517060E}"/>
              </a:ext>
            </a:extLst>
          </p:cNvPr>
          <p:cNvSpPr>
            <a:spLocks noGrp="1"/>
          </p:cNvSpPr>
          <p:nvPr>
            <p:ph type="title"/>
          </p:nvPr>
        </p:nvSpPr>
        <p:spPr/>
        <p:txBody>
          <a:bodyPr/>
          <a:lstStyle/>
          <a:p>
            <a:r>
              <a:rPr lang="en-US"/>
              <a:t>Click to edit Master title style</a:t>
            </a:r>
            <a:endParaRPr lang="en-ZA"/>
          </a:p>
        </p:txBody>
      </p:sp>
      <p:sp>
        <p:nvSpPr>
          <p:cNvPr id="3" name="Content Placeholder 2">
            <a:extLst>
              <a:ext uri="{FF2B5EF4-FFF2-40B4-BE49-F238E27FC236}">
                <a16:creationId xmlns:a16="http://schemas.microsoft.com/office/drawing/2014/main" id="{CCA11078-7684-9727-2856-89820E2AC7A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a:extLst>
              <a:ext uri="{FF2B5EF4-FFF2-40B4-BE49-F238E27FC236}">
                <a16:creationId xmlns:a16="http://schemas.microsoft.com/office/drawing/2014/main" id="{D26650F4-039B-25E7-FD7E-A261B4B72B97}"/>
              </a:ext>
            </a:extLst>
          </p:cNvPr>
          <p:cNvSpPr>
            <a:spLocks noGrp="1"/>
          </p:cNvSpPr>
          <p:nvPr>
            <p:ph type="dt" sz="half" idx="10"/>
          </p:nvPr>
        </p:nvSpPr>
        <p:spPr/>
        <p:txBody>
          <a:bodyPr/>
          <a:lstStyle/>
          <a:p>
            <a:fld id="{76ECF93B-0941-4A24-B240-99AA792F5919}" type="datetimeFigureOut">
              <a:rPr lang="en-ZA" smtClean="0"/>
              <a:t>2025/02/20</a:t>
            </a:fld>
            <a:endParaRPr lang="en-ZA"/>
          </a:p>
        </p:txBody>
      </p:sp>
      <p:sp>
        <p:nvSpPr>
          <p:cNvPr id="5" name="Footer Placeholder 4">
            <a:extLst>
              <a:ext uri="{FF2B5EF4-FFF2-40B4-BE49-F238E27FC236}">
                <a16:creationId xmlns:a16="http://schemas.microsoft.com/office/drawing/2014/main" id="{4C7897FC-02D9-EB6B-FAC3-3D34FC7E2703}"/>
              </a:ext>
            </a:extLst>
          </p:cNvPr>
          <p:cNvSpPr>
            <a:spLocks noGrp="1"/>
          </p:cNvSpPr>
          <p:nvPr>
            <p:ph type="ftr" sz="quarter" idx="11"/>
          </p:nvPr>
        </p:nvSpPr>
        <p:spPr/>
        <p:txBody>
          <a:bodyPr/>
          <a:lstStyle/>
          <a:p>
            <a:endParaRPr lang="en-ZA"/>
          </a:p>
        </p:txBody>
      </p:sp>
      <p:sp>
        <p:nvSpPr>
          <p:cNvPr id="6" name="Slide Number Placeholder 5">
            <a:extLst>
              <a:ext uri="{FF2B5EF4-FFF2-40B4-BE49-F238E27FC236}">
                <a16:creationId xmlns:a16="http://schemas.microsoft.com/office/drawing/2014/main" id="{846004D6-DC45-4DC2-C54C-3739CFB9B86F}"/>
              </a:ext>
            </a:extLst>
          </p:cNvPr>
          <p:cNvSpPr>
            <a:spLocks noGrp="1"/>
          </p:cNvSpPr>
          <p:nvPr>
            <p:ph type="sldNum" sz="quarter" idx="12"/>
          </p:nvPr>
        </p:nvSpPr>
        <p:spPr/>
        <p:txBody>
          <a:bodyPr/>
          <a:lstStyle/>
          <a:p>
            <a:fld id="{51B0BBCA-4B64-44F1-A1A3-B2C724ACC20A}" type="slidenum">
              <a:rPr lang="en-ZA" smtClean="0"/>
              <a:t>‹#›</a:t>
            </a:fld>
            <a:endParaRPr lang="en-ZA"/>
          </a:p>
        </p:txBody>
      </p:sp>
    </p:spTree>
    <p:extLst>
      <p:ext uri="{BB962C8B-B14F-4D97-AF65-F5344CB8AC3E}">
        <p14:creationId xmlns:p14="http://schemas.microsoft.com/office/powerpoint/2010/main" val="105362017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5330CC-FAA6-6AC4-B9DC-D84DA33641D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ZA"/>
          </a:p>
        </p:txBody>
      </p:sp>
      <p:sp>
        <p:nvSpPr>
          <p:cNvPr id="3" name="Subtitle 2">
            <a:extLst>
              <a:ext uri="{FF2B5EF4-FFF2-40B4-BE49-F238E27FC236}">
                <a16:creationId xmlns:a16="http://schemas.microsoft.com/office/drawing/2014/main" id="{98BB59DC-4AF4-57E5-2E13-F1AE8125B30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ZA"/>
          </a:p>
        </p:txBody>
      </p:sp>
      <p:sp>
        <p:nvSpPr>
          <p:cNvPr id="4" name="Date Placeholder 3">
            <a:extLst>
              <a:ext uri="{FF2B5EF4-FFF2-40B4-BE49-F238E27FC236}">
                <a16:creationId xmlns:a16="http://schemas.microsoft.com/office/drawing/2014/main" id="{5D526785-B6E3-82AF-3B35-41FC64350F9C}"/>
              </a:ext>
            </a:extLst>
          </p:cNvPr>
          <p:cNvSpPr>
            <a:spLocks noGrp="1"/>
          </p:cNvSpPr>
          <p:nvPr>
            <p:ph type="dt" sz="half" idx="10"/>
          </p:nvPr>
        </p:nvSpPr>
        <p:spPr/>
        <p:txBody>
          <a:bodyPr/>
          <a:lstStyle/>
          <a:p>
            <a:fld id="{76ECF93B-0941-4A24-B240-99AA792F5919}" type="datetimeFigureOut">
              <a:rPr lang="en-ZA" smtClean="0"/>
              <a:t>2025/02/20</a:t>
            </a:fld>
            <a:endParaRPr lang="en-ZA"/>
          </a:p>
        </p:txBody>
      </p:sp>
      <p:sp>
        <p:nvSpPr>
          <p:cNvPr id="5" name="Footer Placeholder 4">
            <a:extLst>
              <a:ext uri="{FF2B5EF4-FFF2-40B4-BE49-F238E27FC236}">
                <a16:creationId xmlns:a16="http://schemas.microsoft.com/office/drawing/2014/main" id="{EFACA635-2A18-8543-6445-4A8781596FC3}"/>
              </a:ext>
            </a:extLst>
          </p:cNvPr>
          <p:cNvSpPr>
            <a:spLocks noGrp="1"/>
          </p:cNvSpPr>
          <p:nvPr>
            <p:ph type="ftr" sz="quarter" idx="11"/>
          </p:nvPr>
        </p:nvSpPr>
        <p:spPr/>
        <p:txBody>
          <a:bodyPr/>
          <a:lstStyle/>
          <a:p>
            <a:endParaRPr lang="en-ZA"/>
          </a:p>
        </p:txBody>
      </p:sp>
      <p:sp>
        <p:nvSpPr>
          <p:cNvPr id="6" name="Slide Number Placeholder 5">
            <a:extLst>
              <a:ext uri="{FF2B5EF4-FFF2-40B4-BE49-F238E27FC236}">
                <a16:creationId xmlns:a16="http://schemas.microsoft.com/office/drawing/2014/main" id="{302E65D7-F782-C29C-4BEE-CA192CF6B57F}"/>
              </a:ext>
            </a:extLst>
          </p:cNvPr>
          <p:cNvSpPr>
            <a:spLocks noGrp="1"/>
          </p:cNvSpPr>
          <p:nvPr>
            <p:ph type="sldNum" sz="quarter" idx="12"/>
          </p:nvPr>
        </p:nvSpPr>
        <p:spPr/>
        <p:txBody>
          <a:bodyPr/>
          <a:lstStyle/>
          <a:p>
            <a:fld id="{51B0BBCA-4B64-44F1-A1A3-B2C724ACC20A}" type="slidenum">
              <a:rPr lang="en-ZA" smtClean="0"/>
              <a:t>‹#›</a:t>
            </a:fld>
            <a:endParaRPr lang="en-ZA"/>
          </a:p>
        </p:txBody>
      </p:sp>
    </p:spTree>
    <p:extLst>
      <p:ext uri="{BB962C8B-B14F-4D97-AF65-F5344CB8AC3E}">
        <p14:creationId xmlns:p14="http://schemas.microsoft.com/office/powerpoint/2010/main" val="37041258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CC82DD-E64F-F6A8-9E9B-123B7FBFB19E}"/>
              </a:ext>
            </a:extLst>
          </p:cNvPr>
          <p:cNvSpPr>
            <a:spLocks noGrp="1"/>
          </p:cNvSpPr>
          <p:nvPr>
            <p:ph type="title"/>
          </p:nvPr>
        </p:nvSpPr>
        <p:spPr/>
        <p:txBody>
          <a:bodyPr/>
          <a:lstStyle/>
          <a:p>
            <a:r>
              <a:rPr lang="en-US"/>
              <a:t>Click to edit Master title style</a:t>
            </a:r>
            <a:endParaRPr lang="en-ZA"/>
          </a:p>
        </p:txBody>
      </p:sp>
      <p:sp>
        <p:nvSpPr>
          <p:cNvPr id="3" name="Content Placeholder 2">
            <a:extLst>
              <a:ext uri="{FF2B5EF4-FFF2-40B4-BE49-F238E27FC236}">
                <a16:creationId xmlns:a16="http://schemas.microsoft.com/office/drawing/2014/main" id="{DE510F85-028B-2528-F47A-C84E14FAE1F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a:extLst>
              <a:ext uri="{FF2B5EF4-FFF2-40B4-BE49-F238E27FC236}">
                <a16:creationId xmlns:a16="http://schemas.microsoft.com/office/drawing/2014/main" id="{1D9AE483-DA21-F9C9-E54F-63875F760472}"/>
              </a:ext>
            </a:extLst>
          </p:cNvPr>
          <p:cNvSpPr>
            <a:spLocks noGrp="1"/>
          </p:cNvSpPr>
          <p:nvPr>
            <p:ph type="dt" sz="half" idx="10"/>
          </p:nvPr>
        </p:nvSpPr>
        <p:spPr/>
        <p:txBody>
          <a:bodyPr/>
          <a:lstStyle/>
          <a:p>
            <a:fld id="{F5AA8BB6-178D-49B1-9F44-2B2244FD8531}" type="datetimeFigureOut">
              <a:rPr lang="en-ZA" smtClean="0"/>
              <a:t>2025/02/20</a:t>
            </a:fld>
            <a:endParaRPr lang="en-ZA"/>
          </a:p>
        </p:txBody>
      </p:sp>
      <p:sp>
        <p:nvSpPr>
          <p:cNvPr id="5" name="Footer Placeholder 4">
            <a:extLst>
              <a:ext uri="{FF2B5EF4-FFF2-40B4-BE49-F238E27FC236}">
                <a16:creationId xmlns:a16="http://schemas.microsoft.com/office/drawing/2014/main" id="{01F80900-0A28-8FF5-B995-E67F5EDC5CEC}"/>
              </a:ext>
            </a:extLst>
          </p:cNvPr>
          <p:cNvSpPr>
            <a:spLocks noGrp="1"/>
          </p:cNvSpPr>
          <p:nvPr>
            <p:ph type="ftr" sz="quarter" idx="11"/>
          </p:nvPr>
        </p:nvSpPr>
        <p:spPr/>
        <p:txBody>
          <a:bodyPr/>
          <a:lstStyle/>
          <a:p>
            <a:endParaRPr lang="en-ZA"/>
          </a:p>
        </p:txBody>
      </p:sp>
      <p:sp>
        <p:nvSpPr>
          <p:cNvPr id="6" name="Slide Number Placeholder 5">
            <a:extLst>
              <a:ext uri="{FF2B5EF4-FFF2-40B4-BE49-F238E27FC236}">
                <a16:creationId xmlns:a16="http://schemas.microsoft.com/office/drawing/2014/main" id="{35FD3929-CBD7-3758-67AE-1F8898BC7CDF}"/>
              </a:ext>
            </a:extLst>
          </p:cNvPr>
          <p:cNvSpPr>
            <a:spLocks noGrp="1"/>
          </p:cNvSpPr>
          <p:nvPr>
            <p:ph type="sldNum" sz="quarter" idx="12"/>
          </p:nvPr>
        </p:nvSpPr>
        <p:spPr/>
        <p:txBody>
          <a:bodyPr/>
          <a:lstStyle/>
          <a:p>
            <a:fld id="{CDF0F559-713B-4C1E-B16F-8426FF554ED6}" type="slidenum">
              <a:rPr lang="en-ZA" smtClean="0"/>
              <a:t>‹#›</a:t>
            </a:fld>
            <a:endParaRPr lang="en-ZA"/>
          </a:p>
        </p:txBody>
      </p:sp>
    </p:spTree>
    <p:extLst>
      <p:ext uri="{BB962C8B-B14F-4D97-AF65-F5344CB8AC3E}">
        <p14:creationId xmlns:p14="http://schemas.microsoft.com/office/powerpoint/2010/main" val="5575625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1BAD7A-2E09-0E3A-0EB1-57B3E7E7988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ZA"/>
          </a:p>
        </p:txBody>
      </p:sp>
      <p:sp>
        <p:nvSpPr>
          <p:cNvPr id="3" name="Text Placeholder 2">
            <a:extLst>
              <a:ext uri="{FF2B5EF4-FFF2-40B4-BE49-F238E27FC236}">
                <a16:creationId xmlns:a16="http://schemas.microsoft.com/office/drawing/2014/main" id="{395B0DF0-810F-C7FA-B9C1-0AF2171E5B6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70E4829-8B56-7E26-A0AD-30C299357863}"/>
              </a:ext>
            </a:extLst>
          </p:cNvPr>
          <p:cNvSpPr>
            <a:spLocks noGrp="1"/>
          </p:cNvSpPr>
          <p:nvPr>
            <p:ph type="dt" sz="half" idx="10"/>
          </p:nvPr>
        </p:nvSpPr>
        <p:spPr/>
        <p:txBody>
          <a:bodyPr/>
          <a:lstStyle/>
          <a:p>
            <a:fld id="{F5AA8BB6-178D-49B1-9F44-2B2244FD8531}" type="datetimeFigureOut">
              <a:rPr lang="en-ZA" smtClean="0"/>
              <a:t>2025/02/20</a:t>
            </a:fld>
            <a:endParaRPr lang="en-ZA"/>
          </a:p>
        </p:txBody>
      </p:sp>
      <p:sp>
        <p:nvSpPr>
          <p:cNvPr id="5" name="Footer Placeholder 4">
            <a:extLst>
              <a:ext uri="{FF2B5EF4-FFF2-40B4-BE49-F238E27FC236}">
                <a16:creationId xmlns:a16="http://schemas.microsoft.com/office/drawing/2014/main" id="{F4C2EB47-606F-E766-B0F9-F015BEFD4AC8}"/>
              </a:ext>
            </a:extLst>
          </p:cNvPr>
          <p:cNvSpPr>
            <a:spLocks noGrp="1"/>
          </p:cNvSpPr>
          <p:nvPr>
            <p:ph type="ftr" sz="quarter" idx="11"/>
          </p:nvPr>
        </p:nvSpPr>
        <p:spPr/>
        <p:txBody>
          <a:bodyPr/>
          <a:lstStyle/>
          <a:p>
            <a:endParaRPr lang="en-ZA"/>
          </a:p>
        </p:txBody>
      </p:sp>
      <p:sp>
        <p:nvSpPr>
          <p:cNvPr id="6" name="Slide Number Placeholder 5">
            <a:extLst>
              <a:ext uri="{FF2B5EF4-FFF2-40B4-BE49-F238E27FC236}">
                <a16:creationId xmlns:a16="http://schemas.microsoft.com/office/drawing/2014/main" id="{FAB88E7C-D337-A8E9-4F86-E6B63271F552}"/>
              </a:ext>
            </a:extLst>
          </p:cNvPr>
          <p:cNvSpPr>
            <a:spLocks noGrp="1"/>
          </p:cNvSpPr>
          <p:nvPr>
            <p:ph type="sldNum" sz="quarter" idx="12"/>
          </p:nvPr>
        </p:nvSpPr>
        <p:spPr/>
        <p:txBody>
          <a:bodyPr/>
          <a:lstStyle/>
          <a:p>
            <a:fld id="{CDF0F559-713B-4C1E-B16F-8426FF554ED6}" type="slidenum">
              <a:rPr lang="en-ZA" smtClean="0"/>
              <a:t>‹#›</a:t>
            </a:fld>
            <a:endParaRPr lang="en-ZA"/>
          </a:p>
        </p:txBody>
      </p:sp>
    </p:spTree>
    <p:extLst>
      <p:ext uri="{BB962C8B-B14F-4D97-AF65-F5344CB8AC3E}">
        <p14:creationId xmlns:p14="http://schemas.microsoft.com/office/powerpoint/2010/main" val="28151805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7E7BB7-5E81-E739-FCF2-10D4F8616E86}"/>
              </a:ext>
            </a:extLst>
          </p:cNvPr>
          <p:cNvSpPr>
            <a:spLocks noGrp="1"/>
          </p:cNvSpPr>
          <p:nvPr>
            <p:ph type="title"/>
          </p:nvPr>
        </p:nvSpPr>
        <p:spPr/>
        <p:txBody>
          <a:bodyPr/>
          <a:lstStyle/>
          <a:p>
            <a:r>
              <a:rPr lang="en-US"/>
              <a:t>Click to edit Master title style</a:t>
            </a:r>
            <a:endParaRPr lang="en-ZA"/>
          </a:p>
        </p:txBody>
      </p:sp>
      <p:sp>
        <p:nvSpPr>
          <p:cNvPr id="3" name="Content Placeholder 2">
            <a:extLst>
              <a:ext uri="{FF2B5EF4-FFF2-40B4-BE49-F238E27FC236}">
                <a16:creationId xmlns:a16="http://schemas.microsoft.com/office/drawing/2014/main" id="{2C273DF0-02C4-8296-A30B-31A1C6A73D3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Content Placeholder 3">
            <a:extLst>
              <a:ext uri="{FF2B5EF4-FFF2-40B4-BE49-F238E27FC236}">
                <a16:creationId xmlns:a16="http://schemas.microsoft.com/office/drawing/2014/main" id="{087446BF-7FA7-0EF7-38AF-FCA55CAE4A0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Date Placeholder 4">
            <a:extLst>
              <a:ext uri="{FF2B5EF4-FFF2-40B4-BE49-F238E27FC236}">
                <a16:creationId xmlns:a16="http://schemas.microsoft.com/office/drawing/2014/main" id="{FBBA046D-2D12-A52B-466D-27AD0DF4E5D2}"/>
              </a:ext>
            </a:extLst>
          </p:cNvPr>
          <p:cNvSpPr>
            <a:spLocks noGrp="1"/>
          </p:cNvSpPr>
          <p:nvPr>
            <p:ph type="dt" sz="half" idx="10"/>
          </p:nvPr>
        </p:nvSpPr>
        <p:spPr/>
        <p:txBody>
          <a:bodyPr/>
          <a:lstStyle/>
          <a:p>
            <a:fld id="{F5AA8BB6-178D-49B1-9F44-2B2244FD8531}" type="datetimeFigureOut">
              <a:rPr lang="en-ZA" smtClean="0"/>
              <a:t>2025/02/20</a:t>
            </a:fld>
            <a:endParaRPr lang="en-ZA"/>
          </a:p>
        </p:txBody>
      </p:sp>
      <p:sp>
        <p:nvSpPr>
          <p:cNvPr id="6" name="Footer Placeholder 5">
            <a:extLst>
              <a:ext uri="{FF2B5EF4-FFF2-40B4-BE49-F238E27FC236}">
                <a16:creationId xmlns:a16="http://schemas.microsoft.com/office/drawing/2014/main" id="{C023C9E6-94A4-388F-6E76-27B5C8CFB366}"/>
              </a:ext>
            </a:extLst>
          </p:cNvPr>
          <p:cNvSpPr>
            <a:spLocks noGrp="1"/>
          </p:cNvSpPr>
          <p:nvPr>
            <p:ph type="ftr" sz="quarter" idx="11"/>
          </p:nvPr>
        </p:nvSpPr>
        <p:spPr/>
        <p:txBody>
          <a:bodyPr/>
          <a:lstStyle/>
          <a:p>
            <a:endParaRPr lang="en-ZA"/>
          </a:p>
        </p:txBody>
      </p:sp>
      <p:sp>
        <p:nvSpPr>
          <p:cNvPr id="7" name="Slide Number Placeholder 6">
            <a:extLst>
              <a:ext uri="{FF2B5EF4-FFF2-40B4-BE49-F238E27FC236}">
                <a16:creationId xmlns:a16="http://schemas.microsoft.com/office/drawing/2014/main" id="{AA21AAEA-CCE0-379A-4AAE-A9ABCE0CD0D0}"/>
              </a:ext>
            </a:extLst>
          </p:cNvPr>
          <p:cNvSpPr>
            <a:spLocks noGrp="1"/>
          </p:cNvSpPr>
          <p:nvPr>
            <p:ph type="sldNum" sz="quarter" idx="12"/>
          </p:nvPr>
        </p:nvSpPr>
        <p:spPr/>
        <p:txBody>
          <a:bodyPr/>
          <a:lstStyle/>
          <a:p>
            <a:fld id="{CDF0F559-713B-4C1E-B16F-8426FF554ED6}" type="slidenum">
              <a:rPr lang="en-ZA" smtClean="0"/>
              <a:t>‹#›</a:t>
            </a:fld>
            <a:endParaRPr lang="en-ZA"/>
          </a:p>
        </p:txBody>
      </p:sp>
    </p:spTree>
    <p:extLst>
      <p:ext uri="{BB962C8B-B14F-4D97-AF65-F5344CB8AC3E}">
        <p14:creationId xmlns:p14="http://schemas.microsoft.com/office/powerpoint/2010/main" val="22273013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EDE9EC-6632-D8DE-4AAB-54AF3A3AE030}"/>
              </a:ext>
            </a:extLst>
          </p:cNvPr>
          <p:cNvSpPr>
            <a:spLocks noGrp="1"/>
          </p:cNvSpPr>
          <p:nvPr>
            <p:ph type="title"/>
          </p:nvPr>
        </p:nvSpPr>
        <p:spPr>
          <a:xfrm>
            <a:off x="839788" y="365125"/>
            <a:ext cx="10515600" cy="1325563"/>
          </a:xfrm>
        </p:spPr>
        <p:txBody>
          <a:bodyPr/>
          <a:lstStyle/>
          <a:p>
            <a:r>
              <a:rPr lang="en-US"/>
              <a:t>Click to edit Master title style</a:t>
            </a:r>
            <a:endParaRPr lang="en-ZA"/>
          </a:p>
        </p:txBody>
      </p:sp>
      <p:sp>
        <p:nvSpPr>
          <p:cNvPr id="3" name="Text Placeholder 2">
            <a:extLst>
              <a:ext uri="{FF2B5EF4-FFF2-40B4-BE49-F238E27FC236}">
                <a16:creationId xmlns:a16="http://schemas.microsoft.com/office/drawing/2014/main" id="{A6E8FB20-1E7C-7A2C-C1D4-932C7388FF3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C3F139A-8812-85FE-61CA-19CA474DDF8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Text Placeholder 4">
            <a:extLst>
              <a:ext uri="{FF2B5EF4-FFF2-40B4-BE49-F238E27FC236}">
                <a16:creationId xmlns:a16="http://schemas.microsoft.com/office/drawing/2014/main" id="{B3D6C7D4-0D73-7219-2930-FC9F4A3A563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BA78F46-0F17-B6F2-D12E-B8878042A52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7" name="Date Placeholder 6">
            <a:extLst>
              <a:ext uri="{FF2B5EF4-FFF2-40B4-BE49-F238E27FC236}">
                <a16:creationId xmlns:a16="http://schemas.microsoft.com/office/drawing/2014/main" id="{8EA500F6-150D-0810-B652-16D7D923FE50}"/>
              </a:ext>
            </a:extLst>
          </p:cNvPr>
          <p:cNvSpPr>
            <a:spLocks noGrp="1"/>
          </p:cNvSpPr>
          <p:nvPr>
            <p:ph type="dt" sz="half" idx="10"/>
          </p:nvPr>
        </p:nvSpPr>
        <p:spPr/>
        <p:txBody>
          <a:bodyPr/>
          <a:lstStyle/>
          <a:p>
            <a:fld id="{F5AA8BB6-178D-49B1-9F44-2B2244FD8531}" type="datetimeFigureOut">
              <a:rPr lang="en-ZA" smtClean="0"/>
              <a:t>2025/02/20</a:t>
            </a:fld>
            <a:endParaRPr lang="en-ZA"/>
          </a:p>
        </p:txBody>
      </p:sp>
      <p:sp>
        <p:nvSpPr>
          <p:cNvPr id="8" name="Footer Placeholder 7">
            <a:extLst>
              <a:ext uri="{FF2B5EF4-FFF2-40B4-BE49-F238E27FC236}">
                <a16:creationId xmlns:a16="http://schemas.microsoft.com/office/drawing/2014/main" id="{DFDD3232-EBD8-4819-AFBA-DDDE87A7EC1A}"/>
              </a:ext>
            </a:extLst>
          </p:cNvPr>
          <p:cNvSpPr>
            <a:spLocks noGrp="1"/>
          </p:cNvSpPr>
          <p:nvPr>
            <p:ph type="ftr" sz="quarter" idx="11"/>
          </p:nvPr>
        </p:nvSpPr>
        <p:spPr/>
        <p:txBody>
          <a:bodyPr/>
          <a:lstStyle/>
          <a:p>
            <a:endParaRPr lang="en-ZA"/>
          </a:p>
        </p:txBody>
      </p:sp>
      <p:sp>
        <p:nvSpPr>
          <p:cNvPr id="9" name="Slide Number Placeholder 8">
            <a:extLst>
              <a:ext uri="{FF2B5EF4-FFF2-40B4-BE49-F238E27FC236}">
                <a16:creationId xmlns:a16="http://schemas.microsoft.com/office/drawing/2014/main" id="{738B455A-C1C4-9C95-32E0-F6EF85B4089E}"/>
              </a:ext>
            </a:extLst>
          </p:cNvPr>
          <p:cNvSpPr>
            <a:spLocks noGrp="1"/>
          </p:cNvSpPr>
          <p:nvPr>
            <p:ph type="sldNum" sz="quarter" idx="12"/>
          </p:nvPr>
        </p:nvSpPr>
        <p:spPr/>
        <p:txBody>
          <a:bodyPr/>
          <a:lstStyle/>
          <a:p>
            <a:fld id="{CDF0F559-713B-4C1E-B16F-8426FF554ED6}" type="slidenum">
              <a:rPr lang="en-ZA" smtClean="0"/>
              <a:t>‹#›</a:t>
            </a:fld>
            <a:endParaRPr lang="en-ZA"/>
          </a:p>
        </p:txBody>
      </p:sp>
    </p:spTree>
    <p:extLst>
      <p:ext uri="{BB962C8B-B14F-4D97-AF65-F5344CB8AC3E}">
        <p14:creationId xmlns:p14="http://schemas.microsoft.com/office/powerpoint/2010/main" val="31875414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8F3CCC-3AB6-EE47-4896-B2A408107E0A}"/>
              </a:ext>
            </a:extLst>
          </p:cNvPr>
          <p:cNvSpPr>
            <a:spLocks noGrp="1"/>
          </p:cNvSpPr>
          <p:nvPr>
            <p:ph type="title"/>
          </p:nvPr>
        </p:nvSpPr>
        <p:spPr/>
        <p:txBody>
          <a:bodyPr/>
          <a:lstStyle/>
          <a:p>
            <a:r>
              <a:rPr lang="en-US"/>
              <a:t>Click to edit Master title style</a:t>
            </a:r>
            <a:endParaRPr lang="en-ZA"/>
          </a:p>
        </p:txBody>
      </p:sp>
      <p:sp>
        <p:nvSpPr>
          <p:cNvPr id="3" name="Date Placeholder 2">
            <a:extLst>
              <a:ext uri="{FF2B5EF4-FFF2-40B4-BE49-F238E27FC236}">
                <a16:creationId xmlns:a16="http://schemas.microsoft.com/office/drawing/2014/main" id="{C536130B-AF84-090B-DD95-7EC7C55BC458}"/>
              </a:ext>
            </a:extLst>
          </p:cNvPr>
          <p:cNvSpPr>
            <a:spLocks noGrp="1"/>
          </p:cNvSpPr>
          <p:nvPr>
            <p:ph type="dt" sz="half" idx="10"/>
          </p:nvPr>
        </p:nvSpPr>
        <p:spPr/>
        <p:txBody>
          <a:bodyPr/>
          <a:lstStyle/>
          <a:p>
            <a:fld id="{F5AA8BB6-178D-49B1-9F44-2B2244FD8531}" type="datetimeFigureOut">
              <a:rPr lang="en-ZA" smtClean="0"/>
              <a:t>2025/02/20</a:t>
            </a:fld>
            <a:endParaRPr lang="en-ZA"/>
          </a:p>
        </p:txBody>
      </p:sp>
      <p:sp>
        <p:nvSpPr>
          <p:cNvPr id="4" name="Footer Placeholder 3">
            <a:extLst>
              <a:ext uri="{FF2B5EF4-FFF2-40B4-BE49-F238E27FC236}">
                <a16:creationId xmlns:a16="http://schemas.microsoft.com/office/drawing/2014/main" id="{9BD519D9-0535-CA5D-19B5-61799404CB80}"/>
              </a:ext>
            </a:extLst>
          </p:cNvPr>
          <p:cNvSpPr>
            <a:spLocks noGrp="1"/>
          </p:cNvSpPr>
          <p:nvPr>
            <p:ph type="ftr" sz="quarter" idx="11"/>
          </p:nvPr>
        </p:nvSpPr>
        <p:spPr/>
        <p:txBody>
          <a:bodyPr/>
          <a:lstStyle/>
          <a:p>
            <a:endParaRPr lang="en-ZA"/>
          </a:p>
        </p:txBody>
      </p:sp>
      <p:sp>
        <p:nvSpPr>
          <p:cNvPr id="5" name="Slide Number Placeholder 4">
            <a:extLst>
              <a:ext uri="{FF2B5EF4-FFF2-40B4-BE49-F238E27FC236}">
                <a16:creationId xmlns:a16="http://schemas.microsoft.com/office/drawing/2014/main" id="{0AB97C83-6418-846A-0009-12B7BD7A5EC0}"/>
              </a:ext>
            </a:extLst>
          </p:cNvPr>
          <p:cNvSpPr>
            <a:spLocks noGrp="1"/>
          </p:cNvSpPr>
          <p:nvPr>
            <p:ph type="sldNum" sz="quarter" idx="12"/>
          </p:nvPr>
        </p:nvSpPr>
        <p:spPr/>
        <p:txBody>
          <a:bodyPr/>
          <a:lstStyle/>
          <a:p>
            <a:fld id="{CDF0F559-713B-4C1E-B16F-8426FF554ED6}" type="slidenum">
              <a:rPr lang="en-ZA" smtClean="0"/>
              <a:t>‹#›</a:t>
            </a:fld>
            <a:endParaRPr lang="en-ZA"/>
          </a:p>
        </p:txBody>
      </p:sp>
    </p:spTree>
    <p:extLst>
      <p:ext uri="{BB962C8B-B14F-4D97-AF65-F5344CB8AC3E}">
        <p14:creationId xmlns:p14="http://schemas.microsoft.com/office/powerpoint/2010/main" val="7054252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B8E1BC4-8C5D-83FD-CADC-B253AD03D225}"/>
              </a:ext>
            </a:extLst>
          </p:cNvPr>
          <p:cNvSpPr>
            <a:spLocks noGrp="1"/>
          </p:cNvSpPr>
          <p:nvPr>
            <p:ph type="dt" sz="half" idx="10"/>
          </p:nvPr>
        </p:nvSpPr>
        <p:spPr/>
        <p:txBody>
          <a:bodyPr/>
          <a:lstStyle/>
          <a:p>
            <a:fld id="{F5AA8BB6-178D-49B1-9F44-2B2244FD8531}" type="datetimeFigureOut">
              <a:rPr lang="en-ZA" smtClean="0"/>
              <a:t>2025/02/20</a:t>
            </a:fld>
            <a:endParaRPr lang="en-ZA"/>
          </a:p>
        </p:txBody>
      </p:sp>
      <p:sp>
        <p:nvSpPr>
          <p:cNvPr id="3" name="Footer Placeholder 2">
            <a:extLst>
              <a:ext uri="{FF2B5EF4-FFF2-40B4-BE49-F238E27FC236}">
                <a16:creationId xmlns:a16="http://schemas.microsoft.com/office/drawing/2014/main" id="{B706C9C9-0181-4ECD-A2ED-DE0D510B4DD7}"/>
              </a:ext>
            </a:extLst>
          </p:cNvPr>
          <p:cNvSpPr>
            <a:spLocks noGrp="1"/>
          </p:cNvSpPr>
          <p:nvPr>
            <p:ph type="ftr" sz="quarter" idx="11"/>
          </p:nvPr>
        </p:nvSpPr>
        <p:spPr/>
        <p:txBody>
          <a:bodyPr/>
          <a:lstStyle/>
          <a:p>
            <a:endParaRPr lang="en-ZA"/>
          </a:p>
        </p:txBody>
      </p:sp>
      <p:sp>
        <p:nvSpPr>
          <p:cNvPr id="4" name="Slide Number Placeholder 3">
            <a:extLst>
              <a:ext uri="{FF2B5EF4-FFF2-40B4-BE49-F238E27FC236}">
                <a16:creationId xmlns:a16="http://schemas.microsoft.com/office/drawing/2014/main" id="{E92683FF-DCF3-D484-13B8-5C60F491F350}"/>
              </a:ext>
            </a:extLst>
          </p:cNvPr>
          <p:cNvSpPr>
            <a:spLocks noGrp="1"/>
          </p:cNvSpPr>
          <p:nvPr>
            <p:ph type="sldNum" sz="quarter" idx="12"/>
          </p:nvPr>
        </p:nvSpPr>
        <p:spPr/>
        <p:txBody>
          <a:bodyPr/>
          <a:lstStyle/>
          <a:p>
            <a:fld id="{CDF0F559-713B-4C1E-B16F-8426FF554ED6}" type="slidenum">
              <a:rPr lang="en-ZA" smtClean="0"/>
              <a:t>‹#›</a:t>
            </a:fld>
            <a:endParaRPr lang="en-ZA"/>
          </a:p>
        </p:txBody>
      </p:sp>
    </p:spTree>
    <p:extLst>
      <p:ext uri="{BB962C8B-B14F-4D97-AF65-F5344CB8AC3E}">
        <p14:creationId xmlns:p14="http://schemas.microsoft.com/office/powerpoint/2010/main" val="27712830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05CA12-69A9-30FD-425A-FAC0F8E6B37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ZA"/>
          </a:p>
        </p:txBody>
      </p:sp>
      <p:sp>
        <p:nvSpPr>
          <p:cNvPr id="3" name="Content Placeholder 2">
            <a:extLst>
              <a:ext uri="{FF2B5EF4-FFF2-40B4-BE49-F238E27FC236}">
                <a16:creationId xmlns:a16="http://schemas.microsoft.com/office/drawing/2014/main" id="{CC3E32D3-FEAC-C2B9-4065-80C87BE169E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Text Placeholder 3">
            <a:extLst>
              <a:ext uri="{FF2B5EF4-FFF2-40B4-BE49-F238E27FC236}">
                <a16:creationId xmlns:a16="http://schemas.microsoft.com/office/drawing/2014/main" id="{793EBE16-151D-531F-1122-2E3A75D82FB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AAE1904-990C-586C-C604-DEFC189CFDA3}"/>
              </a:ext>
            </a:extLst>
          </p:cNvPr>
          <p:cNvSpPr>
            <a:spLocks noGrp="1"/>
          </p:cNvSpPr>
          <p:nvPr>
            <p:ph type="dt" sz="half" idx="10"/>
          </p:nvPr>
        </p:nvSpPr>
        <p:spPr/>
        <p:txBody>
          <a:bodyPr/>
          <a:lstStyle/>
          <a:p>
            <a:fld id="{F5AA8BB6-178D-49B1-9F44-2B2244FD8531}" type="datetimeFigureOut">
              <a:rPr lang="en-ZA" smtClean="0"/>
              <a:t>2025/02/20</a:t>
            </a:fld>
            <a:endParaRPr lang="en-ZA"/>
          </a:p>
        </p:txBody>
      </p:sp>
      <p:sp>
        <p:nvSpPr>
          <p:cNvPr id="6" name="Footer Placeholder 5">
            <a:extLst>
              <a:ext uri="{FF2B5EF4-FFF2-40B4-BE49-F238E27FC236}">
                <a16:creationId xmlns:a16="http://schemas.microsoft.com/office/drawing/2014/main" id="{C26A9EC3-02FE-AC5B-190B-EF5AA749735F}"/>
              </a:ext>
            </a:extLst>
          </p:cNvPr>
          <p:cNvSpPr>
            <a:spLocks noGrp="1"/>
          </p:cNvSpPr>
          <p:nvPr>
            <p:ph type="ftr" sz="quarter" idx="11"/>
          </p:nvPr>
        </p:nvSpPr>
        <p:spPr/>
        <p:txBody>
          <a:bodyPr/>
          <a:lstStyle/>
          <a:p>
            <a:endParaRPr lang="en-ZA"/>
          </a:p>
        </p:txBody>
      </p:sp>
      <p:sp>
        <p:nvSpPr>
          <p:cNvPr id="7" name="Slide Number Placeholder 6">
            <a:extLst>
              <a:ext uri="{FF2B5EF4-FFF2-40B4-BE49-F238E27FC236}">
                <a16:creationId xmlns:a16="http://schemas.microsoft.com/office/drawing/2014/main" id="{3483FE60-BDE9-218F-B50C-794E2F9CE06B}"/>
              </a:ext>
            </a:extLst>
          </p:cNvPr>
          <p:cNvSpPr>
            <a:spLocks noGrp="1"/>
          </p:cNvSpPr>
          <p:nvPr>
            <p:ph type="sldNum" sz="quarter" idx="12"/>
          </p:nvPr>
        </p:nvSpPr>
        <p:spPr/>
        <p:txBody>
          <a:bodyPr/>
          <a:lstStyle/>
          <a:p>
            <a:fld id="{CDF0F559-713B-4C1E-B16F-8426FF554ED6}" type="slidenum">
              <a:rPr lang="en-ZA" smtClean="0"/>
              <a:t>‹#›</a:t>
            </a:fld>
            <a:endParaRPr lang="en-ZA"/>
          </a:p>
        </p:txBody>
      </p:sp>
    </p:spTree>
    <p:extLst>
      <p:ext uri="{BB962C8B-B14F-4D97-AF65-F5344CB8AC3E}">
        <p14:creationId xmlns:p14="http://schemas.microsoft.com/office/powerpoint/2010/main" val="4847372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1063C6-6DAC-9836-380C-F0390C95E36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ZA"/>
          </a:p>
        </p:txBody>
      </p:sp>
      <p:sp>
        <p:nvSpPr>
          <p:cNvPr id="3" name="Picture Placeholder 2">
            <a:extLst>
              <a:ext uri="{FF2B5EF4-FFF2-40B4-BE49-F238E27FC236}">
                <a16:creationId xmlns:a16="http://schemas.microsoft.com/office/drawing/2014/main" id="{492C65DD-E0A4-6CC6-0EC1-56509B56AF8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ZA"/>
          </a:p>
        </p:txBody>
      </p:sp>
      <p:sp>
        <p:nvSpPr>
          <p:cNvPr id="4" name="Text Placeholder 3">
            <a:extLst>
              <a:ext uri="{FF2B5EF4-FFF2-40B4-BE49-F238E27FC236}">
                <a16:creationId xmlns:a16="http://schemas.microsoft.com/office/drawing/2014/main" id="{E87BDA28-876A-FE38-8736-BE7A25D8ED9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9F33784-5E69-B6F4-149B-F56885DEA67F}"/>
              </a:ext>
            </a:extLst>
          </p:cNvPr>
          <p:cNvSpPr>
            <a:spLocks noGrp="1"/>
          </p:cNvSpPr>
          <p:nvPr>
            <p:ph type="dt" sz="half" idx="10"/>
          </p:nvPr>
        </p:nvSpPr>
        <p:spPr/>
        <p:txBody>
          <a:bodyPr/>
          <a:lstStyle/>
          <a:p>
            <a:fld id="{F5AA8BB6-178D-49B1-9F44-2B2244FD8531}" type="datetimeFigureOut">
              <a:rPr lang="en-ZA" smtClean="0"/>
              <a:t>2025/02/20</a:t>
            </a:fld>
            <a:endParaRPr lang="en-ZA"/>
          </a:p>
        </p:txBody>
      </p:sp>
      <p:sp>
        <p:nvSpPr>
          <p:cNvPr id="6" name="Footer Placeholder 5">
            <a:extLst>
              <a:ext uri="{FF2B5EF4-FFF2-40B4-BE49-F238E27FC236}">
                <a16:creationId xmlns:a16="http://schemas.microsoft.com/office/drawing/2014/main" id="{67A62C4A-DA97-6D15-937A-E779EDBAA621}"/>
              </a:ext>
            </a:extLst>
          </p:cNvPr>
          <p:cNvSpPr>
            <a:spLocks noGrp="1"/>
          </p:cNvSpPr>
          <p:nvPr>
            <p:ph type="ftr" sz="quarter" idx="11"/>
          </p:nvPr>
        </p:nvSpPr>
        <p:spPr/>
        <p:txBody>
          <a:bodyPr/>
          <a:lstStyle/>
          <a:p>
            <a:endParaRPr lang="en-ZA"/>
          </a:p>
        </p:txBody>
      </p:sp>
      <p:sp>
        <p:nvSpPr>
          <p:cNvPr id="7" name="Slide Number Placeholder 6">
            <a:extLst>
              <a:ext uri="{FF2B5EF4-FFF2-40B4-BE49-F238E27FC236}">
                <a16:creationId xmlns:a16="http://schemas.microsoft.com/office/drawing/2014/main" id="{20E82E6B-6759-4B24-EBB4-6FE75A9A2B26}"/>
              </a:ext>
            </a:extLst>
          </p:cNvPr>
          <p:cNvSpPr>
            <a:spLocks noGrp="1"/>
          </p:cNvSpPr>
          <p:nvPr>
            <p:ph type="sldNum" sz="quarter" idx="12"/>
          </p:nvPr>
        </p:nvSpPr>
        <p:spPr/>
        <p:txBody>
          <a:bodyPr/>
          <a:lstStyle/>
          <a:p>
            <a:fld id="{CDF0F559-713B-4C1E-B16F-8426FF554ED6}" type="slidenum">
              <a:rPr lang="en-ZA" smtClean="0"/>
              <a:t>‹#›</a:t>
            </a:fld>
            <a:endParaRPr lang="en-ZA"/>
          </a:p>
        </p:txBody>
      </p:sp>
    </p:spTree>
    <p:extLst>
      <p:ext uri="{BB962C8B-B14F-4D97-AF65-F5344CB8AC3E}">
        <p14:creationId xmlns:p14="http://schemas.microsoft.com/office/powerpoint/2010/main" val="12307693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5911164-B359-ECAD-9D7C-E0585ACB950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ZA"/>
          </a:p>
        </p:txBody>
      </p:sp>
      <p:sp>
        <p:nvSpPr>
          <p:cNvPr id="3" name="Text Placeholder 2">
            <a:extLst>
              <a:ext uri="{FF2B5EF4-FFF2-40B4-BE49-F238E27FC236}">
                <a16:creationId xmlns:a16="http://schemas.microsoft.com/office/drawing/2014/main" id="{9660F58B-9892-A711-C917-847FA6490DA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a:extLst>
              <a:ext uri="{FF2B5EF4-FFF2-40B4-BE49-F238E27FC236}">
                <a16:creationId xmlns:a16="http://schemas.microsoft.com/office/drawing/2014/main" id="{2B5BA295-6E42-FDD2-312B-4FAEA0A6CD4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5AA8BB6-178D-49B1-9F44-2B2244FD8531}" type="datetimeFigureOut">
              <a:rPr lang="en-ZA" smtClean="0"/>
              <a:t>2025/02/20</a:t>
            </a:fld>
            <a:endParaRPr lang="en-ZA"/>
          </a:p>
        </p:txBody>
      </p:sp>
      <p:sp>
        <p:nvSpPr>
          <p:cNvPr id="5" name="Footer Placeholder 4">
            <a:extLst>
              <a:ext uri="{FF2B5EF4-FFF2-40B4-BE49-F238E27FC236}">
                <a16:creationId xmlns:a16="http://schemas.microsoft.com/office/drawing/2014/main" id="{E16D7160-DB31-B39D-C1C1-7AF5D074F07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ZA"/>
          </a:p>
        </p:txBody>
      </p:sp>
      <p:sp>
        <p:nvSpPr>
          <p:cNvPr id="6" name="Slide Number Placeholder 5">
            <a:extLst>
              <a:ext uri="{FF2B5EF4-FFF2-40B4-BE49-F238E27FC236}">
                <a16:creationId xmlns:a16="http://schemas.microsoft.com/office/drawing/2014/main" id="{B9B270AA-4BFB-AF67-14CC-68B5CD56455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DF0F559-713B-4C1E-B16F-8426FF554ED6}" type="slidenum">
              <a:rPr lang="en-ZA" smtClean="0"/>
              <a:t>‹#›</a:t>
            </a:fld>
            <a:endParaRPr lang="en-ZA"/>
          </a:p>
        </p:txBody>
      </p:sp>
    </p:spTree>
    <p:extLst>
      <p:ext uri="{BB962C8B-B14F-4D97-AF65-F5344CB8AC3E}">
        <p14:creationId xmlns:p14="http://schemas.microsoft.com/office/powerpoint/2010/main" val="45733536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8858B99-6A99-8523-C066-B44CFED347E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ZA"/>
          </a:p>
        </p:txBody>
      </p:sp>
      <p:sp>
        <p:nvSpPr>
          <p:cNvPr id="3" name="Text Placeholder 2">
            <a:extLst>
              <a:ext uri="{FF2B5EF4-FFF2-40B4-BE49-F238E27FC236}">
                <a16:creationId xmlns:a16="http://schemas.microsoft.com/office/drawing/2014/main" id="{EC29B0C3-154C-E7FA-E87A-2518A39B5E0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a:extLst>
              <a:ext uri="{FF2B5EF4-FFF2-40B4-BE49-F238E27FC236}">
                <a16:creationId xmlns:a16="http://schemas.microsoft.com/office/drawing/2014/main" id="{259139AB-FE3B-713E-139E-360D920D137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6ECF93B-0941-4A24-B240-99AA792F5919}" type="datetimeFigureOut">
              <a:rPr lang="en-ZA" smtClean="0"/>
              <a:t>2025/02/20</a:t>
            </a:fld>
            <a:endParaRPr lang="en-ZA"/>
          </a:p>
        </p:txBody>
      </p:sp>
      <p:sp>
        <p:nvSpPr>
          <p:cNvPr id="5" name="Footer Placeholder 4">
            <a:extLst>
              <a:ext uri="{FF2B5EF4-FFF2-40B4-BE49-F238E27FC236}">
                <a16:creationId xmlns:a16="http://schemas.microsoft.com/office/drawing/2014/main" id="{AE7AB578-6315-1D24-4096-7A37146E330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ZA"/>
          </a:p>
        </p:txBody>
      </p:sp>
      <p:sp>
        <p:nvSpPr>
          <p:cNvPr id="6" name="Slide Number Placeholder 5">
            <a:extLst>
              <a:ext uri="{FF2B5EF4-FFF2-40B4-BE49-F238E27FC236}">
                <a16:creationId xmlns:a16="http://schemas.microsoft.com/office/drawing/2014/main" id="{73645801-0522-B672-5D57-3D8261FCF13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B0BBCA-4B64-44F1-A1A3-B2C724ACC20A}" type="slidenum">
              <a:rPr lang="en-ZA" smtClean="0"/>
              <a:t>‹#›</a:t>
            </a:fld>
            <a:endParaRPr lang="en-ZA"/>
          </a:p>
        </p:txBody>
      </p:sp>
    </p:spTree>
    <p:extLst>
      <p:ext uri="{BB962C8B-B14F-4D97-AF65-F5344CB8AC3E}">
        <p14:creationId xmlns:p14="http://schemas.microsoft.com/office/powerpoint/2010/main" val="2419770078"/>
      </p:ext>
    </p:extLst>
  </p:cSld>
  <p:clrMap bg1="lt1" tx1="dk1" bg2="lt2" tx2="dk2" accent1="accent1" accent2="accent2" accent3="accent3" accent4="accent4" accent5="accent5" accent6="accent6" hlink="hlink" folHlink="folHlink"/>
  <p:sldLayoutIdLst>
    <p:sldLayoutId id="2147483650" r:id="rId1"/>
    <p:sldLayoutId id="2147483649"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3.xml"/><Relationship Id="rId5" Type="http://schemas.openxmlformats.org/officeDocument/2006/relationships/image" Target="../media/image4.jp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1.png"/><Relationship Id="rId1" Type="http://schemas.openxmlformats.org/officeDocument/2006/relationships/slideLayout" Target="../slideLayouts/slideLayout1.xml"/><Relationship Id="rId4" Type="http://schemas.openxmlformats.org/officeDocument/2006/relationships/image" Target="../media/image4.jpg"/></Relationships>
</file>

<file path=ppt/slides/_rels/slide1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1.png"/><Relationship Id="rId1" Type="http://schemas.openxmlformats.org/officeDocument/2006/relationships/slideLayout" Target="../slideLayouts/slideLayout1.xml"/><Relationship Id="rId4" Type="http://schemas.openxmlformats.org/officeDocument/2006/relationships/image" Target="../media/image4.jpg"/></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1.png"/><Relationship Id="rId1" Type="http://schemas.openxmlformats.org/officeDocument/2006/relationships/slideLayout" Target="../slideLayouts/slideLayout1.xml"/><Relationship Id="rId4" Type="http://schemas.openxmlformats.org/officeDocument/2006/relationships/image" Target="../media/image4.jpg"/></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8.png"/><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8.png"/><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17.xml.rels><?xml version="1.0" encoding="UTF-8" standalone="yes"?>
<Relationships xmlns="http://schemas.openxmlformats.org/package/2006/relationships"><Relationship Id="rId8" Type="http://schemas.openxmlformats.org/officeDocument/2006/relationships/image" Target="../media/image4.jpg"/><Relationship Id="rId3" Type="http://schemas.openxmlformats.org/officeDocument/2006/relationships/image" Target="../media/image21.png"/><Relationship Id="rId7" Type="http://schemas.openxmlformats.org/officeDocument/2006/relationships/image" Target="../media/image10.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1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hyperlink" Target="https://paolocrosetto.wordpress.com/blog/" TargetMode="External"/><Relationship Id="rId1" Type="http://schemas.openxmlformats.org/officeDocument/2006/relationships/slideLayout" Target="../slideLayouts/slideLayout1.xml"/><Relationship Id="rId5" Type="http://schemas.openxmlformats.org/officeDocument/2006/relationships/image" Target="../media/image4.jpg"/><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jp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10" Type="http://schemas.openxmlformats.org/officeDocument/2006/relationships/image" Target="../media/image4.jpg"/><Relationship Id="rId4" Type="http://schemas.openxmlformats.org/officeDocument/2006/relationships/image" Target="../media/image6.png"/><Relationship Id="rId9" Type="http://schemas.openxmlformats.org/officeDocument/2006/relationships/image" Target="../media/image11.png"/></Relationships>
</file>

<file path=ppt/slides/_rels/slide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1.png"/><Relationship Id="rId1" Type="http://schemas.openxmlformats.org/officeDocument/2006/relationships/slideLayout" Target="../slideLayouts/slideLayout1.xml"/><Relationship Id="rId5" Type="http://schemas.openxmlformats.org/officeDocument/2006/relationships/image" Target="../media/image4.jpg"/><Relationship Id="rId4" Type="http://schemas.openxmlformats.org/officeDocument/2006/relationships/image" Target="../media/image26.png"/></Relationships>
</file>

<file path=ppt/slides/_rels/slide2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1.png"/><Relationship Id="rId1" Type="http://schemas.openxmlformats.org/officeDocument/2006/relationships/slideLayout" Target="../slideLayouts/slideLayout1.xml"/><Relationship Id="rId5" Type="http://schemas.openxmlformats.org/officeDocument/2006/relationships/image" Target="../media/image4.jpg"/><Relationship Id="rId4" Type="http://schemas.openxmlformats.org/officeDocument/2006/relationships/image" Target="../media/image27.png"/></Relationships>
</file>

<file path=ppt/slides/_rels/slide2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hyperlink" Target="https://www.elcolombiano.com/tecnologia/retiran-miles-de-articulos-cientificos-hechos-con-inteligencia-artificial-HP25195741" TargetMode="External"/><Relationship Id="rId1" Type="http://schemas.openxmlformats.org/officeDocument/2006/relationships/slideLayout" Target="../slideLayouts/slideLayout7.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23.xml.rels><?xml version="1.0" encoding="UTF-8" standalone="yes"?>
<Relationships xmlns="http://schemas.openxmlformats.org/package/2006/relationships"><Relationship Id="rId8" Type="http://schemas.openxmlformats.org/officeDocument/2006/relationships/image" Target="../media/image37.png"/><Relationship Id="rId13" Type="http://schemas.openxmlformats.org/officeDocument/2006/relationships/image" Target="../media/image42.png"/><Relationship Id="rId3" Type="http://schemas.openxmlformats.org/officeDocument/2006/relationships/image" Target="../media/image32.png"/><Relationship Id="rId7" Type="http://schemas.openxmlformats.org/officeDocument/2006/relationships/image" Target="../media/image36.png"/><Relationship Id="rId12" Type="http://schemas.openxmlformats.org/officeDocument/2006/relationships/image" Target="../media/image41.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35.png"/><Relationship Id="rId11" Type="http://schemas.openxmlformats.org/officeDocument/2006/relationships/image" Target="../media/image40.png"/><Relationship Id="rId5" Type="http://schemas.openxmlformats.org/officeDocument/2006/relationships/image" Target="../media/image34.png"/><Relationship Id="rId10" Type="http://schemas.openxmlformats.org/officeDocument/2006/relationships/image" Target="../media/image39.png"/><Relationship Id="rId4" Type="http://schemas.openxmlformats.org/officeDocument/2006/relationships/image" Target="../media/image33.png"/><Relationship Id="rId9" Type="http://schemas.openxmlformats.org/officeDocument/2006/relationships/image" Target="../media/image38.png"/></Relationships>
</file>

<file path=ppt/slides/_rels/slide24.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8.png"/><Relationship Id="rId1" Type="http://schemas.openxmlformats.org/officeDocument/2006/relationships/slideLayout" Target="../slideLayouts/slideLayout2.xml"/><Relationship Id="rId5" Type="http://schemas.openxmlformats.org/officeDocument/2006/relationships/image" Target="../media/image4.jpg"/><Relationship Id="rId4" Type="http://schemas.openxmlformats.org/officeDocument/2006/relationships/image" Target="../media/image10.png"/></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8.png"/><Relationship Id="rId1" Type="http://schemas.openxmlformats.org/officeDocument/2006/relationships/slideLayout" Target="../slideLayouts/slideLayout2.xml"/><Relationship Id="rId5" Type="http://schemas.openxmlformats.org/officeDocument/2006/relationships/image" Target="../media/image4.jpg"/><Relationship Id="rId4" Type="http://schemas.openxmlformats.org/officeDocument/2006/relationships/image" Target="../media/image10.png"/></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8.png"/><Relationship Id="rId1" Type="http://schemas.openxmlformats.org/officeDocument/2006/relationships/slideLayout" Target="../slideLayouts/slideLayout2.xml"/><Relationship Id="rId5" Type="http://schemas.openxmlformats.org/officeDocument/2006/relationships/image" Target="../media/image4.jpg"/><Relationship Id="rId4" Type="http://schemas.openxmlformats.org/officeDocument/2006/relationships/image" Target="../media/image10.png"/></Relationships>
</file>

<file path=ppt/slides/_rels/slide2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jpg"/></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4.jpg"/><Relationship Id="rId4" Type="http://schemas.openxmlformats.org/officeDocument/2006/relationships/image" Target="../media/image10.png"/></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4.jp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14.jpg"/><Relationship Id="rId7" Type="http://schemas.openxmlformats.org/officeDocument/2006/relationships/image" Target="../media/image4.jp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11.png"/><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1.png"/><Relationship Id="rId1" Type="http://schemas.openxmlformats.org/officeDocument/2006/relationships/slideLayout" Target="../slideLayouts/slideLayout1.xml"/><Relationship Id="rId4" Type="http://schemas.openxmlformats.org/officeDocument/2006/relationships/image" Target="../media/image4.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A man sitting at a table using a laptop computer">
            <a:extLst>
              <a:ext uri="{FF2B5EF4-FFF2-40B4-BE49-F238E27FC236}">
                <a16:creationId xmlns:a16="http://schemas.microsoft.com/office/drawing/2014/main" id="{B73FDEB9-F6F5-31C8-14A4-E4CDE288E66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t="13236" r="9090" b="38936"/>
          <a:stretch/>
        </p:blipFill>
        <p:spPr bwMode="auto">
          <a:xfrm>
            <a:off x="4939698" y="10"/>
            <a:ext cx="7252302" cy="5737572"/>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1982C2BB-C4CE-7043-C238-B084C1818FF1}"/>
              </a:ext>
            </a:extLst>
          </p:cNvPr>
          <p:cNvSpPr>
            <a:spLocks noGrp="1"/>
          </p:cNvSpPr>
          <p:nvPr>
            <p:ph type="ctrTitle"/>
          </p:nvPr>
        </p:nvSpPr>
        <p:spPr>
          <a:xfrm>
            <a:off x="492619" y="627145"/>
            <a:ext cx="4023360" cy="3204134"/>
          </a:xfrm>
        </p:spPr>
        <p:txBody>
          <a:bodyPr anchor="b">
            <a:normAutofit/>
          </a:bodyPr>
          <a:lstStyle/>
          <a:p>
            <a:r>
              <a:rPr lang="en-ZA" sz="3400" b="0" i="0" u="none" strike="noStrike" baseline="0" dirty="0">
                <a:solidFill>
                  <a:srgbClr val="001333"/>
                </a:solidFill>
                <a:latin typeface="Century Gothic" panose="020B0502020202020204" pitchFamily="34" charset="0"/>
              </a:rPr>
              <a:t>Spotting the</a:t>
            </a:r>
            <a:br>
              <a:rPr lang="en-ZA" sz="3400" b="0" i="0" u="none" strike="noStrike" baseline="0" dirty="0">
                <a:solidFill>
                  <a:srgbClr val="001333"/>
                </a:solidFill>
                <a:latin typeface="Century Gothic" panose="020B0502020202020204" pitchFamily="34" charset="0"/>
              </a:rPr>
            </a:br>
            <a:r>
              <a:rPr lang="en-ZA" sz="3400" b="0" i="0" u="none" strike="noStrike" baseline="0" dirty="0">
                <a:solidFill>
                  <a:srgbClr val="001333"/>
                </a:solidFill>
                <a:latin typeface="Century Gothic" panose="020B0502020202020204" pitchFamily="34" charset="0"/>
              </a:rPr>
              <a:t>Wolves: Protecting</a:t>
            </a:r>
            <a:br>
              <a:rPr lang="en-ZA" sz="3400" b="0" i="0" u="none" strike="noStrike" baseline="0" dirty="0">
                <a:solidFill>
                  <a:srgbClr val="001333"/>
                </a:solidFill>
                <a:latin typeface="Century Gothic" panose="020B0502020202020204" pitchFamily="34" charset="0"/>
              </a:rPr>
            </a:br>
            <a:r>
              <a:rPr lang="en-ZA" sz="3400" b="0" i="0" u="none" strike="noStrike" baseline="0" dirty="0">
                <a:solidFill>
                  <a:srgbClr val="001333"/>
                </a:solidFill>
                <a:latin typeface="Century Gothic" panose="020B0502020202020204" pitchFamily="34" charset="0"/>
              </a:rPr>
              <a:t>Your Research</a:t>
            </a:r>
            <a:br>
              <a:rPr lang="en-ZA" sz="3400" b="0" i="0" u="none" strike="noStrike" baseline="0" dirty="0">
                <a:solidFill>
                  <a:srgbClr val="001333"/>
                </a:solidFill>
                <a:latin typeface="Century Gothic" panose="020B0502020202020204" pitchFamily="34" charset="0"/>
              </a:rPr>
            </a:br>
            <a:r>
              <a:rPr lang="en-ZA" sz="3400" b="0" i="0" u="none" strike="noStrike" baseline="0" dirty="0">
                <a:solidFill>
                  <a:srgbClr val="001333"/>
                </a:solidFill>
                <a:latin typeface="Century Gothic" panose="020B0502020202020204" pitchFamily="34" charset="0"/>
              </a:rPr>
              <a:t>(from Predatory</a:t>
            </a:r>
            <a:br>
              <a:rPr lang="en-ZA" sz="3400" b="0" i="0" u="none" strike="noStrike" baseline="0" dirty="0">
                <a:solidFill>
                  <a:srgbClr val="001333"/>
                </a:solidFill>
                <a:latin typeface="Century Gothic" panose="020B0502020202020204" pitchFamily="34" charset="0"/>
              </a:rPr>
            </a:br>
            <a:r>
              <a:rPr lang="en-ZA" sz="3400" b="0" i="0" u="none" strike="noStrike" baseline="0" dirty="0">
                <a:solidFill>
                  <a:srgbClr val="001333"/>
                </a:solidFill>
                <a:latin typeface="Century Gothic" panose="020B0502020202020204" pitchFamily="34" charset="0"/>
              </a:rPr>
              <a:t>Publishers)</a:t>
            </a:r>
            <a:endParaRPr lang="en-ZA" sz="3400" dirty="0">
              <a:latin typeface="Century Gothic" panose="020B0502020202020204" pitchFamily="34" charset="0"/>
            </a:endParaRPr>
          </a:p>
        </p:txBody>
      </p:sp>
      <p:sp>
        <p:nvSpPr>
          <p:cNvPr id="3" name="Subtitle 2">
            <a:extLst>
              <a:ext uri="{FF2B5EF4-FFF2-40B4-BE49-F238E27FC236}">
                <a16:creationId xmlns:a16="http://schemas.microsoft.com/office/drawing/2014/main" id="{5B2FA3F6-7898-BBCF-BB9E-AA90CCD8C575}"/>
              </a:ext>
            </a:extLst>
          </p:cNvPr>
          <p:cNvSpPr>
            <a:spLocks noGrp="1"/>
          </p:cNvSpPr>
          <p:nvPr>
            <p:ph type="subTitle" idx="1"/>
          </p:nvPr>
        </p:nvSpPr>
        <p:spPr>
          <a:xfrm>
            <a:off x="458170" y="4228881"/>
            <a:ext cx="4023359" cy="1647676"/>
          </a:xfrm>
        </p:spPr>
        <p:txBody>
          <a:bodyPr>
            <a:normAutofit fontScale="92500" lnSpcReduction="10000"/>
          </a:bodyPr>
          <a:lstStyle/>
          <a:p>
            <a:pPr algn="l"/>
            <a:r>
              <a:rPr lang="en-ZA" sz="2000" dirty="0">
                <a:latin typeface="Century Gothic" panose="020B0502020202020204" pitchFamily="34" charset="0"/>
              </a:rPr>
              <a:t>Susan Veldsman</a:t>
            </a:r>
          </a:p>
          <a:p>
            <a:pPr algn="l"/>
            <a:r>
              <a:rPr lang="en-ZA" sz="2000" dirty="0">
                <a:latin typeface="Century Gothic" panose="020B0502020202020204" pitchFamily="34" charset="0"/>
              </a:rPr>
              <a:t>Director: Scholarly Publishing</a:t>
            </a:r>
          </a:p>
          <a:p>
            <a:pPr algn="l"/>
            <a:r>
              <a:rPr lang="en-ZA" sz="2000" dirty="0">
                <a:latin typeface="Century Gothic" panose="020B0502020202020204" pitchFamily="34" charset="0"/>
              </a:rPr>
              <a:t>CERN-UNESCO-NRF Open School Programme</a:t>
            </a:r>
          </a:p>
          <a:p>
            <a:pPr algn="l"/>
            <a:r>
              <a:rPr lang="en-ZA" sz="2000">
                <a:latin typeface="Century Gothic" panose="020B0502020202020204" pitchFamily="34" charset="0"/>
              </a:rPr>
              <a:t>20 February 2025</a:t>
            </a:r>
            <a:endParaRPr lang="en-ZA" sz="2000" dirty="0">
              <a:latin typeface="Century Gothic" panose="020B0502020202020204" pitchFamily="34" charset="0"/>
            </a:endParaRPr>
          </a:p>
        </p:txBody>
      </p:sp>
      <p:pic>
        <p:nvPicPr>
          <p:cNvPr id="8" name="Picture 7" descr="A logo with blue letters&#10;&#10;Description automatically generated">
            <a:extLst>
              <a:ext uri="{FF2B5EF4-FFF2-40B4-BE49-F238E27FC236}">
                <a16:creationId xmlns:a16="http://schemas.microsoft.com/office/drawing/2014/main" id="{D42A455D-BB72-A20B-90BB-A168365432C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03328" y="5795385"/>
            <a:ext cx="2544091" cy="1045904"/>
          </a:xfrm>
          <a:prstGeom prst="rect">
            <a:avLst/>
          </a:prstGeom>
        </p:spPr>
      </p:pic>
      <p:pic>
        <p:nvPicPr>
          <p:cNvPr id="12" name="Picture 11" descr="A blue and white curved lines&#10;&#10;Description automatically generated">
            <a:extLst>
              <a:ext uri="{FF2B5EF4-FFF2-40B4-BE49-F238E27FC236}">
                <a16:creationId xmlns:a16="http://schemas.microsoft.com/office/drawing/2014/main" id="{0843DBCA-6B82-D367-33F2-6FC78F27E6BD}"/>
              </a:ext>
            </a:extLst>
          </p:cNvPr>
          <p:cNvPicPr>
            <a:picLocks noChangeAspect="1"/>
          </p:cNvPicPr>
          <p:nvPr/>
        </p:nvPicPr>
        <p:blipFill rotWithShape="1">
          <a:blip r:embed="rId4" cstate="screen">
            <a:alphaModFix amt="35000"/>
            <a:extLst>
              <a:ext uri="{28A0092B-C50C-407E-A947-70E740481C1C}">
                <a14:useLocalDpi xmlns:a14="http://schemas.microsoft.com/office/drawing/2010/main"/>
              </a:ext>
            </a:extLst>
          </a:blip>
          <a:srcRect l="3357" t="7046"/>
          <a:stretch/>
        </p:blipFill>
        <p:spPr>
          <a:xfrm>
            <a:off x="0" y="-57793"/>
            <a:ext cx="12192000" cy="2031736"/>
          </a:xfrm>
          <a:prstGeom prst="rect">
            <a:avLst/>
          </a:prstGeom>
        </p:spPr>
      </p:pic>
      <p:pic>
        <p:nvPicPr>
          <p:cNvPr id="7" name="Picture 6" descr="A close up of a logo&#10;&#10;AI-generated content may be incorrect.">
            <a:extLst>
              <a:ext uri="{FF2B5EF4-FFF2-40B4-BE49-F238E27FC236}">
                <a16:creationId xmlns:a16="http://schemas.microsoft.com/office/drawing/2014/main" id="{4F9A0264-D71D-687F-E59C-091A2921295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7262" y="5876556"/>
            <a:ext cx="2384825" cy="890221"/>
          </a:xfrm>
          <a:prstGeom prst="rect">
            <a:avLst/>
          </a:prstGeom>
        </p:spPr>
      </p:pic>
    </p:spTree>
    <p:extLst>
      <p:ext uri="{BB962C8B-B14F-4D97-AF65-F5344CB8AC3E}">
        <p14:creationId xmlns:p14="http://schemas.microsoft.com/office/powerpoint/2010/main" val="42233088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B1838DE-35B1-9EA9-67EC-C9224374F8EB}"/>
              </a:ext>
            </a:extLst>
          </p:cNvPr>
          <p:cNvSpPr txBox="1"/>
          <p:nvPr/>
        </p:nvSpPr>
        <p:spPr>
          <a:xfrm>
            <a:off x="1276709" y="991732"/>
            <a:ext cx="9135374" cy="5162632"/>
          </a:xfrm>
          <a:prstGeom prst="rect">
            <a:avLst/>
          </a:prstGeom>
          <a:noFill/>
        </p:spPr>
        <p:txBody>
          <a:bodyPr wrap="square">
            <a:spAutoFit/>
          </a:bodyPr>
          <a:lstStyle/>
          <a:p>
            <a:pPr>
              <a:lnSpc>
                <a:spcPct val="115000"/>
              </a:lnSpc>
              <a:spcAft>
                <a:spcPts val="80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However, I am concerned that Dr D’s application for promotion seems to me to be undermined by her </a:t>
            </a:r>
            <a:r>
              <a:rPr lang="en-US" sz="1800" b="1" kern="100" dirty="0">
                <a:effectLst/>
                <a:latin typeface="Aptos" panose="020B0004020202020204" pitchFamily="34" charset="0"/>
                <a:ea typeface="Aptos" panose="020B0004020202020204" pitchFamily="34" charset="0"/>
                <a:cs typeface="Times New Roman" panose="02020603050405020304" pitchFamily="18" charset="0"/>
              </a:rPr>
              <a:t>choice of publishing platforms</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a:t>
            </a:r>
            <a:endParaRPr lang="en-ZA" sz="18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15000"/>
              </a:lnSpc>
              <a:spcAft>
                <a:spcPts val="800"/>
              </a:spcAft>
            </a:pPr>
            <a:r>
              <a:rPr lang="en-US" sz="1800" b="1" kern="100" dirty="0">
                <a:effectLst/>
                <a:latin typeface="Aptos" panose="020B0004020202020204" pitchFamily="34" charset="0"/>
                <a:ea typeface="Aptos" panose="020B0004020202020204" pitchFamily="34" charset="0"/>
                <a:cs typeface="Times New Roman" panose="02020603050405020304" pitchFamily="18" charset="0"/>
              </a:rPr>
              <a:t>African researchers are perhaps particularly at risk from the global network of predatory publishing which takes advantage of the increasing pressure on career academics to ‘publish or perish’ to make money for themselves as commercial (and not properly academic) </a:t>
            </a:r>
            <a:r>
              <a:rPr lang="en-US" sz="1800" b="1" kern="100" dirty="0" err="1">
                <a:effectLst/>
                <a:latin typeface="Aptos" panose="020B0004020202020204" pitchFamily="34" charset="0"/>
                <a:ea typeface="Aptos" panose="020B0004020202020204" pitchFamily="34" charset="0"/>
                <a:cs typeface="Times New Roman" panose="02020603050405020304" pitchFamily="18" charset="0"/>
              </a:rPr>
              <a:t>enterprizes</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The consequent undermining of academic standards and the damage to the structures of the scholarly profession are by now well attested.</a:t>
            </a:r>
            <a:endParaRPr lang="en-ZA" sz="18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15000"/>
              </a:lnSpc>
              <a:spcAft>
                <a:spcPts val="80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It is unfortunate that the articles and chapters submitted for review purposes all appeared in what are </a:t>
            </a:r>
            <a:r>
              <a:rPr lang="en-US" sz="1800" b="1" kern="100" dirty="0">
                <a:effectLst/>
                <a:latin typeface="Aptos" panose="020B0004020202020204" pitchFamily="34" charset="0"/>
                <a:ea typeface="Aptos" panose="020B0004020202020204" pitchFamily="34" charset="0"/>
                <a:cs typeface="Times New Roman" panose="02020603050405020304" pitchFamily="18" charset="0"/>
              </a:rPr>
              <a:t>generally viewed by the international academic community as predatory journals/publishing houses.</a:t>
            </a:r>
            <a:endParaRPr lang="en-ZA" sz="1800" b="1"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15000"/>
              </a:lnSpc>
              <a:spcAft>
                <a:spcPts val="80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 My own reading of the articles and book chapters presented suggests that it is likely that these would have been improved if a more </a:t>
            </a:r>
            <a:r>
              <a:rPr lang="en-US" sz="1800" b="1" kern="100" dirty="0">
                <a:effectLst/>
                <a:latin typeface="Aptos" panose="020B0004020202020204" pitchFamily="34" charset="0"/>
                <a:ea typeface="Aptos" panose="020B0004020202020204" pitchFamily="34" charset="0"/>
                <a:cs typeface="Times New Roman" panose="02020603050405020304" pitchFamily="18" charset="0"/>
              </a:rPr>
              <a:t>thorough process of peer-review </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had been involved, as would have occurred through submission to non-predatory publishing outlets that engage in robust peer-review processes.</a:t>
            </a:r>
            <a:endParaRPr lang="en-ZA"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34187823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C2AA5D-0F13-D162-07C9-1B3A5B973A37}"/>
              </a:ext>
            </a:extLst>
          </p:cNvPr>
          <p:cNvSpPr>
            <a:spLocks noGrp="1"/>
          </p:cNvSpPr>
          <p:nvPr>
            <p:ph type="ctrTitle"/>
          </p:nvPr>
        </p:nvSpPr>
        <p:spPr>
          <a:xfrm>
            <a:off x="521153" y="1978001"/>
            <a:ext cx="10048875" cy="4089400"/>
          </a:xfrm>
        </p:spPr>
        <p:txBody>
          <a:bodyPr>
            <a:normAutofit fontScale="90000"/>
          </a:bodyPr>
          <a:lstStyle/>
          <a:p>
            <a:pPr algn="l"/>
            <a:br>
              <a:rPr lang="en-ZA" sz="3600" dirty="0">
                <a:latin typeface="Century Gothic" panose="020B0502020202020204" pitchFamily="34" charset="0"/>
              </a:rPr>
            </a:br>
            <a:br>
              <a:rPr lang="en-ZA" sz="3600" dirty="0">
                <a:latin typeface="Century Gothic" panose="020B0502020202020204" pitchFamily="34" charset="0"/>
              </a:rPr>
            </a:br>
            <a:br>
              <a:rPr lang="en-ZA" sz="3600" dirty="0">
                <a:latin typeface="Century Gothic" panose="020B0502020202020204" pitchFamily="34" charset="0"/>
              </a:rPr>
            </a:br>
            <a:br>
              <a:rPr lang="en-ZA" sz="3600" dirty="0">
                <a:latin typeface="Century Gothic" panose="020B0502020202020204" pitchFamily="34" charset="0"/>
              </a:rPr>
            </a:br>
            <a:br>
              <a:rPr lang="en-ZA" sz="3600" dirty="0">
                <a:latin typeface="Century Gothic" panose="020B0502020202020204" pitchFamily="34" charset="0"/>
              </a:rPr>
            </a:br>
            <a:br>
              <a:rPr lang="en-ZA" sz="3600" dirty="0">
                <a:latin typeface="Century Gothic" panose="020B0502020202020204" pitchFamily="34" charset="0"/>
              </a:rPr>
            </a:br>
            <a:br>
              <a:rPr lang="en-ZA" sz="3600" dirty="0">
                <a:latin typeface="Century Gothic" panose="020B0502020202020204" pitchFamily="34" charset="0"/>
              </a:rPr>
            </a:br>
            <a:r>
              <a:rPr lang="en-GB" sz="3600" b="1" dirty="0">
                <a:latin typeface="Century Gothic" panose="020B0502020202020204" pitchFamily="34" charset="0"/>
              </a:rPr>
              <a:t>Misrepresentation of abstracting, indexing and metrics</a:t>
            </a:r>
            <a:br>
              <a:rPr lang="en-ZA" sz="3600" dirty="0">
                <a:latin typeface="Century Gothic" panose="020B0502020202020204" pitchFamily="34" charset="0"/>
              </a:rPr>
            </a:br>
            <a:br>
              <a:rPr lang="en-ZA" sz="3600" dirty="0">
                <a:latin typeface="Century Gothic" panose="020B0502020202020204" pitchFamily="34" charset="0"/>
              </a:rPr>
            </a:br>
            <a:br>
              <a:rPr lang="en-ZA" sz="3600" dirty="0">
                <a:latin typeface="Century Gothic" panose="020B0502020202020204" pitchFamily="34" charset="0"/>
              </a:rPr>
            </a:br>
            <a:r>
              <a:rPr lang="en-GB" sz="2700" dirty="0">
                <a:latin typeface="Century Gothic" panose="020B0502020202020204" pitchFamily="34" charset="0"/>
              </a:rPr>
              <a:t>• 	False claims of indexing in Web of Science and/or Scopus 	and others</a:t>
            </a:r>
            <a:br>
              <a:rPr lang="en-GB" sz="2700" dirty="0">
                <a:latin typeface="Century Gothic" panose="020B0502020202020204" pitchFamily="34" charset="0"/>
              </a:rPr>
            </a:br>
            <a:br>
              <a:rPr lang="en-GB" sz="2700" dirty="0">
                <a:latin typeface="Century Gothic" panose="020B0502020202020204" pitchFamily="34" charset="0"/>
              </a:rPr>
            </a:br>
            <a:r>
              <a:rPr lang="en-GB" sz="2700" dirty="0">
                <a:latin typeface="Century Gothic" panose="020B0502020202020204" pitchFamily="34" charset="0"/>
              </a:rPr>
              <a:t>• 	Claims of inclusion in databases of companies that provide 	fake and misleading services</a:t>
            </a:r>
            <a:br>
              <a:rPr lang="en-GB" sz="2700" dirty="0">
                <a:latin typeface="Century Gothic" panose="020B0502020202020204" pitchFamily="34" charset="0"/>
              </a:rPr>
            </a:br>
            <a:br>
              <a:rPr lang="en-GB" sz="2700" dirty="0">
                <a:latin typeface="Century Gothic" panose="020B0502020202020204" pitchFamily="34" charset="0"/>
              </a:rPr>
            </a:br>
            <a:r>
              <a:rPr lang="en-GB" sz="2700" dirty="0">
                <a:latin typeface="Century Gothic" panose="020B0502020202020204" pitchFamily="34" charset="0"/>
              </a:rPr>
              <a:t> • 	Claims and listing of fake indexing and other organisations</a:t>
            </a:r>
            <a:br>
              <a:rPr lang="en-ZA" sz="3600" dirty="0">
                <a:latin typeface="Century Gothic" panose="020B0502020202020204" pitchFamily="34" charset="0"/>
              </a:rPr>
            </a:br>
            <a:br>
              <a:rPr lang="en-ZA" sz="3600" dirty="0">
                <a:latin typeface="Century Gothic" panose="020B0502020202020204" pitchFamily="34" charset="0"/>
              </a:rPr>
            </a:br>
            <a:endParaRPr lang="en-ZA" sz="5300" dirty="0">
              <a:latin typeface="Century Gothic" panose="020B0502020202020204" pitchFamily="34" charset="0"/>
            </a:endParaRPr>
          </a:p>
        </p:txBody>
      </p:sp>
      <p:pic>
        <p:nvPicPr>
          <p:cNvPr id="7" name="Picture 6" descr="A close-up of a logo&#10;&#10;Description automatically generated">
            <a:extLst>
              <a:ext uri="{FF2B5EF4-FFF2-40B4-BE49-F238E27FC236}">
                <a16:creationId xmlns:a16="http://schemas.microsoft.com/office/drawing/2014/main" id="{4A02A1B5-183A-E9FD-844F-813CB4C2C4B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75189" y="5379342"/>
            <a:ext cx="2806240" cy="1140601"/>
          </a:xfrm>
          <a:prstGeom prst="rect">
            <a:avLst/>
          </a:prstGeom>
        </p:spPr>
      </p:pic>
      <p:pic>
        <p:nvPicPr>
          <p:cNvPr id="1026" name="Picture 2" descr="Directory of Open Access Journals - Wikipedia">
            <a:extLst>
              <a:ext uri="{FF2B5EF4-FFF2-40B4-BE49-F238E27FC236}">
                <a16:creationId xmlns:a16="http://schemas.microsoft.com/office/drawing/2014/main" id="{2233642E-94B1-40A6-04D4-23A6C2E43A3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39262" y="5491139"/>
            <a:ext cx="3559923" cy="1152525"/>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descr="A close up of a logo&#10;&#10;AI-generated content may be incorrect.">
            <a:extLst>
              <a:ext uri="{FF2B5EF4-FFF2-40B4-BE49-F238E27FC236}">
                <a16:creationId xmlns:a16="http://schemas.microsoft.com/office/drawing/2014/main" id="{3EBECB51-3D2A-E07A-5B11-3E1F7FEE0F3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4884" y="5395317"/>
            <a:ext cx="2343657" cy="874854"/>
          </a:xfrm>
          <a:prstGeom prst="rect">
            <a:avLst/>
          </a:prstGeom>
        </p:spPr>
      </p:pic>
    </p:spTree>
    <p:extLst>
      <p:ext uri="{BB962C8B-B14F-4D97-AF65-F5344CB8AC3E}">
        <p14:creationId xmlns:p14="http://schemas.microsoft.com/office/powerpoint/2010/main" val="134944158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DB4D453-65EF-6DB2-AB88-1D68D7EB1B48}"/>
              </a:ext>
            </a:extLst>
          </p:cNvPr>
          <p:cNvPicPr>
            <a:picLocks noChangeAspect="1"/>
          </p:cNvPicPr>
          <p:nvPr/>
        </p:nvPicPr>
        <p:blipFill rotWithShape="1">
          <a:blip r:embed="rId2"/>
          <a:srcRect l="5603" t="14866" r="6898" b="4214"/>
          <a:stretch/>
        </p:blipFill>
        <p:spPr>
          <a:xfrm>
            <a:off x="674914" y="1164351"/>
            <a:ext cx="10388108" cy="5403865"/>
          </a:xfrm>
          <a:prstGeom prst="rect">
            <a:avLst/>
          </a:prstGeom>
        </p:spPr>
      </p:pic>
      <p:sp>
        <p:nvSpPr>
          <p:cNvPr id="7" name="TextBox 6">
            <a:extLst>
              <a:ext uri="{FF2B5EF4-FFF2-40B4-BE49-F238E27FC236}">
                <a16:creationId xmlns:a16="http://schemas.microsoft.com/office/drawing/2014/main" id="{CBDB60F1-E17F-21EB-4BFE-4F0F25780794}"/>
              </a:ext>
            </a:extLst>
          </p:cNvPr>
          <p:cNvSpPr txBox="1"/>
          <p:nvPr/>
        </p:nvSpPr>
        <p:spPr>
          <a:xfrm>
            <a:off x="315686" y="289784"/>
            <a:ext cx="11038114" cy="584775"/>
          </a:xfrm>
          <a:prstGeom prst="rect">
            <a:avLst/>
          </a:prstGeom>
          <a:noFill/>
        </p:spPr>
        <p:txBody>
          <a:bodyPr wrap="square">
            <a:spAutoFit/>
          </a:bodyPr>
          <a:lstStyle/>
          <a:p>
            <a:r>
              <a:rPr lang="en-GB" sz="3200" b="1" dirty="0"/>
              <a:t>Examples of fake indexing listed on a predatory journal website</a:t>
            </a:r>
            <a:endParaRPr lang="en-ZA" sz="3200" b="1" dirty="0"/>
          </a:p>
        </p:txBody>
      </p:sp>
    </p:spTree>
    <p:extLst>
      <p:ext uri="{BB962C8B-B14F-4D97-AF65-F5344CB8AC3E}">
        <p14:creationId xmlns:p14="http://schemas.microsoft.com/office/powerpoint/2010/main" val="12943067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C2AA5D-0F13-D162-07C9-1B3A5B973A37}"/>
              </a:ext>
            </a:extLst>
          </p:cNvPr>
          <p:cNvSpPr>
            <a:spLocks noGrp="1"/>
          </p:cNvSpPr>
          <p:nvPr>
            <p:ph type="ctrTitle"/>
          </p:nvPr>
        </p:nvSpPr>
        <p:spPr>
          <a:xfrm>
            <a:off x="521153" y="872682"/>
            <a:ext cx="10048875" cy="4089400"/>
          </a:xfrm>
        </p:spPr>
        <p:txBody>
          <a:bodyPr>
            <a:normAutofit fontScale="90000"/>
          </a:bodyPr>
          <a:lstStyle/>
          <a:p>
            <a:pPr algn="l"/>
            <a:br>
              <a:rPr lang="en-ZA" sz="3600" dirty="0">
                <a:latin typeface="Century Gothic" panose="020B0502020202020204" pitchFamily="34" charset="0"/>
              </a:rPr>
            </a:br>
            <a:br>
              <a:rPr lang="en-ZA" sz="3600" dirty="0">
                <a:latin typeface="Century Gothic" panose="020B0502020202020204" pitchFamily="34" charset="0"/>
              </a:rPr>
            </a:br>
            <a:br>
              <a:rPr lang="en-ZA" sz="3600" dirty="0">
                <a:latin typeface="Century Gothic" panose="020B0502020202020204" pitchFamily="34" charset="0"/>
              </a:rPr>
            </a:br>
            <a:br>
              <a:rPr lang="en-ZA" sz="3600" dirty="0">
                <a:latin typeface="Century Gothic" panose="020B0502020202020204" pitchFamily="34" charset="0"/>
              </a:rPr>
            </a:br>
            <a:br>
              <a:rPr lang="en-ZA" sz="3600" dirty="0">
                <a:latin typeface="Century Gothic" panose="020B0502020202020204" pitchFamily="34" charset="0"/>
              </a:rPr>
            </a:br>
            <a:br>
              <a:rPr lang="en-ZA" sz="3600" dirty="0">
                <a:latin typeface="Century Gothic" panose="020B0502020202020204" pitchFamily="34" charset="0"/>
              </a:rPr>
            </a:br>
            <a:br>
              <a:rPr lang="en-ZA" sz="3600" dirty="0">
                <a:latin typeface="Century Gothic" panose="020B0502020202020204" pitchFamily="34" charset="0"/>
              </a:rPr>
            </a:br>
            <a:r>
              <a:rPr lang="en-GB" sz="3600" b="1" dirty="0">
                <a:latin typeface="Century Gothic" panose="020B0502020202020204" pitchFamily="34" charset="0"/>
              </a:rPr>
              <a:t>Aggressive advertising and solicitation of articles</a:t>
            </a:r>
            <a:br>
              <a:rPr lang="en-ZA" sz="3600" dirty="0">
                <a:latin typeface="Century Gothic" panose="020B0502020202020204" pitchFamily="34" charset="0"/>
              </a:rPr>
            </a:br>
            <a:br>
              <a:rPr lang="en-ZA" sz="3600" dirty="0">
                <a:latin typeface="Century Gothic" panose="020B0502020202020204" pitchFamily="34" charset="0"/>
              </a:rPr>
            </a:br>
            <a:r>
              <a:rPr lang="en-GB" sz="2700" dirty="0">
                <a:latin typeface="Century Gothic" panose="020B0502020202020204" pitchFamily="34" charset="0"/>
              </a:rPr>
              <a:t>• Daily indiscriminate e-mails to prospective authors </a:t>
            </a:r>
            <a:br>
              <a:rPr lang="en-GB" sz="2700" dirty="0">
                <a:latin typeface="Century Gothic" panose="020B0502020202020204" pitchFamily="34" charset="0"/>
              </a:rPr>
            </a:br>
            <a:br>
              <a:rPr lang="en-GB" sz="2700" dirty="0">
                <a:latin typeface="Century Gothic" panose="020B0502020202020204" pitchFamily="34" charset="0"/>
              </a:rPr>
            </a:br>
            <a:r>
              <a:rPr lang="en-GB" sz="2700" dirty="0">
                <a:latin typeface="Century Gothic" panose="020B0502020202020204" pitchFamily="34" charset="0"/>
              </a:rPr>
              <a:t>• Increasingly familiar and flattering language </a:t>
            </a:r>
            <a:br>
              <a:rPr lang="en-GB" sz="2700" dirty="0">
                <a:latin typeface="Century Gothic" panose="020B0502020202020204" pitchFamily="34" charset="0"/>
              </a:rPr>
            </a:br>
            <a:br>
              <a:rPr lang="en-GB" sz="2700" dirty="0">
                <a:latin typeface="Century Gothic" panose="020B0502020202020204" pitchFamily="34" charset="0"/>
              </a:rPr>
            </a:br>
            <a:r>
              <a:rPr lang="en-GB" sz="2700" dirty="0">
                <a:latin typeface="Century Gothic" panose="020B0502020202020204" pitchFamily="34" charset="0"/>
              </a:rPr>
              <a:t>• The use of business marketing language, for example submit two 	articles and pay for one</a:t>
            </a:r>
            <a:br>
              <a:rPr lang="en-ZA" sz="3600" dirty="0">
                <a:latin typeface="Century Gothic" panose="020B0502020202020204" pitchFamily="34" charset="0"/>
              </a:rPr>
            </a:br>
            <a:br>
              <a:rPr lang="en-ZA" sz="3600" dirty="0">
                <a:latin typeface="Century Gothic" panose="020B0502020202020204" pitchFamily="34" charset="0"/>
              </a:rPr>
            </a:br>
            <a:endParaRPr lang="en-ZA" sz="5300" dirty="0">
              <a:latin typeface="Century Gothic" panose="020B0502020202020204" pitchFamily="34" charset="0"/>
            </a:endParaRPr>
          </a:p>
        </p:txBody>
      </p:sp>
      <p:pic>
        <p:nvPicPr>
          <p:cNvPr id="7" name="Picture 6" descr="A close-up of a logo&#10;&#10;Description automatically generated">
            <a:extLst>
              <a:ext uri="{FF2B5EF4-FFF2-40B4-BE49-F238E27FC236}">
                <a16:creationId xmlns:a16="http://schemas.microsoft.com/office/drawing/2014/main" id="{4A02A1B5-183A-E9FD-844F-813CB4C2C4B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75189" y="5379342"/>
            <a:ext cx="2806240" cy="1140601"/>
          </a:xfrm>
          <a:prstGeom prst="rect">
            <a:avLst/>
          </a:prstGeom>
        </p:spPr>
      </p:pic>
      <p:pic>
        <p:nvPicPr>
          <p:cNvPr id="1026" name="Picture 2" descr="Directory of Open Access Journals - Wikipedia">
            <a:extLst>
              <a:ext uri="{FF2B5EF4-FFF2-40B4-BE49-F238E27FC236}">
                <a16:creationId xmlns:a16="http://schemas.microsoft.com/office/drawing/2014/main" id="{2233642E-94B1-40A6-04D4-23A6C2E43A3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39262" y="5491139"/>
            <a:ext cx="3559923" cy="1152525"/>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A close up of a logo&#10;&#10;AI-generated content may be incorrect.">
            <a:extLst>
              <a:ext uri="{FF2B5EF4-FFF2-40B4-BE49-F238E27FC236}">
                <a16:creationId xmlns:a16="http://schemas.microsoft.com/office/drawing/2014/main" id="{D414888B-79DF-F24F-34F7-0025ED14AF8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4884" y="5395317"/>
            <a:ext cx="3012774" cy="1124626"/>
          </a:xfrm>
          <a:prstGeom prst="rect">
            <a:avLst/>
          </a:prstGeom>
        </p:spPr>
      </p:pic>
    </p:spTree>
    <p:extLst>
      <p:ext uri="{BB962C8B-B14F-4D97-AF65-F5344CB8AC3E}">
        <p14:creationId xmlns:p14="http://schemas.microsoft.com/office/powerpoint/2010/main" val="265167860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C2AA5D-0F13-D162-07C9-1B3A5B973A37}"/>
              </a:ext>
            </a:extLst>
          </p:cNvPr>
          <p:cNvSpPr>
            <a:spLocks noGrp="1"/>
          </p:cNvSpPr>
          <p:nvPr>
            <p:ph type="ctrTitle"/>
          </p:nvPr>
        </p:nvSpPr>
        <p:spPr>
          <a:xfrm>
            <a:off x="470767" y="1289942"/>
            <a:ext cx="10048875" cy="4089400"/>
          </a:xfrm>
        </p:spPr>
        <p:txBody>
          <a:bodyPr>
            <a:normAutofit fontScale="90000"/>
          </a:bodyPr>
          <a:lstStyle/>
          <a:p>
            <a:pPr algn="l"/>
            <a:br>
              <a:rPr lang="en-ZA" sz="3600" dirty="0">
                <a:latin typeface="Century Gothic" panose="020B0502020202020204" pitchFamily="34" charset="0"/>
              </a:rPr>
            </a:br>
            <a:br>
              <a:rPr lang="en-ZA" sz="3600" dirty="0">
                <a:latin typeface="Century Gothic" panose="020B0502020202020204" pitchFamily="34" charset="0"/>
              </a:rPr>
            </a:br>
            <a:br>
              <a:rPr lang="en-ZA" sz="3600" dirty="0">
                <a:latin typeface="Century Gothic" panose="020B0502020202020204" pitchFamily="34" charset="0"/>
              </a:rPr>
            </a:br>
            <a:br>
              <a:rPr lang="en-ZA" sz="3600" dirty="0">
                <a:latin typeface="Century Gothic" panose="020B0502020202020204" pitchFamily="34" charset="0"/>
              </a:rPr>
            </a:br>
            <a:br>
              <a:rPr lang="en-ZA" sz="3600" dirty="0">
                <a:latin typeface="Century Gothic" panose="020B0502020202020204" pitchFamily="34" charset="0"/>
              </a:rPr>
            </a:br>
            <a:br>
              <a:rPr lang="en-ZA" sz="3600" dirty="0">
                <a:latin typeface="Century Gothic" panose="020B0502020202020204" pitchFamily="34" charset="0"/>
              </a:rPr>
            </a:br>
            <a:br>
              <a:rPr lang="en-ZA" sz="3600" dirty="0">
                <a:latin typeface="Century Gothic" panose="020B0502020202020204" pitchFamily="34" charset="0"/>
              </a:rPr>
            </a:br>
            <a:r>
              <a:rPr lang="en-GB" sz="3600" b="1" dirty="0">
                <a:latin typeface="Century Gothic" panose="020B0502020202020204" pitchFamily="34" charset="0"/>
              </a:rPr>
              <a:t>Inappropriate journal title and scope</a:t>
            </a:r>
            <a:br>
              <a:rPr lang="en-ZA" sz="3600" dirty="0">
                <a:latin typeface="Century Gothic" panose="020B0502020202020204" pitchFamily="34" charset="0"/>
              </a:rPr>
            </a:br>
            <a:br>
              <a:rPr lang="en-ZA" sz="3600" dirty="0">
                <a:latin typeface="Century Gothic" panose="020B0502020202020204" pitchFamily="34" charset="0"/>
              </a:rPr>
            </a:br>
            <a:br>
              <a:rPr lang="en-GB" sz="2700" dirty="0">
                <a:latin typeface="Century Gothic" panose="020B0502020202020204" pitchFamily="34" charset="0"/>
              </a:rPr>
            </a:br>
            <a:br>
              <a:rPr lang="en-GB" sz="2700" dirty="0">
                <a:latin typeface="Century Gothic" panose="020B0502020202020204" pitchFamily="34" charset="0"/>
              </a:rPr>
            </a:br>
            <a:r>
              <a:rPr lang="en-GB" sz="2700" dirty="0">
                <a:latin typeface="Century Gothic" panose="020B0502020202020204" pitchFamily="34" charset="0"/>
              </a:rPr>
              <a:t>• 	A broader disciplinary scope </a:t>
            </a:r>
            <a:br>
              <a:rPr lang="en-GB" sz="2700" dirty="0">
                <a:latin typeface="Century Gothic" panose="020B0502020202020204" pitchFamily="34" charset="0"/>
              </a:rPr>
            </a:br>
            <a:br>
              <a:rPr lang="en-GB" sz="2700" dirty="0">
                <a:latin typeface="Century Gothic" panose="020B0502020202020204" pitchFamily="34" charset="0"/>
              </a:rPr>
            </a:br>
            <a:r>
              <a:rPr lang="en-GB" sz="2700" dirty="0">
                <a:latin typeface="Century Gothic" panose="020B0502020202020204" pitchFamily="34" charset="0"/>
              </a:rPr>
              <a:t>• 	A combination of scientific disciplines with very little in 	common</a:t>
            </a:r>
            <a:br>
              <a:rPr lang="en-GB" sz="2700" dirty="0">
                <a:latin typeface="Century Gothic" panose="020B0502020202020204" pitchFamily="34" charset="0"/>
              </a:rPr>
            </a:br>
            <a:br>
              <a:rPr lang="en-GB" sz="2700" dirty="0">
                <a:latin typeface="Century Gothic" panose="020B0502020202020204" pitchFamily="34" charset="0"/>
              </a:rPr>
            </a:br>
            <a:r>
              <a:rPr lang="en-GB" sz="2700" dirty="0">
                <a:latin typeface="Century Gothic" panose="020B0502020202020204" pitchFamily="34" charset="0"/>
              </a:rPr>
              <a:t>• 	Copying the titles of acclaimed journals, for example 	Science and Nature</a:t>
            </a:r>
            <a:br>
              <a:rPr lang="en-ZA" sz="3600" dirty="0">
                <a:latin typeface="Century Gothic" panose="020B0502020202020204" pitchFamily="34" charset="0"/>
              </a:rPr>
            </a:br>
            <a:br>
              <a:rPr lang="en-ZA" sz="3600" dirty="0">
                <a:latin typeface="Century Gothic" panose="020B0502020202020204" pitchFamily="34" charset="0"/>
              </a:rPr>
            </a:br>
            <a:endParaRPr lang="en-ZA" sz="5300" dirty="0">
              <a:latin typeface="Century Gothic" panose="020B0502020202020204" pitchFamily="34" charset="0"/>
            </a:endParaRPr>
          </a:p>
        </p:txBody>
      </p:sp>
      <p:pic>
        <p:nvPicPr>
          <p:cNvPr id="7" name="Picture 6" descr="A close-up of a logo&#10;&#10;Description automatically generated">
            <a:extLst>
              <a:ext uri="{FF2B5EF4-FFF2-40B4-BE49-F238E27FC236}">
                <a16:creationId xmlns:a16="http://schemas.microsoft.com/office/drawing/2014/main" id="{4A02A1B5-183A-E9FD-844F-813CB4C2C4B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75189" y="5379342"/>
            <a:ext cx="2806240" cy="1140601"/>
          </a:xfrm>
          <a:prstGeom prst="rect">
            <a:avLst/>
          </a:prstGeom>
        </p:spPr>
      </p:pic>
      <p:pic>
        <p:nvPicPr>
          <p:cNvPr id="1026" name="Picture 2" descr="Directory of Open Access Journals - Wikipedia">
            <a:extLst>
              <a:ext uri="{FF2B5EF4-FFF2-40B4-BE49-F238E27FC236}">
                <a16:creationId xmlns:a16="http://schemas.microsoft.com/office/drawing/2014/main" id="{2233642E-94B1-40A6-04D4-23A6C2E43A3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39262" y="5491139"/>
            <a:ext cx="3559923" cy="1152525"/>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A close up of a logo&#10;&#10;AI-generated content may be incorrect.">
            <a:extLst>
              <a:ext uri="{FF2B5EF4-FFF2-40B4-BE49-F238E27FC236}">
                <a16:creationId xmlns:a16="http://schemas.microsoft.com/office/drawing/2014/main" id="{3C95DE96-D7F7-1407-0FF9-74A20220384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4884" y="5395316"/>
            <a:ext cx="2720518" cy="1015531"/>
          </a:xfrm>
          <a:prstGeom prst="rect">
            <a:avLst/>
          </a:prstGeom>
        </p:spPr>
      </p:pic>
    </p:spTree>
    <p:extLst>
      <p:ext uri="{BB962C8B-B14F-4D97-AF65-F5344CB8AC3E}">
        <p14:creationId xmlns:p14="http://schemas.microsoft.com/office/powerpoint/2010/main" val="208753529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picture containing text, envelope, businesscard&#10;&#10;Description automatically generated">
            <a:extLst>
              <a:ext uri="{FF2B5EF4-FFF2-40B4-BE49-F238E27FC236}">
                <a16:creationId xmlns:a16="http://schemas.microsoft.com/office/drawing/2014/main" id="{A9913756-0269-DF3E-7908-7A422A8EA198}"/>
              </a:ext>
            </a:extLst>
          </p:cNvPr>
          <p:cNvPicPr>
            <a:picLocks noChangeAspect="1"/>
          </p:cNvPicPr>
          <p:nvPr/>
        </p:nvPicPr>
        <p:blipFill rotWithShape="1">
          <a:blip r:embed="rId2">
            <a:duotone>
              <a:schemeClr val="bg2">
                <a:shade val="45000"/>
                <a:satMod val="135000"/>
              </a:schemeClr>
              <a:prstClr val="white"/>
            </a:duotone>
          </a:blip>
          <a:srcRect l="2595" b="5555"/>
          <a:stretch/>
        </p:blipFill>
        <p:spPr>
          <a:xfrm rot="5400000">
            <a:off x="3042151" y="-1060950"/>
            <a:ext cx="5719809" cy="7841710"/>
          </a:xfrm>
          <a:prstGeom prst="rect">
            <a:avLst/>
          </a:prstGeom>
        </p:spPr>
      </p:pic>
      <p:pic>
        <p:nvPicPr>
          <p:cNvPr id="4" name="Picture 14" descr="Logo, company name&#10;&#10;Description automatically generated">
            <a:extLst>
              <a:ext uri="{FF2B5EF4-FFF2-40B4-BE49-F238E27FC236}">
                <a16:creationId xmlns:a16="http://schemas.microsoft.com/office/drawing/2014/main" id="{FAF2282A-CB05-8594-3F02-38E1DFA2DB9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601200" y="5775325"/>
            <a:ext cx="1806575" cy="74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0" name="Title 1">
            <a:extLst>
              <a:ext uri="{FF2B5EF4-FFF2-40B4-BE49-F238E27FC236}">
                <a16:creationId xmlns:a16="http://schemas.microsoft.com/office/drawing/2014/main" id="{BAA2AA3A-D21E-07CA-2DCB-FD261BA4D144}"/>
              </a:ext>
            </a:extLst>
          </p:cNvPr>
          <p:cNvSpPr>
            <a:spLocks noGrp="1" noChangeArrowheads="1"/>
          </p:cNvSpPr>
          <p:nvPr>
            <p:ph type="title"/>
          </p:nvPr>
        </p:nvSpPr>
        <p:spPr bwMode="auto">
          <a:xfrm>
            <a:off x="609600" y="300038"/>
            <a:ext cx="109728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p>
            <a:pPr algn="l" eaLnBrk="1" hangingPunct="1"/>
            <a:r>
              <a:rPr lang="en-ZA" altLang="en-US" sz="3600" b="1" dirty="0">
                <a:latin typeface="Century Gothic" panose="020B0502020202020204" pitchFamily="34" charset="0"/>
                <a:cs typeface="Times New Roman" panose="02020603050405020304" pitchFamily="18" charset="0"/>
              </a:rPr>
              <a:t>Example: Physiotherapy</a:t>
            </a:r>
            <a:endParaRPr lang="en-ZA" altLang="en-US" sz="3600" b="1" dirty="0">
              <a:latin typeface="Century Gothic" panose="020B0502020202020204" pitchFamily="34" charset="0"/>
            </a:endParaRPr>
          </a:p>
        </p:txBody>
      </p:sp>
      <p:sp>
        <p:nvSpPr>
          <p:cNvPr id="17411" name="Content Placeholder 2">
            <a:extLst>
              <a:ext uri="{FF2B5EF4-FFF2-40B4-BE49-F238E27FC236}">
                <a16:creationId xmlns:a16="http://schemas.microsoft.com/office/drawing/2014/main" id="{7623E6BB-D359-6567-D32A-2802F00B8C68}"/>
              </a:ext>
            </a:extLst>
          </p:cNvPr>
          <p:cNvSpPr>
            <a:spLocks noGrp="1" noChangeArrowheads="1"/>
          </p:cNvSpPr>
          <p:nvPr>
            <p:ph idx="1"/>
          </p:nvPr>
        </p:nvSpPr>
        <p:spPr bwMode="auto">
          <a:xfrm>
            <a:off x="609600" y="936172"/>
            <a:ext cx="10972800" cy="533962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p>
            <a:r>
              <a:rPr lang="en-GB" altLang="en-US" dirty="0">
                <a:solidFill>
                  <a:srgbClr val="468390"/>
                </a:solidFill>
                <a:latin typeface="Century Gothic" panose="020B0502020202020204" pitchFamily="34" charset="0"/>
              </a:rPr>
              <a:t>.</a:t>
            </a:r>
            <a:endParaRPr lang="en-ZA" altLang="en-US" dirty="0">
              <a:solidFill>
                <a:srgbClr val="468390"/>
              </a:solidFill>
              <a:latin typeface="Century Gothic" panose="020B0502020202020204" pitchFamily="34" charset="0"/>
            </a:endParaRPr>
          </a:p>
        </p:txBody>
      </p:sp>
      <p:pic>
        <p:nvPicPr>
          <p:cNvPr id="5" name="Picture 4">
            <a:extLst>
              <a:ext uri="{FF2B5EF4-FFF2-40B4-BE49-F238E27FC236}">
                <a16:creationId xmlns:a16="http://schemas.microsoft.com/office/drawing/2014/main" id="{386A6605-E4B2-31C7-C73D-CB127FC9D7D2}"/>
              </a:ext>
            </a:extLst>
          </p:cNvPr>
          <p:cNvPicPr>
            <a:picLocks noChangeAspect="1"/>
          </p:cNvPicPr>
          <p:nvPr/>
        </p:nvPicPr>
        <p:blipFill rotWithShape="1">
          <a:blip r:embed="rId4"/>
          <a:srcRect l="245" t="11496" r="943" b="595"/>
          <a:stretch/>
        </p:blipFill>
        <p:spPr bwMode="auto">
          <a:xfrm>
            <a:off x="914399" y="820184"/>
            <a:ext cx="10493375" cy="5283171"/>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700906717"/>
      </p:ext>
    </p:extLst>
  </p:cSld>
  <p:clrMapOvr>
    <a:masterClrMapping/>
  </p:clrMapOvr>
  <p:transition spd="med">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picture containing text, envelope, businesscard&#10;&#10;Description automatically generated">
            <a:extLst>
              <a:ext uri="{FF2B5EF4-FFF2-40B4-BE49-F238E27FC236}">
                <a16:creationId xmlns:a16="http://schemas.microsoft.com/office/drawing/2014/main" id="{A9913756-0269-DF3E-7908-7A422A8EA198}"/>
              </a:ext>
            </a:extLst>
          </p:cNvPr>
          <p:cNvPicPr>
            <a:picLocks noChangeAspect="1"/>
          </p:cNvPicPr>
          <p:nvPr/>
        </p:nvPicPr>
        <p:blipFill rotWithShape="1">
          <a:blip r:embed="rId2">
            <a:duotone>
              <a:schemeClr val="bg2">
                <a:shade val="45000"/>
                <a:satMod val="135000"/>
              </a:schemeClr>
              <a:prstClr val="white"/>
            </a:duotone>
          </a:blip>
          <a:srcRect l="2595" b="5555"/>
          <a:stretch/>
        </p:blipFill>
        <p:spPr>
          <a:xfrm rot="5400000">
            <a:off x="3042151" y="-1060950"/>
            <a:ext cx="5719809" cy="7841710"/>
          </a:xfrm>
          <a:prstGeom prst="rect">
            <a:avLst/>
          </a:prstGeom>
        </p:spPr>
      </p:pic>
      <p:pic>
        <p:nvPicPr>
          <p:cNvPr id="4" name="Picture 14" descr="Logo, company name&#10;&#10;Description automatically generated">
            <a:extLst>
              <a:ext uri="{FF2B5EF4-FFF2-40B4-BE49-F238E27FC236}">
                <a16:creationId xmlns:a16="http://schemas.microsoft.com/office/drawing/2014/main" id="{FAF2282A-CB05-8594-3F02-38E1DFA2DB9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601200" y="5775325"/>
            <a:ext cx="1806575" cy="74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0" name="Title 1">
            <a:extLst>
              <a:ext uri="{FF2B5EF4-FFF2-40B4-BE49-F238E27FC236}">
                <a16:creationId xmlns:a16="http://schemas.microsoft.com/office/drawing/2014/main" id="{BAA2AA3A-D21E-07CA-2DCB-FD261BA4D144}"/>
              </a:ext>
            </a:extLst>
          </p:cNvPr>
          <p:cNvSpPr>
            <a:spLocks noGrp="1" noChangeArrowheads="1"/>
          </p:cNvSpPr>
          <p:nvPr>
            <p:ph type="title"/>
          </p:nvPr>
        </p:nvSpPr>
        <p:spPr bwMode="auto">
          <a:xfrm>
            <a:off x="609600" y="300038"/>
            <a:ext cx="109728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p>
            <a:pPr algn="l" eaLnBrk="1" hangingPunct="1"/>
            <a:r>
              <a:rPr lang="en-ZA" altLang="en-US" sz="3600" b="1" dirty="0">
                <a:latin typeface="Century Gothic" panose="020B0502020202020204" pitchFamily="34" charset="0"/>
                <a:cs typeface="Times New Roman" panose="02020603050405020304" pitchFamily="18" charset="0"/>
              </a:rPr>
              <a:t>Example: Physiotherapy</a:t>
            </a:r>
            <a:endParaRPr lang="en-ZA" altLang="en-US" sz="3600" b="1" dirty="0">
              <a:latin typeface="Century Gothic" panose="020B0502020202020204" pitchFamily="34" charset="0"/>
            </a:endParaRPr>
          </a:p>
        </p:txBody>
      </p:sp>
      <p:pic>
        <p:nvPicPr>
          <p:cNvPr id="6" name="Content Placeholder 5">
            <a:extLst>
              <a:ext uri="{FF2B5EF4-FFF2-40B4-BE49-F238E27FC236}">
                <a16:creationId xmlns:a16="http://schemas.microsoft.com/office/drawing/2014/main" id="{C8B1893B-598D-B025-99ED-CD5B79FE37B6}"/>
              </a:ext>
            </a:extLst>
          </p:cNvPr>
          <p:cNvPicPr>
            <a:picLocks noGrp="1" noChangeAspect="1"/>
          </p:cNvPicPr>
          <p:nvPr>
            <p:ph idx="1"/>
          </p:nvPr>
        </p:nvPicPr>
        <p:blipFill rotWithShape="1">
          <a:blip r:embed="rId4"/>
          <a:srcRect l="9327" t="12000" r="10767"/>
          <a:stretch/>
        </p:blipFill>
        <p:spPr bwMode="auto">
          <a:xfrm>
            <a:off x="1075175" y="936625"/>
            <a:ext cx="10093444" cy="5775674"/>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351225083"/>
      </p:ext>
    </p:extLst>
  </p:cSld>
  <p:clrMapOvr>
    <a:masterClrMapping/>
  </p:clrMapOvr>
  <p:transition spd="med">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4" descr="Logo, company name&#10;&#10;Description automatically generated">
            <a:extLst>
              <a:ext uri="{FF2B5EF4-FFF2-40B4-BE49-F238E27FC236}">
                <a16:creationId xmlns:a16="http://schemas.microsoft.com/office/drawing/2014/main" id="{FAF2282A-CB05-8594-3F02-38E1DFA2DB94}"/>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601200" y="5775325"/>
            <a:ext cx="1806575" cy="74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0" name="Title 1">
            <a:extLst>
              <a:ext uri="{FF2B5EF4-FFF2-40B4-BE49-F238E27FC236}">
                <a16:creationId xmlns:a16="http://schemas.microsoft.com/office/drawing/2014/main" id="{BAA2AA3A-D21E-07CA-2DCB-FD261BA4D144}"/>
              </a:ext>
            </a:extLst>
          </p:cNvPr>
          <p:cNvSpPr>
            <a:spLocks noGrp="1" noChangeArrowheads="1"/>
          </p:cNvSpPr>
          <p:nvPr>
            <p:ph type="title"/>
          </p:nvPr>
        </p:nvSpPr>
        <p:spPr bwMode="auto">
          <a:xfrm>
            <a:off x="609600" y="300038"/>
            <a:ext cx="109728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p>
            <a:pPr algn="l" eaLnBrk="1" hangingPunct="1"/>
            <a:r>
              <a:rPr lang="en-ZA" altLang="en-US" sz="3600" b="1" dirty="0">
                <a:latin typeface="Century Gothic" panose="020B0502020202020204" pitchFamily="34" charset="0"/>
                <a:cs typeface="Times New Roman" panose="02020603050405020304" pitchFamily="18" charset="0"/>
              </a:rPr>
              <a:t>Example: Multidisciplinary</a:t>
            </a:r>
            <a:endParaRPr lang="en-ZA" altLang="en-US" sz="3600" dirty="0">
              <a:latin typeface="Century Gothic" panose="020B0502020202020204" pitchFamily="34" charset="0"/>
            </a:endParaRPr>
          </a:p>
        </p:txBody>
      </p:sp>
      <p:pic>
        <p:nvPicPr>
          <p:cNvPr id="11" name="Content Placeholder 10" descr="Graphical user interface, application&#10;&#10;Description automatically generated">
            <a:extLst>
              <a:ext uri="{FF2B5EF4-FFF2-40B4-BE49-F238E27FC236}">
                <a16:creationId xmlns:a16="http://schemas.microsoft.com/office/drawing/2014/main" id="{97559508-9A5B-1D3C-F661-C6F6A8DC1988}"/>
              </a:ext>
            </a:extLst>
          </p:cNvPr>
          <p:cNvPicPr>
            <a:picLocks noGrp="1" noChangeAspect="1"/>
          </p:cNvPicPr>
          <p:nvPr>
            <p:ph idx="1"/>
          </p:nvPr>
        </p:nvPicPr>
        <p:blipFill rotWithShape="1">
          <a:blip r:embed="rId3"/>
          <a:srcRect l="8958" t="13969" r="7218" b="52210"/>
          <a:stretch/>
        </p:blipFill>
        <p:spPr bwMode="auto">
          <a:xfrm>
            <a:off x="164961" y="904352"/>
            <a:ext cx="10515600" cy="1999622"/>
          </a:xfrm>
          <a:prstGeom prst="rect">
            <a:avLst/>
          </a:prstGeom>
          <a:ln>
            <a:noFill/>
          </a:ln>
          <a:extLst>
            <a:ext uri="{53640926-AAD7-44D8-BBD7-CCE9431645EC}">
              <a14:shadowObscured xmlns:a14="http://schemas.microsoft.com/office/drawing/2010/main"/>
            </a:ext>
          </a:extLst>
        </p:spPr>
      </p:pic>
      <p:pic>
        <p:nvPicPr>
          <p:cNvPr id="12" name="Picture 11">
            <a:extLst>
              <a:ext uri="{FF2B5EF4-FFF2-40B4-BE49-F238E27FC236}">
                <a16:creationId xmlns:a16="http://schemas.microsoft.com/office/drawing/2014/main" id="{5B0419CC-1BAD-7B2D-A438-00CAA2ECAE81}"/>
              </a:ext>
            </a:extLst>
          </p:cNvPr>
          <p:cNvPicPr>
            <a:picLocks noChangeAspect="1"/>
          </p:cNvPicPr>
          <p:nvPr/>
        </p:nvPicPr>
        <p:blipFill rotWithShape="1">
          <a:blip r:embed="rId4"/>
          <a:srcRect l="14359" t="14835" b="65307"/>
          <a:stretch/>
        </p:blipFill>
        <p:spPr bwMode="auto">
          <a:xfrm>
            <a:off x="1123549" y="2362135"/>
            <a:ext cx="7015615" cy="836611"/>
          </a:xfrm>
          <a:prstGeom prst="rect">
            <a:avLst/>
          </a:prstGeom>
          <a:ln>
            <a:noFill/>
          </a:ln>
          <a:extLst>
            <a:ext uri="{53640926-AAD7-44D8-BBD7-CCE9431645EC}">
              <a14:shadowObscured xmlns:a14="http://schemas.microsoft.com/office/drawing/2010/main"/>
            </a:ext>
          </a:extLst>
        </p:spPr>
      </p:pic>
      <p:pic>
        <p:nvPicPr>
          <p:cNvPr id="13" name="Picture 12">
            <a:extLst>
              <a:ext uri="{FF2B5EF4-FFF2-40B4-BE49-F238E27FC236}">
                <a16:creationId xmlns:a16="http://schemas.microsoft.com/office/drawing/2014/main" id="{B2E7BF72-EB0C-464F-6664-0C9EA100FD4E}"/>
              </a:ext>
            </a:extLst>
          </p:cNvPr>
          <p:cNvPicPr>
            <a:picLocks noChangeAspect="1"/>
          </p:cNvPicPr>
          <p:nvPr/>
        </p:nvPicPr>
        <p:blipFill rotWithShape="1">
          <a:blip r:embed="rId5"/>
          <a:srcRect l="7118" t="9382" b="57231"/>
          <a:stretch/>
        </p:blipFill>
        <p:spPr bwMode="auto">
          <a:xfrm>
            <a:off x="2168623" y="3121410"/>
            <a:ext cx="6322234" cy="1500832"/>
          </a:xfrm>
          <a:prstGeom prst="rect">
            <a:avLst/>
          </a:prstGeom>
          <a:ln>
            <a:noFill/>
          </a:ln>
          <a:extLst>
            <a:ext uri="{53640926-AAD7-44D8-BBD7-CCE9431645EC}">
              <a14:shadowObscured xmlns:a14="http://schemas.microsoft.com/office/drawing/2010/main"/>
            </a:ext>
          </a:extLst>
        </p:spPr>
      </p:pic>
      <p:pic>
        <p:nvPicPr>
          <p:cNvPr id="14" name="Picture 13" descr="Graphical user interface, text&#10;&#10;Description automatically generated">
            <a:extLst>
              <a:ext uri="{FF2B5EF4-FFF2-40B4-BE49-F238E27FC236}">
                <a16:creationId xmlns:a16="http://schemas.microsoft.com/office/drawing/2014/main" id="{C1686366-8B79-9913-F1BA-0ECDF1EDE73A}"/>
              </a:ext>
            </a:extLst>
          </p:cNvPr>
          <p:cNvPicPr>
            <a:picLocks noChangeAspect="1"/>
          </p:cNvPicPr>
          <p:nvPr/>
        </p:nvPicPr>
        <p:blipFill rotWithShape="1">
          <a:blip r:embed="rId6"/>
          <a:srcRect l="9327" t="20073" b="38028"/>
          <a:stretch/>
        </p:blipFill>
        <p:spPr bwMode="auto">
          <a:xfrm>
            <a:off x="3166619" y="4622242"/>
            <a:ext cx="6856757" cy="1350010"/>
          </a:xfrm>
          <a:prstGeom prst="rect">
            <a:avLst/>
          </a:prstGeom>
          <a:ln>
            <a:noFill/>
          </a:ln>
          <a:extLst>
            <a:ext uri="{53640926-AAD7-44D8-BBD7-CCE9431645EC}">
              <a14:shadowObscured xmlns:a14="http://schemas.microsoft.com/office/drawing/2010/main"/>
            </a:ext>
          </a:extLst>
        </p:spPr>
      </p:pic>
      <p:pic>
        <p:nvPicPr>
          <p:cNvPr id="5" name="Picture 2" descr="Directory of Open Access Journals - Wikipedia">
            <a:extLst>
              <a:ext uri="{FF2B5EF4-FFF2-40B4-BE49-F238E27FC236}">
                <a16:creationId xmlns:a16="http://schemas.microsoft.com/office/drawing/2014/main" id="{6093CE9E-0FC8-1511-2EDC-E2975F4BF7A5}"/>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439262" y="5491139"/>
            <a:ext cx="3559923" cy="1152525"/>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descr="A close up of a logo&#10;&#10;AI-generated content may be incorrect.">
            <a:extLst>
              <a:ext uri="{FF2B5EF4-FFF2-40B4-BE49-F238E27FC236}">
                <a16:creationId xmlns:a16="http://schemas.microsoft.com/office/drawing/2014/main" id="{B1568417-6921-FDBB-910C-781C27C03271}"/>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93590" y="5671089"/>
            <a:ext cx="2470674" cy="922268"/>
          </a:xfrm>
          <a:prstGeom prst="rect">
            <a:avLst/>
          </a:prstGeom>
        </p:spPr>
      </p:pic>
    </p:spTree>
    <p:extLst>
      <p:ext uri="{BB962C8B-B14F-4D97-AF65-F5344CB8AC3E}">
        <p14:creationId xmlns:p14="http://schemas.microsoft.com/office/powerpoint/2010/main" val="1848967585"/>
      </p:ext>
    </p:extLst>
  </p:cSld>
  <p:clrMapOvr>
    <a:masterClrMapping/>
  </p:clrMapOvr>
  <p:transition spd="med">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A7B18B-2F6A-6B24-8FAF-8EB380BEBF54}"/>
              </a:ext>
            </a:extLst>
          </p:cNvPr>
          <p:cNvSpPr>
            <a:spLocks noGrp="1"/>
          </p:cNvSpPr>
          <p:nvPr>
            <p:ph type="title"/>
          </p:nvPr>
        </p:nvSpPr>
        <p:spPr>
          <a:xfrm>
            <a:off x="642257" y="0"/>
            <a:ext cx="10515600" cy="1325563"/>
          </a:xfrm>
        </p:spPr>
        <p:txBody>
          <a:bodyPr/>
          <a:lstStyle/>
          <a:p>
            <a:r>
              <a:rPr lang="en-GB" b="1" dirty="0"/>
              <a:t>The case of MDPI</a:t>
            </a:r>
            <a:endParaRPr lang="en-ZA" b="1" dirty="0"/>
          </a:p>
        </p:txBody>
      </p:sp>
      <p:pic>
        <p:nvPicPr>
          <p:cNvPr id="4" name="Content Placeholder 3">
            <a:extLst>
              <a:ext uri="{FF2B5EF4-FFF2-40B4-BE49-F238E27FC236}">
                <a16:creationId xmlns:a16="http://schemas.microsoft.com/office/drawing/2014/main" id="{779A5F5F-020D-BDC2-EAAF-5C5AFF497D36}"/>
              </a:ext>
            </a:extLst>
          </p:cNvPr>
          <p:cNvPicPr>
            <a:picLocks noGrp="1" noChangeAspect="1"/>
          </p:cNvPicPr>
          <p:nvPr>
            <p:ph idx="1"/>
          </p:nvPr>
        </p:nvPicPr>
        <p:blipFill rotWithShape="1">
          <a:blip r:embed="rId2"/>
          <a:srcRect l="8468" r="16058" b="3344"/>
          <a:stretch/>
        </p:blipFill>
        <p:spPr bwMode="auto">
          <a:xfrm>
            <a:off x="1714596" y="1325563"/>
            <a:ext cx="7481394" cy="4645419"/>
          </a:xfrm>
          <a:prstGeom prst="rect">
            <a:avLst/>
          </a:prstGeom>
          <a:ln w="76200">
            <a:solidFill>
              <a:schemeClr val="tx1"/>
            </a:solid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9122335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C2AA5D-0F13-D162-07C9-1B3A5B973A37}"/>
              </a:ext>
            </a:extLst>
          </p:cNvPr>
          <p:cNvSpPr>
            <a:spLocks noGrp="1"/>
          </p:cNvSpPr>
          <p:nvPr>
            <p:ph type="ctrTitle"/>
          </p:nvPr>
        </p:nvSpPr>
        <p:spPr>
          <a:xfrm>
            <a:off x="1524000" y="406400"/>
            <a:ext cx="10048875" cy="4089400"/>
          </a:xfrm>
        </p:spPr>
        <p:txBody>
          <a:bodyPr>
            <a:normAutofit fontScale="90000"/>
          </a:bodyPr>
          <a:lstStyle/>
          <a:p>
            <a:pPr algn="ctr"/>
            <a:br>
              <a:rPr lang="en-ZA" sz="3600" dirty="0">
                <a:latin typeface="Century Gothic" panose="020B0502020202020204" pitchFamily="34" charset="0"/>
              </a:rPr>
            </a:br>
            <a:br>
              <a:rPr lang="en-ZA" sz="3600" dirty="0">
                <a:latin typeface="Century Gothic" panose="020B0502020202020204" pitchFamily="34" charset="0"/>
              </a:rPr>
            </a:br>
            <a:br>
              <a:rPr lang="en-ZA" sz="3600" dirty="0">
                <a:latin typeface="Century Gothic" panose="020B0502020202020204" pitchFamily="34" charset="0"/>
              </a:rPr>
            </a:br>
            <a:br>
              <a:rPr lang="en-ZA" sz="3600" dirty="0">
                <a:latin typeface="Century Gothic" panose="020B0502020202020204" pitchFamily="34" charset="0"/>
              </a:rPr>
            </a:br>
            <a:br>
              <a:rPr lang="en-ZA" sz="3600" dirty="0">
                <a:latin typeface="Century Gothic" panose="020B0502020202020204" pitchFamily="34" charset="0"/>
              </a:rPr>
            </a:br>
            <a:br>
              <a:rPr lang="en-ZA" sz="3600" dirty="0">
                <a:latin typeface="Century Gothic" panose="020B0502020202020204" pitchFamily="34" charset="0"/>
              </a:rPr>
            </a:br>
            <a:br>
              <a:rPr lang="en-ZA" sz="3600" dirty="0">
                <a:latin typeface="Century Gothic" panose="020B0502020202020204" pitchFamily="34" charset="0"/>
              </a:rPr>
            </a:br>
            <a:br>
              <a:rPr lang="en-ZA" sz="3600" dirty="0">
                <a:latin typeface="Century Gothic" panose="020B0502020202020204" pitchFamily="34" charset="0"/>
              </a:rPr>
            </a:br>
            <a:br>
              <a:rPr lang="en-ZA" sz="3600" dirty="0">
                <a:latin typeface="Century Gothic" panose="020B0502020202020204" pitchFamily="34" charset="0"/>
              </a:rPr>
            </a:br>
            <a:br>
              <a:rPr lang="en-ZA" sz="3600" dirty="0">
                <a:latin typeface="Century Gothic" panose="020B0502020202020204" pitchFamily="34" charset="0"/>
              </a:rPr>
            </a:br>
            <a:endParaRPr lang="en-ZA" sz="5300" dirty="0">
              <a:latin typeface="Century Gothic" panose="020B0502020202020204" pitchFamily="34" charset="0"/>
            </a:endParaRPr>
          </a:p>
        </p:txBody>
      </p:sp>
      <p:sp>
        <p:nvSpPr>
          <p:cNvPr id="3" name="Subtitle 2">
            <a:extLst>
              <a:ext uri="{FF2B5EF4-FFF2-40B4-BE49-F238E27FC236}">
                <a16:creationId xmlns:a16="http://schemas.microsoft.com/office/drawing/2014/main" id="{8A11D559-A41E-572D-0E17-65B72F0B6015}"/>
              </a:ext>
            </a:extLst>
          </p:cNvPr>
          <p:cNvSpPr>
            <a:spLocks noGrp="1"/>
          </p:cNvSpPr>
          <p:nvPr>
            <p:ph type="subTitle" idx="1"/>
          </p:nvPr>
        </p:nvSpPr>
        <p:spPr>
          <a:xfrm>
            <a:off x="1524000" y="849086"/>
            <a:ext cx="9144000" cy="4408714"/>
          </a:xfrm>
        </p:spPr>
        <p:txBody>
          <a:bodyPr>
            <a:normAutofit/>
          </a:bodyPr>
          <a:lstStyle/>
          <a:p>
            <a:pPr marL="342900" indent="-342900" algn="l">
              <a:buFont typeface="Arial" panose="020B0604020202020204" pitchFamily="34" charset="0"/>
              <a:buChar char="•"/>
            </a:pPr>
            <a:r>
              <a:rPr lang="en-GB" dirty="0">
                <a:latin typeface="Century Gothic" panose="020B0502020202020204" pitchFamily="34" charset="0"/>
              </a:rPr>
              <a:t>Is it predatory?</a:t>
            </a:r>
          </a:p>
          <a:p>
            <a:pPr marL="342900" indent="-342900" algn="l">
              <a:buFont typeface="Arial" panose="020B0604020202020204" pitchFamily="34" charset="0"/>
              <a:buChar char="•"/>
            </a:pPr>
            <a:r>
              <a:rPr lang="en-GB" dirty="0">
                <a:latin typeface="Century Gothic" panose="020B0502020202020204" pitchFamily="34" charset="0"/>
              </a:rPr>
              <a:t>Has elements of both: they have aggressive ways of rent-seeking (money-making) rather than predatory. Current publishing practices and growth rates may shift them to predatory</a:t>
            </a:r>
          </a:p>
          <a:p>
            <a:pPr marL="342900" indent="-342900" algn="l">
              <a:buFont typeface="Arial" panose="020B0604020202020204" pitchFamily="34" charset="0"/>
              <a:buChar char="•"/>
            </a:pPr>
            <a:r>
              <a:rPr lang="en-GB" dirty="0">
                <a:latin typeface="Century Gothic" panose="020B0502020202020204" pitchFamily="34" charset="0"/>
              </a:rPr>
              <a:t>They are publishing good articles, but their strategies are questionable and on the verge of predatory</a:t>
            </a:r>
          </a:p>
          <a:p>
            <a:pPr marL="800100" lvl="1" indent="-342900" algn="l">
              <a:buFont typeface="Arial" panose="020B0604020202020204" pitchFamily="34" charset="0"/>
              <a:buChar char="•"/>
            </a:pPr>
            <a:r>
              <a:rPr lang="en-GB" dirty="0">
                <a:latin typeface="Century Gothic" panose="020B0502020202020204" pitchFamily="34" charset="0"/>
              </a:rPr>
              <a:t>huge growth rate in article publishing</a:t>
            </a:r>
          </a:p>
          <a:p>
            <a:pPr marL="800100" lvl="1" indent="-342900" algn="l">
              <a:buFont typeface="Arial" panose="020B0604020202020204" pitchFamily="34" charset="0"/>
              <a:buChar char="•"/>
            </a:pPr>
            <a:r>
              <a:rPr lang="en-GB" dirty="0">
                <a:latin typeface="Century Gothic" panose="020B0502020202020204" pitchFamily="34" charset="0"/>
              </a:rPr>
              <a:t>APCs are charged, APCs have increased. Dan Brockington: 14 mill in 2015-191 mill in 2020</a:t>
            </a:r>
          </a:p>
          <a:p>
            <a:pPr marL="800100" lvl="1" indent="-342900" algn="l">
              <a:buFont typeface="Arial" panose="020B0604020202020204" pitchFamily="34" charset="0"/>
              <a:buChar char="•"/>
            </a:pPr>
            <a:endParaRPr lang="en-GB" dirty="0"/>
          </a:p>
          <a:p>
            <a:pPr lvl="1" algn="l"/>
            <a:r>
              <a:rPr lang="en-ZA" dirty="0">
                <a:hlinkClick r:id="rId2"/>
              </a:rPr>
              <a:t>https://paolocrosetto.wordpress.com/blog/</a:t>
            </a:r>
            <a:endParaRPr lang="en-GB" dirty="0"/>
          </a:p>
          <a:p>
            <a:pPr marL="800100" lvl="1" indent="-342900" algn="l">
              <a:buFont typeface="Arial" panose="020B0604020202020204" pitchFamily="34" charset="0"/>
              <a:buChar char="•"/>
            </a:pPr>
            <a:endParaRPr lang="en-ZA" dirty="0"/>
          </a:p>
        </p:txBody>
      </p:sp>
      <p:pic>
        <p:nvPicPr>
          <p:cNvPr id="7" name="Picture 6" descr="A close-up of a logo&#10;&#10;Description automatically generated">
            <a:extLst>
              <a:ext uri="{FF2B5EF4-FFF2-40B4-BE49-F238E27FC236}">
                <a16:creationId xmlns:a16="http://schemas.microsoft.com/office/drawing/2014/main" id="{4A02A1B5-183A-E9FD-844F-813CB4C2C4B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975189" y="5379342"/>
            <a:ext cx="2806240" cy="1140601"/>
          </a:xfrm>
          <a:prstGeom prst="rect">
            <a:avLst/>
          </a:prstGeom>
        </p:spPr>
      </p:pic>
      <p:pic>
        <p:nvPicPr>
          <p:cNvPr id="1026" name="Picture 2" descr="Directory of Open Access Journals - Wikipedia">
            <a:extLst>
              <a:ext uri="{FF2B5EF4-FFF2-40B4-BE49-F238E27FC236}">
                <a16:creationId xmlns:a16="http://schemas.microsoft.com/office/drawing/2014/main" id="{2233642E-94B1-40A6-04D4-23A6C2E43A3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39262" y="5491139"/>
            <a:ext cx="3559923" cy="1152525"/>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E43B1DF3-E336-A9B7-1197-B1DADE5A8797}"/>
              </a:ext>
            </a:extLst>
          </p:cNvPr>
          <p:cNvSpPr txBox="1"/>
          <p:nvPr/>
        </p:nvSpPr>
        <p:spPr>
          <a:xfrm>
            <a:off x="980388" y="214336"/>
            <a:ext cx="7654565" cy="584775"/>
          </a:xfrm>
          <a:prstGeom prst="rect">
            <a:avLst/>
          </a:prstGeom>
          <a:noFill/>
        </p:spPr>
        <p:txBody>
          <a:bodyPr wrap="square" rtlCol="0">
            <a:spAutoFit/>
          </a:bodyPr>
          <a:lstStyle/>
          <a:p>
            <a:r>
              <a:rPr lang="en-ZA" sz="3200" b="1" dirty="0">
                <a:latin typeface="Century Gothic" panose="020B0502020202020204" pitchFamily="34" charset="0"/>
              </a:rPr>
              <a:t>MDPI?</a:t>
            </a:r>
          </a:p>
        </p:txBody>
      </p:sp>
      <p:pic>
        <p:nvPicPr>
          <p:cNvPr id="4" name="Picture 3" descr="A close up of a logo&#10;&#10;AI-generated content may be incorrect.">
            <a:extLst>
              <a:ext uri="{FF2B5EF4-FFF2-40B4-BE49-F238E27FC236}">
                <a16:creationId xmlns:a16="http://schemas.microsoft.com/office/drawing/2014/main" id="{F7C5D66A-E730-74DE-091E-8B23E3AA727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54884" y="5395317"/>
            <a:ext cx="2343657" cy="874854"/>
          </a:xfrm>
          <a:prstGeom prst="rect">
            <a:avLst/>
          </a:prstGeom>
        </p:spPr>
      </p:pic>
    </p:spTree>
    <p:extLst>
      <p:ext uri="{BB962C8B-B14F-4D97-AF65-F5344CB8AC3E}">
        <p14:creationId xmlns:p14="http://schemas.microsoft.com/office/powerpoint/2010/main" val="408490351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1" name="Google Shape;101;p14"/>
          <p:cNvSpPr txBox="1">
            <a:spLocks noGrp="1"/>
          </p:cNvSpPr>
          <p:nvPr>
            <p:ph type="sldNum" idx="12"/>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fld id="{00000000-1234-1234-1234-123412341234}" type="slidenum">
              <a:rPr lang="en-GB" sz="1000" b="0" i="0" u="none" strike="noStrike" cap="none">
                <a:solidFill>
                  <a:schemeClr val="lt1"/>
                </a:solidFill>
                <a:latin typeface="Calibri"/>
                <a:ea typeface="Calibri"/>
                <a:cs typeface="Calibri"/>
                <a:sym typeface="Calibri"/>
              </a:rPr>
              <a:t>2</a:t>
            </a:fld>
            <a:endParaRPr sz="1000" b="0" i="0" u="none" strike="noStrike" cap="none">
              <a:solidFill>
                <a:schemeClr val="lt1"/>
              </a:solidFill>
              <a:latin typeface="Georgia"/>
              <a:ea typeface="Georgia"/>
              <a:cs typeface="Georgia"/>
              <a:sym typeface="Georgia"/>
            </a:endParaRPr>
          </a:p>
        </p:txBody>
      </p:sp>
      <p:pic>
        <p:nvPicPr>
          <p:cNvPr id="103" name="Google Shape;103;p14"/>
          <p:cNvPicPr preferRelativeResize="0"/>
          <p:nvPr/>
        </p:nvPicPr>
        <p:blipFill rotWithShape="1">
          <a:blip r:embed="rId3">
            <a:alphaModFix/>
          </a:blip>
          <a:srcRect t="15935" r="1402" b="49563"/>
          <a:stretch/>
        </p:blipFill>
        <p:spPr>
          <a:xfrm>
            <a:off x="313099" y="112784"/>
            <a:ext cx="11396107" cy="1824873"/>
          </a:xfrm>
          <a:prstGeom prst="rect">
            <a:avLst/>
          </a:prstGeom>
          <a:noFill/>
          <a:ln>
            <a:noFill/>
          </a:ln>
        </p:spPr>
      </p:pic>
      <p:pic>
        <p:nvPicPr>
          <p:cNvPr id="104" name="Google Shape;104;p14"/>
          <p:cNvPicPr preferRelativeResize="0"/>
          <p:nvPr/>
        </p:nvPicPr>
        <p:blipFill rotWithShape="1">
          <a:blip r:embed="rId4">
            <a:alphaModFix/>
          </a:blip>
          <a:srcRect l="17378" t="16726" r="40692" b="30837"/>
          <a:stretch/>
        </p:blipFill>
        <p:spPr>
          <a:xfrm>
            <a:off x="4274775" y="2163234"/>
            <a:ext cx="3472754" cy="2895300"/>
          </a:xfrm>
          <a:prstGeom prst="rect">
            <a:avLst/>
          </a:prstGeom>
          <a:noFill/>
          <a:ln>
            <a:noFill/>
          </a:ln>
        </p:spPr>
      </p:pic>
      <p:pic>
        <p:nvPicPr>
          <p:cNvPr id="105" name="Google Shape;105;p14"/>
          <p:cNvPicPr preferRelativeResize="0"/>
          <p:nvPr/>
        </p:nvPicPr>
        <p:blipFill rotWithShape="1">
          <a:blip r:embed="rId5">
            <a:alphaModFix/>
          </a:blip>
          <a:srcRect l="29685" t="14882" r="31824" b="22476"/>
          <a:stretch/>
        </p:blipFill>
        <p:spPr>
          <a:xfrm>
            <a:off x="8153400" y="2010216"/>
            <a:ext cx="3744686" cy="3369126"/>
          </a:xfrm>
          <a:prstGeom prst="rect">
            <a:avLst/>
          </a:prstGeom>
          <a:noFill/>
          <a:ln>
            <a:noFill/>
          </a:ln>
        </p:spPr>
      </p:pic>
      <p:pic>
        <p:nvPicPr>
          <p:cNvPr id="106" name="Google Shape;106;p14"/>
          <p:cNvPicPr preferRelativeResize="0"/>
          <p:nvPr/>
        </p:nvPicPr>
        <p:blipFill rotWithShape="1">
          <a:blip r:embed="rId6">
            <a:alphaModFix/>
          </a:blip>
          <a:srcRect l="15336" t="7934" r="73157" b="84049"/>
          <a:stretch/>
        </p:blipFill>
        <p:spPr>
          <a:xfrm>
            <a:off x="111872" y="3140321"/>
            <a:ext cx="3532475" cy="1640676"/>
          </a:xfrm>
          <a:prstGeom prst="rect">
            <a:avLst/>
          </a:prstGeom>
          <a:noFill/>
          <a:ln>
            <a:noFill/>
          </a:ln>
        </p:spPr>
      </p:pic>
      <p:grpSp>
        <p:nvGrpSpPr>
          <p:cNvPr id="107" name="Google Shape;107;p14"/>
          <p:cNvGrpSpPr/>
          <p:nvPr/>
        </p:nvGrpSpPr>
        <p:grpSpPr>
          <a:xfrm>
            <a:off x="619125" y="2143597"/>
            <a:ext cx="10434186" cy="6471489"/>
            <a:chOff x="29993" y="351087"/>
            <a:chExt cx="10458545" cy="6768035"/>
          </a:xfrm>
        </p:grpSpPr>
        <p:pic>
          <p:nvPicPr>
            <p:cNvPr id="108" name="Google Shape;108;p14" descr="Logo IAP 2018.jpg"/>
            <p:cNvPicPr preferRelativeResize="0"/>
            <p:nvPr/>
          </p:nvPicPr>
          <p:blipFill rotWithShape="1">
            <a:blip r:embed="rId7">
              <a:alphaModFix/>
            </a:blip>
            <a:srcRect/>
            <a:stretch/>
          </p:blipFill>
          <p:spPr>
            <a:xfrm>
              <a:off x="29993" y="351087"/>
              <a:ext cx="2369470" cy="1184734"/>
            </a:xfrm>
            <a:prstGeom prst="rect">
              <a:avLst/>
            </a:prstGeom>
            <a:noFill/>
            <a:ln>
              <a:noFill/>
            </a:ln>
          </p:spPr>
        </p:pic>
        <p:sp>
          <p:nvSpPr>
            <p:cNvPr id="109" name="Google Shape;109;p14"/>
            <p:cNvSpPr txBox="1"/>
            <p:nvPr/>
          </p:nvSpPr>
          <p:spPr>
            <a:xfrm>
              <a:off x="1532079" y="6396513"/>
              <a:ext cx="8956459" cy="722609"/>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GB" sz="1600" b="0" i="0" u="none" strike="noStrike" cap="none">
                  <a:solidFill>
                    <a:schemeClr val="lt1"/>
                  </a:solidFill>
                  <a:latin typeface="Arial"/>
                  <a:ea typeface="Arial"/>
                  <a:cs typeface="Arial"/>
                  <a:sym typeface="Arial"/>
                </a:rPr>
                <a:t>“Combatting predatory academic journals and conferences"</a:t>
              </a:r>
              <a:br>
                <a:rPr lang="en-GB" sz="1600" b="0" i="0" u="none" strike="noStrike" cap="none">
                  <a:solidFill>
                    <a:schemeClr val="lt1"/>
                  </a:solidFill>
                  <a:latin typeface="Arial"/>
                  <a:ea typeface="Arial"/>
                  <a:cs typeface="Arial"/>
                  <a:sym typeface="Arial"/>
                </a:rPr>
              </a:br>
              <a:endParaRPr sz="1600" b="0" i="0" u="none" strike="noStrike" cap="none">
                <a:solidFill>
                  <a:schemeClr val="lt1"/>
                </a:solidFill>
                <a:latin typeface="Arial"/>
                <a:ea typeface="Arial"/>
                <a:cs typeface="Arial"/>
                <a:sym typeface="Arial"/>
              </a:endParaRPr>
            </a:p>
          </p:txBody>
        </p:sp>
      </p:grpSp>
      <p:pic>
        <p:nvPicPr>
          <p:cNvPr id="2" name="Picture 2" descr="Directory of Open Access Journals - Wikipedia">
            <a:extLst>
              <a:ext uri="{FF2B5EF4-FFF2-40B4-BE49-F238E27FC236}">
                <a16:creationId xmlns:a16="http://schemas.microsoft.com/office/drawing/2014/main" id="{E89045AD-1220-E616-AADA-3325EA63195A}"/>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450148" y="5458482"/>
            <a:ext cx="3559923" cy="1152525"/>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descr="A close-up of a logo&#10;&#10;Description automatically generated">
            <a:extLst>
              <a:ext uri="{FF2B5EF4-FFF2-40B4-BE49-F238E27FC236}">
                <a16:creationId xmlns:a16="http://schemas.microsoft.com/office/drawing/2014/main" id="{1960731C-67CB-B315-291A-4B821B17F561}"/>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8975189" y="5379342"/>
            <a:ext cx="2806240" cy="1140601"/>
          </a:xfrm>
          <a:prstGeom prst="rect">
            <a:avLst/>
          </a:prstGeom>
        </p:spPr>
      </p:pic>
      <p:pic>
        <p:nvPicPr>
          <p:cNvPr id="6" name="Picture 5" descr="A close up of a logo&#10;&#10;AI-generated content may be incorrect.">
            <a:extLst>
              <a:ext uri="{FF2B5EF4-FFF2-40B4-BE49-F238E27FC236}">
                <a16:creationId xmlns:a16="http://schemas.microsoft.com/office/drawing/2014/main" id="{96BE3941-DB5B-58D1-7AB3-1AE39753F277}"/>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00206" y="5379341"/>
            <a:ext cx="2782869" cy="1038805"/>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C2AA5D-0F13-D162-07C9-1B3A5B973A37}"/>
              </a:ext>
            </a:extLst>
          </p:cNvPr>
          <p:cNvSpPr>
            <a:spLocks noGrp="1"/>
          </p:cNvSpPr>
          <p:nvPr>
            <p:ph type="ctrTitle"/>
          </p:nvPr>
        </p:nvSpPr>
        <p:spPr>
          <a:xfrm>
            <a:off x="1524000" y="406400"/>
            <a:ext cx="10048875" cy="4089400"/>
          </a:xfrm>
        </p:spPr>
        <p:txBody>
          <a:bodyPr>
            <a:normAutofit fontScale="90000"/>
          </a:bodyPr>
          <a:lstStyle/>
          <a:p>
            <a:pPr algn="ctr"/>
            <a:br>
              <a:rPr lang="en-ZA" sz="3600" dirty="0">
                <a:latin typeface="Century Gothic" panose="020B0502020202020204" pitchFamily="34" charset="0"/>
              </a:rPr>
            </a:br>
            <a:br>
              <a:rPr lang="en-ZA" sz="3600" dirty="0">
                <a:latin typeface="Century Gothic" panose="020B0502020202020204" pitchFamily="34" charset="0"/>
              </a:rPr>
            </a:br>
            <a:br>
              <a:rPr lang="en-ZA" sz="3600" dirty="0">
                <a:latin typeface="Century Gothic" panose="020B0502020202020204" pitchFamily="34" charset="0"/>
              </a:rPr>
            </a:br>
            <a:br>
              <a:rPr lang="en-ZA" sz="3600" dirty="0">
                <a:latin typeface="Century Gothic" panose="020B0502020202020204" pitchFamily="34" charset="0"/>
              </a:rPr>
            </a:br>
            <a:br>
              <a:rPr lang="en-ZA" sz="3600" dirty="0">
                <a:latin typeface="Century Gothic" panose="020B0502020202020204" pitchFamily="34" charset="0"/>
              </a:rPr>
            </a:br>
            <a:br>
              <a:rPr lang="en-ZA" sz="3600" dirty="0">
                <a:latin typeface="Century Gothic" panose="020B0502020202020204" pitchFamily="34" charset="0"/>
              </a:rPr>
            </a:br>
            <a:br>
              <a:rPr lang="en-ZA" sz="3600" dirty="0">
                <a:latin typeface="Century Gothic" panose="020B0502020202020204" pitchFamily="34" charset="0"/>
              </a:rPr>
            </a:br>
            <a:br>
              <a:rPr lang="en-ZA" sz="3600" dirty="0">
                <a:latin typeface="Century Gothic" panose="020B0502020202020204" pitchFamily="34" charset="0"/>
              </a:rPr>
            </a:br>
            <a:br>
              <a:rPr lang="en-ZA" sz="3600" dirty="0">
                <a:latin typeface="Century Gothic" panose="020B0502020202020204" pitchFamily="34" charset="0"/>
              </a:rPr>
            </a:br>
            <a:br>
              <a:rPr lang="en-ZA" sz="3600" dirty="0">
                <a:latin typeface="Century Gothic" panose="020B0502020202020204" pitchFamily="34" charset="0"/>
              </a:rPr>
            </a:br>
            <a:endParaRPr lang="en-ZA" sz="5300" dirty="0">
              <a:latin typeface="Century Gothic" panose="020B0502020202020204" pitchFamily="34" charset="0"/>
            </a:endParaRPr>
          </a:p>
        </p:txBody>
      </p:sp>
      <p:sp>
        <p:nvSpPr>
          <p:cNvPr id="3" name="Subtitle 2">
            <a:extLst>
              <a:ext uri="{FF2B5EF4-FFF2-40B4-BE49-F238E27FC236}">
                <a16:creationId xmlns:a16="http://schemas.microsoft.com/office/drawing/2014/main" id="{8A11D559-A41E-572D-0E17-65B72F0B6015}"/>
              </a:ext>
            </a:extLst>
          </p:cNvPr>
          <p:cNvSpPr>
            <a:spLocks noGrp="1"/>
          </p:cNvSpPr>
          <p:nvPr>
            <p:ph type="subTitle" idx="1"/>
          </p:nvPr>
        </p:nvSpPr>
        <p:spPr/>
        <p:txBody>
          <a:bodyPr>
            <a:normAutofit/>
          </a:bodyPr>
          <a:lstStyle/>
          <a:p>
            <a:endParaRPr lang="en-ZA" dirty="0"/>
          </a:p>
        </p:txBody>
      </p:sp>
      <p:pic>
        <p:nvPicPr>
          <p:cNvPr id="7" name="Picture 6" descr="A close-up of a logo&#10;&#10;Description automatically generated">
            <a:extLst>
              <a:ext uri="{FF2B5EF4-FFF2-40B4-BE49-F238E27FC236}">
                <a16:creationId xmlns:a16="http://schemas.microsoft.com/office/drawing/2014/main" id="{4A02A1B5-183A-E9FD-844F-813CB4C2C4B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75189" y="5379342"/>
            <a:ext cx="2806240" cy="1140601"/>
          </a:xfrm>
          <a:prstGeom prst="rect">
            <a:avLst/>
          </a:prstGeom>
        </p:spPr>
      </p:pic>
      <p:pic>
        <p:nvPicPr>
          <p:cNvPr id="1026" name="Picture 2" descr="Directory of Open Access Journals - Wikipedia">
            <a:extLst>
              <a:ext uri="{FF2B5EF4-FFF2-40B4-BE49-F238E27FC236}">
                <a16:creationId xmlns:a16="http://schemas.microsoft.com/office/drawing/2014/main" id="{2233642E-94B1-40A6-04D4-23A6C2E43A3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39262" y="5491139"/>
            <a:ext cx="3559923" cy="1152525"/>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descr="A screenshot of a computer&#10;&#10;Description automatically generated">
            <a:extLst>
              <a:ext uri="{FF2B5EF4-FFF2-40B4-BE49-F238E27FC236}">
                <a16:creationId xmlns:a16="http://schemas.microsoft.com/office/drawing/2014/main" id="{4746C87F-DB31-B63C-C35F-A35B2694AD48}"/>
              </a:ext>
            </a:extLst>
          </p:cNvPr>
          <p:cNvPicPr>
            <a:picLocks noChangeAspect="1"/>
          </p:cNvPicPr>
          <p:nvPr/>
        </p:nvPicPr>
        <p:blipFill rotWithShape="1">
          <a:blip r:embed="rId4"/>
          <a:srcRect l="20251" t="22472" r="25997" b="12056"/>
          <a:stretch/>
        </p:blipFill>
        <p:spPr bwMode="auto">
          <a:xfrm>
            <a:off x="1445342" y="163564"/>
            <a:ext cx="8543648" cy="5334600"/>
          </a:xfrm>
          <a:prstGeom prst="rect">
            <a:avLst/>
          </a:prstGeom>
          <a:ln>
            <a:noFill/>
          </a:ln>
          <a:extLst>
            <a:ext uri="{53640926-AAD7-44D8-BBD7-CCE9431645EC}">
              <a14:shadowObscured xmlns:a14="http://schemas.microsoft.com/office/drawing/2010/main"/>
            </a:ext>
          </a:extLst>
        </p:spPr>
      </p:pic>
      <p:sp>
        <p:nvSpPr>
          <p:cNvPr id="9" name="TextBox 8">
            <a:extLst>
              <a:ext uri="{FF2B5EF4-FFF2-40B4-BE49-F238E27FC236}">
                <a16:creationId xmlns:a16="http://schemas.microsoft.com/office/drawing/2014/main" id="{86C6217E-7D4C-0B5B-B7A7-6CE32D65D79B}"/>
              </a:ext>
            </a:extLst>
          </p:cNvPr>
          <p:cNvSpPr txBox="1"/>
          <p:nvPr/>
        </p:nvSpPr>
        <p:spPr>
          <a:xfrm>
            <a:off x="10129419" y="1890584"/>
            <a:ext cx="1982037" cy="2031325"/>
          </a:xfrm>
          <a:prstGeom prst="rect">
            <a:avLst/>
          </a:prstGeom>
          <a:noFill/>
        </p:spPr>
        <p:txBody>
          <a:bodyPr wrap="square">
            <a:spAutoFit/>
          </a:bodyPr>
          <a:lstStyle/>
          <a:p>
            <a:r>
              <a:rPr lang="en-GB" dirty="0"/>
              <a:t>Source: Mouton, J &amp; Van Niekerk, M. 2023. What is and how to identify predatory publishing. CREST (ppt)</a:t>
            </a:r>
            <a:endParaRPr lang="en-ZA" dirty="0"/>
          </a:p>
        </p:txBody>
      </p:sp>
      <p:pic>
        <p:nvPicPr>
          <p:cNvPr id="6" name="Picture 5" descr="A close up of a logo&#10;&#10;AI-generated content may be incorrect.">
            <a:extLst>
              <a:ext uri="{FF2B5EF4-FFF2-40B4-BE49-F238E27FC236}">
                <a16:creationId xmlns:a16="http://schemas.microsoft.com/office/drawing/2014/main" id="{B5B7A685-065F-EAD1-4D47-E8774B3005D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54884" y="5395316"/>
            <a:ext cx="2829689" cy="1056283"/>
          </a:xfrm>
          <a:prstGeom prst="rect">
            <a:avLst/>
          </a:prstGeom>
        </p:spPr>
      </p:pic>
    </p:spTree>
    <p:extLst>
      <p:ext uri="{BB962C8B-B14F-4D97-AF65-F5344CB8AC3E}">
        <p14:creationId xmlns:p14="http://schemas.microsoft.com/office/powerpoint/2010/main" val="101086558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C2AA5D-0F13-D162-07C9-1B3A5B973A37}"/>
              </a:ext>
            </a:extLst>
          </p:cNvPr>
          <p:cNvSpPr>
            <a:spLocks noGrp="1"/>
          </p:cNvSpPr>
          <p:nvPr>
            <p:ph type="ctrTitle"/>
          </p:nvPr>
        </p:nvSpPr>
        <p:spPr>
          <a:xfrm>
            <a:off x="1524000" y="406400"/>
            <a:ext cx="10048875" cy="4089400"/>
          </a:xfrm>
        </p:spPr>
        <p:txBody>
          <a:bodyPr>
            <a:normAutofit fontScale="90000"/>
          </a:bodyPr>
          <a:lstStyle/>
          <a:p>
            <a:pPr algn="ctr"/>
            <a:br>
              <a:rPr lang="en-ZA" sz="3600" dirty="0">
                <a:latin typeface="Century Gothic" panose="020B0502020202020204" pitchFamily="34" charset="0"/>
              </a:rPr>
            </a:br>
            <a:br>
              <a:rPr lang="en-ZA" sz="3600" dirty="0">
                <a:latin typeface="Century Gothic" panose="020B0502020202020204" pitchFamily="34" charset="0"/>
              </a:rPr>
            </a:br>
            <a:br>
              <a:rPr lang="en-ZA" sz="3600" dirty="0">
                <a:latin typeface="Century Gothic" panose="020B0502020202020204" pitchFamily="34" charset="0"/>
              </a:rPr>
            </a:br>
            <a:br>
              <a:rPr lang="en-ZA" sz="3600" dirty="0">
                <a:latin typeface="Century Gothic" panose="020B0502020202020204" pitchFamily="34" charset="0"/>
              </a:rPr>
            </a:br>
            <a:br>
              <a:rPr lang="en-ZA" sz="3600" dirty="0">
                <a:latin typeface="Century Gothic" panose="020B0502020202020204" pitchFamily="34" charset="0"/>
              </a:rPr>
            </a:br>
            <a:br>
              <a:rPr lang="en-ZA" sz="3600" dirty="0">
                <a:latin typeface="Century Gothic" panose="020B0502020202020204" pitchFamily="34" charset="0"/>
              </a:rPr>
            </a:br>
            <a:br>
              <a:rPr lang="en-ZA" sz="3600" dirty="0">
                <a:latin typeface="Century Gothic" panose="020B0502020202020204" pitchFamily="34" charset="0"/>
              </a:rPr>
            </a:br>
            <a:br>
              <a:rPr lang="en-ZA" sz="3600" dirty="0">
                <a:latin typeface="Century Gothic" panose="020B0502020202020204" pitchFamily="34" charset="0"/>
              </a:rPr>
            </a:br>
            <a:br>
              <a:rPr lang="en-ZA" sz="3600" dirty="0">
                <a:latin typeface="Century Gothic" panose="020B0502020202020204" pitchFamily="34" charset="0"/>
              </a:rPr>
            </a:br>
            <a:br>
              <a:rPr lang="en-ZA" sz="3600" dirty="0">
                <a:latin typeface="Century Gothic" panose="020B0502020202020204" pitchFamily="34" charset="0"/>
              </a:rPr>
            </a:br>
            <a:endParaRPr lang="en-ZA" sz="5300" dirty="0">
              <a:latin typeface="Century Gothic" panose="020B0502020202020204" pitchFamily="34" charset="0"/>
            </a:endParaRPr>
          </a:p>
        </p:txBody>
      </p:sp>
      <p:sp>
        <p:nvSpPr>
          <p:cNvPr id="3" name="Subtitle 2">
            <a:extLst>
              <a:ext uri="{FF2B5EF4-FFF2-40B4-BE49-F238E27FC236}">
                <a16:creationId xmlns:a16="http://schemas.microsoft.com/office/drawing/2014/main" id="{8A11D559-A41E-572D-0E17-65B72F0B6015}"/>
              </a:ext>
            </a:extLst>
          </p:cNvPr>
          <p:cNvSpPr>
            <a:spLocks noGrp="1"/>
          </p:cNvSpPr>
          <p:nvPr>
            <p:ph type="subTitle" idx="1"/>
          </p:nvPr>
        </p:nvSpPr>
        <p:spPr/>
        <p:txBody>
          <a:bodyPr>
            <a:normAutofit/>
          </a:bodyPr>
          <a:lstStyle/>
          <a:p>
            <a:endParaRPr lang="en-ZA" dirty="0"/>
          </a:p>
        </p:txBody>
      </p:sp>
      <p:pic>
        <p:nvPicPr>
          <p:cNvPr id="7" name="Picture 6" descr="A close-up of a logo&#10;&#10;Description automatically generated">
            <a:extLst>
              <a:ext uri="{FF2B5EF4-FFF2-40B4-BE49-F238E27FC236}">
                <a16:creationId xmlns:a16="http://schemas.microsoft.com/office/drawing/2014/main" id="{4A02A1B5-183A-E9FD-844F-813CB4C2C4B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75189" y="5379342"/>
            <a:ext cx="2806240" cy="1140601"/>
          </a:xfrm>
          <a:prstGeom prst="rect">
            <a:avLst/>
          </a:prstGeom>
        </p:spPr>
      </p:pic>
      <p:pic>
        <p:nvPicPr>
          <p:cNvPr id="1026" name="Picture 2" descr="Directory of Open Access Journals - Wikipedia">
            <a:extLst>
              <a:ext uri="{FF2B5EF4-FFF2-40B4-BE49-F238E27FC236}">
                <a16:creationId xmlns:a16="http://schemas.microsoft.com/office/drawing/2014/main" id="{2233642E-94B1-40A6-04D4-23A6C2E43A3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39262" y="5491139"/>
            <a:ext cx="3559923" cy="115252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a:extLst>
              <a:ext uri="{FF2B5EF4-FFF2-40B4-BE49-F238E27FC236}">
                <a16:creationId xmlns:a16="http://schemas.microsoft.com/office/drawing/2014/main" id="{1ECD68DD-D7ED-2402-486D-61DDF2AD7190}"/>
              </a:ext>
            </a:extLst>
          </p:cNvPr>
          <p:cNvPicPr>
            <a:picLocks noChangeAspect="1"/>
          </p:cNvPicPr>
          <p:nvPr/>
        </p:nvPicPr>
        <p:blipFill rotWithShape="1">
          <a:blip r:embed="rId4"/>
          <a:srcRect l="20866" t="25527" r="26735" b="5724"/>
          <a:stretch/>
        </p:blipFill>
        <p:spPr bwMode="auto">
          <a:xfrm>
            <a:off x="2096755" y="0"/>
            <a:ext cx="7640097" cy="5637965"/>
          </a:xfrm>
          <a:prstGeom prst="rect">
            <a:avLst/>
          </a:prstGeom>
          <a:ln>
            <a:noFill/>
          </a:ln>
          <a:extLst>
            <a:ext uri="{53640926-AAD7-44D8-BBD7-CCE9431645EC}">
              <a14:shadowObscured xmlns:a14="http://schemas.microsoft.com/office/drawing/2010/main"/>
            </a:ext>
          </a:extLst>
        </p:spPr>
      </p:pic>
      <p:sp>
        <p:nvSpPr>
          <p:cNvPr id="8" name="TextBox 7">
            <a:extLst>
              <a:ext uri="{FF2B5EF4-FFF2-40B4-BE49-F238E27FC236}">
                <a16:creationId xmlns:a16="http://schemas.microsoft.com/office/drawing/2014/main" id="{37C2C896-6FEF-803A-2BD9-E7A353E357AE}"/>
              </a:ext>
            </a:extLst>
          </p:cNvPr>
          <p:cNvSpPr txBox="1"/>
          <p:nvPr/>
        </p:nvSpPr>
        <p:spPr>
          <a:xfrm>
            <a:off x="9941694" y="1258112"/>
            <a:ext cx="2096755" cy="2031325"/>
          </a:xfrm>
          <a:prstGeom prst="rect">
            <a:avLst/>
          </a:prstGeom>
          <a:noFill/>
        </p:spPr>
        <p:txBody>
          <a:bodyPr wrap="square" rtlCol="0">
            <a:spAutoFit/>
          </a:bodyPr>
          <a:lstStyle/>
          <a:p>
            <a:r>
              <a:rPr lang="en-GB" dirty="0"/>
              <a:t>Source: Mouton, J &amp; Van Niekerk, M. 2023. What is and how to identify predatory publishing. CREST (ppt)</a:t>
            </a:r>
            <a:endParaRPr lang="en-ZA" dirty="0"/>
          </a:p>
        </p:txBody>
      </p:sp>
      <p:pic>
        <p:nvPicPr>
          <p:cNvPr id="4" name="Picture 3" descr="A close up of a logo&#10;&#10;AI-generated content may be incorrect.">
            <a:extLst>
              <a:ext uri="{FF2B5EF4-FFF2-40B4-BE49-F238E27FC236}">
                <a16:creationId xmlns:a16="http://schemas.microsoft.com/office/drawing/2014/main" id="{7CFDA863-0EF8-C2FD-96F5-CC0E65FB6C0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20084" y="5491138"/>
            <a:ext cx="2572991" cy="960461"/>
          </a:xfrm>
          <a:prstGeom prst="rect">
            <a:avLst/>
          </a:prstGeom>
        </p:spPr>
      </p:pic>
    </p:spTree>
    <p:extLst>
      <p:ext uri="{BB962C8B-B14F-4D97-AF65-F5344CB8AC3E}">
        <p14:creationId xmlns:p14="http://schemas.microsoft.com/office/powerpoint/2010/main" val="160678165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63FCD5CD-800A-7EC9-6899-DBF8EFD1C31D}"/>
              </a:ext>
            </a:extLst>
          </p:cNvPr>
          <p:cNvSpPr>
            <a:spLocks noGrp="1"/>
          </p:cNvSpPr>
          <p:nvPr>
            <p:ph type="subTitle" idx="4294967295"/>
          </p:nvPr>
        </p:nvSpPr>
        <p:spPr>
          <a:xfrm>
            <a:off x="1123122" y="5652452"/>
            <a:ext cx="11119672" cy="1850637"/>
          </a:xfrm>
        </p:spPr>
        <p:txBody>
          <a:bodyPr>
            <a:normAutofit/>
          </a:bodyPr>
          <a:lstStyle/>
          <a:p>
            <a:pPr marL="0" indent="0">
              <a:buNone/>
            </a:pPr>
            <a:r>
              <a:rPr lang="en-ZA" sz="1400" dirty="0">
                <a:hlinkClick r:id="rId2"/>
              </a:rPr>
              <a:t>https://www.elcolombiano.com/tecnologia/retiran-miles-de-articulos-cientificos-hechos-con-inteligencia-artificial-HP25195741</a:t>
            </a:r>
            <a:r>
              <a:rPr lang="en-ZA" sz="1400" dirty="0"/>
              <a:t> </a:t>
            </a:r>
          </a:p>
        </p:txBody>
      </p:sp>
      <p:pic>
        <p:nvPicPr>
          <p:cNvPr id="5" name="Picture 4">
            <a:extLst>
              <a:ext uri="{FF2B5EF4-FFF2-40B4-BE49-F238E27FC236}">
                <a16:creationId xmlns:a16="http://schemas.microsoft.com/office/drawing/2014/main" id="{4ABF0848-CD2A-F0E7-3F37-18D948691B00}"/>
              </a:ext>
            </a:extLst>
          </p:cNvPr>
          <p:cNvPicPr>
            <a:picLocks noChangeAspect="1"/>
          </p:cNvPicPr>
          <p:nvPr/>
        </p:nvPicPr>
        <p:blipFill>
          <a:blip r:embed="rId3"/>
          <a:stretch>
            <a:fillRect/>
          </a:stretch>
        </p:blipFill>
        <p:spPr>
          <a:xfrm>
            <a:off x="1007718" y="692530"/>
            <a:ext cx="2949196" cy="548688"/>
          </a:xfrm>
          <a:prstGeom prst="rect">
            <a:avLst/>
          </a:prstGeom>
        </p:spPr>
      </p:pic>
      <p:pic>
        <p:nvPicPr>
          <p:cNvPr id="7" name="Picture 6">
            <a:extLst>
              <a:ext uri="{FF2B5EF4-FFF2-40B4-BE49-F238E27FC236}">
                <a16:creationId xmlns:a16="http://schemas.microsoft.com/office/drawing/2014/main" id="{4FAA0D41-E937-93C7-1AC1-D11D473144DA}"/>
              </a:ext>
            </a:extLst>
          </p:cNvPr>
          <p:cNvPicPr>
            <a:picLocks noChangeAspect="1"/>
          </p:cNvPicPr>
          <p:nvPr/>
        </p:nvPicPr>
        <p:blipFill>
          <a:blip r:embed="rId4"/>
          <a:stretch>
            <a:fillRect/>
          </a:stretch>
        </p:blipFill>
        <p:spPr>
          <a:xfrm>
            <a:off x="1007718" y="1631959"/>
            <a:ext cx="6767494" cy="1616119"/>
          </a:xfrm>
          <a:prstGeom prst="rect">
            <a:avLst/>
          </a:prstGeom>
        </p:spPr>
      </p:pic>
      <p:pic>
        <p:nvPicPr>
          <p:cNvPr id="10" name="Picture 9">
            <a:extLst>
              <a:ext uri="{FF2B5EF4-FFF2-40B4-BE49-F238E27FC236}">
                <a16:creationId xmlns:a16="http://schemas.microsoft.com/office/drawing/2014/main" id="{8EF5F4DD-CA9D-5B5D-08BA-2534D5DF9143}"/>
              </a:ext>
            </a:extLst>
          </p:cNvPr>
          <p:cNvPicPr>
            <a:picLocks noChangeAspect="1"/>
          </p:cNvPicPr>
          <p:nvPr/>
        </p:nvPicPr>
        <p:blipFill>
          <a:blip r:embed="rId5"/>
          <a:stretch>
            <a:fillRect/>
          </a:stretch>
        </p:blipFill>
        <p:spPr>
          <a:xfrm>
            <a:off x="8595686" y="549108"/>
            <a:ext cx="2378374" cy="2520000"/>
          </a:xfrm>
          <a:prstGeom prst="rect">
            <a:avLst/>
          </a:prstGeom>
        </p:spPr>
      </p:pic>
      <p:pic>
        <p:nvPicPr>
          <p:cNvPr id="12" name="Picture 11">
            <a:extLst>
              <a:ext uri="{FF2B5EF4-FFF2-40B4-BE49-F238E27FC236}">
                <a16:creationId xmlns:a16="http://schemas.microsoft.com/office/drawing/2014/main" id="{351F4CEE-5AEF-56D3-4C41-BDD0EAC11694}"/>
              </a:ext>
            </a:extLst>
          </p:cNvPr>
          <p:cNvPicPr>
            <a:picLocks noChangeAspect="1"/>
          </p:cNvPicPr>
          <p:nvPr/>
        </p:nvPicPr>
        <p:blipFill>
          <a:blip r:embed="rId6"/>
          <a:stretch>
            <a:fillRect/>
          </a:stretch>
        </p:blipFill>
        <p:spPr>
          <a:xfrm>
            <a:off x="908326" y="3609922"/>
            <a:ext cx="7881469" cy="1377445"/>
          </a:xfrm>
          <a:prstGeom prst="rect">
            <a:avLst/>
          </a:prstGeom>
        </p:spPr>
      </p:pic>
    </p:spTree>
    <p:extLst>
      <p:ext uri="{BB962C8B-B14F-4D97-AF65-F5344CB8AC3E}">
        <p14:creationId xmlns:p14="http://schemas.microsoft.com/office/powerpoint/2010/main" val="16134005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85"/>
        <p:cNvGrpSpPr/>
        <p:nvPr/>
      </p:nvGrpSpPr>
      <p:grpSpPr>
        <a:xfrm>
          <a:off x="0" y="0"/>
          <a:ext cx="0" cy="0"/>
          <a:chOff x="0" y="0"/>
          <a:chExt cx="0" cy="0"/>
        </a:xfrm>
      </p:grpSpPr>
      <p:sp>
        <p:nvSpPr>
          <p:cNvPr id="286" name="Google Shape;286;p26"/>
          <p:cNvSpPr txBox="1"/>
          <p:nvPr/>
        </p:nvSpPr>
        <p:spPr>
          <a:xfrm>
            <a:off x="3553499" y="2729033"/>
            <a:ext cx="5110737" cy="1487734"/>
          </a:xfrm>
          <a:prstGeom prst="rect">
            <a:avLst/>
          </a:prstGeom>
          <a:noFill/>
          <a:ln w="38100" cap="flat" cmpd="sng">
            <a:solidFill>
              <a:srgbClr val="1DAAC6"/>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87" name="Google Shape;287;p26"/>
          <p:cNvSpPr txBox="1"/>
          <p:nvPr/>
        </p:nvSpPr>
        <p:spPr>
          <a:xfrm>
            <a:off x="489379" y="2730947"/>
            <a:ext cx="2907581" cy="1479510"/>
          </a:xfrm>
          <a:prstGeom prst="rect">
            <a:avLst/>
          </a:prstGeom>
          <a:noFill/>
          <a:ln w="38100" cap="flat" cmpd="sng">
            <a:solidFill>
              <a:srgbClr val="1DAAC6"/>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88" name="Google Shape;288;p26"/>
          <p:cNvSpPr txBox="1"/>
          <p:nvPr/>
        </p:nvSpPr>
        <p:spPr>
          <a:xfrm>
            <a:off x="4154639" y="1272764"/>
            <a:ext cx="3367036" cy="1227050"/>
          </a:xfrm>
          <a:prstGeom prst="rect">
            <a:avLst/>
          </a:prstGeom>
          <a:noFill/>
          <a:ln w="38100" cap="flat" cmpd="sng">
            <a:solidFill>
              <a:srgbClr val="1DAAC6"/>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89" name="Google Shape;289;p26"/>
          <p:cNvSpPr txBox="1"/>
          <p:nvPr/>
        </p:nvSpPr>
        <p:spPr>
          <a:xfrm>
            <a:off x="5989277" y="4439964"/>
            <a:ext cx="5801798" cy="1551328"/>
          </a:xfrm>
          <a:prstGeom prst="rect">
            <a:avLst/>
          </a:prstGeom>
          <a:noFill/>
          <a:ln w="38100" cap="flat" cmpd="sng">
            <a:solidFill>
              <a:srgbClr val="1DAAC6"/>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90" name="Google Shape;290;p26"/>
          <p:cNvSpPr txBox="1"/>
          <p:nvPr/>
        </p:nvSpPr>
        <p:spPr>
          <a:xfrm>
            <a:off x="7680068" y="1267608"/>
            <a:ext cx="2291494" cy="1227050"/>
          </a:xfrm>
          <a:prstGeom prst="rect">
            <a:avLst/>
          </a:prstGeom>
          <a:noFill/>
          <a:ln w="38100" cap="flat" cmpd="sng">
            <a:solidFill>
              <a:srgbClr val="1DAAC6"/>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91" name="Google Shape;291;p26"/>
          <p:cNvSpPr txBox="1"/>
          <p:nvPr/>
        </p:nvSpPr>
        <p:spPr>
          <a:xfrm>
            <a:off x="489379" y="1263134"/>
            <a:ext cx="3510887" cy="1235561"/>
          </a:xfrm>
          <a:prstGeom prst="rect">
            <a:avLst/>
          </a:prstGeom>
          <a:noFill/>
          <a:ln w="38100" cap="flat" cmpd="sng">
            <a:solidFill>
              <a:srgbClr val="1DAAC6"/>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92" name="Google Shape;292;p26"/>
          <p:cNvSpPr txBox="1"/>
          <p:nvPr/>
        </p:nvSpPr>
        <p:spPr>
          <a:xfrm>
            <a:off x="468979" y="4430205"/>
            <a:ext cx="5334921" cy="1575295"/>
          </a:xfrm>
          <a:prstGeom prst="rect">
            <a:avLst/>
          </a:prstGeom>
          <a:noFill/>
          <a:ln w="38100" cap="flat" cmpd="sng">
            <a:solidFill>
              <a:srgbClr val="1DAAC6"/>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93" name="Google Shape;293;p26"/>
          <p:cNvSpPr txBox="1"/>
          <p:nvPr/>
        </p:nvSpPr>
        <p:spPr>
          <a:xfrm>
            <a:off x="8834219" y="2727419"/>
            <a:ext cx="2956856" cy="1476648"/>
          </a:xfrm>
          <a:prstGeom prst="rect">
            <a:avLst/>
          </a:prstGeom>
          <a:noFill/>
          <a:ln w="38100" cap="flat" cmpd="sng">
            <a:solidFill>
              <a:srgbClr val="1DAAC6"/>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94" name="Google Shape;294;p26"/>
          <p:cNvSpPr txBox="1"/>
          <p:nvPr/>
        </p:nvSpPr>
        <p:spPr>
          <a:xfrm>
            <a:off x="10114455" y="1272765"/>
            <a:ext cx="1676620" cy="1221894"/>
          </a:xfrm>
          <a:prstGeom prst="rect">
            <a:avLst/>
          </a:prstGeom>
          <a:noFill/>
          <a:ln w="38100" cap="flat" cmpd="sng">
            <a:solidFill>
              <a:srgbClr val="1DAAC6"/>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95" name="Google Shape;295;p26"/>
          <p:cNvSpPr txBox="1">
            <a:spLocks noGrp="1"/>
          </p:cNvSpPr>
          <p:nvPr>
            <p:ph type="sldNum" idx="12"/>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fld id="{00000000-1234-1234-1234-123412341234}" type="slidenum">
              <a:rPr lang="en-GB" sz="1000" b="0" i="0" u="none" strike="noStrike" cap="none">
                <a:solidFill>
                  <a:schemeClr val="lt1"/>
                </a:solidFill>
                <a:latin typeface="Calibri"/>
                <a:ea typeface="Calibri"/>
                <a:cs typeface="Calibri"/>
                <a:sym typeface="Calibri"/>
              </a:rPr>
              <a:t>23</a:t>
            </a:fld>
            <a:endParaRPr sz="1000" b="0" i="0" u="none" strike="noStrike" cap="none">
              <a:solidFill>
                <a:schemeClr val="lt1"/>
              </a:solidFill>
              <a:latin typeface="Georgia"/>
              <a:ea typeface="Georgia"/>
              <a:cs typeface="Georgia"/>
              <a:sym typeface="Georgia"/>
            </a:endParaRPr>
          </a:p>
        </p:txBody>
      </p:sp>
      <p:sp>
        <p:nvSpPr>
          <p:cNvPr id="299" name="Google Shape;299;p26"/>
          <p:cNvSpPr txBox="1"/>
          <p:nvPr/>
        </p:nvSpPr>
        <p:spPr>
          <a:xfrm>
            <a:off x="1771361" y="6379422"/>
            <a:ext cx="8956459" cy="722609"/>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600"/>
              <a:buFont typeface="Arial"/>
              <a:buNone/>
            </a:pPr>
            <a:r>
              <a:rPr lang="en-GB" sz="1600" b="0" i="0" u="none" strike="noStrike" cap="none">
                <a:solidFill>
                  <a:schemeClr val="lt1"/>
                </a:solidFill>
                <a:latin typeface="Arial"/>
                <a:ea typeface="Arial"/>
                <a:cs typeface="Arial"/>
                <a:sym typeface="Arial"/>
              </a:rPr>
              <a:t>“Combatting predatory academic journals and conferences"</a:t>
            </a:r>
            <a:br>
              <a:rPr lang="en-GB" sz="1600" b="0" i="0" u="none" strike="noStrike" cap="none">
                <a:solidFill>
                  <a:schemeClr val="lt1"/>
                </a:solidFill>
                <a:latin typeface="Arial"/>
                <a:ea typeface="Arial"/>
                <a:cs typeface="Arial"/>
                <a:sym typeface="Arial"/>
              </a:rPr>
            </a:br>
            <a:endParaRPr sz="1600" b="0" i="0" u="none" strike="noStrike" cap="none">
              <a:solidFill>
                <a:schemeClr val="lt1"/>
              </a:solidFill>
              <a:latin typeface="Arial"/>
              <a:ea typeface="Arial"/>
              <a:cs typeface="Arial"/>
              <a:sym typeface="Arial"/>
            </a:endParaRPr>
          </a:p>
        </p:txBody>
      </p:sp>
      <p:sp>
        <p:nvSpPr>
          <p:cNvPr id="300" name="Google Shape;300;p26"/>
          <p:cNvSpPr txBox="1">
            <a:spLocks noGrp="1"/>
          </p:cNvSpPr>
          <p:nvPr>
            <p:ph type="title"/>
          </p:nvPr>
        </p:nvSpPr>
        <p:spPr>
          <a:xfrm>
            <a:off x="2244821" y="49611"/>
            <a:ext cx="9161863" cy="1084039"/>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1800"/>
              <a:buNone/>
            </a:pPr>
            <a:r>
              <a:rPr lang="en-GB" sz="3600" b="1" dirty="0">
                <a:solidFill>
                  <a:srgbClr val="1EAAC6"/>
                </a:solidFill>
                <a:latin typeface="Arial"/>
                <a:ea typeface="Arial"/>
                <a:cs typeface="Arial"/>
                <a:sym typeface="Arial"/>
              </a:rPr>
              <a:t>Examples of resources already available</a:t>
            </a:r>
            <a:endParaRPr dirty="0"/>
          </a:p>
        </p:txBody>
      </p:sp>
      <p:pic>
        <p:nvPicPr>
          <p:cNvPr id="301" name="Google Shape;301;p26"/>
          <p:cNvPicPr preferRelativeResize="0"/>
          <p:nvPr/>
        </p:nvPicPr>
        <p:blipFill rotWithShape="1">
          <a:blip r:embed="rId3">
            <a:alphaModFix/>
          </a:blip>
          <a:srcRect l="21518" t="9000" r="44549" b="81788"/>
          <a:stretch/>
        </p:blipFill>
        <p:spPr>
          <a:xfrm>
            <a:off x="603555" y="4738258"/>
            <a:ext cx="5010090" cy="906865"/>
          </a:xfrm>
          <a:prstGeom prst="rect">
            <a:avLst/>
          </a:prstGeom>
          <a:noFill/>
          <a:ln>
            <a:noFill/>
          </a:ln>
        </p:spPr>
      </p:pic>
      <p:pic>
        <p:nvPicPr>
          <p:cNvPr id="302" name="Google Shape;302;p26" descr="Think Check Attend"/>
          <p:cNvPicPr preferRelativeResize="0"/>
          <p:nvPr/>
        </p:nvPicPr>
        <p:blipFill rotWithShape="1">
          <a:blip r:embed="rId4">
            <a:alphaModFix/>
          </a:blip>
          <a:srcRect/>
          <a:stretch/>
        </p:blipFill>
        <p:spPr>
          <a:xfrm>
            <a:off x="6905841" y="4602463"/>
            <a:ext cx="4074643" cy="1226292"/>
          </a:xfrm>
          <a:prstGeom prst="rect">
            <a:avLst/>
          </a:prstGeom>
          <a:noFill/>
          <a:ln>
            <a:noFill/>
          </a:ln>
        </p:spPr>
      </p:pic>
      <p:pic>
        <p:nvPicPr>
          <p:cNvPr id="303" name="Google Shape;303;p26"/>
          <p:cNvPicPr preferRelativeResize="0"/>
          <p:nvPr/>
        </p:nvPicPr>
        <p:blipFill rotWithShape="1">
          <a:blip r:embed="rId5">
            <a:alphaModFix/>
          </a:blip>
          <a:srcRect l="61232" t="66279" r="5215" b="25128"/>
          <a:stretch/>
        </p:blipFill>
        <p:spPr>
          <a:xfrm>
            <a:off x="3683245" y="3404340"/>
            <a:ext cx="4732286" cy="687719"/>
          </a:xfrm>
          <a:prstGeom prst="rect">
            <a:avLst/>
          </a:prstGeom>
          <a:noFill/>
          <a:ln>
            <a:noFill/>
          </a:ln>
        </p:spPr>
      </p:pic>
      <p:pic>
        <p:nvPicPr>
          <p:cNvPr id="304" name="Google Shape;304;p26"/>
          <p:cNvPicPr preferRelativeResize="0"/>
          <p:nvPr/>
        </p:nvPicPr>
        <p:blipFill rotWithShape="1">
          <a:blip r:embed="rId6">
            <a:alphaModFix/>
          </a:blip>
          <a:srcRect t="23226" r="71174" b="73102"/>
          <a:stretch/>
        </p:blipFill>
        <p:spPr>
          <a:xfrm>
            <a:off x="549824" y="1324474"/>
            <a:ext cx="3389996" cy="287932"/>
          </a:xfrm>
          <a:prstGeom prst="rect">
            <a:avLst/>
          </a:prstGeom>
          <a:noFill/>
          <a:ln>
            <a:noFill/>
          </a:ln>
        </p:spPr>
      </p:pic>
      <p:pic>
        <p:nvPicPr>
          <p:cNvPr id="305" name="Google Shape;305;p26"/>
          <p:cNvPicPr preferRelativeResize="0"/>
          <p:nvPr/>
        </p:nvPicPr>
        <p:blipFill rotWithShape="1">
          <a:blip r:embed="rId6">
            <a:alphaModFix/>
          </a:blip>
          <a:srcRect t="8290" r="82439" b="84764"/>
          <a:stretch/>
        </p:blipFill>
        <p:spPr>
          <a:xfrm>
            <a:off x="806398" y="1657625"/>
            <a:ext cx="2876847" cy="758513"/>
          </a:xfrm>
          <a:prstGeom prst="rect">
            <a:avLst/>
          </a:prstGeom>
          <a:noFill/>
          <a:ln>
            <a:noFill/>
          </a:ln>
        </p:spPr>
      </p:pic>
      <p:pic>
        <p:nvPicPr>
          <p:cNvPr id="306" name="Google Shape;306;p26"/>
          <p:cNvPicPr preferRelativeResize="0"/>
          <p:nvPr/>
        </p:nvPicPr>
        <p:blipFill rotWithShape="1">
          <a:blip r:embed="rId7">
            <a:alphaModFix/>
          </a:blip>
          <a:srcRect l="28110" t="9251" r="53989" b="87071"/>
          <a:stretch/>
        </p:blipFill>
        <p:spPr>
          <a:xfrm>
            <a:off x="4240670" y="1841517"/>
            <a:ext cx="3113652" cy="557171"/>
          </a:xfrm>
          <a:prstGeom prst="rect">
            <a:avLst/>
          </a:prstGeom>
          <a:noFill/>
          <a:ln>
            <a:noFill/>
          </a:ln>
        </p:spPr>
      </p:pic>
      <p:pic>
        <p:nvPicPr>
          <p:cNvPr id="307" name="Google Shape;307;p26"/>
          <p:cNvPicPr preferRelativeResize="0"/>
          <p:nvPr/>
        </p:nvPicPr>
        <p:blipFill rotWithShape="1">
          <a:blip r:embed="rId7">
            <a:alphaModFix/>
          </a:blip>
          <a:srcRect l="16188" t="4182" r="59319" b="92707"/>
          <a:stretch/>
        </p:blipFill>
        <p:spPr>
          <a:xfrm>
            <a:off x="4352401" y="1486263"/>
            <a:ext cx="3113652" cy="323298"/>
          </a:xfrm>
          <a:prstGeom prst="rect">
            <a:avLst/>
          </a:prstGeom>
          <a:noFill/>
          <a:ln>
            <a:noFill/>
          </a:ln>
        </p:spPr>
      </p:pic>
      <p:pic>
        <p:nvPicPr>
          <p:cNvPr id="308" name="Google Shape;308;p26"/>
          <p:cNvPicPr preferRelativeResize="0"/>
          <p:nvPr/>
        </p:nvPicPr>
        <p:blipFill rotWithShape="1">
          <a:blip r:embed="rId8">
            <a:alphaModFix/>
          </a:blip>
          <a:srcRect/>
          <a:stretch/>
        </p:blipFill>
        <p:spPr>
          <a:xfrm>
            <a:off x="3726908" y="2799764"/>
            <a:ext cx="4338097" cy="604576"/>
          </a:xfrm>
          <a:prstGeom prst="rect">
            <a:avLst/>
          </a:prstGeom>
          <a:noFill/>
          <a:ln>
            <a:noFill/>
          </a:ln>
        </p:spPr>
      </p:pic>
      <p:pic>
        <p:nvPicPr>
          <p:cNvPr id="309" name="Google Shape;309;p26"/>
          <p:cNvPicPr preferRelativeResize="0"/>
          <p:nvPr/>
        </p:nvPicPr>
        <p:blipFill rotWithShape="1">
          <a:blip r:embed="rId9">
            <a:alphaModFix/>
          </a:blip>
          <a:srcRect l="10382" t="7743" r="80370" b="86041"/>
          <a:stretch/>
        </p:blipFill>
        <p:spPr>
          <a:xfrm>
            <a:off x="10186516" y="1559012"/>
            <a:ext cx="1550560" cy="694859"/>
          </a:xfrm>
          <a:prstGeom prst="rect">
            <a:avLst/>
          </a:prstGeom>
          <a:noFill/>
          <a:ln>
            <a:noFill/>
          </a:ln>
        </p:spPr>
      </p:pic>
      <p:pic>
        <p:nvPicPr>
          <p:cNvPr id="310" name="Google Shape;310;p26"/>
          <p:cNvPicPr preferRelativeResize="0"/>
          <p:nvPr/>
        </p:nvPicPr>
        <p:blipFill rotWithShape="1">
          <a:blip r:embed="rId10">
            <a:alphaModFix/>
          </a:blip>
          <a:srcRect l="3541" t="8705" r="84233" b="82308"/>
          <a:stretch/>
        </p:blipFill>
        <p:spPr>
          <a:xfrm>
            <a:off x="7807147" y="1385828"/>
            <a:ext cx="2028853" cy="994278"/>
          </a:xfrm>
          <a:prstGeom prst="rect">
            <a:avLst/>
          </a:prstGeom>
          <a:noFill/>
          <a:ln>
            <a:noFill/>
          </a:ln>
        </p:spPr>
      </p:pic>
      <p:pic>
        <p:nvPicPr>
          <p:cNvPr id="311" name="Google Shape;311;p26"/>
          <p:cNvPicPr preferRelativeResize="0"/>
          <p:nvPr/>
        </p:nvPicPr>
        <p:blipFill rotWithShape="1">
          <a:blip r:embed="rId11">
            <a:alphaModFix/>
          </a:blip>
          <a:srcRect l="21989" t="22955" r="50026" b="51610"/>
          <a:stretch/>
        </p:blipFill>
        <p:spPr>
          <a:xfrm>
            <a:off x="549824" y="2754644"/>
            <a:ext cx="2304339" cy="1406715"/>
          </a:xfrm>
          <a:prstGeom prst="rect">
            <a:avLst/>
          </a:prstGeom>
          <a:noFill/>
          <a:ln>
            <a:noFill/>
          </a:ln>
        </p:spPr>
      </p:pic>
      <p:pic>
        <p:nvPicPr>
          <p:cNvPr id="312" name="Google Shape;312;p26"/>
          <p:cNvPicPr preferRelativeResize="0"/>
          <p:nvPr/>
        </p:nvPicPr>
        <p:blipFill rotWithShape="1">
          <a:blip r:embed="rId12">
            <a:alphaModFix/>
          </a:blip>
          <a:srcRect t="11683" r="89383" b="83482"/>
          <a:stretch/>
        </p:blipFill>
        <p:spPr>
          <a:xfrm>
            <a:off x="1477073" y="3592589"/>
            <a:ext cx="1886843" cy="541951"/>
          </a:xfrm>
          <a:prstGeom prst="rect">
            <a:avLst/>
          </a:prstGeom>
          <a:noFill/>
          <a:ln>
            <a:noFill/>
          </a:ln>
        </p:spPr>
      </p:pic>
      <p:pic>
        <p:nvPicPr>
          <p:cNvPr id="313" name="Google Shape;313;p26"/>
          <p:cNvPicPr preferRelativeResize="0"/>
          <p:nvPr/>
        </p:nvPicPr>
        <p:blipFill rotWithShape="1">
          <a:blip r:embed="rId13">
            <a:alphaModFix/>
          </a:blip>
          <a:srcRect l="24463" t="9063" r="59357" b="80945"/>
          <a:stretch/>
        </p:blipFill>
        <p:spPr>
          <a:xfrm>
            <a:off x="8892241" y="2990110"/>
            <a:ext cx="2844835" cy="1171249"/>
          </a:xfrm>
          <a:prstGeom prst="rect">
            <a:avLst/>
          </a:prstGeom>
          <a:noFill/>
          <a:ln>
            <a:noFill/>
          </a:ln>
        </p:spPr>
      </p:pic>
    </p:spTree>
    <p:extLst>
      <p:ext uri="{BB962C8B-B14F-4D97-AF65-F5344CB8AC3E}">
        <p14:creationId xmlns:p14="http://schemas.microsoft.com/office/powerpoint/2010/main" val="204549602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Google Shape;215;p20">
            <a:extLst>
              <a:ext uri="{FF2B5EF4-FFF2-40B4-BE49-F238E27FC236}">
                <a16:creationId xmlns:a16="http://schemas.microsoft.com/office/drawing/2014/main" id="{250CE210-9913-6041-4A78-CEA025CCE3DA}"/>
              </a:ext>
            </a:extLst>
          </p:cNvPr>
          <p:cNvPicPr preferRelativeResize="0">
            <a:picLocks noChangeAspect="1" noChangeArrowheads="1"/>
          </p:cNvPicPr>
          <p:nvPr/>
        </p:nvPicPr>
        <p:blipFill>
          <a:blip r:embed="rId3">
            <a:extLst>
              <a:ext uri="{28A0092B-C50C-407E-A947-70E740481C1C}">
                <a14:useLocalDpi xmlns:a14="http://schemas.microsoft.com/office/drawing/2010/main" val="0"/>
              </a:ext>
            </a:extLst>
          </a:blip>
          <a:srcRect l="18668" t="29752" r="19839" b="5373"/>
          <a:stretch>
            <a:fillRect/>
          </a:stretch>
        </p:blipFill>
        <p:spPr bwMode="auto">
          <a:xfrm>
            <a:off x="0" y="0"/>
            <a:ext cx="12192000" cy="6911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4299604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picture containing text, envelope, businesscard&#10;&#10;Description automatically generated">
            <a:extLst>
              <a:ext uri="{FF2B5EF4-FFF2-40B4-BE49-F238E27FC236}">
                <a16:creationId xmlns:a16="http://schemas.microsoft.com/office/drawing/2014/main" id="{A9913756-0269-DF3E-7908-7A422A8EA198}"/>
              </a:ext>
            </a:extLst>
          </p:cNvPr>
          <p:cNvPicPr>
            <a:picLocks noChangeAspect="1"/>
          </p:cNvPicPr>
          <p:nvPr/>
        </p:nvPicPr>
        <p:blipFill rotWithShape="1">
          <a:blip r:embed="rId2">
            <a:duotone>
              <a:schemeClr val="bg2">
                <a:shade val="45000"/>
                <a:satMod val="135000"/>
              </a:schemeClr>
              <a:prstClr val="white"/>
            </a:duotone>
          </a:blip>
          <a:srcRect l="2595" b="5555"/>
          <a:stretch/>
        </p:blipFill>
        <p:spPr>
          <a:xfrm rot="5400000">
            <a:off x="3042151" y="-1060950"/>
            <a:ext cx="5719809" cy="7841710"/>
          </a:xfrm>
          <a:prstGeom prst="rect">
            <a:avLst/>
          </a:prstGeom>
        </p:spPr>
      </p:pic>
      <p:pic>
        <p:nvPicPr>
          <p:cNvPr id="4" name="Picture 14" descr="Logo, company name&#10;&#10;Description automatically generated">
            <a:extLst>
              <a:ext uri="{FF2B5EF4-FFF2-40B4-BE49-F238E27FC236}">
                <a16:creationId xmlns:a16="http://schemas.microsoft.com/office/drawing/2014/main" id="{FAF2282A-CB05-8594-3F02-38E1DFA2DB9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601200" y="5775325"/>
            <a:ext cx="1806575" cy="74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0" name="Title 1">
            <a:extLst>
              <a:ext uri="{FF2B5EF4-FFF2-40B4-BE49-F238E27FC236}">
                <a16:creationId xmlns:a16="http://schemas.microsoft.com/office/drawing/2014/main" id="{BAA2AA3A-D21E-07CA-2DCB-FD261BA4D144}"/>
              </a:ext>
            </a:extLst>
          </p:cNvPr>
          <p:cNvSpPr>
            <a:spLocks noGrp="1" noChangeArrowheads="1"/>
          </p:cNvSpPr>
          <p:nvPr>
            <p:ph type="title"/>
          </p:nvPr>
        </p:nvSpPr>
        <p:spPr bwMode="auto">
          <a:xfrm>
            <a:off x="609600" y="300038"/>
            <a:ext cx="109728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p>
            <a:pPr algn="l" eaLnBrk="1" hangingPunct="1"/>
            <a:r>
              <a:rPr lang="en-ZA" altLang="en-US" sz="3600" b="1" dirty="0">
                <a:solidFill>
                  <a:srgbClr val="468390"/>
                </a:solidFill>
                <a:latin typeface="Century Gothic" panose="020B0502020202020204" pitchFamily="34" charset="0"/>
                <a:cs typeface="Times New Roman" panose="02020603050405020304" pitchFamily="18" charset="0"/>
              </a:rPr>
              <a:t>Recommendations to authors, supervisors and mentors</a:t>
            </a:r>
            <a:endParaRPr lang="en-ZA" altLang="en-US" sz="3600" dirty="0">
              <a:solidFill>
                <a:srgbClr val="468390"/>
              </a:solidFill>
              <a:latin typeface="Century Gothic" panose="020B0502020202020204" pitchFamily="34" charset="0"/>
            </a:endParaRPr>
          </a:p>
        </p:txBody>
      </p:sp>
      <p:sp>
        <p:nvSpPr>
          <p:cNvPr id="17411" name="Content Placeholder 2">
            <a:extLst>
              <a:ext uri="{FF2B5EF4-FFF2-40B4-BE49-F238E27FC236}">
                <a16:creationId xmlns:a16="http://schemas.microsoft.com/office/drawing/2014/main" id="{7623E6BB-D359-6567-D32A-2802F00B8C68}"/>
              </a:ext>
            </a:extLst>
          </p:cNvPr>
          <p:cNvSpPr>
            <a:spLocks noGrp="1" noChangeArrowheads="1"/>
          </p:cNvSpPr>
          <p:nvPr>
            <p:ph idx="1"/>
          </p:nvPr>
        </p:nvSpPr>
        <p:spPr bwMode="auto">
          <a:xfrm>
            <a:off x="609599" y="1368828"/>
            <a:ext cx="11268269" cy="49069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p>
            <a:pPr algn="just"/>
            <a:r>
              <a:rPr lang="en-GB" altLang="en-US" sz="2600" dirty="0">
                <a:solidFill>
                  <a:srgbClr val="468390"/>
                </a:solidFill>
                <a:latin typeface="Century Gothic" panose="020B0502020202020204" pitchFamily="34" charset="0"/>
              </a:rPr>
              <a:t>Practice due diligence to minimise risk</a:t>
            </a:r>
          </a:p>
          <a:p>
            <a:pPr marL="0" indent="0" algn="just">
              <a:buNone/>
            </a:pPr>
            <a:endParaRPr lang="en-GB" altLang="en-US" sz="2600" dirty="0">
              <a:solidFill>
                <a:srgbClr val="468390"/>
              </a:solidFill>
              <a:latin typeface="Century Gothic" panose="020B0502020202020204" pitchFamily="34" charset="0"/>
            </a:endParaRPr>
          </a:p>
          <a:p>
            <a:pPr algn="just"/>
            <a:r>
              <a:rPr lang="en-GB" altLang="en-US" sz="2600" dirty="0">
                <a:solidFill>
                  <a:srgbClr val="468390"/>
                </a:solidFill>
                <a:latin typeface="Century Gothic" panose="020B0502020202020204" pitchFamily="34" charset="0"/>
              </a:rPr>
              <a:t>Use the spectrums as meta-level navigation tools. </a:t>
            </a:r>
          </a:p>
          <a:p>
            <a:pPr marL="0" indent="0" algn="just">
              <a:buNone/>
            </a:pPr>
            <a:endParaRPr lang="en-GB" altLang="en-US" sz="2600" dirty="0">
              <a:solidFill>
                <a:srgbClr val="468390"/>
              </a:solidFill>
              <a:latin typeface="Century Gothic" panose="020B0502020202020204" pitchFamily="34" charset="0"/>
            </a:endParaRPr>
          </a:p>
          <a:p>
            <a:pPr algn="just"/>
            <a:r>
              <a:rPr lang="en-GB" altLang="en-US" sz="2600" dirty="0">
                <a:solidFill>
                  <a:srgbClr val="468390"/>
                </a:solidFill>
                <a:latin typeface="Century Gothic" panose="020B0502020202020204" pitchFamily="34" charset="0"/>
              </a:rPr>
              <a:t>Get to know the common and most reliable characteristics/traits of predatory journals</a:t>
            </a:r>
          </a:p>
          <a:p>
            <a:pPr marL="0" indent="0" algn="just">
              <a:buNone/>
            </a:pPr>
            <a:endParaRPr lang="en-GB" altLang="en-US" sz="2600" dirty="0">
              <a:solidFill>
                <a:srgbClr val="468390"/>
              </a:solidFill>
              <a:latin typeface="Century Gothic" panose="020B0502020202020204" pitchFamily="34" charset="0"/>
            </a:endParaRPr>
          </a:p>
          <a:p>
            <a:pPr algn="just"/>
            <a:r>
              <a:rPr lang="en-GB" altLang="en-US" sz="2600" dirty="0">
                <a:solidFill>
                  <a:srgbClr val="468390"/>
                </a:solidFill>
                <a:latin typeface="Century Gothic" panose="020B0502020202020204" pitchFamily="34" charset="0"/>
              </a:rPr>
              <a:t>If a journal purports to be indexed in a reputable index e.g. Scopus, Web of Science, check personally and if found untrue, avoid such journals</a:t>
            </a:r>
            <a:r>
              <a:rPr lang="en-GB" altLang="en-US" sz="2700" dirty="0">
                <a:solidFill>
                  <a:srgbClr val="468390"/>
                </a:solidFill>
                <a:latin typeface="Century Gothic" panose="020B0502020202020204" pitchFamily="34" charset="0"/>
              </a:rPr>
              <a:t>. </a:t>
            </a:r>
          </a:p>
          <a:p>
            <a:pPr marL="0" indent="0">
              <a:buNone/>
            </a:pPr>
            <a:endParaRPr lang="en-ZA" altLang="en-US" dirty="0">
              <a:solidFill>
                <a:srgbClr val="468390"/>
              </a:solidFill>
              <a:latin typeface="Century Gothic" panose="020B0502020202020204" pitchFamily="34" charset="0"/>
            </a:endParaRPr>
          </a:p>
        </p:txBody>
      </p:sp>
      <p:pic>
        <p:nvPicPr>
          <p:cNvPr id="5" name="Picture 2" descr="Directory of Open Access Journals - Wikipedia">
            <a:extLst>
              <a:ext uri="{FF2B5EF4-FFF2-40B4-BE49-F238E27FC236}">
                <a16:creationId xmlns:a16="http://schemas.microsoft.com/office/drawing/2014/main" id="{2843D4AA-898D-E7E2-5E03-72FCAF146CD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39262" y="5491139"/>
            <a:ext cx="3559923" cy="115252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descr="A close up of a logo&#10;&#10;AI-generated content may be incorrect.">
            <a:extLst>
              <a:ext uri="{FF2B5EF4-FFF2-40B4-BE49-F238E27FC236}">
                <a16:creationId xmlns:a16="http://schemas.microsoft.com/office/drawing/2014/main" id="{EE85CC88-02DE-A7C7-A808-A487EDD584B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93590" y="5745696"/>
            <a:ext cx="2343657" cy="874854"/>
          </a:xfrm>
          <a:prstGeom prst="rect">
            <a:avLst/>
          </a:prstGeom>
        </p:spPr>
      </p:pic>
    </p:spTree>
    <p:extLst>
      <p:ext uri="{BB962C8B-B14F-4D97-AF65-F5344CB8AC3E}">
        <p14:creationId xmlns:p14="http://schemas.microsoft.com/office/powerpoint/2010/main" val="3795770054"/>
      </p:ext>
    </p:extLst>
  </p:cSld>
  <p:clrMapOvr>
    <a:masterClrMapping/>
  </p:clrMapOvr>
  <p:transition spd="med">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picture containing text, envelope, businesscard&#10;&#10;Description automatically generated">
            <a:extLst>
              <a:ext uri="{FF2B5EF4-FFF2-40B4-BE49-F238E27FC236}">
                <a16:creationId xmlns:a16="http://schemas.microsoft.com/office/drawing/2014/main" id="{A9913756-0269-DF3E-7908-7A422A8EA198}"/>
              </a:ext>
            </a:extLst>
          </p:cNvPr>
          <p:cNvPicPr>
            <a:picLocks noChangeAspect="1"/>
          </p:cNvPicPr>
          <p:nvPr/>
        </p:nvPicPr>
        <p:blipFill rotWithShape="1">
          <a:blip r:embed="rId2">
            <a:duotone>
              <a:schemeClr val="bg2">
                <a:shade val="45000"/>
                <a:satMod val="135000"/>
              </a:schemeClr>
              <a:prstClr val="white"/>
            </a:duotone>
          </a:blip>
          <a:srcRect l="2595" b="5555"/>
          <a:stretch/>
        </p:blipFill>
        <p:spPr>
          <a:xfrm rot="5400000">
            <a:off x="3042151" y="-1060950"/>
            <a:ext cx="5719809" cy="7841710"/>
          </a:xfrm>
          <a:prstGeom prst="rect">
            <a:avLst/>
          </a:prstGeom>
        </p:spPr>
      </p:pic>
      <p:pic>
        <p:nvPicPr>
          <p:cNvPr id="4" name="Picture 14" descr="Logo, company name&#10;&#10;Description automatically generated">
            <a:extLst>
              <a:ext uri="{FF2B5EF4-FFF2-40B4-BE49-F238E27FC236}">
                <a16:creationId xmlns:a16="http://schemas.microsoft.com/office/drawing/2014/main" id="{FAF2282A-CB05-8594-3F02-38E1DFA2DB9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601200" y="5775325"/>
            <a:ext cx="1806575" cy="74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0" name="Title 1">
            <a:extLst>
              <a:ext uri="{FF2B5EF4-FFF2-40B4-BE49-F238E27FC236}">
                <a16:creationId xmlns:a16="http://schemas.microsoft.com/office/drawing/2014/main" id="{BAA2AA3A-D21E-07CA-2DCB-FD261BA4D144}"/>
              </a:ext>
            </a:extLst>
          </p:cNvPr>
          <p:cNvSpPr>
            <a:spLocks noGrp="1" noChangeArrowheads="1"/>
          </p:cNvSpPr>
          <p:nvPr>
            <p:ph type="title"/>
          </p:nvPr>
        </p:nvSpPr>
        <p:spPr bwMode="auto">
          <a:xfrm>
            <a:off x="609600" y="300038"/>
            <a:ext cx="109728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p>
            <a:pPr algn="l" eaLnBrk="1" hangingPunct="1"/>
            <a:r>
              <a:rPr lang="en-ZA" altLang="en-US" sz="3600" b="1" dirty="0">
                <a:solidFill>
                  <a:srgbClr val="468390"/>
                </a:solidFill>
                <a:latin typeface="Century Gothic" panose="020B0502020202020204" pitchFamily="34" charset="0"/>
                <a:cs typeface="Times New Roman" panose="02020603050405020304" pitchFamily="18" charset="0"/>
              </a:rPr>
              <a:t>Recommendations to authors, supervisors and mentors</a:t>
            </a:r>
            <a:endParaRPr lang="en-ZA" altLang="en-US" sz="3600" dirty="0">
              <a:solidFill>
                <a:srgbClr val="468390"/>
              </a:solidFill>
              <a:latin typeface="Century Gothic" panose="020B0502020202020204" pitchFamily="34" charset="0"/>
            </a:endParaRPr>
          </a:p>
        </p:txBody>
      </p:sp>
      <p:sp>
        <p:nvSpPr>
          <p:cNvPr id="17411" name="Content Placeholder 2">
            <a:extLst>
              <a:ext uri="{FF2B5EF4-FFF2-40B4-BE49-F238E27FC236}">
                <a16:creationId xmlns:a16="http://schemas.microsoft.com/office/drawing/2014/main" id="{7623E6BB-D359-6567-D32A-2802F00B8C68}"/>
              </a:ext>
            </a:extLst>
          </p:cNvPr>
          <p:cNvSpPr>
            <a:spLocks noGrp="1" noChangeArrowheads="1"/>
          </p:cNvSpPr>
          <p:nvPr>
            <p:ph idx="1"/>
          </p:nvPr>
        </p:nvSpPr>
        <p:spPr bwMode="auto">
          <a:xfrm>
            <a:off x="609600" y="1368828"/>
            <a:ext cx="10972800" cy="49069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p>
            <a:r>
              <a:rPr lang="en-GB" altLang="en-US" sz="2600" dirty="0">
                <a:solidFill>
                  <a:srgbClr val="468390"/>
                </a:solidFill>
                <a:latin typeface="Century Gothic" panose="020B0502020202020204" pitchFamily="34" charset="0"/>
              </a:rPr>
              <a:t>Check if a journal is listed in </a:t>
            </a:r>
            <a:r>
              <a:rPr lang="en-GB" altLang="en-US" sz="2600" b="1" dirty="0">
                <a:solidFill>
                  <a:srgbClr val="468390"/>
                </a:solidFill>
                <a:latin typeface="Century Gothic" panose="020B0502020202020204" pitchFamily="34" charset="0"/>
              </a:rPr>
              <a:t>DOAJ</a:t>
            </a:r>
            <a:r>
              <a:rPr lang="en-GB" altLang="en-US" sz="2600" dirty="0">
                <a:solidFill>
                  <a:srgbClr val="468390"/>
                </a:solidFill>
                <a:latin typeface="Century Gothic" panose="020B0502020202020204" pitchFamily="34" charset="0"/>
              </a:rPr>
              <a:t> (Directory of Open Access Journals); if it is, the journal is less likely to be problematic because it has been vetted. Similarly, check if a journal is a member of </a:t>
            </a:r>
            <a:r>
              <a:rPr lang="en-GB" altLang="en-US" sz="2600" b="1" dirty="0">
                <a:solidFill>
                  <a:srgbClr val="468390"/>
                </a:solidFill>
                <a:latin typeface="Century Gothic" panose="020B0502020202020204" pitchFamily="34" charset="0"/>
              </a:rPr>
              <a:t>COPE </a:t>
            </a:r>
            <a:r>
              <a:rPr lang="en-GB" altLang="en-US" sz="2600" dirty="0">
                <a:solidFill>
                  <a:srgbClr val="468390"/>
                </a:solidFill>
                <a:latin typeface="Century Gothic" panose="020B0502020202020204" pitchFamily="34" charset="0"/>
              </a:rPr>
              <a:t>(Committee on Publication Ethics), where it must follow COPE’s publication ethics (COPE Core Practices). </a:t>
            </a:r>
          </a:p>
          <a:p>
            <a:r>
              <a:rPr lang="en-GB" altLang="en-US" sz="2600" dirty="0">
                <a:solidFill>
                  <a:srgbClr val="468390"/>
                </a:solidFill>
                <a:latin typeface="Century Gothic" panose="020B0502020202020204" pitchFamily="34" charset="0"/>
              </a:rPr>
              <a:t>If a researcher’s institution has its own list(s) of acceptable and unacceptable journals, or subscribes to </a:t>
            </a:r>
            <a:r>
              <a:rPr lang="en-GB" altLang="en-US" sz="2600" dirty="0" err="1">
                <a:solidFill>
                  <a:srgbClr val="468390"/>
                </a:solidFill>
                <a:latin typeface="Century Gothic" panose="020B0502020202020204" pitchFamily="34" charset="0"/>
              </a:rPr>
              <a:t>Cabells</a:t>
            </a:r>
            <a:r>
              <a:rPr lang="en-GB" altLang="en-US" sz="2600" dirty="0">
                <a:solidFill>
                  <a:srgbClr val="468390"/>
                </a:solidFill>
                <a:latin typeface="Century Gothic" panose="020B0502020202020204" pitchFamily="34" charset="0"/>
              </a:rPr>
              <a:t> Predatory Reports, use them with </a:t>
            </a:r>
            <a:r>
              <a:rPr lang="en-GB" altLang="en-US" sz="2600" b="1" dirty="0">
                <a:solidFill>
                  <a:srgbClr val="468390"/>
                </a:solidFill>
                <a:latin typeface="Century Gothic" panose="020B0502020202020204" pitchFamily="34" charset="0"/>
              </a:rPr>
              <a:t>caution and cross-check </a:t>
            </a:r>
            <a:r>
              <a:rPr lang="en-GB" altLang="en-US" sz="2600" dirty="0">
                <a:solidFill>
                  <a:srgbClr val="468390"/>
                </a:solidFill>
                <a:latin typeface="Century Gothic" panose="020B0502020202020204" pitchFamily="34" charset="0"/>
              </a:rPr>
              <a:t>with other resources in this report. </a:t>
            </a:r>
          </a:p>
          <a:p>
            <a:r>
              <a:rPr lang="en-GB" altLang="en-US" sz="2600" dirty="0">
                <a:solidFill>
                  <a:srgbClr val="468390"/>
                </a:solidFill>
                <a:latin typeface="Century Gothic" panose="020B0502020202020204" pitchFamily="34" charset="0"/>
              </a:rPr>
              <a:t>Seek advice from </a:t>
            </a:r>
            <a:r>
              <a:rPr lang="en-GB" altLang="en-US" sz="2600" b="1" dirty="0">
                <a:solidFill>
                  <a:srgbClr val="468390"/>
                </a:solidFill>
                <a:latin typeface="Century Gothic" panose="020B0502020202020204" pitchFamily="34" charset="0"/>
              </a:rPr>
              <a:t>mentor/supervisor/librarians</a:t>
            </a:r>
            <a:r>
              <a:rPr lang="en-GB" altLang="en-US" sz="2600" dirty="0">
                <a:solidFill>
                  <a:srgbClr val="468390"/>
                </a:solidFill>
                <a:latin typeface="Century Gothic" panose="020B0502020202020204" pitchFamily="34" charset="0"/>
              </a:rPr>
              <a:t>: if they are uninformed themselves, encourage them to train up</a:t>
            </a:r>
            <a:r>
              <a:rPr lang="en-GB" altLang="en-US" dirty="0">
                <a:solidFill>
                  <a:srgbClr val="468390"/>
                </a:solidFill>
                <a:latin typeface="Century Gothic" panose="020B0502020202020204" pitchFamily="34" charset="0"/>
              </a:rPr>
              <a:t>.</a:t>
            </a:r>
            <a:endParaRPr lang="en-ZA" altLang="en-US" dirty="0">
              <a:solidFill>
                <a:srgbClr val="468390"/>
              </a:solidFill>
              <a:latin typeface="Century Gothic" panose="020B0502020202020204" pitchFamily="34" charset="0"/>
            </a:endParaRPr>
          </a:p>
        </p:txBody>
      </p:sp>
      <p:pic>
        <p:nvPicPr>
          <p:cNvPr id="5" name="Picture 2" descr="Directory of Open Access Journals - Wikipedia">
            <a:extLst>
              <a:ext uri="{FF2B5EF4-FFF2-40B4-BE49-F238E27FC236}">
                <a16:creationId xmlns:a16="http://schemas.microsoft.com/office/drawing/2014/main" id="{A7D1ED6A-CFA7-FC1E-11F9-E601774BA51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95800" y="5509443"/>
            <a:ext cx="3503385" cy="113422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descr="A close up of a logo&#10;&#10;AI-generated content may be incorrect.">
            <a:extLst>
              <a:ext uri="{FF2B5EF4-FFF2-40B4-BE49-F238E27FC236}">
                <a16:creationId xmlns:a16="http://schemas.microsoft.com/office/drawing/2014/main" id="{ABDA7331-4BF6-EE01-E012-5C050D38288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4225" y="5683107"/>
            <a:ext cx="2511634" cy="937557"/>
          </a:xfrm>
          <a:prstGeom prst="rect">
            <a:avLst/>
          </a:prstGeom>
        </p:spPr>
      </p:pic>
    </p:spTree>
    <p:extLst>
      <p:ext uri="{BB962C8B-B14F-4D97-AF65-F5344CB8AC3E}">
        <p14:creationId xmlns:p14="http://schemas.microsoft.com/office/powerpoint/2010/main" val="503373927"/>
      </p:ext>
    </p:extLst>
  </p:cSld>
  <p:clrMapOvr>
    <a:masterClrMapping/>
  </p:clrMapOvr>
  <p:transition spd="med">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picture containing text, envelope, businesscard&#10;&#10;Description automatically generated">
            <a:extLst>
              <a:ext uri="{FF2B5EF4-FFF2-40B4-BE49-F238E27FC236}">
                <a16:creationId xmlns:a16="http://schemas.microsoft.com/office/drawing/2014/main" id="{A9913756-0269-DF3E-7908-7A422A8EA198}"/>
              </a:ext>
            </a:extLst>
          </p:cNvPr>
          <p:cNvPicPr>
            <a:picLocks noChangeAspect="1"/>
          </p:cNvPicPr>
          <p:nvPr/>
        </p:nvPicPr>
        <p:blipFill rotWithShape="1">
          <a:blip r:embed="rId2">
            <a:duotone>
              <a:schemeClr val="bg2">
                <a:shade val="45000"/>
                <a:satMod val="135000"/>
              </a:schemeClr>
              <a:prstClr val="white"/>
            </a:duotone>
          </a:blip>
          <a:srcRect l="2595" b="5555"/>
          <a:stretch/>
        </p:blipFill>
        <p:spPr>
          <a:xfrm rot="5400000">
            <a:off x="3042151" y="-1060950"/>
            <a:ext cx="5719809" cy="7841710"/>
          </a:xfrm>
          <a:prstGeom prst="rect">
            <a:avLst/>
          </a:prstGeom>
        </p:spPr>
      </p:pic>
      <p:pic>
        <p:nvPicPr>
          <p:cNvPr id="4" name="Picture 14" descr="Logo, company name&#10;&#10;Description automatically generated">
            <a:extLst>
              <a:ext uri="{FF2B5EF4-FFF2-40B4-BE49-F238E27FC236}">
                <a16:creationId xmlns:a16="http://schemas.microsoft.com/office/drawing/2014/main" id="{FAF2282A-CB05-8594-3F02-38E1DFA2DB9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601200" y="5775325"/>
            <a:ext cx="1806575" cy="74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0" name="Title 1">
            <a:extLst>
              <a:ext uri="{FF2B5EF4-FFF2-40B4-BE49-F238E27FC236}">
                <a16:creationId xmlns:a16="http://schemas.microsoft.com/office/drawing/2014/main" id="{BAA2AA3A-D21E-07CA-2DCB-FD261BA4D144}"/>
              </a:ext>
            </a:extLst>
          </p:cNvPr>
          <p:cNvSpPr>
            <a:spLocks noGrp="1" noChangeArrowheads="1"/>
          </p:cNvSpPr>
          <p:nvPr>
            <p:ph type="title"/>
          </p:nvPr>
        </p:nvSpPr>
        <p:spPr bwMode="auto">
          <a:xfrm>
            <a:off x="609600" y="300038"/>
            <a:ext cx="109728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p>
            <a:pPr algn="l" eaLnBrk="1" hangingPunct="1"/>
            <a:r>
              <a:rPr lang="en-ZA" altLang="en-US" sz="3600" b="1" dirty="0">
                <a:solidFill>
                  <a:srgbClr val="468390"/>
                </a:solidFill>
                <a:latin typeface="Century Gothic" panose="020B0502020202020204" pitchFamily="34" charset="0"/>
                <a:cs typeface="Times New Roman" panose="02020603050405020304" pitchFamily="18" charset="0"/>
              </a:rPr>
              <a:t>Recommendations to authors, supervisors and mentors</a:t>
            </a:r>
            <a:endParaRPr lang="en-ZA" altLang="en-US" sz="3600" dirty="0">
              <a:solidFill>
                <a:srgbClr val="468390"/>
              </a:solidFill>
              <a:latin typeface="Century Gothic" panose="020B0502020202020204" pitchFamily="34" charset="0"/>
            </a:endParaRPr>
          </a:p>
        </p:txBody>
      </p:sp>
      <p:sp>
        <p:nvSpPr>
          <p:cNvPr id="17411" name="Content Placeholder 2">
            <a:extLst>
              <a:ext uri="{FF2B5EF4-FFF2-40B4-BE49-F238E27FC236}">
                <a16:creationId xmlns:a16="http://schemas.microsoft.com/office/drawing/2014/main" id="{7623E6BB-D359-6567-D32A-2802F00B8C68}"/>
              </a:ext>
            </a:extLst>
          </p:cNvPr>
          <p:cNvSpPr>
            <a:spLocks noGrp="1" noChangeArrowheads="1"/>
          </p:cNvSpPr>
          <p:nvPr>
            <p:ph idx="1"/>
          </p:nvPr>
        </p:nvSpPr>
        <p:spPr bwMode="auto">
          <a:xfrm>
            <a:off x="609600" y="1368828"/>
            <a:ext cx="10972800" cy="49069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p>
            <a:r>
              <a:rPr lang="en-ZA" altLang="en-US" sz="2600" dirty="0">
                <a:solidFill>
                  <a:srgbClr val="468390"/>
                </a:solidFill>
                <a:latin typeface="Century Gothic" panose="020B0502020202020204" pitchFamily="34" charset="0"/>
              </a:rPr>
              <a:t>Ignore SPAM e-mails; they will likely be SCAM emails</a:t>
            </a:r>
          </a:p>
          <a:p>
            <a:pPr marL="0" indent="0">
              <a:buNone/>
            </a:pPr>
            <a:endParaRPr lang="en-ZA" altLang="en-US" sz="2600" dirty="0">
              <a:solidFill>
                <a:srgbClr val="468390"/>
              </a:solidFill>
              <a:latin typeface="Century Gothic" panose="020B0502020202020204" pitchFamily="34" charset="0"/>
            </a:endParaRPr>
          </a:p>
          <a:p>
            <a:r>
              <a:rPr lang="en-GB" altLang="en-US" sz="2600" dirty="0">
                <a:solidFill>
                  <a:srgbClr val="468390"/>
                </a:solidFill>
                <a:latin typeface="Century Gothic" panose="020B0502020202020204" pitchFamily="34" charset="0"/>
              </a:rPr>
              <a:t>Researchers should familiarise themselves with </a:t>
            </a:r>
            <a:r>
              <a:rPr lang="en-GB" altLang="en-US" sz="2600" b="1" dirty="0">
                <a:solidFill>
                  <a:srgbClr val="468390"/>
                </a:solidFill>
                <a:latin typeface="Century Gothic" panose="020B0502020202020204" pitchFamily="34" charset="0"/>
              </a:rPr>
              <a:t>peer-review good practice</a:t>
            </a:r>
            <a:r>
              <a:rPr lang="en-GB" altLang="en-US" sz="2600" dirty="0">
                <a:solidFill>
                  <a:srgbClr val="468390"/>
                </a:solidFill>
                <a:latin typeface="Century Gothic" panose="020B0502020202020204" pitchFamily="34" charset="0"/>
              </a:rPr>
              <a:t> and offer their services as a peer reviewer to help build capacity</a:t>
            </a:r>
          </a:p>
          <a:p>
            <a:pPr marL="0" indent="0">
              <a:buNone/>
            </a:pPr>
            <a:endParaRPr lang="en-ZA" altLang="en-US" sz="2600" dirty="0">
              <a:solidFill>
                <a:srgbClr val="468390"/>
              </a:solidFill>
              <a:latin typeface="Century Gothic" panose="020B0502020202020204" pitchFamily="34" charset="0"/>
            </a:endParaRPr>
          </a:p>
          <a:p>
            <a:r>
              <a:rPr lang="en-GB" altLang="en-US" sz="2600" dirty="0">
                <a:solidFill>
                  <a:srgbClr val="468390"/>
                </a:solidFill>
                <a:latin typeface="Century Gothic" panose="020B0502020202020204" pitchFamily="34" charset="0"/>
              </a:rPr>
              <a:t>Actively participate in committees/other platforms to advocate for </a:t>
            </a:r>
            <a:r>
              <a:rPr lang="en-GB" altLang="en-US" sz="2600" b="1" dirty="0">
                <a:solidFill>
                  <a:srgbClr val="468390"/>
                </a:solidFill>
                <a:latin typeface="Century Gothic" panose="020B0502020202020204" pitchFamily="34" charset="0"/>
              </a:rPr>
              <a:t>quality-not-quantity evaluation</a:t>
            </a:r>
            <a:r>
              <a:rPr lang="en-GB" altLang="en-US" sz="2600" dirty="0">
                <a:solidFill>
                  <a:srgbClr val="468390"/>
                </a:solidFill>
                <a:latin typeface="Century Gothic" panose="020B0502020202020204" pitchFamily="34" charset="0"/>
              </a:rPr>
              <a:t>. Use journals and indexing services, universities and academies fora as platforms for change. </a:t>
            </a:r>
            <a:r>
              <a:rPr lang="en-GB" altLang="en-US" sz="2600" b="1" dirty="0">
                <a:solidFill>
                  <a:srgbClr val="468390"/>
                </a:solidFill>
                <a:latin typeface="Century Gothic" panose="020B0502020202020204" pitchFamily="34" charset="0"/>
              </a:rPr>
              <a:t>Be activists – help effect change</a:t>
            </a:r>
            <a:r>
              <a:rPr lang="en-GB" altLang="en-US" sz="2600" dirty="0">
                <a:solidFill>
                  <a:srgbClr val="468390"/>
                </a:solidFill>
                <a:latin typeface="Century Gothic" panose="020B0502020202020204" pitchFamily="34" charset="0"/>
              </a:rPr>
              <a:t>.</a:t>
            </a:r>
            <a:endParaRPr lang="en-ZA" altLang="en-US" sz="2600" dirty="0">
              <a:solidFill>
                <a:srgbClr val="468390"/>
              </a:solidFill>
              <a:latin typeface="Century Gothic" panose="020B0502020202020204" pitchFamily="34" charset="0"/>
            </a:endParaRPr>
          </a:p>
        </p:txBody>
      </p:sp>
      <p:pic>
        <p:nvPicPr>
          <p:cNvPr id="5" name="Picture 2" descr="Directory of Open Access Journals - Wikipedia">
            <a:extLst>
              <a:ext uri="{FF2B5EF4-FFF2-40B4-BE49-F238E27FC236}">
                <a16:creationId xmlns:a16="http://schemas.microsoft.com/office/drawing/2014/main" id="{DA6AD5A6-19F3-88B0-2EA1-AFBD0364DA6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39262" y="5491139"/>
            <a:ext cx="3559923" cy="115252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descr="A close up of a logo&#10;&#10;AI-generated content may be incorrect.">
            <a:extLst>
              <a:ext uri="{FF2B5EF4-FFF2-40B4-BE49-F238E27FC236}">
                <a16:creationId xmlns:a16="http://schemas.microsoft.com/office/drawing/2014/main" id="{49F44C96-5645-5268-9F89-29DBA08DB73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4225" y="5560373"/>
            <a:ext cx="2501586" cy="933807"/>
          </a:xfrm>
          <a:prstGeom prst="rect">
            <a:avLst/>
          </a:prstGeom>
        </p:spPr>
      </p:pic>
    </p:spTree>
    <p:extLst>
      <p:ext uri="{BB962C8B-B14F-4D97-AF65-F5344CB8AC3E}">
        <p14:creationId xmlns:p14="http://schemas.microsoft.com/office/powerpoint/2010/main" val="2301290991"/>
      </p:ext>
    </p:extLst>
  </p:cSld>
  <p:clrMapOvr>
    <a:masterClrMapping/>
  </p:clrMapOvr>
  <p:transition spd="med">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4" descr="Logo, company name&#10;&#10;Description automatically generated">
            <a:extLst>
              <a:ext uri="{FF2B5EF4-FFF2-40B4-BE49-F238E27FC236}">
                <a16:creationId xmlns:a16="http://schemas.microsoft.com/office/drawing/2014/main" id="{FAF2282A-CB05-8594-3F02-38E1DFA2DB94}"/>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601200" y="5775325"/>
            <a:ext cx="1806575" cy="74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0" name="Title 1">
            <a:extLst>
              <a:ext uri="{FF2B5EF4-FFF2-40B4-BE49-F238E27FC236}">
                <a16:creationId xmlns:a16="http://schemas.microsoft.com/office/drawing/2014/main" id="{BAA2AA3A-D21E-07CA-2DCB-FD261BA4D144}"/>
              </a:ext>
            </a:extLst>
          </p:cNvPr>
          <p:cNvSpPr>
            <a:spLocks noGrp="1" noChangeArrowheads="1"/>
          </p:cNvSpPr>
          <p:nvPr>
            <p:ph type="title"/>
          </p:nvPr>
        </p:nvSpPr>
        <p:spPr bwMode="auto">
          <a:xfrm>
            <a:off x="609600" y="300038"/>
            <a:ext cx="109728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p>
            <a:pPr algn="l" eaLnBrk="1" hangingPunct="1"/>
            <a:endParaRPr lang="en-ZA" altLang="en-US" sz="3600" dirty="0">
              <a:solidFill>
                <a:srgbClr val="468390"/>
              </a:solidFill>
              <a:latin typeface="Century Gothic" panose="020B0502020202020204" pitchFamily="34" charset="0"/>
            </a:endParaRPr>
          </a:p>
        </p:txBody>
      </p:sp>
      <p:sp>
        <p:nvSpPr>
          <p:cNvPr id="17411" name="Content Placeholder 2">
            <a:extLst>
              <a:ext uri="{FF2B5EF4-FFF2-40B4-BE49-F238E27FC236}">
                <a16:creationId xmlns:a16="http://schemas.microsoft.com/office/drawing/2014/main" id="{7623E6BB-D359-6567-D32A-2802F00B8C68}"/>
              </a:ext>
            </a:extLst>
          </p:cNvPr>
          <p:cNvSpPr>
            <a:spLocks noGrp="1" noChangeArrowheads="1"/>
          </p:cNvSpPr>
          <p:nvPr>
            <p:ph idx="1"/>
          </p:nvPr>
        </p:nvSpPr>
        <p:spPr bwMode="auto">
          <a:xfrm>
            <a:off x="609600" y="1368828"/>
            <a:ext cx="10972800" cy="49069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p>
            <a:pPr marL="0" indent="0" algn="ctr">
              <a:buNone/>
            </a:pPr>
            <a:r>
              <a:rPr lang="en-GB" altLang="en-US" dirty="0">
                <a:solidFill>
                  <a:schemeClr val="accent2">
                    <a:lumMod val="75000"/>
                  </a:schemeClr>
                </a:solidFill>
                <a:latin typeface="Century Gothic" panose="020B0502020202020204" pitchFamily="34" charset="0"/>
              </a:rPr>
              <a:t>Thank you!!</a:t>
            </a:r>
          </a:p>
          <a:p>
            <a:pPr marL="0" indent="0" algn="ctr">
              <a:buNone/>
            </a:pPr>
            <a:endParaRPr lang="en-GB" altLang="en-US" dirty="0">
              <a:solidFill>
                <a:schemeClr val="accent2">
                  <a:lumMod val="75000"/>
                </a:schemeClr>
              </a:solidFill>
              <a:latin typeface="Century Gothic" panose="020B0502020202020204" pitchFamily="34" charset="0"/>
            </a:endParaRPr>
          </a:p>
          <a:p>
            <a:pPr marL="0" indent="0" algn="ctr">
              <a:buNone/>
            </a:pPr>
            <a:r>
              <a:rPr lang="en-GB" altLang="en-US" dirty="0">
                <a:solidFill>
                  <a:schemeClr val="accent2">
                    <a:lumMod val="75000"/>
                  </a:schemeClr>
                </a:solidFill>
                <a:latin typeface="Century Gothic" panose="020B0502020202020204" pitchFamily="34" charset="0"/>
              </a:rPr>
              <a:t>susan@assaf.org.za</a:t>
            </a:r>
            <a:endParaRPr lang="en-ZA" altLang="en-US" dirty="0">
              <a:solidFill>
                <a:schemeClr val="accent2">
                  <a:lumMod val="75000"/>
                </a:schemeClr>
              </a:solidFill>
              <a:latin typeface="Century Gothic" panose="020B0502020202020204" pitchFamily="34" charset="0"/>
            </a:endParaRPr>
          </a:p>
        </p:txBody>
      </p:sp>
      <p:pic>
        <p:nvPicPr>
          <p:cNvPr id="5" name="Picture 2" descr="Directory of Open Access Journals - Wikipedia">
            <a:extLst>
              <a:ext uri="{FF2B5EF4-FFF2-40B4-BE49-F238E27FC236}">
                <a16:creationId xmlns:a16="http://schemas.microsoft.com/office/drawing/2014/main" id="{5CE29C9B-C3E9-E164-8508-648EABBEE9B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39262" y="5491139"/>
            <a:ext cx="3559923" cy="1152525"/>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descr="A close up of a logo&#10;&#10;AI-generated content may be incorrect.">
            <a:extLst>
              <a:ext uri="{FF2B5EF4-FFF2-40B4-BE49-F238E27FC236}">
                <a16:creationId xmlns:a16="http://schemas.microsoft.com/office/drawing/2014/main" id="{CB031893-6B43-F4BB-F052-F6939321870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4225" y="5522179"/>
            <a:ext cx="2343657" cy="874854"/>
          </a:xfrm>
          <a:prstGeom prst="rect">
            <a:avLst/>
          </a:prstGeom>
        </p:spPr>
      </p:pic>
    </p:spTree>
    <p:extLst>
      <p:ext uri="{BB962C8B-B14F-4D97-AF65-F5344CB8AC3E}">
        <p14:creationId xmlns:p14="http://schemas.microsoft.com/office/powerpoint/2010/main" val="3743929550"/>
      </p:ext>
    </p:extLst>
  </p:cSld>
  <p:clrMapOvr>
    <a:masterClrMapping/>
  </p:clrMapOvr>
  <p:transition spd="med">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sp>
        <p:nvSpPr>
          <p:cNvPr id="137" name="Google Shape;137;p16"/>
          <p:cNvSpPr txBox="1">
            <a:spLocks noGrp="1"/>
          </p:cNvSpPr>
          <p:nvPr>
            <p:ph type="sldNum" idx="12"/>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000"/>
              <a:buFont typeface="Calibri"/>
              <a:buNone/>
            </a:pPr>
            <a:fld id="{00000000-1234-1234-1234-123412341234}" type="slidenum">
              <a:rPr lang="en-GB" sz="1000">
                <a:solidFill>
                  <a:schemeClr val="lt1"/>
                </a:solidFill>
                <a:latin typeface="Calibri"/>
                <a:ea typeface="Calibri"/>
                <a:cs typeface="Calibri"/>
                <a:sym typeface="Calibri"/>
              </a:rPr>
              <a:t>3</a:t>
            </a:fld>
            <a:endParaRPr sz="1000">
              <a:solidFill>
                <a:schemeClr val="lt1"/>
              </a:solidFill>
              <a:latin typeface="Georgia"/>
              <a:ea typeface="Georgia"/>
              <a:cs typeface="Georgia"/>
              <a:sym typeface="Georgia"/>
            </a:endParaRPr>
          </a:p>
        </p:txBody>
      </p:sp>
      <p:sp>
        <p:nvSpPr>
          <p:cNvPr id="141" name="Google Shape;141;p16"/>
          <p:cNvSpPr txBox="1"/>
          <p:nvPr/>
        </p:nvSpPr>
        <p:spPr>
          <a:xfrm>
            <a:off x="1771361" y="6379422"/>
            <a:ext cx="8956459" cy="722609"/>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600"/>
              <a:buFont typeface="Arial"/>
              <a:buNone/>
            </a:pPr>
            <a:r>
              <a:rPr lang="en-GB" sz="1600" b="0" i="0" u="none" strike="noStrike" cap="none" dirty="0">
                <a:solidFill>
                  <a:schemeClr val="lt1"/>
                </a:solidFill>
                <a:latin typeface="Calibri"/>
                <a:ea typeface="Calibri"/>
                <a:cs typeface="Calibri"/>
                <a:sym typeface="Calibri"/>
              </a:rPr>
              <a:t>“</a:t>
            </a:r>
            <a:r>
              <a:rPr lang="en-GB" sz="1600" b="0" i="0" u="none" strike="noStrike" cap="none" dirty="0" err="1">
                <a:solidFill>
                  <a:schemeClr val="lt1"/>
                </a:solidFill>
                <a:latin typeface="Calibri"/>
                <a:ea typeface="Calibri"/>
                <a:cs typeface="Calibri"/>
                <a:sym typeface="Calibri"/>
              </a:rPr>
              <a:t>Comatting</a:t>
            </a:r>
            <a:r>
              <a:rPr lang="en-GB" sz="1600" b="0" i="0" u="none" strike="noStrike" cap="none" dirty="0">
                <a:solidFill>
                  <a:schemeClr val="lt1"/>
                </a:solidFill>
                <a:latin typeface="Calibri"/>
                <a:ea typeface="Calibri"/>
                <a:cs typeface="Calibri"/>
                <a:sym typeface="Calibri"/>
              </a:rPr>
              <a:t> predatory academic journals and conferences"</a:t>
            </a:r>
            <a:br>
              <a:rPr lang="en-GB" sz="1600" b="0" i="0" u="none" strike="noStrike" cap="none" dirty="0">
                <a:solidFill>
                  <a:schemeClr val="lt1"/>
                </a:solidFill>
                <a:latin typeface="Calibri"/>
                <a:ea typeface="Calibri"/>
                <a:cs typeface="Calibri"/>
                <a:sym typeface="Calibri"/>
              </a:rPr>
            </a:br>
            <a:endParaRPr sz="1600" b="0" i="0" u="none" strike="noStrike" cap="none" dirty="0">
              <a:solidFill>
                <a:schemeClr val="lt1"/>
              </a:solidFill>
              <a:latin typeface="Calibri"/>
              <a:ea typeface="Calibri"/>
              <a:cs typeface="Calibri"/>
              <a:sym typeface="Calibri"/>
            </a:endParaRPr>
          </a:p>
        </p:txBody>
      </p:sp>
      <p:sp>
        <p:nvSpPr>
          <p:cNvPr id="142" name="Google Shape;142;p16"/>
          <p:cNvSpPr txBox="1"/>
          <p:nvPr/>
        </p:nvSpPr>
        <p:spPr>
          <a:xfrm>
            <a:off x="455875" y="439044"/>
            <a:ext cx="10196412" cy="64633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3600"/>
              <a:buFont typeface="Arial"/>
              <a:buNone/>
            </a:pPr>
            <a:r>
              <a:rPr lang="en-GB" sz="3600" i="0" u="none" strike="noStrike" cap="none" dirty="0">
                <a:latin typeface="Calibri"/>
                <a:ea typeface="Calibri"/>
                <a:cs typeface="Calibri"/>
                <a:sym typeface="Calibri"/>
              </a:rPr>
              <a:t>Study objectives</a:t>
            </a:r>
            <a:endParaRPr sz="3600" i="0" u="none" strike="noStrike" cap="none" dirty="0">
              <a:latin typeface="Calibri"/>
              <a:ea typeface="Calibri"/>
              <a:cs typeface="Calibri"/>
              <a:sym typeface="Calibri"/>
            </a:endParaRPr>
          </a:p>
        </p:txBody>
      </p:sp>
      <p:sp>
        <p:nvSpPr>
          <p:cNvPr id="143" name="Google Shape;143;p16"/>
          <p:cNvSpPr/>
          <p:nvPr/>
        </p:nvSpPr>
        <p:spPr>
          <a:xfrm>
            <a:off x="373885" y="1059977"/>
            <a:ext cx="5491628" cy="3549690"/>
          </a:xfrm>
          <a:prstGeom prst="rect">
            <a:avLst/>
          </a:prstGeom>
          <a:noFill/>
          <a:ln>
            <a:noFill/>
          </a:ln>
        </p:spPr>
        <p:txBody>
          <a:bodyPr spcFirstLastPara="1" wrap="square" lIns="91425" tIns="45700" rIns="91425" bIns="45700" anchor="t" anchorCtr="0">
            <a:noAutofit/>
          </a:bodyPr>
          <a:lstStyle/>
          <a:p>
            <a:pPr marL="354013" marR="0" lvl="0" indent="-342900" algn="l" rtl="0">
              <a:lnSpc>
                <a:spcPct val="100000"/>
              </a:lnSpc>
              <a:spcBef>
                <a:spcPts val="0"/>
              </a:spcBef>
              <a:spcAft>
                <a:spcPts val="0"/>
              </a:spcAft>
              <a:buClr>
                <a:srgbClr val="1EAAC6"/>
              </a:buClr>
              <a:buSzPts val="2200"/>
              <a:buFont typeface="Noto Sans Symbols"/>
              <a:buChar char="❑"/>
            </a:pPr>
            <a:r>
              <a:rPr lang="en-GB" sz="2200" b="0" i="0" u="none" strike="noStrike" cap="none" dirty="0">
                <a:solidFill>
                  <a:srgbClr val="595959"/>
                </a:solidFill>
                <a:latin typeface="Calibri"/>
                <a:ea typeface="Calibri"/>
                <a:cs typeface="Calibri"/>
                <a:sym typeface="Calibri"/>
              </a:rPr>
              <a:t>Define predatory and unethical practices in academic journals and conferences</a:t>
            </a:r>
            <a:endParaRPr sz="1400" b="0" i="0" u="none" strike="noStrike" cap="none" dirty="0">
              <a:solidFill>
                <a:srgbClr val="595959"/>
              </a:solidFill>
              <a:latin typeface="Arial"/>
              <a:ea typeface="Arial"/>
              <a:cs typeface="Arial"/>
              <a:sym typeface="Arial"/>
            </a:endParaRPr>
          </a:p>
          <a:p>
            <a:pPr marL="354013" marR="0" lvl="0" indent="-342900" algn="l" rtl="0">
              <a:lnSpc>
                <a:spcPct val="100000"/>
              </a:lnSpc>
              <a:spcBef>
                <a:spcPts val="788"/>
              </a:spcBef>
              <a:spcAft>
                <a:spcPts val="0"/>
              </a:spcAft>
              <a:buClr>
                <a:srgbClr val="1EAAC6"/>
              </a:buClr>
              <a:buSzPts val="2200"/>
              <a:buFont typeface="Noto Sans Symbols"/>
              <a:buChar char="❑"/>
            </a:pPr>
            <a:r>
              <a:rPr lang="en-GB" sz="2200" b="0" i="0" u="none" strike="noStrike" cap="none" dirty="0">
                <a:solidFill>
                  <a:srgbClr val="595959"/>
                </a:solidFill>
                <a:latin typeface="Calibri"/>
                <a:ea typeface="Calibri"/>
                <a:cs typeface="Calibri"/>
                <a:sym typeface="Calibri"/>
              </a:rPr>
              <a:t>Gauge their prevalence and impact </a:t>
            </a:r>
            <a:endParaRPr sz="1400" b="0" i="0" u="none" strike="noStrike" cap="none" dirty="0">
              <a:solidFill>
                <a:srgbClr val="595959"/>
              </a:solidFill>
              <a:latin typeface="Arial"/>
              <a:ea typeface="Arial"/>
              <a:cs typeface="Arial"/>
              <a:sym typeface="Arial"/>
            </a:endParaRPr>
          </a:p>
          <a:p>
            <a:pPr marL="354013" marR="0" lvl="0" indent="-342900" algn="l" rtl="0">
              <a:lnSpc>
                <a:spcPct val="100000"/>
              </a:lnSpc>
              <a:spcBef>
                <a:spcPts val="788"/>
              </a:spcBef>
              <a:spcAft>
                <a:spcPts val="0"/>
              </a:spcAft>
              <a:buClr>
                <a:srgbClr val="1EAAC6"/>
              </a:buClr>
              <a:buSzPts val="2200"/>
              <a:buFont typeface="Noto Sans Symbols"/>
              <a:buChar char="❑"/>
            </a:pPr>
            <a:r>
              <a:rPr lang="en-GB" sz="2200" b="0" i="0" u="none" strike="noStrike" cap="none" dirty="0">
                <a:solidFill>
                  <a:srgbClr val="595959"/>
                </a:solidFill>
                <a:latin typeface="Calibri"/>
                <a:ea typeface="Calibri"/>
                <a:cs typeface="Calibri"/>
                <a:sym typeface="Calibri"/>
              </a:rPr>
              <a:t>Understand the primary drivers or root causes</a:t>
            </a:r>
            <a:endParaRPr sz="1400" b="0" i="0" u="none" strike="noStrike" cap="none" dirty="0">
              <a:solidFill>
                <a:srgbClr val="595959"/>
              </a:solidFill>
              <a:latin typeface="Arial"/>
              <a:ea typeface="Arial"/>
              <a:cs typeface="Arial"/>
              <a:sym typeface="Arial"/>
            </a:endParaRPr>
          </a:p>
          <a:p>
            <a:pPr marL="354013" marR="0" lvl="0" indent="-342900" algn="l" rtl="0">
              <a:lnSpc>
                <a:spcPct val="100000"/>
              </a:lnSpc>
              <a:spcBef>
                <a:spcPts val="788"/>
              </a:spcBef>
              <a:spcAft>
                <a:spcPts val="0"/>
              </a:spcAft>
              <a:buClr>
                <a:srgbClr val="1EAAC6"/>
              </a:buClr>
              <a:buSzPts val="2200"/>
              <a:buFont typeface="Noto Sans Symbols"/>
              <a:buChar char="❑"/>
            </a:pPr>
            <a:r>
              <a:rPr lang="en-GB" sz="2200" b="0" i="0" u="none" strike="noStrike" cap="none" dirty="0">
                <a:solidFill>
                  <a:srgbClr val="595959"/>
                </a:solidFill>
                <a:latin typeface="Calibri"/>
                <a:ea typeface="Calibri"/>
                <a:cs typeface="Calibri"/>
                <a:sym typeface="Calibri"/>
              </a:rPr>
              <a:t>Examine efforts to-date to combat predatory journals and conferences around the world</a:t>
            </a:r>
            <a:endParaRPr sz="1400" b="0" i="0" u="none" strike="noStrike" cap="none" dirty="0">
              <a:solidFill>
                <a:srgbClr val="595959"/>
              </a:solidFill>
              <a:latin typeface="Arial"/>
              <a:ea typeface="Arial"/>
              <a:cs typeface="Arial"/>
              <a:sym typeface="Arial"/>
            </a:endParaRPr>
          </a:p>
          <a:p>
            <a:pPr marL="354013" marR="0" lvl="0" indent="-342900" algn="l" rtl="0">
              <a:lnSpc>
                <a:spcPct val="100000"/>
              </a:lnSpc>
              <a:spcBef>
                <a:spcPts val="788"/>
              </a:spcBef>
              <a:spcAft>
                <a:spcPts val="0"/>
              </a:spcAft>
              <a:buClr>
                <a:srgbClr val="1EAAC6"/>
              </a:buClr>
              <a:buSzPts val="2200"/>
              <a:buFont typeface="Noto Sans Symbols"/>
              <a:buChar char="❑"/>
            </a:pPr>
            <a:r>
              <a:rPr lang="en-GB" sz="2200" b="0" i="0" u="none" strike="noStrike" cap="none" dirty="0">
                <a:solidFill>
                  <a:srgbClr val="595959"/>
                </a:solidFill>
                <a:latin typeface="Calibri"/>
                <a:ea typeface="Calibri"/>
                <a:cs typeface="Calibri"/>
                <a:sym typeface="Calibri"/>
              </a:rPr>
              <a:t>Provide concrete recommendations for a GLOBAL STRATEGY to address the problem, that engages all key stakeholders </a:t>
            </a:r>
            <a:endParaRPr dirty="0"/>
          </a:p>
        </p:txBody>
      </p:sp>
      <p:grpSp>
        <p:nvGrpSpPr>
          <p:cNvPr id="144" name="Google Shape;144;p16"/>
          <p:cNvGrpSpPr/>
          <p:nvPr/>
        </p:nvGrpSpPr>
        <p:grpSpPr>
          <a:xfrm>
            <a:off x="6134755" y="934714"/>
            <a:ext cx="4786774" cy="4888044"/>
            <a:chOff x="1997635" y="322899"/>
            <a:chExt cx="4786774" cy="4888044"/>
          </a:xfrm>
          <a:solidFill>
            <a:schemeClr val="accent2"/>
          </a:solidFill>
        </p:grpSpPr>
        <p:sp>
          <p:nvSpPr>
            <p:cNvPr id="145" name="Google Shape;145;p16"/>
            <p:cNvSpPr/>
            <p:nvPr/>
          </p:nvSpPr>
          <p:spPr>
            <a:xfrm>
              <a:off x="2135981" y="322899"/>
              <a:ext cx="4648428" cy="4648428"/>
            </a:xfrm>
            <a:prstGeom prst="pie">
              <a:avLst>
                <a:gd name="adj1" fmla="val 16200000"/>
                <a:gd name="adj2" fmla="val 19800000"/>
              </a:avLst>
            </a:prstGeom>
            <a:grpFill/>
            <a:ln w="1905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6" name="Google Shape;146;p16"/>
            <p:cNvSpPr txBox="1"/>
            <p:nvPr/>
          </p:nvSpPr>
          <p:spPr>
            <a:xfrm>
              <a:off x="4510000" y="820945"/>
              <a:ext cx="1355791" cy="996091"/>
            </a:xfrm>
            <a:prstGeom prst="rect">
              <a:avLst/>
            </a:prstGeom>
            <a:grpFill/>
            <a:ln>
              <a:noFill/>
            </a:ln>
          </p:spPr>
          <p:txBody>
            <a:bodyPr spcFirstLastPara="1" wrap="square" lIns="21575" tIns="21575" rIns="21575" bIns="21575" anchor="ctr" anchorCtr="0">
              <a:noAutofit/>
            </a:bodyPr>
            <a:lstStyle/>
            <a:p>
              <a:pPr marL="0" marR="0" lvl="0" indent="0" algn="ctr" rtl="0">
                <a:lnSpc>
                  <a:spcPct val="90000"/>
                </a:lnSpc>
                <a:spcBef>
                  <a:spcPts val="0"/>
                </a:spcBef>
                <a:spcAft>
                  <a:spcPts val="0"/>
                </a:spcAft>
                <a:buClr>
                  <a:schemeClr val="lt1"/>
                </a:buClr>
                <a:buSzPts val="1700"/>
                <a:buFont typeface="Calibri"/>
                <a:buNone/>
              </a:pPr>
              <a:r>
                <a:rPr lang="en-GB" sz="1700" b="1" i="0" u="none" strike="noStrike" cap="none">
                  <a:solidFill>
                    <a:schemeClr val="lt1"/>
                  </a:solidFill>
                  <a:latin typeface="Calibri"/>
                  <a:ea typeface="Calibri"/>
                  <a:cs typeface="Calibri"/>
                  <a:sym typeface="Calibri"/>
                </a:rPr>
                <a:t>research community and academies</a:t>
              </a:r>
              <a:endParaRPr sz="1700" b="1" i="0" u="none" strike="noStrike" cap="none">
                <a:solidFill>
                  <a:schemeClr val="lt1"/>
                </a:solidFill>
                <a:latin typeface="Calibri"/>
                <a:ea typeface="Calibri"/>
                <a:cs typeface="Calibri"/>
                <a:sym typeface="Calibri"/>
              </a:endParaRPr>
            </a:p>
          </p:txBody>
        </p:sp>
        <p:sp>
          <p:nvSpPr>
            <p:cNvPr id="147" name="Google Shape;147;p16"/>
            <p:cNvSpPr/>
            <p:nvPr/>
          </p:nvSpPr>
          <p:spPr>
            <a:xfrm>
              <a:off x="1997635" y="562515"/>
              <a:ext cx="4648428" cy="4648428"/>
            </a:xfrm>
            <a:prstGeom prst="pie">
              <a:avLst>
                <a:gd name="adj1" fmla="val 19800000"/>
                <a:gd name="adj2" fmla="val 1800000"/>
              </a:avLst>
            </a:prstGeom>
            <a:grpFill/>
            <a:ln w="1905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8" name="Google Shape;148;p16"/>
            <p:cNvSpPr txBox="1"/>
            <p:nvPr/>
          </p:nvSpPr>
          <p:spPr>
            <a:xfrm>
              <a:off x="5179595" y="2416352"/>
              <a:ext cx="1405596" cy="940753"/>
            </a:xfrm>
            <a:prstGeom prst="rect">
              <a:avLst/>
            </a:prstGeom>
            <a:grpFill/>
            <a:ln>
              <a:noFill/>
            </a:ln>
          </p:spPr>
          <p:txBody>
            <a:bodyPr spcFirstLastPara="1" wrap="square" lIns="21575" tIns="21575" rIns="21575" bIns="21575" anchor="ctr" anchorCtr="0">
              <a:noAutofit/>
            </a:bodyPr>
            <a:lstStyle/>
            <a:p>
              <a:pPr marL="0" marR="0" lvl="0" indent="0" algn="ctr" rtl="0">
                <a:lnSpc>
                  <a:spcPct val="90000"/>
                </a:lnSpc>
                <a:spcBef>
                  <a:spcPts val="0"/>
                </a:spcBef>
                <a:spcAft>
                  <a:spcPts val="0"/>
                </a:spcAft>
                <a:buClr>
                  <a:schemeClr val="lt1"/>
                </a:buClr>
                <a:buSzPts val="1700"/>
                <a:buFont typeface="Calibri"/>
                <a:buNone/>
              </a:pPr>
              <a:r>
                <a:rPr lang="en-GB" sz="1700" b="1" i="0" u="none" strike="noStrike" cap="none">
                  <a:solidFill>
                    <a:schemeClr val="lt1"/>
                  </a:solidFill>
                  <a:latin typeface="Calibri"/>
                  <a:ea typeface="Calibri"/>
                  <a:cs typeface="Calibri"/>
                  <a:sym typeface="Calibri"/>
                </a:rPr>
                <a:t>libraries and indexing services</a:t>
              </a:r>
              <a:endParaRPr sz="1400" b="0" i="0" u="none" strike="noStrike" cap="none">
                <a:solidFill>
                  <a:srgbClr val="000000"/>
                </a:solidFill>
                <a:latin typeface="Arial"/>
                <a:ea typeface="Arial"/>
                <a:cs typeface="Arial"/>
                <a:sym typeface="Arial"/>
              </a:endParaRPr>
            </a:p>
          </p:txBody>
        </p:sp>
        <p:sp>
          <p:nvSpPr>
            <p:cNvPr id="149" name="Google Shape;149;p16"/>
            <p:cNvSpPr/>
            <p:nvPr/>
          </p:nvSpPr>
          <p:spPr>
            <a:xfrm>
              <a:off x="1997635" y="562515"/>
              <a:ext cx="4648428" cy="4648428"/>
            </a:xfrm>
            <a:prstGeom prst="pie">
              <a:avLst>
                <a:gd name="adj1" fmla="val 1800000"/>
                <a:gd name="adj2" fmla="val 5400000"/>
              </a:avLst>
            </a:prstGeom>
            <a:grpFill/>
            <a:ln w="1905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0" name="Google Shape;150;p16"/>
            <p:cNvSpPr txBox="1"/>
            <p:nvPr/>
          </p:nvSpPr>
          <p:spPr>
            <a:xfrm>
              <a:off x="4371654" y="3716805"/>
              <a:ext cx="1355791" cy="996091"/>
            </a:xfrm>
            <a:prstGeom prst="rect">
              <a:avLst/>
            </a:prstGeom>
            <a:grpFill/>
            <a:ln>
              <a:noFill/>
            </a:ln>
          </p:spPr>
          <p:txBody>
            <a:bodyPr spcFirstLastPara="1" wrap="square" lIns="21575" tIns="21575" rIns="21575" bIns="21575" anchor="ctr" anchorCtr="0">
              <a:noAutofit/>
            </a:bodyPr>
            <a:lstStyle/>
            <a:p>
              <a:pPr marL="0" marR="0" lvl="0" indent="0" algn="ctr" rtl="0">
                <a:lnSpc>
                  <a:spcPct val="90000"/>
                </a:lnSpc>
                <a:spcBef>
                  <a:spcPts val="0"/>
                </a:spcBef>
                <a:spcAft>
                  <a:spcPts val="0"/>
                </a:spcAft>
                <a:buClr>
                  <a:schemeClr val="lt1"/>
                </a:buClr>
                <a:buSzPts val="1700"/>
                <a:buFont typeface="Calibri"/>
                <a:buNone/>
              </a:pPr>
              <a:r>
                <a:rPr lang="en-GB" sz="1700" b="1" i="0" u="none" strike="noStrike" cap="none">
                  <a:solidFill>
                    <a:schemeClr val="lt1"/>
                  </a:solidFill>
                  <a:latin typeface="Calibri"/>
                  <a:ea typeface="Calibri"/>
                  <a:cs typeface="Calibri"/>
                  <a:sym typeface="Calibri"/>
                </a:rPr>
                <a:t>publishers</a:t>
              </a:r>
              <a:endParaRPr sz="1400" b="0" i="0" u="none" strike="noStrike" cap="none">
                <a:solidFill>
                  <a:srgbClr val="000000"/>
                </a:solidFill>
                <a:latin typeface="Arial"/>
                <a:ea typeface="Arial"/>
                <a:cs typeface="Arial"/>
                <a:sym typeface="Arial"/>
              </a:endParaRPr>
            </a:p>
          </p:txBody>
        </p:sp>
        <p:sp>
          <p:nvSpPr>
            <p:cNvPr id="151" name="Google Shape;151;p16"/>
            <p:cNvSpPr/>
            <p:nvPr/>
          </p:nvSpPr>
          <p:spPr>
            <a:xfrm>
              <a:off x="1997635" y="562515"/>
              <a:ext cx="4648428" cy="4648428"/>
            </a:xfrm>
            <a:prstGeom prst="pie">
              <a:avLst>
                <a:gd name="adj1" fmla="val 5400000"/>
                <a:gd name="adj2" fmla="val 9000000"/>
              </a:avLst>
            </a:prstGeom>
            <a:grpFill/>
            <a:ln w="1905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2" name="Google Shape;152;p16"/>
            <p:cNvSpPr txBox="1"/>
            <p:nvPr/>
          </p:nvSpPr>
          <p:spPr>
            <a:xfrm>
              <a:off x="2916253" y="3716805"/>
              <a:ext cx="1355791" cy="996091"/>
            </a:xfrm>
            <a:prstGeom prst="rect">
              <a:avLst/>
            </a:prstGeom>
            <a:grpFill/>
            <a:ln>
              <a:noFill/>
            </a:ln>
          </p:spPr>
          <p:txBody>
            <a:bodyPr spcFirstLastPara="1" wrap="square" lIns="21575" tIns="21575" rIns="21575" bIns="21575" anchor="ctr" anchorCtr="0">
              <a:noAutofit/>
            </a:bodyPr>
            <a:lstStyle/>
            <a:p>
              <a:pPr marL="0" marR="0" lvl="0" indent="0" algn="ctr" rtl="0">
                <a:lnSpc>
                  <a:spcPct val="90000"/>
                </a:lnSpc>
                <a:spcBef>
                  <a:spcPts val="0"/>
                </a:spcBef>
                <a:spcAft>
                  <a:spcPts val="0"/>
                </a:spcAft>
                <a:buClr>
                  <a:schemeClr val="lt1"/>
                </a:buClr>
                <a:buSzPts val="1700"/>
                <a:buFont typeface="Calibri"/>
                <a:buNone/>
              </a:pPr>
              <a:r>
                <a:rPr lang="en-GB" sz="1700" b="1" i="0" u="none" strike="noStrike" cap="none">
                  <a:solidFill>
                    <a:schemeClr val="lt1"/>
                  </a:solidFill>
                  <a:latin typeface="Calibri"/>
                  <a:ea typeface="Calibri"/>
                  <a:cs typeface="Calibri"/>
                  <a:sym typeface="Calibri"/>
                </a:rPr>
                <a:t>public and private sector funders of research</a:t>
              </a:r>
              <a:endParaRPr sz="1400" b="0" i="0" u="none" strike="noStrike" cap="none">
                <a:solidFill>
                  <a:srgbClr val="000000"/>
                </a:solidFill>
                <a:latin typeface="Arial"/>
                <a:ea typeface="Arial"/>
                <a:cs typeface="Arial"/>
                <a:sym typeface="Arial"/>
              </a:endParaRPr>
            </a:p>
          </p:txBody>
        </p:sp>
        <p:sp>
          <p:nvSpPr>
            <p:cNvPr id="153" name="Google Shape;153;p16"/>
            <p:cNvSpPr/>
            <p:nvPr/>
          </p:nvSpPr>
          <p:spPr>
            <a:xfrm>
              <a:off x="1997635" y="562515"/>
              <a:ext cx="4648428" cy="4648428"/>
            </a:xfrm>
            <a:prstGeom prst="pie">
              <a:avLst>
                <a:gd name="adj1" fmla="val 9000000"/>
                <a:gd name="adj2" fmla="val 12600000"/>
              </a:avLst>
            </a:prstGeom>
            <a:grpFill/>
            <a:ln w="1905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4" name="Google Shape;154;p16"/>
            <p:cNvSpPr txBox="1"/>
            <p:nvPr/>
          </p:nvSpPr>
          <p:spPr>
            <a:xfrm>
              <a:off x="2069575" y="2416352"/>
              <a:ext cx="1405596" cy="940753"/>
            </a:xfrm>
            <a:prstGeom prst="rect">
              <a:avLst/>
            </a:prstGeom>
            <a:grpFill/>
            <a:ln>
              <a:noFill/>
            </a:ln>
          </p:spPr>
          <p:txBody>
            <a:bodyPr spcFirstLastPara="1" wrap="square" lIns="21575" tIns="21575" rIns="21575" bIns="21575" anchor="ctr" anchorCtr="0">
              <a:noAutofit/>
            </a:bodyPr>
            <a:lstStyle/>
            <a:p>
              <a:pPr marL="0" marR="0" lvl="0" indent="0" algn="ctr" rtl="0">
                <a:lnSpc>
                  <a:spcPct val="90000"/>
                </a:lnSpc>
                <a:spcBef>
                  <a:spcPts val="0"/>
                </a:spcBef>
                <a:spcAft>
                  <a:spcPts val="0"/>
                </a:spcAft>
                <a:buClr>
                  <a:schemeClr val="lt1"/>
                </a:buClr>
                <a:buSzPts val="1700"/>
                <a:buFont typeface="Calibri"/>
                <a:buNone/>
              </a:pPr>
              <a:r>
                <a:rPr lang="en-GB" sz="1700" b="1" i="0" u="none" strike="noStrike" cap="none">
                  <a:solidFill>
                    <a:schemeClr val="lt1"/>
                  </a:solidFill>
                  <a:latin typeface="Calibri"/>
                  <a:ea typeface="Calibri"/>
                  <a:cs typeface="Calibri"/>
                  <a:sym typeface="Calibri"/>
                </a:rPr>
                <a:t>universities and research administrators</a:t>
              </a:r>
              <a:endParaRPr sz="1400" b="0" i="0" u="none" strike="noStrike" cap="none">
                <a:solidFill>
                  <a:srgbClr val="000000"/>
                </a:solidFill>
                <a:latin typeface="Arial"/>
                <a:ea typeface="Arial"/>
                <a:cs typeface="Arial"/>
                <a:sym typeface="Arial"/>
              </a:endParaRPr>
            </a:p>
          </p:txBody>
        </p:sp>
        <p:sp>
          <p:nvSpPr>
            <p:cNvPr id="155" name="Google Shape;155;p16"/>
            <p:cNvSpPr/>
            <p:nvPr/>
          </p:nvSpPr>
          <p:spPr>
            <a:xfrm>
              <a:off x="1997635" y="562515"/>
              <a:ext cx="4648428" cy="4648428"/>
            </a:xfrm>
            <a:prstGeom prst="pie">
              <a:avLst>
                <a:gd name="adj1" fmla="val 12600000"/>
                <a:gd name="adj2" fmla="val 16200000"/>
              </a:avLst>
            </a:prstGeom>
            <a:grpFill/>
            <a:ln w="1905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6" name="Google Shape;156;p16"/>
            <p:cNvSpPr txBox="1"/>
            <p:nvPr/>
          </p:nvSpPr>
          <p:spPr>
            <a:xfrm>
              <a:off x="2916253" y="1060561"/>
              <a:ext cx="1355791" cy="996091"/>
            </a:xfrm>
            <a:prstGeom prst="rect">
              <a:avLst/>
            </a:prstGeom>
            <a:grpFill/>
            <a:ln>
              <a:noFill/>
            </a:ln>
          </p:spPr>
          <p:txBody>
            <a:bodyPr spcFirstLastPara="1" wrap="square" lIns="21575" tIns="21575" rIns="21575" bIns="21575" anchor="ctr" anchorCtr="0">
              <a:noAutofit/>
            </a:bodyPr>
            <a:lstStyle/>
            <a:p>
              <a:pPr marL="0" marR="0" lvl="0" indent="0" algn="ctr" rtl="0">
                <a:lnSpc>
                  <a:spcPct val="90000"/>
                </a:lnSpc>
                <a:spcBef>
                  <a:spcPts val="0"/>
                </a:spcBef>
                <a:spcAft>
                  <a:spcPts val="0"/>
                </a:spcAft>
                <a:buClr>
                  <a:schemeClr val="lt1"/>
                </a:buClr>
                <a:buSzPts val="1700"/>
                <a:buFont typeface="Calibri"/>
                <a:buNone/>
              </a:pPr>
              <a:r>
                <a:rPr lang="en-GB" sz="1700" b="1" i="0" u="none" strike="noStrike" cap="none">
                  <a:solidFill>
                    <a:schemeClr val="lt1"/>
                  </a:solidFill>
                  <a:latin typeface="Calibri"/>
                  <a:ea typeface="Calibri"/>
                  <a:cs typeface="Calibri"/>
                  <a:sym typeface="Calibri"/>
                </a:rPr>
                <a:t>policymakers</a:t>
              </a:r>
              <a:endParaRPr sz="1700" b="1" i="0" u="none" strike="noStrike" cap="none">
                <a:solidFill>
                  <a:schemeClr val="lt1"/>
                </a:solidFill>
                <a:latin typeface="Calibri"/>
                <a:ea typeface="Calibri"/>
                <a:cs typeface="Calibri"/>
                <a:sym typeface="Calibri"/>
              </a:endParaRPr>
            </a:p>
          </p:txBody>
        </p:sp>
      </p:grpSp>
      <p:pic>
        <p:nvPicPr>
          <p:cNvPr id="2" name="Picture 1" descr="A close-up of a logo&#10;&#10;Description automatically generated">
            <a:extLst>
              <a:ext uri="{FF2B5EF4-FFF2-40B4-BE49-F238E27FC236}">
                <a16:creationId xmlns:a16="http://schemas.microsoft.com/office/drawing/2014/main" id="{B133563E-8E7F-B8B2-22A5-6868EB7BB3B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13512" y="5683670"/>
            <a:ext cx="2679216" cy="1088972"/>
          </a:xfrm>
          <a:prstGeom prst="rect">
            <a:avLst/>
          </a:prstGeom>
        </p:spPr>
      </p:pic>
      <p:pic>
        <p:nvPicPr>
          <p:cNvPr id="3" name="Picture 2" descr="Directory of Open Access Journals - Wikipedia">
            <a:extLst>
              <a:ext uri="{FF2B5EF4-FFF2-40B4-BE49-F238E27FC236}">
                <a16:creationId xmlns:a16="http://schemas.microsoft.com/office/drawing/2014/main" id="{89F78B07-B85E-3407-E721-33E9CAF676C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58004" y="5654375"/>
            <a:ext cx="3383172" cy="109530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descr="A close up of a logo&#10;&#10;AI-generated content may be incorrect.">
            <a:extLst>
              <a:ext uri="{FF2B5EF4-FFF2-40B4-BE49-F238E27FC236}">
                <a16:creationId xmlns:a16="http://schemas.microsoft.com/office/drawing/2014/main" id="{F2D6144F-74A9-39F2-A1E1-01B41287AD4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08590" y="5654374"/>
            <a:ext cx="2365102" cy="882859"/>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25"/>
        <p:cNvGrpSpPr/>
        <p:nvPr/>
      </p:nvGrpSpPr>
      <p:grpSpPr>
        <a:xfrm>
          <a:off x="0" y="0"/>
          <a:ext cx="0" cy="0"/>
          <a:chOff x="0" y="0"/>
          <a:chExt cx="0" cy="0"/>
        </a:xfrm>
      </p:grpSpPr>
      <p:sp>
        <p:nvSpPr>
          <p:cNvPr id="226" name="Google Shape;226;p21"/>
          <p:cNvSpPr txBox="1">
            <a:spLocks noGrp="1"/>
          </p:cNvSpPr>
          <p:nvPr>
            <p:ph type="sldNum" idx="12"/>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000"/>
              <a:buFont typeface="Calibri"/>
              <a:buNone/>
            </a:pPr>
            <a:fld id="{00000000-1234-1234-1234-123412341234}" type="slidenum">
              <a:rPr lang="en-GB" sz="1000">
                <a:solidFill>
                  <a:schemeClr val="lt1"/>
                </a:solidFill>
                <a:latin typeface="Calibri"/>
                <a:ea typeface="Calibri"/>
                <a:cs typeface="Calibri"/>
                <a:sym typeface="Calibri"/>
              </a:rPr>
              <a:t>4</a:t>
            </a:fld>
            <a:endParaRPr sz="1000">
              <a:solidFill>
                <a:schemeClr val="lt1"/>
              </a:solidFill>
              <a:latin typeface="Georgia"/>
              <a:ea typeface="Georgia"/>
              <a:cs typeface="Georgia"/>
              <a:sym typeface="Georgia"/>
            </a:endParaRPr>
          </a:p>
        </p:txBody>
      </p:sp>
      <p:sp>
        <p:nvSpPr>
          <p:cNvPr id="230" name="Google Shape;230;p21"/>
          <p:cNvSpPr txBox="1"/>
          <p:nvPr/>
        </p:nvSpPr>
        <p:spPr>
          <a:xfrm>
            <a:off x="1771361" y="6379422"/>
            <a:ext cx="8956459" cy="722609"/>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600"/>
              <a:buFont typeface="Arial"/>
              <a:buNone/>
            </a:pPr>
            <a:r>
              <a:rPr lang="en-GB" sz="1600" b="0" i="0" u="none" strike="noStrike" cap="none">
                <a:solidFill>
                  <a:schemeClr val="lt1"/>
                </a:solidFill>
                <a:latin typeface="Calibri"/>
                <a:ea typeface="Calibri"/>
                <a:cs typeface="Calibri"/>
                <a:sym typeface="Calibri"/>
              </a:rPr>
              <a:t>“Combatting predatory academic journals and conferences"</a:t>
            </a:r>
            <a:br>
              <a:rPr lang="en-GB" sz="1600" b="0" i="0" u="none" strike="noStrike" cap="none">
                <a:solidFill>
                  <a:schemeClr val="lt1"/>
                </a:solidFill>
                <a:latin typeface="Calibri"/>
                <a:ea typeface="Calibri"/>
                <a:cs typeface="Calibri"/>
                <a:sym typeface="Calibri"/>
              </a:rPr>
            </a:br>
            <a:endParaRPr sz="1600" b="0" i="0" u="none" strike="noStrike" cap="none">
              <a:solidFill>
                <a:schemeClr val="lt1"/>
              </a:solidFill>
              <a:latin typeface="Calibri"/>
              <a:ea typeface="Calibri"/>
              <a:cs typeface="Calibri"/>
              <a:sym typeface="Calibri"/>
            </a:endParaRPr>
          </a:p>
        </p:txBody>
      </p:sp>
      <p:pic>
        <p:nvPicPr>
          <p:cNvPr id="231" name="Google Shape;231;p21"/>
          <p:cNvPicPr preferRelativeResize="0"/>
          <p:nvPr/>
        </p:nvPicPr>
        <p:blipFill rotWithShape="1">
          <a:blip r:embed="rId3">
            <a:alphaModFix/>
          </a:blip>
          <a:srcRect l="13060" t="29345" r="23337" b="20993"/>
          <a:stretch/>
        </p:blipFill>
        <p:spPr>
          <a:xfrm>
            <a:off x="2403981" y="525711"/>
            <a:ext cx="9788015" cy="5863977"/>
          </a:xfrm>
          <a:prstGeom prst="rect">
            <a:avLst/>
          </a:prstGeom>
          <a:noFill/>
          <a:ln>
            <a:noFill/>
          </a:ln>
        </p:spPr>
      </p:pic>
      <p:sp>
        <p:nvSpPr>
          <p:cNvPr id="232" name="Google Shape;232;p21"/>
          <p:cNvSpPr txBox="1">
            <a:spLocks noGrp="1"/>
          </p:cNvSpPr>
          <p:nvPr>
            <p:ph type="title"/>
          </p:nvPr>
        </p:nvSpPr>
        <p:spPr>
          <a:xfrm>
            <a:off x="3790615" y="-62456"/>
            <a:ext cx="6937205" cy="1061535"/>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rgbClr val="1EAAC6"/>
              </a:buClr>
              <a:buSzPts val="3600"/>
              <a:buFont typeface="Calibri"/>
              <a:buNone/>
            </a:pPr>
            <a:r>
              <a:rPr lang="en-GB" sz="3600" dirty="0"/>
              <a:t>Landmark survey of researchers</a:t>
            </a:r>
            <a:endParaRPr sz="3600" dirty="0"/>
          </a:p>
        </p:txBody>
      </p:sp>
      <p:pic>
        <p:nvPicPr>
          <p:cNvPr id="233" name="Google Shape;233;p21"/>
          <p:cNvPicPr preferRelativeResize="0"/>
          <p:nvPr/>
        </p:nvPicPr>
        <p:blipFill rotWithShape="1">
          <a:blip r:embed="rId3">
            <a:alphaModFix/>
          </a:blip>
          <a:srcRect l="58662" t="80727" r="21367" b="8268"/>
          <a:stretch/>
        </p:blipFill>
        <p:spPr>
          <a:xfrm>
            <a:off x="267960" y="4600699"/>
            <a:ext cx="3917505" cy="1482706"/>
          </a:xfrm>
          <a:prstGeom prst="rect">
            <a:avLst/>
          </a:prstGeom>
          <a:noFill/>
          <a:ln>
            <a:noFill/>
          </a:ln>
        </p:spPr>
      </p:pic>
      <p:pic>
        <p:nvPicPr>
          <p:cNvPr id="234" name="Google Shape;234;p21"/>
          <p:cNvPicPr preferRelativeResize="0"/>
          <p:nvPr/>
        </p:nvPicPr>
        <p:blipFill rotWithShape="1">
          <a:blip r:embed="rId4">
            <a:alphaModFix/>
          </a:blip>
          <a:srcRect l="15358" t="18333" r="23183" b="41593"/>
          <a:stretch/>
        </p:blipFill>
        <p:spPr>
          <a:xfrm>
            <a:off x="311604" y="2983145"/>
            <a:ext cx="3830215" cy="1617554"/>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39"/>
        <p:cNvGrpSpPr/>
        <p:nvPr/>
      </p:nvGrpSpPr>
      <p:grpSpPr>
        <a:xfrm>
          <a:off x="0" y="0"/>
          <a:ext cx="0" cy="0"/>
          <a:chOff x="0" y="0"/>
          <a:chExt cx="0" cy="0"/>
        </a:xfrm>
      </p:grpSpPr>
      <p:sp>
        <p:nvSpPr>
          <p:cNvPr id="240" name="Google Shape;240;p22"/>
          <p:cNvSpPr txBox="1">
            <a:spLocks noGrp="1"/>
          </p:cNvSpPr>
          <p:nvPr>
            <p:ph type="sldNum" idx="12"/>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000"/>
              <a:buFont typeface="Calibri"/>
              <a:buNone/>
            </a:pPr>
            <a:fld id="{00000000-1234-1234-1234-123412341234}" type="slidenum">
              <a:rPr lang="en-GB" sz="1000">
                <a:solidFill>
                  <a:schemeClr val="lt1"/>
                </a:solidFill>
                <a:latin typeface="Calibri"/>
                <a:ea typeface="Calibri"/>
                <a:cs typeface="Calibri"/>
                <a:sym typeface="Calibri"/>
              </a:rPr>
              <a:t>5</a:t>
            </a:fld>
            <a:endParaRPr sz="1000">
              <a:solidFill>
                <a:schemeClr val="lt1"/>
              </a:solidFill>
              <a:latin typeface="Georgia"/>
              <a:ea typeface="Georgia"/>
              <a:cs typeface="Georgia"/>
              <a:sym typeface="Georgia"/>
            </a:endParaRPr>
          </a:p>
        </p:txBody>
      </p:sp>
      <p:sp>
        <p:nvSpPr>
          <p:cNvPr id="244" name="Google Shape;244;p22"/>
          <p:cNvSpPr txBox="1"/>
          <p:nvPr/>
        </p:nvSpPr>
        <p:spPr>
          <a:xfrm>
            <a:off x="1771361" y="6379422"/>
            <a:ext cx="8956459" cy="722609"/>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600"/>
              <a:buFont typeface="Arial"/>
              <a:buNone/>
            </a:pPr>
            <a:r>
              <a:rPr lang="en-GB" sz="1600" b="0" i="0" u="none" strike="noStrike" cap="none">
                <a:solidFill>
                  <a:schemeClr val="lt1"/>
                </a:solidFill>
                <a:latin typeface="Calibri"/>
                <a:ea typeface="Calibri"/>
                <a:cs typeface="Calibri"/>
                <a:sym typeface="Calibri"/>
              </a:rPr>
              <a:t>“Combatting predatory academic journals and conferences"</a:t>
            </a:r>
            <a:br>
              <a:rPr lang="en-GB" sz="1600" b="0" i="0" u="none" strike="noStrike" cap="none">
                <a:solidFill>
                  <a:schemeClr val="lt1"/>
                </a:solidFill>
                <a:latin typeface="Calibri"/>
                <a:ea typeface="Calibri"/>
                <a:cs typeface="Calibri"/>
                <a:sym typeface="Calibri"/>
              </a:rPr>
            </a:br>
            <a:endParaRPr sz="1600" b="0" i="0" u="none" strike="noStrike" cap="none">
              <a:solidFill>
                <a:schemeClr val="lt1"/>
              </a:solidFill>
              <a:latin typeface="Calibri"/>
              <a:ea typeface="Calibri"/>
              <a:cs typeface="Calibri"/>
              <a:sym typeface="Calibri"/>
            </a:endParaRPr>
          </a:p>
        </p:txBody>
      </p:sp>
      <p:sp>
        <p:nvSpPr>
          <p:cNvPr id="245" name="Google Shape;245;p22"/>
          <p:cNvSpPr txBox="1"/>
          <p:nvPr/>
        </p:nvSpPr>
        <p:spPr>
          <a:xfrm>
            <a:off x="3970939" y="4005349"/>
            <a:ext cx="6527400" cy="3078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6" name="Google Shape;246;p22"/>
          <p:cNvSpPr txBox="1"/>
          <p:nvPr/>
        </p:nvSpPr>
        <p:spPr>
          <a:xfrm>
            <a:off x="408600" y="348700"/>
            <a:ext cx="8932025" cy="683400"/>
          </a:xfrm>
          <a:prstGeom prst="rect">
            <a:avLst/>
          </a:prstGeom>
          <a:noFill/>
          <a:ln>
            <a:noFill/>
          </a:ln>
        </p:spPr>
        <p:txBody>
          <a:bodyPr spcFirstLastPara="1" wrap="square" lIns="91425" tIns="91425" rIns="91425" bIns="91425" anchor="t" anchorCtr="0">
            <a:spAutoFit/>
          </a:bodyPr>
          <a:lstStyle/>
          <a:p>
            <a:pPr marL="0" marR="0" lvl="0" indent="0" algn="l" rtl="0">
              <a:lnSpc>
                <a:spcPct val="90000"/>
              </a:lnSpc>
              <a:spcBef>
                <a:spcPts val="0"/>
              </a:spcBef>
              <a:spcAft>
                <a:spcPts val="0"/>
              </a:spcAft>
              <a:buClr>
                <a:srgbClr val="000000"/>
              </a:buClr>
              <a:buSzPts val="3600"/>
              <a:buFont typeface="Arial"/>
              <a:buNone/>
            </a:pPr>
            <a:r>
              <a:rPr lang="en-GB" sz="3600" i="0" u="none" strike="noStrike" cap="none" dirty="0">
                <a:latin typeface="Arial"/>
                <a:ea typeface="Arial"/>
                <a:cs typeface="Arial"/>
                <a:sym typeface="Arial"/>
              </a:rPr>
              <a:t>Survey headlines</a:t>
            </a:r>
            <a:endParaRPr sz="1400" i="0" u="none" strike="noStrike" cap="none" dirty="0">
              <a:latin typeface="Arial"/>
              <a:ea typeface="Arial"/>
              <a:cs typeface="Arial"/>
              <a:sym typeface="Arial"/>
            </a:endParaRPr>
          </a:p>
        </p:txBody>
      </p:sp>
      <p:sp>
        <p:nvSpPr>
          <p:cNvPr id="247" name="Google Shape;247;p22"/>
          <p:cNvSpPr txBox="1"/>
          <p:nvPr/>
        </p:nvSpPr>
        <p:spPr>
          <a:xfrm>
            <a:off x="408600" y="968187"/>
            <a:ext cx="11671800" cy="4708951"/>
          </a:xfrm>
          <a:prstGeom prst="rect">
            <a:avLst/>
          </a:prstGeom>
          <a:noFill/>
          <a:ln>
            <a:noFill/>
          </a:ln>
        </p:spPr>
        <p:txBody>
          <a:bodyPr spcFirstLastPara="1" wrap="square" lIns="91425" tIns="91425" rIns="91425" bIns="91425" anchor="t" anchorCtr="0">
            <a:spAutoFit/>
          </a:bodyPr>
          <a:lstStyle/>
          <a:p>
            <a:pPr marL="457200" marR="0" lvl="0" indent="-336550" algn="l" rtl="0">
              <a:lnSpc>
                <a:spcPct val="100000"/>
              </a:lnSpc>
              <a:spcBef>
                <a:spcPts val="0"/>
              </a:spcBef>
              <a:spcAft>
                <a:spcPts val="0"/>
              </a:spcAft>
              <a:buClr>
                <a:srgbClr val="000000"/>
              </a:buClr>
              <a:buSzPts val="1700"/>
              <a:buFont typeface="Calibri"/>
              <a:buChar char="❏"/>
            </a:pPr>
            <a:r>
              <a:rPr lang="en-GB" sz="2000" b="0" i="0" u="none" strike="noStrike" cap="none" dirty="0">
                <a:solidFill>
                  <a:srgbClr val="595959"/>
                </a:solidFill>
                <a:latin typeface="Century Gothic" panose="020B0502020202020204" pitchFamily="34" charset="0"/>
                <a:ea typeface="Calibri"/>
                <a:cs typeface="Calibri"/>
                <a:sym typeface="Calibri"/>
              </a:rPr>
              <a:t>Researchers at </a:t>
            </a:r>
            <a:r>
              <a:rPr lang="en-GB" sz="2000" b="1" i="0" u="none" strike="noStrike" cap="none" dirty="0">
                <a:solidFill>
                  <a:srgbClr val="595959"/>
                </a:solidFill>
                <a:latin typeface="Century Gothic" panose="020B0502020202020204" pitchFamily="34" charset="0"/>
                <a:ea typeface="Calibri"/>
                <a:cs typeface="Calibri"/>
                <a:sym typeface="Calibri"/>
              </a:rPr>
              <a:t>ALL career stages </a:t>
            </a:r>
            <a:r>
              <a:rPr lang="en-GB" sz="2000" b="0" i="0" u="none" strike="noStrike" cap="none" dirty="0">
                <a:solidFill>
                  <a:srgbClr val="595959"/>
                </a:solidFill>
                <a:latin typeface="Century Gothic" panose="020B0502020202020204" pitchFamily="34" charset="0"/>
                <a:ea typeface="Calibri"/>
                <a:cs typeface="Calibri"/>
                <a:sym typeface="Calibri"/>
              </a:rPr>
              <a:t>need to be on their guard</a:t>
            </a:r>
            <a:endParaRPr sz="2000" dirty="0">
              <a:latin typeface="Century Gothic" panose="020B0502020202020204" pitchFamily="34" charset="0"/>
            </a:endParaRPr>
          </a:p>
          <a:p>
            <a:pPr marL="457200" marR="0" lvl="0" indent="-228600" algn="l" rtl="0">
              <a:lnSpc>
                <a:spcPct val="100000"/>
              </a:lnSpc>
              <a:spcBef>
                <a:spcPts val="0"/>
              </a:spcBef>
              <a:spcAft>
                <a:spcPts val="0"/>
              </a:spcAft>
              <a:buClr>
                <a:srgbClr val="000000"/>
              </a:buClr>
              <a:buSzPts val="1700"/>
              <a:buFont typeface="Calibri"/>
              <a:buNone/>
            </a:pPr>
            <a:endParaRPr sz="2000" b="0" i="0" u="none" strike="noStrike" cap="none" dirty="0">
              <a:solidFill>
                <a:srgbClr val="595959"/>
              </a:solidFill>
              <a:latin typeface="Century Gothic" panose="020B0502020202020204" pitchFamily="34" charset="0"/>
              <a:ea typeface="Calibri"/>
              <a:cs typeface="Calibri"/>
              <a:sym typeface="Calibri"/>
            </a:endParaRPr>
          </a:p>
          <a:p>
            <a:pPr marL="457200" marR="0" lvl="0" indent="-336550" algn="l" rtl="0">
              <a:lnSpc>
                <a:spcPct val="100000"/>
              </a:lnSpc>
              <a:spcBef>
                <a:spcPts val="0"/>
              </a:spcBef>
              <a:spcAft>
                <a:spcPts val="0"/>
              </a:spcAft>
              <a:buClr>
                <a:srgbClr val="000000"/>
              </a:buClr>
              <a:buSzPts val="1700"/>
              <a:buFont typeface="Calibri"/>
              <a:buChar char="❏"/>
            </a:pPr>
            <a:r>
              <a:rPr lang="en-GB" sz="2000" b="0" i="0" u="none" strike="noStrike" cap="none" dirty="0">
                <a:solidFill>
                  <a:srgbClr val="595959"/>
                </a:solidFill>
                <a:latin typeface="Century Gothic" panose="020B0502020202020204" pitchFamily="34" charset="0"/>
                <a:ea typeface="Calibri"/>
                <a:cs typeface="Calibri"/>
                <a:sym typeface="Calibri"/>
              </a:rPr>
              <a:t>Researchers in </a:t>
            </a:r>
            <a:r>
              <a:rPr lang="en-GB" sz="2000" b="1" i="0" u="none" strike="noStrike" cap="none" dirty="0">
                <a:solidFill>
                  <a:srgbClr val="595959"/>
                </a:solidFill>
                <a:latin typeface="Century Gothic" panose="020B0502020202020204" pitchFamily="34" charset="0"/>
                <a:ea typeface="Calibri"/>
                <a:cs typeface="Calibri"/>
                <a:sym typeface="Calibri"/>
              </a:rPr>
              <a:t>low and middle income countries </a:t>
            </a:r>
            <a:r>
              <a:rPr lang="en-GB" sz="2000" b="0" i="0" u="none" strike="noStrike" cap="none" dirty="0">
                <a:solidFill>
                  <a:srgbClr val="595959"/>
                </a:solidFill>
                <a:latin typeface="Century Gothic" panose="020B0502020202020204" pitchFamily="34" charset="0"/>
                <a:ea typeface="Calibri"/>
                <a:cs typeface="Calibri"/>
                <a:sym typeface="Calibri"/>
              </a:rPr>
              <a:t>are more vulnerable </a:t>
            </a:r>
            <a:endParaRPr sz="2000" b="0" i="0" u="none" strike="noStrike" cap="none" dirty="0">
              <a:solidFill>
                <a:srgbClr val="595959"/>
              </a:solidFill>
              <a:latin typeface="Century Gothic" panose="020B0502020202020204" pitchFamily="34" charset="0"/>
              <a:ea typeface="Calibri"/>
              <a:cs typeface="Calibri"/>
              <a:sym typeface="Calibri"/>
            </a:endParaRPr>
          </a:p>
          <a:p>
            <a:pPr marL="457200" marR="0" lvl="0" indent="0" algn="l" rtl="0">
              <a:lnSpc>
                <a:spcPct val="100000"/>
              </a:lnSpc>
              <a:spcBef>
                <a:spcPts val="0"/>
              </a:spcBef>
              <a:spcAft>
                <a:spcPts val="0"/>
              </a:spcAft>
              <a:buClr>
                <a:srgbClr val="000000"/>
              </a:buClr>
              <a:buSzPts val="2400"/>
              <a:buFont typeface="Arial"/>
              <a:buNone/>
            </a:pPr>
            <a:endParaRPr sz="2000" b="0" i="0" u="none" strike="noStrike" cap="none" dirty="0">
              <a:solidFill>
                <a:srgbClr val="595959"/>
              </a:solidFill>
              <a:latin typeface="Century Gothic" panose="020B0502020202020204" pitchFamily="34" charset="0"/>
              <a:ea typeface="Calibri"/>
              <a:cs typeface="Calibri"/>
              <a:sym typeface="Calibri"/>
            </a:endParaRPr>
          </a:p>
          <a:p>
            <a:pPr marL="457200" marR="0" lvl="0" indent="-336550" algn="l" rtl="0">
              <a:lnSpc>
                <a:spcPct val="100000"/>
              </a:lnSpc>
              <a:spcBef>
                <a:spcPts val="0"/>
              </a:spcBef>
              <a:spcAft>
                <a:spcPts val="0"/>
              </a:spcAft>
              <a:buClr>
                <a:srgbClr val="000000"/>
              </a:buClr>
              <a:buSzPts val="1700"/>
              <a:buFont typeface="Calibri"/>
              <a:buChar char="❏"/>
            </a:pPr>
            <a:r>
              <a:rPr lang="en-GB" sz="2000" b="0" i="0" u="none" strike="noStrike" cap="none" dirty="0">
                <a:solidFill>
                  <a:srgbClr val="595959"/>
                </a:solidFill>
                <a:latin typeface="Century Gothic" panose="020B0502020202020204" pitchFamily="34" charset="0"/>
                <a:ea typeface="Calibri"/>
                <a:cs typeface="Calibri"/>
                <a:sym typeface="Calibri"/>
              </a:rPr>
              <a:t>Some </a:t>
            </a:r>
            <a:r>
              <a:rPr lang="en-GB" sz="2000" b="1" i="0" u="none" strike="noStrike" cap="none" dirty="0">
                <a:solidFill>
                  <a:srgbClr val="595959"/>
                </a:solidFill>
                <a:latin typeface="Century Gothic" panose="020B0502020202020204" pitchFamily="34" charset="0"/>
                <a:ea typeface="Calibri"/>
                <a:cs typeface="Calibri"/>
                <a:sym typeface="Calibri"/>
              </a:rPr>
              <a:t>disciplines</a:t>
            </a:r>
            <a:r>
              <a:rPr lang="en-GB" sz="2000" b="0" i="0" u="none" strike="noStrike" cap="none" dirty="0">
                <a:solidFill>
                  <a:srgbClr val="595959"/>
                </a:solidFill>
                <a:latin typeface="Century Gothic" panose="020B0502020202020204" pitchFamily="34" charset="0"/>
                <a:ea typeface="Calibri"/>
                <a:cs typeface="Calibri"/>
                <a:sym typeface="Calibri"/>
              </a:rPr>
              <a:t> are more vulnerable than others</a:t>
            </a:r>
            <a:endParaRPr sz="2000" b="0" i="0" u="none" strike="noStrike" cap="none" dirty="0">
              <a:solidFill>
                <a:srgbClr val="595959"/>
              </a:solidFill>
              <a:latin typeface="Century Gothic" panose="020B0502020202020204" pitchFamily="34" charset="0"/>
              <a:ea typeface="Calibri"/>
              <a:cs typeface="Calibri"/>
              <a:sym typeface="Calibri"/>
            </a:endParaRPr>
          </a:p>
          <a:p>
            <a:pPr marL="0" marR="0" lvl="0" indent="0" algn="l" rtl="0">
              <a:lnSpc>
                <a:spcPct val="100000"/>
              </a:lnSpc>
              <a:spcBef>
                <a:spcPts val="0"/>
              </a:spcBef>
              <a:spcAft>
                <a:spcPts val="0"/>
              </a:spcAft>
              <a:buClr>
                <a:srgbClr val="000000"/>
              </a:buClr>
              <a:buSzPts val="2400"/>
              <a:buFont typeface="Arial"/>
              <a:buNone/>
            </a:pPr>
            <a:r>
              <a:rPr lang="en-GB" sz="2000" b="0" i="0" u="none" strike="noStrike" cap="none" dirty="0">
                <a:solidFill>
                  <a:srgbClr val="595959"/>
                </a:solidFill>
                <a:latin typeface="Century Gothic" panose="020B0502020202020204" pitchFamily="34" charset="0"/>
                <a:ea typeface="Calibri"/>
                <a:cs typeface="Calibri"/>
                <a:sym typeface="Calibri"/>
              </a:rPr>
              <a:t>	- researchers in arts and humanities with predatory journals</a:t>
            </a:r>
            <a:endParaRPr sz="2000" dirty="0">
              <a:latin typeface="Century Gothic" panose="020B0502020202020204" pitchFamily="34" charset="0"/>
            </a:endParaRPr>
          </a:p>
          <a:p>
            <a:pPr marL="0" marR="0" lvl="0" indent="0" algn="l" rtl="0">
              <a:lnSpc>
                <a:spcPct val="100000"/>
              </a:lnSpc>
              <a:spcBef>
                <a:spcPts val="0"/>
              </a:spcBef>
              <a:spcAft>
                <a:spcPts val="0"/>
              </a:spcAft>
              <a:buClr>
                <a:srgbClr val="000000"/>
              </a:buClr>
              <a:buSzPts val="2400"/>
              <a:buFont typeface="Arial"/>
              <a:buNone/>
            </a:pPr>
            <a:r>
              <a:rPr lang="en-GB" sz="2000" b="0" i="0" u="none" strike="noStrike" cap="none" dirty="0">
                <a:solidFill>
                  <a:srgbClr val="595959"/>
                </a:solidFill>
                <a:latin typeface="Century Gothic" panose="020B0502020202020204" pitchFamily="34" charset="0"/>
                <a:ea typeface="Calibri"/>
                <a:cs typeface="Calibri"/>
                <a:sym typeface="Calibri"/>
              </a:rPr>
              <a:t> 	- researchers in transdisciplinary &amp; engineering sciences with predatory conferences</a:t>
            </a:r>
            <a:endParaRPr sz="2000" b="0" i="0" u="none" strike="noStrike" cap="none" dirty="0">
              <a:solidFill>
                <a:srgbClr val="595959"/>
              </a:solidFill>
              <a:latin typeface="Century Gothic" panose="020B0502020202020204" pitchFamily="34" charset="0"/>
              <a:ea typeface="Calibri"/>
              <a:cs typeface="Calibri"/>
              <a:sym typeface="Calibri"/>
            </a:endParaRPr>
          </a:p>
          <a:p>
            <a:pPr marL="0" marR="0" lvl="0" indent="0" algn="l" rtl="0">
              <a:lnSpc>
                <a:spcPct val="100000"/>
              </a:lnSpc>
              <a:spcBef>
                <a:spcPts val="0"/>
              </a:spcBef>
              <a:spcAft>
                <a:spcPts val="0"/>
              </a:spcAft>
              <a:buClr>
                <a:srgbClr val="000000"/>
              </a:buClr>
              <a:buSzPts val="2400"/>
              <a:buFont typeface="Arial"/>
              <a:buNone/>
            </a:pPr>
            <a:endParaRPr sz="2000" b="0" i="0" u="none" strike="noStrike" cap="none" dirty="0">
              <a:solidFill>
                <a:srgbClr val="595959"/>
              </a:solidFill>
              <a:latin typeface="Century Gothic" panose="020B0502020202020204" pitchFamily="34" charset="0"/>
              <a:ea typeface="Calibri"/>
              <a:cs typeface="Calibri"/>
              <a:sym typeface="Calibri"/>
            </a:endParaRPr>
          </a:p>
          <a:p>
            <a:pPr marL="457200" marR="0" lvl="0" indent="-336550" algn="l" rtl="0">
              <a:lnSpc>
                <a:spcPct val="100000"/>
              </a:lnSpc>
              <a:spcBef>
                <a:spcPts val="0"/>
              </a:spcBef>
              <a:spcAft>
                <a:spcPts val="0"/>
              </a:spcAft>
              <a:buClr>
                <a:srgbClr val="000000"/>
              </a:buClr>
              <a:buSzPts val="1700"/>
              <a:buFont typeface="Calibri"/>
              <a:buChar char="❏"/>
            </a:pPr>
            <a:r>
              <a:rPr lang="en-GB" sz="2000" b="1" i="0" u="none" strike="noStrike" cap="none" dirty="0">
                <a:solidFill>
                  <a:srgbClr val="595959"/>
                </a:solidFill>
                <a:latin typeface="Century Gothic" panose="020B0502020202020204" pitchFamily="34" charset="0"/>
                <a:ea typeface="Calibri"/>
                <a:cs typeface="Calibri"/>
                <a:sym typeface="Calibri"/>
              </a:rPr>
              <a:t>At least 14% </a:t>
            </a:r>
            <a:r>
              <a:rPr lang="en-GB" sz="2000" b="0" i="0" u="none" strike="noStrike" cap="none" dirty="0">
                <a:solidFill>
                  <a:srgbClr val="595959"/>
                </a:solidFill>
                <a:latin typeface="Century Gothic" panose="020B0502020202020204" pitchFamily="34" charset="0"/>
                <a:ea typeface="Calibri"/>
                <a:cs typeface="Calibri"/>
                <a:sym typeface="Calibri"/>
              </a:rPr>
              <a:t>of respondents admit they have used a predatory journal or conference</a:t>
            </a:r>
            <a:endParaRPr sz="2000" b="0" i="0" u="none" strike="noStrike" cap="none" dirty="0">
              <a:solidFill>
                <a:srgbClr val="595959"/>
              </a:solidFill>
              <a:latin typeface="Century Gothic" panose="020B0502020202020204" pitchFamily="34" charset="0"/>
              <a:ea typeface="Calibri"/>
              <a:cs typeface="Calibri"/>
              <a:sym typeface="Calibri"/>
            </a:endParaRPr>
          </a:p>
          <a:p>
            <a:pPr marL="0" marR="0" lvl="0" indent="0" algn="l" rtl="0">
              <a:lnSpc>
                <a:spcPct val="100000"/>
              </a:lnSpc>
              <a:spcBef>
                <a:spcPts val="0"/>
              </a:spcBef>
              <a:spcAft>
                <a:spcPts val="0"/>
              </a:spcAft>
              <a:buClr>
                <a:srgbClr val="000000"/>
              </a:buClr>
              <a:buSzPts val="2400"/>
              <a:buFont typeface="Arial"/>
              <a:buNone/>
            </a:pPr>
            <a:endParaRPr sz="2000" b="0" i="0" u="none" strike="noStrike" cap="none" dirty="0">
              <a:solidFill>
                <a:srgbClr val="595959"/>
              </a:solidFill>
              <a:latin typeface="Century Gothic" panose="020B0502020202020204" pitchFamily="34" charset="0"/>
              <a:ea typeface="Calibri"/>
              <a:cs typeface="Calibri"/>
              <a:sym typeface="Calibri"/>
            </a:endParaRPr>
          </a:p>
          <a:p>
            <a:pPr marL="457200" marR="0" lvl="0" indent="-336550" algn="l" rtl="0">
              <a:lnSpc>
                <a:spcPct val="100000"/>
              </a:lnSpc>
              <a:spcBef>
                <a:spcPts val="0"/>
              </a:spcBef>
              <a:spcAft>
                <a:spcPts val="0"/>
              </a:spcAft>
              <a:buClr>
                <a:srgbClr val="000000"/>
              </a:buClr>
              <a:buSzPts val="1700"/>
              <a:buFont typeface="Calibri"/>
              <a:buChar char="❏"/>
            </a:pPr>
            <a:r>
              <a:rPr lang="en-GB" sz="2000" b="0" i="0" u="none" strike="noStrike" cap="none" dirty="0">
                <a:solidFill>
                  <a:srgbClr val="595959"/>
                </a:solidFill>
                <a:latin typeface="Century Gothic" panose="020B0502020202020204" pitchFamily="34" charset="0"/>
                <a:ea typeface="Calibri"/>
                <a:cs typeface="Calibri"/>
                <a:sym typeface="Calibri"/>
              </a:rPr>
              <a:t>This equates to </a:t>
            </a:r>
            <a:r>
              <a:rPr lang="en-GB" sz="2000" b="1" i="0" u="none" strike="noStrike" cap="none" dirty="0">
                <a:solidFill>
                  <a:srgbClr val="595959"/>
                </a:solidFill>
                <a:latin typeface="Century Gothic" panose="020B0502020202020204" pitchFamily="34" charset="0"/>
                <a:ea typeface="Calibri"/>
                <a:cs typeface="Calibri"/>
                <a:sym typeface="Calibri"/>
              </a:rPr>
              <a:t>over 1.2 million researchers</a:t>
            </a:r>
            <a:r>
              <a:rPr lang="en-GB" sz="2000" b="0" i="0" u="none" strike="noStrike" cap="none" dirty="0">
                <a:solidFill>
                  <a:srgbClr val="595959"/>
                </a:solidFill>
                <a:latin typeface="Century Gothic" panose="020B0502020202020204" pitchFamily="34" charset="0"/>
                <a:ea typeface="Calibri"/>
                <a:cs typeface="Calibri"/>
                <a:sym typeface="Calibri"/>
              </a:rPr>
              <a:t> of the 8.8m around the world who could have used predatory outlets, with </a:t>
            </a:r>
            <a:r>
              <a:rPr lang="en-GB" sz="2000" b="1" i="0" u="none" strike="noStrike" cap="none" dirty="0">
                <a:solidFill>
                  <a:srgbClr val="595959"/>
                </a:solidFill>
                <a:latin typeface="Century Gothic" panose="020B0502020202020204" pitchFamily="34" charset="0"/>
                <a:ea typeface="Calibri"/>
                <a:cs typeface="Calibri"/>
                <a:sym typeface="Calibri"/>
              </a:rPr>
              <a:t>billions of dollars of research costs</a:t>
            </a:r>
            <a:r>
              <a:rPr lang="en-GB" sz="2000" b="0" i="0" u="none" strike="noStrike" cap="none" dirty="0">
                <a:solidFill>
                  <a:srgbClr val="595959"/>
                </a:solidFill>
                <a:latin typeface="Century Gothic" panose="020B0502020202020204" pitchFamily="34" charset="0"/>
                <a:ea typeface="Calibri"/>
                <a:cs typeface="Calibri"/>
                <a:sym typeface="Calibri"/>
              </a:rPr>
              <a:t> (people, materials, time) wasted as a result.  </a:t>
            </a:r>
            <a:r>
              <a:rPr lang="en-GB" sz="2000" b="1" i="0" u="none" strike="noStrike" cap="none" dirty="0">
                <a:solidFill>
                  <a:srgbClr val="595959"/>
                </a:solidFill>
                <a:latin typeface="Century Gothic" panose="020B0502020202020204" pitchFamily="34" charset="0"/>
                <a:ea typeface="Calibri"/>
                <a:cs typeface="Calibri"/>
                <a:sym typeface="Calibri"/>
              </a:rPr>
              <a:t>This requires urgent attention.</a:t>
            </a:r>
            <a:endParaRPr sz="2000" b="1" i="0" u="none" strike="noStrike" cap="none" dirty="0">
              <a:solidFill>
                <a:srgbClr val="595959"/>
              </a:solidFill>
              <a:latin typeface="Century Gothic" panose="020B0502020202020204" pitchFamily="34" charset="0"/>
              <a:ea typeface="Calibri"/>
              <a:cs typeface="Calibri"/>
              <a:sym typeface="Calibri"/>
            </a:endParaRPr>
          </a:p>
          <a:p>
            <a:pPr marL="0" marR="0" lvl="0" indent="0" algn="l" rtl="0">
              <a:lnSpc>
                <a:spcPct val="100000"/>
              </a:lnSpc>
              <a:spcBef>
                <a:spcPts val="0"/>
              </a:spcBef>
              <a:spcAft>
                <a:spcPts val="0"/>
              </a:spcAft>
              <a:buClr>
                <a:srgbClr val="000000"/>
              </a:buClr>
              <a:buSzPts val="2400"/>
              <a:buFont typeface="Arial"/>
              <a:buNone/>
            </a:pPr>
            <a:endParaRPr sz="2000" b="0" i="0" u="none" strike="noStrike" cap="none" dirty="0">
              <a:solidFill>
                <a:srgbClr val="7F7F7F"/>
              </a:solidFill>
              <a:latin typeface="Century Gothic" panose="020B0502020202020204" pitchFamily="34" charset="0"/>
              <a:ea typeface="Calibri"/>
              <a:cs typeface="Calibri"/>
              <a:sym typeface="Calibri"/>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dirty="0">
              <a:solidFill>
                <a:srgbClr val="000000"/>
              </a:solidFill>
              <a:latin typeface="Calibri"/>
              <a:ea typeface="Calibri"/>
              <a:cs typeface="Calibri"/>
              <a:sym typeface="Calibri"/>
            </a:endParaRPr>
          </a:p>
        </p:txBody>
      </p:sp>
      <p:pic>
        <p:nvPicPr>
          <p:cNvPr id="2" name="Picture 1" descr="A close-up of a logo&#10;&#10;Description automatically generated">
            <a:extLst>
              <a:ext uri="{FF2B5EF4-FFF2-40B4-BE49-F238E27FC236}">
                <a16:creationId xmlns:a16="http://schemas.microsoft.com/office/drawing/2014/main" id="{1B04CE86-9765-E976-24D0-C9B14C51284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24464" y="5600125"/>
            <a:ext cx="2806240" cy="1140601"/>
          </a:xfrm>
          <a:prstGeom prst="rect">
            <a:avLst/>
          </a:prstGeom>
        </p:spPr>
      </p:pic>
      <p:pic>
        <p:nvPicPr>
          <p:cNvPr id="3" name="Picture 2" descr="Directory of Open Access Journals - Wikipedia">
            <a:extLst>
              <a:ext uri="{FF2B5EF4-FFF2-40B4-BE49-F238E27FC236}">
                <a16:creationId xmlns:a16="http://schemas.microsoft.com/office/drawing/2014/main" id="{31F42EFC-3343-14D5-9E16-0BAFB4FD036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58004" y="5654375"/>
            <a:ext cx="3383172" cy="109530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descr="A close up of a logo&#10;&#10;AI-generated content may be incorrect.">
            <a:extLst>
              <a:ext uri="{FF2B5EF4-FFF2-40B4-BE49-F238E27FC236}">
                <a16:creationId xmlns:a16="http://schemas.microsoft.com/office/drawing/2014/main" id="{24E87EBC-D19C-51CC-D3AD-30D7DD5567E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64002" y="5889900"/>
            <a:ext cx="2269150" cy="847042"/>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62"/>
        <p:cNvGrpSpPr/>
        <p:nvPr/>
      </p:nvGrpSpPr>
      <p:grpSpPr>
        <a:xfrm>
          <a:off x="0" y="0"/>
          <a:ext cx="0" cy="0"/>
          <a:chOff x="0" y="0"/>
          <a:chExt cx="0" cy="0"/>
        </a:xfrm>
      </p:grpSpPr>
      <p:sp>
        <p:nvSpPr>
          <p:cNvPr id="263" name="Google Shape;263;p24"/>
          <p:cNvSpPr txBox="1">
            <a:spLocks noGrp="1"/>
          </p:cNvSpPr>
          <p:nvPr>
            <p:ph type="sldNum" idx="12"/>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000"/>
              <a:buFont typeface="Calibri"/>
              <a:buNone/>
            </a:pPr>
            <a:fld id="{00000000-1234-1234-1234-123412341234}" type="slidenum">
              <a:rPr lang="en-GB" sz="1000">
                <a:solidFill>
                  <a:schemeClr val="lt1"/>
                </a:solidFill>
                <a:latin typeface="Calibri"/>
                <a:ea typeface="Calibri"/>
                <a:cs typeface="Calibri"/>
                <a:sym typeface="Calibri"/>
              </a:rPr>
              <a:t>6</a:t>
            </a:fld>
            <a:endParaRPr sz="1000">
              <a:solidFill>
                <a:schemeClr val="lt1"/>
              </a:solidFill>
              <a:latin typeface="Georgia"/>
              <a:ea typeface="Georgia"/>
              <a:cs typeface="Georgia"/>
              <a:sym typeface="Georgia"/>
            </a:endParaRPr>
          </a:p>
        </p:txBody>
      </p:sp>
      <p:grpSp>
        <p:nvGrpSpPr>
          <p:cNvPr id="265" name="Google Shape;265;p24"/>
          <p:cNvGrpSpPr/>
          <p:nvPr/>
        </p:nvGrpSpPr>
        <p:grpSpPr>
          <a:xfrm>
            <a:off x="646780" y="286804"/>
            <a:ext cx="10081040" cy="6815227"/>
            <a:chOff x="407498" y="303895"/>
            <a:chExt cx="10081040" cy="6815227"/>
          </a:xfrm>
        </p:grpSpPr>
        <p:pic>
          <p:nvPicPr>
            <p:cNvPr id="266" name="Google Shape;266;p24" descr="Logo IAP 2018.jpg"/>
            <p:cNvPicPr preferRelativeResize="0"/>
            <p:nvPr/>
          </p:nvPicPr>
          <p:blipFill rotWithShape="1">
            <a:blip r:embed="rId3">
              <a:alphaModFix/>
            </a:blip>
            <a:srcRect/>
            <a:stretch/>
          </p:blipFill>
          <p:spPr>
            <a:xfrm>
              <a:off x="407498" y="303895"/>
              <a:ext cx="1579933" cy="789966"/>
            </a:xfrm>
            <a:prstGeom prst="rect">
              <a:avLst/>
            </a:prstGeom>
            <a:noFill/>
            <a:ln>
              <a:noFill/>
            </a:ln>
          </p:spPr>
        </p:pic>
        <p:sp>
          <p:nvSpPr>
            <p:cNvPr id="267" name="Google Shape;267;p24"/>
            <p:cNvSpPr txBox="1"/>
            <p:nvPr/>
          </p:nvSpPr>
          <p:spPr>
            <a:xfrm>
              <a:off x="1532079" y="6396513"/>
              <a:ext cx="8956459" cy="722609"/>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600"/>
                <a:buFont typeface="Arial"/>
                <a:buNone/>
              </a:pPr>
              <a:r>
                <a:rPr lang="en-GB" sz="1600" b="0" i="0" u="none" strike="noStrike" cap="none">
                  <a:solidFill>
                    <a:schemeClr val="lt1"/>
                  </a:solidFill>
                  <a:latin typeface="Calibri"/>
                  <a:ea typeface="Calibri"/>
                  <a:cs typeface="Calibri"/>
                  <a:sym typeface="Calibri"/>
                </a:rPr>
                <a:t>“Combatting predatory academic journals and conferences"</a:t>
              </a:r>
              <a:br>
                <a:rPr lang="en-GB" sz="1600" b="0" i="0" u="none" strike="noStrike" cap="none">
                  <a:solidFill>
                    <a:schemeClr val="lt1"/>
                  </a:solidFill>
                  <a:latin typeface="Calibri"/>
                  <a:ea typeface="Calibri"/>
                  <a:cs typeface="Calibri"/>
                  <a:sym typeface="Calibri"/>
                </a:rPr>
              </a:br>
              <a:endParaRPr sz="1600" b="0" i="0" u="none" strike="noStrike" cap="none">
                <a:solidFill>
                  <a:schemeClr val="lt1"/>
                </a:solidFill>
                <a:latin typeface="Calibri"/>
                <a:ea typeface="Calibri"/>
                <a:cs typeface="Calibri"/>
                <a:sym typeface="Calibri"/>
              </a:endParaRPr>
            </a:p>
          </p:txBody>
        </p:sp>
      </p:grpSp>
      <p:pic>
        <p:nvPicPr>
          <p:cNvPr id="268" name="Google Shape;268;p24"/>
          <p:cNvPicPr preferRelativeResize="0"/>
          <p:nvPr/>
        </p:nvPicPr>
        <p:blipFill rotWithShape="1">
          <a:blip r:embed="rId4">
            <a:alphaModFix/>
          </a:blip>
          <a:srcRect l="12386" t="20833" r="13494" b="39062"/>
          <a:stretch/>
        </p:blipFill>
        <p:spPr>
          <a:xfrm>
            <a:off x="75559" y="1257284"/>
            <a:ext cx="12040882" cy="4343431"/>
          </a:xfrm>
          <a:prstGeom prst="rect">
            <a:avLst/>
          </a:prstGeom>
          <a:noFill/>
          <a:ln>
            <a:noFill/>
          </a:ln>
        </p:spPr>
      </p:pic>
      <p:sp>
        <p:nvSpPr>
          <p:cNvPr id="269" name="Google Shape;269;p24"/>
          <p:cNvSpPr txBox="1"/>
          <p:nvPr/>
        </p:nvSpPr>
        <p:spPr>
          <a:xfrm>
            <a:off x="2377714" y="286804"/>
            <a:ext cx="10331606" cy="627834"/>
          </a:xfrm>
          <a:prstGeom prst="rect">
            <a:avLst/>
          </a:prstGeom>
          <a:noFill/>
          <a:ln>
            <a:noFill/>
          </a:ln>
        </p:spPr>
        <p:txBody>
          <a:bodyPr spcFirstLastPara="1" wrap="square" lIns="91425" tIns="91425" rIns="91425" bIns="91425" anchor="t" anchorCtr="0">
            <a:spAutoFit/>
          </a:bodyPr>
          <a:lstStyle/>
          <a:p>
            <a:pPr marL="0" marR="0" lvl="0" indent="0" algn="l" rtl="0">
              <a:lnSpc>
                <a:spcPct val="90000"/>
              </a:lnSpc>
              <a:spcBef>
                <a:spcPts val="0"/>
              </a:spcBef>
              <a:spcAft>
                <a:spcPts val="0"/>
              </a:spcAft>
              <a:buClr>
                <a:srgbClr val="000000"/>
              </a:buClr>
              <a:buSzPts val="3200"/>
              <a:buFont typeface="Arial"/>
              <a:buNone/>
            </a:pPr>
            <a:r>
              <a:rPr lang="en-GB" sz="3200" b="1" i="0" u="none" strike="noStrike" cap="none" dirty="0">
                <a:latin typeface="Arial"/>
                <a:ea typeface="Arial"/>
                <a:cs typeface="Arial"/>
                <a:sym typeface="Arial"/>
              </a:rPr>
              <a:t>Why it is important to address these practices</a:t>
            </a:r>
            <a:endParaRPr sz="3200" b="0" i="0" u="none" strike="noStrike" cap="none" dirty="0">
              <a:latin typeface="Arial"/>
              <a:ea typeface="Arial"/>
              <a:cs typeface="Arial"/>
              <a:sym typeface="Arial"/>
            </a:endParaRPr>
          </a:p>
        </p:txBody>
      </p:sp>
      <p:pic>
        <p:nvPicPr>
          <p:cNvPr id="2" name="Picture 1" descr="A close-up of a logo&#10;&#10;Description automatically generated">
            <a:extLst>
              <a:ext uri="{FF2B5EF4-FFF2-40B4-BE49-F238E27FC236}">
                <a16:creationId xmlns:a16="http://schemas.microsoft.com/office/drawing/2014/main" id="{B0BF9F6C-DEF3-DCA5-1702-5F2FE4DDD77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824464" y="5600125"/>
            <a:ext cx="2806240" cy="1140601"/>
          </a:xfrm>
          <a:prstGeom prst="rect">
            <a:avLst/>
          </a:prstGeom>
        </p:spPr>
      </p:pic>
      <p:pic>
        <p:nvPicPr>
          <p:cNvPr id="3" name="Picture 2" descr="Directory of Open Access Journals - Wikipedia">
            <a:extLst>
              <a:ext uri="{FF2B5EF4-FFF2-40B4-BE49-F238E27FC236}">
                <a16:creationId xmlns:a16="http://schemas.microsoft.com/office/drawing/2014/main" id="{9F64BFAF-34F1-1296-130F-35EEA119047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38408" y="5600125"/>
            <a:ext cx="3383172" cy="109530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descr="A close up of a logo&#10;&#10;AI-generated content may be incorrect.">
            <a:extLst>
              <a:ext uri="{FF2B5EF4-FFF2-40B4-BE49-F238E27FC236}">
                <a16:creationId xmlns:a16="http://schemas.microsoft.com/office/drawing/2014/main" id="{1CF67F37-0446-A8F6-37EF-59C76C28F2C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1296" y="5817652"/>
            <a:ext cx="2219744" cy="828599"/>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74"/>
        <p:cNvGrpSpPr/>
        <p:nvPr/>
      </p:nvGrpSpPr>
      <p:grpSpPr>
        <a:xfrm>
          <a:off x="0" y="0"/>
          <a:ext cx="0" cy="0"/>
          <a:chOff x="0" y="0"/>
          <a:chExt cx="0" cy="0"/>
        </a:xfrm>
      </p:grpSpPr>
      <p:sp>
        <p:nvSpPr>
          <p:cNvPr id="278" name="Google Shape;278;p25"/>
          <p:cNvSpPr txBox="1"/>
          <p:nvPr/>
        </p:nvSpPr>
        <p:spPr>
          <a:xfrm>
            <a:off x="1771361" y="6379422"/>
            <a:ext cx="8956500" cy="722700"/>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600"/>
              <a:buFont typeface="Arial"/>
              <a:buNone/>
            </a:pPr>
            <a:r>
              <a:rPr lang="en-GB" sz="1600" b="0" i="0" u="none" strike="noStrike" cap="none">
                <a:solidFill>
                  <a:schemeClr val="lt1"/>
                </a:solidFill>
                <a:latin typeface="Calibri"/>
                <a:ea typeface="Calibri"/>
                <a:cs typeface="Calibri"/>
                <a:sym typeface="Calibri"/>
              </a:rPr>
              <a:t>“Combatting predatory academic journals and conferences"</a:t>
            </a:r>
            <a:br>
              <a:rPr lang="en-GB" sz="1600" b="0" i="0" u="none" strike="noStrike" cap="none">
                <a:solidFill>
                  <a:schemeClr val="lt1"/>
                </a:solidFill>
                <a:latin typeface="Calibri"/>
                <a:ea typeface="Calibri"/>
                <a:cs typeface="Calibri"/>
                <a:sym typeface="Calibri"/>
              </a:rPr>
            </a:br>
            <a:endParaRPr sz="1600" b="0" i="0" u="none" strike="noStrike" cap="none">
              <a:solidFill>
                <a:schemeClr val="lt1"/>
              </a:solidFill>
              <a:latin typeface="Calibri"/>
              <a:ea typeface="Calibri"/>
              <a:cs typeface="Calibri"/>
              <a:sym typeface="Calibri"/>
            </a:endParaRPr>
          </a:p>
        </p:txBody>
      </p:sp>
      <p:sp>
        <p:nvSpPr>
          <p:cNvPr id="279" name="Google Shape;279;p25"/>
          <p:cNvSpPr txBox="1"/>
          <p:nvPr/>
        </p:nvSpPr>
        <p:spPr>
          <a:xfrm>
            <a:off x="2289867" y="264563"/>
            <a:ext cx="9775200" cy="6465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3600"/>
              <a:buFont typeface="Arial"/>
              <a:buNone/>
            </a:pPr>
            <a:r>
              <a:rPr lang="en-GB" sz="3600" b="1" i="0" u="none" strike="noStrike" cap="none">
                <a:solidFill>
                  <a:srgbClr val="1EAAC6"/>
                </a:solidFill>
                <a:latin typeface="Calibri"/>
                <a:ea typeface="Calibri"/>
                <a:cs typeface="Calibri"/>
                <a:sym typeface="Calibri"/>
              </a:rPr>
              <a:t>Some personal accounts</a:t>
            </a:r>
            <a:endParaRPr sz="3600" b="0" i="0" u="none" strike="noStrike" cap="none">
              <a:solidFill>
                <a:srgbClr val="1EAAC6"/>
              </a:solidFill>
              <a:latin typeface="Calibri"/>
              <a:ea typeface="Calibri"/>
              <a:cs typeface="Calibri"/>
              <a:sym typeface="Calibri"/>
            </a:endParaRPr>
          </a:p>
        </p:txBody>
      </p:sp>
      <p:pic>
        <p:nvPicPr>
          <p:cNvPr id="280" name="Google Shape;280;p25"/>
          <p:cNvPicPr preferRelativeResize="0"/>
          <p:nvPr/>
        </p:nvPicPr>
        <p:blipFill rotWithShape="1">
          <a:blip r:embed="rId3">
            <a:alphaModFix/>
          </a:blip>
          <a:srcRect/>
          <a:stretch/>
        </p:blipFill>
        <p:spPr>
          <a:xfrm>
            <a:off x="571500" y="1092200"/>
            <a:ext cx="11049000" cy="54864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C2AA5D-0F13-D162-07C9-1B3A5B973A37}"/>
              </a:ext>
            </a:extLst>
          </p:cNvPr>
          <p:cNvSpPr>
            <a:spLocks noGrp="1"/>
          </p:cNvSpPr>
          <p:nvPr>
            <p:ph type="ctrTitle"/>
          </p:nvPr>
        </p:nvSpPr>
        <p:spPr>
          <a:xfrm>
            <a:off x="555280" y="2153719"/>
            <a:ext cx="10048875" cy="4089400"/>
          </a:xfrm>
        </p:spPr>
        <p:txBody>
          <a:bodyPr>
            <a:normAutofit fontScale="90000"/>
          </a:bodyPr>
          <a:lstStyle/>
          <a:p>
            <a:pPr algn="l"/>
            <a:br>
              <a:rPr lang="en-ZA" sz="3600" dirty="0">
                <a:latin typeface="Century Gothic" panose="020B0502020202020204" pitchFamily="34" charset="0"/>
              </a:rPr>
            </a:br>
            <a:br>
              <a:rPr lang="en-ZA" sz="3600" dirty="0">
                <a:latin typeface="Century Gothic" panose="020B0502020202020204" pitchFamily="34" charset="0"/>
              </a:rPr>
            </a:br>
            <a:br>
              <a:rPr lang="en-ZA" sz="3600" dirty="0">
                <a:latin typeface="Century Gothic" panose="020B0502020202020204" pitchFamily="34" charset="0"/>
              </a:rPr>
            </a:br>
            <a:br>
              <a:rPr lang="en-ZA" sz="3600" dirty="0">
                <a:latin typeface="Century Gothic" panose="020B0502020202020204" pitchFamily="34" charset="0"/>
              </a:rPr>
            </a:br>
            <a:r>
              <a:rPr lang="en-GB" sz="3600" b="1" dirty="0">
                <a:latin typeface="Century Gothic" panose="020B0502020202020204" pitchFamily="34" charset="0"/>
              </a:rPr>
              <a:t>Seeking profit over contribution to scholarship</a:t>
            </a:r>
            <a:br>
              <a:rPr lang="en-ZA" sz="3600" dirty="0">
                <a:latin typeface="Century Gothic" panose="020B0502020202020204" pitchFamily="34" charset="0"/>
              </a:rPr>
            </a:br>
            <a:br>
              <a:rPr lang="en-ZA" sz="3600" dirty="0">
                <a:latin typeface="Century Gothic" panose="020B0502020202020204" pitchFamily="34" charset="0"/>
              </a:rPr>
            </a:br>
            <a:br>
              <a:rPr lang="en-ZA" sz="3600" dirty="0">
                <a:latin typeface="Century Gothic" panose="020B0502020202020204" pitchFamily="34" charset="0"/>
              </a:rPr>
            </a:br>
            <a:r>
              <a:rPr lang="en-GB" sz="2700" dirty="0">
                <a:latin typeface="Century Gothic" panose="020B0502020202020204" pitchFamily="34" charset="0"/>
              </a:rPr>
              <a:t>Predatory journals are characterised by: </a:t>
            </a:r>
            <a:br>
              <a:rPr lang="en-GB" sz="2700" dirty="0">
                <a:latin typeface="Century Gothic" panose="020B0502020202020204" pitchFamily="34" charset="0"/>
              </a:rPr>
            </a:br>
            <a:br>
              <a:rPr lang="en-GB" sz="2700" dirty="0">
                <a:latin typeface="Century Gothic" panose="020B0502020202020204" pitchFamily="34" charset="0"/>
              </a:rPr>
            </a:br>
            <a:r>
              <a:rPr lang="en-GB" sz="2700" dirty="0">
                <a:latin typeface="Century Gothic" panose="020B0502020202020204" pitchFamily="34" charset="0"/>
              </a:rPr>
              <a:t>• The deliberate deception of authors by either hiding or not disclosing fees (APC, handling fees, fast-track fees, etc.) </a:t>
            </a:r>
            <a:br>
              <a:rPr lang="en-GB" sz="2700" dirty="0">
                <a:latin typeface="Century Gothic" panose="020B0502020202020204" pitchFamily="34" charset="0"/>
              </a:rPr>
            </a:br>
            <a:br>
              <a:rPr lang="en-GB" sz="2700" dirty="0">
                <a:latin typeface="Century Gothic" panose="020B0502020202020204" pitchFamily="34" charset="0"/>
              </a:rPr>
            </a:br>
            <a:r>
              <a:rPr lang="en-GB" sz="2700" dirty="0">
                <a:latin typeface="Century Gothic" panose="020B0502020202020204" pitchFamily="34" charset="0"/>
              </a:rPr>
              <a:t>• The omission of any revenue-related information</a:t>
            </a:r>
            <a:br>
              <a:rPr lang="en-GB" sz="2700" dirty="0">
                <a:latin typeface="Century Gothic" panose="020B0502020202020204" pitchFamily="34" charset="0"/>
              </a:rPr>
            </a:br>
            <a:br>
              <a:rPr lang="en-GB" sz="2700" dirty="0">
                <a:latin typeface="Century Gothic" panose="020B0502020202020204" pitchFamily="34" charset="0"/>
              </a:rPr>
            </a:br>
            <a:r>
              <a:rPr lang="en-GB" sz="2700" dirty="0">
                <a:latin typeface="Century Gothic" panose="020B0502020202020204" pitchFamily="34" charset="0"/>
              </a:rPr>
              <a:t>• The simultaneous launch of a large number of journals, for example, in 2009 OMICS launched 200 journal titles</a:t>
            </a:r>
            <a:br>
              <a:rPr lang="en-ZA" sz="3600" dirty="0">
                <a:latin typeface="Century Gothic" panose="020B0502020202020204" pitchFamily="34" charset="0"/>
              </a:rPr>
            </a:br>
            <a:br>
              <a:rPr lang="en-ZA" sz="3600" dirty="0">
                <a:latin typeface="Century Gothic" panose="020B0502020202020204" pitchFamily="34" charset="0"/>
              </a:rPr>
            </a:br>
            <a:br>
              <a:rPr lang="en-ZA" sz="3600" dirty="0">
                <a:latin typeface="Century Gothic" panose="020B0502020202020204" pitchFamily="34" charset="0"/>
              </a:rPr>
            </a:br>
            <a:endParaRPr lang="en-ZA" sz="5300" dirty="0">
              <a:latin typeface="Century Gothic" panose="020B0502020202020204" pitchFamily="34" charset="0"/>
            </a:endParaRPr>
          </a:p>
        </p:txBody>
      </p:sp>
      <p:pic>
        <p:nvPicPr>
          <p:cNvPr id="7" name="Picture 6" descr="A close-up of a logo&#10;&#10;Description automatically generated">
            <a:extLst>
              <a:ext uri="{FF2B5EF4-FFF2-40B4-BE49-F238E27FC236}">
                <a16:creationId xmlns:a16="http://schemas.microsoft.com/office/drawing/2014/main" id="{4A02A1B5-183A-E9FD-844F-813CB4C2C4B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75189" y="5379342"/>
            <a:ext cx="2806240" cy="1140601"/>
          </a:xfrm>
          <a:prstGeom prst="rect">
            <a:avLst/>
          </a:prstGeom>
        </p:spPr>
      </p:pic>
      <p:pic>
        <p:nvPicPr>
          <p:cNvPr id="1026" name="Picture 2" descr="Directory of Open Access Journals - Wikipedia">
            <a:extLst>
              <a:ext uri="{FF2B5EF4-FFF2-40B4-BE49-F238E27FC236}">
                <a16:creationId xmlns:a16="http://schemas.microsoft.com/office/drawing/2014/main" id="{2233642E-94B1-40A6-04D4-23A6C2E43A3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39262" y="5491139"/>
            <a:ext cx="3559923" cy="1152525"/>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descr="A close up of a logo&#10;&#10;AI-generated content may be incorrect.">
            <a:extLst>
              <a:ext uri="{FF2B5EF4-FFF2-40B4-BE49-F238E27FC236}">
                <a16:creationId xmlns:a16="http://schemas.microsoft.com/office/drawing/2014/main" id="{0C7584EC-2F6B-B8A7-86F8-7367DDDC697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6775" y="5491139"/>
            <a:ext cx="2598214" cy="969877"/>
          </a:xfrm>
          <a:prstGeom prst="rect">
            <a:avLst/>
          </a:prstGeom>
        </p:spPr>
      </p:pic>
    </p:spTree>
    <p:extLst>
      <p:ext uri="{BB962C8B-B14F-4D97-AF65-F5344CB8AC3E}">
        <p14:creationId xmlns:p14="http://schemas.microsoft.com/office/powerpoint/2010/main" val="407311042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8788CA-44B8-59DA-7EA9-ACC1ECD6B940}"/>
              </a:ext>
            </a:extLst>
          </p:cNvPr>
          <p:cNvSpPr>
            <a:spLocks noGrp="1"/>
          </p:cNvSpPr>
          <p:nvPr>
            <p:ph type="title"/>
          </p:nvPr>
        </p:nvSpPr>
        <p:spPr/>
        <p:txBody>
          <a:bodyPr/>
          <a:lstStyle/>
          <a:p>
            <a:r>
              <a:rPr lang="en-GB" b="1" dirty="0"/>
              <a:t>Example: Profit Making</a:t>
            </a:r>
            <a:endParaRPr lang="en-ZA" b="1" dirty="0"/>
          </a:p>
        </p:txBody>
      </p:sp>
      <p:sp>
        <p:nvSpPr>
          <p:cNvPr id="3" name="Content Placeholder 2">
            <a:extLst>
              <a:ext uri="{FF2B5EF4-FFF2-40B4-BE49-F238E27FC236}">
                <a16:creationId xmlns:a16="http://schemas.microsoft.com/office/drawing/2014/main" id="{DA5BBC54-8680-84FD-ED34-5DB83FCE41CC}"/>
              </a:ext>
            </a:extLst>
          </p:cNvPr>
          <p:cNvSpPr>
            <a:spLocks noGrp="1"/>
          </p:cNvSpPr>
          <p:nvPr>
            <p:ph idx="1"/>
          </p:nvPr>
        </p:nvSpPr>
        <p:spPr>
          <a:xfrm>
            <a:off x="838200" y="1526875"/>
            <a:ext cx="10515600" cy="4650088"/>
          </a:xfrm>
        </p:spPr>
        <p:txBody>
          <a:bodyPr>
            <a:normAutofit fontScale="92500" lnSpcReduction="20000"/>
          </a:bodyPr>
          <a:lstStyle/>
          <a:p>
            <a:pPr marL="0" indent="0">
              <a:buNone/>
            </a:pPr>
            <a:r>
              <a:rPr lang="en-ZA" sz="2000" dirty="0">
                <a:effectLst/>
                <a:latin typeface="Century Gothic" panose="020B0502020202020204" pitchFamily="34" charset="0"/>
                <a:ea typeface="Aptos" panose="020B0004020202020204" pitchFamily="34" charset="0"/>
                <a:cs typeface="Aptos" panose="020B0004020202020204" pitchFamily="34" charset="0"/>
              </a:rPr>
              <a:t>Dear </a:t>
            </a:r>
            <a:r>
              <a:rPr lang="en-ZA" sz="2000" b="1" dirty="0">
                <a:effectLst/>
                <a:latin typeface="Century Gothic" panose="020B0502020202020204" pitchFamily="34" charset="0"/>
                <a:ea typeface="Aptos" panose="020B0004020202020204" pitchFamily="34" charset="0"/>
                <a:cs typeface="Aptos" panose="020B0004020202020204" pitchFamily="34" charset="0"/>
              </a:rPr>
              <a:t>Dr. ABC,</a:t>
            </a:r>
          </a:p>
          <a:p>
            <a:pPr marL="0" indent="0">
              <a:buNone/>
            </a:pPr>
            <a:endParaRPr lang="en-ZA" sz="2000" dirty="0">
              <a:effectLst/>
              <a:latin typeface="Century Gothic" panose="020B0502020202020204" pitchFamily="34" charset="0"/>
              <a:ea typeface="Aptos" panose="020B0004020202020204" pitchFamily="34" charset="0"/>
              <a:cs typeface="Aptos" panose="020B0004020202020204" pitchFamily="34" charset="0"/>
            </a:endParaRPr>
          </a:p>
          <a:p>
            <a:pPr marL="0" indent="0">
              <a:buNone/>
            </a:pPr>
            <a:r>
              <a:rPr lang="en-ZA" sz="2000" dirty="0">
                <a:effectLst/>
                <a:latin typeface="Century Gothic" panose="020B0502020202020204" pitchFamily="34" charset="0"/>
                <a:ea typeface="Aptos" panose="020B0004020202020204" pitchFamily="34" charset="0"/>
                <a:cs typeface="Aptos" panose="020B0004020202020204" pitchFamily="34" charset="0"/>
              </a:rPr>
              <a:t>Thank you for the prompt response.</a:t>
            </a:r>
          </a:p>
          <a:p>
            <a:pPr marL="0" indent="0">
              <a:buNone/>
            </a:pPr>
            <a:r>
              <a:rPr lang="en-ZA" sz="2000" dirty="0">
                <a:effectLst/>
                <a:latin typeface="Century Gothic" panose="020B0502020202020204" pitchFamily="34" charset="0"/>
                <a:ea typeface="Aptos" panose="020B0004020202020204" pitchFamily="34" charset="0"/>
                <a:cs typeface="Aptos" panose="020B0004020202020204" pitchFamily="34" charset="0"/>
              </a:rPr>
              <a:t>If you want to withdraw the manuscript, as per our journal policy you need to pay 50% of actual processing charges as withdrawal fee i.e., 1150 Euros.</a:t>
            </a:r>
          </a:p>
          <a:p>
            <a:pPr marL="0" indent="0">
              <a:buNone/>
            </a:pPr>
            <a:r>
              <a:rPr lang="en-ZA" sz="2000" dirty="0">
                <a:effectLst/>
                <a:latin typeface="Century Gothic" panose="020B0502020202020204" pitchFamily="34" charset="0"/>
                <a:ea typeface="Aptos" panose="020B0004020202020204" pitchFamily="34" charset="0"/>
                <a:cs typeface="Aptos" panose="020B0004020202020204" pitchFamily="34" charset="0"/>
              </a:rPr>
              <a:t>Kindly provide your acceptance to this email. So that we will send you the withdrawal invoice.</a:t>
            </a:r>
          </a:p>
          <a:p>
            <a:pPr marL="0" indent="0">
              <a:buNone/>
            </a:pPr>
            <a:r>
              <a:rPr lang="en-ZA" sz="2000" dirty="0">
                <a:effectLst/>
                <a:latin typeface="Century Gothic" panose="020B0502020202020204" pitchFamily="34" charset="0"/>
                <a:ea typeface="Aptos" panose="020B0004020202020204" pitchFamily="34" charset="0"/>
                <a:cs typeface="Aptos" panose="020B0004020202020204" pitchFamily="34" charset="0"/>
              </a:rPr>
              <a:t>If we did not receive any response with in 24 hours the your article will be published with RETRACTION NOTE.</a:t>
            </a:r>
          </a:p>
          <a:p>
            <a:pPr marL="0" indent="0">
              <a:buNone/>
            </a:pPr>
            <a:r>
              <a:rPr lang="en-ZA" sz="2000" dirty="0">
                <a:latin typeface="Century Gothic" panose="020B0502020202020204" pitchFamily="34" charset="0"/>
                <a:ea typeface="Aptos" panose="020B0004020202020204" pitchFamily="34" charset="0"/>
                <a:cs typeface="Aptos" panose="020B0004020202020204" pitchFamily="34" charset="0"/>
              </a:rPr>
              <a:t>+++++++++++++++++++++++++++++++++++++++++++++++++++</a:t>
            </a:r>
          </a:p>
          <a:p>
            <a:pPr marL="0" indent="0">
              <a:buNone/>
            </a:pPr>
            <a:r>
              <a:rPr lang="en-ZA" sz="1900" dirty="0">
                <a:effectLst/>
                <a:latin typeface="Aptos" panose="020B0004020202020204" pitchFamily="34" charset="0"/>
                <a:ea typeface="Aptos" panose="020B0004020202020204" pitchFamily="34" charset="0"/>
                <a:cs typeface="Aptos" panose="020B0004020202020204" pitchFamily="34" charset="0"/>
              </a:rPr>
              <a:t>Dear L,</a:t>
            </a:r>
          </a:p>
          <a:p>
            <a:pPr marL="0" indent="0">
              <a:buNone/>
            </a:pPr>
            <a:endParaRPr lang="en-ZA" sz="1900" dirty="0">
              <a:effectLst/>
              <a:latin typeface="Aptos" panose="020B0004020202020204" pitchFamily="34" charset="0"/>
              <a:ea typeface="Aptos" panose="020B0004020202020204" pitchFamily="34" charset="0"/>
              <a:cs typeface="Aptos" panose="020B0004020202020204" pitchFamily="34" charset="0"/>
            </a:endParaRPr>
          </a:p>
          <a:p>
            <a:pPr marL="0" indent="0">
              <a:buNone/>
            </a:pPr>
            <a:r>
              <a:rPr lang="en-ZA" sz="1900" dirty="0">
                <a:effectLst/>
                <a:latin typeface="Aptos" panose="020B0004020202020204" pitchFamily="34" charset="0"/>
                <a:ea typeface="Aptos" panose="020B0004020202020204" pitchFamily="34" charset="0"/>
                <a:cs typeface="Aptos" panose="020B0004020202020204" pitchFamily="34" charset="0"/>
              </a:rPr>
              <a:t>See below and kindly advise.  The student submitted without checking that the journal is in the DHET list. </a:t>
            </a:r>
          </a:p>
          <a:p>
            <a:pPr marL="0" indent="0">
              <a:buNone/>
            </a:pPr>
            <a:endParaRPr lang="en-ZA" sz="1900" dirty="0">
              <a:effectLst/>
              <a:latin typeface="Aptos" panose="020B0004020202020204" pitchFamily="34" charset="0"/>
              <a:ea typeface="Aptos" panose="020B0004020202020204" pitchFamily="34" charset="0"/>
              <a:cs typeface="Aptos" panose="020B0004020202020204" pitchFamily="34" charset="0"/>
            </a:endParaRPr>
          </a:p>
          <a:p>
            <a:pPr marL="0" indent="0">
              <a:buNone/>
            </a:pPr>
            <a:r>
              <a:rPr lang="en-ZA" sz="1900" dirty="0">
                <a:effectLst/>
                <a:latin typeface="Aptos" panose="020B0004020202020204" pitchFamily="34" charset="0"/>
                <a:ea typeface="Aptos" panose="020B0004020202020204" pitchFamily="34" charset="0"/>
                <a:cs typeface="Aptos" panose="020B0004020202020204" pitchFamily="34" charset="0"/>
              </a:rPr>
              <a:t>Best Regards</a:t>
            </a:r>
            <a:endParaRPr lang="en-ZA" sz="1900" dirty="0">
              <a:effectLst/>
              <a:latin typeface="Century Gothic" panose="020B0502020202020204" pitchFamily="34" charset="0"/>
              <a:ea typeface="Aptos" panose="020B0004020202020204" pitchFamily="34" charset="0"/>
              <a:cs typeface="Aptos" panose="020B0004020202020204" pitchFamily="34" charset="0"/>
            </a:endParaRPr>
          </a:p>
          <a:p>
            <a:endParaRPr lang="en-ZA" dirty="0"/>
          </a:p>
        </p:txBody>
      </p:sp>
    </p:spTree>
    <p:extLst>
      <p:ext uri="{BB962C8B-B14F-4D97-AF65-F5344CB8AC3E}">
        <p14:creationId xmlns:p14="http://schemas.microsoft.com/office/powerpoint/2010/main" val="364027438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1476</TotalTime>
  <Words>2022</Words>
  <Application>Microsoft Office PowerPoint</Application>
  <PresentationFormat>Widescreen</PresentationFormat>
  <Paragraphs>142</Paragraphs>
  <Slides>28</Slides>
  <Notes>8</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28</vt:i4>
      </vt:variant>
    </vt:vector>
  </HeadingPairs>
  <TitlesOfParts>
    <vt:vector size="38" baseType="lpstr">
      <vt:lpstr>Aptos</vt:lpstr>
      <vt:lpstr>Arial</vt:lpstr>
      <vt:lpstr>Calibri</vt:lpstr>
      <vt:lpstr>Calibri Light</vt:lpstr>
      <vt:lpstr>Century Gothic</vt:lpstr>
      <vt:lpstr>Georgia</vt:lpstr>
      <vt:lpstr>Noto Sans Symbols</vt:lpstr>
      <vt:lpstr>Times New Roman</vt:lpstr>
      <vt:lpstr>Office Theme</vt:lpstr>
      <vt:lpstr>Office Theme</vt:lpstr>
      <vt:lpstr>Spotting the Wolves: Protecting Your Research (from Predatory Publishers)</vt:lpstr>
      <vt:lpstr>PowerPoint Presentation</vt:lpstr>
      <vt:lpstr>PowerPoint Presentation</vt:lpstr>
      <vt:lpstr>Landmark survey of researchers</vt:lpstr>
      <vt:lpstr>PowerPoint Presentation</vt:lpstr>
      <vt:lpstr>PowerPoint Presentation</vt:lpstr>
      <vt:lpstr>PowerPoint Presentation</vt:lpstr>
      <vt:lpstr>    Seeking profit over contribution to scholarship   Predatory journals are characterised by:   • The deliberate deception of authors by either hiding or not disclosing fees (APC, handling fees, fast-track fees, etc.)   • The omission of any revenue-related information  • The simultaneous launch of a large number of journals, for example, in 2009 OMICS launched 200 journal titles   </vt:lpstr>
      <vt:lpstr>Example: Profit Making</vt:lpstr>
      <vt:lpstr>PowerPoint Presentation</vt:lpstr>
      <vt:lpstr>       Misrepresentation of abstracting, indexing and metrics   •  False claims of indexing in Web of Science and/or Scopus  and others  •  Claims of inclusion in databases of companies that provide  fake and misleading services   •  Claims and listing of fake indexing and other organisations  </vt:lpstr>
      <vt:lpstr>PowerPoint Presentation</vt:lpstr>
      <vt:lpstr>       Aggressive advertising and solicitation of articles  • Daily indiscriminate e-mails to prospective authors   • Increasingly familiar and flattering language   • The use of business marketing language, for example submit two  articles and pay for one  </vt:lpstr>
      <vt:lpstr>       Inappropriate journal title and scope    •  A broader disciplinary scope   •  A combination of scientific disciplines with very little in  common  •  Copying the titles of acclaimed journals, for example  Science and Nature  </vt:lpstr>
      <vt:lpstr>Example: Physiotherapy</vt:lpstr>
      <vt:lpstr>Example: Physiotherapy</vt:lpstr>
      <vt:lpstr>Example: Multidisciplinary</vt:lpstr>
      <vt:lpstr>The case of MDPI</vt:lpstr>
      <vt:lpstr>          </vt:lpstr>
      <vt:lpstr>          </vt:lpstr>
      <vt:lpstr>          </vt:lpstr>
      <vt:lpstr>PowerPoint Presentation</vt:lpstr>
      <vt:lpstr>Examples of resources already available</vt:lpstr>
      <vt:lpstr>PowerPoint Presentation</vt:lpstr>
      <vt:lpstr>Recommendations to authors, supervisors and mentors</vt:lpstr>
      <vt:lpstr>Recommendations to authors, supervisors and mentors</vt:lpstr>
      <vt:lpstr>Recommendations to authors, supervisors and mentors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Susan Veldsman</dc:creator>
  <cp:lastModifiedBy>Susan Veldsman</cp:lastModifiedBy>
  <cp:revision>5</cp:revision>
  <dcterms:created xsi:type="dcterms:W3CDTF">2023-03-01T13:23:09Z</dcterms:created>
  <dcterms:modified xsi:type="dcterms:W3CDTF">2025-02-20T07:28:21Z</dcterms:modified>
</cp:coreProperties>
</file>