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5"/>
  </p:sldMasterIdLst>
  <p:notesMasterIdLst>
    <p:notesMasterId r:id="rId23"/>
  </p:notesMasterIdLst>
  <p:handoutMasterIdLst>
    <p:handoutMasterId r:id="rId24"/>
  </p:handoutMasterIdLst>
  <p:sldIdLst>
    <p:sldId id="995" r:id="rId6"/>
    <p:sldId id="1093" r:id="rId7"/>
    <p:sldId id="1097" r:id="rId8"/>
    <p:sldId id="1096" r:id="rId9"/>
    <p:sldId id="1094" r:id="rId10"/>
    <p:sldId id="1095" r:id="rId11"/>
    <p:sldId id="1085" r:id="rId12"/>
    <p:sldId id="1084" r:id="rId13"/>
    <p:sldId id="993" r:id="rId14"/>
    <p:sldId id="1087" r:id="rId15"/>
    <p:sldId id="1086" r:id="rId16"/>
    <p:sldId id="1088" r:id="rId17"/>
    <p:sldId id="1089" r:id="rId18"/>
    <p:sldId id="1092" r:id="rId19"/>
    <p:sldId id="1091" r:id="rId20"/>
    <p:sldId id="1090" r:id="rId21"/>
    <p:sldId id="107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evel, Matthieu" initials="GM" lastIdx="5" clrIdx="0">
    <p:extLst>
      <p:ext uri="{19B8F6BF-5375-455C-9EA6-DF929625EA0E}">
        <p15:presenceInfo xmlns:p15="http://schemas.microsoft.com/office/powerpoint/2012/main" userId="S::m.guevel@unesco.org::59e580ac-477c-44d0-8c02-a45964b90ae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E3"/>
    <a:srgbClr val="004486"/>
    <a:srgbClr val="025FB7"/>
    <a:srgbClr val="F7F7F7"/>
    <a:srgbClr val="0EAAD1"/>
    <a:srgbClr val="E0A902"/>
    <a:srgbClr val="FFFFFF"/>
    <a:srgbClr val="E0D5E9"/>
    <a:srgbClr val="5479F7"/>
    <a:srgbClr val="11A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80" autoAdjust="0"/>
    <p:restoredTop sz="74524" autoAdjust="0"/>
  </p:normalViewPr>
  <p:slideViewPr>
    <p:cSldViewPr snapToGrid="0" showGuides="1">
      <p:cViewPr varScale="1">
        <p:scale>
          <a:sx n="80" d="100"/>
          <a:sy n="80" d="100"/>
        </p:scale>
        <p:origin x="992" y="480"/>
      </p:cViewPr>
      <p:guideLst>
        <p:guide orient="horz" pos="2137"/>
        <p:guide pos="3931"/>
      </p:guideLst>
    </p:cSldViewPr>
  </p:slideViewPr>
  <p:outlineViewPr>
    <p:cViewPr>
      <p:scale>
        <a:sx n="100" d="100"/>
        <a:sy n="100" d="100"/>
      </p:scale>
      <p:origin x="0" y="-414762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4D37D-97F2-475C-A1E2-537E803ECE88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CE3AA-5C90-4B1E-BB30-5DBE87DD2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00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F0453-48F6-41C1-944E-EB020FF094E5}" type="datetimeFigureOut">
              <a:rPr lang="fr-FR" smtClean="0"/>
              <a:t>20/02/2025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E205E-CD73-4305-88CF-892B440D76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74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 (Body CS)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E205E-CD73-4305-88CF-892B440D76A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68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Prestige should be earned by the quality of services.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E205E-CD73-4305-88CF-892B440D76A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4881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there is another problem with this new model: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E205E-CD73-4305-88CF-892B440D76A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127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2022 report by the </a:t>
            </a:r>
            <a:r>
              <a:rPr lang="en-US" dirty="0" err="1"/>
              <a:t>InterAcademies</a:t>
            </a:r>
            <a:r>
              <a:rPr lang="en-US" dirty="0"/>
              <a:t> Partnership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E205E-CD73-4305-88CF-892B440D76A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349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a real risk of avoiding/hurting smaller, non-central (non-N/W) journals by blacklists or assumed predation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E205E-CD73-4305-88CF-892B440D76A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815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2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4085573" y="-1343417"/>
            <a:ext cx="4020855" cy="10515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5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56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lide title : add y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9C1422C-A4FA-45ED-BD29-9E6ACF047CFD}"/>
              </a:ext>
            </a:extLst>
          </p:cNvPr>
          <p:cNvSpPr/>
          <p:nvPr userDrawn="1"/>
        </p:nvSpPr>
        <p:spPr>
          <a:xfrm>
            <a:off x="0" y="790834"/>
            <a:ext cx="12192000" cy="6067167"/>
          </a:xfrm>
          <a:prstGeom prst="rect">
            <a:avLst/>
          </a:prstGeom>
          <a:gradFill flip="none" rotWithShape="1">
            <a:gsLst>
              <a:gs pos="0">
                <a:srgbClr val="0077D4">
                  <a:shade val="30000"/>
                  <a:satMod val="115000"/>
                </a:srgbClr>
              </a:gs>
              <a:gs pos="50000">
                <a:srgbClr val="0077D4">
                  <a:shade val="67500"/>
                  <a:satMod val="115000"/>
                </a:srgbClr>
              </a:gs>
              <a:gs pos="100000">
                <a:srgbClr val="0077D4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9A7EDBE-D01B-4254-BDF5-4D04579FF3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8452" y="1751727"/>
            <a:ext cx="9112560" cy="80030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ts val="2775"/>
              </a:lnSpc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 OF PRESENTATION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E1186C3-0B50-4241-BA29-82E76CE7718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49" y="2819228"/>
            <a:ext cx="9112560" cy="39753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50" baseline="0">
                <a:solidFill>
                  <a:srgbClr val="FFFFFF"/>
                </a:solidFill>
              </a:defRPr>
            </a:lvl1pPr>
            <a:lvl2pPr marL="342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 or summary</a:t>
            </a:r>
          </a:p>
        </p:txBody>
      </p:sp>
    </p:spTree>
    <p:extLst>
      <p:ext uri="{BB962C8B-B14F-4D97-AF65-F5344CB8AC3E}">
        <p14:creationId xmlns:p14="http://schemas.microsoft.com/office/powerpoint/2010/main" val="4153692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Slide title : add y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9C1422C-A4FA-45ED-BD29-9E6ACF047CFD}"/>
              </a:ext>
            </a:extLst>
          </p:cNvPr>
          <p:cNvSpPr/>
          <p:nvPr userDrawn="1"/>
        </p:nvSpPr>
        <p:spPr>
          <a:xfrm>
            <a:off x="0" y="0"/>
            <a:ext cx="12192000" cy="6293708"/>
          </a:xfrm>
          <a:prstGeom prst="rect">
            <a:avLst/>
          </a:prstGeom>
          <a:gradFill flip="none" rotWithShape="1">
            <a:gsLst>
              <a:gs pos="0">
                <a:srgbClr val="0077D4">
                  <a:shade val="30000"/>
                  <a:satMod val="115000"/>
                </a:srgbClr>
              </a:gs>
              <a:gs pos="50000">
                <a:srgbClr val="0077D4">
                  <a:shade val="67500"/>
                  <a:satMod val="115000"/>
                </a:srgbClr>
              </a:gs>
              <a:gs pos="100000">
                <a:srgbClr val="0077D4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9A7EDBE-D01B-4254-BDF5-4D04579FF3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8452" y="1751727"/>
            <a:ext cx="9112560" cy="80030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ts val="2775"/>
              </a:lnSpc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Main Title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E1186C3-0B50-4241-BA29-82E76CE7718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49" y="2819228"/>
            <a:ext cx="9112560" cy="39753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50" baseline="0">
                <a:solidFill>
                  <a:srgbClr val="FFFFFF"/>
                </a:solidFill>
              </a:defRPr>
            </a:lvl1pPr>
            <a:lvl2pPr marL="342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Subtext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CD2FCD1-353F-4178-A57A-97B878211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29" y="6361885"/>
            <a:ext cx="2181802" cy="46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59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065" y="33"/>
            <a:ext cx="12191997" cy="3335383"/>
          </a:xfrm>
          <a:prstGeom prst="rect">
            <a:avLst/>
          </a:prstGeom>
          <a:gradFill flip="none" rotWithShape="1">
            <a:gsLst>
              <a:gs pos="0">
                <a:srgbClr val="004983"/>
              </a:gs>
              <a:gs pos="100000">
                <a:srgbClr val="0077D4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aseline="-25000" dirty="0">
              <a:ln>
                <a:solidFill>
                  <a:srgbClr val="363636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146291" y="3655002"/>
            <a:ext cx="7897284" cy="606692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b="1" baseline="0">
                <a:solidFill>
                  <a:srgbClr val="0077D4"/>
                </a:solidFill>
              </a:defRPr>
            </a:lvl1pPr>
          </a:lstStyle>
          <a:p>
            <a:pPr lvl="0"/>
            <a:r>
              <a:rPr lang="en-US" dirty="0"/>
              <a:t>Transition Slide Headline</a:t>
            </a:r>
            <a:endParaRPr lang="fr-FR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2" hasCustomPrompt="1"/>
          </p:nvPr>
        </p:nvSpPr>
        <p:spPr>
          <a:xfrm>
            <a:off x="2146291" y="4444580"/>
            <a:ext cx="7897284" cy="6066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en-US" dirty="0"/>
              <a:t>Additional details</a:t>
            </a:r>
            <a:endParaRPr lang="fr-FR" dirty="0"/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2146291" y="1845102"/>
            <a:ext cx="1499196" cy="1155593"/>
          </a:xfrm>
          <a:prstGeom prst="rect">
            <a:avLst/>
          </a:prstGeom>
          <a:effectLst/>
        </p:spPr>
        <p:txBody>
          <a:bodyPr/>
          <a:lstStyle>
            <a:lvl1pPr marL="0" indent="0" algn="l">
              <a:buNone/>
              <a:defRPr sz="6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X.</a:t>
            </a:r>
            <a:endParaRPr lang="fr-FR" dirty="0"/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id="{32CB077F-C1D5-4E1E-BAAD-0EEA4B0940FC}"/>
              </a:ext>
            </a:extLst>
          </p:cNvPr>
          <p:cNvSpPr txBox="1"/>
          <p:nvPr userDrawn="1"/>
        </p:nvSpPr>
        <p:spPr>
          <a:xfrm>
            <a:off x="11602576" y="6552000"/>
            <a:ext cx="287024" cy="3007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endParaRPr lang="en-US" sz="675" dirty="0">
              <a:solidFill>
                <a:srgbClr val="C5192D"/>
              </a:solidFill>
            </a:endParaRPr>
          </a:p>
        </p:txBody>
      </p:sp>
      <p:sp>
        <p:nvSpPr>
          <p:cNvPr id="20" name="TextBox 24">
            <a:extLst>
              <a:ext uri="{FF2B5EF4-FFF2-40B4-BE49-F238E27FC236}">
                <a16:creationId xmlns:a16="http://schemas.microsoft.com/office/drawing/2014/main" id="{08F0A3B2-AC19-4C50-99B8-8ED9D3AC1147}"/>
              </a:ext>
            </a:extLst>
          </p:cNvPr>
          <p:cNvSpPr txBox="1"/>
          <p:nvPr userDrawn="1"/>
        </p:nvSpPr>
        <p:spPr>
          <a:xfrm>
            <a:off x="11602576" y="6552000"/>
            <a:ext cx="287024" cy="3007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endParaRPr lang="en-US" sz="675" dirty="0">
              <a:solidFill>
                <a:srgbClr val="C5192D"/>
              </a:solidFill>
            </a:endParaRPr>
          </a:p>
        </p:txBody>
      </p:sp>
      <p:cxnSp>
        <p:nvCxnSpPr>
          <p:cNvPr id="31" name="Straight Connector 14">
            <a:extLst>
              <a:ext uri="{FF2B5EF4-FFF2-40B4-BE49-F238E27FC236}">
                <a16:creationId xmlns:a16="http://schemas.microsoft.com/office/drawing/2014/main" id="{EB745C22-0374-44D0-9FFA-C71B9E5A5145}"/>
              </a:ext>
            </a:extLst>
          </p:cNvPr>
          <p:cNvCxnSpPr/>
          <p:nvPr userDrawn="1"/>
        </p:nvCxnSpPr>
        <p:spPr>
          <a:xfrm>
            <a:off x="3061471" y="6324869"/>
            <a:ext cx="0" cy="5381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095B87B6-6F0C-4D5E-90BD-8E421833DB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67278" y="6488755"/>
            <a:ext cx="3255313" cy="22351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/>
              <a:t>Insert the </a:t>
            </a:r>
            <a:r>
              <a:rPr lang="fr-FR" dirty="0" err="1"/>
              <a:t>title</a:t>
            </a:r>
            <a:r>
              <a:rPr lang="fr-FR" dirty="0"/>
              <a:t> of the </a:t>
            </a:r>
            <a:r>
              <a:rPr lang="fr-FR" dirty="0" err="1"/>
              <a:t>presentation</a:t>
            </a:r>
            <a:endParaRPr lang="fr-FR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7F97BE1-0F77-4B1D-9811-4C46190A43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29" y="6361885"/>
            <a:ext cx="2181802" cy="46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302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 userDrawn="1"/>
        </p:nvSpPr>
        <p:spPr>
          <a:xfrm>
            <a:off x="-18483" y="0"/>
            <a:ext cx="4112576" cy="6858000"/>
          </a:xfrm>
          <a:prstGeom prst="rect">
            <a:avLst/>
          </a:prstGeom>
          <a:gradFill>
            <a:gsLst>
              <a:gs pos="0">
                <a:srgbClr val="004983"/>
              </a:gs>
              <a:gs pos="100000">
                <a:srgbClr val="0077D4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aseline="-25000" dirty="0">
              <a:ln>
                <a:solidFill>
                  <a:srgbClr val="363636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42" name="Text Placeholder 13"/>
          <p:cNvSpPr>
            <a:spLocks noGrp="1"/>
          </p:cNvSpPr>
          <p:nvPr>
            <p:ph type="body" sz="quarter" idx="29" hasCustomPrompt="1"/>
          </p:nvPr>
        </p:nvSpPr>
        <p:spPr>
          <a:xfrm>
            <a:off x="3296193" y="1904387"/>
            <a:ext cx="785224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1" baseline="0">
                <a:solidFill>
                  <a:srgbClr val="EEF3FA"/>
                </a:solidFill>
              </a:defRPr>
            </a:lvl1pPr>
          </a:lstStyle>
          <a:p>
            <a:pPr lvl="0"/>
            <a:r>
              <a:rPr lang="fr-FR" dirty="0"/>
              <a:t>2</a:t>
            </a:r>
          </a:p>
        </p:txBody>
      </p:sp>
      <p:sp>
        <p:nvSpPr>
          <p:cNvPr id="343" name="Text Placeholder 13"/>
          <p:cNvSpPr>
            <a:spLocks noGrp="1"/>
          </p:cNvSpPr>
          <p:nvPr>
            <p:ph type="body" sz="quarter" idx="30" hasCustomPrompt="1"/>
          </p:nvPr>
        </p:nvSpPr>
        <p:spPr>
          <a:xfrm>
            <a:off x="4278813" y="1904387"/>
            <a:ext cx="5061995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0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fr-FR" dirty="0" err="1"/>
              <a:t>Chapter</a:t>
            </a:r>
            <a:r>
              <a:rPr lang="fr-FR" dirty="0"/>
              <a:t> 2</a:t>
            </a:r>
          </a:p>
        </p:txBody>
      </p:sp>
      <p:sp>
        <p:nvSpPr>
          <p:cNvPr id="344" name="Text Placeholder 13"/>
          <p:cNvSpPr>
            <a:spLocks noGrp="1"/>
          </p:cNvSpPr>
          <p:nvPr>
            <p:ph type="body" sz="quarter" idx="31" hasCustomPrompt="1"/>
          </p:nvPr>
        </p:nvSpPr>
        <p:spPr>
          <a:xfrm>
            <a:off x="9340809" y="1901409"/>
            <a:ext cx="674048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350" b="0" baseline="0">
                <a:solidFill>
                  <a:srgbClr val="024A84"/>
                </a:solidFill>
              </a:defRPr>
            </a:lvl1pPr>
          </a:lstStyle>
          <a:p>
            <a:pPr lvl="0"/>
            <a:r>
              <a:rPr lang="fr-FR" dirty="0" err="1"/>
              <a:t>p.X</a:t>
            </a:r>
            <a:endParaRPr lang="fr-FR" dirty="0"/>
          </a:p>
        </p:txBody>
      </p:sp>
      <p:sp>
        <p:nvSpPr>
          <p:cNvPr id="347" name="Text Placeholder 13"/>
          <p:cNvSpPr>
            <a:spLocks noGrp="1"/>
          </p:cNvSpPr>
          <p:nvPr>
            <p:ph type="body" sz="quarter" idx="32" hasCustomPrompt="1"/>
          </p:nvPr>
        </p:nvSpPr>
        <p:spPr>
          <a:xfrm>
            <a:off x="3290389" y="2479562"/>
            <a:ext cx="785224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1" baseline="0">
                <a:solidFill>
                  <a:srgbClr val="EEF3FA"/>
                </a:solidFill>
              </a:defRPr>
            </a:lvl1pPr>
          </a:lstStyle>
          <a:p>
            <a:pPr lvl="0"/>
            <a:r>
              <a:rPr lang="fr-FR" dirty="0"/>
              <a:t>3</a:t>
            </a:r>
          </a:p>
        </p:txBody>
      </p:sp>
      <p:sp>
        <p:nvSpPr>
          <p:cNvPr id="348" name="Text Placeholder 13"/>
          <p:cNvSpPr>
            <a:spLocks noGrp="1"/>
          </p:cNvSpPr>
          <p:nvPr>
            <p:ph type="body" sz="quarter" idx="33" hasCustomPrompt="1"/>
          </p:nvPr>
        </p:nvSpPr>
        <p:spPr>
          <a:xfrm>
            <a:off x="4273009" y="2479562"/>
            <a:ext cx="5061995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0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fr-FR" dirty="0" err="1"/>
              <a:t>Chapter</a:t>
            </a:r>
            <a:r>
              <a:rPr lang="fr-FR" dirty="0"/>
              <a:t> 3</a:t>
            </a:r>
          </a:p>
        </p:txBody>
      </p:sp>
      <p:sp>
        <p:nvSpPr>
          <p:cNvPr id="349" name="Text Placeholder 13"/>
          <p:cNvSpPr>
            <a:spLocks noGrp="1"/>
          </p:cNvSpPr>
          <p:nvPr>
            <p:ph type="body" sz="quarter" idx="34" hasCustomPrompt="1"/>
          </p:nvPr>
        </p:nvSpPr>
        <p:spPr>
          <a:xfrm>
            <a:off x="9335005" y="2476584"/>
            <a:ext cx="674048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350" b="0" baseline="0">
                <a:solidFill>
                  <a:srgbClr val="024A84"/>
                </a:solidFill>
              </a:defRPr>
            </a:lvl1pPr>
          </a:lstStyle>
          <a:p>
            <a:pPr lvl="0"/>
            <a:r>
              <a:rPr lang="fr-FR" dirty="0" err="1"/>
              <a:t>p.X</a:t>
            </a:r>
            <a:endParaRPr lang="fr-FR" dirty="0"/>
          </a:p>
        </p:txBody>
      </p:sp>
      <p:sp>
        <p:nvSpPr>
          <p:cNvPr id="357" name="Text Placeholder 13"/>
          <p:cNvSpPr>
            <a:spLocks noGrp="1"/>
          </p:cNvSpPr>
          <p:nvPr>
            <p:ph type="body" sz="quarter" idx="35" hasCustomPrompt="1"/>
          </p:nvPr>
        </p:nvSpPr>
        <p:spPr>
          <a:xfrm>
            <a:off x="3296195" y="3051759"/>
            <a:ext cx="785224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1" baseline="0">
                <a:solidFill>
                  <a:srgbClr val="EEF3FA"/>
                </a:solidFill>
              </a:defRPr>
            </a:lvl1pPr>
          </a:lstStyle>
          <a:p>
            <a:pPr lvl="0"/>
            <a:r>
              <a:rPr lang="fr-FR" dirty="0"/>
              <a:t>4</a:t>
            </a:r>
          </a:p>
        </p:txBody>
      </p:sp>
      <p:sp>
        <p:nvSpPr>
          <p:cNvPr id="358" name="Text Placeholder 13"/>
          <p:cNvSpPr>
            <a:spLocks noGrp="1"/>
          </p:cNvSpPr>
          <p:nvPr>
            <p:ph type="body" sz="quarter" idx="36" hasCustomPrompt="1"/>
          </p:nvPr>
        </p:nvSpPr>
        <p:spPr>
          <a:xfrm>
            <a:off x="4278817" y="3051759"/>
            <a:ext cx="5061995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0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fr-FR" dirty="0" err="1"/>
              <a:t>Chapter</a:t>
            </a:r>
            <a:r>
              <a:rPr lang="fr-FR" dirty="0"/>
              <a:t> 4</a:t>
            </a:r>
          </a:p>
        </p:txBody>
      </p:sp>
      <p:sp>
        <p:nvSpPr>
          <p:cNvPr id="359" name="Text Placeholder 13"/>
          <p:cNvSpPr>
            <a:spLocks noGrp="1"/>
          </p:cNvSpPr>
          <p:nvPr>
            <p:ph type="body" sz="quarter" idx="37" hasCustomPrompt="1"/>
          </p:nvPr>
        </p:nvSpPr>
        <p:spPr>
          <a:xfrm>
            <a:off x="9340811" y="3048781"/>
            <a:ext cx="674048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350" b="0" baseline="0">
                <a:solidFill>
                  <a:srgbClr val="024A84"/>
                </a:solidFill>
              </a:defRPr>
            </a:lvl1pPr>
          </a:lstStyle>
          <a:p>
            <a:pPr lvl="0"/>
            <a:r>
              <a:rPr lang="fr-FR" dirty="0" err="1"/>
              <a:t>p.X</a:t>
            </a:r>
            <a:endParaRPr lang="fr-FR" dirty="0"/>
          </a:p>
        </p:txBody>
      </p:sp>
      <p:sp>
        <p:nvSpPr>
          <p:cNvPr id="367" name="Text Placeholder 13"/>
          <p:cNvSpPr>
            <a:spLocks noGrp="1"/>
          </p:cNvSpPr>
          <p:nvPr>
            <p:ph type="body" sz="quarter" idx="38" hasCustomPrompt="1"/>
          </p:nvPr>
        </p:nvSpPr>
        <p:spPr>
          <a:xfrm>
            <a:off x="3290388" y="3627901"/>
            <a:ext cx="785224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1" baseline="0">
                <a:solidFill>
                  <a:srgbClr val="EEF3FA"/>
                </a:solidFill>
              </a:defRPr>
            </a:lvl1pPr>
          </a:lstStyle>
          <a:p>
            <a:pPr lvl="0"/>
            <a:r>
              <a:rPr lang="fr-FR" dirty="0"/>
              <a:t>5</a:t>
            </a:r>
          </a:p>
        </p:txBody>
      </p:sp>
      <p:sp>
        <p:nvSpPr>
          <p:cNvPr id="368" name="Text Placeholder 13"/>
          <p:cNvSpPr>
            <a:spLocks noGrp="1"/>
          </p:cNvSpPr>
          <p:nvPr>
            <p:ph type="body" sz="quarter" idx="39" hasCustomPrompt="1"/>
          </p:nvPr>
        </p:nvSpPr>
        <p:spPr>
          <a:xfrm>
            <a:off x="4273009" y="3627901"/>
            <a:ext cx="5061995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0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fr-FR" dirty="0" err="1"/>
              <a:t>Chapter</a:t>
            </a:r>
            <a:r>
              <a:rPr lang="fr-FR" dirty="0"/>
              <a:t> 5</a:t>
            </a:r>
          </a:p>
        </p:txBody>
      </p:sp>
      <p:sp>
        <p:nvSpPr>
          <p:cNvPr id="369" name="Text Placeholder 13"/>
          <p:cNvSpPr>
            <a:spLocks noGrp="1"/>
          </p:cNvSpPr>
          <p:nvPr>
            <p:ph type="body" sz="quarter" idx="40" hasCustomPrompt="1"/>
          </p:nvPr>
        </p:nvSpPr>
        <p:spPr>
          <a:xfrm>
            <a:off x="9335004" y="3624923"/>
            <a:ext cx="674048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350" b="0" baseline="0">
                <a:solidFill>
                  <a:srgbClr val="024A84"/>
                </a:solidFill>
              </a:defRPr>
            </a:lvl1pPr>
          </a:lstStyle>
          <a:p>
            <a:pPr lvl="0"/>
            <a:r>
              <a:rPr lang="fr-FR" dirty="0" err="1"/>
              <a:t>p.X</a:t>
            </a:r>
            <a:endParaRPr lang="fr-FR" dirty="0"/>
          </a:p>
        </p:txBody>
      </p:sp>
      <p:sp>
        <p:nvSpPr>
          <p:cNvPr id="372" name="Text Placeholder 13"/>
          <p:cNvSpPr>
            <a:spLocks noGrp="1"/>
          </p:cNvSpPr>
          <p:nvPr>
            <p:ph type="body" sz="quarter" idx="41" hasCustomPrompt="1"/>
          </p:nvPr>
        </p:nvSpPr>
        <p:spPr>
          <a:xfrm>
            <a:off x="3296196" y="4193212"/>
            <a:ext cx="785224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1" baseline="0">
                <a:solidFill>
                  <a:srgbClr val="EEF3FA"/>
                </a:solidFill>
              </a:defRPr>
            </a:lvl1pPr>
          </a:lstStyle>
          <a:p>
            <a:pPr lvl="0"/>
            <a:r>
              <a:rPr lang="fr-FR" dirty="0"/>
              <a:t>6</a:t>
            </a:r>
          </a:p>
        </p:txBody>
      </p:sp>
      <p:sp>
        <p:nvSpPr>
          <p:cNvPr id="373" name="Text Placeholder 13"/>
          <p:cNvSpPr>
            <a:spLocks noGrp="1"/>
          </p:cNvSpPr>
          <p:nvPr>
            <p:ph type="body" sz="quarter" idx="42" hasCustomPrompt="1"/>
          </p:nvPr>
        </p:nvSpPr>
        <p:spPr>
          <a:xfrm>
            <a:off x="4278817" y="4193212"/>
            <a:ext cx="5061995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0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fr-FR" dirty="0" err="1"/>
              <a:t>Chapter</a:t>
            </a:r>
            <a:r>
              <a:rPr lang="fr-FR" dirty="0"/>
              <a:t> 6</a:t>
            </a:r>
          </a:p>
        </p:txBody>
      </p:sp>
      <p:sp>
        <p:nvSpPr>
          <p:cNvPr id="374" name="Text Placeholder 13"/>
          <p:cNvSpPr>
            <a:spLocks noGrp="1"/>
          </p:cNvSpPr>
          <p:nvPr>
            <p:ph type="body" sz="quarter" idx="43" hasCustomPrompt="1"/>
          </p:nvPr>
        </p:nvSpPr>
        <p:spPr>
          <a:xfrm>
            <a:off x="9340812" y="4190234"/>
            <a:ext cx="674048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350" b="0" baseline="0">
                <a:solidFill>
                  <a:srgbClr val="024A84"/>
                </a:solidFill>
              </a:defRPr>
            </a:lvl1pPr>
          </a:lstStyle>
          <a:p>
            <a:pPr lvl="0"/>
            <a:r>
              <a:rPr lang="fr-FR" dirty="0" err="1"/>
              <a:t>p.X</a:t>
            </a:r>
            <a:endParaRPr lang="fr-FR" dirty="0"/>
          </a:p>
        </p:txBody>
      </p:sp>
      <p:sp>
        <p:nvSpPr>
          <p:cNvPr id="377" name="Text Placeholder 13"/>
          <p:cNvSpPr>
            <a:spLocks noGrp="1"/>
          </p:cNvSpPr>
          <p:nvPr>
            <p:ph type="body" sz="quarter" idx="44" hasCustomPrompt="1"/>
          </p:nvPr>
        </p:nvSpPr>
        <p:spPr>
          <a:xfrm>
            <a:off x="3301997" y="1363921"/>
            <a:ext cx="785224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1" baseline="0">
                <a:solidFill>
                  <a:srgbClr val="EEF3FA"/>
                </a:solidFill>
              </a:defRPr>
            </a:lvl1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378" name="Text Placeholder 13"/>
          <p:cNvSpPr>
            <a:spLocks noGrp="1"/>
          </p:cNvSpPr>
          <p:nvPr>
            <p:ph type="body" sz="quarter" idx="45" hasCustomPrompt="1"/>
          </p:nvPr>
        </p:nvSpPr>
        <p:spPr>
          <a:xfrm>
            <a:off x="4284617" y="1363921"/>
            <a:ext cx="5061995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500" b="0" baseline="0">
                <a:solidFill>
                  <a:srgbClr val="363636"/>
                </a:solidFill>
              </a:defRPr>
            </a:lvl1pPr>
          </a:lstStyle>
          <a:p>
            <a:pPr lvl="0"/>
            <a:r>
              <a:rPr lang="fr-FR" dirty="0" err="1"/>
              <a:t>Chapter</a:t>
            </a:r>
            <a:r>
              <a:rPr lang="fr-FR" dirty="0"/>
              <a:t> 1</a:t>
            </a:r>
          </a:p>
        </p:txBody>
      </p:sp>
      <p:sp>
        <p:nvSpPr>
          <p:cNvPr id="379" name="Text Placeholder 13"/>
          <p:cNvSpPr>
            <a:spLocks noGrp="1"/>
          </p:cNvSpPr>
          <p:nvPr>
            <p:ph type="body" sz="quarter" idx="46" hasCustomPrompt="1"/>
          </p:nvPr>
        </p:nvSpPr>
        <p:spPr>
          <a:xfrm>
            <a:off x="9346613" y="1360943"/>
            <a:ext cx="674048" cy="312738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350" b="0" baseline="0">
                <a:solidFill>
                  <a:srgbClr val="024A84"/>
                </a:solidFill>
              </a:defRPr>
            </a:lvl1pPr>
          </a:lstStyle>
          <a:p>
            <a:pPr lvl="0"/>
            <a:r>
              <a:rPr lang="fr-FR" dirty="0" err="1"/>
              <a:t>p.X</a:t>
            </a:r>
            <a:endParaRPr lang="fr-FR" dirty="0"/>
          </a:p>
        </p:txBody>
      </p:sp>
      <p:pic>
        <p:nvPicPr>
          <p:cNvPr id="22" name="Picture 21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9380ABD-6A70-42EA-ABF5-FEB09B3E9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6" y="6367184"/>
            <a:ext cx="2181802" cy="4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30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 userDrawn="1"/>
        </p:nvSpPr>
        <p:spPr>
          <a:xfrm>
            <a:off x="0" y="0"/>
            <a:ext cx="4112576" cy="6858000"/>
          </a:xfrm>
          <a:prstGeom prst="rect">
            <a:avLst/>
          </a:prstGeom>
          <a:gradFill>
            <a:gsLst>
              <a:gs pos="0">
                <a:srgbClr val="004983"/>
              </a:gs>
              <a:gs pos="100000">
                <a:srgbClr val="0077D4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aseline="-25000">
              <a:ln>
                <a:solidFill>
                  <a:srgbClr val="363636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Espace réservé du texte 4">
            <a:extLst>
              <a:ext uri="{FF2B5EF4-FFF2-40B4-BE49-F238E27FC236}">
                <a16:creationId xmlns:a16="http://schemas.microsoft.com/office/drawing/2014/main" id="{B2C15B89-4A37-463A-9D62-7972F7D8CE1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67278" y="6488755"/>
            <a:ext cx="3255313" cy="22351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fr-FR" sz="900" kern="1200" baseline="0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Edit </a:t>
            </a:r>
            <a:r>
              <a:rPr lang="fr-FR" err="1"/>
              <a:t>this</a:t>
            </a:r>
            <a:r>
              <a:rPr lang="fr-FR"/>
              <a:t> part </a:t>
            </a:r>
            <a:r>
              <a:rPr lang="fr-FR" err="1"/>
              <a:t>with</a:t>
            </a:r>
            <a:r>
              <a:rPr lang="fr-FR"/>
              <a:t> </a:t>
            </a:r>
            <a:r>
              <a:rPr lang="fr-FR" err="1"/>
              <a:t>name</a:t>
            </a:r>
            <a:r>
              <a:rPr lang="fr-FR"/>
              <a:t> of division/</a:t>
            </a:r>
            <a:r>
              <a:rPr lang="fr-FR" err="1"/>
              <a:t>subject</a:t>
            </a:r>
            <a:r>
              <a:rPr lang="fr-FR"/>
              <a:t>/</a:t>
            </a:r>
          </a:p>
        </p:txBody>
      </p:sp>
      <p:pic>
        <p:nvPicPr>
          <p:cNvPr id="5" name="Picture 4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9B30CD2-7D63-4412-9691-462BC550D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6" y="6367184"/>
            <a:ext cx="2181802" cy="4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84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7821C45-9C17-4B09-A58B-94A9B8A2058C}"/>
              </a:ext>
            </a:extLst>
          </p:cNvPr>
          <p:cNvSpPr/>
          <p:nvPr userDrawn="1"/>
        </p:nvSpPr>
        <p:spPr>
          <a:xfrm>
            <a:off x="0" y="6336080"/>
            <a:ext cx="12192000" cy="521921"/>
          </a:xfrm>
          <a:prstGeom prst="rect">
            <a:avLst/>
          </a:prstGeom>
          <a:gradFill flip="none" rotWithShape="1">
            <a:gsLst>
              <a:gs pos="0">
                <a:srgbClr val="004983"/>
              </a:gs>
              <a:gs pos="100000">
                <a:srgbClr val="0077D4"/>
              </a:gs>
            </a:gsLst>
            <a:lin ang="135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D9E65D-2E58-4CF1-80D7-A1321325AF62}"/>
              </a:ext>
            </a:extLst>
          </p:cNvPr>
          <p:cNvSpPr/>
          <p:nvPr userDrawn="1"/>
        </p:nvSpPr>
        <p:spPr>
          <a:xfrm>
            <a:off x="-1065" y="28"/>
            <a:ext cx="12191997" cy="758619"/>
          </a:xfrm>
          <a:prstGeom prst="rect">
            <a:avLst/>
          </a:prstGeom>
          <a:gradFill flip="none" rotWithShape="1">
            <a:gsLst>
              <a:gs pos="100000">
                <a:srgbClr val="004983"/>
              </a:gs>
              <a:gs pos="0">
                <a:srgbClr val="0077D4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aseline="-25000" dirty="0">
              <a:ln>
                <a:solidFill>
                  <a:srgbClr val="363636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49AEBCB-52F6-45B2-A57F-885004950E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894" y="151609"/>
            <a:ext cx="11350193" cy="455408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ts val="2775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title of the slide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C7FD5E-15F4-43A5-8E6C-29529CD2A7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879" y="959562"/>
            <a:ext cx="11350208" cy="971789"/>
          </a:xfrm>
          <a:prstGeom prst="rect">
            <a:avLst/>
          </a:prstGeom>
          <a:effectLst/>
        </p:spPr>
        <p:txBody>
          <a:bodyPr/>
          <a:lstStyle>
            <a:lvl1pPr marL="0" indent="0" algn="l">
              <a:buClr>
                <a:srgbClr val="024A84"/>
              </a:buClr>
              <a:buFont typeface="Arial" panose="020B0604020202020204" pitchFamily="34" charset="0"/>
              <a:buNone/>
              <a:defRPr sz="1350" b="1">
                <a:solidFill>
                  <a:schemeClr val="bg2">
                    <a:lumMod val="10000"/>
                  </a:schemeClr>
                </a:solidFill>
              </a:defRPr>
            </a:lvl1pPr>
            <a:lvl2pPr marL="0" indent="0" algn="l">
              <a:buClr>
                <a:srgbClr val="024A84"/>
              </a:buClr>
              <a:buFont typeface="Arial" panose="020B0604020202020204" pitchFamily="34" charset="0"/>
              <a:buNone/>
              <a:defRPr sz="1050" b="1">
                <a:solidFill>
                  <a:srgbClr val="0077D4"/>
                </a:solidFill>
              </a:defRPr>
            </a:lvl2pPr>
            <a:lvl3pPr marL="0" indent="0" algn="l">
              <a:buClr>
                <a:srgbClr val="024A84"/>
              </a:buClr>
              <a:buFont typeface="Arial" panose="020B0604020202020204" pitchFamily="34" charset="0"/>
              <a:buNone/>
              <a:defRPr sz="900"/>
            </a:lvl3pPr>
            <a:lvl4pPr marL="1199970" indent="-171426" algn="just">
              <a:buClr>
                <a:srgbClr val="024A84"/>
              </a:buClr>
              <a:buFont typeface="Arial" panose="020B0604020202020204" pitchFamily="34" charset="0"/>
              <a:buChar char="•"/>
              <a:defRPr sz="825"/>
            </a:lvl4pPr>
            <a:lvl5pPr marL="1542818" indent="-171426" algn="just">
              <a:buClr>
                <a:srgbClr val="024A84"/>
              </a:buClr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11" name="TextBox 24">
            <a:extLst>
              <a:ext uri="{FF2B5EF4-FFF2-40B4-BE49-F238E27FC236}">
                <a16:creationId xmlns:a16="http://schemas.microsoft.com/office/drawing/2014/main" id="{17336C9A-B076-4656-8BBA-963E90A9405C}"/>
              </a:ext>
            </a:extLst>
          </p:cNvPr>
          <p:cNvSpPr txBox="1"/>
          <p:nvPr userDrawn="1"/>
        </p:nvSpPr>
        <p:spPr>
          <a:xfrm>
            <a:off x="11602576" y="6552000"/>
            <a:ext cx="287024" cy="3007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endParaRPr lang="en-US" sz="675" dirty="0">
              <a:solidFill>
                <a:srgbClr val="C5192D"/>
              </a:solidFill>
            </a:endParaRP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AA8FC206-02A5-43F9-849D-DC76261D0734}"/>
              </a:ext>
            </a:extLst>
          </p:cNvPr>
          <p:cNvSpPr txBox="1"/>
          <p:nvPr userDrawn="1"/>
        </p:nvSpPr>
        <p:spPr>
          <a:xfrm>
            <a:off x="11602576" y="6552000"/>
            <a:ext cx="287024" cy="3007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endParaRPr lang="en-US" sz="675" dirty="0">
              <a:solidFill>
                <a:srgbClr val="C5192D"/>
              </a:solidFill>
            </a:endParaRP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EA29732-7844-43C8-8145-B8D9665017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67277" y="6488753"/>
            <a:ext cx="3255313" cy="22351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Insert the </a:t>
            </a:r>
            <a:r>
              <a:rPr lang="fr-FR" dirty="0" err="1"/>
              <a:t>title</a:t>
            </a:r>
            <a:r>
              <a:rPr lang="fr-FR" dirty="0"/>
              <a:t> of the </a:t>
            </a:r>
            <a:r>
              <a:rPr lang="fr-FR" dirty="0" err="1"/>
              <a:t>presentation</a:t>
            </a:r>
            <a:endParaRPr lang="fr-FR" dirty="0"/>
          </a:p>
        </p:txBody>
      </p:sp>
      <p:pic>
        <p:nvPicPr>
          <p:cNvPr id="10" name="Picture 9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96210B95-FEB4-44B5-9739-F23E710DD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6" y="6367184"/>
            <a:ext cx="2181802" cy="4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40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title : add y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0B637B1-A9C8-4913-8C41-59CF46A1463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611396"/>
            <a:ext cx="12192000" cy="5675355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CLICK ON THE ICON TO ADD AN IMAGE. THIS IS A TITLE SLIDE, DO NOT USE THIS SLIDE TO WRITE CONTENT. ONLY THE TITLE &amp; IMAGE.</a:t>
            </a:r>
          </a:p>
          <a:p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C1422C-A4FA-45ED-BD29-9E6ACF047CFD}"/>
              </a:ext>
            </a:extLst>
          </p:cNvPr>
          <p:cNvSpPr/>
          <p:nvPr userDrawn="1"/>
        </p:nvSpPr>
        <p:spPr>
          <a:xfrm>
            <a:off x="0" y="1"/>
            <a:ext cx="12192000" cy="2611395"/>
          </a:xfrm>
          <a:prstGeom prst="rect">
            <a:avLst/>
          </a:prstGeom>
          <a:gradFill flip="none" rotWithShape="1">
            <a:gsLst>
              <a:gs pos="0">
                <a:srgbClr val="0077D4">
                  <a:shade val="30000"/>
                  <a:satMod val="115000"/>
                </a:srgbClr>
              </a:gs>
              <a:gs pos="50000">
                <a:srgbClr val="0077D4">
                  <a:shade val="67500"/>
                  <a:satMod val="115000"/>
                </a:srgbClr>
              </a:gs>
              <a:gs pos="100000">
                <a:srgbClr val="0077D4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9A7EDBE-D01B-4254-BDF5-4D04579FF3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8449" y="1020747"/>
            <a:ext cx="9112560" cy="80030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ts val="2775"/>
              </a:lnSpc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 OF PRESENTATION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E1186C3-0B50-4241-BA29-82E76CE7718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49" y="1942672"/>
            <a:ext cx="9112560" cy="39753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50" baseline="0">
                <a:solidFill>
                  <a:srgbClr val="FFFFFF"/>
                </a:solidFill>
              </a:defRPr>
            </a:lvl1pPr>
            <a:lvl2pPr marL="342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 or summary</a:t>
            </a:r>
          </a:p>
        </p:txBody>
      </p:sp>
      <p:pic>
        <p:nvPicPr>
          <p:cNvPr id="10" name="Picture 9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97E740B9-F6F3-4231-9031-B597EEE266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39" y="181926"/>
            <a:ext cx="2181802" cy="4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2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6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551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0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30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74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3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1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6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5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788" r:id="rId12"/>
    <p:sldLayoutId id="2147483789" r:id="rId13"/>
    <p:sldLayoutId id="2147483782" r:id="rId14"/>
    <p:sldLayoutId id="2147483781" r:id="rId15"/>
    <p:sldLayoutId id="2147483783" r:id="rId16"/>
    <p:sldLayoutId id="2147483805" r:id="rId17"/>
    <p:sldLayoutId id="214748380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hinkcheckattend.org/" TargetMode="External"/><Relationship Id="rId2" Type="http://schemas.openxmlformats.org/officeDocument/2006/relationships/hyperlink" Target="https://thinkchecksubmit.org/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10" Type="http://schemas.openxmlformats.org/officeDocument/2006/relationships/hyperlink" Target="mailto:openscience@unesco.org" TargetMode="External"/><Relationship Id="rId4" Type="http://schemas.openxmlformats.org/officeDocument/2006/relationships/hyperlink" Target="https://www.unesco.org/open-science" TargetMode="External"/><Relationship Id="rId9" Type="http://schemas.openxmlformats.org/officeDocument/2006/relationships/image" Target="../media/image3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6F76797-4ABE-9A8A-8735-8E747E7E7AAE}"/>
              </a:ext>
            </a:extLst>
          </p:cNvPr>
          <p:cNvSpPr txBox="1"/>
          <p:nvPr/>
        </p:nvSpPr>
        <p:spPr>
          <a:xfrm>
            <a:off x="989556" y="1183086"/>
            <a:ext cx="11202444" cy="5355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ea typeface="+mj-ea"/>
                <a:cs typeface="+mj-cs"/>
              </a:rPr>
              <a:t>Identifying and avoiding predatory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2DB251-1D4E-1D78-3E1E-A407B34D10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1468" y="2942085"/>
            <a:ext cx="7187256" cy="3020732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910F35C-421F-74F1-3BD0-A416E3A2ECDD}"/>
              </a:ext>
            </a:extLst>
          </p:cNvPr>
          <p:cNvSpPr txBox="1">
            <a:spLocks/>
          </p:cNvSpPr>
          <p:nvPr/>
        </p:nvSpPr>
        <p:spPr>
          <a:xfrm>
            <a:off x="4688947" y="3326010"/>
            <a:ext cx="6879276" cy="3170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effectLst/>
              </a:rPr>
              <a:t>2021 UNESCO Recommendation on Open Science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/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effectLst/>
              </a:rPr>
              <a:t>Dr Tiffany </a:t>
            </a:r>
            <a:r>
              <a:rPr lang="en-US" sz="2400" dirty="0" err="1">
                <a:effectLst/>
              </a:rPr>
              <a:t>Straza</a:t>
            </a:r>
            <a:endParaRPr lang="en-US" sz="2400" dirty="0">
              <a:effectLst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dirty="0"/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20 February </a:t>
            </a:r>
            <a:r>
              <a:rPr lang="en-US" sz="2000" dirty="0">
                <a:effectLst/>
              </a:rPr>
              <a:t>2025</a:t>
            </a:r>
            <a:endParaRPr lang="en-US" sz="2000" dirty="0">
              <a:hlinkClick r:id="" action="ppaction://noaction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dirty="0">
              <a:hlinkClick r:id="" action="ppaction://noaction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hlinkClick r:id="" action="ppaction://noaction"/>
              </a:rPr>
              <a:t>openscience@unesco.org</a:t>
            </a:r>
            <a:r>
              <a:rPr lang="en-US" sz="2000" dirty="0"/>
              <a:t> </a:t>
            </a:r>
            <a:r>
              <a:rPr lang="en-US" sz="2000" dirty="0">
                <a:effectLst/>
              </a:rPr>
              <a:t>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1904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82951-7D7A-5CE8-433C-EB60BF9170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the link with open science?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681AA-45B4-B1B8-8367-DA9094B6ED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879" y="959562"/>
            <a:ext cx="11350208" cy="4815596"/>
          </a:xfrm>
        </p:spPr>
        <p:txBody>
          <a:bodyPr>
            <a:normAutofit/>
          </a:bodyPr>
          <a:lstStyle/>
          <a:p>
            <a:r>
              <a:rPr lang="en-US" sz="2400" dirty="0"/>
              <a:t>Shifting from a model where publishing services are covered by subscriptions</a:t>
            </a:r>
          </a:p>
          <a:p>
            <a:endParaRPr lang="en-US" sz="2400" dirty="0"/>
          </a:p>
          <a:p>
            <a:r>
              <a:rPr lang="en-US" sz="2400" dirty="0"/>
              <a:t>…to a model where open access is promised, but the AUTHORS PAY per article</a:t>
            </a:r>
          </a:p>
          <a:p>
            <a:endParaRPr lang="en-US" sz="2400" dirty="0"/>
          </a:p>
          <a:p>
            <a:r>
              <a:rPr lang="en-US" sz="2400" dirty="0"/>
              <a:t>… plus tech permitting ‘instant journals’</a:t>
            </a:r>
          </a:p>
          <a:p>
            <a:endParaRPr lang="en-US" sz="2400" dirty="0"/>
          </a:p>
          <a:p>
            <a:r>
              <a:rPr lang="en-US" sz="2400" dirty="0"/>
              <a:t>A growing problem: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 16,000 predatory journals in May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Hundreds more added every month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Reputational challenges even for ‘good’ journals!</a:t>
            </a:r>
          </a:p>
          <a:p>
            <a:endParaRPr lang="en-US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BF3893-5D50-EC7A-AFAB-9DD7753A28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70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86DDD-CE10-2BAA-D2EC-ACBE8F8CE7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B97EF-A435-1DC2-B3ED-F5B9E26B3A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FDEBC-2EC5-A338-C7B1-166CA5A70B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C98C83-3D59-D048-8E1C-F8C8D47700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3" t="13884" r="1581" b="51028"/>
          <a:stretch/>
        </p:blipFill>
        <p:spPr>
          <a:xfrm>
            <a:off x="835031" y="756507"/>
            <a:ext cx="10519803" cy="534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02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727BF-1782-0221-E8AA-51CF941FB8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99CDEA-C7DA-12ED-4FE4-A5CE207C54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879" y="959562"/>
            <a:ext cx="11350208" cy="4302249"/>
          </a:xfrm>
        </p:spPr>
        <p:txBody>
          <a:bodyPr>
            <a:normAutofit/>
          </a:bodyPr>
          <a:lstStyle/>
          <a:p>
            <a:r>
              <a:rPr lang="en-US" sz="2400" dirty="0"/>
              <a:t>What makes people vulnerable?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‘Publish or perish’ assessment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Monetization and commercialization of research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Weaknesses in peer review systems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1C00B-B867-18AE-EA08-DEAC445D67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4" descr="GRASSLANDS-NATIONAL-PARK Footage, Videos and Clips in HD and 4K ...">
            <a:extLst>
              <a:ext uri="{FF2B5EF4-FFF2-40B4-BE49-F238E27FC236}">
                <a16:creationId xmlns:a16="http://schemas.microsoft.com/office/drawing/2014/main" id="{8DEEB0F3-9FD3-9641-C142-047CF9C41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385" y="2698474"/>
            <a:ext cx="6667249" cy="351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654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601F0-4C16-0656-373E-CC89B1FEFD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have people used predatory journals or conferences?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CE8ED-787D-7C90-F487-E355B3CE09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B413CA-2610-2B9D-C493-E68C347B27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DAEE82-3C4D-294B-D7FC-31E551D315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1515" b="44485"/>
          <a:stretch/>
        </p:blipFill>
        <p:spPr>
          <a:xfrm>
            <a:off x="-520707" y="1404692"/>
            <a:ext cx="13231279" cy="449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8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A9825-DF77-66A9-9A31-CBF3D2E28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14125-453D-BC6B-5065-A1C7A1C7D6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29D55-2783-CC0F-32F0-406DF2967EF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879" y="959562"/>
            <a:ext cx="5835542" cy="430224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What makes people vulnerable?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‘Publish or perish’ assessment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Monetization and commercialization of research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Weaknesses in peer review systems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76408-5CE5-0963-EA89-B2A732BF25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61A37EC-5B8B-E6C7-48E1-D2B80865C58A}"/>
              </a:ext>
            </a:extLst>
          </p:cNvPr>
          <p:cNvSpPr txBox="1">
            <a:spLocks/>
          </p:cNvSpPr>
          <p:nvPr/>
        </p:nvSpPr>
        <p:spPr>
          <a:xfrm>
            <a:off x="3064042" y="2409301"/>
            <a:ext cx="8506519" cy="4302249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24A84"/>
              </a:buClr>
              <a:buFont typeface="Arial" panose="020B0604020202020204" pitchFamily="34" charset="0"/>
              <a:buNone/>
              <a:defRPr sz="1350" b="1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None/>
              <a:defRPr sz="1050" b="1" kern="1200">
                <a:solidFill>
                  <a:srgbClr val="0077D4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9970" indent="-171426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Char char="•"/>
              <a:defRPr sz="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18" indent="-171426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u="sng" dirty="0">
                <a:solidFill>
                  <a:srgbClr val="7030A0"/>
                </a:solidFill>
              </a:rPr>
              <a:t>Solutions from open science</a:t>
            </a:r>
          </a:p>
          <a:p>
            <a:pPr algn="r"/>
            <a:endParaRPr lang="en-US" sz="2400" dirty="0">
              <a:solidFill>
                <a:srgbClr val="7030A0"/>
              </a:solidFill>
            </a:endParaRP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More sustainable, less profit-motivated academic models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Responsible research assessment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Raise awareness: what does ‘good’ look like?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Robust training, including access to strong publishing practices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Disincentivizing rushed, low-quality publishing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Promoting more effective and sustainable peer review</a:t>
            </a:r>
          </a:p>
        </p:txBody>
      </p:sp>
    </p:spTree>
    <p:extLst>
      <p:ext uri="{BB962C8B-B14F-4D97-AF65-F5344CB8AC3E}">
        <p14:creationId xmlns:p14="http://schemas.microsoft.com/office/powerpoint/2010/main" val="2140749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AE4FA-B15B-7016-426D-D6E4CE4942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9482C-7E01-7EFE-09FE-7480BE2577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CA2A55-06F4-536F-CB37-F3498BECFB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7245B3-2998-842E-88D6-C4C5ACA1C9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73" b="51812"/>
          <a:stretch/>
        </p:blipFill>
        <p:spPr>
          <a:xfrm>
            <a:off x="420879" y="935356"/>
            <a:ext cx="11250653" cy="517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88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D8A0B-C657-F656-7897-7A7172F111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Help is available!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2DAA98-518F-6986-8450-7A54764A7A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hlinkClick r:id="rId2"/>
              </a:rPr>
              <a:t>https://thinkchecksubmit.org/</a:t>
            </a:r>
            <a:r>
              <a:rPr lang="en-US" sz="2800" dirty="0"/>
              <a:t>			</a:t>
            </a:r>
            <a:r>
              <a:rPr lang="en-US" sz="2800" dirty="0">
                <a:hlinkClick r:id="rId3"/>
              </a:rPr>
              <a:t>https://thinkcheckattend.org/</a:t>
            </a:r>
            <a:r>
              <a:rPr lang="en-US" sz="280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B563E-250D-3286-73F1-A8229AEC8E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 tablet with check marks on it&#10;&#10;AI-generated content may be incorrect.">
            <a:extLst>
              <a:ext uri="{FF2B5EF4-FFF2-40B4-BE49-F238E27FC236}">
                <a16:creationId xmlns:a16="http://schemas.microsoft.com/office/drawing/2014/main" id="{A75EA228-88D8-C228-C90D-629A18AF7E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36" y="1745524"/>
            <a:ext cx="7772400" cy="3725412"/>
          </a:xfrm>
          <a:prstGeom prst="rect">
            <a:avLst/>
          </a:prstGeom>
        </p:spPr>
      </p:pic>
      <p:pic>
        <p:nvPicPr>
          <p:cNvPr id="6" name="Picture 5" descr="A person standing in front of a group of people&#10;&#10;AI-generated content may be incorrect.">
            <a:extLst>
              <a:ext uri="{FF2B5EF4-FFF2-40B4-BE49-F238E27FC236}">
                <a16:creationId xmlns:a16="http://schemas.microsoft.com/office/drawing/2014/main" id="{BD56C861-C8B1-FC48-2515-9AB1AA3F3D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933" y="2444850"/>
            <a:ext cx="7772400" cy="382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76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24000" y="758649"/>
            <a:ext cx="3964058" cy="5577433"/>
            <a:chOff x="0" y="0"/>
            <a:chExt cx="1566047" cy="22034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6047" cy="2203430"/>
            </a:xfrm>
            <a:custGeom>
              <a:avLst/>
              <a:gdLst/>
              <a:ahLst/>
              <a:cxnLst/>
              <a:rect l="l" t="t" r="r" b="b"/>
              <a:pathLst>
                <a:path w="1566047" h="2203430">
                  <a:moveTo>
                    <a:pt x="0" y="0"/>
                  </a:moveTo>
                  <a:lnTo>
                    <a:pt x="1566047" y="0"/>
                  </a:lnTo>
                  <a:lnTo>
                    <a:pt x="1566047" y="2203430"/>
                  </a:lnTo>
                  <a:lnTo>
                    <a:pt x="0" y="2203430"/>
                  </a:lnTo>
                  <a:close/>
                </a:path>
              </a:pathLst>
            </a:custGeom>
            <a:solidFill>
              <a:srgbClr val="F9AF42">
                <a:alpha val="52941"/>
              </a:srgbClr>
            </a:solidFill>
          </p:spPr>
          <p:txBody>
            <a:bodyPr/>
            <a:lstStyle/>
            <a:p>
              <a:endParaRPr lang="en-US" sz="1688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0"/>
              <a:ext cx="1566047" cy="2203430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1440"/>
                </a:lnSpc>
              </a:pPr>
              <a:endParaRPr sz="1688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24000" y="6336081"/>
            <a:ext cx="9144000" cy="521921"/>
            <a:chOff x="0" y="0"/>
            <a:chExt cx="13004800" cy="74228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004800" cy="742315"/>
            </a:xfrm>
            <a:custGeom>
              <a:avLst/>
              <a:gdLst/>
              <a:ahLst/>
              <a:cxnLst/>
              <a:rect l="l" t="t" r="r" b="b"/>
              <a:pathLst>
                <a:path w="13004800" h="742315">
                  <a:moveTo>
                    <a:pt x="0" y="0"/>
                  </a:moveTo>
                  <a:lnTo>
                    <a:pt x="13004800" y="0"/>
                  </a:lnTo>
                  <a:lnTo>
                    <a:pt x="13004800" y="742315"/>
                  </a:lnTo>
                  <a:lnTo>
                    <a:pt x="0" y="742315"/>
                  </a:lnTo>
                  <a:close/>
                </a:path>
              </a:pathLst>
            </a:custGeom>
            <a:gradFill rotWithShape="1">
              <a:gsLst>
                <a:gs pos="0">
                  <a:srgbClr val="004983">
                    <a:alpha val="100000"/>
                  </a:srgbClr>
                </a:gs>
                <a:gs pos="100000">
                  <a:srgbClr val="0077D4">
                    <a:alpha val="100000"/>
                  </a:srgbClr>
                </a:gs>
              </a:gsLst>
              <a:lin ang="11574577"/>
            </a:gradFill>
          </p:spPr>
          <p:txBody>
            <a:bodyPr/>
            <a:lstStyle/>
            <a:p>
              <a:endParaRPr lang="en-US" sz="1688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23201" y="29"/>
            <a:ext cx="9143998" cy="758619"/>
            <a:chOff x="0" y="0"/>
            <a:chExt cx="13004797" cy="107892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3004800" cy="1078865"/>
            </a:xfrm>
            <a:custGeom>
              <a:avLst/>
              <a:gdLst/>
              <a:ahLst/>
              <a:cxnLst/>
              <a:rect l="l" t="t" r="r" b="b"/>
              <a:pathLst>
                <a:path w="13004800" h="1078865">
                  <a:moveTo>
                    <a:pt x="0" y="0"/>
                  </a:moveTo>
                  <a:lnTo>
                    <a:pt x="13004800" y="0"/>
                  </a:lnTo>
                  <a:lnTo>
                    <a:pt x="13004800" y="1078865"/>
                  </a:lnTo>
                  <a:lnTo>
                    <a:pt x="0" y="1078865"/>
                  </a:lnTo>
                  <a:close/>
                </a:path>
              </a:pathLst>
            </a:custGeom>
            <a:gradFill rotWithShape="1">
              <a:gsLst>
                <a:gs pos="0">
                  <a:srgbClr val="004983">
                    <a:alpha val="100000"/>
                  </a:srgbClr>
                </a:gs>
                <a:gs pos="100000">
                  <a:srgbClr val="0077D4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US" sz="1688"/>
            </a:p>
          </p:txBody>
        </p:sp>
      </p:grpSp>
      <p:sp>
        <p:nvSpPr>
          <p:cNvPr id="9" name="Freeform 9"/>
          <p:cNvSpPr/>
          <p:nvPr/>
        </p:nvSpPr>
        <p:spPr>
          <a:xfrm>
            <a:off x="1689411" y="6393181"/>
            <a:ext cx="1966493" cy="414345"/>
          </a:xfrm>
          <a:custGeom>
            <a:avLst/>
            <a:gdLst/>
            <a:ahLst/>
            <a:cxnLst/>
            <a:rect l="l" t="t" r="r" b="b"/>
            <a:pathLst>
              <a:path w="2097593" h="441968">
                <a:moveTo>
                  <a:pt x="0" y="0"/>
                </a:moveTo>
                <a:lnTo>
                  <a:pt x="2097593" y="0"/>
                </a:lnTo>
                <a:lnTo>
                  <a:pt x="2097593" y="441968"/>
                </a:lnTo>
                <a:lnTo>
                  <a:pt x="0" y="4419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0" r="-200"/>
            </a:stretch>
          </a:blipFill>
        </p:spPr>
        <p:txBody>
          <a:bodyPr/>
          <a:lstStyle/>
          <a:p>
            <a:endParaRPr lang="en-US" sz="1688"/>
          </a:p>
        </p:txBody>
      </p:sp>
      <p:grpSp>
        <p:nvGrpSpPr>
          <p:cNvPr id="13" name="Group 13"/>
          <p:cNvGrpSpPr/>
          <p:nvPr/>
        </p:nvGrpSpPr>
        <p:grpSpPr>
          <a:xfrm>
            <a:off x="5688755" y="3948438"/>
            <a:ext cx="4436076" cy="2351926"/>
            <a:chOff x="0" y="0"/>
            <a:chExt cx="6309086" cy="3344961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309044" cy="3344926"/>
            </a:xfrm>
            <a:custGeom>
              <a:avLst/>
              <a:gdLst/>
              <a:ahLst/>
              <a:cxnLst/>
              <a:rect l="l" t="t" r="r" b="b"/>
              <a:pathLst>
                <a:path w="6309044" h="3344926">
                  <a:moveTo>
                    <a:pt x="0" y="0"/>
                  </a:moveTo>
                  <a:lnTo>
                    <a:pt x="6309044" y="0"/>
                  </a:lnTo>
                  <a:lnTo>
                    <a:pt x="6309044" y="3344926"/>
                  </a:lnTo>
                  <a:lnTo>
                    <a:pt x="0" y="33449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 sz="1688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9525"/>
              <a:ext cx="6309086" cy="3354486"/>
            </a:xfrm>
            <a:prstGeom prst="rect">
              <a:avLst/>
            </a:prstGeom>
          </p:spPr>
          <p:txBody>
            <a:bodyPr lIns="47625" tIns="47625" rIns="47625" bIns="47625" rtlCol="0" anchor="t"/>
            <a:lstStyle/>
            <a:p>
              <a:pPr algn="ctr">
                <a:lnSpc>
                  <a:spcPts val="2160"/>
                </a:lnSpc>
              </a:pPr>
              <a:r>
                <a:rPr lang="en-US" spc="16">
                  <a:solidFill>
                    <a:srgbClr val="284493"/>
                  </a:solidFill>
                  <a:latin typeface="Glacial Indifference Bold"/>
                </a:rPr>
                <a:t>UNESCO Open science website: </a:t>
              </a:r>
              <a:r>
                <a:rPr lang="en-US" u="sng" spc="16">
                  <a:solidFill>
                    <a:srgbClr val="284493"/>
                  </a:solidFill>
                  <a:latin typeface="Glacial Indifference Bold"/>
                  <a:hlinkClick r:id="rId4" tooltip="https://www.unesco.org/open-science"/>
                </a:rPr>
                <a:t>https://www.unesco.org/open-science</a:t>
              </a:r>
              <a:r>
                <a:rPr lang="en-US" spc="16">
                  <a:solidFill>
                    <a:srgbClr val="284493"/>
                  </a:solidFill>
                  <a:latin typeface="Glacial Indifference Bold"/>
                </a:rPr>
                <a:t> </a:t>
              </a:r>
            </a:p>
            <a:p>
              <a:pPr>
                <a:lnSpc>
                  <a:spcPts val="2160"/>
                </a:lnSpc>
              </a:pPr>
              <a:endParaRPr lang="en-US" spc="16">
                <a:solidFill>
                  <a:srgbClr val="284493"/>
                </a:solidFill>
                <a:latin typeface="Glacial Indifference Bold"/>
              </a:endParaRPr>
            </a:p>
            <a:p>
              <a:pPr>
                <a:lnSpc>
                  <a:spcPts val="2160"/>
                </a:lnSpc>
              </a:pPr>
              <a:endParaRPr lang="en-US" spc="16">
                <a:solidFill>
                  <a:srgbClr val="284493"/>
                </a:solidFill>
                <a:latin typeface="Glacial Indifference Bold"/>
              </a:endParaRPr>
            </a:p>
            <a:p>
              <a:pPr>
                <a:lnSpc>
                  <a:spcPts val="2160"/>
                </a:lnSpc>
              </a:pPr>
              <a:endParaRPr lang="en-US" spc="16">
                <a:solidFill>
                  <a:srgbClr val="284493"/>
                </a:solidFill>
                <a:latin typeface="Glacial Indifference Bold"/>
              </a:endParaRPr>
            </a:p>
            <a:p>
              <a:pPr>
                <a:lnSpc>
                  <a:spcPts val="2160"/>
                </a:lnSpc>
              </a:pPr>
              <a:endParaRPr lang="en-US" spc="16">
                <a:solidFill>
                  <a:srgbClr val="284493"/>
                </a:solidFill>
                <a:latin typeface="Glacial Indifference Bold"/>
              </a:endParaRPr>
            </a:p>
            <a:p>
              <a:pPr>
                <a:lnSpc>
                  <a:spcPts val="2160"/>
                </a:lnSpc>
              </a:pPr>
              <a:endParaRPr lang="en-US" spc="16">
                <a:solidFill>
                  <a:srgbClr val="284493"/>
                </a:solidFill>
                <a:latin typeface="Glacial Indifference Bold"/>
              </a:endParaRPr>
            </a:p>
          </p:txBody>
        </p:sp>
      </p:grpSp>
      <p:sp>
        <p:nvSpPr>
          <p:cNvPr id="16" name="Freeform 16"/>
          <p:cNvSpPr/>
          <p:nvPr/>
        </p:nvSpPr>
        <p:spPr>
          <a:xfrm>
            <a:off x="7286717" y="4981831"/>
            <a:ext cx="1240155" cy="1245870"/>
          </a:xfrm>
          <a:custGeom>
            <a:avLst/>
            <a:gdLst/>
            <a:ahLst/>
            <a:cxnLst/>
            <a:rect l="l" t="t" r="r" b="b"/>
            <a:pathLst>
              <a:path w="1322832" h="1328928">
                <a:moveTo>
                  <a:pt x="0" y="0"/>
                </a:moveTo>
                <a:lnTo>
                  <a:pt x="1322832" y="0"/>
                </a:lnTo>
                <a:lnTo>
                  <a:pt x="1322832" y="1328928"/>
                </a:lnTo>
                <a:lnTo>
                  <a:pt x="0" y="13289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 sz="1688"/>
          </a:p>
        </p:txBody>
      </p:sp>
      <p:grpSp>
        <p:nvGrpSpPr>
          <p:cNvPr id="17" name="Group 17"/>
          <p:cNvGrpSpPr/>
          <p:nvPr/>
        </p:nvGrpSpPr>
        <p:grpSpPr>
          <a:xfrm>
            <a:off x="2062120" y="1062166"/>
            <a:ext cx="2501026" cy="3383219"/>
            <a:chOff x="0" y="0"/>
            <a:chExt cx="1328311" cy="179685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328311" cy="1796850"/>
            </a:xfrm>
            <a:custGeom>
              <a:avLst/>
              <a:gdLst/>
              <a:ahLst/>
              <a:cxnLst/>
              <a:rect l="l" t="t" r="r" b="b"/>
              <a:pathLst>
                <a:path w="1328311" h="1796850">
                  <a:moveTo>
                    <a:pt x="0" y="0"/>
                  </a:moveTo>
                  <a:lnTo>
                    <a:pt x="1328311" y="0"/>
                  </a:lnTo>
                  <a:lnTo>
                    <a:pt x="1328311" y="1796850"/>
                  </a:lnTo>
                  <a:lnTo>
                    <a:pt x="0" y="1796850"/>
                  </a:lnTo>
                  <a:close/>
                </a:path>
              </a:pathLst>
            </a:custGeom>
            <a:solidFill>
              <a:srgbClr val="283583"/>
            </a:solidFill>
          </p:spPr>
          <p:txBody>
            <a:bodyPr/>
            <a:lstStyle/>
            <a:p>
              <a:endParaRPr lang="en-US" sz="1688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9050"/>
              <a:ext cx="1328311" cy="1777800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1491"/>
                </a:lnSpc>
              </a:pPr>
              <a:endParaRPr sz="1688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2138399" y="1167432"/>
            <a:ext cx="2348470" cy="3190932"/>
            <a:chOff x="0" y="0"/>
            <a:chExt cx="3340046" cy="4538215"/>
          </a:xfrm>
        </p:grpSpPr>
        <p:pic>
          <p:nvPicPr>
            <p:cNvPr id="21" name="Picture 21"/>
            <p:cNvPicPr>
              <a:picLocks noChangeAspect="1"/>
            </p:cNvPicPr>
            <p:nvPr/>
          </p:nvPicPr>
          <p:blipFill>
            <a:blip r:embed="rId6"/>
            <a:srcRect t="2873" b="2873"/>
            <a:stretch>
              <a:fillRect/>
            </a:stretch>
          </p:blipFill>
          <p:spPr>
            <a:xfrm>
              <a:off x="0" y="0"/>
              <a:ext cx="3340046" cy="4538215"/>
            </a:xfrm>
            <a:prstGeom prst="rect">
              <a:avLst/>
            </a:prstGeom>
          </p:spPr>
        </p:pic>
      </p:grpSp>
      <p:sp>
        <p:nvSpPr>
          <p:cNvPr id="22" name="Freeform 22"/>
          <p:cNvSpPr/>
          <p:nvPr/>
        </p:nvSpPr>
        <p:spPr>
          <a:xfrm>
            <a:off x="2672659" y="4981833"/>
            <a:ext cx="1244780" cy="1244780"/>
          </a:xfrm>
          <a:custGeom>
            <a:avLst/>
            <a:gdLst/>
            <a:ahLst/>
            <a:cxnLst/>
            <a:rect l="l" t="t" r="r" b="b"/>
            <a:pathLst>
              <a:path w="1327765" h="1327765">
                <a:moveTo>
                  <a:pt x="0" y="0"/>
                </a:moveTo>
                <a:lnTo>
                  <a:pt x="1327764" y="0"/>
                </a:lnTo>
                <a:lnTo>
                  <a:pt x="1327764" y="1327765"/>
                </a:lnTo>
                <a:lnTo>
                  <a:pt x="0" y="13277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 sz="1688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3BF5CAE-2FE5-F64B-6CB0-F335E1257B5D}"/>
              </a:ext>
            </a:extLst>
          </p:cNvPr>
          <p:cNvGrpSpPr/>
          <p:nvPr/>
        </p:nvGrpSpPr>
        <p:grpSpPr>
          <a:xfrm>
            <a:off x="5488060" y="970091"/>
            <a:ext cx="4837473" cy="2972609"/>
            <a:chOff x="5488060" y="970091"/>
            <a:chExt cx="4837473" cy="2972609"/>
          </a:xfrm>
        </p:grpSpPr>
        <p:grpSp>
          <p:nvGrpSpPr>
            <p:cNvPr id="10" name="Group 10"/>
            <p:cNvGrpSpPr/>
            <p:nvPr/>
          </p:nvGrpSpPr>
          <p:grpSpPr>
            <a:xfrm>
              <a:off x="5488060" y="970091"/>
              <a:ext cx="4837473" cy="2972609"/>
              <a:chOff x="0" y="0"/>
              <a:chExt cx="6879962" cy="4227711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879971" cy="4227703"/>
              </a:xfrm>
              <a:custGeom>
                <a:avLst/>
                <a:gdLst/>
                <a:ahLst/>
                <a:cxnLst/>
                <a:rect l="l" t="t" r="r" b="b"/>
                <a:pathLst>
                  <a:path w="6879971" h="4227703">
                    <a:moveTo>
                      <a:pt x="0" y="0"/>
                    </a:moveTo>
                    <a:lnTo>
                      <a:pt x="6879971" y="0"/>
                    </a:lnTo>
                    <a:lnTo>
                      <a:pt x="6879971" y="4227703"/>
                    </a:lnTo>
                    <a:lnTo>
                      <a:pt x="0" y="422770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88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38100"/>
                <a:ext cx="6879962" cy="4265811"/>
              </a:xfrm>
              <a:prstGeom prst="rect">
                <a:avLst/>
              </a:prstGeom>
            </p:spPr>
            <p:txBody>
              <a:bodyPr lIns="47625" tIns="47625" rIns="47625" bIns="47625" rtlCol="0" anchor="t"/>
              <a:lstStyle/>
              <a:p>
                <a:pPr algn="ctr">
                  <a:lnSpc>
                    <a:spcPts val="2799"/>
                  </a:lnSpc>
                </a:pPr>
                <a:r>
                  <a:rPr lang="en-US" sz="2000" spc="18" dirty="0">
                    <a:solidFill>
                      <a:srgbClr val="284493"/>
                    </a:solidFill>
                    <a:latin typeface="Glacial Indifference Bold Italics"/>
                  </a:rPr>
                  <a:t>Join the UNESCO Open Science Partnership </a:t>
                </a:r>
              </a:p>
              <a:p>
                <a:pPr algn="ctr">
                  <a:lnSpc>
                    <a:spcPts val="2799"/>
                  </a:lnSpc>
                </a:pPr>
                <a:endParaRPr lang="en-US" sz="2000" spc="18" dirty="0">
                  <a:solidFill>
                    <a:srgbClr val="284493"/>
                  </a:solidFill>
                  <a:latin typeface="Glacial Indifference Bold Italics"/>
                </a:endParaRPr>
              </a:p>
              <a:p>
                <a:pPr algn="ctr">
                  <a:lnSpc>
                    <a:spcPts val="2799"/>
                  </a:lnSpc>
                </a:pPr>
                <a:r>
                  <a:rPr lang="en-US" sz="2000" spc="18" dirty="0">
                    <a:solidFill>
                      <a:srgbClr val="284493"/>
                    </a:solidFill>
                    <a:latin typeface="Glacial Indifference Bold Italics"/>
                  </a:rPr>
                  <a:t>Contribute to global open science calls </a:t>
                </a:r>
              </a:p>
              <a:p>
                <a:pPr algn="ctr">
                  <a:lnSpc>
                    <a:spcPts val="2799"/>
                  </a:lnSpc>
                </a:pPr>
                <a:endParaRPr lang="en-US" sz="2000" spc="18" dirty="0">
                  <a:solidFill>
                    <a:srgbClr val="284493"/>
                  </a:solidFill>
                  <a:latin typeface="Glacial Indifference Bold Italics"/>
                </a:endParaRPr>
              </a:p>
              <a:p>
                <a:pPr algn="ctr">
                  <a:lnSpc>
                    <a:spcPts val="2799"/>
                  </a:lnSpc>
                </a:pPr>
                <a:r>
                  <a:rPr lang="en-US" sz="2000" spc="18" dirty="0">
                    <a:solidFill>
                      <a:srgbClr val="284493"/>
                    </a:solidFill>
                    <a:latin typeface="Glacial Indifference Bold Italics"/>
                  </a:rPr>
                  <a:t>Engage in the global discussions</a:t>
                </a:r>
              </a:p>
              <a:p>
                <a:pPr algn="ctr">
                  <a:lnSpc>
                    <a:spcPts val="2799"/>
                  </a:lnSpc>
                </a:pPr>
                <a:endParaRPr lang="en-US" sz="2000" spc="18" dirty="0">
                  <a:solidFill>
                    <a:srgbClr val="284493"/>
                  </a:solidFill>
                  <a:latin typeface="Glacial Indifference Bold Italics"/>
                </a:endParaRPr>
              </a:p>
              <a:p>
                <a:pPr algn="ctr">
                  <a:lnSpc>
                    <a:spcPts val="2799"/>
                  </a:lnSpc>
                </a:pPr>
                <a:r>
                  <a:rPr lang="en-US" sz="2000" spc="18" dirty="0">
                    <a:solidFill>
                      <a:srgbClr val="284493"/>
                    </a:solidFill>
                    <a:latin typeface="Glacial Indifference Bold Italics"/>
                  </a:rPr>
                  <a:t>Be in touch!</a:t>
                </a:r>
              </a:p>
            </p:txBody>
          </p:sp>
        </p:grpSp>
        <p:sp>
          <p:nvSpPr>
            <p:cNvPr id="23" name="Freeform 23"/>
            <p:cNvSpPr/>
            <p:nvPr/>
          </p:nvSpPr>
          <p:spPr>
            <a:xfrm>
              <a:off x="6719097" y="2159395"/>
              <a:ext cx="2375396" cy="204878"/>
            </a:xfrm>
            <a:custGeom>
              <a:avLst/>
              <a:gdLst/>
              <a:ahLst/>
              <a:cxnLst/>
              <a:rect l="l" t="t" r="r" b="b"/>
              <a:pathLst>
                <a:path w="2533756" h="218536">
                  <a:moveTo>
                    <a:pt x="0" y="0"/>
                  </a:moveTo>
                  <a:lnTo>
                    <a:pt x="2533756" y="0"/>
                  </a:lnTo>
                  <a:lnTo>
                    <a:pt x="2533756" y="218537"/>
                  </a:lnTo>
                  <a:lnTo>
                    <a:pt x="0" y="218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1688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6719097" y="2854776"/>
              <a:ext cx="2375396" cy="204878"/>
            </a:xfrm>
            <a:custGeom>
              <a:avLst/>
              <a:gdLst/>
              <a:ahLst/>
              <a:cxnLst/>
              <a:rect l="l" t="t" r="r" b="b"/>
              <a:pathLst>
                <a:path w="2533756" h="218536">
                  <a:moveTo>
                    <a:pt x="0" y="0"/>
                  </a:moveTo>
                  <a:lnTo>
                    <a:pt x="2533756" y="0"/>
                  </a:lnTo>
                  <a:lnTo>
                    <a:pt x="2533756" y="218536"/>
                  </a:lnTo>
                  <a:lnTo>
                    <a:pt x="0" y="2185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1688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6719097" y="3568016"/>
              <a:ext cx="2375396" cy="204878"/>
            </a:xfrm>
            <a:custGeom>
              <a:avLst/>
              <a:gdLst/>
              <a:ahLst/>
              <a:cxnLst/>
              <a:rect l="l" t="t" r="r" b="b"/>
              <a:pathLst>
                <a:path w="2533756" h="218536">
                  <a:moveTo>
                    <a:pt x="0" y="0"/>
                  </a:moveTo>
                  <a:lnTo>
                    <a:pt x="2533756" y="0"/>
                  </a:lnTo>
                  <a:lnTo>
                    <a:pt x="2533756" y="218536"/>
                  </a:lnTo>
                  <a:lnTo>
                    <a:pt x="0" y="2185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1688"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2903758" y="236323"/>
            <a:ext cx="6384484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75"/>
              </a:lnSpc>
            </a:pPr>
            <a:r>
              <a:rPr lang="en-US" sz="2399" spc="22">
                <a:solidFill>
                  <a:srgbClr val="FFFFFF"/>
                </a:solidFill>
                <a:latin typeface="Glacial Indifference Bold"/>
              </a:rPr>
              <a:t>Join the Global Open Science Movement 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527405" y="4626795"/>
            <a:ext cx="2758776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1500" spc="13">
                <a:solidFill>
                  <a:srgbClr val="284493"/>
                </a:solidFill>
                <a:latin typeface="TT Rounds Condensed"/>
              </a:rPr>
              <a:t>Contact</a:t>
            </a:r>
            <a:r>
              <a:rPr lang="en-US" sz="1500" spc="13">
                <a:solidFill>
                  <a:srgbClr val="000000"/>
                </a:solidFill>
                <a:latin typeface="TT Rounds Condensed"/>
              </a:rPr>
              <a:t>: </a:t>
            </a:r>
            <a:r>
              <a:rPr lang="en-US" sz="1500" u="sng" spc="13">
                <a:solidFill>
                  <a:srgbClr val="0563C1"/>
                </a:solidFill>
                <a:latin typeface="TT Rounds Condensed"/>
                <a:hlinkClick r:id="rId10" tooltip="mailto:openscience@unesco.org"/>
              </a:rPr>
              <a:t>openscience@unesco.org</a:t>
            </a:r>
            <a:r>
              <a:rPr lang="en-US" sz="1500" spc="13">
                <a:solidFill>
                  <a:srgbClr val="000000"/>
                </a:solidFill>
                <a:latin typeface="TT Rounds Condensed"/>
              </a:rPr>
              <a:t> 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524000" y="4595543"/>
            <a:ext cx="3964719" cy="272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  <a:spcBef>
                <a:spcPct val="0"/>
              </a:spcBef>
            </a:pPr>
            <a:r>
              <a:rPr lang="en-US" spc="16">
                <a:solidFill>
                  <a:srgbClr val="284493"/>
                </a:solidFill>
                <a:latin typeface="Glacial Indifference Bold"/>
              </a:rPr>
              <a:t>Read the Open Science Outlook: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DAC11-C533-0530-1B91-9B9B146897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are the costs of publishing? (after an article is written)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A9E106-8BD6-458E-5B2E-FD5298E7A8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879" y="959562"/>
            <a:ext cx="10102742" cy="521664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Hosting the article: archiving,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Enacting the peer review process: editorial oversight, coordination of reviews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Improving the quality and reach: text editing, visual design, factchecking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Connecting with audiences: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21E58-5A5E-31C0-EEEC-1D9F9FCCA5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54B3DB-DD16-8AF0-E984-A42D9F28F344}"/>
              </a:ext>
            </a:extLst>
          </p:cNvPr>
          <p:cNvSpPr txBox="1"/>
          <p:nvPr/>
        </p:nvSpPr>
        <p:spPr>
          <a:xfrm>
            <a:off x="1988154" y="5005137"/>
            <a:ext cx="821355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C00000"/>
                </a:solidFill>
              </a:rPr>
              <a:t>Prestige is not a service. </a:t>
            </a:r>
          </a:p>
        </p:txBody>
      </p:sp>
      <p:pic>
        <p:nvPicPr>
          <p:cNvPr id="9" name="Graphic 8" descr="Electric Tower outline">
            <a:extLst>
              <a:ext uri="{FF2B5EF4-FFF2-40B4-BE49-F238E27FC236}">
                <a16:creationId xmlns:a16="http://schemas.microsoft.com/office/drawing/2014/main" id="{0E51453F-F19C-0DA2-46F6-83576349D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23621" y="3270738"/>
            <a:ext cx="914400" cy="914400"/>
          </a:xfrm>
          <a:prstGeom prst="rect">
            <a:avLst/>
          </a:prstGeom>
        </p:spPr>
      </p:pic>
      <p:pic>
        <p:nvPicPr>
          <p:cNvPr id="11" name="Graphic 10" descr="Plugged Unplugged outline">
            <a:extLst>
              <a:ext uri="{FF2B5EF4-FFF2-40B4-BE49-F238E27FC236}">
                <a16:creationId xmlns:a16="http://schemas.microsoft.com/office/drawing/2014/main" id="{43115A46-7902-FE40-1C2F-B7480A57C1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7312" y="774594"/>
            <a:ext cx="914400" cy="914400"/>
          </a:xfrm>
          <a:prstGeom prst="rect">
            <a:avLst/>
          </a:prstGeom>
        </p:spPr>
      </p:pic>
      <p:pic>
        <p:nvPicPr>
          <p:cNvPr id="13" name="Graphic 12" descr="Pencil outline">
            <a:extLst>
              <a:ext uri="{FF2B5EF4-FFF2-40B4-BE49-F238E27FC236}">
                <a16:creationId xmlns:a16="http://schemas.microsoft.com/office/drawing/2014/main" id="{F8EB38F2-3E57-1BBD-66B5-5FC2B5AD54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33648" y="2115864"/>
            <a:ext cx="577657" cy="577657"/>
          </a:xfrm>
          <a:prstGeom prst="rect">
            <a:avLst/>
          </a:prstGeom>
        </p:spPr>
      </p:pic>
      <p:pic>
        <p:nvPicPr>
          <p:cNvPr id="15" name="Graphic 14" descr="Typewriter outline">
            <a:extLst>
              <a:ext uri="{FF2B5EF4-FFF2-40B4-BE49-F238E27FC236}">
                <a16:creationId xmlns:a16="http://schemas.microsoft.com/office/drawing/2014/main" id="{C5B579CA-EB50-8AC0-7E47-FEB1F49117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408077" y="3110686"/>
            <a:ext cx="914400" cy="914400"/>
          </a:xfrm>
          <a:prstGeom prst="rect">
            <a:avLst/>
          </a:prstGeom>
        </p:spPr>
      </p:pic>
      <p:pic>
        <p:nvPicPr>
          <p:cNvPr id="17" name="Graphic 16" descr="Palette outline">
            <a:extLst>
              <a:ext uri="{FF2B5EF4-FFF2-40B4-BE49-F238E27FC236}">
                <a16:creationId xmlns:a16="http://schemas.microsoft.com/office/drawing/2014/main" id="{1AAEFB9D-9B39-0E84-725F-6E79029B580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07024" y="2123788"/>
            <a:ext cx="914400" cy="914400"/>
          </a:xfrm>
          <a:prstGeom prst="rect">
            <a:avLst/>
          </a:prstGeom>
        </p:spPr>
      </p:pic>
      <p:pic>
        <p:nvPicPr>
          <p:cNvPr id="19" name="Graphic 18" descr="Ui Ux with solid fill">
            <a:extLst>
              <a:ext uri="{FF2B5EF4-FFF2-40B4-BE49-F238E27FC236}">
                <a16:creationId xmlns:a16="http://schemas.microsoft.com/office/drawing/2014/main" id="{6D54814E-9613-9198-CD20-26AF9E091EE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779369" y="1204122"/>
            <a:ext cx="914400" cy="914400"/>
          </a:xfrm>
          <a:prstGeom prst="rect">
            <a:avLst/>
          </a:prstGeom>
        </p:spPr>
      </p:pic>
      <p:pic>
        <p:nvPicPr>
          <p:cNvPr id="21" name="Graphic 20" descr="Illustrator outline">
            <a:extLst>
              <a:ext uri="{FF2B5EF4-FFF2-40B4-BE49-F238E27FC236}">
                <a16:creationId xmlns:a16="http://schemas.microsoft.com/office/drawing/2014/main" id="{BACD12CF-2981-95B5-3663-BF5943F36B4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292534" y="281353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5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498AD-456B-2E09-4756-940BF914C6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A383A8-1AC3-A92A-0B3B-ACB114BE43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879" y="959562"/>
            <a:ext cx="4504047" cy="4639133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Conventional</a:t>
            </a:r>
          </a:p>
          <a:p>
            <a:pPr algn="ctr"/>
            <a:r>
              <a:rPr lang="en-US" sz="3000" dirty="0"/>
              <a:t>Model</a:t>
            </a:r>
          </a:p>
          <a:p>
            <a:pPr algn="ctr"/>
            <a:endParaRPr lang="en-US" sz="3000" dirty="0"/>
          </a:p>
          <a:p>
            <a:r>
              <a:rPr lang="en-US" sz="3000" dirty="0"/>
              <a:t>Subscription fee to journal (readers pay)</a:t>
            </a:r>
          </a:p>
          <a:p>
            <a:endParaRPr lang="en-US" sz="3000" dirty="0"/>
          </a:p>
          <a:p>
            <a:r>
              <a:rPr lang="en-US" sz="3000" dirty="0"/>
              <a:t>Authors publish for free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B0C32-7D3F-A2DE-9FCD-C9FAD0DB35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519BDB2-62A2-07CD-2A1D-C64C32A6F0AD}"/>
              </a:ext>
            </a:extLst>
          </p:cNvPr>
          <p:cNvSpPr txBox="1">
            <a:spLocks/>
          </p:cNvSpPr>
          <p:nvPr/>
        </p:nvSpPr>
        <p:spPr>
          <a:xfrm>
            <a:off x="7267040" y="959561"/>
            <a:ext cx="4504047" cy="463913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24A84"/>
              </a:buClr>
              <a:buFont typeface="Arial" panose="020B0604020202020204" pitchFamily="34" charset="0"/>
              <a:buNone/>
              <a:defRPr sz="1350" b="1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None/>
              <a:defRPr sz="1050" b="1" kern="1200">
                <a:solidFill>
                  <a:srgbClr val="0077D4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9970" indent="-171426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Char char="•"/>
              <a:defRPr sz="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18" indent="-171426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24A84"/>
              </a:buClr>
              <a:buFont typeface="Arial" panose="020B0604020202020204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dirty="0"/>
              <a:t>APC</a:t>
            </a:r>
          </a:p>
          <a:p>
            <a:pPr algn="ctr"/>
            <a:r>
              <a:rPr lang="en-US" sz="3000" dirty="0"/>
              <a:t>Model</a:t>
            </a:r>
          </a:p>
          <a:p>
            <a:pPr algn="ctr"/>
            <a:endParaRPr lang="en-US" sz="3000" dirty="0"/>
          </a:p>
          <a:p>
            <a:r>
              <a:rPr lang="en-US" sz="3000" dirty="0"/>
              <a:t>Reading is free</a:t>
            </a:r>
          </a:p>
          <a:p>
            <a:endParaRPr lang="en-US" sz="3000" dirty="0"/>
          </a:p>
          <a:p>
            <a:r>
              <a:rPr lang="en-US" sz="3000" dirty="0"/>
              <a:t>Article processing charges (APC) paid by authors / authoring institutions</a:t>
            </a:r>
          </a:p>
        </p:txBody>
      </p:sp>
      <p:pic>
        <p:nvPicPr>
          <p:cNvPr id="3074" name="Picture 2" descr="A quick guide to open access publishing | Wolters Kluwer">
            <a:extLst>
              <a:ext uri="{FF2B5EF4-FFF2-40B4-BE49-F238E27FC236}">
                <a16:creationId xmlns:a16="http://schemas.microsoft.com/office/drawing/2014/main" id="{E55D7553-8FAE-CC9F-7C6A-B5AB5433A0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8" r="27385"/>
          <a:stretch/>
        </p:blipFill>
        <p:spPr bwMode="auto">
          <a:xfrm>
            <a:off x="5367170" y="1274011"/>
            <a:ext cx="1457660" cy="235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FED820F2-38E7-C2FC-9A6B-C154C8BAD6C2}"/>
              </a:ext>
            </a:extLst>
          </p:cNvPr>
          <p:cNvSpPr/>
          <p:nvPr/>
        </p:nvSpPr>
        <p:spPr>
          <a:xfrm>
            <a:off x="4941277" y="3464169"/>
            <a:ext cx="1107831" cy="1948056"/>
          </a:xfrm>
          <a:custGeom>
            <a:avLst/>
            <a:gdLst>
              <a:gd name="connsiteX0" fmla="*/ 509954 w 1107831"/>
              <a:gd name="connsiteY0" fmla="*/ 0 h 1948056"/>
              <a:gd name="connsiteX1" fmla="*/ 386861 w 1107831"/>
              <a:gd name="connsiteY1" fmla="*/ 70339 h 1948056"/>
              <a:gd name="connsiteX2" fmla="*/ 263769 w 1107831"/>
              <a:gd name="connsiteY2" fmla="*/ 123093 h 1948056"/>
              <a:gd name="connsiteX3" fmla="*/ 105508 w 1107831"/>
              <a:gd name="connsiteY3" fmla="*/ 211016 h 1948056"/>
              <a:gd name="connsiteX4" fmla="*/ 70338 w 1107831"/>
              <a:gd name="connsiteY4" fmla="*/ 246185 h 1948056"/>
              <a:gd name="connsiteX5" fmla="*/ 17585 w 1107831"/>
              <a:gd name="connsiteY5" fmla="*/ 281354 h 1948056"/>
              <a:gd name="connsiteX6" fmla="*/ 0 w 1107831"/>
              <a:gd name="connsiteY6" fmla="*/ 334108 h 1948056"/>
              <a:gd name="connsiteX7" fmla="*/ 52754 w 1107831"/>
              <a:gd name="connsiteY7" fmla="*/ 386862 h 1948056"/>
              <a:gd name="connsiteX8" fmla="*/ 158261 w 1107831"/>
              <a:gd name="connsiteY8" fmla="*/ 457200 h 1948056"/>
              <a:gd name="connsiteX9" fmla="*/ 246185 w 1107831"/>
              <a:gd name="connsiteY9" fmla="*/ 527539 h 1948056"/>
              <a:gd name="connsiteX10" fmla="*/ 281354 w 1107831"/>
              <a:gd name="connsiteY10" fmla="*/ 580293 h 1948056"/>
              <a:gd name="connsiteX11" fmla="*/ 334108 w 1107831"/>
              <a:gd name="connsiteY11" fmla="*/ 615462 h 1948056"/>
              <a:gd name="connsiteX12" fmla="*/ 386861 w 1107831"/>
              <a:gd name="connsiteY12" fmla="*/ 668216 h 1948056"/>
              <a:gd name="connsiteX13" fmla="*/ 404446 w 1107831"/>
              <a:gd name="connsiteY13" fmla="*/ 720969 h 1948056"/>
              <a:gd name="connsiteX14" fmla="*/ 351692 w 1107831"/>
              <a:gd name="connsiteY14" fmla="*/ 826477 h 1948056"/>
              <a:gd name="connsiteX15" fmla="*/ 246185 w 1107831"/>
              <a:gd name="connsiteY15" fmla="*/ 931985 h 1948056"/>
              <a:gd name="connsiteX16" fmla="*/ 105508 w 1107831"/>
              <a:gd name="connsiteY16" fmla="*/ 1037493 h 1948056"/>
              <a:gd name="connsiteX17" fmla="*/ 87923 w 1107831"/>
              <a:gd name="connsiteY17" fmla="*/ 1090246 h 1948056"/>
              <a:gd name="connsiteX18" fmla="*/ 140677 w 1107831"/>
              <a:gd name="connsiteY18" fmla="*/ 1213339 h 1948056"/>
              <a:gd name="connsiteX19" fmla="*/ 193431 w 1107831"/>
              <a:gd name="connsiteY19" fmla="*/ 1230923 h 1948056"/>
              <a:gd name="connsiteX20" fmla="*/ 281354 w 1107831"/>
              <a:gd name="connsiteY20" fmla="*/ 1301262 h 1948056"/>
              <a:gd name="connsiteX21" fmla="*/ 334108 w 1107831"/>
              <a:gd name="connsiteY21" fmla="*/ 1318846 h 1948056"/>
              <a:gd name="connsiteX22" fmla="*/ 386861 w 1107831"/>
              <a:gd name="connsiteY22" fmla="*/ 1354016 h 1948056"/>
              <a:gd name="connsiteX23" fmla="*/ 509954 w 1107831"/>
              <a:gd name="connsiteY23" fmla="*/ 1371600 h 1948056"/>
              <a:gd name="connsiteX24" fmla="*/ 527538 w 1107831"/>
              <a:gd name="connsiteY24" fmla="*/ 1494693 h 1948056"/>
              <a:gd name="connsiteX25" fmla="*/ 580292 w 1107831"/>
              <a:gd name="connsiteY25" fmla="*/ 1670539 h 1948056"/>
              <a:gd name="connsiteX26" fmla="*/ 597877 w 1107831"/>
              <a:gd name="connsiteY26" fmla="*/ 1723293 h 1948056"/>
              <a:gd name="connsiteX27" fmla="*/ 668215 w 1107831"/>
              <a:gd name="connsiteY27" fmla="*/ 1811216 h 1948056"/>
              <a:gd name="connsiteX28" fmla="*/ 685800 w 1107831"/>
              <a:gd name="connsiteY28" fmla="*/ 1934308 h 1948056"/>
              <a:gd name="connsiteX29" fmla="*/ 949569 w 1107831"/>
              <a:gd name="connsiteY29" fmla="*/ 1916723 h 1948056"/>
              <a:gd name="connsiteX30" fmla="*/ 1055077 w 1107831"/>
              <a:gd name="connsiteY30" fmla="*/ 1846385 h 1948056"/>
              <a:gd name="connsiteX31" fmla="*/ 1107831 w 1107831"/>
              <a:gd name="connsiteY31" fmla="*/ 1899139 h 19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07831" h="1948056">
                <a:moveTo>
                  <a:pt x="509954" y="0"/>
                </a:moveTo>
                <a:cubicBezTo>
                  <a:pt x="468923" y="23446"/>
                  <a:pt x="429129" y="49205"/>
                  <a:pt x="386861" y="70339"/>
                </a:cubicBezTo>
                <a:cubicBezTo>
                  <a:pt x="241317" y="143111"/>
                  <a:pt x="446746" y="13307"/>
                  <a:pt x="263769" y="123093"/>
                </a:cubicBezTo>
                <a:cubicBezTo>
                  <a:pt x="112607" y="213790"/>
                  <a:pt x="211617" y="175645"/>
                  <a:pt x="105508" y="211016"/>
                </a:cubicBezTo>
                <a:cubicBezTo>
                  <a:pt x="93785" y="222739"/>
                  <a:pt x="83284" y="235828"/>
                  <a:pt x="70338" y="246185"/>
                </a:cubicBezTo>
                <a:cubicBezTo>
                  <a:pt x="53835" y="259387"/>
                  <a:pt x="30787" y="264851"/>
                  <a:pt x="17585" y="281354"/>
                </a:cubicBezTo>
                <a:cubicBezTo>
                  <a:pt x="6006" y="295828"/>
                  <a:pt x="5862" y="316523"/>
                  <a:pt x="0" y="334108"/>
                </a:cubicBezTo>
                <a:cubicBezTo>
                  <a:pt x="17585" y="351693"/>
                  <a:pt x="33124" y="371594"/>
                  <a:pt x="52754" y="386862"/>
                </a:cubicBezTo>
                <a:cubicBezTo>
                  <a:pt x="86118" y="412812"/>
                  <a:pt x="128373" y="427313"/>
                  <a:pt x="158261" y="457200"/>
                </a:cubicBezTo>
                <a:cubicBezTo>
                  <a:pt x="208375" y="507313"/>
                  <a:pt x="179636" y="483172"/>
                  <a:pt x="246185" y="527539"/>
                </a:cubicBezTo>
                <a:cubicBezTo>
                  <a:pt x="257908" y="545124"/>
                  <a:pt x="266410" y="565349"/>
                  <a:pt x="281354" y="580293"/>
                </a:cubicBezTo>
                <a:cubicBezTo>
                  <a:pt x="296298" y="595237"/>
                  <a:pt x="317872" y="601932"/>
                  <a:pt x="334108" y="615462"/>
                </a:cubicBezTo>
                <a:cubicBezTo>
                  <a:pt x="353212" y="631382"/>
                  <a:pt x="369277" y="650631"/>
                  <a:pt x="386861" y="668216"/>
                </a:cubicBezTo>
                <a:cubicBezTo>
                  <a:pt x="392723" y="685800"/>
                  <a:pt x="404446" y="702433"/>
                  <a:pt x="404446" y="720969"/>
                </a:cubicBezTo>
                <a:cubicBezTo>
                  <a:pt x="404446" y="751522"/>
                  <a:pt x="369473" y="806473"/>
                  <a:pt x="351692" y="826477"/>
                </a:cubicBezTo>
                <a:cubicBezTo>
                  <a:pt x="318649" y="863651"/>
                  <a:pt x="287569" y="904396"/>
                  <a:pt x="246185" y="931985"/>
                </a:cubicBezTo>
                <a:cubicBezTo>
                  <a:pt x="126882" y="1011519"/>
                  <a:pt x="170565" y="972434"/>
                  <a:pt x="105508" y="1037493"/>
                </a:cubicBezTo>
                <a:cubicBezTo>
                  <a:pt x="99646" y="1055077"/>
                  <a:pt x="87923" y="1071710"/>
                  <a:pt x="87923" y="1090246"/>
                </a:cubicBezTo>
                <a:cubicBezTo>
                  <a:pt x="87923" y="1141321"/>
                  <a:pt x="95932" y="1186492"/>
                  <a:pt x="140677" y="1213339"/>
                </a:cubicBezTo>
                <a:cubicBezTo>
                  <a:pt x="156571" y="1222876"/>
                  <a:pt x="175846" y="1225062"/>
                  <a:pt x="193431" y="1230923"/>
                </a:cubicBezTo>
                <a:cubicBezTo>
                  <a:pt x="226143" y="1263636"/>
                  <a:pt x="236987" y="1279079"/>
                  <a:pt x="281354" y="1301262"/>
                </a:cubicBezTo>
                <a:cubicBezTo>
                  <a:pt x="297933" y="1309551"/>
                  <a:pt x="316523" y="1312985"/>
                  <a:pt x="334108" y="1318846"/>
                </a:cubicBezTo>
                <a:cubicBezTo>
                  <a:pt x="351692" y="1330569"/>
                  <a:pt x="366618" y="1347943"/>
                  <a:pt x="386861" y="1354016"/>
                </a:cubicBezTo>
                <a:cubicBezTo>
                  <a:pt x="426561" y="1365926"/>
                  <a:pt x="480646" y="1342292"/>
                  <a:pt x="509954" y="1371600"/>
                </a:cubicBezTo>
                <a:cubicBezTo>
                  <a:pt x="539262" y="1400908"/>
                  <a:pt x="520124" y="1453914"/>
                  <a:pt x="527538" y="1494693"/>
                </a:cubicBezTo>
                <a:cubicBezTo>
                  <a:pt x="538167" y="1553152"/>
                  <a:pt x="561943" y="1615493"/>
                  <a:pt x="580292" y="1670539"/>
                </a:cubicBezTo>
                <a:cubicBezTo>
                  <a:pt x="586154" y="1688124"/>
                  <a:pt x="587595" y="1707870"/>
                  <a:pt x="597877" y="1723293"/>
                </a:cubicBezTo>
                <a:cubicBezTo>
                  <a:pt x="642242" y="1789841"/>
                  <a:pt x="618102" y="1761102"/>
                  <a:pt x="668215" y="1811216"/>
                </a:cubicBezTo>
                <a:cubicBezTo>
                  <a:pt x="674077" y="1852247"/>
                  <a:pt x="646992" y="1919755"/>
                  <a:pt x="685800" y="1934308"/>
                </a:cubicBezTo>
                <a:cubicBezTo>
                  <a:pt x="768308" y="1965248"/>
                  <a:pt x="863847" y="1937133"/>
                  <a:pt x="949569" y="1916723"/>
                </a:cubicBezTo>
                <a:cubicBezTo>
                  <a:pt x="990688" y="1906933"/>
                  <a:pt x="1055077" y="1846385"/>
                  <a:pt x="1055077" y="1846385"/>
                </a:cubicBezTo>
                <a:cubicBezTo>
                  <a:pt x="1093497" y="1904016"/>
                  <a:pt x="1069112" y="1899139"/>
                  <a:pt x="1107831" y="1899139"/>
                </a:cubicBezTo>
              </a:path>
            </a:pathLst>
          </a:custGeom>
          <a:noFill/>
          <a:ln w="38100"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FFC0039-B1E9-F33D-F913-3D16DDF2D380}"/>
              </a:ext>
            </a:extLst>
          </p:cNvPr>
          <p:cNvSpPr/>
          <p:nvPr/>
        </p:nvSpPr>
        <p:spPr>
          <a:xfrm>
            <a:off x="6049108" y="5053263"/>
            <a:ext cx="897124" cy="93044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55866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FC649-9DE3-0139-799F-1C7D7DFF7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D59C6-0101-3E97-BF7A-67A024FAC4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are the costs of publishing?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6AFDF-0A96-793A-1BAB-09ECB939B0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875" y="1703790"/>
            <a:ext cx="3573605" cy="2858459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Nearly half of OA articles from African authors were *published in a journal using a gold APC model (waivers may have been used)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African researchers are more likely to publish OA research using a gold APC model, compared to any other region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395311-CB45-CDD0-9163-8B7615D7EF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CDCBC6-4C7C-A84A-F07D-22074A9DDE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0" t="66377" r="21450" b="6645"/>
          <a:stretch/>
        </p:blipFill>
        <p:spPr>
          <a:xfrm>
            <a:off x="3631498" y="790417"/>
            <a:ext cx="8053484" cy="53116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6D6E8-3058-8687-0C42-F22CD9057136}"/>
              </a:ext>
            </a:extLst>
          </p:cNvPr>
          <p:cNvSpPr txBox="1"/>
          <p:nvPr/>
        </p:nvSpPr>
        <p:spPr>
          <a:xfrm>
            <a:off x="5433358" y="5659022"/>
            <a:ext cx="633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dirty="0">
                <a:solidFill>
                  <a:srgbClr val="878784"/>
                </a:solidFill>
                <a:effectLst/>
                <a:latin typeface="MyriadPro"/>
              </a:rPr>
              <a:t>Figure 2.7. Share of open access articles, published between 2012 and 2021, by category of open access </a:t>
            </a:r>
            <a:endParaRPr lang="en-CA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A2F1FCE-C0E3-84B6-B62F-988730A8A17A}"/>
              </a:ext>
            </a:extLst>
          </p:cNvPr>
          <p:cNvSpPr/>
          <p:nvPr/>
        </p:nvSpPr>
        <p:spPr>
          <a:xfrm>
            <a:off x="3769895" y="838543"/>
            <a:ext cx="2021305" cy="241800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86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37CFE-F4C1-264B-F332-C136C404E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19EFB-416D-2222-67BC-375B37D21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Conventional model: Publishers make deals with an institution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65191-950A-CE97-E67A-282D1FEE95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6C31B-024C-D835-BDC3-5F126E7163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(Apologies to Green Lion Press! )</a:t>
            </a:r>
          </a:p>
        </p:txBody>
      </p:sp>
      <p:pic>
        <p:nvPicPr>
          <p:cNvPr id="2050" name="Picture 2" descr="Safari Vehicles Hire in Kenya | 4×4 Land Cruisers, Hire Jeep &amp; Safari Vans">
            <a:extLst>
              <a:ext uri="{FF2B5EF4-FFF2-40B4-BE49-F238E27FC236}">
                <a16:creationId xmlns:a16="http://schemas.microsoft.com/office/drawing/2014/main" id="{034A6D7C-2140-71E1-10DD-6DF50B16D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680" y="1931929"/>
            <a:ext cx="8150457" cy="429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afir Yaroq logo">
            <a:extLst>
              <a:ext uri="{FF2B5EF4-FFF2-40B4-BE49-F238E27FC236}">
                <a16:creationId xmlns:a16="http://schemas.microsoft.com/office/drawing/2014/main" id="{7AAAA9D8-B636-D1B1-A19A-ECA4C913F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42" y="829694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Kafir Yaroq logo">
            <a:extLst>
              <a:ext uri="{FF2B5EF4-FFF2-40B4-BE49-F238E27FC236}">
                <a16:creationId xmlns:a16="http://schemas.microsoft.com/office/drawing/2014/main" id="{867AAE36-FB76-7DD2-CF66-43E7D1CA9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989" y="817236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Kafir Yaroq logo">
            <a:extLst>
              <a:ext uri="{FF2B5EF4-FFF2-40B4-BE49-F238E27FC236}">
                <a16:creationId xmlns:a16="http://schemas.microsoft.com/office/drawing/2014/main" id="{38C935B4-0F72-43A5-3B73-128A9694C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463" y="1042351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76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1DA19-F5C7-A388-D636-9E00B453C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F22D2-7939-6AC1-9D01-427113C56D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APC model: publishers make deals with many individual researchers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C233A-0CA6-52A7-360F-ED44A5588D7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36124B-DA5A-E9F0-6EA4-114529A15B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Kafir Yaroq logo">
            <a:extLst>
              <a:ext uri="{FF2B5EF4-FFF2-40B4-BE49-F238E27FC236}">
                <a16:creationId xmlns:a16="http://schemas.microsoft.com/office/drawing/2014/main" id="{26B4C1EB-302C-307E-6744-45A2D5E32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42" y="829694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afir Yaroq logo">
            <a:extLst>
              <a:ext uri="{FF2B5EF4-FFF2-40B4-BE49-F238E27FC236}">
                <a16:creationId xmlns:a16="http://schemas.microsoft.com/office/drawing/2014/main" id="{58064C9D-81FF-4BA0-3BD3-FBB3104B6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905" y="1152166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afir Yaroq logo">
            <a:extLst>
              <a:ext uri="{FF2B5EF4-FFF2-40B4-BE49-F238E27FC236}">
                <a16:creationId xmlns:a16="http://schemas.microsoft.com/office/drawing/2014/main" id="{B3530470-0063-426B-0050-1F5C120E2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674" y="1000956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afir Yaroq logo">
            <a:extLst>
              <a:ext uri="{FF2B5EF4-FFF2-40B4-BE49-F238E27FC236}">
                <a16:creationId xmlns:a16="http://schemas.microsoft.com/office/drawing/2014/main" id="{2304289C-56AC-59D1-071A-6B982558F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27977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afir Yaroq logo">
            <a:extLst>
              <a:ext uri="{FF2B5EF4-FFF2-40B4-BE49-F238E27FC236}">
                <a16:creationId xmlns:a16="http://schemas.microsoft.com/office/drawing/2014/main" id="{1600024B-1D9D-F416-A2DC-0A71FEE25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463" y="1042351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Kafir Yaroq logo">
            <a:extLst>
              <a:ext uri="{FF2B5EF4-FFF2-40B4-BE49-F238E27FC236}">
                <a16:creationId xmlns:a16="http://schemas.microsoft.com/office/drawing/2014/main" id="{B01167B6-ADEC-200A-418B-13968822C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289" y="829694"/>
            <a:ext cx="762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GRASSLANDS-NATIONAL-PARK Footage, Videos and Clips in HD and 4K ...">
            <a:extLst>
              <a:ext uri="{FF2B5EF4-FFF2-40B4-BE49-F238E27FC236}">
                <a16:creationId xmlns:a16="http://schemas.microsoft.com/office/drawing/2014/main" id="{D58C188D-EB6C-0BE5-013A-C4CDAC563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734" y="1972745"/>
            <a:ext cx="7799805" cy="411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135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D7F5C-E739-1931-DFAB-EB02E1A4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Guidance from Open Science Toolkit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AEDF4-A67E-38FD-5DEE-6D68F8C6981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0BA930-4701-6390-2F33-9462635A94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B2D404-E728-D564-656E-2E90BC542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79" y="959562"/>
            <a:ext cx="6664475" cy="9431073"/>
          </a:xfrm>
          <a:prstGeom prst="rect">
            <a:avLst/>
          </a:prstGeom>
        </p:spPr>
      </p:pic>
      <p:pic>
        <p:nvPicPr>
          <p:cNvPr id="1026" name="Picture 2" descr="Computer with icons ">
            <a:extLst>
              <a:ext uri="{FF2B5EF4-FFF2-40B4-BE49-F238E27FC236}">
                <a16:creationId xmlns:a16="http://schemas.microsoft.com/office/drawing/2014/main" id="{1C7F63A4-EF7C-5194-7B58-D22503B7E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590" y="959562"/>
            <a:ext cx="4038976" cy="526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323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A7B86-F460-CA28-7D93-BCA7EB5D93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byproduct of commercialization of science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9C81A-F368-9A4A-341B-629BB9DE379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r>
              <a:rPr lang="en-US" sz="2200" dirty="0"/>
              <a:t>Predatory </a:t>
            </a:r>
            <a:r>
              <a:rPr lang="en-US" sz="2200" dirty="0" err="1"/>
              <a:t>behaviours</a:t>
            </a:r>
            <a:r>
              <a:rPr lang="en-US" sz="22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deploy deceitful or misleading practices to make money: charge a fee without providing the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motivated mainly by profit rather than scholarship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r>
              <a:rPr lang="en-US" sz="22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predatory journals and conferences;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falsification of experimental evidence;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fake or embellished qualifications, such as “predatory PhD”, certificates, awards and medals;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predatory preprint servers.</a:t>
            </a:r>
          </a:p>
          <a:p>
            <a:r>
              <a:rPr lang="en-US" sz="2200" dirty="0"/>
              <a:t>Characteristics: rapid pay-to-publish models with little or no peer review, fake editorial boards falsely listing respected scientists, fraudulent impact factors, hijacked titles and aggressive spam invitations.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EFD7B9-6915-4C3A-569C-F232232811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90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7328B-1375-E686-E54A-25452BF498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>
                <a:latin typeface="+mn-lt"/>
              </a:rPr>
              <a:t>Open science values and principles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6EACC-0FCD-4785-A6C4-353A82BF81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2A9B3-F3CF-DDF1-5FEF-128C5D349EB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66FD3A-E584-4F27-A726-2311FA320C1E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F8800C-BBEA-6FF1-3ABE-EFFCC7A3B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512" y="471055"/>
            <a:ext cx="8530452" cy="602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152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503EB5D3F8A845AC93D4EBD5AF5EE4" ma:contentTypeVersion="4" ma:contentTypeDescription="Create a new document." ma:contentTypeScope="" ma:versionID="2a64b83bf623a9acfcb69f293481989d">
  <xsd:schema xmlns:xsd="http://www.w3.org/2001/XMLSchema" xmlns:xs="http://www.w3.org/2001/XMLSchema" xmlns:p="http://schemas.microsoft.com/office/2006/metadata/properties" xmlns:ns2="3ec64710-979e-45f3-964b-bdd369ecc229" xmlns:ns3="1effd615-d1f6-498b-b718-2cd5ed64e911" targetNamespace="http://schemas.microsoft.com/office/2006/metadata/properties" ma:root="true" ma:fieldsID="aea08eadc78db47db6ec1ab3c11e094f" ns2:_="" ns3:_="">
    <xsd:import namespace="3ec64710-979e-45f3-964b-bdd369ecc229"/>
    <xsd:import namespace="1effd615-d1f6-498b-b718-2cd5ed64e91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c64710-979e-45f3-964b-bdd369ecc22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ffd615-d1f6-498b-b718-2cd5ed64e9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ec64710-979e-45f3-964b-bdd369ecc229">UNESCODPI-1629253120-11</_dlc_DocId>
    <_dlc_DocIdUrl xmlns="3ec64710-979e-45f3-964b-bdd369ecc229">
      <Url>https://unesco.sharepoint.com/sites/cpe/_layouts/15/DocIdRedir.aspx?ID=UNESCODPI-1629253120-11</Url>
      <Description>UNESCODPI-1629253120-11</Description>
    </_dlc_DocIdUrl>
  </documentManagement>
</p:properties>
</file>

<file path=customXml/itemProps1.xml><?xml version="1.0" encoding="utf-8"?>
<ds:datastoreItem xmlns:ds="http://schemas.openxmlformats.org/officeDocument/2006/customXml" ds:itemID="{1429E140-4202-49FB-A08E-3710CA2F3A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8C8676-A268-4DE7-9251-BA62A82DD05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C5AD032-1BA3-4144-8C58-BB31BF0A2F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c64710-979e-45f3-964b-bdd369ecc229"/>
    <ds:schemaRef ds:uri="1effd615-d1f6-498b-b718-2cd5ed64e9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6A62075-B3C9-4A3A-AE06-3BDCC332E1E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1effd615-d1f6-498b-b718-2cd5ed64e911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3ec64710-979e-45f3-964b-bdd369ecc229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8e024d6-51f2-471b-ac2c-b1117d65062e}" enabled="1" method="Standard" siteId="{1d4fae52-39b3-4bfa-b0b3-022956b1119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18939</TotalTime>
  <Words>616</Words>
  <Application>Microsoft Macintosh PowerPoint</Application>
  <PresentationFormat>Widescreen</PresentationFormat>
  <Paragraphs>105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Aptos</vt:lpstr>
      <vt:lpstr>Arial</vt:lpstr>
      <vt:lpstr>Calibri</vt:lpstr>
      <vt:lpstr>Calibri Light</vt:lpstr>
      <vt:lpstr>Glacial Indifference Bold</vt:lpstr>
      <vt:lpstr>Glacial Indifference Bold Italics</vt:lpstr>
      <vt:lpstr>MyriadPro</vt:lpstr>
      <vt:lpstr>TT Rounds Condensed</vt:lpstr>
      <vt:lpstr>Thème Office</vt:lpstr>
      <vt:lpstr>PowerPoint Presentation</vt:lpstr>
      <vt:lpstr>What are the costs of publishing? (after an article is written)</vt:lpstr>
      <vt:lpstr>PowerPoint Presentation</vt:lpstr>
      <vt:lpstr>What are the costs of publishing?</vt:lpstr>
      <vt:lpstr>Conventional model: Publishers make deals with an institution</vt:lpstr>
      <vt:lpstr>APC model: publishers make deals with many individual researchers</vt:lpstr>
      <vt:lpstr>Guidance from Open Science Toolkit</vt:lpstr>
      <vt:lpstr>A byproduct of commercialization of science </vt:lpstr>
      <vt:lpstr>Open science values and principles </vt:lpstr>
      <vt:lpstr>What is the link with open science?</vt:lpstr>
      <vt:lpstr>PowerPoint Presentation</vt:lpstr>
      <vt:lpstr>PowerPoint Presentation</vt:lpstr>
      <vt:lpstr>Why have people used predatory journals or conferences?</vt:lpstr>
      <vt:lpstr>PowerPoint Presentation</vt:lpstr>
      <vt:lpstr>PowerPoint Presentation</vt:lpstr>
      <vt:lpstr>Help is available!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 W</dc:creator>
  <cp:lastModifiedBy>Tiffany Straza</cp:lastModifiedBy>
  <cp:revision>650</cp:revision>
  <dcterms:created xsi:type="dcterms:W3CDTF">2019-03-22T15:49:46Z</dcterms:created>
  <dcterms:modified xsi:type="dcterms:W3CDTF">2025-02-20T09:15:26Z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0x0101008E503EB5D3F8A845AC93D4EBD5AF5EE4</vt:lpwstr>
  </property>
  <property fmtid="{D5CDD505-2E9C-101B-9397-08002B2CF9AE}" pid="3" name="_dlc_DocIdItemGuid">
    <vt:lpwstr>5c46f521-d66a-48f2-b4d3-7dd05baf4502</vt:lpwstr>
  </property>
</Properties>
</file>