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1"/>
  </p:notesMasterIdLst>
  <p:handoutMasterIdLst>
    <p:handoutMasterId r:id="rId32"/>
  </p:handoutMasterIdLst>
  <p:sldIdLst>
    <p:sldId id="269" r:id="rId5"/>
    <p:sldId id="504" r:id="rId6"/>
    <p:sldId id="490" r:id="rId7"/>
    <p:sldId id="512" r:id="rId8"/>
    <p:sldId id="484" r:id="rId9"/>
    <p:sldId id="508" r:id="rId10"/>
    <p:sldId id="513" r:id="rId11"/>
    <p:sldId id="509" r:id="rId12"/>
    <p:sldId id="521" r:id="rId13"/>
    <p:sldId id="529" r:id="rId14"/>
    <p:sldId id="530" r:id="rId15"/>
    <p:sldId id="525" r:id="rId16"/>
    <p:sldId id="520" r:id="rId17"/>
    <p:sldId id="506" r:id="rId18"/>
    <p:sldId id="515" r:id="rId19"/>
    <p:sldId id="516" r:id="rId20"/>
    <p:sldId id="517" r:id="rId21"/>
    <p:sldId id="511" r:id="rId22"/>
    <p:sldId id="526" r:id="rId23"/>
    <p:sldId id="518" r:id="rId24"/>
    <p:sldId id="519" r:id="rId25"/>
    <p:sldId id="514" r:id="rId26"/>
    <p:sldId id="523" r:id="rId27"/>
    <p:sldId id="524" r:id="rId28"/>
    <p:sldId id="507" r:id="rId29"/>
    <p:sldId id="527" r:id="rId30"/>
  </p:sldIdLst>
  <p:sldSz cx="12192000" cy="6858000"/>
  <p:notesSz cx="7010400" cy="9296400"/>
  <p:defaultTextStyle>
    <a:defPPr>
      <a:defRPr lang="en-ZA"/>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Default Section" id="{A39EB00F-AF79-4A2C-8542-BD366397BB85}">
          <p14:sldIdLst>
            <p14:sldId id="269"/>
            <p14:sldId id="504"/>
            <p14:sldId id="490"/>
            <p14:sldId id="512"/>
            <p14:sldId id="484"/>
            <p14:sldId id="508"/>
            <p14:sldId id="513"/>
            <p14:sldId id="509"/>
          </p14:sldIdLst>
        </p14:section>
        <p14:section name="Untitled Section" id="{E10FEA9F-BA69-466E-940B-4B40F2A113E2}">
          <p14:sldIdLst>
            <p14:sldId id="521"/>
            <p14:sldId id="529"/>
            <p14:sldId id="530"/>
            <p14:sldId id="525"/>
            <p14:sldId id="520"/>
            <p14:sldId id="506"/>
            <p14:sldId id="515"/>
            <p14:sldId id="516"/>
            <p14:sldId id="517"/>
            <p14:sldId id="511"/>
            <p14:sldId id="526"/>
            <p14:sldId id="518"/>
            <p14:sldId id="519"/>
            <p14:sldId id="514"/>
            <p14:sldId id="523"/>
            <p14:sldId id="524"/>
            <p14:sldId id="507"/>
            <p14:sldId id="527"/>
          </p14:sldIdLst>
        </p14:section>
      </p14:sectionLst>
    </p:ext>
    <p:ext uri="{EFAFB233-063F-42B5-8137-9DF3F51BA10A}">
      <p15:sldGuideLst xmlns:p15="http://schemas.microsoft.com/office/powerpoint/2012/main">
        <p15:guide id="1" orient="horz" pos="480" userDrawn="1">
          <p15:clr>
            <a:srgbClr val="A4A3A4"/>
          </p15:clr>
        </p15:guide>
        <p15:guide id="2" pos="6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967200"/>
    <a:srgbClr val="B88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51" autoAdjust="0"/>
  </p:normalViewPr>
  <p:slideViewPr>
    <p:cSldViewPr>
      <p:cViewPr varScale="1">
        <p:scale>
          <a:sx n="46" d="100"/>
          <a:sy n="46" d="100"/>
        </p:scale>
        <p:origin x="1348" y="36"/>
      </p:cViewPr>
      <p:guideLst>
        <p:guide orient="horz" pos="480"/>
        <p:guide pos="6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6C5556F-16ED-44C7-8A7D-8E2DE4C8459F}"/>
              </a:ext>
            </a:extLst>
          </p:cNvPr>
          <p:cNvSpPr>
            <a:spLocks noGrp="1"/>
          </p:cNvSpPr>
          <p:nvPr>
            <p:ph type="hdr" sz="quarter"/>
          </p:nvPr>
        </p:nvSpPr>
        <p:spPr>
          <a:xfrm>
            <a:off x="0" y="0"/>
            <a:ext cx="3036888" cy="465138"/>
          </a:xfrm>
          <a:prstGeom prst="rect">
            <a:avLst/>
          </a:prstGeom>
        </p:spPr>
        <p:txBody>
          <a:bodyPr vert="horz" lIns="92166" tIns="46083" rIns="92166" bIns="46083" rtlCol="0"/>
          <a:lstStyle>
            <a:lvl1pPr algn="l" eaLnBrk="1" hangingPunct="1">
              <a:defRPr sz="1200">
                <a:latin typeface="Arial" charset="0"/>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E3B5B64-4FF7-4EAF-AE24-07DC30BD4834}"/>
              </a:ext>
            </a:extLst>
          </p:cNvPr>
          <p:cNvSpPr>
            <a:spLocks noGrp="1"/>
          </p:cNvSpPr>
          <p:nvPr>
            <p:ph type="dt" sz="quarter" idx="1"/>
          </p:nvPr>
        </p:nvSpPr>
        <p:spPr>
          <a:xfrm>
            <a:off x="3971925" y="0"/>
            <a:ext cx="3036888" cy="465138"/>
          </a:xfrm>
          <a:prstGeom prst="rect">
            <a:avLst/>
          </a:prstGeom>
        </p:spPr>
        <p:txBody>
          <a:bodyPr vert="horz" wrap="square" lIns="92166" tIns="46083" rIns="92166" bIns="46083" numCol="1" anchor="t" anchorCtr="0" compatLnSpc="1">
            <a:prstTxWarp prst="textNoShape">
              <a:avLst/>
            </a:prstTxWarp>
          </a:bodyPr>
          <a:lstStyle>
            <a:lvl1pPr algn="r" eaLnBrk="1" hangingPunct="1">
              <a:defRPr sz="1200">
                <a:latin typeface="Arial" charset="0"/>
                <a:cs typeface="Arial" charset="0"/>
              </a:defRPr>
            </a:lvl1pPr>
          </a:lstStyle>
          <a:p>
            <a:pPr>
              <a:defRPr/>
            </a:pPr>
            <a:fld id="{6AF21283-04C3-4767-9269-6CD89C6DC741}" type="datetime1">
              <a:rPr lang="en-US"/>
              <a:pPr>
                <a:defRPr/>
              </a:pPr>
              <a:t>2/19/2025</a:t>
            </a:fld>
            <a:endParaRPr lang="en-US"/>
          </a:p>
        </p:txBody>
      </p:sp>
      <p:sp>
        <p:nvSpPr>
          <p:cNvPr id="4" name="Footer Placeholder 3">
            <a:extLst>
              <a:ext uri="{FF2B5EF4-FFF2-40B4-BE49-F238E27FC236}">
                <a16:creationId xmlns:a16="http://schemas.microsoft.com/office/drawing/2014/main" id="{60D1464F-510B-4D6A-9677-6CECC763B883}"/>
              </a:ext>
            </a:extLst>
          </p:cNvPr>
          <p:cNvSpPr>
            <a:spLocks noGrp="1"/>
          </p:cNvSpPr>
          <p:nvPr>
            <p:ph type="ftr" sz="quarter" idx="2"/>
          </p:nvPr>
        </p:nvSpPr>
        <p:spPr>
          <a:xfrm>
            <a:off x="0" y="8829675"/>
            <a:ext cx="3036888" cy="465138"/>
          </a:xfrm>
          <a:prstGeom prst="rect">
            <a:avLst/>
          </a:prstGeom>
        </p:spPr>
        <p:txBody>
          <a:bodyPr vert="horz" lIns="92166" tIns="46083" rIns="92166" bIns="46083" rtlCol="0" anchor="b"/>
          <a:lstStyle>
            <a:lvl1pPr algn="l" eaLnBrk="1" hangingPunct="1">
              <a:defRPr sz="1200">
                <a:latin typeface="Arial" charset="0"/>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404A18C4-ECCE-4A6D-BD56-CEF6109ABBA5}"/>
              </a:ext>
            </a:extLst>
          </p:cNvPr>
          <p:cNvSpPr>
            <a:spLocks noGrp="1"/>
          </p:cNvSpPr>
          <p:nvPr>
            <p:ph type="sldNum" sz="quarter" idx="3"/>
          </p:nvPr>
        </p:nvSpPr>
        <p:spPr>
          <a:xfrm>
            <a:off x="3971925" y="8829675"/>
            <a:ext cx="3036888" cy="465138"/>
          </a:xfrm>
          <a:prstGeom prst="rect">
            <a:avLst/>
          </a:prstGeom>
        </p:spPr>
        <p:txBody>
          <a:bodyPr vert="horz" wrap="square" lIns="92166" tIns="46083" rIns="92166" bIns="46083" numCol="1" anchor="b" anchorCtr="0" compatLnSpc="1">
            <a:prstTxWarp prst="textNoShape">
              <a:avLst/>
            </a:prstTxWarp>
          </a:bodyPr>
          <a:lstStyle>
            <a:lvl1pPr algn="r" eaLnBrk="1" hangingPunct="1">
              <a:defRPr sz="1200"/>
            </a:lvl1pPr>
          </a:lstStyle>
          <a:p>
            <a:pPr>
              <a:defRPr/>
            </a:pPr>
            <a:fld id="{656E8EBD-0FC5-49EA-B6D8-5BA9AF9FB991}" type="slidenum">
              <a:rPr lang="en-US" altLang="en-US"/>
              <a:pPr>
                <a:defRPr/>
              </a:pPr>
              <a:t>‹#›</a:t>
            </a:fld>
            <a:endParaRPr lang="en-US" altLang="en-US"/>
          </a:p>
        </p:txBody>
      </p:sp>
    </p:spTree>
    <p:extLst>
      <p:ext uri="{BB962C8B-B14F-4D97-AF65-F5344CB8AC3E}">
        <p14:creationId xmlns:p14="http://schemas.microsoft.com/office/powerpoint/2010/main" val="21211506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6B1BE5-BC8C-4ACB-96F9-10094D502181}"/>
              </a:ext>
            </a:extLst>
          </p:cNvPr>
          <p:cNvSpPr>
            <a:spLocks noGrp="1"/>
          </p:cNvSpPr>
          <p:nvPr>
            <p:ph type="hdr" sz="quarter"/>
          </p:nvPr>
        </p:nvSpPr>
        <p:spPr>
          <a:xfrm>
            <a:off x="0" y="0"/>
            <a:ext cx="3036888" cy="465138"/>
          </a:xfrm>
          <a:prstGeom prst="rect">
            <a:avLst/>
          </a:prstGeom>
        </p:spPr>
        <p:txBody>
          <a:bodyPr vert="horz" lIns="90590" tIns="45295" rIns="90590" bIns="45295" rtlCol="0"/>
          <a:lstStyle>
            <a:lvl1pPr algn="l" eaLnBrk="1" hangingPunct="1">
              <a:defRPr sz="1200">
                <a:latin typeface="Arial" charset="0"/>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2236E608-CF08-4B8E-A01D-AA544BA85B6A}"/>
              </a:ext>
            </a:extLst>
          </p:cNvPr>
          <p:cNvSpPr>
            <a:spLocks noGrp="1"/>
          </p:cNvSpPr>
          <p:nvPr>
            <p:ph type="dt" idx="1"/>
          </p:nvPr>
        </p:nvSpPr>
        <p:spPr>
          <a:xfrm>
            <a:off x="3971925" y="0"/>
            <a:ext cx="3036888" cy="465138"/>
          </a:xfrm>
          <a:prstGeom prst="rect">
            <a:avLst/>
          </a:prstGeom>
        </p:spPr>
        <p:txBody>
          <a:bodyPr vert="horz" wrap="square" lIns="90590" tIns="45295" rIns="90590" bIns="45295" numCol="1" anchor="t" anchorCtr="0" compatLnSpc="1">
            <a:prstTxWarp prst="textNoShape">
              <a:avLst/>
            </a:prstTxWarp>
          </a:bodyPr>
          <a:lstStyle>
            <a:lvl1pPr algn="r" eaLnBrk="1" hangingPunct="1">
              <a:defRPr sz="1200">
                <a:latin typeface="Arial" charset="0"/>
                <a:cs typeface="Arial" charset="0"/>
              </a:defRPr>
            </a:lvl1pPr>
          </a:lstStyle>
          <a:p>
            <a:pPr>
              <a:defRPr/>
            </a:pPr>
            <a:fld id="{4B944E47-F734-4191-A780-85A21D100818}" type="datetime1">
              <a:rPr lang="en-US"/>
              <a:pPr>
                <a:defRPr/>
              </a:pPr>
              <a:t>2/19/2025</a:t>
            </a:fld>
            <a:endParaRPr lang="en-US"/>
          </a:p>
        </p:txBody>
      </p:sp>
      <p:sp>
        <p:nvSpPr>
          <p:cNvPr id="4" name="Slide Image Placeholder 3">
            <a:extLst>
              <a:ext uri="{FF2B5EF4-FFF2-40B4-BE49-F238E27FC236}">
                <a16:creationId xmlns:a16="http://schemas.microsoft.com/office/drawing/2014/main" id="{CE435E7F-1470-4D28-B845-BB022091D9FF}"/>
              </a:ext>
            </a:extLst>
          </p:cNvPr>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0590" tIns="45295" rIns="90590" bIns="45295" rtlCol="0" anchor="ctr"/>
          <a:lstStyle/>
          <a:p>
            <a:pPr lvl="0"/>
            <a:endParaRPr lang="en-US" noProof="0" dirty="0"/>
          </a:p>
        </p:txBody>
      </p:sp>
      <p:sp>
        <p:nvSpPr>
          <p:cNvPr id="5" name="Notes Placeholder 4">
            <a:extLst>
              <a:ext uri="{FF2B5EF4-FFF2-40B4-BE49-F238E27FC236}">
                <a16:creationId xmlns:a16="http://schemas.microsoft.com/office/drawing/2014/main" id="{7793A0E7-AE6F-423A-BD91-09A2CDECBAF9}"/>
              </a:ext>
            </a:extLst>
          </p:cNvPr>
          <p:cNvSpPr>
            <a:spLocks noGrp="1"/>
          </p:cNvSpPr>
          <p:nvPr>
            <p:ph type="body" sz="quarter" idx="3"/>
          </p:nvPr>
        </p:nvSpPr>
        <p:spPr>
          <a:xfrm>
            <a:off x="700088" y="4414838"/>
            <a:ext cx="5610225" cy="4184650"/>
          </a:xfrm>
          <a:prstGeom prst="rect">
            <a:avLst/>
          </a:prstGeom>
        </p:spPr>
        <p:txBody>
          <a:bodyPr vert="horz" lIns="90590" tIns="45295" rIns="90590" bIns="4529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D4D70DAF-DD09-4BE3-B41C-B3720B5E9874}"/>
              </a:ext>
            </a:extLst>
          </p:cNvPr>
          <p:cNvSpPr>
            <a:spLocks noGrp="1"/>
          </p:cNvSpPr>
          <p:nvPr>
            <p:ph type="ftr" sz="quarter" idx="4"/>
          </p:nvPr>
        </p:nvSpPr>
        <p:spPr>
          <a:xfrm>
            <a:off x="0" y="8829675"/>
            <a:ext cx="3036888" cy="465138"/>
          </a:xfrm>
          <a:prstGeom prst="rect">
            <a:avLst/>
          </a:prstGeom>
        </p:spPr>
        <p:txBody>
          <a:bodyPr vert="horz" lIns="90590" tIns="45295" rIns="90590" bIns="45295" rtlCol="0" anchor="b"/>
          <a:lstStyle>
            <a:lvl1pPr algn="l" eaLnBrk="1" hangingPunct="1">
              <a:defRPr sz="1200">
                <a:latin typeface="Arial" charset="0"/>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1D6618E-047F-4FB5-9F34-17200C27E650}"/>
              </a:ext>
            </a:extLst>
          </p:cNvPr>
          <p:cNvSpPr>
            <a:spLocks noGrp="1"/>
          </p:cNvSpPr>
          <p:nvPr>
            <p:ph type="sldNum" sz="quarter" idx="5"/>
          </p:nvPr>
        </p:nvSpPr>
        <p:spPr>
          <a:xfrm>
            <a:off x="3971925" y="8829675"/>
            <a:ext cx="3036888" cy="465138"/>
          </a:xfrm>
          <a:prstGeom prst="rect">
            <a:avLst/>
          </a:prstGeom>
        </p:spPr>
        <p:txBody>
          <a:bodyPr vert="horz" wrap="square" lIns="90590" tIns="45295" rIns="90590" bIns="45295" numCol="1" anchor="b" anchorCtr="0" compatLnSpc="1">
            <a:prstTxWarp prst="textNoShape">
              <a:avLst/>
            </a:prstTxWarp>
          </a:bodyPr>
          <a:lstStyle>
            <a:lvl1pPr algn="r" eaLnBrk="1" hangingPunct="1">
              <a:defRPr sz="1200"/>
            </a:lvl1pPr>
          </a:lstStyle>
          <a:p>
            <a:pPr>
              <a:defRPr/>
            </a:pPr>
            <a:fld id="{282D4F9D-F407-4C9C-AE4F-C413975D6ADA}" type="slidenum">
              <a:rPr lang="en-US" altLang="en-US"/>
              <a:pPr>
                <a:defRPr/>
              </a:pPr>
              <a:t>‹#›</a:t>
            </a:fld>
            <a:endParaRPr lang="en-US" altLang="en-US"/>
          </a:p>
        </p:txBody>
      </p:sp>
    </p:spTree>
    <p:extLst>
      <p:ext uri="{BB962C8B-B14F-4D97-AF65-F5344CB8AC3E}">
        <p14:creationId xmlns:p14="http://schemas.microsoft.com/office/powerpoint/2010/main" val="28821890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ACE0130-113E-4F14-9650-F132725D8FE6}"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2830483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D2B091-5D97-7379-DF90-F8E91A9362B0}"/>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9B403941-E3AC-3C2D-9882-E56C15588995}"/>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8D47365A-8E6C-28F8-5A6A-DDC6C1536E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anose="020B0600070205080204" pitchFamily="34" charset="-128"/>
            </a:endParaRPr>
          </a:p>
        </p:txBody>
      </p:sp>
      <p:sp>
        <p:nvSpPr>
          <p:cNvPr id="15364" name="Slide Number Placeholder 3">
            <a:extLst>
              <a:ext uri="{FF2B5EF4-FFF2-40B4-BE49-F238E27FC236}">
                <a16:creationId xmlns:a16="http://schemas.microsoft.com/office/drawing/2014/main" id="{E5656A99-F8DC-9D3F-372D-48F2349C40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16</a:t>
            </a:fld>
            <a:endParaRPr lang="en-US" altLang="en-US">
              <a:latin typeface="Arial" panose="020B0604020202020204" pitchFamily="34" charset="0"/>
            </a:endParaRPr>
          </a:p>
        </p:txBody>
      </p:sp>
    </p:spTree>
    <p:extLst>
      <p:ext uri="{BB962C8B-B14F-4D97-AF65-F5344CB8AC3E}">
        <p14:creationId xmlns:p14="http://schemas.microsoft.com/office/powerpoint/2010/main" val="591474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41F12-8BB3-1107-86FA-04CC0F82807E}"/>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1B4CE675-7BAC-5140-324B-D529F1DAF9CB}"/>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0ACBB706-4C11-3B84-456C-A3EB68DF7C1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anose="020B0600070205080204" pitchFamily="34" charset="-128"/>
            </a:endParaRPr>
          </a:p>
        </p:txBody>
      </p:sp>
      <p:sp>
        <p:nvSpPr>
          <p:cNvPr id="15364" name="Slide Number Placeholder 3">
            <a:extLst>
              <a:ext uri="{FF2B5EF4-FFF2-40B4-BE49-F238E27FC236}">
                <a16:creationId xmlns:a16="http://schemas.microsoft.com/office/drawing/2014/main" id="{A34558CA-35A8-172C-C2CD-845874068E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17</a:t>
            </a:fld>
            <a:endParaRPr lang="en-US" altLang="en-US">
              <a:latin typeface="Arial" panose="020B0604020202020204" pitchFamily="34" charset="0"/>
            </a:endParaRPr>
          </a:p>
        </p:txBody>
      </p:sp>
    </p:spTree>
    <p:extLst>
      <p:ext uri="{BB962C8B-B14F-4D97-AF65-F5344CB8AC3E}">
        <p14:creationId xmlns:p14="http://schemas.microsoft.com/office/powerpoint/2010/main" val="745216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a:lnSpc>
                <a:spcPct val="120000"/>
              </a:lnSpc>
            </a:pPr>
            <a:r>
              <a:rPr lang="en-US" sz="2400" dirty="0"/>
              <a:t>Researcher Evaluation</a:t>
            </a:r>
          </a:p>
          <a:p>
            <a:pPr lvl="1">
              <a:lnSpc>
                <a:spcPct val="120000"/>
              </a:lnSpc>
            </a:pPr>
            <a:r>
              <a:rPr lang="en-US" sz="2000" dirty="0"/>
              <a:t>Hybrid model of evaluation, accounting for traditional measures of academic output and those relevant for Open Science participation, needs to exist on timescales required for broader research community to adopt Open Science practice  </a:t>
            </a:r>
          </a:p>
          <a:p>
            <a:pPr lvl="1">
              <a:lnSpc>
                <a:spcPct val="120000"/>
              </a:lnSpc>
            </a:pPr>
            <a:r>
              <a:rPr lang="en-US" sz="2000" dirty="0"/>
              <a:t>Should not unreasonably disadvantage individual researchers within their community of practice </a:t>
            </a:r>
          </a:p>
          <a:p>
            <a:pPr lvl="1">
              <a:lnSpc>
                <a:spcPct val="120000"/>
              </a:lnSpc>
            </a:pPr>
            <a:r>
              <a:rPr lang="en-US" sz="2000" dirty="0"/>
              <a:t>Examples where this has the case: at present multiple author papers are not taken into </a:t>
            </a:r>
            <a:r>
              <a:rPr lang="en-ZA" sz="2000" dirty="0"/>
              <a:t>account, but a very </a:t>
            </a:r>
            <a:r>
              <a:rPr lang="en-ZA" sz="2000" dirty="0" err="1"/>
              <a:t>sensititve</a:t>
            </a:r>
            <a:r>
              <a:rPr lang="en-ZA" sz="2000" dirty="0"/>
              <a:t> system: </a:t>
            </a:r>
            <a:r>
              <a:rPr lang="en-ZA" sz="2000" dirty="0" err="1"/>
              <a:t>DHET</a:t>
            </a:r>
            <a:r>
              <a:rPr lang="en-ZA" sz="2000" dirty="0"/>
              <a:t> is the largest funder of research in the country and operates the incentive scheme, not to be tinkered with using the latest bright idea</a:t>
            </a:r>
          </a:p>
          <a:p>
            <a:pPr eaLnBrk="1" hangingPunct="1">
              <a:spcBef>
                <a:spcPct val="0"/>
              </a:spcBef>
            </a:pPr>
            <a:endParaRPr lang="en-US" altLang="en-US" dirty="0">
              <a:ea typeface="ＭＳ Ｐゴシック" panose="020B0600070205080204" pitchFamily="34" charset="-128"/>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18</a:t>
            </a:fld>
            <a:endParaRPr lang="en-US" altLang="en-US">
              <a:latin typeface="Arial" panose="020B0604020202020204" pitchFamily="34" charset="0"/>
            </a:endParaRPr>
          </a:p>
        </p:txBody>
      </p:sp>
    </p:spTree>
    <p:extLst>
      <p:ext uri="{BB962C8B-B14F-4D97-AF65-F5344CB8AC3E}">
        <p14:creationId xmlns:p14="http://schemas.microsoft.com/office/powerpoint/2010/main" val="2931384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074102-DCCF-A381-D2C7-DA83B2205B67}"/>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8935D6ED-AA4E-AD67-DC33-8189F0D2437C}"/>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5EAA5E15-7020-699D-69EF-EE285A7C6C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4 to be managed</a:t>
            </a:r>
          </a:p>
        </p:txBody>
      </p:sp>
      <p:sp>
        <p:nvSpPr>
          <p:cNvPr id="15364" name="Slide Number Placeholder 3">
            <a:extLst>
              <a:ext uri="{FF2B5EF4-FFF2-40B4-BE49-F238E27FC236}">
                <a16:creationId xmlns:a16="http://schemas.microsoft.com/office/drawing/2014/main" id="{28467354-100C-BEF5-7D03-2CCA4CCC79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19</a:t>
            </a:fld>
            <a:endParaRPr lang="en-US" altLang="en-US">
              <a:latin typeface="Arial" panose="020B0604020202020204" pitchFamily="34" charset="0"/>
            </a:endParaRPr>
          </a:p>
        </p:txBody>
      </p:sp>
    </p:spTree>
    <p:extLst>
      <p:ext uri="{BB962C8B-B14F-4D97-AF65-F5344CB8AC3E}">
        <p14:creationId xmlns:p14="http://schemas.microsoft.com/office/powerpoint/2010/main" val="1989330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21F04-004C-2A33-EE72-B8DA15E996B1}"/>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A773BF7E-CB8C-91B4-ED37-2E7A947658B0}"/>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A72721C0-73C5-FF5D-3558-F0F10FB84E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4 to be managed</a:t>
            </a:r>
          </a:p>
        </p:txBody>
      </p:sp>
      <p:sp>
        <p:nvSpPr>
          <p:cNvPr id="15364" name="Slide Number Placeholder 3">
            <a:extLst>
              <a:ext uri="{FF2B5EF4-FFF2-40B4-BE49-F238E27FC236}">
                <a16:creationId xmlns:a16="http://schemas.microsoft.com/office/drawing/2014/main" id="{53AD8AA2-935D-D3D3-08BA-C55FA7E211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20</a:t>
            </a:fld>
            <a:endParaRPr lang="en-US" altLang="en-US">
              <a:latin typeface="Arial" panose="020B0604020202020204" pitchFamily="34" charset="0"/>
            </a:endParaRPr>
          </a:p>
        </p:txBody>
      </p:sp>
    </p:spTree>
    <p:extLst>
      <p:ext uri="{BB962C8B-B14F-4D97-AF65-F5344CB8AC3E}">
        <p14:creationId xmlns:p14="http://schemas.microsoft.com/office/powerpoint/2010/main" val="1618734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54F4E-9CA2-D46E-A59D-A72C05F353E0}"/>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C3313422-3468-004A-0B83-DECF8188C19D}"/>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C6427407-66C2-5760-91F8-8E999B46BC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In publicly funded projects, </a:t>
            </a:r>
          </a:p>
        </p:txBody>
      </p:sp>
      <p:sp>
        <p:nvSpPr>
          <p:cNvPr id="15364" name="Slide Number Placeholder 3">
            <a:extLst>
              <a:ext uri="{FF2B5EF4-FFF2-40B4-BE49-F238E27FC236}">
                <a16:creationId xmlns:a16="http://schemas.microsoft.com/office/drawing/2014/main" id="{45D2E412-27DB-DCA7-5B98-5DCE825739F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21</a:t>
            </a:fld>
            <a:endParaRPr lang="en-US" altLang="en-US">
              <a:latin typeface="Arial" panose="020B0604020202020204" pitchFamily="34" charset="0"/>
            </a:endParaRPr>
          </a:p>
        </p:txBody>
      </p:sp>
    </p:spTree>
    <p:extLst>
      <p:ext uri="{BB962C8B-B14F-4D97-AF65-F5344CB8AC3E}">
        <p14:creationId xmlns:p14="http://schemas.microsoft.com/office/powerpoint/2010/main" val="1452590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0"/>
            <a:r>
              <a:rPr lang="en-US" sz="1200" kern="1200" dirty="0">
                <a:solidFill>
                  <a:schemeClr val="tx1"/>
                </a:solidFill>
                <a:effectLst/>
                <a:latin typeface="+mn-lt"/>
                <a:ea typeface="ＭＳ Ｐゴシック" pitchFamily="-65" charset="-128"/>
                <a:cs typeface="ＭＳ Ｐゴシック" pitchFamily="-65" charset="-128"/>
              </a:rPr>
              <a:t>Universal Access - District and local internet coverage must be improved, whilst online training for citizens is critical.</a:t>
            </a:r>
          </a:p>
          <a:p>
            <a:pPr lvl="0"/>
            <a:endParaRPr lang="en-ZA" sz="1600" kern="1200" dirty="0">
              <a:solidFill>
                <a:schemeClr val="tx1"/>
              </a:solidFill>
              <a:effectLst/>
              <a:latin typeface="+mn-lt"/>
              <a:ea typeface="ＭＳ Ｐゴシック" pitchFamily="-65" charset="-128"/>
              <a:cs typeface="ＭＳ Ｐゴシック" pitchFamily="-65" charset="-128"/>
            </a:endParaRPr>
          </a:p>
          <a:p>
            <a:pPr lvl="0"/>
            <a:r>
              <a:rPr lang="en-US" sz="1200" kern="1200" dirty="0">
                <a:solidFill>
                  <a:schemeClr val="tx1"/>
                </a:solidFill>
                <a:effectLst/>
                <a:latin typeface="+mn-lt"/>
                <a:ea typeface="ＭＳ Ｐゴシック" pitchFamily="-65" charset="-128"/>
                <a:cs typeface="ＭＳ Ｐゴシック" pitchFamily="-65" charset="-128"/>
              </a:rPr>
              <a:t>Trusted Security – Security eco-system, consisting of policy, process, skilled people, as well as hardware and software. Absence of security makes a gift of South African research to malicious actors.</a:t>
            </a:r>
          </a:p>
          <a:p>
            <a:pPr lvl="0"/>
            <a:endParaRPr lang="en-ZA" sz="1600" kern="1200" dirty="0">
              <a:solidFill>
                <a:schemeClr val="tx1"/>
              </a:solidFill>
              <a:effectLst/>
              <a:latin typeface="+mn-lt"/>
              <a:ea typeface="ＭＳ Ｐゴシック" pitchFamily="-65" charset="-128"/>
              <a:cs typeface="ＭＳ Ｐゴシック" pitchFamily="-65" charset="-128"/>
            </a:endParaRPr>
          </a:p>
          <a:p>
            <a:pPr lvl="0"/>
            <a:r>
              <a:rPr lang="en-US" sz="1200" kern="1200" dirty="0" err="1">
                <a:solidFill>
                  <a:schemeClr val="tx1"/>
                </a:solidFill>
                <a:effectLst/>
                <a:latin typeface="+mn-lt"/>
                <a:ea typeface="ＭＳ Ｐゴシック" pitchFamily="-65" charset="-128"/>
                <a:cs typeface="ＭＳ Ｐゴシック" pitchFamily="-65" charset="-128"/>
              </a:rPr>
              <a:t>Cogniscance</a:t>
            </a:r>
            <a:r>
              <a:rPr lang="en-US" sz="1200" kern="1200" dirty="0">
                <a:solidFill>
                  <a:schemeClr val="tx1"/>
                </a:solidFill>
                <a:effectLst/>
                <a:latin typeface="+mn-lt"/>
                <a:ea typeface="ＭＳ Ｐゴシック" pitchFamily="-65" charset="-128"/>
                <a:cs typeface="ＭＳ Ｐゴシック" pitchFamily="-65" charset="-128"/>
              </a:rPr>
              <a:t> of Publishing Realities – In many disciplines, publication practice is globally determined.  The National Open Science policy must not, in its enthusiasm, ‘kill the goose that lays the golden eggs’ by </a:t>
            </a:r>
            <a:r>
              <a:rPr lang="en-US" sz="1200" kern="1200" dirty="0" err="1">
                <a:solidFill>
                  <a:schemeClr val="tx1"/>
                </a:solidFill>
                <a:effectLst/>
                <a:latin typeface="+mn-lt"/>
                <a:ea typeface="ＭＳ Ｐゴシック" pitchFamily="-65" charset="-128"/>
                <a:cs typeface="ＭＳ Ｐゴシック" pitchFamily="-65" charset="-128"/>
              </a:rPr>
              <a:t>penalising</a:t>
            </a:r>
            <a:r>
              <a:rPr lang="en-US" sz="1200" kern="1200" dirty="0">
                <a:solidFill>
                  <a:schemeClr val="tx1"/>
                </a:solidFill>
                <a:effectLst/>
                <a:latin typeface="+mn-lt"/>
                <a:ea typeface="ＭＳ Ｐゴシック" pitchFamily="-65" charset="-128"/>
                <a:cs typeface="ＭＳ Ｐゴシック" pitchFamily="-65" charset="-128"/>
              </a:rPr>
              <a:t> disciplines that are nevertheless making impact. In some cases (and discipline specific), timescales for implementation must be informed by the global community. </a:t>
            </a:r>
          </a:p>
          <a:p>
            <a:pPr lvl="0"/>
            <a:endParaRPr lang="en-ZA" sz="1600" kern="1200" dirty="0">
              <a:solidFill>
                <a:schemeClr val="tx1"/>
              </a:solidFill>
              <a:effectLst/>
              <a:latin typeface="+mn-lt"/>
              <a:ea typeface="ＭＳ Ｐゴシック" pitchFamily="-65" charset="-128"/>
              <a:cs typeface="ＭＳ Ｐゴシック" pitchFamily="-65" charset="-128"/>
            </a:endParaRPr>
          </a:p>
          <a:p>
            <a:pPr lvl="0"/>
            <a:r>
              <a:rPr lang="en-US" sz="1200" kern="1200" dirty="0">
                <a:solidFill>
                  <a:schemeClr val="tx1"/>
                </a:solidFill>
                <a:effectLst/>
                <a:latin typeface="+mn-lt"/>
                <a:ea typeface="ＭＳ Ｐゴシック" pitchFamily="-65" charset="-128"/>
                <a:cs typeface="ＭＳ Ｐゴシック" pitchFamily="-65" charset="-128"/>
              </a:rPr>
              <a:t>Legislation: need the Copyright Law to be updated from 1978!!! Fair use and fair dealing: ask an expert</a:t>
            </a:r>
          </a:p>
          <a:p>
            <a:pPr lvl="0"/>
            <a:endParaRPr lang="en-US" sz="1200" kern="1200" dirty="0">
              <a:solidFill>
                <a:schemeClr val="tx1"/>
              </a:solidFill>
              <a:effectLst/>
              <a:latin typeface="+mn-lt"/>
              <a:ea typeface="ＭＳ Ｐゴシック" pitchFamily="-65" charset="-128"/>
              <a:cs typeface="ＭＳ Ｐゴシック" pitchFamily="-65" charset="-128"/>
            </a:endParaRPr>
          </a:p>
          <a:p>
            <a:pPr lvl="0"/>
            <a:r>
              <a:rPr lang="en-US" sz="1200" kern="1200" dirty="0">
                <a:solidFill>
                  <a:schemeClr val="tx1"/>
                </a:solidFill>
                <a:effectLst/>
                <a:latin typeface="+mn-lt"/>
                <a:ea typeface="ＭＳ Ｐゴシック" pitchFamily="-65" charset="-128"/>
                <a:cs typeface="ＭＳ Ｐゴシック" pitchFamily="-65" charset="-128"/>
              </a:rPr>
              <a:t>Sustainability - Open Science must be sustainable, in the sense of able to be maintained for an extended time as well as being defensible and legitimate for all stakeholders. </a:t>
            </a:r>
          </a:p>
          <a:p>
            <a:pPr lvl="0"/>
            <a:endParaRPr lang="en-ZA" sz="1600" kern="1200" dirty="0">
              <a:solidFill>
                <a:schemeClr val="tx1"/>
              </a:solidFill>
              <a:effectLst/>
              <a:latin typeface="+mn-lt"/>
              <a:ea typeface="ＭＳ Ｐゴシック" pitchFamily="-65" charset="-128"/>
              <a:cs typeface="ＭＳ Ｐゴシック" pitchFamily="-65" charset="-128"/>
            </a:endParaRPr>
          </a:p>
          <a:p>
            <a:pPr lvl="0"/>
            <a:r>
              <a:rPr lang="en-US" sz="1200" kern="1200" dirty="0">
                <a:solidFill>
                  <a:schemeClr val="tx1"/>
                </a:solidFill>
                <a:effectLst/>
                <a:latin typeface="+mn-lt"/>
                <a:ea typeface="ＭＳ Ｐゴシック" pitchFamily="-65" charset="-128"/>
                <a:cs typeface="ＭＳ Ｐゴシック" pitchFamily="-65" charset="-128"/>
              </a:rPr>
              <a:t>Stakeholder Engagement – A research community that sees the Open Science project as legitimate with a value proposition that benefits the research enterprise. </a:t>
            </a:r>
          </a:p>
          <a:p>
            <a:pPr lvl="0"/>
            <a:endParaRPr lang="en-ZA" sz="1600" kern="1200" dirty="0">
              <a:solidFill>
                <a:schemeClr val="tx1"/>
              </a:solidFill>
              <a:effectLst/>
              <a:latin typeface="+mn-lt"/>
              <a:ea typeface="ＭＳ Ｐゴシック" pitchFamily="-65" charset="-128"/>
              <a:cs typeface="ＭＳ Ｐゴシック" pitchFamily="-65" charset="-128"/>
            </a:endParaRPr>
          </a:p>
          <a:p>
            <a:pPr lvl="0"/>
            <a:r>
              <a:rPr lang="en-US" sz="1200" kern="1200" dirty="0">
                <a:solidFill>
                  <a:schemeClr val="tx1"/>
                </a:solidFill>
                <a:effectLst/>
                <a:latin typeface="+mn-lt"/>
                <a:ea typeface="ＭＳ Ｐゴシック" pitchFamily="-65" charset="-128"/>
                <a:cs typeface="ＭＳ Ｐゴシック" pitchFamily="-65" charset="-128"/>
              </a:rPr>
              <a:t>Change Management - a Change Management Plan for transition is required, involving the most experienced people. </a:t>
            </a:r>
            <a:r>
              <a:rPr lang="en-US" sz="1200" kern="1200" dirty="0">
                <a:solidFill>
                  <a:schemeClr val="tx1"/>
                </a:solidFill>
                <a:effectLst/>
                <a:highlight>
                  <a:srgbClr val="FFFF00"/>
                </a:highlight>
                <a:latin typeface="+mn-lt"/>
                <a:ea typeface="ＭＳ Ｐゴシック" pitchFamily="-65" charset="-128"/>
                <a:cs typeface="ＭＳ Ｐゴシック" pitchFamily="-65" charset="-128"/>
              </a:rPr>
              <a:t>Iterative testing and designing of the Implementation Plan should </a:t>
            </a:r>
            <a:r>
              <a:rPr lang="en-US" sz="1200" kern="1200" dirty="0">
                <a:solidFill>
                  <a:schemeClr val="tx1"/>
                </a:solidFill>
                <a:effectLst/>
                <a:latin typeface="+mn-lt"/>
                <a:ea typeface="ＭＳ Ｐゴシック" pitchFamily="-65" charset="-128"/>
                <a:cs typeface="ＭＳ Ｐゴシック" pitchFamily="-65" charset="-128"/>
              </a:rPr>
              <a:t>be undertaken before it is considered for acceptance. Unforeseen consequences will be investigated before implementation to ensure that the implementation does not drive circumventions or stop good work, that the transaction costs for researchers are low, and the components of the policy and plan are internally compatible with each other.</a:t>
            </a:r>
          </a:p>
          <a:p>
            <a:pPr lvl="0"/>
            <a:endParaRPr lang="en-ZA" sz="1600" kern="1200" dirty="0">
              <a:solidFill>
                <a:schemeClr val="tx1"/>
              </a:solidFill>
              <a:effectLst/>
              <a:latin typeface="+mn-lt"/>
              <a:ea typeface="ＭＳ Ｐゴシック" pitchFamily="-65" charset="-128"/>
              <a:cs typeface="ＭＳ Ｐゴシック" pitchFamily="-65" charset="-128"/>
            </a:endParaRPr>
          </a:p>
          <a:p>
            <a:pPr lvl="0"/>
            <a:r>
              <a:rPr lang="en-US" sz="1200" kern="1200" dirty="0">
                <a:solidFill>
                  <a:schemeClr val="tx1"/>
                </a:solidFill>
                <a:effectLst/>
                <a:latin typeface="+mn-lt"/>
                <a:ea typeface="ＭＳ Ｐゴシック" pitchFamily="-65" charset="-128"/>
                <a:cs typeface="ＭＳ Ｐゴシック" pitchFamily="-65" charset="-128"/>
              </a:rPr>
              <a:t>Global Compatibility – African OS Platform</a:t>
            </a:r>
          </a:p>
          <a:p>
            <a:pPr lvl="0"/>
            <a:endParaRPr lang="en-ZA" sz="1600" kern="1200" dirty="0">
              <a:solidFill>
                <a:schemeClr val="tx1"/>
              </a:solidFill>
              <a:effectLst/>
              <a:latin typeface="+mn-lt"/>
              <a:ea typeface="ＭＳ Ｐゴシック" pitchFamily="-65" charset="-128"/>
              <a:cs typeface="ＭＳ Ｐゴシック" pitchFamily="-65" charset="-128"/>
            </a:endParaRPr>
          </a:p>
          <a:p>
            <a:r>
              <a:rPr lang="en-US" sz="1600" kern="1200" dirty="0">
                <a:solidFill>
                  <a:schemeClr val="tx1"/>
                </a:solidFill>
                <a:effectLst/>
                <a:latin typeface="+mn-lt"/>
                <a:ea typeface="ＭＳ Ｐゴシック" pitchFamily="-65" charset="-128"/>
                <a:cs typeface="ＭＳ Ｐゴシック" pitchFamily="-65" charset="-128"/>
              </a:rPr>
              <a:t>Consistent Inter-departmental policy - A success factor for this policy is the ability to implement consistent policy across departments</a:t>
            </a:r>
            <a:r>
              <a:rPr lang="en-US" sz="1600" kern="1200">
                <a:solidFill>
                  <a:schemeClr val="tx1"/>
                </a:solidFill>
                <a:effectLst/>
                <a:latin typeface="+mn-lt"/>
                <a:ea typeface="ＭＳ Ｐゴシック" pitchFamily="-65" charset="-128"/>
                <a:cs typeface="ＭＳ Ｐゴシック" pitchFamily="-65" charset="-128"/>
              </a:rPr>
              <a:t>.</a:t>
            </a:r>
            <a:r>
              <a:rPr lang="en-ZA">
                <a:effectLst/>
              </a:rPr>
              <a:t> </a:t>
            </a:r>
            <a:endParaRPr lang="en-ZA" dirty="0"/>
          </a:p>
        </p:txBody>
      </p:sp>
      <p:sp>
        <p:nvSpPr>
          <p:cNvPr id="4" name="Slide Number Placeholder 3"/>
          <p:cNvSpPr>
            <a:spLocks noGrp="1"/>
          </p:cNvSpPr>
          <p:nvPr>
            <p:ph type="sldNum" sz="quarter" idx="10"/>
          </p:nvPr>
        </p:nvSpPr>
        <p:spPr/>
        <p:txBody>
          <a:bodyPr/>
          <a:lstStyle/>
          <a:p>
            <a:pPr>
              <a:defRPr/>
            </a:pPr>
            <a:fld id="{282D4F9D-F407-4C9C-AE4F-C413975D6ADA}" type="slidenum">
              <a:rPr lang="en-US" altLang="en-US" smtClean="0"/>
              <a:pPr>
                <a:defRPr/>
              </a:pPr>
              <a:t>22</a:t>
            </a:fld>
            <a:endParaRPr lang="en-US" altLang="en-US"/>
          </a:p>
        </p:txBody>
      </p:sp>
    </p:spTree>
    <p:extLst>
      <p:ext uri="{BB962C8B-B14F-4D97-AF65-F5344CB8AC3E}">
        <p14:creationId xmlns:p14="http://schemas.microsoft.com/office/powerpoint/2010/main" val="3610227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a:defRPr/>
            </a:pPr>
            <a:fld id="{282D4F9D-F407-4C9C-AE4F-C413975D6ADA}" type="slidenum">
              <a:rPr lang="en-US" altLang="en-US" smtClean="0"/>
              <a:pPr>
                <a:defRPr/>
              </a:pPr>
              <a:t>23</a:t>
            </a:fld>
            <a:endParaRPr lang="en-US" altLang="en-US"/>
          </a:p>
        </p:txBody>
      </p:sp>
    </p:spTree>
    <p:extLst>
      <p:ext uri="{BB962C8B-B14F-4D97-AF65-F5344CB8AC3E}">
        <p14:creationId xmlns:p14="http://schemas.microsoft.com/office/powerpoint/2010/main" val="2754713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anose="020B0600070205080204" pitchFamily="34" charset="-128"/>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25</a:t>
            </a:fld>
            <a:endParaRPr lang="en-US" altLang="en-US">
              <a:latin typeface="Arial" panose="020B0604020202020204" pitchFamily="34" charset="0"/>
            </a:endParaRPr>
          </a:p>
        </p:txBody>
      </p:sp>
    </p:spTree>
    <p:extLst>
      <p:ext uri="{BB962C8B-B14F-4D97-AF65-F5344CB8AC3E}">
        <p14:creationId xmlns:p14="http://schemas.microsoft.com/office/powerpoint/2010/main" val="28019572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166E7-E8E5-7DDB-0450-F45D70C8F03A}"/>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07B08459-5E55-BF0E-2F48-107A6157A351}"/>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A7ACBEBD-C636-BF1E-A1BD-8CA29C01292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anose="020B0600070205080204" pitchFamily="34" charset="-128"/>
            </a:endParaRPr>
          </a:p>
        </p:txBody>
      </p:sp>
      <p:sp>
        <p:nvSpPr>
          <p:cNvPr id="15364" name="Slide Number Placeholder 3">
            <a:extLst>
              <a:ext uri="{FF2B5EF4-FFF2-40B4-BE49-F238E27FC236}">
                <a16:creationId xmlns:a16="http://schemas.microsoft.com/office/drawing/2014/main" id="{94B4B1F1-68DB-0ADB-BB1A-CEA0CBB415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26</a:t>
            </a:fld>
            <a:endParaRPr lang="en-US" altLang="en-US">
              <a:latin typeface="Arial" panose="020B0604020202020204" pitchFamily="34" charset="0"/>
            </a:endParaRPr>
          </a:p>
        </p:txBody>
      </p:sp>
    </p:spTree>
    <p:extLst>
      <p:ext uri="{BB962C8B-B14F-4D97-AF65-F5344CB8AC3E}">
        <p14:creationId xmlns:p14="http://schemas.microsoft.com/office/powerpoint/2010/main" val="222331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Participation on our own terms</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23FE970-36A5-48D0-86FC-0AD16E885B47}" type="slidenum">
              <a:rPr lang="en-US" altLang="en-US" smtClean="0">
                <a:latin typeface="Arial" panose="020B0604020202020204" pitchFamily="34" charset="0"/>
              </a:rPr>
              <a:pPr>
                <a:spcBef>
                  <a:spcPct val="0"/>
                </a:spcBef>
              </a:pPr>
              <a:t>2</a:t>
            </a:fld>
            <a:endParaRPr lang="en-US" altLang="en-US">
              <a:latin typeface="Arial" panose="020B0604020202020204" pitchFamily="34" charset="0"/>
            </a:endParaRPr>
          </a:p>
        </p:txBody>
      </p:sp>
    </p:spTree>
    <p:extLst>
      <p:ext uri="{BB962C8B-B14F-4D97-AF65-F5344CB8AC3E}">
        <p14:creationId xmlns:p14="http://schemas.microsoft.com/office/powerpoint/2010/main" val="3568553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8DC560D-3A24-402F-8D8D-236B899F75B7}" type="slidenum">
              <a:rPr lang="en-US" altLang="en-US" smtClean="0">
                <a:latin typeface="Arial" panose="020B0604020202020204" pitchFamily="34" charset="0"/>
              </a:rPr>
              <a:pPr>
                <a:spcBef>
                  <a:spcPct val="0"/>
                </a:spcBef>
              </a:pPr>
              <a:t>3</a:t>
            </a:fld>
            <a:endParaRPr lang="en-US" altLang="en-US">
              <a:latin typeface="Arial" panose="020B0604020202020204" pitchFamily="34" charset="0"/>
            </a:endParaRPr>
          </a:p>
        </p:txBody>
      </p:sp>
    </p:spTree>
    <p:extLst>
      <p:ext uri="{BB962C8B-B14F-4D97-AF65-F5344CB8AC3E}">
        <p14:creationId xmlns:p14="http://schemas.microsoft.com/office/powerpoint/2010/main" val="3335151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Time of fiscal constraint for South Africa</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8DC560D-3A24-402F-8D8D-236B899F75B7}" type="slidenum">
              <a:rPr lang="en-US" altLang="en-US" smtClean="0">
                <a:latin typeface="Arial" panose="020B0604020202020204" pitchFamily="34" charset="0"/>
              </a:rPr>
              <a:pPr>
                <a:spcBef>
                  <a:spcPct val="0"/>
                </a:spcBef>
              </a:pPr>
              <a:t>4</a:t>
            </a:fld>
            <a:endParaRPr lang="en-US" altLang="en-US">
              <a:latin typeface="Arial" panose="020B0604020202020204" pitchFamily="34" charset="0"/>
            </a:endParaRPr>
          </a:p>
        </p:txBody>
      </p:sp>
    </p:spTree>
    <p:extLst>
      <p:ext uri="{BB962C8B-B14F-4D97-AF65-F5344CB8AC3E}">
        <p14:creationId xmlns:p14="http://schemas.microsoft.com/office/powerpoint/2010/main" val="607117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anose="020B0600070205080204" pitchFamily="34" charset="-128"/>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5</a:t>
            </a:fld>
            <a:endParaRPr lang="en-US" altLang="en-US">
              <a:latin typeface="Arial" panose="020B0604020202020204" pitchFamily="34" charset="0"/>
            </a:endParaRPr>
          </a:p>
        </p:txBody>
      </p:sp>
    </p:spTree>
    <p:extLst>
      <p:ext uri="{BB962C8B-B14F-4D97-AF65-F5344CB8AC3E}">
        <p14:creationId xmlns:p14="http://schemas.microsoft.com/office/powerpoint/2010/main" val="3941196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Chaired by Ahmed Bawa and involving a number of relevant government departments</a:t>
            </a:r>
          </a:p>
          <a:p>
            <a:endParaRPr lang="en-ZA" dirty="0"/>
          </a:p>
        </p:txBody>
      </p:sp>
      <p:sp>
        <p:nvSpPr>
          <p:cNvPr id="4" name="Slide Number Placeholder 3"/>
          <p:cNvSpPr>
            <a:spLocks noGrp="1"/>
          </p:cNvSpPr>
          <p:nvPr>
            <p:ph type="sldNum" sz="quarter" idx="5"/>
          </p:nvPr>
        </p:nvSpPr>
        <p:spPr/>
        <p:txBody>
          <a:bodyPr/>
          <a:lstStyle/>
          <a:p>
            <a:pPr>
              <a:defRPr/>
            </a:pPr>
            <a:fld id="{282D4F9D-F407-4C9C-AE4F-C413975D6ADA}" type="slidenum">
              <a:rPr lang="en-US" altLang="en-US" smtClean="0"/>
              <a:pPr>
                <a:defRPr/>
              </a:pPr>
              <a:t>7</a:t>
            </a:fld>
            <a:endParaRPr lang="en-US" altLang="en-US"/>
          </a:p>
        </p:txBody>
      </p:sp>
    </p:spTree>
    <p:extLst>
      <p:ext uri="{BB962C8B-B14F-4D97-AF65-F5344CB8AC3E}">
        <p14:creationId xmlns:p14="http://schemas.microsoft.com/office/powerpoint/2010/main" val="1399681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Of this resource</a:t>
            </a:r>
          </a:p>
        </p:txBody>
      </p:sp>
      <p:sp>
        <p:nvSpPr>
          <p:cNvPr id="4" name="Slide Number Placeholder 3"/>
          <p:cNvSpPr>
            <a:spLocks noGrp="1"/>
          </p:cNvSpPr>
          <p:nvPr>
            <p:ph type="sldNum" sz="quarter" idx="5"/>
          </p:nvPr>
        </p:nvSpPr>
        <p:spPr/>
        <p:txBody>
          <a:bodyPr/>
          <a:lstStyle/>
          <a:p>
            <a:pPr>
              <a:defRPr/>
            </a:pPr>
            <a:fld id="{282D4F9D-F407-4C9C-AE4F-C413975D6ADA}" type="slidenum">
              <a:rPr lang="en-US" altLang="en-US" smtClean="0"/>
              <a:pPr>
                <a:defRPr/>
              </a:pPr>
              <a:t>8</a:t>
            </a:fld>
            <a:endParaRPr lang="en-US" altLang="en-US"/>
          </a:p>
        </p:txBody>
      </p:sp>
    </p:spTree>
    <p:extLst>
      <p:ext uri="{BB962C8B-B14F-4D97-AF65-F5344CB8AC3E}">
        <p14:creationId xmlns:p14="http://schemas.microsoft.com/office/powerpoint/2010/main" val="1280172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err="1">
                <a:ea typeface="ＭＳ Ｐゴシック" panose="020B0600070205080204" pitchFamily="34" charset="-128"/>
              </a:rPr>
              <a:t>NIPMO</a:t>
            </a:r>
            <a:r>
              <a:rPr lang="en-US" altLang="en-US" dirty="0">
                <a:ea typeface="ＭＳ Ｐゴシック" panose="020B0600070205080204" pitchFamily="34" charset="-128"/>
              </a:rPr>
              <a:t> Nat Intellectual Property Management Office</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14</a:t>
            </a:fld>
            <a:endParaRPr lang="en-US" altLang="en-US">
              <a:latin typeface="Arial" panose="020B0604020202020204" pitchFamily="34" charset="0"/>
            </a:endParaRPr>
          </a:p>
        </p:txBody>
      </p:sp>
    </p:spTree>
    <p:extLst>
      <p:ext uri="{BB962C8B-B14F-4D97-AF65-F5344CB8AC3E}">
        <p14:creationId xmlns:p14="http://schemas.microsoft.com/office/powerpoint/2010/main" val="848617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F1DA63-6276-29E5-2A9F-9178CB92A69F}"/>
            </a:ext>
          </a:extLst>
        </p:cNvPr>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117807F0-32C6-1254-7211-8252D0654406}"/>
              </a:ext>
            </a:extLst>
          </p:cNvPr>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0D3D75A6-AB60-351A-B59B-892BBBE5271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UNESCO trade secrets, first-to-market, IP,  </a:t>
            </a:r>
          </a:p>
          <a:p>
            <a:pPr eaLnBrk="1" hangingPunct="1">
              <a:spcBef>
                <a:spcPct val="0"/>
              </a:spcBef>
            </a:pPr>
            <a:r>
              <a:rPr lang="en-US" altLang="en-US" dirty="0">
                <a:ea typeface="ＭＳ Ｐゴシック" panose="020B0600070205080204" pitchFamily="34" charset="-128"/>
              </a:rPr>
              <a:t>Protection of personal information act,</a:t>
            </a:r>
          </a:p>
          <a:p>
            <a:pPr eaLnBrk="1" hangingPunct="1">
              <a:spcBef>
                <a:spcPct val="0"/>
              </a:spcBef>
            </a:pPr>
            <a:r>
              <a:rPr lang="en-US" altLang="en-US" dirty="0">
                <a:ea typeface="ＭＳ Ｐゴシック" panose="020B0600070205080204" pitchFamily="34" charset="-128"/>
              </a:rPr>
              <a:t>Petroleum products act,</a:t>
            </a:r>
          </a:p>
          <a:p>
            <a:pPr eaLnBrk="1" hangingPunct="1">
              <a:spcBef>
                <a:spcPct val="0"/>
              </a:spcBef>
            </a:pPr>
            <a:r>
              <a:rPr lang="en-US" altLang="en-US" dirty="0">
                <a:ea typeface="ＭＳ Ｐゴシック" panose="020B0600070205080204" pitchFamily="34" charset="-128"/>
              </a:rPr>
              <a:t>Indigenous Secret knowledge, protection of assets</a:t>
            </a:r>
          </a:p>
          <a:p>
            <a:pPr eaLnBrk="1" hangingPunct="1">
              <a:spcBef>
                <a:spcPct val="0"/>
              </a:spcBef>
            </a:pPr>
            <a:r>
              <a:rPr lang="en-US" altLang="en-US" dirty="0">
                <a:ea typeface="ＭＳ Ｐゴシック" panose="020B0600070205080204" pitchFamily="34" charset="-128"/>
              </a:rPr>
              <a:t>Human security</a:t>
            </a:r>
          </a:p>
        </p:txBody>
      </p:sp>
      <p:sp>
        <p:nvSpPr>
          <p:cNvPr id="15364" name="Slide Number Placeholder 3">
            <a:extLst>
              <a:ext uri="{FF2B5EF4-FFF2-40B4-BE49-F238E27FC236}">
                <a16:creationId xmlns:a16="http://schemas.microsoft.com/office/drawing/2014/main" id="{C775AB94-2DA4-4179-52ED-F3B7CAEC76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110A1C-6E22-4CAB-9538-196740770884}" type="slidenum">
              <a:rPr lang="en-US" altLang="en-US" smtClean="0">
                <a:latin typeface="Arial" panose="020B0604020202020204" pitchFamily="34" charset="0"/>
              </a:rPr>
              <a:pPr>
                <a:spcBef>
                  <a:spcPct val="0"/>
                </a:spcBef>
              </a:pPr>
              <a:t>15</a:t>
            </a:fld>
            <a:endParaRPr lang="en-US" altLang="en-US">
              <a:latin typeface="Arial" panose="020B0604020202020204" pitchFamily="34" charset="0"/>
            </a:endParaRPr>
          </a:p>
        </p:txBody>
      </p:sp>
    </p:spTree>
    <p:extLst>
      <p:ext uri="{BB962C8B-B14F-4D97-AF65-F5344CB8AC3E}">
        <p14:creationId xmlns:p14="http://schemas.microsoft.com/office/powerpoint/2010/main" val="156191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910080" y="359898"/>
            <a:ext cx="9875520" cy="1472184"/>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6" name="Date Placeholder 6">
            <a:extLst>
              <a:ext uri="{FF2B5EF4-FFF2-40B4-BE49-F238E27FC236}">
                <a16:creationId xmlns:a16="http://schemas.microsoft.com/office/drawing/2014/main" id="{C3AE6C12-49AF-4723-AD13-8C4046253FA7}"/>
              </a:ext>
            </a:extLst>
          </p:cNvPr>
          <p:cNvSpPr>
            <a:spLocks noGrp="1"/>
          </p:cNvSpPr>
          <p:nvPr>
            <p:ph type="dt" sz="half" idx="10"/>
          </p:nvPr>
        </p:nvSpPr>
        <p:spPr/>
        <p:txBody>
          <a:bodyPr/>
          <a:lstStyle>
            <a:lvl1pPr>
              <a:defRPr/>
            </a:lvl1pPr>
            <a:extLst/>
          </a:lstStyle>
          <a:p>
            <a:pPr>
              <a:defRPr/>
            </a:pPr>
            <a:endParaRPr lang="en-ZA"/>
          </a:p>
        </p:txBody>
      </p:sp>
      <p:sp>
        <p:nvSpPr>
          <p:cNvPr id="7" name="Footer Placeholder 19">
            <a:extLst>
              <a:ext uri="{FF2B5EF4-FFF2-40B4-BE49-F238E27FC236}">
                <a16:creationId xmlns:a16="http://schemas.microsoft.com/office/drawing/2014/main" id="{C0F635A8-628C-4B43-8F69-47E1AA644549}"/>
              </a:ext>
            </a:extLst>
          </p:cNvPr>
          <p:cNvSpPr>
            <a:spLocks noGrp="1"/>
          </p:cNvSpPr>
          <p:nvPr>
            <p:ph type="ftr" sz="quarter" idx="11"/>
          </p:nvPr>
        </p:nvSpPr>
        <p:spPr/>
        <p:txBody>
          <a:bodyPr/>
          <a:lstStyle>
            <a:lvl1pPr>
              <a:defRPr/>
            </a:lvl1pPr>
            <a:extLst/>
          </a:lstStyle>
          <a:p>
            <a:pPr>
              <a:defRPr/>
            </a:pPr>
            <a:endParaRPr lang="en-ZA"/>
          </a:p>
        </p:txBody>
      </p:sp>
      <p:sp>
        <p:nvSpPr>
          <p:cNvPr id="8" name="Slide Number Placeholder 9">
            <a:extLst>
              <a:ext uri="{FF2B5EF4-FFF2-40B4-BE49-F238E27FC236}">
                <a16:creationId xmlns:a16="http://schemas.microsoft.com/office/drawing/2014/main" id="{8B0E54B1-14A2-416D-8532-A7EC31911984}"/>
              </a:ext>
            </a:extLst>
          </p:cNvPr>
          <p:cNvSpPr>
            <a:spLocks noGrp="1"/>
          </p:cNvSpPr>
          <p:nvPr>
            <p:ph type="sldNum" sz="quarter" idx="12"/>
          </p:nvPr>
        </p:nvSpPr>
        <p:spPr/>
        <p:txBody>
          <a:bodyPr/>
          <a:lstStyle>
            <a:lvl1pPr>
              <a:defRPr/>
            </a:lvl1pPr>
          </a:lstStyle>
          <a:p>
            <a:pPr>
              <a:defRPr/>
            </a:pPr>
            <a:fld id="{0A689386-3392-47A5-8C9D-222476784C2F}" type="slidenum">
              <a:rPr lang="en-ZA" altLang="en-US"/>
              <a:pPr>
                <a:defRPr/>
              </a:pPr>
              <a:t>‹#›</a:t>
            </a:fld>
            <a:endParaRPr lang="en-ZA" altLang="en-US"/>
          </a:p>
        </p:txBody>
      </p:sp>
    </p:spTree>
    <p:extLst>
      <p:ext uri="{BB962C8B-B14F-4D97-AF65-F5344CB8AC3E}">
        <p14:creationId xmlns:p14="http://schemas.microsoft.com/office/powerpoint/2010/main" val="1611581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5"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6"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15C95CF6-BDC0-4017-A47B-4977D05A91EB}" type="slidenum">
              <a:rPr lang="en-ZA" altLang="en-US"/>
              <a:pPr>
                <a:defRPr/>
              </a:pPr>
              <a:t>‹#›</a:t>
            </a:fld>
            <a:endParaRPr lang="en-ZA" altLang="en-US"/>
          </a:p>
        </p:txBody>
      </p:sp>
    </p:spTree>
    <p:extLst>
      <p:ext uri="{BB962C8B-B14F-4D97-AF65-F5344CB8AC3E}">
        <p14:creationId xmlns:p14="http://schemas.microsoft.com/office/powerpoint/2010/main" val="516927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40"/>
            <a:ext cx="2438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5"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6"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3D79F1F6-1A08-44E3-B0A1-83627B0E9090}" type="slidenum">
              <a:rPr lang="en-ZA" altLang="en-US"/>
              <a:pPr>
                <a:defRPr/>
              </a:pPr>
              <a:t>‹#›</a:t>
            </a:fld>
            <a:endParaRPr lang="en-ZA" altLang="en-US"/>
          </a:p>
        </p:txBody>
      </p:sp>
    </p:spTree>
    <p:extLst>
      <p:ext uri="{BB962C8B-B14F-4D97-AF65-F5344CB8AC3E}">
        <p14:creationId xmlns:p14="http://schemas.microsoft.com/office/powerpoint/2010/main" val="532195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5"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6"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2350B57E-89E3-47BE-8312-A52B2945A696}" type="slidenum">
              <a:rPr lang="en-ZA" altLang="en-US"/>
              <a:pPr>
                <a:defRPr/>
              </a:pPr>
              <a:t>‹#›</a:t>
            </a:fld>
            <a:endParaRPr lang="en-ZA" altLang="en-US"/>
          </a:p>
        </p:txBody>
      </p:sp>
    </p:spTree>
    <p:extLst>
      <p:ext uri="{BB962C8B-B14F-4D97-AF65-F5344CB8AC3E}">
        <p14:creationId xmlns:p14="http://schemas.microsoft.com/office/powerpoint/2010/main" val="1952616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4626720-20CB-462A-ADA3-63421FB6B126}"/>
              </a:ext>
            </a:extLst>
          </p:cNvPr>
          <p:cNvSpPr/>
          <p:nvPr/>
        </p:nvSpPr>
        <p:spPr>
          <a:xfrm>
            <a:off x="3043767" y="0"/>
            <a:ext cx="9144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1E1DCB21-FB2D-429A-BDBA-D0887FFAA318}"/>
              </a:ext>
            </a:extLst>
          </p:cNvPr>
          <p:cNvSpPr/>
          <p:nvPr/>
        </p:nvSpPr>
        <p:spPr bwMode="invGray">
          <a:xfrm>
            <a:off x="3048000" y="0"/>
            <a:ext cx="1016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Oval 5">
            <a:extLst>
              <a:ext uri="{FF2B5EF4-FFF2-40B4-BE49-F238E27FC236}">
                <a16:creationId xmlns:a16="http://schemas.microsoft.com/office/drawing/2014/main" id="{1D6E684E-95B8-4086-8DE6-E32E2221D85D}"/>
              </a:ext>
            </a:extLst>
          </p:cNvPr>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p>
        </p:txBody>
      </p:sp>
      <p:sp>
        <p:nvSpPr>
          <p:cNvPr id="7" name="Oval 6">
            <a:extLst>
              <a:ext uri="{FF2B5EF4-FFF2-40B4-BE49-F238E27FC236}">
                <a16:creationId xmlns:a16="http://schemas.microsoft.com/office/drawing/2014/main" id="{9FE46701-7F0D-4485-A059-2AC30DFC8AE1}"/>
              </a:ext>
            </a:extLst>
          </p:cNvPr>
          <p:cNvSpPr/>
          <p:nvPr/>
        </p:nvSpPr>
        <p:spPr>
          <a:xfrm>
            <a:off x="3210984" y="2746375"/>
            <a:ext cx="84667"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p>
        </p:txBody>
      </p:sp>
      <p:sp>
        <p:nvSpPr>
          <p:cNvPr id="2" name="Title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8" name="Date Placeholder 3">
            <a:extLst>
              <a:ext uri="{FF2B5EF4-FFF2-40B4-BE49-F238E27FC236}">
                <a16:creationId xmlns:a16="http://schemas.microsoft.com/office/drawing/2014/main" id="{D2900E4C-0F0A-4E42-AB8D-4C7850FCE64F}"/>
              </a:ext>
            </a:extLst>
          </p:cNvPr>
          <p:cNvSpPr>
            <a:spLocks noGrp="1"/>
          </p:cNvSpPr>
          <p:nvPr>
            <p:ph type="dt" sz="half" idx="10"/>
          </p:nvPr>
        </p:nvSpPr>
        <p:spPr/>
        <p:txBody>
          <a:bodyPr/>
          <a:lstStyle>
            <a:lvl1pPr>
              <a:defRPr/>
            </a:lvl1pPr>
            <a:extLst/>
          </a:lstStyle>
          <a:p>
            <a:pPr>
              <a:defRPr/>
            </a:pPr>
            <a:endParaRPr lang="en-ZA"/>
          </a:p>
        </p:txBody>
      </p:sp>
      <p:sp>
        <p:nvSpPr>
          <p:cNvPr id="9" name="Footer Placeholder 4">
            <a:extLst>
              <a:ext uri="{FF2B5EF4-FFF2-40B4-BE49-F238E27FC236}">
                <a16:creationId xmlns:a16="http://schemas.microsoft.com/office/drawing/2014/main" id="{F8BCEE07-677C-420B-9817-C31287642964}"/>
              </a:ext>
            </a:extLst>
          </p:cNvPr>
          <p:cNvSpPr>
            <a:spLocks noGrp="1"/>
          </p:cNvSpPr>
          <p:nvPr>
            <p:ph type="ftr" sz="quarter" idx="11"/>
          </p:nvPr>
        </p:nvSpPr>
        <p:spPr/>
        <p:txBody>
          <a:bodyPr/>
          <a:lstStyle>
            <a:lvl1pPr>
              <a:defRPr/>
            </a:lvl1pPr>
            <a:extLst/>
          </a:lstStyle>
          <a:p>
            <a:pPr>
              <a:defRPr/>
            </a:pPr>
            <a:endParaRPr lang="en-ZA"/>
          </a:p>
        </p:txBody>
      </p:sp>
      <p:sp>
        <p:nvSpPr>
          <p:cNvPr id="10" name="Slide Number Placeholder 5">
            <a:extLst>
              <a:ext uri="{FF2B5EF4-FFF2-40B4-BE49-F238E27FC236}">
                <a16:creationId xmlns:a16="http://schemas.microsoft.com/office/drawing/2014/main" id="{676244D4-61DB-4E34-AE4D-B68667D8A81F}"/>
              </a:ext>
            </a:extLst>
          </p:cNvPr>
          <p:cNvSpPr>
            <a:spLocks noGrp="1"/>
          </p:cNvSpPr>
          <p:nvPr>
            <p:ph type="sldNum" sz="quarter" idx="12"/>
          </p:nvPr>
        </p:nvSpPr>
        <p:spPr/>
        <p:txBody>
          <a:bodyPr/>
          <a:lstStyle>
            <a:lvl1pPr>
              <a:defRPr/>
            </a:lvl1pPr>
          </a:lstStyle>
          <a:p>
            <a:pPr>
              <a:defRPr/>
            </a:pPr>
            <a:fld id="{4FE7CDA5-0E76-47B3-9982-182B1844E66F}" type="slidenum">
              <a:rPr lang="en-ZA" altLang="en-US"/>
              <a:pPr>
                <a:defRPr/>
              </a:pPr>
              <a:t>‹#›</a:t>
            </a:fld>
            <a:endParaRPr lang="en-ZA" altLang="en-US"/>
          </a:p>
        </p:txBody>
      </p:sp>
    </p:spTree>
    <p:extLst>
      <p:ext uri="{BB962C8B-B14F-4D97-AF65-F5344CB8AC3E}">
        <p14:creationId xmlns:p14="http://schemas.microsoft.com/office/powerpoint/2010/main" val="576938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p>
            <a:r>
              <a:rPr lang="en-US"/>
              <a:t>Click to edit Master title style</a:t>
            </a:r>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6"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7"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05A0F838-5124-4FB1-85AD-0F96F40DF964}" type="slidenum">
              <a:rPr lang="en-ZA" altLang="en-US"/>
              <a:pPr>
                <a:defRPr/>
              </a:pPr>
              <a:t>‹#›</a:t>
            </a:fld>
            <a:endParaRPr lang="en-ZA" altLang="en-US"/>
          </a:p>
        </p:txBody>
      </p:sp>
    </p:spTree>
    <p:extLst>
      <p:ext uri="{BB962C8B-B14F-4D97-AF65-F5344CB8AC3E}">
        <p14:creationId xmlns:p14="http://schemas.microsoft.com/office/powerpoint/2010/main" val="2982647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p:spPr>
        <p:txBody>
          <a:bodyPr/>
          <a:lstStyle>
            <a:lvl1pPr algn="ctr">
              <a:defRPr sz="4500" b="1" cap="none" baseline="0"/>
            </a:lvl1pPr>
            <a:extLst/>
          </a:lstStyle>
          <a:p>
            <a:r>
              <a:rPr lang="en-US"/>
              <a:t>Click to edit Master title style</a:t>
            </a:r>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8"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9"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29FD9838-215B-4258-B764-8089008ECFD8}" type="slidenum">
              <a:rPr lang="en-ZA" altLang="en-US"/>
              <a:pPr>
                <a:defRPr/>
              </a:pPr>
              <a:t>‹#›</a:t>
            </a:fld>
            <a:endParaRPr lang="en-ZA" altLang="en-US"/>
          </a:p>
        </p:txBody>
      </p:sp>
    </p:spTree>
    <p:extLst>
      <p:ext uri="{BB962C8B-B14F-4D97-AF65-F5344CB8AC3E}">
        <p14:creationId xmlns:p14="http://schemas.microsoft.com/office/powerpoint/2010/main" val="269587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p>
            <a:r>
              <a:rPr lang="en-US"/>
              <a:t>Click to edit Master title style</a:t>
            </a:r>
          </a:p>
        </p:txBody>
      </p:sp>
      <p:sp>
        <p:nvSpPr>
          <p:cNvPr id="3"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4"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5"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31CDDEFE-5901-4ADA-A963-4F76402B10EF}" type="slidenum">
              <a:rPr lang="en-ZA" altLang="en-US"/>
              <a:pPr>
                <a:defRPr/>
              </a:pPr>
              <a:t>‹#›</a:t>
            </a:fld>
            <a:endParaRPr lang="en-ZA" altLang="en-US"/>
          </a:p>
        </p:txBody>
      </p:sp>
    </p:spTree>
    <p:extLst>
      <p:ext uri="{BB962C8B-B14F-4D97-AF65-F5344CB8AC3E}">
        <p14:creationId xmlns:p14="http://schemas.microsoft.com/office/powerpoint/2010/main" val="4280331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EAF61D-D132-4115-B650-F9E5854F5ABC}"/>
              </a:ext>
            </a:extLst>
          </p:cNvPr>
          <p:cNvSpPr/>
          <p:nvPr/>
        </p:nvSpPr>
        <p:spPr>
          <a:xfrm>
            <a:off x="1352552" y="0"/>
            <a:ext cx="10839449"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Rectangle 2">
            <a:extLst>
              <a:ext uri="{FF2B5EF4-FFF2-40B4-BE49-F238E27FC236}">
                <a16:creationId xmlns:a16="http://schemas.microsoft.com/office/drawing/2014/main" id="{19FD78D1-771B-4579-A491-BBE1072BB59C}"/>
              </a:ext>
            </a:extLst>
          </p:cNvPr>
          <p:cNvSpPr/>
          <p:nvPr/>
        </p:nvSpPr>
        <p:spPr bwMode="invGray">
          <a:xfrm>
            <a:off x="1352551" y="0"/>
            <a:ext cx="97367"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a:extLst>
              <a:ext uri="{FF2B5EF4-FFF2-40B4-BE49-F238E27FC236}">
                <a16:creationId xmlns:a16="http://schemas.microsoft.com/office/drawing/2014/main" id="{009F9D8A-9D2D-46D5-AFC7-2004CC4246C7}"/>
              </a:ext>
            </a:extLst>
          </p:cNvPr>
          <p:cNvSpPr>
            <a:spLocks noGrp="1"/>
          </p:cNvSpPr>
          <p:nvPr>
            <p:ph type="dt" sz="half" idx="10"/>
          </p:nvPr>
        </p:nvSpPr>
        <p:spPr/>
        <p:txBody>
          <a:bodyPr/>
          <a:lstStyle>
            <a:lvl1pPr>
              <a:defRPr/>
            </a:lvl1pPr>
            <a:extLst/>
          </a:lstStyle>
          <a:p>
            <a:pPr>
              <a:defRPr/>
            </a:pPr>
            <a:endParaRPr lang="en-ZA"/>
          </a:p>
        </p:txBody>
      </p:sp>
      <p:sp>
        <p:nvSpPr>
          <p:cNvPr id="5" name="Footer Placeholder 2">
            <a:extLst>
              <a:ext uri="{FF2B5EF4-FFF2-40B4-BE49-F238E27FC236}">
                <a16:creationId xmlns:a16="http://schemas.microsoft.com/office/drawing/2014/main" id="{B60373FA-562B-458B-AEBD-4FBD39DA5991}"/>
              </a:ext>
            </a:extLst>
          </p:cNvPr>
          <p:cNvSpPr>
            <a:spLocks noGrp="1"/>
          </p:cNvSpPr>
          <p:nvPr>
            <p:ph type="ftr" sz="quarter" idx="11"/>
          </p:nvPr>
        </p:nvSpPr>
        <p:spPr/>
        <p:txBody>
          <a:bodyPr/>
          <a:lstStyle>
            <a:lvl1pPr>
              <a:defRPr/>
            </a:lvl1pPr>
            <a:extLst/>
          </a:lstStyle>
          <a:p>
            <a:pPr>
              <a:defRPr/>
            </a:pPr>
            <a:endParaRPr lang="en-ZA"/>
          </a:p>
        </p:txBody>
      </p:sp>
      <p:sp>
        <p:nvSpPr>
          <p:cNvPr id="6" name="Slide Number Placeholder 3">
            <a:extLst>
              <a:ext uri="{FF2B5EF4-FFF2-40B4-BE49-F238E27FC236}">
                <a16:creationId xmlns:a16="http://schemas.microsoft.com/office/drawing/2014/main" id="{03275A75-4AA0-4EF6-9F55-CFA87AEFD41D}"/>
              </a:ext>
            </a:extLst>
          </p:cNvPr>
          <p:cNvSpPr>
            <a:spLocks noGrp="1"/>
          </p:cNvSpPr>
          <p:nvPr>
            <p:ph type="sldNum" sz="quarter" idx="12"/>
          </p:nvPr>
        </p:nvSpPr>
        <p:spPr/>
        <p:txBody>
          <a:bodyPr/>
          <a:lstStyle>
            <a:lvl1pPr>
              <a:defRPr/>
            </a:lvl1pPr>
          </a:lstStyle>
          <a:p>
            <a:pPr>
              <a:defRPr/>
            </a:pPr>
            <a:fld id="{DB70A10F-4B06-4FFA-81F9-C42E858EEAA2}" type="slidenum">
              <a:rPr lang="en-ZA" altLang="en-US"/>
              <a:pPr>
                <a:defRPr/>
              </a:pPr>
              <a:t>‹#›</a:t>
            </a:fld>
            <a:endParaRPr lang="en-ZA" altLang="en-US"/>
          </a:p>
        </p:txBody>
      </p:sp>
    </p:spTree>
    <p:extLst>
      <p:ext uri="{BB962C8B-B14F-4D97-AF65-F5344CB8AC3E}">
        <p14:creationId xmlns:p14="http://schemas.microsoft.com/office/powerpoint/2010/main" val="467132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a:extLst>
              <a:ext uri="{FF2B5EF4-FFF2-40B4-BE49-F238E27FC236}">
                <a16:creationId xmlns:a16="http://schemas.microsoft.com/office/drawing/2014/main" id="{AC55F26C-B2E3-4D32-9B77-68C0A8CE70FD}"/>
              </a:ext>
            </a:extLst>
          </p:cNvPr>
          <p:cNvSpPr>
            <a:spLocks noGrp="1"/>
          </p:cNvSpPr>
          <p:nvPr>
            <p:ph type="dt" sz="half" idx="10"/>
          </p:nvPr>
        </p:nvSpPr>
        <p:spPr/>
        <p:txBody>
          <a:bodyPr/>
          <a:lstStyle>
            <a:lvl1pPr>
              <a:defRPr/>
            </a:lvl1pPr>
          </a:lstStyle>
          <a:p>
            <a:pPr>
              <a:defRPr/>
            </a:pPr>
            <a:endParaRPr lang="en-ZA"/>
          </a:p>
        </p:txBody>
      </p:sp>
      <p:sp>
        <p:nvSpPr>
          <p:cNvPr id="6" name="Footer Placeholder 9">
            <a:extLst>
              <a:ext uri="{FF2B5EF4-FFF2-40B4-BE49-F238E27FC236}">
                <a16:creationId xmlns:a16="http://schemas.microsoft.com/office/drawing/2014/main" id="{0C2234DE-07E5-499F-8729-6CB498BDD8AD}"/>
              </a:ext>
            </a:extLst>
          </p:cNvPr>
          <p:cNvSpPr>
            <a:spLocks noGrp="1"/>
          </p:cNvSpPr>
          <p:nvPr>
            <p:ph type="ftr" sz="quarter" idx="11"/>
          </p:nvPr>
        </p:nvSpPr>
        <p:spPr/>
        <p:txBody>
          <a:bodyPr/>
          <a:lstStyle>
            <a:lvl1pPr>
              <a:defRPr/>
            </a:lvl1pPr>
          </a:lstStyle>
          <a:p>
            <a:pPr>
              <a:defRPr/>
            </a:pPr>
            <a:endParaRPr lang="en-ZA"/>
          </a:p>
        </p:txBody>
      </p:sp>
      <p:sp>
        <p:nvSpPr>
          <p:cNvPr id="7" name="Slide Number Placeholder 21">
            <a:extLst>
              <a:ext uri="{FF2B5EF4-FFF2-40B4-BE49-F238E27FC236}">
                <a16:creationId xmlns:a16="http://schemas.microsoft.com/office/drawing/2014/main" id="{6839733C-F69E-47B8-A479-CB6B4EB10DB2}"/>
              </a:ext>
            </a:extLst>
          </p:cNvPr>
          <p:cNvSpPr>
            <a:spLocks noGrp="1"/>
          </p:cNvSpPr>
          <p:nvPr>
            <p:ph type="sldNum" sz="quarter" idx="12"/>
          </p:nvPr>
        </p:nvSpPr>
        <p:spPr/>
        <p:txBody>
          <a:bodyPr/>
          <a:lstStyle>
            <a:lvl1pPr>
              <a:defRPr/>
            </a:lvl1pPr>
          </a:lstStyle>
          <a:p>
            <a:pPr>
              <a:defRPr/>
            </a:pPr>
            <a:fld id="{74830023-11C7-410C-A535-7135F3FCAE97}" type="slidenum">
              <a:rPr lang="en-ZA" altLang="en-US"/>
              <a:pPr>
                <a:defRPr/>
              </a:pPr>
              <a:t>‹#›</a:t>
            </a:fld>
            <a:endParaRPr lang="en-ZA" altLang="en-US"/>
          </a:p>
        </p:txBody>
      </p:sp>
    </p:spTree>
    <p:extLst>
      <p:ext uri="{BB962C8B-B14F-4D97-AF65-F5344CB8AC3E}">
        <p14:creationId xmlns:p14="http://schemas.microsoft.com/office/powerpoint/2010/main" val="1497700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1E9791F-0429-47D1-A172-9FBEF2D59311}"/>
              </a:ext>
            </a:extLst>
          </p:cNvPr>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eaLnBrk="1" hangingPunct="1">
              <a:lnSpc>
                <a:spcPts val="3000"/>
              </a:lnSpc>
              <a:spcBef>
                <a:spcPts val="600"/>
              </a:spcBef>
              <a:buClr>
                <a:schemeClr val="accent1"/>
              </a:buClr>
              <a:buSzPct val="80000"/>
              <a:buFont typeface="Wingdings 2"/>
              <a:buNone/>
              <a:defRPr/>
            </a:pPr>
            <a:endParaRPr lang="en-US" sz="3200">
              <a:latin typeface="+mn-lt"/>
              <a:cs typeface="+mn-cs"/>
            </a:endParaRPr>
          </a:p>
        </p:txBody>
      </p:sp>
      <p:sp>
        <p:nvSpPr>
          <p:cNvPr id="6" name="Flowchart: Process 5">
            <a:extLst>
              <a:ext uri="{FF2B5EF4-FFF2-40B4-BE49-F238E27FC236}">
                <a16:creationId xmlns:a16="http://schemas.microsoft.com/office/drawing/2014/main" id="{948AEBAA-8356-4114-B866-5568AA77F12B}"/>
              </a:ext>
            </a:extLst>
          </p:cNvPr>
          <p:cNvSpPr/>
          <p:nvPr/>
        </p:nvSpPr>
        <p:spPr>
          <a:xfrm rot="19468671">
            <a:off x="529167" y="954089"/>
            <a:ext cx="9144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Flowchart: Process 6">
            <a:extLst>
              <a:ext uri="{FF2B5EF4-FFF2-40B4-BE49-F238E27FC236}">
                <a16:creationId xmlns:a16="http://schemas.microsoft.com/office/drawing/2014/main" id="{9F9E1CDD-9C6D-40F1-A676-B613BAB43170}"/>
              </a:ext>
            </a:extLst>
          </p:cNvPr>
          <p:cNvSpPr/>
          <p:nvPr/>
        </p:nvSpPr>
        <p:spPr>
          <a:xfrm rot="2103354" flipH="1">
            <a:off x="6671734" y="936625"/>
            <a:ext cx="865717"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a:extLst>
              <a:ext uri="{FF2B5EF4-FFF2-40B4-BE49-F238E27FC236}">
                <a16:creationId xmlns:a16="http://schemas.microsoft.com/office/drawing/2014/main" id="{78EE9892-3A01-4BCE-8D1A-8835FB0C2E0C}"/>
              </a:ext>
            </a:extLst>
          </p:cNvPr>
          <p:cNvSpPr>
            <a:spLocks noGrp="1"/>
          </p:cNvSpPr>
          <p:nvPr>
            <p:ph type="dt" sz="half" idx="10"/>
          </p:nvPr>
        </p:nvSpPr>
        <p:spPr/>
        <p:txBody>
          <a:bodyPr/>
          <a:lstStyle>
            <a:lvl1pPr>
              <a:defRPr/>
            </a:lvl1pPr>
            <a:extLst/>
          </a:lstStyle>
          <a:p>
            <a:pPr>
              <a:defRPr/>
            </a:pPr>
            <a:endParaRPr lang="en-ZA"/>
          </a:p>
        </p:txBody>
      </p:sp>
      <p:sp>
        <p:nvSpPr>
          <p:cNvPr id="9" name="Footer Placeholder 5">
            <a:extLst>
              <a:ext uri="{FF2B5EF4-FFF2-40B4-BE49-F238E27FC236}">
                <a16:creationId xmlns:a16="http://schemas.microsoft.com/office/drawing/2014/main" id="{1A46A027-B831-4732-BDF9-5DD748DA0031}"/>
              </a:ext>
            </a:extLst>
          </p:cNvPr>
          <p:cNvSpPr>
            <a:spLocks noGrp="1"/>
          </p:cNvSpPr>
          <p:nvPr>
            <p:ph type="ftr" sz="quarter" idx="11"/>
          </p:nvPr>
        </p:nvSpPr>
        <p:spPr/>
        <p:txBody>
          <a:bodyPr/>
          <a:lstStyle>
            <a:lvl1pPr>
              <a:defRPr/>
            </a:lvl1pPr>
            <a:extLst/>
          </a:lstStyle>
          <a:p>
            <a:pPr>
              <a:defRPr/>
            </a:pPr>
            <a:endParaRPr lang="en-ZA"/>
          </a:p>
        </p:txBody>
      </p:sp>
      <p:sp>
        <p:nvSpPr>
          <p:cNvPr id="10" name="Slide Number Placeholder 6">
            <a:extLst>
              <a:ext uri="{FF2B5EF4-FFF2-40B4-BE49-F238E27FC236}">
                <a16:creationId xmlns:a16="http://schemas.microsoft.com/office/drawing/2014/main" id="{7EBBCED6-3902-48D9-9553-686279D4DC04}"/>
              </a:ext>
            </a:extLst>
          </p:cNvPr>
          <p:cNvSpPr>
            <a:spLocks noGrp="1"/>
          </p:cNvSpPr>
          <p:nvPr>
            <p:ph type="sldNum" sz="quarter" idx="12"/>
          </p:nvPr>
        </p:nvSpPr>
        <p:spPr/>
        <p:txBody>
          <a:bodyPr/>
          <a:lstStyle>
            <a:lvl1pPr>
              <a:defRPr/>
            </a:lvl1pPr>
          </a:lstStyle>
          <a:p>
            <a:pPr>
              <a:defRPr/>
            </a:pPr>
            <a:fld id="{11EDF642-3395-4DC9-A070-AD23D4E81457}" type="slidenum">
              <a:rPr lang="en-ZA" altLang="en-US"/>
              <a:pPr>
                <a:defRPr/>
              </a:pPr>
              <a:t>‹#›</a:t>
            </a:fld>
            <a:endParaRPr lang="en-ZA" altLang="en-US"/>
          </a:p>
        </p:txBody>
      </p:sp>
    </p:spTree>
    <p:extLst>
      <p:ext uri="{BB962C8B-B14F-4D97-AF65-F5344CB8AC3E}">
        <p14:creationId xmlns:p14="http://schemas.microsoft.com/office/powerpoint/2010/main" val="2904782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7D69D0-9350-4469-87DE-A9C9018DDDB6}"/>
              </a:ext>
            </a:extLst>
          </p:cNvPr>
          <p:cNvSpPr/>
          <p:nvPr/>
        </p:nvSpPr>
        <p:spPr>
          <a:xfrm>
            <a:off x="1350434" y="0"/>
            <a:ext cx="1084156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Title Placeholder 4">
            <a:extLst>
              <a:ext uri="{FF2B5EF4-FFF2-40B4-BE49-F238E27FC236}">
                <a16:creationId xmlns:a16="http://schemas.microsoft.com/office/drawing/2014/main" id="{B9912B42-D920-4348-B65A-8F409807BA28}"/>
              </a:ext>
            </a:extLst>
          </p:cNvPr>
          <p:cNvSpPr>
            <a:spLocks noGrp="1"/>
          </p:cNvSpPr>
          <p:nvPr>
            <p:ph type="title"/>
          </p:nvPr>
        </p:nvSpPr>
        <p:spPr>
          <a:xfrm>
            <a:off x="1913467" y="274638"/>
            <a:ext cx="9999133" cy="1143000"/>
          </a:xfrm>
          <a:prstGeom prst="rect">
            <a:avLst/>
          </a:prstGeom>
        </p:spPr>
        <p:txBody>
          <a:bodyPr anchor="ctr">
            <a:normAutofit/>
          </a:bodyPr>
          <a:lstStyle/>
          <a:p>
            <a:r>
              <a:rPr lang="en-US"/>
              <a:t>Click to edit Master title style</a:t>
            </a:r>
          </a:p>
        </p:txBody>
      </p:sp>
      <p:sp>
        <p:nvSpPr>
          <p:cNvPr id="1033" name="Text Placeholder 8"/>
          <p:cNvSpPr>
            <a:spLocks noGrp="1"/>
          </p:cNvSpPr>
          <p:nvPr>
            <p:ph type="body" idx="1"/>
          </p:nvPr>
        </p:nvSpPr>
        <p:spPr bwMode="auto">
          <a:xfrm>
            <a:off x="1913467" y="1447800"/>
            <a:ext cx="999913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a:extLst>
              <a:ext uri="{FF2B5EF4-FFF2-40B4-BE49-F238E27FC236}">
                <a16:creationId xmlns:a16="http://schemas.microsoft.com/office/drawing/2014/main" id="{AC55F26C-B2E3-4D32-9B77-68C0A8CE70FD}"/>
              </a:ext>
            </a:extLst>
          </p:cNvPr>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latin typeface="Arial" charset="0"/>
                <a:cs typeface="Arial" charset="0"/>
              </a:defRPr>
            </a:lvl1pPr>
            <a:extLst/>
          </a:lstStyle>
          <a:p>
            <a:pPr>
              <a:defRPr/>
            </a:pPr>
            <a:endParaRPr lang="en-ZA"/>
          </a:p>
        </p:txBody>
      </p:sp>
      <p:sp>
        <p:nvSpPr>
          <p:cNvPr id="10" name="Footer Placeholder 9">
            <a:extLst>
              <a:ext uri="{FF2B5EF4-FFF2-40B4-BE49-F238E27FC236}">
                <a16:creationId xmlns:a16="http://schemas.microsoft.com/office/drawing/2014/main" id="{0C2234DE-07E5-499F-8729-6CB498BDD8AD}"/>
              </a:ext>
            </a:extLst>
          </p:cNvPr>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latin typeface="Arial" charset="0"/>
                <a:cs typeface="Arial" charset="0"/>
              </a:defRPr>
            </a:lvl1pPr>
            <a:extLst/>
          </a:lstStyle>
          <a:p>
            <a:pPr>
              <a:defRPr/>
            </a:pPr>
            <a:endParaRPr lang="en-ZA"/>
          </a:p>
        </p:txBody>
      </p:sp>
      <p:sp>
        <p:nvSpPr>
          <p:cNvPr id="22" name="Slide Number Placeholder 21">
            <a:extLst>
              <a:ext uri="{FF2B5EF4-FFF2-40B4-BE49-F238E27FC236}">
                <a16:creationId xmlns:a16="http://schemas.microsoft.com/office/drawing/2014/main" id="{6839733C-F69E-47B8-A479-CB6B4EB10DB2}"/>
              </a:ext>
            </a:extLst>
          </p:cNvPr>
          <p:cNvSpPr>
            <a:spLocks noGrp="1"/>
          </p:cNvSpPr>
          <p:nvPr>
            <p:ph type="sldNum" sz="quarter" idx="4"/>
          </p:nvPr>
        </p:nvSpPr>
        <p:spPr>
          <a:xfrm>
            <a:off x="11485033" y="6305550"/>
            <a:ext cx="6096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a:solidFill>
                  <a:srgbClr val="B5A788"/>
                </a:solidFill>
              </a:defRPr>
            </a:lvl1pPr>
          </a:lstStyle>
          <a:p>
            <a:pPr>
              <a:defRPr/>
            </a:pPr>
            <a:fld id="{E19DADCC-0BB2-4C7D-B3D0-490D5F977EBF}" type="slidenum">
              <a:rPr lang="en-ZA" altLang="en-US"/>
              <a:pPr>
                <a:defRPr/>
              </a:pPr>
              <a:t>‹#›</a:t>
            </a:fld>
            <a:endParaRPr lang="en-ZA" altLang="en-US"/>
          </a:p>
        </p:txBody>
      </p:sp>
      <p:sp>
        <p:nvSpPr>
          <p:cNvPr id="2" name="Rectangle 1">
            <a:extLst>
              <a:ext uri="{FF2B5EF4-FFF2-40B4-BE49-F238E27FC236}">
                <a16:creationId xmlns:a16="http://schemas.microsoft.com/office/drawing/2014/main" id="{7312951D-E488-A6FA-BB68-DF06404000FD}"/>
              </a:ext>
            </a:extLst>
          </p:cNvPr>
          <p:cNvSpPr/>
          <p:nvPr userDrawn="1"/>
        </p:nvSpPr>
        <p:spPr>
          <a:xfrm>
            <a:off x="0" y="0"/>
            <a:ext cx="1368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 bg1="lt1" tx1="dk1" bg2="lt2" tx2="dk2" accent1="accent1" accent2="accent2" accent3="accent3" accent4="accent4" accent5="accent5" accent6="accent6" hlink="hlink" folHlink="folHlink"/>
  <p:sldLayoutIdLst>
    <p:sldLayoutId id="2147483773" r:id="rId1"/>
    <p:sldLayoutId id="2147483766" r:id="rId2"/>
    <p:sldLayoutId id="2147483774" r:id="rId3"/>
    <p:sldLayoutId id="2147483767" r:id="rId4"/>
    <p:sldLayoutId id="2147483768" r:id="rId5"/>
    <p:sldLayoutId id="2147483769" r:id="rId6"/>
    <p:sldLayoutId id="2147483775" r:id="rId7"/>
    <p:sldLayoutId id="2147483770" r:id="rId8"/>
    <p:sldLayoutId id="2147483776" r:id="rId9"/>
    <p:sldLayoutId id="2147483771" r:id="rId10"/>
    <p:sldLayoutId id="2147483772" r:id="rId11"/>
  </p:sldLayoutIdLst>
  <p:hf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africanminds.co.za/state-of-open-data/"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africanminds.co.za/state-of-open-dat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fricanminds.co.za/state-of-open-data/"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2" name="Subtitle 7">
            <a:extLst>
              <a:ext uri="{FF2B5EF4-FFF2-40B4-BE49-F238E27FC236}">
                <a16:creationId xmlns:a16="http://schemas.microsoft.com/office/drawing/2014/main" id="{95A537B7-3BCF-4AFA-B73A-213482642EB1}"/>
              </a:ext>
            </a:extLst>
          </p:cNvPr>
          <p:cNvSpPr>
            <a:spLocks noGrp="1"/>
          </p:cNvSpPr>
          <p:nvPr>
            <p:ph type="subTitle" idx="1"/>
          </p:nvPr>
        </p:nvSpPr>
        <p:spPr>
          <a:xfrm>
            <a:off x="2209800" y="3586396"/>
            <a:ext cx="6705600" cy="2966803"/>
          </a:xfrm>
        </p:spPr>
        <p:txBody>
          <a:bodyPr>
            <a:normAutofit fontScale="92500" lnSpcReduction="10000"/>
          </a:bodyPr>
          <a:lstStyle/>
          <a:p>
            <a:pPr algn="ctr"/>
            <a:r>
              <a:rPr lang="en-US" sz="2400" b="1" dirty="0"/>
              <a:t>Summary and progress</a:t>
            </a:r>
          </a:p>
          <a:p>
            <a:pPr algn="ctr"/>
            <a:endParaRPr lang="en-US" sz="2400" b="1" dirty="0"/>
          </a:p>
          <a:p>
            <a:pPr algn="ctr"/>
            <a:r>
              <a:rPr lang="en-US" sz="2400" dirty="0"/>
              <a:t>Igle Gledhill</a:t>
            </a:r>
          </a:p>
          <a:p>
            <a:pPr algn="ctr"/>
            <a:endParaRPr lang="en-US" sz="2400" dirty="0"/>
          </a:p>
          <a:p>
            <a:pPr algn="ctr"/>
            <a:r>
              <a:rPr lang="en-US" sz="2000" dirty="0"/>
              <a:t>Wits University, South Africa</a:t>
            </a:r>
          </a:p>
          <a:p>
            <a:pPr algn="ctr"/>
            <a:r>
              <a:rPr lang="en-US" sz="2000" dirty="0"/>
              <a:t>Member of the DSI OS Expert Task Team 2020-present</a:t>
            </a:r>
          </a:p>
          <a:p>
            <a:pPr algn="ctr"/>
            <a:r>
              <a:rPr lang="en-US" sz="2000" dirty="0"/>
              <a:t>Acknowledgement: Dr Daniel Adams</a:t>
            </a:r>
            <a:r>
              <a:rPr lang="en-US" sz="1800" baseline="30000" dirty="0">
                <a:effectLst/>
                <a:latin typeface="Aptos" panose="020B0004020202020204" pitchFamily="34" charset="0"/>
                <a:ea typeface="Aptos" panose="020B0004020202020204" pitchFamily="34" charset="0"/>
                <a:cs typeface="Arial" panose="020B0604020202020204" pitchFamily="34" charset="0"/>
                <a:sym typeface="Wingdings" panose="05000000000000000000" pitchFamily="2" charset="2"/>
              </a:rPr>
              <a:t></a:t>
            </a:r>
            <a:r>
              <a:rPr lang="en-US" sz="2000" dirty="0"/>
              <a:t>, Dr </a:t>
            </a:r>
            <a:r>
              <a:rPr lang="en-US" sz="2000" dirty="0" err="1"/>
              <a:t>Sagren</a:t>
            </a:r>
            <a:r>
              <a:rPr lang="en-US" sz="2000" dirty="0"/>
              <a:t> Moodley, </a:t>
            </a:r>
            <a:r>
              <a:rPr lang="en-US" sz="2000" dirty="0" err="1"/>
              <a:t>DSTI</a:t>
            </a:r>
            <a:endParaRPr lang="en-US" sz="2000" dirty="0"/>
          </a:p>
          <a:p>
            <a:pPr algn="ctr"/>
            <a:r>
              <a:rPr lang="en-US" sz="2000" dirty="0"/>
              <a:t>Adrian Tiplady, Nicola Mulder, Wim Hugo</a:t>
            </a:r>
          </a:p>
          <a:p>
            <a:pPr algn="ctr" eaLnBrk="1" fontAlgn="auto" hangingPunct="1">
              <a:spcAft>
                <a:spcPts val="0"/>
              </a:spcAft>
              <a:defRPr/>
            </a:pPr>
            <a:endParaRPr lang="en-US" altLang="en-US" sz="2800" dirty="0"/>
          </a:p>
        </p:txBody>
      </p:sp>
      <p:sp>
        <p:nvSpPr>
          <p:cNvPr id="81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541D9546-6D77-403A-8DA1-6C7C5E768623}"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a:t>
            </a:fld>
            <a:endParaRPr lang="en-ZA" altLang="en-US" sz="1400">
              <a:latin typeface="Arial" panose="020B0604020202020204" pitchFamily="34" charset="0"/>
              <a:ea typeface="ＭＳ Ｐゴシック" panose="020B0600070205080204" pitchFamily="34" charset="-128"/>
            </a:endParaRPr>
          </a:p>
        </p:txBody>
      </p:sp>
      <p:sp>
        <p:nvSpPr>
          <p:cNvPr id="5" name="Title 1"/>
          <p:cNvSpPr>
            <a:spLocks noGrp="1"/>
          </p:cNvSpPr>
          <p:nvPr>
            <p:ph type="ctrTitle"/>
          </p:nvPr>
        </p:nvSpPr>
        <p:spPr>
          <a:xfrm>
            <a:off x="838200" y="843197"/>
            <a:ext cx="9144000" cy="1787751"/>
          </a:xfrm>
        </p:spPr>
        <p:txBody>
          <a:bodyPr/>
          <a:lstStyle/>
          <a:p>
            <a:pPr algn="ctr"/>
            <a:r>
              <a:rPr lang="en-US" dirty="0"/>
              <a:t>National Open Science Policy</a:t>
            </a:r>
            <a:endParaRPr lang="en-ZA" dirty="0"/>
          </a:p>
        </p:txBody>
      </p:sp>
      <p:pic>
        <p:nvPicPr>
          <p:cNvPr id="7" name="Picture 6">
            <a:extLst>
              <a:ext uri="{FF2B5EF4-FFF2-40B4-BE49-F238E27FC236}">
                <a16:creationId xmlns:a16="http://schemas.microsoft.com/office/drawing/2014/main" id="{94E51D64-49A7-41E6-A77A-1676356D4E3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185178" y="609600"/>
            <a:ext cx="2590800" cy="449499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2DA93-7968-9EA7-0E05-D25A6AF079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000F0A-1891-25D4-F2E2-C154720D1D20}"/>
              </a:ext>
            </a:extLst>
          </p:cNvPr>
          <p:cNvSpPr>
            <a:spLocks noGrp="1"/>
          </p:cNvSpPr>
          <p:nvPr>
            <p:ph type="title"/>
          </p:nvPr>
        </p:nvSpPr>
        <p:spPr>
          <a:xfrm>
            <a:off x="1913467" y="152400"/>
            <a:ext cx="9999133" cy="1143000"/>
          </a:xfrm>
        </p:spPr>
        <p:txBody>
          <a:bodyPr>
            <a:normAutofit/>
          </a:bodyPr>
          <a:lstStyle/>
          <a:p>
            <a:r>
              <a:rPr lang="en-US" dirty="0"/>
              <a:t>GUIDING PRINCIPLES</a:t>
            </a:r>
            <a:endParaRPr lang="en-ZA" dirty="0"/>
          </a:p>
        </p:txBody>
      </p:sp>
      <p:sp>
        <p:nvSpPr>
          <p:cNvPr id="3" name="Content Placeholder 2">
            <a:extLst>
              <a:ext uri="{FF2B5EF4-FFF2-40B4-BE49-F238E27FC236}">
                <a16:creationId xmlns:a16="http://schemas.microsoft.com/office/drawing/2014/main" id="{8FF58E23-C025-5568-7A04-25307015A044}"/>
              </a:ext>
            </a:extLst>
          </p:cNvPr>
          <p:cNvSpPr>
            <a:spLocks noGrp="1"/>
          </p:cNvSpPr>
          <p:nvPr>
            <p:ph idx="1"/>
          </p:nvPr>
        </p:nvSpPr>
        <p:spPr>
          <a:xfrm>
            <a:off x="1442803" y="1476375"/>
            <a:ext cx="10469797" cy="4648200"/>
          </a:xfrm>
        </p:spPr>
        <p:txBody>
          <a:bodyPr/>
          <a:lstStyle/>
          <a:p>
            <a:r>
              <a:rPr lang="en-US" dirty="0"/>
              <a:t>Key Principle</a:t>
            </a:r>
          </a:p>
          <a:p>
            <a:pPr lvl="1"/>
            <a:r>
              <a:rPr lang="en-US" b="1" dirty="0">
                <a:solidFill>
                  <a:srgbClr val="0070C0"/>
                </a:solidFill>
              </a:rPr>
              <a:t>‘</a:t>
            </a:r>
            <a:r>
              <a:rPr lang="en-US" b="1" i="1" dirty="0">
                <a:solidFill>
                  <a:srgbClr val="0070C0"/>
                </a:solidFill>
              </a:rPr>
              <a:t>As open as possible, as closed as necessary</a:t>
            </a:r>
            <a:r>
              <a:rPr lang="en-US" b="1" dirty="0">
                <a:solidFill>
                  <a:srgbClr val="0070C0"/>
                </a:solidFill>
              </a:rPr>
              <a:t>’ – research outputs shall be open unless untenable risks arise</a:t>
            </a:r>
          </a:p>
          <a:p>
            <a:pPr lvl="1"/>
            <a:r>
              <a:rPr lang="en-US" dirty="0">
                <a:solidFill>
                  <a:schemeClr val="tx1">
                    <a:lumMod val="95000"/>
                    <a:lumOff val="5000"/>
                  </a:schemeClr>
                </a:solidFill>
              </a:rPr>
              <a:t>Legislative: </a:t>
            </a:r>
            <a:r>
              <a:rPr lang="en-US" sz="1800" dirty="0">
                <a:effectLst/>
                <a:latin typeface="Arial" panose="020B0604020202020204" pitchFamily="34" charset="0"/>
                <a:ea typeface="Calibri" panose="020F0502020204030204" pitchFamily="34" charset="0"/>
              </a:rPr>
              <a:t> legislation or policy, legal process and public order; </a:t>
            </a:r>
            <a:r>
              <a:rPr lang="en-ZA" sz="1800" dirty="0">
                <a:effectLst/>
                <a:latin typeface="Arial" panose="020B0604020202020204" pitchFamily="34" charset="0"/>
                <a:ea typeface="Calibri" panose="020F0502020204030204" pitchFamily="34" charset="0"/>
              </a:rPr>
              <a:t>protection of personal information; national security</a:t>
            </a:r>
          </a:p>
          <a:p>
            <a:pPr lvl="1"/>
            <a:r>
              <a:rPr lang="en-ZA" dirty="0">
                <a:solidFill>
                  <a:schemeClr val="tx1">
                    <a:lumMod val="95000"/>
                    <a:lumOff val="5000"/>
                  </a:schemeClr>
                </a:solidFill>
              </a:rPr>
              <a:t>Intellectual Property: </a:t>
            </a:r>
            <a:r>
              <a:rPr lang="en-US" sz="1800" dirty="0">
                <a:latin typeface="Arial" panose="020B0604020202020204" pitchFamily="34" charset="0"/>
              </a:rPr>
              <a:t>protection of </a:t>
            </a:r>
            <a:r>
              <a:rPr lang="en-US" sz="1800" dirty="0">
                <a:solidFill>
                  <a:srgbClr val="0070C0"/>
                </a:solidFill>
                <a:latin typeface="Arial" panose="020B0604020202020204" pitchFamily="34" charset="0"/>
              </a:rPr>
              <a:t>Intellectual Property Rights and copyright</a:t>
            </a:r>
            <a:endParaRPr lang="en-ZA" dirty="0">
              <a:solidFill>
                <a:srgbClr val="0070C0"/>
              </a:solidFill>
            </a:endParaRPr>
          </a:p>
          <a:p>
            <a:pPr lvl="1"/>
            <a:r>
              <a:rPr lang="en-US" dirty="0">
                <a:solidFill>
                  <a:schemeClr val="tx1">
                    <a:lumMod val="95000"/>
                    <a:lumOff val="5000"/>
                  </a:schemeClr>
                </a:solidFill>
              </a:rPr>
              <a:t>Contractual or commercial:</a:t>
            </a:r>
            <a:r>
              <a:rPr lang="en-US" dirty="0">
                <a:solidFill>
                  <a:srgbClr val="0070C0"/>
                </a:solidFill>
              </a:rPr>
              <a:t> </a:t>
            </a:r>
            <a:r>
              <a:rPr lang="en-US" sz="1800" dirty="0">
                <a:solidFill>
                  <a:srgbClr val="0070C0"/>
                </a:solidFill>
                <a:latin typeface="Arial" panose="020B0604020202020204" pitchFamily="34" charset="0"/>
              </a:rPr>
              <a:t>confidentiality</a:t>
            </a:r>
            <a:r>
              <a:rPr lang="en-ZA" sz="1800" dirty="0">
                <a:solidFill>
                  <a:srgbClr val="0070C0"/>
                </a:solidFill>
                <a:latin typeface="Arial" panose="020B0604020202020204" pitchFamily="34" charset="0"/>
              </a:rPr>
              <a:t>, contractual agreements, and research agreements</a:t>
            </a:r>
            <a:endParaRPr lang="en-US" sz="1800" dirty="0">
              <a:solidFill>
                <a:srgbClr val="0070C0"/>
              </a:solidFill>
              <a:latin typeface="Arial" panose="020B0604020202020204" pitchFamily="34" charset="0"/>
            </a:endParaRPr>
          </a:p>
          <a:p>
            <a:pPr lvl="1"/>
            <a:r>
              <a:rPr lang="en-US" dirty="0">
                <a:solidFill>
                  <a:schemeClr val="tx1">
                    <a:lumMod val="95000"/>
                    <a:lumOff val="5000"/>
                  </a:schemeClr>
                </a:solidFill>
              </a:rPr>
              <a:t>Environmental: </a:t>
            </a:r>
            <a:r>
              <a:rPr lang="en-US" sz="1800" dirty="0">
                <a:solidFill>
                  <a:srgbClr val="0070C0"/>
                </a:solidFill>
                <a:effectLst/>
                <a:latin typeface="Arial" panose="020B0604020202020204" pitchFamily="34" charset="0"/>
                <a:ea typeface="Calibri" panose="020F0502020204030204" pitchFamily="34" charset="0"/>
              </a:rPr>
              <a:t>protection of rare, threatened or endangered species and preservation of the natural environment</a:t>
            </a:r>
            <a:endParaRPr lang="en-US" dirty="0">
              <a:solidFill>
                <a:srgbClr val="0070C0"/>
              </a:solidFill>
            </a:endParaRPr>
          </a:p>
        </p:txBody>
      </p:sp>
      <p:sp>
        <p:nvSpPr>
          <p:cNvPr id="4" name="Slide Number Placeholder 3">
            <a:extLst>
              <a:ext uri="{FF2B5EF4-FFF2-40B4-BE49-F238E27FC236}">
                <a16:creationId xmlns:a16="http://schemas.microsoft.com/office/drawing/2014/main" id="{238A01AE-98E7-9D9F-DD47-47B43C31AFE6}"/>
              </a:ext>
            </a:extLst>
          </p:cNvPr>
          <p:cNvSpPr>
            <a:spLocks noGrp="1"/>
          </p:cNvSpPr>
          <p:nvPr>
            <p:ph type="sldNum" sz="quarter" idx="12"/>
          </p:nvPr>
        </p:nvSpPr>
        <p:spPr/>
        <p:txBody>
          <a:bodyPr/>
          <a:lstStyle/>
          <a:p>
            <a:pPr>
              <a:defRPr/>
            </a:pPr>
            <a:fld id="{2350B57E-89E3-47BE-8312-A52B2945A696}" type="slidenum">
              <a:rPr lang="en-ZA" altLang="en-US" smtClean="0"/>
              <a:pPr>
                <a:defRPr/>
              </a:pPr>
              <a:t>10</a:t>
            </a:fld>
            <a:endParaRPr lang="en-ZA" altLang="en-US"/>
          </a:p>
        </p:txBody>
      </p:sp>
      <p:pic>
        <p:nvPicPr>
          <p:cNvPr id="12" name="Picture 2" descr="File:The State of Open Data Histories and Horizons.pdf">
            <a:extLst>
              <a:ext uri="{FF2B5EF4-FFF2-40B4-BE49-F238E27FC236}">
                <a16:creationId xmlns:a16="http://schemas.microsoft.com/office/drawing/2014/main" id="{A82C64BB-91DC-A67F-FF26-46094CF89337}"/>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2700"/>
            <a:ext cx="1370250" cy="136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128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4B129-3D46-D92E-BA86-4F946F072D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3B3A1F-B597-A8C8-88F8-A374CEC3E89D}"/>
              </a:ext>
            </a:extLst>
          </p:cNvPr>
          <p:cNvSpPr>
            <a:spLocks noGrp="1"/>
          </p:cNvSpPr>
          <p:nvPr>
            <p:ph type="title"/>
          </p:nvPr>
        </p:nvSpPr>
        <p:spPr>
          <a:xfrm>
            <a:off x="1913467" y="152400"/>
            <a:ext cx="9999133" cy="1143000"/>
          </a:xfrm>
        </p:spPr>
        <p:txBody>
          <a:bodyPr>
            <a:normAutofit/>
          </a:bodyPr>
          <a:lstStyle/>
          <a:p>
            <a:r>
              <a:rPr lang="en-US" dirty="0"/>
              <a:t>GUIDING PRINCIPLES</a:t>
            </a:r>
            <a:endParaRPr lang="en-ZA" dirty="0"/>
          </a:p>
        </p:txBody>
      </p:sp>
      <p:sp>
        <p:nvSpPr>
          <p:cNvPr id="3" name="Content Placeholder 2">
            <a:extLst>
              <a:ext uri="{FF2B5EF4-FFF2-40B4-BE49-F238E27FC236}">
                <a16:creationId xmlns:a16="http://schemas.microsoft.com/office/drawing/2014/main" id="{A1E96163-B8C7-6F69-723B-7C204FEAC6FC}"/>
              </a:ext>
            </a:extLst>
          </p:cNvPr>
          <p:cNvSpPr>
            <a:spLocks noGrp="1"/>
          </p:cNvSpPr>
          <p:nvPr>
            <p:ph idx="1"/>
          </p:nvPr>
        </p:nvSpPr>
        <p:spPr>
          <a:xfrm>
            <a:off x="1442803" y="1476375"/>
            <a:ext cx="10469797" cy="4648200"/>
          </a:xfrm>
        </p:spPr>
        <p:txBody>
          <a:bodyPr/>
          <a:lstStyle/>
          <a:p>
            <a:r>
              <a:rPr lang="en-US" dirty="0"/>
              <a:t>Key Principle</a:t>
            </a:r>
          </a:p>
          <a:p>
            <a:pPr lvl="1"/>
            <a:r>
              <a:rPr lang="en-US" b="1" dirty="0">
                <a:solidFill>
                  <a:srgbClr val="0070C0"/>
                </a:solidFill>
              </a:rPr>
              <a:t>‘</a:t>
            </a:r>
            <a:r>
              <a:rPr lang="en-US" b="1" i="1" dirty="0">
                <a:solidFill>
                  <a:srgbClr val="0070C0"/>
                </a:solidFill>
              </a:rPr>
              <a:t>As open as possible, as closed as necessary</a:t>
            </a:r>
            <a:r>
              <a:rPr lang="en-US" b="1" dirty="0">
                <a:solidFill>
                  <a:srgbClr val="0070C0"/>
                </a:solidFill>
              </a:rPr>
              <a:t>’ – research outputs shall be open unless untenable risks arise</a:t>
            </a:r>
          </a:p>
          <a:p>
            <a:pPr lvl="1"/>
            <a:r>
              <a:rPr lang="en-US" dirty="0">
                <a:solidFill>
                  <a:schemeClr val="tx1">
                    <a:lumMod val="95000"/>
                    <a:lumOff val="5000"/>
                  </a:schemeClr>
                </a:solidFill>
              </a:rPr>
              <a:t>Research credibility: </a:t>
            </a:r>
          </a:p>
          <a:p>
            <a:pPr lvl="1"/>
            <a:r>
              <a:rPr lang="en-US" sz="2000" dirty="0">
                <a:solidFill>
                  <a:srgbClr val="0070C0"/>
                </a:solidFill>
                <a:effectLst/>
                <a:latin typeface="Arial" panose="020B0604020202020204" pitchFamily="34" charset="0"/>
                <a:ea typeface="Calibri" panose="020F0502020204030204" pitchFamily="34" charset="0"/>
              </a:rPr>
              <a:t>Compromise</a:t>
            </a:r>
            <a:r>
              <a:rPr lang="en-ZA" sz="2000" dirty="0">
                <a:solidFill>
                  <a:srgbClr val="0070C0"/>
                </a:solidFill>
                <a:effectLst/>
                <a:latin typeface="Arial" panose="020B0604020202020204" pitchFamily="34" charset="0"/>
                <a:ea typeface="Calibri" panose="020F0502020204030204" pitchFamily="34" charset="0"/>
              </a:rPr>
              <a:t> of the scientific credibility of the researcher or research output due to publication context</a:t>
            </a:r>
          </a:p>
          <a:p>
            <a:pPr lvl="1"/>
            <a:r>
              <a:rPr lang="en-ZA" sz="2000" dirty="0">
                <a:latin typeface="Arial" panose="020B0604020202020204" pitchFamily="34" charset="0"/>
                <a:ea typeface="Calibri" panose="020F0502020204030204" pitchFamily="34" charset="0"/>
              </a:rPr>
              <a:t>Examples</a:t>
            </a:r>
          </a:p>
          <a:p>
            <a:pPr lvl="1"/>
            <a:r>
              <a:rPr lang="en-ZA" sz="2000" dirty="0">
                <a:effectLst/>
                <a:latin typeface="Arial" panose="020B0604020202020204" pitchFamily="34" charset="0"/>
                <a:ea typeface="Calibri" panose="020F0502020204030204" pitchFamily="34" charset="0"/>
              </a:rPr>
              <a:t>journals in the correct research scope are </a:t>
            </a:r>
            <a:r>
              <a:rPr lang="en-ZA" sz="2000" dirty="0">
                <a:solidFill>
                  <a:srgbClr val="0070C0"/>
                </a:solidFill>
                <a:effectLst/>
                <a:latin typeface="Arial" panose="020B0604020202020204" pitchFamily="34" charset="0"/>
                <a:ea typeface="Calibri" panose="020F0502020204030204" pitchFamily="34" charset="0"/>
              </a:rPr>
              <a:t>not open</a:t>
            </a:r>
          </a:p>
          <a:p>
            <a:pPr lvl="1"/>
            <a:r>
              <a:rPr lang="en-ZA" sz="2000" dirty="0">
                <a:effectLst/>
                <a:latin typeface="Arial" panose="020B0604020202020204" pitchFamily="34" charset="0"/>
                <a:ea typeface="Calibri" panose="020F0502020204030204" pitchFamily="34" charset="0"/>
              </a:rPr>
              <a:t>relevant open journals have been identified as </a:t>
            </a:r>
            <a:r>
              <a:rPr lang="en-ZA" sz="2000" dirty="0">
                <a:solidFill>
                  <a:srgbClr val="0070C0"/>
                </a:solidFill>
                <a:effectLst/>
                <a:latin typeface="Arial" panose="020B0604020202020204" pitchFamily="34" charset="0"/>
                <a:ea typeface="Calibri" panose="020F0502020204030204" pitchFamily="34" charset="0"/>
              </a:rPr>
              <a:t>predatory</a:t>
            </a:r>
          </a:p>
          <a:p>
            <a:pPr lvl="1"/>
            <a:r>
              <a:rPr lang="en-ZA" sz="2000" dirty="0">
                <a:effectLst/>
                <a:latin typeface="Arial" panose="020B0604020202020204" pitchFamily="34" charset="0"/>
                <a:ea typeface="Calibri" panose="020F0502020204030204" pitchFamily="34" charset="0"/>
              </a:rPr>
              <a:t>transitional impediments (examples: inadequate </a:t>
            </a:r>
            <a:r>
              <a:rPr lang="en-ZA" sz="2000" dirty="0">
                <a:solidFill>
                  <a:srgbClr val="0070C0"/>
                </a:solidFill>
                <a:effectLst/>
                <a:latin typeface="Arial" panose="020B0604020202020204" pitchFamily="34" charset="0"/>
                <a:ea typeface="Calibri" panose="020F0502020204030204" pitchFamily="34" charset="0"/>
              </a:rPr>
              <a:t>funding sources for Article Processing Charges</a:t>
            </a:r>
            <a:r>
              <a:rPr lang="en-ZA" sz="2000" dirty="0">
                <a:effectLst/>
                <a:latin typeface="Arial" panose="020B0604020202020204" pitchFamily="34" charset="0"/>
                <a:ea typeface="Calibri" panose="020F0502020204030204" pitchFamily="34" charset="0"/>
              </a:rPr>
              <a:t>, relevant journal does not offer Open Access)</a:t>
            </a:r>
            <a:endParaRPr lang="en-ZA" sz="2000" dirty="0">
              <a:effectLst/>
              <a:latin typeface="Calibri" panose="020F0502020204030204" pitchFamily="34" charset="0"/>
              <a:ea typeface="Calibri" panose="020F0502020204030204" pitchFamily="34" charset="0"/>
            </a:endParaRPr>
          </a:p>
          <a:p>
            <a:pPr lvl="1"/>
            <a:endParaRPr lang="en-US" dirty="0">
              <a:solidFill>
                <a:schemeClr val="tx1">
                  <a:lumMod val="95000"/>
                  <a:lumOff val="5000"/>
                </a:schemeClr>
              </a:solidFill>
            </a:endParaRPr>
          </a:p>
        </p:txBody>
      </p:sp>
      <p:sp>
        <p:nvSpPr>
          <p:cNvPr id="4" name="Slide Number Placeholder 3">
            <a:extLst>
              <a:ext uri="{FF2B5EF4-FFF2-40B4-BE49-F238E27FC236}">
                <a16:creationId xmlns:a16="http://schemas.microsoft.com/office/drawing/2014/main" id="{8A866ECB-17B7-01DA-DB7F-DFA5DC322963}"/>
              </a:ext>
            </a:extLst>
          </p:cNvPr>
          <p:cNvSpPr>
            <a:spLocks noGrp="1"/>
          </p:cNvSpPr>
          <p:nvPr>
            <p:ph type="sldNum" sz="quarter" idx="12"/>
          </p:nvPr>
        </p:nvSpPr>
        <p:spPr/>
        <p:txBody>
          <a:bodyPr/>
          <a:lstStyle/>
          <a:p>
            <a:pPr>
              <a:defRPr/>
            </a:pPr>
            <a:fld id="{2350B57E-89E3-47BE-8312-A52B2945A696}" type="slidenum">
              <a:rPr lang="en-ZA" altLang="en-US" smtClean="0"/>
              <a:pPr>
                <a:defRPr/>
              </a:pPr>
              <a:t>11</a:t>
            </a:fld>
            <a:endParaRPr lang="en-ZA" altLang="en-US"/>
          </a:p>
        </p:txBody>
      </p:sp>
      <p:pic>
        <p:nvPicPr>
          <p:cNvPr id="12" name="Picture 2" descr="File:The State of Open Data Histories and Horizons.pdf">
            <a:extLst>
              <a:ext uri="{FF2B5EF4-FFF2-40B4-BE49-F238E27FC236}">
                <a16:creationId xmlns:a16="http://schemas.microsoft.com/office/drawing/2014/main" id="{AC7BBCAA-7B63-7136-B95E-EF6F67DBCDE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2700"/>
            <a:ext cx="1370250" cy="136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4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254E2-72C8-9F8A-FBD6-B547D443D9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255DF2-32A7-A526-8C94-768D99D29A37}"/>
              </a:ext>
            </a:extLst>
          </p:cNvPr>
          <p:cNvSpPr>
            <a:spLocks noGrp="1"/>
          </p:cNvSpPr>
          <p:nvPr>
            <p:ph type="title"/>
          </p:nvPr>
        </p:nvSpPr>
        <p:spPr>
          <a:xfrm>
            <a:off x="1913467" y="152400"/>
            <a:ext cx="9999133" cy="1143000"/>
          </a:xfrm>
        </p:spPr>
        <p:txBody>
          <a:bodyPr>
            <a:normAutofit/>
          </a:bodyPr>
          <a:lstStyle/>
          <a:p>
            <a:r>
              <a:rPr lang="en-US" dirty="0"/>
              <a:t>GUIDING PRINCIPLES</a:t>
            </a:r>
            <a:endParaRPr lang="en-ZA" dirty="0"/>
          </a:p>
        </p:txBody>
      </p:sp>
      <p:sp>
        <p:nvSpPr>
          <p:cNvPr id="3" name="Content Placeholder 2">
            <a:extLst>
              <a:ext uri="{FF2B5EF4-FFF2-40B4-BE49-F238E27FC236}">
                <a16:creationId xmlns:a16="http://schemas.microsoft.com/office/drawing/2014/main" id="{88BAB930-9B36-1A58-1457-8FD85C5CE3EA}"/>
              </a:ext>
            </a:extLst>
          </p:cNvPr>
          <p:cNvSpPr>
            <a:spLocks noGrp="1"/>
          </p:cNvSpPr>
          <p:nvPr>
            <p:ph idx="1"/>
          </p:nvPr>
        </p:nvSpPr>
        <p:spPr>
          <a:xfrm>
            <a:off x="1442803" y="1476375"/>
            <a:ext cx="10469797" cy="4648200"/>
          </a:xfrm>
        </p:spPr>
        <p:txBody>
          <a:bodyPr/>
          <a:lstStyle/>
          <a:p>
            <a:r>
              <a:rPr lang="en-US" dirty="0"/>
              <a:t>Key Principle</a:t>
            </a:r>
          </a:p>
          <a:p>
            <a:pPr lvl="1"/>
            <a:r>
              <a:rPr lang="en-US" b="1" dirty="0">
                <a:solidFill>
                  <a:srgbClr val="0070C0"/>
                </a:solidFill>
              </a:rPr>
              <a:t>‘</a:t>
            </a:r>
            <a:r>
              <a:rPr lang="en-US" b="1" i="1" dirty="0">
                <a:solidFill>
                  <a:srgbClr val="0070C0"/>
                </a:solidFill>
              </a:rPr>
              <a:t>As open as possible, as closed as necessary</a:t>
            </a:r>
            <a:r>
              <a:rPr lang="en-US" b="1" dirty="0">
                <a:solidFill>
                  <a:srgbClr val="0070C0"/>
                </a:solidFill>
              </a:rPr>
              <a:t>’ – research outputs shall be open unless untenable risks arise</a:t>
            </a:r>
          </a:p>
          <a:p>
            <a:r>
              <a:rPr lang="en-ZA" dirty="0"/>
              <a:t>Open Science Principles</a:t>
            </a:r>
          </a:p>
          <a:p>
            <a:pPr lvl="1"/>
            <a:r>
              <a:rPr lang="en-ZA" dirty="0"/>
              <a:t>FAIR –Findable, </a:t>
            </a:r>
            <a:r>
              <a:rPr lang="en-ZA" dirty="0" err="1"/>
              <a:t>Accessible,Inter</a:t>
            </a:r>
            <a:r>
              <a:rPr lang="en-ZA" dirty="0"/>
              <a:t>-operable and Re-usable </a:t>
            </a:r>
          </a:p>
          <a:p>
            <a:pPr lvl="1"/>
            <a:r>
              <a:rPr lang="en-ZA" dirty="0"/>
              <a:t>CARE – Collective Benefit, Authority to Control, Responsibility, and Ethics</a:t>
            </a:r>
          </a:p>
          <a:p>
            <a:pPr lvl="1"/>
            <a:r>
              <a:rPr lang="en-ZA" dirty="0"/>
              <a:t>TRUST – Transparency, Responsibility, User Community, and Sustainability, and Technology</a:t>
            </a:r>
          </a:p>
        </p:txBody>
      </p:sp>
      <p:sp>
        <p:nvSpPr>
          <p:cNvPr id="4" name="Slide Number Placeholder 3">
            <a:extLst>
              <a:ext uri="{FF2B5EF4-FFF2-40B4-BE49-F238E27FC236}">
                <a16:creationId xmlns:a16="http://schemas.microsoft.com/office/drawing/2014/main" id="{0C4B70F6-787F-BBD4-5EE4-4B96F0C52755}"/>
              </a:ext>
            </a:extLst>
          </p:cNvPr>
          <p:cNvSpPr>
            <a:spLocks noGrp="1"/>
          </p:cNvSpPr>
          <p:nvPr>
            <p:ph type="sldNum" sz="quarter" idx="12"/>
          </p:nvPr>
        </p:nvSpPr>
        <p:spPr/>
        <p:txBody>
          <a:bodyPr/>
          <a:lstStyle/>
          <a:p>
            <a:pPr>
              <a:defRPr/>
            </a:pPr>
            <a:fld id="{2350B57E-89E3-47BE-8312-A52B2945A696}" type="slidenum">
              <a:rPr lang="en-ZA" altLang="en-US" smtClean="0"/>
              <a:pPr>
                <a:defRPr/>
              </a:pPr>
              <a:t>12</a:t>
            </a:fld>
            <a:endParaRPr lang="en-ZA" altLang="en-US"/>
          </a:p>
        </p:txBody>
      </p:sp>
      <p:pic>
        <p:nvPicPr>
          <p:cNvPr id="12" name="Picture 2" descr="File:The State of Open Data Histories and Horizons.pdf">
            <a:extLst>
              <a:ext uri="{FF2B5EF4-FFF2-40B4-BE49-F238E27FC236}">
                <a16:creationId xmlns:a16="http://schemas.microsoft.com/office/drawing/2014/main" id="{631742A8-E4F4-0541-668B-F7C82ACD129A}"/>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2700"/>
            <a:ext cx="1370250" cy="136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445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75F71-FBBA-94E2-9E22-396A4B9AA276}"/>
              </a:ext>
            </a:extLst>
          </p:cNvPr>
          <p:cNvSpPr>
            <a:spLocks noGrp="1"/>
          </p:cNvSpPr>
          <p:nvPr>
            <p:ph type="title"/>
          </p:nvPr>
        </p:nvSpPr>
        <p:spPr/>
        <p:txBody>
          <a:bodyPr>
            <a:normAutofit fontScale="90000"/>
          </a:bodyPr>
          <a:lstStyle/>
          <a:p>
            <a:r>
              <a:rPr lang="en-US" dirty="0"/>
              <a:t>IMPLEMENTATION: </a:t>
            </a:r>
            <a:br>
              <a:rPr lang="en-US" dirty="0"/>
            </a:br>
            <a:r>
              <a:rPr lang="en-US" dirty="0"/>
              <a:t>GUIDING PRINCIPLES</a:t>
            </a:r>
            <a:endParaRPr lang="en-ZA" dirty="0"/>
          </a:p>
        </p:txBody>
      </p:sp>
      <p:sp>
        <p:nvSpPr>
          <p:cNvPr id="3" name="Content Placeholder 2">
            <a:extLst>
              <a:ext uri="{FF2B5EF4-FFF2-40B4-BE49-F238E27FC236}">
                <a16:creationId xmlns:a16="http://schemas.microsoft.com/office/drawing/2014/main" id="{4EA9D7CE-02FB-BBE2-D0E6-0601197DE832}"/>
              </a:ext>
            </a:extLst>
          </p:cNvPr>
          <p:cNvSpPr>
            <a:spLocks noGrp="1"/>
          </p:cNvSpPr>
          <p:nvPr>
            <p:ph idx="1"/>
          </p:nvPr>
        </p:nvSpPr>
        <p:spPr/>
        <p:txBody>
          <a:bodyPr/>
          <a:lstStyle/>
          <a:p>
            <a:r>
              <a:rPr lang="en-ZA" dirty="0"/>
              <a:t>Flexibility – flexible approach, context driven</a:t>
            </a:r>
          </a:p>
          <a:p>
            <a:r>
              <a:rPr lang="en-ZA" dirty="0"/>
              <a:t>Sustainability – sustainable long term practices, services, infrastructures and funding models</a:t>
            </a:r>
            <a:endParaRPr lang="en-US" b="1" dirty="0">
              <a:solidFill>
                <a:srgbClr val="0070C0"/>
              </a:solidFill>
            </a:endParaRPr>
          </a:p>
          <a:p>
            <a:endParaRPr lang="en-ZA" dirty="0"/>
          </a:p>
        </p:txBody>
      </p:sp>
      <p:sp>
        <p:nvSpPr>
          <p:cNvPr id="4" name="Slide Number Placeholder 3">
            <a:extLst>
              <a:ext uri="{FF2B5EF4-FFF2-40B4-BE49-F238E27FC236}">
                <a16:creationId xmlns:a16="http://schemas.microsoft.com/office/drawing/2014/main" id="{A3706D1F-872E-B12D-0C3D-B730BBA2A6D3}"/>
              </a:ext>
            </a:extLst>
          </p:cNvPr>
          <p:cNvSpPr>
            <a:spLocks noGrp="1"/>
          </p:cNvSpPr>
          <p:nvPr>
            <p:ph type="sldNum" sz="quarter" idx="12"/>
          </p:nvPr>
        </p:nvSpPr>
        <p:spPr/>
        <p:txBody>
          <a:bodyPr/>
          <a:lstStyle/>
          <a:p>
            <a:pPr>
              <a:defRPr/>
            </a:pPr>
            <a:fld id="{2350B57E-89E3-47BE-8312-A52B2945A696}" type="slidenum">
              <a:rPr lang="en-ZA" altLang="en-US" smtClean="0"/>
              <a:pPr>
                <a:defRPr/>
              </a:pPr>
              <a:t>13</a:t>
            </a:fld>
            <a:endParaRPr lang="en-ZA" altLang="en-US"/>
          </a:p>
        </p:txBody>
      </p:sp>
      <p:pic>
        <p:nvPicPr>
          <p:cNvPr id="10" name="Picture 2" descr="File:The State of Open Data Histories and Horizons.pdf">
            <a:extLst>
              <a:ext uri="{FF2B5EF4-FFF2-40B4-BE49-F238E27FC236}">
                <a16:creationId xmlns:a16="http://schemas.microsoft.com/office/drawing/2014/main" id="{79399C9A-99AB-751E-5736-DE1FA4AB3CF8}"/>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2700"/>
            <a:ext cx="1370250" cy="136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189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Title 3">
            <a:extLst>
              <a:ext uri="{FF2B5EF4-FFF2-40B4-BE49-F238E27FC236}">
                <a16:creationId xmlns:a16="http://schemas.microsoft.com/office/drawing/2014/main" id="{80056D07-D0F3-4848-A24B-DE807E28110D}"/>
              </a:ext>
            </a:extLst>
          </p:cNvPr>
          <p:cNvSpPr>
            <a:spLocks noGrp="1"/>
          </p:cNvSpPr>
          <p:nvPr>
            <p:ph type="title"/>
          </p:nvPr>
        </p:nvSpPr>
        <p:spPr>
          <a:xfrm>
            <a:off x="2362200"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(1/7)</a:t>
            </a:r>
            <a:endParaRPr lang="en-US" altLang="en-US" sz="4000" b="1" dirty="0">
              <a:solidFill>
                <a:srgbClr val="000000"/>
              </a:solidFill>
            </a:endParaRPr>
          </a:p>
        </p:txBody>
      </p:sp>
      <p:sp>
        <p:nvSpPr>
          <p:cNvPr id="14340" name="Content Placeholder 4"/>
          <p:cNvSpPr>
            <a:spLocks noGrp="1"/>
          </p:cNvSpPr>
          <p:nvPr>
            <p:ph idx="1"/>
          </p:nvPr>
        </p:nvSpPr>
        <p:spPr>
          <a:xfrm>
            <a:off x="1447800" y="1524000"/>
            <a:ext cx="10210800" cy="5257800"/>
          </a:xfrm>
        </p:spPr>
        <p:txBody>
          <a:bodyPr/>
          <a:lstStyle/>
          <a:p>
            <a:r>
              <a:rPr lang="en-US" sz="2400" dirty="0"/>
              <a:t>Regulatory Changes</a:t>
            </a:r>
          </a:p>
          <a:p>
            <a:pPr lvl="1"/>
            <a:r>
              <a:rPr lang="en-US" sz="2000" dirty="0">
                <a:solidFill>
                  <a:srgbClr val="0070C0"/>
                </a:solidFill>
              </a:rPr>
              <a:t>Provisions to ensure alignment with Copyright and Intellectual Property needs</a:t>
            </a:r>
          </a:p>
          <a:p>
            <a:pPr lvl="1"/>
            <a:r>
              <a:rPr lang="en-ZA" sz="2000" dirty="0"/>
              <a:t>Open Science licensing/copyright should be used when appropriate use of research is without cost to the user</a:t>
            </a:r>
          </a:p>
          <a:p>
            <a:pPr lvl="1"/>
            <a:r>
              <a:rPr lang="en-ZA" sz="2000" dirty="0"/>
              <a:t>IP licensing when income should be generated …</a:t>
            </a:r>
            <a:r>
              <a:rPr lang="en-ZA" sz="2000" dirty="0" err="1"/>
              <a:t>NIPMO</a:t>
            </a:r>
            <a:endParaRPr lang="en-ZA" sz="2000" dirty="0"/>
          </a:p>
          <a:p>
            <a:pPr lvl="1"/>
            <a:r>
              <a:rPr lang="en-ZA" sz="2000" dirty="0"/>
              <a:t>Strong need to reconsider Copyright, IP law and regulation in terms of an </a:t>
            </a:r>
            <a:r>
              <a:rPr lang="en-ZA" sz="2000" dirty="0">
                <a:solidFill>
                  <a:srgbClr val="0070C0"/>
                </a:solidFill>
              </a:rPr>
              <a:t>Open Science-friendly environment</a:t>
            </a:r>
          </a:p>
          <a:p>
            <a:pPr marL="403225" lvl="1" indent="0">
              <a:buNone/>
            </a:pPr>
            <a:endParaRPr lang="en-US" sz="2000" dirty="0"/>
          </a:p>
        </p:txBody>
      </p:sp>
      <p:sp>
        <p:nvSpPr>
          <p:cNvPr id="1434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14</a:t>
            </a:fld>
            <a:endParaRPr lang="en-ZA" altLang="en-US" sz="1400">
              <a:latin typeface="Arial" panose="020B0604020202020204" pitchFamily="34" charset="0"/>
              <a:ea typeface="ＭＳ Ｐゴシック" panose="020B0600070205080204" pitchFamily="34" charset="-128"/>
            </a:endParaRPr>
          </a:p>
        </p:txBody>
      </p:sp>
      <p:grpSp>
        <p:nvGrpSpPr>
          <p:cNvPr id="2" name="Group 1">
            <a:extLst>
              <a:ext uri="{FF2B5EF4-FFF2-40B4-BE49-F238E27FC236}">
                <a16:creationId xmlns:a16="http://schemas.microsoft.com/office/drawing/2014/main" id="{44A673CC-682E-2024-EEFF-9FE205441121}"/>
              </a:ext>
            </a:extLst>
          </p:cNvPr>
          <p:cNvGrpSpPr/>
          <p:nvPr/>
        </p:nvGrpSpPr>
        <p:grpSpPr>
          <a:xfrm>
            <a:off x="-3635" y="3524"/>
            <a:ext cx="2289635" cy="6693282"/>
            <a:chOff x="1947190" y="436617"/>
            <a:chExt cx="2705036" cy="6693282"/>
          </a:xfrm>
        </p:grpSpPr>
        <p:pic>
          <p:nvPicPr>
            <p:cNvPr id="3" name="Picture 2">
              <a:extLst>
                <a:ext uri="{FF2B5EF4-FFF2-40B4-BE49-F238E27FC236}">
                  <a16:creationId xmlns:a16="http://schemas.microsoft.com/office/drawing/2014/main" id="{24077707-AED4-FB3F-5107-03B0D18AE6F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3340" r="10671"/>
            <a:stretch/>
          </p:blipFill>
          <p:spPr bwMode="auto">
            <a:xfrm>
              <a:off x="1947190" y="436617"/>
              <a:ext cx="1604962" cy="1080000"/>
            </a:xfrm>
            <a:prstGeom prst="rect">
              <a:avLst/>
            </a:prstGeom>
            <a:noFill/>
            <a:ln>
              <a:noFill/>
            </a:ln>
          </p:spPr>
        </p:pic>
        <p:sp>
          <p:nvSpPr>
            <p:cNvPr id="4" name="TextBox 3">
              <a:extLst>
                <a:ext uri="{FF2B5EF4-FFF2-40B4-BE49-F238E27FC236}">
                  <a16:creationId xmlns:a16="http://schemas.microsoft.com/office/drawing/2014/main" id="{DCFA3A6D-EE08-240D-0A55-96EDE86742AB}"/>
                </a:ext>
              </a:extLst>
            </p:cNvPr>
            <p:cNvSpPr txBox="1"/>
            <p:nvPr/>
          </p:nvSpPr>
          <p:spPr>
            <a:xfrm>
              <a:off x="1979700" y="6868289"/>
              <a:ext cx="2672526" cy="261610"/>
            </a:xfrm>
            <a:prstGeom prst="rect">
              <a:avLst/>
            </a:prstGeom>
            <a:noFill/>
          </p:spPr>
          <p:txBody>
            <a:bodyPr wrap="none" rtlCol="0">
              <a:spAutoFit/>
            </a:bodyPr>
            <a:lstStyle/>
            <a:p>
              <a:r>
                <a:rPr lang="en-ZA" sz="1100" dirty="0">
                  <a:solidFill>
                    <a:schemeClr val="bg1">
                      <a:lumMod val="75000"/>
                    </a:schemeClr>
                  </a:solidFill>
                </a:rPr>
                <a:t>Image credit African Open Science Platform</a:t>
              </a:r>
            </a:p>
          </p:txBody>
        </p:sp>
      </p:grpSp>
    </p:spTree>
    <p:extLst>
      <p:ext uri="{BB962C8B-B14F-4D97-AF65-F5344CB8AC3E}">
        <p14:creationId xmlns:p14="http://schemas.microsoft.com/office/powerpoint/2010/main" val="968711616"/>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29E49C58-391E-FDA6-4F9A-2F263B3D1ED7}"/>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28CB0728-D18F-EB85-C98B-F47FC33172DA}"/>
              </a:ext>
            </a:extLst>
          </p:cNvPr>
          <p:cNvSpPr>
            <a:spLocks noGrp="1"/>
          </p:cNvSpPr>
          <p:nvPr>
            <p:ph type="title"/>
          </p:nvPr>
        </p:nvSpPr>
        <p:spPr>
          <a:xfrm>
            <a:off x="2362200"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(2/7)</a:t>
            </a:r>
            <a:endParaRPr lang="en-US" altLang="en-US" sz="4000" b="1" dirty="0">
              <a:solidFill>
                <a:srgbClr val="000000"/>
              </a:solidFill>
            </a:endParaRPr>
          </a:p>
        </p:txBody>
      </p:sp>
      <p:sp>
        <p:nvSpPr>
          <p:cNvPr id="14340" name="Content Placeholder 4">
            <a:extLst>
              <a:ext uri="{FF2B5EF4-FFF2-40B4-BE49-F238E27FC236}">
                <a16:creationId xmlns:a16="http://schemas.microsoft.com/office/drawing/2014/main" id="{038D2834-6BA6-FBF1-4449-F31A2DB66E7C}"/>
              </a:ext>
            </a:extLst>
          </p:cNvPr>
          <p:cNvSpPr>
            <a:spLocks noGrp="1"/>
          </p:cNvSpPr>
          <p:nvPr>
            <p:ph idx="1"/>
          </p:nvPr>
        </p:nvSpPr>
        <p:spPr>
          <a:xfrm>
            <a:off x="1447800" y="914400"/>
            <a:ext cx="10210800" cy="5257800"/>
          </a:xfrm>
        </p:spPr>
        <p:txBody>
          <a:bodyPr/>
          <a:lstStyle/>
          <a:p>
            <a:r>
              <a:rPr lang="en-US" sz="2400" dirty="0"/>
              <a:t>Open Access</a:t>
            </a:r>
          </a:p>
          <a:p>
            <a:pPr lvl="1"/>
            <a:r>
              <a:rPr lang="en-ZA" sz="2000" dirty="0"/>
              <a:t>1.</a:t>
            </a:r>
            <a:r>
              <a:rPr lang="en-ZA" sz="2000" dirty="0">
                <a:solidFill>
                  <a:srgbClr val="0070C0"/>
                </a:solidFill>
              </a:rPr>
              <a:t>	 ‘As open as possible, as closed as necessary’ </a:t>
            </a:r>
          </a:p>
          <a:p>
            <a:pPr lvl="1"/>
            <a:r>
              <a:rPr lang="en-ZA" sz="2000" dirty="0"/>
              <a:t>2.	Establish a </a:t>
            </a:r>
            <a:r>
              <a:rPr lang="en-ZA" sz="2000" dirty="0">
                <a:solidFill>
                  <a:srgbClr val="0070C0"/>
                </a:solidFill>
              </a:rPr>
              <a:t>National Open Science Forum </a:t>
            </a:r>
            <a:r>
              <a:rPr lang="en-ZA" sz="2000" dirty="0"/>
              <a:t>… dialog with users</a:t>
            </a:r>
          </a:p>
          <a:p>
            <a:pPr lvl="1"/>
            <a:r>
              <a:rPr lang="en-ZA" sz="2000" dirty="0"/>
              <a:t>3.	Approve Open Access Code of Conduct for reference by universities, editors ...</a:t>
            </a:r>
          </a:p>
          <a:p>
            <a:pPr lvl="1"/>
            <a:r>
              <a:rPr lang="en-ZA" sz="2000" dirty="0">
                <a:solidFill>
                  <a:srgbClr val="0070C0"/>
                </a:solidFill>
              </a:rPr>
              <a:t>4.	Adopt Incentive schemes </a:t>
            </a:r>
          </a:p>
          <a:p>
            <a:pPr lvl="1"/>
            <a:r>
              <a:rPr lang="en-ZA" sz="2000" dirty="0"/>
              <a:t>5.	Paywalls, including APCs:</a:t>
            </a:r>
          </a:p>
          <a:p>
            <a:pPr lvl="1"/>
            <a:r>
              <a:rPr lang="en-ZA" sz="2000" dirty="0">
                <a:solidFill>
                  <a:srgbClr val="0070C0"/>
                </a:solidFill>
              </a:rPr>
              <a:t>The </a:t>
            </a:r>
            <a:r>
              <a:rPr lang="en-ZA" sz="2000" dirty="0" err="1">
                <a:solidFill>
                  <a:srgbClr val="0070C0"/>
                </a:solidFill>
              </a:rPr>
              <a:t>OSAB</a:t>
            </a:r>
            <a:r>
              <a:rPr lang="en-ZA" sz="2000" dirty="0">
                <a:solidFill>
                  <a:srgbClr val="0070C0"/>
                </a:solidFill>
              </a:rPr>
              <a:t> will consider and advise on a national scheme that provides publication funding and resources that are sustainable and robust, and fast, effective and equitable to enable both authorship and readership. Such a scheme should not compromise research funds or research time. </a:t>
            </a:r>
          </a:p>
          <a:p>
            <a:pPr lvl="1"/>
            <a:r>
              <a:rPr lang="en-ZA" sz="3200" dirty="0">
                <a:solidFill>
                  <a:schemeClr val="accent3">
                    <a:lumMod val="75000"/>
                  </a:schemeClr>
                </a:solidFill>
              </a:rPr>
              <a:t>A severe problem: publish a paper, or support a student? </a:t>
            </a:r>
          </a:p>
          <a:p>
            <a:pPr lvl="1"/>
            <a:r>
              <a:rPr lang="en-ZA" sz="3200" dirty="0">
                <a:solidFill>
                  <a:schemeClr val="accent3">
                    <a:lumMod val="75000"/>
                  </a:schemeClr>
                </a:solidFill>
              </a:rPr>
              <a:t>Be excluded from publication?</a:t>
            </a:r>
          </a:p>
          <a:p>
            <a:pPr lvl="1"/>
            <a:r>
              <a:rPr lang="en-ZA" sz="3200" dirty="0">
                <a:solidFill>
                  <a:schemeClr val="accent3">
                    <a:lumMod val="75000"/>
                  </a:schemeClr>
                </a:solidFill>
              </a:rPr>
              <a:t>Funding</a:t>
            </a:r>
          </a:p>
        </p:txBody>
      </p:sp>
      <p:sp>
        <p:nvSpPr>
          <p:cNvPr id="14341" name="Slide Number Placeholder 1">
            <a:extLst>
              <a:ext uri="{FF2B5EF4-FFF2-40B4-BE49-F238E27FC236}">
                <a16:creationId xmlns:a16="http://schemas.microsoft.com/office/drawing/2014/main" id="{1612DBE9-4F8B-FC83-680B-C4242C758BA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15</a:t>
            </a:fld>
            <a:endParaRPr lang="en-ZA" altLang="en-US" sz="1400">
              <a:latin typeface="Arial" panose="020B0604020202020204" pitchFamily="34" charset="0"/>
              <a:ea typeface="ＭＳ Ｐゴシック" panose="020B0600070205080204" pitchFamily="34" charset="-128"/>
            </a:endParaRPr>
          </a:p>
        </p:txBody>
      </p:sp>
      <p:grpSp>
        <p:nvGrpSpPr>
          <p:cNvPr id="5" name="Group 4">
            <a:extLst>
              <a:ext uri="{FF2B5EF4-FFF2-40B4-BE49-F238E27FC236}">
                <a16:creationId xmlns:a16="http://schemas.microsoft.com/office/drawing/2014/main" id="{A0828556-0699-7F24-4665-FBE50EFB710D}"/>
              </a:ext>
            </a:extLst>
          </p:cNvPr>
          <p:cNvGrpSpPr/>
          <p:nvPr/>
        </p:nvGrpSpPr>
        <p:grpSpPr>
          <a:xfrm>
            <a:off x="154782" y="165100"/>
            <a:ext cx="2603598" cy="6692900"/>
            <a:chOff x="274320" y="165100"/>
            <a:chExt cx="2603598" cy="6692900"/>
          </a:xfrm>
        </p:grpSpPr>
        <p:sp>
          <p:nvSpPr>
            <p:cNvPr id="7" name="TextBox 6">
              <a:extLst>
                <a:ext uri="{FF2B5EF4-FFF2-40B4-BE49-F238E27FC236}">
                  <a16:creationId xmlns:a16="http://schemas.microsoft.com/office/drawing/2014/main" id="{0A93A6E3-5851-37AE-09F6-355E3EFE780B}"/>
                </a:ext>
              </a:extLst>
            </p:cNvPr>
            <p:cNvSpPr txBox="1"/>
            <p:nvPr/>
          </p:nvSpPr>
          <p:spPr>
            <a:xfrm>
              <a:off x="274320" y="6596390"/>
              <a:ext cx="2603598" cy="261610"/>
            </a:xfrm>
            <a:prstGeom prst="rect">
              <a:avLst/>
            </a:prstGeom>
            <a:noFill/>
          </p:spPr>
          <p:txBody>
            <a:bodyPr wrap="none" rtlCol="0">
              <a:spAutoFit/>
            </a:bodyPr>
            <a:lstStyle/>
            <a:p>
              <a:r>
                <a:rPr lang="en-ZA" sz="1100" dirty="0">
                  <a:solidFill>
                    <a:schemeClr val="bg1">
                      <a:lumMod val="65000"/>
                    </a:schemeClr>
                  </a:solidFill>
                </a:rPr>
                <a:t>Image credit: https://www.openaccess.nl/</a:t>
              </a:r>
            </a:p>
          </p:txBody>
        </p:sp>
        <p:pic>
          <p:nvPicPr>
            <p:cNvPr id="8" name="Picture 2">
              <a:extLst>
                <a:ext uri="{FF2B5EF4-FFF2-40B4-BE49-F238E27FC236}">
                  <a16:creationId xmlns:a16="http://schemas.microsoft.com/office/drawing/2014/main" id="{0BC1B5AA-A66B-35E5-FEE9-24CAAB390E3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19099" y="165100"/>
              <a:ext cx="712088" cy="1080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37685811"/>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592BEB85-36C9-C7F5-23D6-BDB501524F79}"/>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9164337B-604D-AE41-05C1-61874CC8C0F2}"/>
              </a:ext>
            </a:extLst>
          </p:cNvPr>
          <p:cNvSpPr>
            <a:spLocks noGrp="1"/>
          </p:cNvSpPr>
          <p:nvPr>
            <p:ph type="title"/>
          </p:nvPr>
        </p:nvSpPr>
        <p:spPr>
          <a:xfrm>
            <a:off x="2362200"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(3/7)</a:t>
            </a:r>
            <a:endParaRPr lang="en-US" altLang="en-US" sz="4000" b="1" dirty="0">
              <a:solidFill>
                <a:srgbClr val="000000"/>
              </a:solidFill>
            </a:endParaRPr>
          </a:p>
        </p:txBody>
      </p:sp>
      <p:sp>
        <p:nvSpPr>
          <p:cNvPr id="14340" name="Content Placeholder 4">
            <a:extLst>
              <a:ext uri="{FF2B5EF4-FFF2-40B4-BE49-F238E27FC236}">
                <a16:creationId xmlns:a16="http://schemas.microsoft.com/office/drawing/2014/main" id="{330354C8-096B-3C1C-9E05-948B0A7135CD}"/>
              </a:ext>
            </a:extLst>
          </p:cNvPr>
          <p:cNvSpPr>
            <a:spLocks noGrp="1"/>
          </p:cNvSpPr>
          <p:nvPr>
            <p:ph idx="1"/>
          </p:nvPr>
        </p:nvSpPr>
        <p:spPr>
          <a:xfrm>
            <a:off x="1447800" y="1524000"/>
            <a:ext cx="10210800" cy="5257800"/>
          </a:xfrm>
        </p:spPr>
        <p:txBody>
          <a:bodyPr/>
          <a:lstStyle/>
          <a:p>
            <a:r>
              <a:rPr lang="en-US" sz="2400" dirty="0"/>
              <a:t>Open Data</a:t>
            </a:r>
          </a:p>
          <a:p>
            <a:pPr lvl="1"/>
            <a:r>
              <a:rPr lang="en-US" sz="2000" dirty="0"/>
              <a:t>Provisions to ensure publicly funded research data is accessible, in line with technical standards</a:t>
            </a:r>
          </a:p>
          <a:p>
            <a:pPr lvl="1"/>
            <a:r>
              <a:rPr lang="en-US" sz="2000" dirty="0"/>
              <a:t>1. Data Management Plans </a:t>
            </a:r>
            <a:r>
              <a:rPr lang="en-ZA" sz="2000" dirty="0"/>
              <a:t>integrated into a FAIR framework </a:t>
            </a:r>
          </a:p>
          <a:p>
            <a:pPr lvl="1"/>
            <a:r>
              <a:rPr lang="en-ZA" sz="2000" dirty="0">
                <a:solidFill>
                  <a:srgbClr val="0070C0"/>
                </a:solidFill>
              </a:rPr>
              <a:t>2. Identify and resource an agency </a:t>
            </a:r>
            <a:r>
              <a:rPr lang="en-ZA" sz="2000" dirty="0"/>
              <a:t>to </a:t>
            </a:r>
          </a:p>
          <a:p>
            <a:pPr lvl="1"/>
            <a:r>
              <a:rPr lang="en-ZA" sz="2000" dirty="0"/>
              <a:t>Identify </a:t>
            </a:r>
            <a:r>
              <a:rPr lang="en-US" sz="2000" dirty="0"/>
              <a:t>curators and stewards of valuable publicly funded research data …</a:t>
            </a:r>
            <a:endParaRPr lang="en-ZA" sz="2000" dirty="0"/>
          </a:p>
          <a:p>
            <a:pPr lvl="1"/>
            <a:r>
              <a:rPr lang="en-ZA" sz="2000" dirty="0"/>
              <a:t>Serve as long term curators and stewards of all valuable publicly funded research data …</a:t>
            </a:r>
          </a:p>
          <a:p>
            <a:pPr lvl="1"/>
            <a:r>
              <a:rPr lang="en-ZA" sz="2000" dirty="0"/>
              <a:t>Provide oversight</a:t>
            </a:r>
          </a:p>
          <a:p>
            <a:pPr lvl="1"/>
            <a:r>
              <a:rPr lang="en-ZA" sz="2000" dirty="0"/>
              <a:t>Provide necessary archiving or mirroring.</a:t>
            </a:r>
          </a:p>
          <a:p>
            <a:pPr lvl="1"/>
            <a:r>
              <a:rPr lang="en-ZA" sz="2000" dirty="0"/>
              <a:t>Advise on standards</a:t>
            </a:r>
          </a:p>
          <a:p>
            <a:pPr lvl="1"/>
            <a:r>
              <a:rPr lang="en-ZA" sz="2000" dirty="0"/>
              <a:t>Develop tools.</a:t>
            </a:r>
          </a:p>
          <a:p>
            <a:pPr lvl="1"/>
            <a:r>
              <a:rPr lang="en-ZA" sz="2000" dirty="0"/>
              <a:t>3.  Consult through Open Science Forum</a:t>
            </a:r>
          </a:p>
          <a:p>
            <a:pPr lvl="1"/>
            <a:endParaRPr lang="en-ZA" sz="2000" dirty="0"/>
          </a:p>
          <a:p>
            <a:pPr lvl="1"/>
            <a:endParaRPr lang="en-US" sz="2000" dirty="0"/>
          </a:p>
          <a:p>
            <a:pPr lvl="1"/>
            <a:endParaRPr lang="en-US" sz="2000" dirty="0"/>
          </a:p>
        </p:txBody>
      </p:sp>
      <p:sp>
        <p:nvSpPr>
          <p:cNvPr id="14341" name="Slide Number Placeholder 1">
            <a:extLst>
              <a:ext uri="{FF2B5EF4-FFF2-40B4-BE49-F238E27FC236}">
                <a16:creationId xmlns:a16="http://schemas.microsoft.com/office/drawing/2014/main" id="{8FC4FBDA-0793-E51B-61C1-65CE615993F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16</a:t>
            </a:fld>
            <a:endParaRPr lang="en-ZA" altLang="en-US" sz="1400">
              <a:latin typeface="Arial" panose="020B0604020202020204" pitchFamily="34" charset="0"/>
              <a:ea typeface="ＭＳ Ｐゴシック" panose="020B0600070205080204" pitchFamily="34" charset="-128"/>
            </a:endParaRPr>
          </a:p>
        </p:txBody>
      </p:sp>
      <p:grpSp>
        <p:nvGrpSpPr>
          <p:cNvPr id="5" name="Group 4">
            <a:extLst>
              <a:ext uri="{FF2B5EF4-FFF2-40B4-BE49-F238E27FC236}">
                <a16:creationId xmlns:a16="http://schemas.microsoft.com/office/drawing/2014/main" id="{46F3F335-C536-D323-FA2E-035BBEA01783}"/>
              </a:ext>
            </a:extLst>
          </p:cNvPr>
          <p:cNvGrpSpPr/>
          <p:nvPr/>
        </p:nvGrpSpPr>
        <p:grpSpPr>
          <a:xfrm>
            <a:off x="-11215" y="0"/>
            <a:ext cx="1840016" cy="6858000"/>
            <a:chOff x="-11216" y="0"/>
            <a:chExt cx="2045753" cy="6858000"/>
          </a:xfrm>
        </p:grpSpPr>
        <p:pic>
          <p:nvPicPr>
            <p:cNvPr id="7" name="Picture 6">
              <a:extLst>
                <a:ext uri="{FF2B5EF4-FFF2-40B4-BE49-F238E27FC236}">
                  <a16:creationId xmlns:a16="http://schemas.microsoft.com/office/drawing/2014/main" id="{AAF24CEF-AFA2-E6D1-1D12-868C453D0B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534510" cy="985970"/>
            </a:xfrm>
            <a:prstGeom prst="rect">
              <a:avLst/>
            </a:prstGeom>
          </p:spPr>
        </p:pic>
        <p:sp>
          <p:nvSpPr>
            <p:cNvPr id="8" name="TextBox 7">
              <a:extLst>
                <a:ext uri="{FF2B5EF4-FFF2-40B4-BE49-F238E27FC236}">
                  <a16:creationId xmlns:a16="http://schemas.microsoft.com/office/drawing/2014/main" id="{D7DDFBAA-563C-D7DE-76F1-54DCD69090B7}"/>
                </a:ext>
              </a:extLst>
            </p:cNvPr>
            <p:cNvSpPr txBox="1"/>
            <p:nvPr/>
          </p:nvSpPr>
          <p:spPr>
            <a:xfrm>
              <a:off x="-11216" y="6596390"/>
              <a:ext cx="2045753" cy="261610"/>
            </a:xfrm>
            <a:prstGeom prst="rect">
              <a:avLst/>
            </a:prstGeom>
            <a:noFill/>
          </p:spPr>
          <p:txBody>
            <a:bodyPr wrap="none" rtlCol="0">
              <a:spAutoFit/>
            </a:bodyPr>
            <a:lstStyle/>
            <a:p>
              <a:r>
                <a:rPr lang="en-ZA" sz="1100" dirty="0">
                  <a:solidFill>
                    <a:schemeClr val="bg1">
                      <a:lumMod val="65000"/>
                    </a:schemeClr>
                  </a:solidFill>
                </a:rPr>
                <a:t>Image: https://greenbook.co.za/</a:t>
              </a:r>
            </a:p>
          </p:txBody>
        </p:sp>
      </p:grpSp>
    </p:spTree>
    <p:extLst>
      <p:ext uri="{BB962C8B-B14F-4D97-AF65-F5344CB8AC3E}">
        <p14:creationId xmlns:p14="http://schemas.microsoft.com/office/powerpoint/2010/main" val="2261937981"/>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C12CDC2-8228-35FE-CBD7-04DA082BC09E}"/>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00C236FD-A31F-61CA-9604-D3B17182163F}"/>
              </a:ext>
            </a:extLst>
          </p:cNvPr>
          <p:cNvSpPr>
            <a:spLocks noGrp="1"/>
          </p:cNvSpPr>
          <p:nvPr>
            <p:ph type="title"/>
          </p:nvPr>
        </p:nvSpPr>
        <p:spPr>
          <a:xfrm>
            <a:off x="2813901"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(4/7)</a:t>
            </a:r>
            <a:endParaRPr lang="en-US" altLang="en-US" sz="4000" b="1" dirty="0">
              <a:solidFill>
                <a:srgbClr val="000000"/>
              </a:solidFill>
            </a:endParaRPr>
          </a:p>
        </p:txBody>
      </p:sp>
      <p:sp>
        <p:nvSpPr>
          <p:cNvPr id="14340" name="Content Placeholder 4">
            <a:extLst>
              <a:ext uri="{FF2B5EF4-FFF2-40B4-BE49-F238E27FC236}">
                <a16:creationId xmlns:a16="http://schemas.microsoft.com/office/drawing/2014/main" id="{813878E3-064F-F304-50CF-98490A41FE5D}"/>
              </a:ext>
            </a:extLst>
          </p:cNvPr>
          <p:cNvSpPr>
            <a:spLocks noGrp="1"/>
          </p:cNvSpPr>
          <p:nvPr>
            <p:ph idx="1"/>
          </p:nvPr>
        </p:nvSpPr>
        <p:spPr>
          <a:xfrm>
            <a:off x="1447800" y="1524000"/>
            <a:ext cx="10210800" cy="5257800"/>
          </a:xfrm>
        </p:spPr>
        <p:txBody>
          <a:bodyPr/>
          <a:lstStyle/>
          <a:p>
            <a:r>
              <a:rPr lang="en-US" sz="2400" dirty="0"/>
              <a:t>Education &amp; Skills</a:t>
            </a:r>
          </a:p>
          <a:p>
            <a:pPr lvl="1"/>
            <a:r>
              <a:rPr lang="en-US" sz="2000" dirty="0">
                <a:solidFill>
                  <a:srgbClr val="0070C0"/>
                </a:solidFill>
              </a:rPr>
              <a:t>Provisions to ensure development of necessary Open Science skills, and development of an Open Science culture within the research community</a:t>
            </a:r>
          </a:p>
          <a:p>
            <a:pPr lvl="1"/>
            <a:r>
              <a:rPr lang="en-US" sz="2000" dirty="0"/>
              <a:t>1. Establish Human Resource Development Strategy</a:t>
            </a:r>
          </a:p>
          <a:p>
            <a:pPr lvl="1"/>
            <a:r>
              <a:rPr lang="en-US" sz="2000" dirty="0"/>
              <a:t>2. with objectives:</a:t>
            </a:r>
          </a:p>
          <a:p>
            <a:pPr lvl="1"/>
            <a:r>
              <a:rPr lang="en-US" sz="2000" dirty="0">
                <a:solidFill>
                  <a:srgbClr val="0070C0"/>
                </a:solidFill>
              </a:rPr>
              <a:t>Establish OS culture</a:t>
            </a:r>
          </a:p>
          <a:p>
            <a:pPr lvl="1"/>
            <a:r>
              <a:rPr lang="en-US" sz="2000" dirty="0"/>
              <a:t>Ensure equitable human resource development</a:t>
            </a:r>
          </a:p>
          <a:p>
            <a:pPr lvl="1"/>
            <a:r>
              <a:rPr lang="en-US" sz="2000" dirty="0"/>
              <a:t>Establish e-learning platforms</a:t>
            </a:r>
          </a:p>
          <a:p>
            <a:pPr lvl="1"/>
            <a:r>
              <a:rPr lang="en-US" sz="2000" dirty="0"/>
              <a:t>Identify, codify best practice </a:t>
            </a:r>
          </a:p>
          <a:p>
            <a:pPr lvl="1"/>
            <a:r>
              <a:rPr lang="en-US" sz="2000" dirty="0"/>
              <a:t>Foster qualifications </a:t>
            </a:r>
          </a:p>
          <a:p>
            <a:pPr lvl="1"/>
            <a:r>
              <a:rPr lang="en-US" sz="2000" dirty="0"/>
              <a:t>Adopt in Basic Science Education curriculum</a:t>
            </a:r>
          </a:p>
          <a:p>
            <a:pPr lvl="1"/>
            <a:r>
              <a:rPr lang="en-US" sz="2000" dirty="0"/>
              <a:t>Promote innovative approaches</a:t>
            </a:r>
          </a:p>
          <a:p>
            <a:pPr lvl="1"/>
            <a:r>
              <a:rPr lang="en-US" sz="2000" dirty="0"/>
              <a:t>3. </a:t>
            </a:r>
            <a:r>
              <a:rPr lang="en-ZA" sz="2000" dirty="0"/>
              <a:t>Open Science Communication Strategy … </a:t>
            </a:r>
            <a:r>
              <a:rPr lang="en-ZA" sz="2000" dirty="0">
                <a:solidFill>
                  <a:srgbClr val="0070C0"/>
                </a:solidFill>
              </a:rPr>
              <a:t>across business and industry</a:t>
            </a:r>
            <a:endParaRPr lang="en-US" sz="2000" dirty="0">
              <a:solidFill>
                <a:srgbClr val="0070C0"/>
              </a:solidFill>
            </a:endParaRPr>
          </a:p>
        </p:txBody>
      </p:sp>
      <p:sp>
        <p:nvSpPr>
          <p:cNvPr id="14341" name="Slide Number Placeholder 1">
            <a:extLst>
              <a:ext uri="{FF2B5EF4-FFF2-40B4-BE49-F238E27FC236}">
                <a16:creationId xmlns:a16="http://schemas.microsoft.com/office/drawing/2014/main" id="{C64A0213-087B-175A-472E-6675609ABAE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17</a:t>
            </a:fld>
            <a:endParaRPr lang="en-ZA" altLang="en-US" sz="1400">
              <a:latin typeface="Arial" panose="020B0604020202020204" pitchFamily="34" charset="0"/>
              <a:ea typeface="ＭＳ Ｐゴシック" panose="020B0600070205080204" pitchFamily="34" charset="-128"/>
            </a:endParaRPr>
          </a:p>
        </p:txBody>
      </p:sp>
      <p:grpSp>
        <p:nvGrpSpPr>
          <p:cNvPr id="5" name="Group 4">
            <a:extLst>
              <a:ext uri="{FF2B5EF4-FFF2-40B4-BE49-F238E27FC236}">
                <a16:creationId xmlns:a16="http://schemas.microsoft.com/office/drawing/2014/main" id="{14794876-2343-B11B-1E85-6A79226C59AC}"/>
              </a:ext>
            </a:extLst>
          </p:cNvPr>
          <p:cNvGrpSpPr/>
          <p:nvPr/>
        </p:nvGrpSpPr>
        <p:grpSpPr>
          <a:xfrm>
            <a:off x="-1" y="0"/>
            <a:ext cx="2813902" cy="6754485"/>
            <a:chOff x="-1" y="0"/>
            <a:chExt cx="2813902" cy="6754485"/>
          </a:xfrm>
        </p:grpSpPr>
        <p:pic>
          <p:nvPicPr>
            <p:cNvPr id="7" name="Picture 6">
              <a:extLst>
                <a:ext uri="{FF2B5EF4-FFF2-40B4-BE49-F238E27FC236}">
                  <a16:creationId xmlns:a16="http://schemas.microsoft.com/office/drawing/2014/main" id="{CD267191-5D29-4ABC-2071-007CC859500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0"/>
              <a:ext cx="2649996" cy="1080000"/>
            </a:xfrm>
            <a:prstGeom prst="rect">
              <a:avLst/>
            </a:prstGeom>
            <a:noFill/>
            <a:ln>
              <a:noFill/>
            </a:ln>
          </p:spPr>
        </p:pic>
        <p:sp>
          <p:nvSpPr>
            <p:cNvPr id="8" name="TextBox 7">
              <a:extLst>
                <a:ext uri="{FF2B5EF4-FFF2-40B4-BE49-F238E27FC236}">
                  <a16:creationId xmlns:a16="http://schemas.microsoft.com/office/drawing/2014/main" id="{C43D623F-F29A-73E1-8042-5726A870E48C}"/>
                </a:ext>
              </a:extLst>
            </p:cNvPr>
            <p:cNvSpPr txBox="1"/>
            <p:nvPr/>
          </p:nvSpPr>
          <p:spPr>
            <a:xfrm>
              <a:off x="141375" y="6492875"/>
              <a:ext cx="2672526" cy="261610"/>
            </a:xfrm>
            <a:prstGeom prst="rect">
              <a:avLst/>
            </a:prstGeom>
            <a:noFill/>
          </p:spPr>
          <p:txBody>
            <a:bodyPr wrap="none" rtlCol="0">
              <a:spAutoFit/>
            </a:bodyPr>
            <a:lstStyle/>
            <a:p>
              <a:r>
                <a:rPr lang="en-ZA" sz="1100" dirty="0">
                  <a:solidFill>
                    <a:schemeClr val="bg1">
                      <a:lumMod val="75000"/>
                    </a:schemeClr>
                  </a:solidFill>
                </a:rPr>
                <a:t>Image credit African Open Science Platform</a:t>
              </a:r>
            </a:p>
          </p:txBody>
        </p:sp>
      </p:grpSp>
    </p:spTree>
    <p:extLst>
      <p:ext uri="{BB962C8B-B14F-4D97-AF65-F5344CB8AC3E}">
        <p14:creationId xmlns:p14="http://schemas.microsoft.com/office/powerpoint/2010/main" val="3569021123"/>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Title 3">
            <a:extLst>
              <a:ext uri="{FF2B5EF4-FFF2-40B4-BE49-F238E27FC236}">
                <a16:creationId xmlns:a16="http://schemas.microsoft.com/office/drawing/2014/main" id="{80056D07-D0F3-4848-A24B-DE807E28110D}"/>
              </a:ext>
            </a:extLst>
          </p:cNvPr>
          <p:cNvSpPr>
            <a:spLocks noGrp="1"/>
          </p:cNvSpPr>
          <p:nvPr>
            <p:ph type="title"/>
          </p:nvPr>
        </p:nvSpPr>
        <p:spPr>
          <a:xfrm>
            <a:off x="2813901"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(5/7)</a:t>
            </a:r>
            <a:endParaRPr lang="en-US" altLang="en-US" sz="4000" b="1" dirty="0">
              <a:solidFill>
                <a:srgbClr val="000000"/>
              </a:solidFill>
            </a:endParaRPr>
          </a:p>
        </p:txBody>
      </p:sp>
      <p:sp>
        <p:nvSpPr>
          <p:cNvPr id="14340" name="Content Placeholder 4"/>
          <p:cNvSpPr>
            <a:spLocks noGrp="1"/>
          </p:cNvSpPr>
          <p:nvPr>
            <p:ph idx="1"/>
          </p:nvPr>
        </p:nvSpPr>
        <p:spPr>
          <a:xfrm>
            <a:off x="1828800" y="1219200"/>
            <a:ext cx="9829800" cy="5334000"/>
          </a:xfrm>
        </p:spPr>
        <p:txBody>
          <a:bodyPr/>
          <a:lstStyle/>
          <a:p>
            <a:r>
              <a:rPr lang="en-US" sz="2800" dirty="0"/>
              <a:t>Rewards &amp; Incentives</a:t>
            </a:r>
          </a:p>
          <a:p>
            <a:pPr lvl="1"/>
            <a:r>
              <a:rPr lang="en-US" sz="2400" dirty="0"/>
              <a:t>Provisions to ensure appropriate incentives and evaluation systems are in place to promote adoption of Open Science amongst researchers</a:t>
            </a:r>
          </a:p>
          <a:p>
            <a:pPr lvl="1"/>
            <a:r>
              <a:rPr lang="en-US" sz="2400" dirty="0"/>
              <a:t>1. Online tools</a:t>
            </a:r>
          </a:p>
          <a:p>
            <a:pPr lvl="1"/>
            <a:r>
              <a:rPr lang="en-US" sz="2400" dirty="0"/>
              <a:t>2. Monitoring and evaluation</a:t>
            </a:r>
          </a:p>
          <a:p>
            <a:pPr lvl="1"/>
            <a:r>
              <a:rPr lang="en-US" sz="2400" dirty="0"/>
              <a:t>3</a:t>
            </a:r>
            <a:r>
              <a:rPr lang="en-US" sz="2400" dirty="0">
                <a:solidFill>
                  <a:srgbClr val="0070C0"/>
                </a:solidFill>
              </a:rPr>
              <a:t>. Enhance reward and recognition frameworks</a:t>
            </a:r>
          </a:p>
          <a:p>
            <a:pPr lvl="1"/>
            <a:r>
              <a:rPr lang="en-US" sz="2400" dirty="0"/>
              <a:t>4. Resource data curation</a:t>
            </a:r>
          </a:p>
          <a:p>
            <a:pPr lvl="1"/>
            <a:r>
              <a:rPr lang="en-US" sz="2400" dirty="0"/>
              <a:t>5. Encourage private sector funding</a:t>
            </a:r>
          </a:p>
        </p:txBody>
      </p:sp>
      <p:sp>
        <p:nvSpPr>
          <p:cNvPr id="1434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18</a:t>
            </a:fld>
            <a:endParaRPr lang="en-ZA" altLang="en-US" sz="1400">
              <a:latin typeface="Arial" panose="020B0604020202020204" pitchFamily="34" charset="0"/>
              <a:ea typeface="ＭＳ Ｐゴシック" panose="020B0600070205080204" pitchFamily="34" charset="-128"/>
            </a:endParaRPr>
          </a:p>
        </p:txBody>
      </p:sp>
      <p:grpSp>
        <p:nvGrpSpPr>
          <p:cNvPr id="2" name="Group 1">
            <a:extLst>
              <a:ext uri="{FF2B5EF4-FFF2-40B4-BE49-F238E27FC236}">
                <a16:creationId xmlns:a16="http://schemas.microsoft.com/office/drawing/2014/main" id="{212E543E-DF16-29F4-C7A9-9F72FB694FCB}"/>
              </a:ext>
            </a:extLst>
          </p:cNvPr>
          <p:cNvGrpSpPr/>
          <p:nvPr/>
        </p:nvGrpSpPr>
        <p:grpSpPr>
          <a:xfrm>
            <a:off x="-1" y="0"/>
            <a:ext cx="2813902" cy="6754485"/>
            <a:chOff x="-1" y="0"/>
            <a:chExt cx="2813902" cy="6754485"/>
          </a:xfrm>
        </p:grpSpPr>
        <p:pic>
          <p:nvPicPr>
            <p:cNvPr id="3" name="Picture 2">
              <a:extLst>
                <a:ext uri="{FF2B5EF4-FFF2-40B4-BE49-F238E27FC236}">
                  <a16:creationId xmlns:a16="http://schemas.microsoft.com/office/drawing/2014/main" id="{F79F8A1E-222A-CCC5-153A-17842AEBFED8}"/>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0"/>
              <a:ext cx="2649996" cy="1080000"/>
            </a:xfrm>
            <a:prstGeom prst="rect">
              <a:avLst/>
            </a:prstGeom>
            <a:noFill/>
            <a:ln>
              <a:noFill/>
            </a:ln>
          </p:spPr>
        </p:pic>
        <p:sp>
          <p:nvSpPr>
            <p:cNvPr id="4" name="TextBox 3">
              <a:extLst>
                <a:ext uri="{FF2B5EF4-FFF2-40B4-BE49-F238E27FC236}">
                  <a16:creationId xmlns:a16="http://schemas.microsoft.com/office/drawing/2014/main" id="{D036EDE6-C2E7-A3BE-D8ED-E6F17B514C81}"/>
                </a:ext>
              </a:extLst>
            </p:cNvPr>
            <p:cNvSpPr txBox="1"/>
            <p:nvPr/>
          </p:nvSpPr>
          <p:spPr>
            <a:xfrm>
              <a:off x="141375" y="6492875"/>
              <a:ext cx="2672526" cy="261610"/>
            </a:xfrm>
            <a:prstGeom prst="rect">
              <a:avLst/>
            </a:prstGeom>
            <a:noFill/>
          </p:spPr>
          <p:txBody>
            <a:bodyPr wrap="none" rtlCol="0">
              <a:spAutoFit/>
            </a:bodyPr>
            <a:lstStyle/>
            <a:p>
              <a:r>
                <a:rPr lang="en-ZA" sz="1100" dirty="0">
                  <a:solidFill>
                    <a:schemeClr val="bg1">
                      <a:lumMod val="75000"/>
                    </a:schemeClr>
                  </a:solidFill>
                </a:rPr>
                <a:t>Image credit African Open Science Platform</a:t>
              </a:r>
            </a:p>
          </p:txBody>
        </p:sp>
      </p:grpSp>
    </p:spTree>
    <p:extLst>
      <p:ext uri="{BB962C8B-B14F-4D97-AF65-F5344CB8AC3E}">
        <p14:creationId xmlns:p14="http://schemas.microsoft.com/office/powerpoint/2010/main" val="1278976836"/>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287A7963-6497-C210-33FB-79D25F116218}"/>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72FA19A9-123C-00D8-3EED-06625C3D2B13}"/>
              </a:ext>
            </a:extLst>
          </p:cNvPr>
          <p:cNvSpPr>
            <a:spLocks noGrp="1"/>
          </p:cNvSpPr>
          <p:nvPr>
            <p:ph type="title"/>
          </p:nvPr>
        </p:nvSpPr>
        <p:spPr>
          <a:xfrm>
            <a:off x="2362200"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(6/7)</a:t>
            </a:r>
            <a:endParaRPr lang="en-US" altLang="en-US" sz="4000" b="1" dirty="0">
              <a:solidFill>
                <a:srgbClr val="000000"/>
              </a:solidFill>
            </a:endParaRPr>
          </a:p>
        </p:txBody>
      </p:sp>
      <p:sp>
        <p:nvSpPr>
          <p:cNvPr id="14340" name="Content Placeholder 4">
            <a:extLst>
              <a:ext uri="{FF2B5EF4-FFF2-40B4-BE49-F238E27FC236}">
                <a16:creationId xmlns:a16="http://schemas.microsoft.com/office/drawing/2014/main" id="{B13E6279-7D44-593D-55FB-A35617593576}"/>
              </a:ext>
            </a:extLst>
          </p:cNvPr>
          <p:cNvSpPr>
            <a:spLocks noGrp="1"/>
          </p:cNvSpPr>
          <p:nvPr>
            <p:ph idx="1"/>
          </p:nvPr>
        </p:nvSpPr>
        <p:spPr>
          <a:xfrm>
            <a:off x="1828800" y="914400"/>
            <a:ext cx="9829800" cy="5334000"/>
          </a:xfrm>
        </p:spPr>
        <p:txBody>
          <a:bodyPr/>
          <a:lstStyle/>
          <a:p>
            <a:r>
              <a:rPr lang="en-US" sz="2800" dirty="0"/>
              <a:t>Open Science Infrastructure</a:t>
            </a:r>
          </a:p>
          <a:p>
            <a:pPr lvl="1"/>
            <a:r>
              <a:rPr lang="en-US" sz="2400" dirty="0"/>
              <a:t>Provisions to establish open science infrastructure with relevant technical support, tools and software to enable data intensive research across broader research community</a:t>
            </a:r>
          </a:p>
          <a:p>
            <a:pPr lvl="1"/>
            <a:r>
              <a:rPr lang="en-US" sz="2400" dirty="0">
                <a:solidFill>
                  <a:srgbClr val="0070C0"/>
                </a:solidFill>
              </a:rPr>
              <a:t>1. Develop a plan with </a:t>
            </a:r>
            <a:r>
              <a:rPr lang="en-ZA" sz="2400" dirty="0">
                <a:solidFill>
                  <a:srgbClr val="0070C0"/>
                </a:solidFill>
              </a:rPr>
              <a:t>National Integrated Cyber Infrastructure System (</a:t>
            </a:r>
            <a:r>
              <a:rPr lang="en-ZA" sz="2400" dirty="0" err="1">
                <a:solidFill>
                  <a:srgbClr val="0070C0"/>
                </a:solidFill>
              </a:rPr>
              <a:t>NICIS</a:t>
            </a:r>
            <a:r>
              <a:rPr lang="en-ZA" sz="2400" dirty="0">
                <a:solidFill>
                  <a:srgbClr val="0070C0"/>
                </a:solidFill>
              </a:rPr>
              <a:t>)</a:t>
            </a:r>
          </a:p>
          <a:p>
            <a:pPr lvl="1"/>
            <a:r>
              <a:rPr lang="en-ZA" sz="2400" dirty="0"/>
              <a:t>2. </a:t>
            </a:r>
            <a:r>
              <a:rPr lang="en-ZA" sz="2400" dirty="0" err="1"/>
              <a:t>OSAB</a:t>
            </a:r>
            <a:r>
              <a:rPr lang="en-ZA" sz="2400" dirty="0"/>
              <a:t> advise on infrastructure</a:t>
            </a:r>
          </a:p>
          <a:p>
            <a:pPr lvl="1"/>
            <a:r>
              <a:rPr lang="en-ZA" sz="2400" dirty="0"/>
              <a:t>3. DSI provide financial support</a:t>
            </a:r>
          </a:p>
          <a:p>
            <a:pPr lvl="1"/>
            <a:r>
              <a:rPr lang="en-ZA" sz="2400" dirty="0"/>
              <a:t>4. Data Management Plans</a:t>
            </a:r>
          </a:p>
          <a:p>
            <a:pPr lvl="1"/>
            <a:r>
              <a:rPr lang="en-US" sz="2400" dirty="0">
                <a:solidFill>
                  <a:schemeClr val="bg1"/>
                </a:solidFill>
              </a:rPr>
              <a:t>and focus on:</a:t>
            </a:r>
          </a:p>
          <a:p>
            <a:pPr lvl="1"/>
            <a:r>
              <a:rPr lang="en-US" sz="1800" dirty="0">
                <a:solidFill>
                  <a:schemeClr val="bg1"/>
                </a:solidFill>
                <a:effectLst/>
                <a:latin typeface="Arial" panose="020B0604020202020204" pitchFamily="34" charset="0"/>
                <a:ea typeface="Calibri" panose="020F0502020204030204" pitchFamily="34" charset="0"/>
              </a:rPr>
              <a:t>Reliable and freely accessible broadband internet connectivity …</a:t>
            </a:r>
          </a:p>
          <a:p>
            <a:pPr lvl="1"/>
            <a:r>
              <a:rPr lang="en-ZA" sz="1800" dirty="0">
                <a:solidFill>
                  <a:schemeClr val="bg1"/>
                </a:solidFill>
                <a:latin typeface="Arial" panose="020B0604020202020204" pitchFamily="34" charset="0"/>
              </a:rPr>
              <a:t>Safety of researchers, especially women, utilizing research facilities and resources …</a:t>
            </a:r>
          </a:p>
          <a:p>
            <a:pPr lvl="1"/>
            <a:r>
              <a:rPr lang="en-ZA" sz="1800" dirty="0">
                <a:solidFill>
                  <a:schemeClr val="bg1"/>
                </a:solidFill>
                <a:latin typeface="Arial" panose="020B0604020202020204" pitchFamily="34" charset="0"/>
              </a:rPr>
              <a:t>‘last </a:t>
            </a:r>
            <a:r>
              <a:rPr lang="en-ZA" sz="1800" dirty="0" err="1">
                <a:solidFill>
                  <a:schemeClr val="bg1"/>
                </a:solidFill>
                <a:latin typeface="Arial" panose="020B0604020202020204" pitchFamily="34" charset="0"/>
              </a:rPr>
              <a:t>kilometer</a:t>
            </a:r>
            <a:r>
              <a:rPr lang="en-ZA" sz="1800" dirty="0">
                <a:solidFill>
                  <a:schemeClr val="bg1"/>
                </a:solidFill>
                <a:latin typeface="Arial" panose="020B0604020202020204" pitchFamily="34" charset="0"/>
              </a:rPr>
              <a:t> connectivity’, within District Development Model. </a:t>
            </a:r>
            <a:endParaRPr lang="en-US" sz="1800" dirty="0">
              <a:solidFill>
                <a:schemeClr val="bg1"/>
              </a:solidFill>
              <a:latin typeface="Arial" panose="020B0604020202020204" pitchFamily="34" charset="0"/>
            </a:endParaRPr>
          </a:p>
        </p:txBody>
      </p:sp>
      <p:sp>
        <p:nvSpPr>
          <p:cNvPr id="14341" name="Slide Number Placeholder 1">
            <a:extLst>
              <a:ext uri="{FF2B5EF4-FFF2-40B4-BE49-F238E27FC236}">
                <a16:creationId xmlns:a16="http://schemas.microsoft.com/office/drawing/2014/main" id="{CC02CD78-B0E4-0715-00E0-096FD0146C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19</a:t>
            </a:fld>
            <a:endParaRPr lang="en-ZA" altLang="en-US" sz="1400">
              <a:latin typeface="Arial" panose="020B0604020202020204" pitchFamily="34" charset="0"/>
              <a:ea typeface="ＭＳ Ｐゴシック" panose="020B0600070205080204" pitchFamily="34" charset="-128"/>
            </a:endParaRPr>
          </a:p>
        </p:txBody>
      </p:sp>
      <p:grpSp>
        <p:nvGrpSpPr>
          <p:cNvPr id="2" name="Group 1">
            <a:extLst>
              <a:ext uri="{FF2B5EF4-FFF2-40B4-BE49-F238E27FC236}">
                <a16:creationId xmlns:a16="http://schemas.microsoft.com/office/drawing/2014/main" id="{2F644255-8327-0573-D993-6E1A913A17D6}"/>
              </a:ext>
            </a:extLst>
          </p:cNvPr>
          <p:cNvGrpSpPr/>
          <p:nvPr/>
        </p:nvGrpSpPr>
        <p:grpSpPr>
          <a:xfrm>
            <a:off x="0" y="0"/>
            <a:ext cx="5791200" cy="6963100"/>
            <a:chOff x="0" y="0"/>
            <a:chExt cx="4535319" cy="6963100"/>
          </a:xfrm>
        </p:grpSpPr>
        <p:pic>
          <p:nvPicPr>
            <p:cNvPr id="3" name="Picture 2" descr="File:The State of Open Data Histories and Horizons.pdf">
              <a:extLst>
                <a:ext uri="{FF2B5EF4-FFF2-40B4-BE49-F238E27FC236}">
                  <a16:creationId xmlns:a16="http://schemas.microsoft.com/office/drawing/2014/main" id="{FBE49BE0-B6E2-DF66-5D28-434C2D08BA69}"/>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0"/>
              <a:ext cx="1081776" cy="1080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92A174A-2B27-0ECA-C9A8-307C4CDFE529}"/>
                </a:ext>
              </a:extLst>
            </p:cNvPr>
            <p:cNvSpPr txBox="1"/>
            <p:nvPr/>
          </p:nvSpPr>
          <p:spPr>
            <a:xfrm>
              <a:off x="9721" y="6362936"/>
              <a:ext cx="4525598" cy="600164"/>
            </a:xfrm>
            <a:prstGeom prst="rect">
              <a:avLst/>
            </a:prstGeom>
            <a:noFill/>
          </p:spPr>
          <p:txBody>
            <a:bodyPr wrap="none" rtlCol="0">
              <a:spAutoFit/>
            </a:bodyPr>
            <a:lstStyle/>
            <a:p>
              <a:r>
                <a:rPr lang="en-ZA" sz="1100" dirty="0">
                  <a:solidFill>
                    <a:schemeClr val="bg1">
                      <a:lumMod val="65000"/>
                    </a:schemeClr>
                  </a:solidFill>
                </a:rPr>
                <a:t>Image attribution: Davies et al. The State of Open Data, African Minds, 2014</a:t>
              </a:r>
            </a:p>
            <a:p>
              <a:r>
                <a:rPr lang="en-ZA" sz="1100" dirty="0">
                  <a:solidFill>
                    <a:schemeClr val="bg1">
                      <a:lumMod val="65000"/>
                    </a:schemeClr>
                  </a:solidFill>
                </a:rPr>
                <a:t> </a:t>
              </a:r>
              <a:r>
                <a:rPr lang="en-ZA" sz="1100" dirty="0">
                  <a:solidFill>
                    <a:schemeClr val="bg1">
                      <a:lumMod val="65000"/>
                    </a:schemeClr>
                  </a:solidFill>
                  <a:hlinkClick r:id="rId4">
                    <a:extLst>
                      <a:ext uri="{A12FA001-AC4F-418D-AE19-62706E023703}">
                        <ahyp:hlinkClr xmlns:ahyp="http://schemas.microsoft.com/office/drawing/2018/hyperlinkcolor" val="tx"/>
                      </a:ext>
                    </a:extLst>
                  </a:hlinkClick>
                </a:rPr>
                <a:t>http://www.africanminds.co.za/state-of-open-data/</a:t>
              </a:r>
              <a:r>
                <a:rPr lang="en-ZA" sz="1100" dirty="0">
                  <a:solidFill>
                    <a:schemeClr val="bg1">
                      <a:lumMod val="65000"/>
                    </a:schemeClr>
                  </a:solidFill>
                </a:rPr>
                <a:t>  cropped</a:t>
              </a:r>
            </a:p>
            <a:p>
              <a:r>
                <a:rPr lang="en-ZA" sz="1100" dirty="0">
                  <a:solidFill>
                    <a:schemeClr val="bg1">
                      <a:lumMod val="65000"/>
                    </a:schemeClr>
                  </a:solidFill>
                </a:rPr>
                <a:t>  </a:t>
              </a:r>
            </a:p>
          </p:txBody>
        </p:sp>
      </p:grpSp>
    </p:spTree>
    <p:extLst>
      <p:ext uri="{BB962C8B-B14F-4D97-AF65-F5344CB8AC3E}">
        <p14:creationId xmlns:p14="http://schemas.microsoft.com/office/powerpoint/2010/main" val="63415134"/>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6" name="Title 3">
            <a:extLst>
              <a:ext uri="{FF2B5EF4-FFF2-40B4-BE49-F238E27FC236}">
                <a16:creationId xmlns:a16="http://schemas.microsoft.com/office/drawing/2014/main" id="{C0242FB9-4116-4DF4-96EB-DE1EDF360750}"/>
              </a:ext>
            </a:extLst>
          </p:cNvPr>
          <p:cNvSpPr>
            <a:spLocks noGrp="1"/>
          </p:cNvSpPr>
          <p:nvPr>
            <p:ph type="title"/>
          </p:nvPr>
        </p:nvSpPr>
        <p:spPr>
          <a:xfrm>
            <a:off x="2057400" y="76200"/>
            <a:ext cx="8610600" cy="838200"/>
          </a:xfrm>
        </p:spPr>
        <p:txBody>
          <a:bodyPr/>
          <a:lstStyle/>
          <a:p>
            <a:pPr eaLnBrk="1" fontAlgn="auto" hangingPunct="1">
              <a:spcAft>
                <a:spcPts val="0"/>
              </a:spcAft>
              <a:defRPr/>
            </a:pPr>
            <a:r>
              <a:rPr lang="en-US" altLang="en-US" sz="4000" dirty="0">
                <a:solidFill>
                  <a:schemeClr val="tx2">
                    <a:satMod val="130000"/>
                  </a:schemeClr>
                </a:solidFill>
              </a:rPr>
              <a:t>INTRODUCTION </a:t>
            </a:r>
            <a:endParaRPr lang="en-US" altLang="en-US" sz="4000" b="1" dirty="0">
              <a:solidFill>
                <a:srgbClr val="000000"/>
              </a:solidFill>
            </a:endParaRPr>
          </a:p>
        </p:txBody>
      </p:sp>
      <p:sp>
        <p:nvSpPr>
          <p:cNvPr id="3077" name="Content Placeholder 4">
            <a:extLst>
              <a:ext uri="{FF2B5EF4-FFF2-40B4-BE49-F238E27FC236}">
                <a16:creationId xmlns:a16="http://schemas.microsoft.com/office/drawing/2014/main" id="{D0AE65BD-1EA1-4B7B-B463-F315CAD980D7}"/>
              </a:ext>
            </a:extLst>
          </p:cNvPr>
          <p:cNvSpPr>
            <a:spLocks noGrp="1"/>
          </p:cNvSpPr>
          <p:nvPr>
            <p:ph idx="1"/>
          </p:nvPr>
        </p:nvSpPr>
        <p:spPr>
          <a:xfrm>
            <a:off x="1541558" y="1447800"/>
            <a:ext cx="10515600" cy="4419600"/>
          </a:xfrm>
        </p:spPr>
        <p:txBody>
          <a:bodyPr>
            <a:noAutofit/>
          </a:bodyPr>
          <a:lstStyle/>
          <a:p>
            <a:pPr marL="342900" indent="-342900" eaLnBrk="1" fontAlgn="auto" hangingPunct="1">
              <a:spcAft>
                <a:spcPts val="0"/>
              </a:spcAft>
              <a:defRPr/>
            </a:pPr>
            <a:r>
              <a:rPr lang="en-US" sz="2400" dirty="0"/>
              <a:t>Open Science … seeks to improve the practice and return on investment in science, and deepen the positive socio-economic benefits across all sectors of society</a:t>
            </a:r>
          </a:p>
          <a:p>
            <a:pPr marL="617538" lvl="1" indent="-342900" eaLnBrk="1" fontAlgn="auto" hangingPunct="1">
              <a:spcAft>
                <a:spcPts val="0"/>
              </a:spcAft>
              <a:defRPr/>
            </a:pPr>
            <a:r>
              <a:rPr lang="en-US" sz="1800" dirty="0"/>
              <a:t>Rapidly evolving international policy framework, including </a:t>
            </a:r>
            <a:r>
              <a:rPr lang="en-US" sz="1800" i="1" dirty="0"/>
              <a:t>UNESCO Recommendation on Open Science, </a:t>
            </a:r>
          </a:p>
          <a:p>
            <a:pPr marL="617538" lvl="1" indent="-342900" eaLnBrk="1" fontAlgn="auto" hangingPunct="1">
              <a:spcAft>
                <a:spcPts val="0"/>
              </a:spcAft>
              <a:defRPr/>
            </a:pPr>
            <a:r>
              <a:rPr lang="en-US" sz="1800" dirty="0"/>
              <a:t>the </a:t>
            </a:r>
            <a:r>
              <a:rPr lang="en-US" sz="1800" i="1" dirty="0"/>
              <a:t>European Open Science Policy</a:t>
            </a:r>
            <a:r>
              <a:rPr lang="en-US" sz="1800" dirty="0"/>
              <a:t>, and the </a:t>
            </a:r>
            <a:r>
              <a:rPr lang="en-US" sz="1800" i="1" dirty="0"/>
              <a:t>African Open Science Platform</a:t>
            </a:r>
            <a:endParaRPr lang="en-US" sz="1800" dirty="0"/>
          </a:p>
          <a:p>
            <a:pPr marL="342900" indent="-342900" eaLnBrk="1" fontAlgn="auto" hangingPunct="1">
              <a:spcAft>
                <a:spcPts val="0"/>
              </a:spcAft>
              <a:defRPr/>
            </a:pPr>
            <a:r>
              <a:rPr lang="en-US" sz="2400" dirty="0"/>
              <a:t>Benefits of Open Science demonstrated at global level</a:t>
            </a:r>
          </a:p>
          <a:p>
            <a:pPr marL="342900" indent="-342900" eaLnBrk="1" fontAlgn="auto" hangingPunct="1">
              <a:spcAft>
                <a:spcPts val="0"/>
              </a:spcAft>
              <a:defRPr/>
            </a:pPr>
            <a:r>
              <a:rPr lang="en-US" sz="2400" dirty="0">
                <a:solidFill>
                  <a:srgbClr val="0070C0"/>
                </a:solidFill>
              </a:rPr>
              <a:t>Open Science will facilitate equality of opportunity within our National System of Innovation, and be a vehicle of the ‘</a:t>
            </a:r>
            <a:r>
              <a:rPr lang="en-US" sz="2400" dirty="0" err="1">
                <a:solidFill>
                  <a:srgbClr val="0070C0"/>
                </a:solidFill>
              </a:rPr>
              <a:t>democratisation</a:t>
            </a:r>
            <a:r>
              <a:rPr lang="en-US" sz="2400" dirty="0">
                <a:solidFill>
                  <a:srgbClr val="0070C0"/>
                </a:solidFill>
              </a:rPr>
              <a:t> of knowledge’</a:t>
            </a:r>
          </a:p>
          <a:p>
            <a:pPr marL="617538" lvl="1" indent="-342900" eaLnBrk="1" fontAlgn="auto" hangingPunct="1">
              <a:spcAft>
                <a:spcPts val="0"/>
              </a:spcAft>
              <a:defRPr/>
            </a:pPr>
            <a:r>
              <a:rPr lang="en-US" sz="1800" dirty="0">
                <a:solidFill>
                  <a:srgbClr val="0070C0"/>
                </a:solidFill>
              </a:rPr>
              <a:t>Strengthen the RSA research enterprise…including</a:t>
            </a:r>
          </a:p>
          <a:p>
            <a:pPr marL="617538" lvl="1" indent="-342900" eaLnBrk="1" fontAlgn="auto" hangingPunct="1">
              <a:spcAft>
                <a:spcPts val="0"/>
              </a:spcAft>
              <a:defRPr/>
            </a:pPr>
            <a:r>
              <a:rPr lang="en-US" sz="1800" dirty="0">
                <a:solidFill>
                  <a:srgbClr val="0070C0"/>
                </a:solidFill>
              </a:rPr>
              <a:t>Historically Disadvantaged Institutions </a:t>
            </a:r>
          </a:p>
          <a:p>
            <a:pPr marL="617538" lvl="1" indent="-342900" eaLnBrk="1" fontAlgn="auto" hangingPunct="1">
              <a:spcAft>
                <a:spcPts val="0"/>
              </a:spcAft>
              <a:defRPr/>
            </a:pPr>
            <a:r>
              <a:rPr lang="en-US" sz="1800" dirty="0">
                <a:solidFill>
                  <a:srgbClr val="0070C0"/>
                </a:solidFill>
              </a:rPr>
              <a:t>Gender equality</a:t>
            </a:r>
          </a:p>
          <a:p>
            <a:pPr marL="617538" lvl="1" indent="-342900" eaLnBrk="1" fontAlgn="auto" hangingPunct="1">
              <a:spcAft>
                <a:spcPts val="0"/>
              </a:spcAft>
              <a:defRPr/>
            </a:pPr>
            <a:r>
              <a:rPr lang="en-US" sz="1800" dirty="0">
                <a:solidFill>
                  <a:srgbClr val="0070C0"/>
                </a:solidFill>
              </a:rPr>
              <a:t>Indigenous Knowledge Systems</a:t>
            </a:r>
          </a:p>
          <a:p>
            <a:pPr marL="274638" lvl="1" indent="0" eaLnBrk="1" fontAlgn="auto" hangingPunct="1">
              <a:spcAft>
                <a:spcPts val="0"/>
              </a:spcAft>
              <a:buNone/>
              <a:defRPr/>
            </a:pPr>
            <a:endParaRPr lang="en-US" sz="2400" dirty="0">
              <a:solidFill>
                <a:srgbClr val="0070C0"/>
              </a:solidFill>
            </a:endParaRPr>
          </a:p>
          <a:p>
            <a:pPr marL="365760" indent="-283464" eaLnBrk="1" fontAlgn="auto" hangingPunct="1">
              <a:spcAft>
                <a:spcPts val="0"/>
              </a:spcAft>
              <a:buFont typeface="Wingdings 2"/>
              <a:buChar char=""/>
              <a:defRPr/>
            </a:pPr>
            <a:endParaRPr lang="en-US" sz="2400" dirty="0"/>
          </a:p>
          <a:p>
            <a:pPr marL="365760" indent="-283464" eaLnBrk="1" fontAlgn="auto" hangingPunct="1">
              <a:spcAft>
                <a:spcPts val="0"/>
              </a:spcAft>
              <a:buFont typeface="Wingdings 2"/>
              <a:buChar char=""/>
              <a:defRPr/>
            </a:pPr>
            <a:endParaRPr lang="en-ZA" sz="2400" dirty="0"/>
          </a:p>
          <a:p>
            <a:pPr marL="0" indent="0" eaLnBrk="1" fontAlgn="auto" hangingPunct="1">
              <a:spcAft>
                <a:spcPts val="0"/>
              </a:spcAft>
              <a:buNone/>
              <a:defRPr/>
            </a:pPr>
            <a:endParaRPr lang="en-ZA" sz="2400" dirty="0"/>
          </a:p>
          <a:p>
            <a:pPr marL="0" indent="0" eaLnBrk="1" fontAlgn="auto" hangingPunct="1">
              <a:spcAft>
                <a:spcPts val="0"/>
              </a:spcAft>
              <a:buNone/>
              <a:defRPr/>
            </a:pPr>
            <a:endParaRPr lang="en-ZA" sz="2400" dirty="0"/>
          </a:p>
          <a:p>
            <a:pPr marL="365760" indent="-283464" algn="just" eaLnBrk="1" fontAlgn="auto" hangingPunct="1">
              <a:spcAft>
                <a:spcPts val="0"/>
              </a:spcAft>
              <a:buFont typeface="Wingdings 2"/>
              <a:buChar char=""/>
              <a:defRPr/>
            </a:pPr>
            <a:endParaRPr lang="en-US" sz="2800" dirty="0"/>
          </a:p>
          <a:p>
            <a:pPr marL="640080" lvl="1" indent="-237744" algn="just" eaLnBrk="1" fontAlgn="auto" hangingPunct="1">
              <a:spcAft>
                <a:spcPts val="0"/>
              </a:spcAft>
              <a:buFont typeface="Verdana"/>
              <a:buChar char="◦"/>
              <a:defRPr/>
            </a:pPr>
            <a:endParaRPr lang="en-US" sz="2400" dirty="0"/>
          </a:p>
        </p:txBody>
      </p:sp>
      <p:sp>
        <p:nvSpPr>
          <p:cNvPr id="1024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B2BCF26B-78C9-44C7-9C74-189544469B4E}"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2</a:t>
            </a:fld>
            <a:endParaRPr lang="en-ZA" altLang="en-US" sz="1400">
              <a:latin typeface="Arial" panose="020B0604020202020204" pitchFamily="34" charset="0"/>
              <a:ea typeface="ＭＳ Ｐゴシック" panose="020B0600070205080204" pitchFamily="34" charset="-128"/>
            </a:endParaRPr>
          </a:p>
        </p:txBody>
      </p:sp>
    </p:spTree>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EDB3546F-93A8-7DBA-67FF-BD341723C21E}"/>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6E2D12AE-C408-520C-53A3-5B9433ABAE96}"/>
              </a:ext>
            </a:extLst>
          </p:cNvPr>
          <p:cNvSpPr>
            <a:spLocks noGrp="1"/>
          </p:cNvSpPr>
          <p:nvPr>
            <p:ph type="title"/>
          </p:nvPr>
        </p:nvSpPr>
        <p:spPr>
          <a:xfrm>
            <a:off x="2362200"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(6/7)</a:t>
            </a:r>
            <a:endParaRPr lang="en-US" altLang="en-US" sz="4000" b="1" dirty="0">
              <a:solidFill>
                <a:srgbClr val="000000"/>
              </a:solidFill>
            </a:endParaRPr>
          </a:p>
        </p:txBody>
      </p:sp>
      <p:sp>
        <p:nvSpPr>
          <p:cNvPr id="14340" name="Content Placeholder 4">
            <a:extLst>
              <a:ext uri="{FF2B5EF4-FFF2-40B4-BE49-F238E27FC236}">
                <a16:creationId xmlns:a16="http://schemas.microsoft.com/office/drawing/2014/main" id="{70441B9E-32B0-D5A4-D07B-D697D2771BAA}"/>
              </a:ext>
            </a:extLst>
          </p:cNvPr>
          <p:cNvSpPr>
            <a:spLocks noGrp="1"/>
          </p:cNvSpPr>
          <p:nvPr>
            <p:ph idx="1"/>
          </p:nvPr>
        </p:nvSpPr>
        <p:spPr>
          <a:xfrm>
            <a:off x="1828800" y="914400"/>
            <a:ext cx="9829800" cy="5334000"/>
          </a:xfrm>
        </p:spPr>
        <p:txBody>
          <a:bodyPr/>
          <a:lstStyle/>
          <a:p>
            <a:r>
              <a:rPr lang="en-US" sz="2800" dirty="0"/>
              <a:t>Open Science Infrastructure</a:t>
            </a:r>
          </a:p>
          <a:p>
            <a:pPr lvl="1"/>
            <a:r>
              <a:rPr lang="en-US" sz="2400" dirty="0"/>
              <a:t>Provisions to establish open science infrastructure with relevant technical support, tools and software to enable data intensive research across broader research community</a:t>
            </a:r>
          </a:p>
          <a:p>
            <a:pPr lvl="1"/>
            <a:r>
              <a:rPr lang="en-US" sz="2400" dirty="0">
                <a:solidFill>
                  <a:srgbClr val="0070C0"/>
                </a:solidFill>
              </a:rPr>
              <a:t>1. Develop a plan with </a:t>
            </a:r>
            <a:r>
              <a:rPr lang="en-ZA" sz="2400" dirty="0">
                <a:solidFill>
                  <a:srgbClr val="0070C0"/>
                </a:solidFill>
              </a:rPr>
              <a:t>National Integrated Cyber Infrastructure System (</a:t>
            </a:r>
            <a:r>
              <a:rPr lang="en-ZA" sz="2400" dirty="0" err="1">
                <a:solidFill>
                  <a:srgbClr val="0070C0"/>
                </a:solidFill>
              </a:rPr>
              <a:t>NICIS</a:t>
            </a:r>
            <a:r>
              <a:rPr lang="en-ZA" sz="2400" dirty="0">
                <a:solidFill>
                  <a:srgbClr val="0070C0"/>
                </a:solidFill>
              </a:rPr>
              <a:t>)</a:t>
            </a:r>
          </a:p>
          <a:p>
            <a:pPr lvl="1"/>
            <a:r>
              <a:rPr lang="en-ZA" sz="2400" dirty="0"/>
              <a:t>2. </a:t>
            </a:r>
            <a:r>
              <a:rPr lang="en-ZA" sz="2400" dirty="0" err="1"/>
              <a:t>OSAB</a:t>
            </a:r>
            <a:r>
              <a:rPr lang="en-ZA" sz="2400" dirty="0"/>
              <a:t> advise on infrastructure</a:t>
            </a:r>
          </a:p>
          <a:p>
            <a:pPr lvl="1"/>
            <a:r>
              <a:rPr lang="en-ZA" sz="2400" dirty="0"/>
              <a:t>3. DSI provide financial support</a:t>
            </a:r>
          </a:p>
          <a:p>
            <a:pPr lvl="1"/>
            <a:r>
              <a:rPr lang="en-ZA" sz="2400" dirty="0"/>
              <a:t>4. Data Management Plans</a:t>
            </a:r>
          </a:p>
          <a:p>
            <a:pPr lvl="1"/>
            <a:r>
              <a:rPr lang="en-US" sz="2400" dirty="0"/>
              <a:t>and focus on:</a:t>
            </a:r>
          </a:p>
          <a:p>
            <a:pPr lvl="1"/>
            <a:r>
              <a:rPr lang="en-US" sz="1800" dirty="0">
                <a:solidFill>
                  <a:srgbClr val="0070C0"/>
                </a:solidFill>
                <a:effectLst/>
                <a:latin typeface="Arial" panose="020B0604020202020204" pitchFamily="34" charset="0"/>
                <a:ea typeface="Calibri" panose="020F0502020204030204" pitchFamily="34" charset="0"/>
              </a:rPr>
              <a:t>Reliable and freely accessible broadband internet connectivity …</a:t>
            </a:r>
          </a:p>
          <a:p>
            <a:pPr lvl="1"/>
            <a:r>
              <a:rPr lang="en-ZA" sz="1800" dirty="0">
                <a:solidFill>
                  <a:srgbClr val="0070C0"/>
                </a:solidFill>
                <a:latin typeface="Arial" panose="020B0604020202020204" pitchFamily="34" charset="0"/>
              </a:rPr>
              <a:t>Safety of researchers, especially women, utilizing research facilities and resources …</a:t>
            </a:r>
          </a:p>
          <a:p>
            <a:pPr lvl="1"/>
            <a:r>
              <a:rPr lang="en-ZA" sz="1800" dirty="0">
                <a:solidFill>
                  <a:srgbClr val="0070C0"/>
                </a:solidFill>
                <a:latin typeface="Arial" panose="020B0604020202020204" pitchFamily="34" charset="0"/>
              </a:rPr>
              <a:t>‘last </a:t>
            </a:r>
            <a:r>
              <a:rPr lang="en-ZA" sz="1800" dirty="0" err="1">
                <a:solidFill>
                  <a:srgbClr val="0070C0"/>
                </a:solidFill>
                <a:latin typeface="Arial" panose="020B0604020202020204" pitchFamily="34" charset="0"/>
              </a:rPr>
              <a:t>kilometer</a:t>
            </a:r>
            <a:r>
              <a:rPr lang="en-ZA" sz="1800" dirty="0">
                <a:solidFill>
                  <a:srgbClr val="0070C0"/>
                </a:solidFill>
                <a:latin typeface="Arial" panose="020B0604020202020204" pitchFamily="34" charset="0"/>
              </a:rPr>
              <a:t> connectivity’, within District Development Model. </a:t>
            </a:r>
            <a:endParaRPr lang="en-US" sz="1800" dirty="0">
              <a:solidFill>
                <a:srgbClr val="0070C0"/>
              </a:solidFill>
              <a:latin typeface="Arial" panose="020B0604020202020204" pitchFamily="34" charset="0"/>
            </a:endParaRPr>
          </a:p>
        </p:txBody>
      </p:sp>
      <p:sp>
        <p:nvSpPr>
          <p:cNvPr id="14341" name="Slide Number Placeholder 1">
            <a:extLst>
              <a:ext uri="{FF2B5EF4-FFF2-40B4-BE49-F238E27FC236}">
                <a16:creationId xmlns:a16="http://schemas.microsoft.com/office/drawing/2014/main" id="{07B976BA-F807-4F08-50B9-78253B4FCB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20</a:t>
            </a:fld>
            <a:endParaRPr lang="en-ZA" altLang="en-US" sz="1400">
              <a:latin typeface="Arial" panose="020B0604020202020204" pitchFamily="34" charset="0"/>
              <a:ea typeface="ＭＳ Ｐゴシック" panose="020B0600070205080204" pitchFamily="34" charset="-128"/>
            </a:endParaRPr>
          </a:p>
        </p:txBody>
      </p:sp>
      <p:grpSp>
        <p:nvGrpSpPr>
          <p:cNvPr id="2" name="Group 1">
            <a:extLst>
              <a:ext uri="{FF2B5EF4-FFF2-40B4-BE49-F238E27FC236}">
                <a16:creationId xmlns:a16="http://schemas.microsoft.com/office/drawing/2014/main" id="{15B28391-98FE-891B-F43D-145B1307A006}"/>
              </a:ext>
            </a:extLst>
          </p:cNvPr>
          <p:cNvGrpSpPr/>
          <p:nvPr/>
        </p:nvGrpSpPr>
        <p:grpSpPr>
          <a:xfrm>
            <a:off x="0" y="0"/>
            <a:ext cx="5791200" cy="6963100"/>
            <a:chOff x="0" y="0"/>
            <a:chExt cx="4535319" cy="6963100"/>
          </a:xfrm>
        </p:grpSpPr>
        <p:pic>
          <p:nvPicPr>
            <p:cNvPr id="3" name="Picture 2" descr="File:The State of Open Data Histories and Horizons.pdf">
              <a:extLst>
                <a:ext uri="{FF2B5EF4-FFF2-40B4-BE49-F238E27FC236}">
                  <a16:creationId xmlns:a16="http://schemas.microsoft.com/office/drawing/2014/main" id="{29423692-5DB4-6508-71EE-60893A1D0DDD}"/>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0"/>
              <a:ext cx="1081776" cy="1080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2885757-A6AE-8AC0-7733-83E7B271F362}"/>
                </a:ext>
              </a:extLst>
            </p:cNvPr>
            <p:cNvSpPr txBox="1"/>
            <p:nvPr/>
          </p:nvSpPr>
          <p:spPr>
            <a:xfrm>
              <a:off x="9721" y="6362936"/>
              <a:ext cx="4525598" cy="600164"/>
            </a:xfrm>
            <a:prstGeom prst="rect">
              <a:avLst/>
            </a:prstGeom>
            <a:noFill/>
          </p:spPr>
          <p:txBody>
            <a:bodyPr wrap="none" rtlCol="0">
              <a:spAutoFit/>
            </a:bodyPr>
            <a:lstStyle/>
            <a:p>
              <a:r>
                <a:rPr lang="en-ZA" sz="1100" dirty="0">
                  <a:solidFill>
                    <a:schemeClr val="bg1">
                      <a:lumMod val="65000"/>
                    </a:schemeClr>
                  </a:solidFill>
                </a:rPr>
                <a:t>Image attribution: Davies et al. The State of Open Data, African Minds, 2014</a:t>
              </a:r>
            </a:p>
            <a:p>
              <a:r>
                <a:rPr lang="en-ZA" sz="1100" dirty="0">
                  <a:solidFill>
                    <a:schemeClr val="bg1">
                      <a:lumMod val="65000"/>
                    </a:schemeClr>
                  </a:solidFill>
                </a:rPr>
                <a:t> </a:t>
              </a:r>
              <a:r>
                <a:rPr lang="en-ZA" sz="1100" dirty="0">
                  <a:solidFill>
                    <a:schemeClr val="bg1">
                      <a:lumMod val="65000"/>
                    </a:schemeClr>
                  </a:solidFill>
                  <a:hlinkClick r:id="rId4">
                    <a:extLst>
                      <a:ext uri="{A12FA001-AC4F-418D-AE19-62706E023703}">
                        <ahyp:hlinkClr xmlns:ahyp="http://schemas.microsoft.com/office/drawing/2018/hyperlinkcolor" val="tx"/>
                      </a:ext>
                    </a:extLst>
                  </a:hlinkClick>
                </a:rPr>
                <a:t>http://www.africanminds.co.za/state-of-open-data/</a:t>
              </a:r>
              <a:r>
                <a:rPr lang="en-ZA" sz="1100" dirty="0">
                  <a:solidFill>
                    <a:schemeClr val="bg1">
                      <a:lumMod val="65000"/>
                    </a:schemeClr>
                  </a:solidFill>
                </a:rPr>
                <a:t>  cropped</a:t>
              </a:r>
            </a:p>
            <a:p>
              <a:r>
                <a:rPr lang="en-ZA" sz="1100" dirty="0">
                  <a:solidFill>
                    <a:schemeClr val="bg1">
                      <a:lumMod val="65000"/>
                    </a:schemeClr>
                  </a:solidFill>
                </a:rPr>
                <a:t>  </a:t>
              </a:r>
            </a:p>
          </p:txBody>
        </p:sp>
      </p:grpSp>
    </p:spTree>
    <p:extLst>
      <p:ext uri="{BB962C8B-B14F-4D97-AF65-F5344CB8AC3E}">
        <p14:creationId xmlns:p14="http://schemas.microsoft.com/office/powerpoint/2010/main" val="3120651072"/>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DE744C52-7A31-A9FC-1AC4-F71F46A8E53E}"/>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9EEE924B-FD36-F7F2-8809-7348516760DF}"/>
              </a:ext>
            </a:extLst>
          </p:cNvPr>
          <p:cNvSpPr>
            <a:spLocks noGrp="1"/>
          </p:cNvSpPr>
          <p:nvPr>
            <p:ph type="title"/>
          </p:nvPr>
        </p:nvSpPr>
        <p:spPr>
          <a:xfrm>
            <a:off x="2362200" y="152400"/>
            <a:ext cx="7543800" cy="762000"/>
          </a:xfrm>
        </p:spPr>
        <p:txBody>
          <a:bodyPr>
            <a:normAutofit/>
          </a:bodyPr>
          <a:lstStyle/>
          <a:p>
            <a:pPr eaLnBrk="1" fontAlgn="auto" hangingPunct="1">
              <a:spcAft>
                <a:spcPts val="0"/>
              </a:spcAft>
              <a:defRPr/>
            </a:pPr>
            <a:r>
              <a:rPr lang="en-US" altLang="en-US" sz="4000" dirty="0">
                <a:solidFill>
                  <a:schemeClr val="tx2">
                    <a:satMod val="130000"/>
                  </a:schemeClr>
                </a:solidFill>
              </a:rPr>
              <a:t>SEVEN POLICY INTENTS (7/7)</a:t>
            </a:r>
            <a:endParaRPr lang="en-US" altLang="en-US" sz="4000" b="1" dirty="0">
              <a:solidFill>
                <a:srgbClr val="000000"/>
              </a:solidFill>
            </a:endParaRPr>
          </a:p>
        </p:txBody>
      </p:sp>
      <p:sp>
        <p:nvSpPr>
          <p:cNvPr id="14340" name="Content Placeholder 4">
            <a:extLst>
              <a:ext uri="{FF2B5EF4-FFF2-40B4-BE49-F238E27FC236}">
                <a16:creationId xmlns:a16="http://schemas.microsoft.com/office/drawing/2014/main" id="{EECDF223-9EFC-0602-4CEA-C3C4DD7F4A73}"/>
              </a:ext>
            </a:extLst>
          </p:cNvPr>
          <p:cNvSpPr>
            <a:spLocks noGrp="1"/>
          </p:cNvSpPr>
          <p:nvPr>
            <p:ph idx="1"/>
          </p:nvPr>
        </p:nvSpPr>
        <p:spPr>
          <a:xfrm>
            <a:off x="1828800" y="1219200"/>
            <a:ext cx="9829800" cy="5334000"/>
          </a:xfrm>
        </p:spPr>
        <p:txBody>
          <a:bodyPr/>
          <a:lstStyle/>
          <a:p>
            <a:r>
              <a:rPr lang="en-US" sz="2800" dirty="0"/>
              <a:t>Citizen Science</a:t>
            </a:r>
          </a:p>
          <a:p>
            <a:pPr lvl="1"/>
            <a:r>
              <a:rPr lang="en-US" sz="2400" dirty="0"/>
              <a:t>Provisions to establish a Centre for Citizen Science to fund and promote research collaboration between professional scientists and the public</a:t>
            </a:r>
          </a:p>
          <a:p>
            <a:pPr lvl="1"/>
            <a:r>
              <a:rPr lang="en-US" sz="2400" dirty="0"/>
              <a:t>1. </a:t>
            </a:r>
            <a:r>
              <a:rPr lang="en-ZA" sz="2400" dirty="0"/>
              <a:t>Establish an independent </a:t>
            </a:r>
            <a:r>
              <a:rPr lang="en-ZA" sz="2400" dirty="0">
                <a:solidFill>
                  <a:srgbClr val="0070C0"/>
                </a:solidFill>
              </a:rPr>
              <a:t>Centre for Citizen Science</a:t>
            </a:r>
          </a:p>
          <a:p>
            <a:pPr lvl="1"/>
            <a:r>
              <a:rPr lang="en-ZA" sz="2400" dirty="0"/>
              <a:t>2. Provide for scientific and ethical oversight and, where necessary, supervision of a Professional Scientist</a:t>
            </a:r>
          </a:p>
          <a:p>
            <a:pPr lvl="1"/>
            <a:r>
              <a:rPr lang="en-ZA" sz="2400" dirty="0"/>
              <a:t>3. Include in Basic Education curriculum</a:t>
            </a:r>
          </a:p>
          <a:p>
            <a:pPr lvl="1"/>
            <a:r>
              <a:rPr lang="en-ZA" sz="2400" dirty="0"/>
              <a:t>4. …Measure the contribution and impact of Citizen Science on South Africa’s scientific output</a:t>
            </a:r>
          </a:p>
        </p:txBody>
      </p:sp>
      <p:sp>
        <p:nvSpPr>
          <p:cNvPr id="14341" name="Slide Number Placeholder 1">
            <a:extLst>
              <a:ext uri="{FF2B5EF4-FFF2-40B4-BE49-F238E27FC236}">
                <a16:creationId xmlns:a16="http://schemas.microsoft.com/office/drawing/2014/main" id="{62EB6266-E992-98F4-10A3-994EDD8260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21</a:t>
            </a:fld>
            <a:endParaRPr lang="en-ZA" altLang="en-US" sz="1400">
              <a:latin typeface="Arial" panose="020B0604020202020204" pitchFamily="34" charset="0"/>
              <a:ea typeface="ＭＳ Ｐゴシック" panose="020B0600070205080204" pitchFamily="34" charset="-128"/>
            </a:endParaRPr>
          </a:p>
        </p:txBody>
      </p:sp>
      <p:grpSp>
        <p:nvGrpSpPr>
          <p:cNvPr id="2" name="Group 1">
            <a:extLst>
              <a:ext uri="{FF2B5EF4-FFF2-40B4-BE49-F238E27FC236}">
                <a16:creationId xmlns:a16="http://schemas.microsoft.com/office/drawing/2014/main" id="{1D734DCC-ED19-A8D7-68F0-8CF2DBC62555}"/>
              </a:ext>
            </a:extLst>
          </p:cNvPr>
          <p:cNvGrpSpPr/>
          <p:nvPr/>
        </p:nvGrpSpPr>
        <p:grpSpPr>
          <a:xfrm>
            <a:off x="0" y="0"/>
            <a:ext cx="4396738" cy="6735631"/>
            <a:chOff x="0" y="0"/>
            <a:chExt cx="4396738" cy="6735631"/>
          </a:xfrm>
        </p:grpSpPr>
        <p:pic>
          <p:nvPicPr>
            <p:cNvPr id="3" name="Picture 2" descr="Citizen scientists: perhaps without a degree but certainly making a  difference - International Science Council">
              <a:extLst>
                <a:ext uri="{FF2B5EF4-FFF2-40B4-BE49-F238E27FC236}">
                  <a16:creationId xmlns:a16="http://schemas.microsoft.com/office/drawing/2014/main" id="{D8857679-E3B9-493E-4305-724C8B03922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2159999" cy="1080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F84563E-3289-6F85-8B79-0B902D01E55E}"/>
                </a:ext>
              </a:extLst>
            </p:cNvPr>
            <p:cNvSpPr txBox="1"/>
            <p:nvPr/>
          </p:nvSpPr>
          <p:spPr>
            <a:xfrm>
              <a:off x="99059" y="6474021"/>
              <a:ext cx="4297679" cy="261610"/>
            </a:xfrm>
            <a:prstGeom prst="rect">
              <a:avLst/>
            </a:prstGeom>
            <a:noFill/>
          </p:spPr>
          <p:txBody>
            <a:bodyPr wrap="square" rtlCol="0">
              <a:spAutoFit/>
            </a:bodyPr>
            <a:lstStyle/>
            <a:p>
              <a:r>
                <a:rPr lang="en-ZA" sz="1100" dirty="0">
                  <a:solidFill>
                    <a:schemeClr val="bg1">
                      <a:lumMod val="65000"/>
                    </a:schemeClr>
                  </a:solidFill>
                </a:rPr>
                <a:t>Image source: https://council.science/current/blog/citizen-science/ </a:t>
              </a:r>
            </a:p>
          </p:txBody>
        </p:sp>
      </p:grpSp>
    </p:spTree>
    <p:extLst>
      <p:ext uri="{BB962C8B-B14F-4D97-AF65-F5344CB8AC3E}">
        <p14:creationId xmlns:p14="http://schemas.microsoft.com/office/powerpoint/2010/main" val="21290274"/>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IMPLEMENTATION: CRITICAL SUCCESS FACTORS</a:t>
            </a:r>
            <a:endParaRPr lang="en-ZA" dirty="0"/>
          </a:p>
        </p:txBody>
      </p:sp>
      <p:sp>
        <p:nvSpPr>
          <p:cNvPr id="3" name="Content Placeholder 2"/>
          <p:cNvSpPr>
            <a:spLocks noGrp="1"/>
          </p:cNvSpPr>
          <p:nvPr>
            <p:ph idx="1"/>
          </p:nvPr>
        </p:nvSpPr>
        <p:spPr>
          <a:xfrm>
            <a:off x="1913467" y="1676400"/>
            <a:ext cx="9999133" cy="4572000"/>
          </a:xfrm>
        </p:spPr>
        <p:txBody>
          <a:bodyPr/>
          <a:lstStyle/>
          <a:p>
            <a:pPr lvl="0">
              <a:lnSpc>
                <a:spcPct val="100000"/>
              </a:lnSpc>
            </a:pPr>
            <a:r>
              <a:rPr lang="en-US" sz="2800" dirty="0">
                <a:solidFill>
                  <a:srgbClr val="0070C0"/>
                </a:solidFill>
              </a:rPr>
              <a:t>Universal access </a:t>
            </a:r>
          </a:p>
          <a:p>
            <a:pPr lvl="0">
              <a:lnSpc>
                <a:spcPct val="100000"/>
              </a:lnSpc>
            </a:pPr>
            <a:r>
              <a:rPr lang="en-US" sz="2800" dirty="0">
                <a:solidFill>
                  <a:srgbClr val="0070C0"/>
                </a:solidFill>
              </a:rPr>
              <a:t>Trusted security of repositories</a:t>
            </a:r>
          </a:p>
          <a:p>
            <a:pPr lvl="0">
              <a:lnSpc>
                <a:spcPct val="100000"/>
              </a:lnSpc>
            </a:pPr>
            <a:r>
              <a:rPr lang="en-US" sz="2800" dirty="0" err="1">
                <a:solidFill>
                  <a:srgbClr val="0070C0"/>
                </a:solidFill>
              </a:rPr>
              <a:t>Cognisance</a:t>
            </a:r>
            <a:r>
              <a:rPr lang="en-US" sz="2800" dirty="0">
                <a:solidFill>
                  <a:srgbClr val="0070C0"/>
                </a:solidFill>
              </a:rPr>
              <a:t> of publishing realities, which are discipline specific</a:t>
            </a:r>
            <a:endParaRPr lang="en-ZA" sz="3600" dirty="0">
              <a:solidFill>
                <a:srgbClr val="0070C0"/>
              </a:solidFill>
            </a:endParaRPr>
          </a:p>
          <a:p>
            <a:pPr lvl="0">
              <a:lnSpc>
                <a:spcPct val="100000"/>
              </a:lnSpc>
            </a:pPr>
            <a:r>
              <a:rPr lang="en-US" sz="2800" dirty="0">
                <a:solidFill>
                  <a:srgbClr val="0070C0"/>
                </a:solidFill>
              </a:rPr>
              <a:t>Legislation to establish appropriate balance </a:t>
            </a:r>
            <a:endParaRPr lang="en-ZA" sz="3600" dirty="0">
              <a:solidFill>
                <a:srgbClr val="0070C0"/>
              </a:solidFill>
            </a:endParaRPr>
          </a:p>
          <a:p>
            <a:pPr lvl="0">
              <a:lnSpc>
                <a:spcPct val="100000"/>
              </a:lnSpc>
            </a:pPr>
            <a:r>
              <a:rPr lang="en-US" sz="2800" dirty="0">
                <a:solidFill>
                  <a:srgbClr val="0070C0"/>
                </a:solidFill>
              </a:rPr>
              <a:t>Sustainability</a:t>
            </a:r>
            <a:endParaRPr lang="en-ZA" sz="3600" dirty="0">
              <a:solidFill>
                <a:srgbClr val="0070C0"/>
              </a:solidFill>
            </a:endParaRPr>
          </a:p>
          <a:p>
            <a:pPr lvl="0">
              <a:lnSpc>
                <a:spcPct val="100000"/>
              </a:lnSpc>
            </a:pPr>
            <a:r>
              <a:rPr lang="en-US" sz="2800" dirty="0">
                <a:solidFill>
                  <a:srgbClr val="0070C0"/>
                </a:solidFill>
              </a:rPr>
              <a:t>Stakeholder Engagement</a:t>
            </a:r>
            <a:endParaRPr lang="en-ZA" sz="3600" dirty="0">
              <a:solidFill>
                <a:srgbClr val="0070C0"/>
              </a:solidFill>
            </a:endParaRPr>
          </a:p>
          <a:p>
            <a:pPr lvl="0">
              <a:lnSpc>
                <a:spcPct val="100000"/>
              </a:lnSpc>
            </a:pPr>
            <a:r>
              <a:rPr lang="en-US" sz="2800" dirty="0">
                <a:solidFill>
                  <a:srgbClr val="0070C0"/>
                </a:solidFill>
              </a:rPr>
              <a:t>Change Management: test and design cycle!</a:t>
            </a:r>
            <a:endParaRPr lang="en-ZA" sz="3600" dirty="0">
              <a:solidFill>
                <a:srgbClr val="0070C0"/>
              </a:solidFill>
            </a:endParaRPr>
          </a:p>
          <a:p>
            <a:pPr lvl="0">
              <a:lnSpc>
                <a:spcPct val="100000"/>
              </a:lnSpc>
            </a:pPr>
            <a:r>
              <a:rPr lang="en-US" sz="2800" dirty="0">
                <a:solidFill>
                  <a:srgbClr val="0070C0"/>
                </a:solidFill>
              </a:rPr>
              <a:t>Global Compatibility</a:t>
            </a:r>
            <a:endParaRPr lang="en-ZA" sz="3600" dirty="0">
              <a:solidFill>
                <a:srgbClr val="0070C0"/>
              </a:solidFill>
            </a:endParaRPr>
          </a:p>
          <a:p>
            <a:pPr>
              <a:lnSpc>
                <a:spcPct val="100000"/>
              </a:lnSpc>
            </a:pPr>
            <a:r>
              <a:rPr lang="en-US" sz="2800" dirty="0">
                <a:solidFill>
                  <a:srgbClr val="0070C0"/>
                </a:solidFill>
              </a:rPr>
              <a:t>Consistent Inter-departmental policy</a:t>
            </a:r>
            <a:endParaRPr lang="en-ZA" sz="2800" dirty="0">
              <a:solidFill>
                <a:srgbClr val="0070C0"/>
              </a:solidFill>
            </a:endParaRPr>
          </a:p>
        </p:txBody>
      </p:sp>
      <p:sp>
        <p:nvSpPr>
          <p:cNvPr id="4" name="Slide Number Placeholder 3"/>
          <p:cNvSpPr>
            <a:spLocks noGrp="1"/>
          </p:cNvSpPr>
          <p:nvPr>
            <p:ph type="sldNum" sz="quarter" idx="12"/>
          </p:nvPr>
        </p:nvSpPr>
        <p:spPr/>
        <p:txBody>
          <a:bodyPr/>
          <a:lstStyle/>
          <a:p>
            <a:pPr>
              <a:defRPr/>
            </a:pPr>
            <a:fld id="{2350B57E-89E3-47BE-8312-A52B2945A696}" type="slidenum">
              <a:rPr lang="en-ZA" altLang="en-US" smtClean="0"/>
              <a:pPr>
                <a:defRPr/>
              </a:pPr>
              <a:t>22</a:t>
            </a:fld>
            <a:endParaRPr lang="en-ZA" altLang="en-US"/>
          </a:p>
        </p:txBody>
      </p:sp>
      <p:pic>
        <p:nvPicPr>
          <p:cNvPr id="5" name="Picture 4">
            <a:extLst>
              <a:ext uri="{FF2B5EF4-FFF2-40B4-BE49-F238E27FC236}">
                <a16:creationId xmlns:a16="http://schemas.microsoft.com/office/drawing/2014/main" id="{4AD133CA-EEFB-7C6A-BA5D-CDB961ABD8D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368000" cy="2373455"/>
          </a:xfrm>
          <a:prstGeom prst="rect">
            <a:avLst/>
          </a:prstGeom>
        </p:spPr>
      </p:pic>
    </p:spTree>
    <p:extLst>
      <p:ext uri="{BB962C8B-B14F-4D97-AF65-F5344CB8AC3E}">
        <p14:creationId xmlns:p14="http://schemas.microsoft.com/office/powerpoint/2010/main" val="3400686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477D8-88D8-78E8-31A9-68E30CDF62FE}"/>
              </a:ext>
            </a:extLst>
          </p:cNvPr>
          <p:cNvSpPr>
            <a:spLocks noGrp="1"/>
          </p:cNvSpPr>
          <p:nvPr>
            <p:ph type="title"/>
          </p:nvPr>
        </p:nvSpPr>
        <p:spPr/>
        <p:txBody>
          <a:bodyPr>
            <a:normAutofit fontScale="90000"/>
          </a:bodyPr>
          <a:lstStyle/>
          <a:p>
            <a:r>
              <a:rPr lang="en-ZA" dirty="0"/>
              <a:t>MONITORING</a:t>
            </a:r>
            <a:br>
              <a:rPr lang="en-ZA" dirty="0"/>
            </a:br>
            <a:r>
              <a:rPr lang="en-ZA" dirty="0"/>
              <a:t> AND EVALUATION</a:t>
            </a:r>
          </a:p>
        </p:txBody>
      </p:sp>
      <p:sp>
        <p:nvSpPr>
          <p:cNvPr id="3" name="Content Placeholder 2">
            <a:extLst>
              <a:ext uri="{FF2B5EF4-FFF2-40B4-BE49-F238E27FC236}">
                <a16:creationId xmlns:a16="http://schemas.microsoft.com/office/drawing/2014/main" id="{68833ACB-2144-F8AC-18FA-EF22A87F13A2}"/>
              </a:ext>
            </a:extLst>
          </p:cNvPr>
          <p:cNvSpPr>
            <a:spLocks noGrp="1"/>
          </p:cNvSpPr>
          <p:nvPr>
            <p:ph idx="1"/>
          </p:nvPr>
        </p:nvSpPr>
        <p:spPr/>
        <p:txBody>
          <a:bodyPr/>
          <a:lstStyle/>
          <a:p>
            <a:r>
              <a:rPr lang="en-ZA" dirty="0"/>
              <a:t>South African Open Science Observatory</a:t>
            </a:r>
          </a:p>
          <a:p>
            <a:r>
              <a:rPr lang="en-US" sz="1800" dirty="0">
                <a:effectLst/>
                <a:latin typeface="Arial" panose="020B0604020202020204" pitchFamily="34" charset="0"/>
                <a:ea typeface="Calibri" panose="020F0502020204030204" pitchFamily="34" charset="0"/>
              </a:rPr>
              <a:t>make available to stakeholders appropriate online tools for the monitoring and evaluation of the implementation</a:t>
            </a:r>
            <a:endParaRPr lang="en-ZA" sz="1800" dirty="0">
              <a:effectLst/>
              <a:latin typeface="Arial" panose="020B0604020202020204" pitchFamily="34" charset="0"/>
              <a:ea typeface="Calibri" panose="020F0502020204030204" pitchFamily="34" charset="0"/>
            </a:endParaRPr>
          </a:p>
          <a:p>
            <a:r>
              <a:rPr lang="en-US" sz="1800" dirty="0">
                <a:effectLst/>
                <a:latin typeface="Arial" panose="020B0604020202020204" pitchFamily="34" charset="0"/>
                <a:ea typeface="Calibri" panose="020F0502020204030204" pitchFamily="34" charset="0"/>
              </a:rPr>
              <a:t>establishment of the Open Science Observatory shall take into consideration the existence of other entities that have similar functional scope</a:t>
            </a:r>
            <a:endParaRPr lang="en-ZA" dirty="0"/>
          </a:p>
        </p:txBody>
      </p:sp>
      <p:sp>
        <p:nvSpPr>
          <p:cNvPr id="4" name="Slide Number Placeholder 3">
            <a:extLst>
              <a:ext uri="{FF2B5EF4-FFF2-40B4-BE49-F238E27FC236}">
                <a16:creationId xmlns:a16="http://schemas.microsoft.com/office/drawing/2014/main" id="{26B1B6CA-966F-65E7-D0D0-8A12BD531649}"/>
              </a:ext>
            </a:extLst>
          </p:cNvPr>
          <p:cNvSpPr>
            <a:spLocks noGrp="1"/>
          </p:cNvSpPr>
          <p:nvPr>
            <p:ph type="sldNum" sz="quarter" idx="12"/>
          </p:nvPr>
        </p:nvSpPr>
        <p:spPr/>
        <p:txBody>
          <a:bodyPr/>
          <a:lstStyle/>
          <a:p>
            <a:pPr>
              <a:defRPr/>
            </a:pPr>
            <a:fld id="{2350B57E-89E3-47BE-8312-A52B2945A696}" type="slidenum">
              <a:rPr lang="en-ZA" altLang="en-US" smtClean="0"/>
              <a:pPr>
                <a:defRPr/>
              </a:pPr>
              <a:t>23</a:t>
            </a:fld>
            <a:endParaRPr lang="en-ZA" altLang="en-US"/>
          </a:p>
        </p:txBody>
      </p:sp>
      <p:grpSp>
        <p:nvGrpSpPr>
          <p:cNvPr id="5" name="Group 4">
            <a:extLst>
              <a:ext uri="{FF2B5EF4-FFF2-40B4-BE49-F238E27FC236}">
                <a16:creationId xmlns:a16="http://schemas.microsoft.com/office/drawing/2014/main" id="{BA188CF2-E84A-C92B-2F99-A2715579415E}"/>
              </a:ext>
            </a:extLst>
          </p:cNvPr>
          <p:cNvGrpSpPr/>
          <p:nvPr/>
        </p:nvGrpSpPr>
        <p:grpSpPr>
          <a:xfrm>
            <a:off x="9020379" y="278134"/>
            <a:ext cx="3133521" cy="6468359"/>
            <a:chOff x="9020379" y="278134"/>
            <a:chExt cx="3133521" cy="6468359"/>
          </a:xfrm>
        </p:grpSpPr>
        <p:pic>
          <p:nvPicPr>
            <p:cNvPr id="6" name="Picture 2">
              <a:extLst>
                <a:ext uri="{FF2B5EF4-FFF2-40B4-BE49-F238E27FC236}">
                  <a16:creationId xmlns:a16="http://schemas.microsoft.com/office/drawing/2014/main" id="{93ED70ED-038D-1A3D-A7FC-4D520BC09ED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20379" y="278134"/>
              <a:ext cx="3133521" cy="1080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B0C92E4-D42A-52BE-FF9A-3B791198DC64}"/>
                </a:ext>
              </a:extLst>
            </p:cNvPr>
            <p:cNvSpPr txBox="1"/>
            <p:nvPr/>
          </p:nvSpPr>
          <p:spPr>
            <a:xfrm>
              <a:off x="10085096" y="6484883"/>
              <a:ext cx="1577676" cy="261610"/>
            </a:xfrm>
            <a:prstGeom prst="rect">
              <a:avLst/>
            </a:prstGeom>
            <a:noFill/>
          </p:spPr>
          <p:txBody>
            <a:bodyPr wrap="none" rtlCol="0">
              <a:spAutoFit/>
            </a:bodyPr>
            <a:lstStyle/>
            <a:p>
              <a:r>
                <a:rPr lang="en-ZA" sz="1100" dirty="0">
                  <a:solidFill>
                    <a:schemeClr val="bg1">
                      <a:lumMod val="65000"/>
                    </a:schemeClr>
                  </a:solidFill>
                </a:rPr>
                <a:t>Image: www.sarao.ac.za</a:t>
              </a:r>
            </a:p>
          </p:txBody>
        </p:sp>
      </p:grpSp>
    </p:spTree>
    <p:extLst>
      <p:ext uri="{BB962C8B-B14F-4D97-AF65-F5344CB8AC3E}">
        <p14:creationId xmlns:p14="http://schemas.microsoft.com/office/powerpoint/2010/main" val="1070897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F027C-B959-A75C-3FF0-C722802EC633}"/>
              </a:ext>
            </a:extLst>
          </p:cNvPr>
          <p:cNvSpPr>
            <a:spLocks noGrp="1"/>
          </p:cNvSpPr>
          <p:nvPr>
            <p:ph type="title"/>
          </p:nvPr>
        </p:nvSpPr>
        <p:spPr/>
        <p:txBody>
          <a:bodyPr>
            <a:normAutofit fontScale="90000"/>
          </a:bodyPr>
          <a:lstStyle/>
          <a:p>
            <a:r>
              <a:rPr lang="en-ZA" dirty="0"/>
              <a:t>GOVERNANCE</a:t>
            </a:r>
            <a:br>
              <a:rPr lang="en-ZA" dirty="0"/>
            </a:br>
            <a:r>
              <a:rPr lang="en-ZA" dirty="0"/>
              <a:t> RESOURCES, STAKEHOLDERS, </a:t>
            </a:r>
            <a:br>
              <a:rPr lang="en-ZA" dirty="0"/>
            </a:br>
            <a:r>
              <a:rPr lang="en-ZA" dirty="0"/>
              <a:t>   RESPONSIBILITIES</a:t>
            </a:r>
          </a:p>
        </p:txBody>
      </p:sp>
      <p:sp>
        <p:nvSpPr>
          <p:cNvPr id="3" name="Content Placeholder 2">
            <a:extLst>
              <a:ext uri="{FF2B5EF4-FFF2-40B4-BE49-F238E27FC236}">
                <a16:creationId xmlns:a16="http://schemas.microsoft.com/office/drawing/2014/main" id="{DE7C7263-F045-3509-0F91-7CF5DEE963FB}"/>
              </a:ext>
            </a:extLst>
          </p:cNvPr>
          <p:cNvSpPr>
            <a:spLocks noGrp="1"/>
          </p:cNvSpPr>
          <p:nvPr>
            <p:ph idx="1"/>
          </p:nvPr>
        </p:nvSpPr>
        <p:spPr>
          <a:xfrm>
            <a:off x="1913467" y="2133600"/>
            <a:ext cx="9999133" cy="4114800"/>
          </a:xfrm>
        </p:spPr>
        <p:txBody>
          <a:bodyPr/>
          <a:lstStyle/>
          <a:p>
            <a:r>
              <a:rPr lang="en-US" dirty="0"/>
              <a:t>Governance</a:t>
            </a:r>
          </a:p>
          <a:p>
            <a:pPr lvl="1"/>
            <a:r>
              <a:rPr lang="en-US" dirty="0"/>
              <a:t>Open Science Advisory Board (</a:t>
            </a:r>
            <a:r>
              <a:rPr lang="en-US" dirty="0" err="1"/>
              <a:t>OSAB</a:t>
            </a:r>
            <a:r>
              <a:rPr lang="en-US" dirty="0"/>
              <a:t>)</a:t>
            </a:r>
          </a:p>
          <a:p>
            <a:pPr lvl="1"/>
            <a:r>
              <a:rPr lang="en-US" dirty="0"/>
              <a:t>National Stakeholder Forum(s) to provide input into the </a:t>
            </a:r>
            <a:r>
              <a:rPr lang="en-US" dirty="0" err="1"/>
              <a:t>OSAB</a:t>
            </a:r>
            <a:endParaRPr lang="en-US" dirty="0"/>
          </a:p>
          <a:p>
            <a:r>
              <a:rPr lang="en-ZA" dirty="0" err="1"/>
              <a:t>OSAB</a:t>
            </a:r>
            <a:r>
              <a:rPr lang="en-ZA" dirty="0"/>
              <a:t> shall approve an Open Science Implementation Plan </a:t>
            </a:r>
          </a:p>
        </p:txBody>
      </p:sp>
      <p:sp>
        <p:nvSpPr>
          <p:cNvPr id="4" name="Slide Number Placeholder 3">
            <a:extLst>
              <a:ext uri="{FF2B5EF4-FFF2-40B4-BE49-F238E27FC236}">
                <a16:creationId xmlns:a16="http://schemas.microsoft.com/office/drawing/2014/main" id="{0B3C01B8-DEC3-642D-A4D9-9FA842ABDFB4}"/>
              </a:ext>
            </a:extLst>
          </p:cNvPr>
          <p:cNvSpPr>
            <a:spLocks noGrp="1"/>
          </p:cNvSpPr>
          <p:nvPr>
            <p:ph type="sldNum" sz="quarter" idx="12"/>
          </p:nvPr>
        </p:nvSpPr>
        <p:spPr/>
        <p:txBody>
          <a:bodyPr/>
          <a:lstStyle/>
          <a:p>
            <a:pPr>
              <a:defRPr/>
            </a:pPr>
            <a:fld id="{2350B57E-89E3-47BE-8312-A52B2945A696}" type="slidenum">
              <a:rPr lang="en-ZA" altLang="en-US" smtClean="0"/>
              <a:pPr>
                <a:defRPr/>
              </a:pPr>
              <a:t>24</a:t>
            </a:fld>
            <a:endParaRPr lang="en-ZA" altLang="en-US"/>
          </a:p>
        </p:txBody>
      </p:sp>
      <p:grpSp>
        <p:nvGrpSpPr>
          <p:cNvPr id="5" name="Group 4">
            <a:extLst>
              <a:ext uri="{FF2B5EF4-FFF2-40B4-BE49-F238E27FC236}">
                <a16:creationId xmlns:a16="http://schemas.microsoft.com/office/drawing/2014/main" id="{AA00A1F9-0D3A-BF11-1B05-B09E33DFB4D2}"/>
              </a:ext>
            </a:extLst>
          </p:cNvPr>
          <p:cNvGrpSpPr/>
          <p:nvPr/>
        </p:nvGrpSpPr>
        <p:grpSpPr>
          <a:xfrm>
            <a:off x="8731668" y="0"/>
            <a:ext cx="3460332" cy="6498857"/>
            <a:chOff x="8806049" y="-62502"/>
            <a:chExt cx="3460332" cy="6498857"/>
          </a:xfrm>
        </p:grpSpPr>
        <p:grpSp>
          <p:nvGrpSpPr>
            <p:cNvPr id="6" name="Group 5">
              <a:extLst>
                <a:ext uri="{FF2B5EF4-FFF2-40B4-BE49-F238E27FC236}">
                  <a16:creationId xmlns:a16="http://schemas.microsoft.com/office/drawing/2014/main" id="{2BB0933E-955A-67BD-7A34-ADBAA4B8E926}"/>
                </a:ext>
              </a:extLst>
            </p:cNvPr>
            <p:cNvGrpSpPr>
              <a:grpSpLocks noChangeAspect="1"/>
            </p:cNvGrpSpPr>
            <p:nvPr/>
          </p:nvGrpSpPr>
          <p:grpSpPr>
            <a:xfrm>
              <a:off x="8806049" y="-62502"/>
              <a:ext cx="3460332" cy="1080000"/>
              <a:chOff x="1079836" y="772171"/>
              <a:chExt cx="2346767" cy="751569"/>
            </a:xfrm>
          </p:grpSpPr>
          <p:pic>
            <p:nvPicPr>
              <p:cNvPr id="8" name="Picture 7">
                <a:extLst>
                  <a:ext uri="{FF2B5EF4-FFF2-40B4-BE49-F238E27FC236}">
                    <a16:creationId xmlns:a16="http://schemas.microsoft.com/office/drawing/2014/main" id="{DB66DA10-4CB0-DF0F-9EB4-C1BBA0248B5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7015" b="19296"/>
              <a:stretch/>
            </p:blipFill>
            <p:spPr bwMode="auto">
              <a:xfrm>
                <a:off x="1079836" y="772171"/>
                <a:ext cx="1470977" cy="751569"/>
              </a:xfrm>
              <a:prstGeom prst="rect">
                <a:avLst/>
              </a:prstGeom>
              <a:noFill/>
              <a:ln>
                <a:noFill/>
              </a:ln>
            </p:spPr>
          </p:pic>
          <p:pic>
            <p:nvPicPr>
              <p:cNvPr id="9" name="Picture 8">
                <a:extLst>
                  <a:ext uri="{FF2B5EF4-FFF2-40B4-BE49-F238E27FC236}">
                    <a16:creationId xmlns:a16="http://schemas.microsoft.com/office/drawing/2014/main" id="{B2C024C7-BBA4-A936-00F0-BAEAA68FE61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7015" b="19296"/>
              <a:stretch/>
            </p:blipFill>
            <p:spPr bwMode="auto">
              <a:xfrm flipH="1">
                <a:off x="1955627" y="772171"/>
                <a:ext cx="1470976" cy="751569"/>
              </a:xfrm>
              <a:prstGeom prst="rect">
                <a:avLst/>
              </a:prstGeom>
              <a:noFill/>
              <a:ln>
                <a:noFill/>
              </a:ln>
            </p:spPr>
          </p:pic>
        </p:grpSp>
        <p:sp>
          <p:nvSpPr>
            <p:cNvPr id="7" name="TextBox 6">
              <a:extLst>
                <a:ext uri="{FF2B5EF4-FFF2-40B4-BE49-F238E27FC236}">
                  <a16:creationId xmlns:a16="http://schemas.microsoft.com/office/drawing/2014/main" id="{ECD42B1F-3B53-B035-02D4-F43680406D98}"/>
                </a:ext>
              </a:extLst>
            </p:cNvPr>
            <p:cNvSpPr txBox="1"/>
            <p:nvPr/>
          </p:nvSpPr>
          <p:spPr>
            <a:xfrm>
              <a:off x="9519474" y="6174745"/>
              <a:ext cx="2672526" cy="261610"/>
            </a:xfrm>
            <a:prstGeom prst="rect">
              <a:avLst/>
            </a:prstGeom>
            <a:noFill/>
          </p:spPr>
          <p:txBody>
            <a:bodyPr wrap="none" rtlCol="0">
              <a:spAutoFit/>
            </a:bodyPr>
            <a:lstStyle/>
            <a:p>
              <a:r>
                <a:rPr lang="en-ZA" sz="1100" dirty="0">
                  <a:solidFill>
                    <a:schemeClr val="bg1">
                      <a:lumMod val="75000"/>
                    </a:schemeClr>
                  </a:solidFill>
                </a:rPr>
                <a:t>Image credit African Open Science Platform</a:t>
              </a:r>
            </a:p>
          </p:txBody>
        </p:sp>
      </p:grpSp>
    </p:spTree>
    <p:extLst>
      <p:ext uri="{BB962C8B-B14F-4D97-AF65-F5344CB8AC3E}">
        <p14:creationId xmlns:p14="http://schemas.microsoft.com/office/powerpoint/2010/main" val="1168912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Title 3">
            <a:extLst>
              <a:ext uri="{FF2B5EF4-FFF2-40B4-BE49-F238E27FC236}">
                <a16:creationId xmlns:a16="http://schemas.microsoft.com/office/drawing/2014/main" id="{80056D07-D0F3-4848-A24B-DE807E28110D}"/>
              </a:ext>
            </a:extLst>
          </p:cNvPr>
          <p:cNvSpPr>
            <a:spLocks noGrp="1"/>
          </p:cNvSpPr>
          <p:nvPr>
            <p:ph type="title"/>
          </p:nvPr>
        </p:nvSpPr>
        <p:spPr>
          <a:xfrm>
            <a:off x="2362200" y="152400"/>
            <a:ext cx="8534400" cy="762000"/>
          </a:xfrm>
        </p:spPr>
        <p:txBody>
          <a:bodyPr>
            <a:noAutofit/>
          </a:bodyPr>
          <a:lstStyle/>
          <a:p>
            <a:pPr eaLnBrk="1" fontAlgn="auto" hangingPunct="1">
              <a:spcAft>
                <a:spcPts val="0"/>
              </a:spcAft>
              <a:defRPr/>
            </a:pPr>
            <a:r>
              <a:rPr lang="en-ZA" sz="3200" dirty="0"/>
              <a:t>DECISIONS</a:t>
            </a:r>
            <a:endParaRPr lang="en-US" altLang="en-US" sz="3600" b="1" dirty="0">
              <a:solidFill>
                <a:srgbClr val="000000"/>
              </a:solidFill>
            </a:endParaRPr>
          </a:p>
        </p:txBody>
      </p:sp>
      <p:sp>
        <p:nvSpPr>
          <p:cNvPr id="14340" name="Content Placeholder 4"/>
          <p:cNvSpPr>
            <a:spLocks noGrp="1"/>
          </p:cNvSpPr>
          <p:nvPr>
            <p:ph idx="1"/>
          </p:nvPr>
        </p:nvSpPr>
        <p:spPr>
          <a:xfrm>
            <a:off x="2133600" y="972079"/>
            <a:ext cx="4191000" cy="5341938"/>
          </a:xfrm>
        </p:spPr>
        <p:txBody>
          <a:bodyPr/>
          <a:lstStyle/>
          <a:p>
            <a:r>
              <a:rPr lang="en-US" sz="2400" dirty="0">
                <a:solidFill>
                  <a:srgbClr val="FF0000"/>
                </a:solidFill>
                <a:sym typeface="Wingdings" panose="05000000000000000000" pitchFamily="2" charset="2"/>
              </a:rPr>
              <a:t></a:t>
            </a:r>
            <a:r>
              <a:rPr lang="en-US" sz="2400" dirty="0"/>
              <a:t>DSI Exco submission of Draft 1, accepted 2022</a:t>
            </a:r>
          </a:p>
          <a:p>
            <a:r>
              <a:rPr lang="en-US" sz="2400" dirty="0">
                <a:solidFill>
                  <a:srgbClr val="FF0000"/>
                </a:solidFill>
                <a:sym typeface="Wingdings" panose="05000000000000000000" pitchFamily="2" charset="2"/>
              </a:rPr>
              <a:t> </a:t>
            </a:r>
            <a:r>
              <a:rPr lang="en-ZA" sz="2400" dirty="0"/>
              <a:t>Economic Sectors, Investment, Employment and Infrastructure Development (</a:t>
            </a:r>
            <a:r>
              <a:rPr lang="en-ZA" sz="2400" dirty="0" err="1"/>
              <a:t>ESIEID</a:t>
            </a:r>
            <a:r>
              <a:rPr lang="en-ZA" sz="2400" dirty="0"/>
              <a:t>) cluster, accepted 2022</a:t>
            </a:r>
            <a:endParaRPr lang="en-US" sz="2400" dirty="0"/>
          </a:p>
          <a:p>
            <a:pPr eaLnBrk="1" hangingPunct="1"/>
            <a:endParaRPr lang="en-US" altLang="en-US" sz="2400" dirty="0"/>
          </a:p>
        </p:txBody>
      </p:sp>
      <p:sp>
        <p:nvSpPr>
          <p:cNvPr id="1434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25</a:t>
            </a:fld>
            <a:endParaRPr lang="en-ZA" altLang="en-US" sz="1400">
              <a:latin typeface="Arial" panose="020B0604020202020204" pitchFamily="34" charset="0"/>
              <a:ea typeface="ＭＳ Ｐゴシック" panose="020B0600070205080204" pitchFamily="34" charset="-128"/>
            </a:endParaRPr>
          </a:p>
        </p:txBody>
      </p:sp>
      <p:pic>
        <p:nvPicPr>
          <p:cNvPr id="5" name="Picture 4">
            <a:extLst>
              <a:ext uri="{FF2B5EF4-FFF2-40B4-BE49-F238E27FC236}">
                <a16:creationId xmlns:a16="http://schemas.microsoft.com/office/drawing/2014/main" id="{D3F330D0-A1CA-8164-FE1C-A25273637A75}"/>
              </a:ext>
            </a:extLst>
          </p:cNvPr>
          <p:cNvPicPr>
            <a:picLocks noChangeAspect="1"/>
          </p:cNvPicPr>
          <p:nvPr/>
        </p:nvPicPr>
        <p:blipFill>
          <a:blip r:embed="rId3"/>
          <a:stretch>
            <a:fillRect/>
          </a:stretch>
        </p:blipFill>
        <p:spPr>
          <a:xfrm>
            <a:off x="6858000" y="150758"/>
            <a:ext cx="4786593" cy="63929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88175601"/>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D16B4B3B-C198-5994-BE5F-2238494B2F2C}"/>
            </a:ext>
          </a:extLst>
        </p:cNvPr>
        <p:cNvGrpSpPr/>
        <p:nvPr/>
      </p:nvGrpSpPr>
      <p:grpSpPr>
        <a:xfrm>
          <a:off x="0" y="0"/>
          <a:ext cx="0" cy="0"/>
          <a:chOff x="0" y="0"/>
          <a:chExt cx="0" cy="0"/>
        </a:xfrm>
      </p:grpSpPr>
      <p:sp>
        <p:nvSpPr>
          <p:cNvPr id="5124" name="Title 3">
            <a:extLst>
              <a:ext uri="{FF2B5EF4-FFF2-40B4-BE49-F238E27FC236}">
                <a16:creationId xmlns:a16="http://schemas.microsoft.com/office/drawing/2014/main" id="{52B5DCAA-5EEC-E347-A4D9-037A6BD6CCA9}"/>
              </a:ext>
            </a:extLst>
          </p:cNvPr>
          <p:cNvSpPr>
            <a:spLocks noGrp="1"/>
          </p:cNvSpPr>
          <p:nvPr>
            <p:ph type="title"/>
          </p:nvPr>
        </p:nvSpPr>
        <p:spPr>
          <a:xfrm>
            <a:off x="2362200" y="152400"/>
            <a:ext cx="8534400" cy="762000"/>
          </a:xfrm>
        </p:spPr>
        <p:txBody>
          <a:bodyPr>
            <a:noAutofit/>
          </a:bodyPr>
          <a:lstStyle/>
          <a:p>
            <a:pPr eaLnBrk="1" fontAlgn="auto" hangingPunct="1">
              <a:spcAft>
                <a:spcPts val="0"/>
              </a:spcAft>
              <a:defRPr/>
            </a:pPr>
            <a:r>
              <a:rPr lang="en-ZA" sz="3200" dirty="0"/>
              <a:t>DECISIONS</a:t>
            </a:r>
            <a:endParaRPr lang="en-US" altLang="en-US" sz="3600" b="1" dirty="0">
              <a:solidFill>
                <a:srgbClr val="000000"/>
              </a:solidFill>
            </a:endParaRPr>
          </a:p>
        </p:txBody>
      </p:sp>
      <p:sp>
        <p:nvSpPr>
          <p:cNvPr id="14340" name="Content Placeholder 4">
            <a:extLst>
              <a:ext uri="{FF2B5EF4-FFF2-40B4-BE49-F238E27FC236}">
                <a16:creationId xmlns:a16="http://schemas.microsoft.com/office/drawing/2014/main" id="{C467D829-FAE0-57A3-B2D7-A3E942F715D8}"/>
              </a:ext>
            </a:extLst>
          </p:cNvPr>
          <p:cNvSpPr>
            <a:spLocks noGrp="1"/>
          </p:cNvSpPr>
          <p:nvPr>
            <p:ph idx="1"/>
          </p:nvPr>
        </p:nvSpPr>
        <p:spPr>
          <a:xfrm>
            <a:off x="2133600" y="972079"/>
            <a:ext cx="4191000" cy="5341938"/>
          </a:xfrm>
        </p:spPr>
        <p:txBody>
          <a:bodyPr/>
          <a:lstStyle/>
          <a:p>
            <a:r>
              <a:rPr lang="en-US" sz="2400" dirty="0">
                <a:solidFill>
                  <a:srgbClr val="FF0000"/>
                </a:solidFill>
                <a:sym typeface="Wingdings" panose="05000000000000000000" pitchFamily="2" charset="2"/>
              </a:rPr>
              <a:t></a:t>
            </a:r>
            <a:r>
              <a:rPr lang="en-US" sz="2400" dirty="0"/>
              <a:t>DSI Exco submission of Draft 1, accepted 2022</a:t>
            </a:r>
          </a:p>
          <a:p>
            <a:r>
              <a:rPr lang="en-US" sz="2400" dirty="0">
                <a:solidFill>
                  <a:srgbClr val="FF0000"/>
                </a:solidFill>
                <a:sym typeface="Wingdings" panose="05000000000000000000" pitchFamily="2" charset="2"/>
              </a:rPr>
              <a:t> </a:t>
            </a:r>
            <a:r>
              <a:rPr lang="en-ZA" sz="2400" dirty="0"/>
              <a:t>Economic Sectors, Investment, Employment and Infrastructure Development (</a:t>
            </a:r>
            <a:r>
              <a:rPr lang="en-ZA" sz="2400" dirty="0" err="1"/>
              <a:t>ESIEID</a:t>
            </a:r>
            <a:r>
              <a:rPr lang="en-ZA" sz="2400" dirty="0"/>
              <a:t>) cluster, accepted 2022</a:t>
            </a:r>
            <a:endParaRPr lang="en-US" sz="2400" dirty="0"/>
          </a:p>
          <a:p>
            <a:r>
              <a:rPr lang="en-US" sz="2400" dirty="0"/>
              <a:t>Submission to Cabinet started 2022</a:t>
            </a:r>
          </a:p>
          <a:p>
            <a:r>
              <a:rPr lang="en-US" sz="2400" dirty="0"/>
              <a:t>Restarted 2024…</a:t>
            </a:r>
          </a:p>
          <a:p>
            <a:pPr eaLnBrk="1" hangingPunct="1"/>
            <a:endParaRPr lang="en-US" altLang="en-US" sz="2400" dirty="0"/>
          </a:p>
        </p:txBody>
      </p:sp>
      <p:sp>
        <p:nvSpPr>
          <p:cNvPr id="14341" name="Slide Number Placeholder 1">
            <a:extLst>
              <a:ext uri="{FF2B5EF4-FFF2-40B4-BE49-F238E27FC236}">
                <a16:creationId xmlns:a16="http://schemas.microsoft.com/office/drawing/2014/main" id="{9E3F6CB4-F96E-AA51-3C98-3AD958582C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26</a:t>
            </a:fld>
            <a:endParaRPr lang="en-ZA" altLang="en-US" sz="1400">
              <a:latin typeface="Arial" panose="020B0604020202020204" pitchFamily="34" charset="0"/>
              <a:ea typeface="ＭＳ Ｐゴシック" panose="020B0600070205080204" pitchFamily="34" charset="-128"/>
            </a:endParaRPr>
          </a:p>
        </p:txBody>
      </p:sp>
      <p:pic>
        <p:nvPicPr>
          <p:cNvPr id="5" name="Picture 4">
            <a:extLst>
              <a:ext uri="{FF2B5EF4-FFF2-40B4-BE49-F238E27FC236}">
                <a16:creationId xmlns:a16="http://schemas.microsoft.com/office/drawing/2014/main" id="{2F83A2EC-B15D-9717-E345-373031DC3C5F}"/>
              </a:ext>
            </a:extLst>
          </p:cNvPr>
          <p:cNvPicPr>
            <a:picLocks noChangeAspect="1"/>
          </p:cNvPicPr>
          <p:nvPr/>
        </p:nvPicPr>
        <p:blipFill>
          <a:blip r:embed="rId3"/>
          <a:stretch>
            <a:fillRect/>
          </a:stretch>
        </p:blipFill>
        <p:spPr>
          <a:xfrm>
            <a:off x="6858000" y="150758"/>
            <a:ext cx="4786593" cy="63929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5415563"/>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Title 3">
            <a:extLst>
              <a:ext uri="{FF2B5EF4-FFF2-40B4-BE49-F238E27FC236}">
                <a16:creationId xmlns:a16="http://schemas.microsoft.com/office/drawing/2014/main" id="{27109B2B-C200-48A4-B691-B2580A319421}"/>
              </a:ext>
            </a:extLst>
          </p:cNvPr>
          <p:cNvSpPr>
            <a:spLocks noGrp="1"/>
          </p:cNvSpPr>
          <p:nvPr>
            <p:ph type="title"/>
          </p:nvPr>
        </p:nvSpPr>
        <p:spPr>
          <a:xfrm>
            <a:off x="2057400" y="76200"/>
            <a:ext cx="8610600" cy="609600"/>
          </a:xfrm>
        </p:spPr>
        <p:txBody>
          <a:bodyPr>
            <a:normAutofit fontScale="90000"/>
          </a:bodyPr>
          <a:lstStyle/>
          <a:p>
            <a:pPr eaLnBrk="1" fontAlgn="auto" hangingPunct="1">
              <a:spcAft>
                <a:spcPts val="0"/>
              </a:spcAft>
              <a:defRPr/>
            </a:pPr>
            <a:r>
              <a:rPr lang="en-US" altLang="en-US" sz="4000" dirty="0">
                <a:solidFill>
                  <a:schemeClr val="tx2">
                    <a:satMod val="130000"/>
                  </a:schemeClr>
                </a:solidFill>
              </a:rPr>
              <a:t>PROBLEM STATEMENT (1/2)</a:t>
            </a:r>
            <a:endParaRPr lang="en-US" altLang="en-US" sz="4000" b="1" dirty="0">
              <a:solidFill>
                <a:srgbClr val="000000"/>
              </a:solidFill>
            </a:endParaRPr>
          </a:p>
        </p:txBody>
      </p:sp>
      <p:sp>
        <p:nvSpPr>
          <p:cNvPr id="12292" name="Content Placeholder 4"/>
          <p:cNvSpPr>
            <a:spLocks noGrp="1"/>
          </p:cNvSpPr>
          <p:nvPr>
            <p:ph idx="1"/>
          </p:nvPr>
        </p:nvSpPr>
        <p:spPr>
          <a:xfrm>
            <a:off x="1447800" y="1905000"/>
            <a:ext cx="10363200" cy="4800600"/>
          </a:xfrm>
        </p:spPr>
        <p:txBody>
          <a:bodyPr/>
          <a:lstStyle/>
          <a:p>
            <a:r>
              <a:rPr lang="en-US" sz="2800" dirty="0"/>
              <a:t>2020: Reviews by the National Advisory Council on Innovation (NACI)</a:t>
            </a:r>
            <a:r>
              <a:rPr lang="en-US" sz="2800" i="1" dirty="0"/>
              <a:t> </a:t>
            </a:r>
            <a:r>
              <a:rPr lang="en-US" sz="2800" dirty="0"/>
              <a:t>show declining global competitiveness of innovation in South Africa</a:t>
            </a:r>
            <a:endParaRPr lang="en-US" sz="2000" dirty="0"/>
          </a:p>
          <a:p>
            <a:pPr lvl="1"/>
            <a:r>
              <a:rPr lang="en-US" sz="2400" dirty="0"/>
              <a:t>Disparity across higher education and research performing </a:t>
            </a:r>
            <a:r>
              <a:rPr lang="en-US" sz="2400" dirty="0" err="1"/>
              <a:t>organisations</a:t>
            </a:r>
            <a:r>
              <a:rPr lang="en-US" sz="2400" dirty="0"/>
              <a:t> aggravated by hurdles to accessing research publications and outputs</a:t>
            </a:r>
          </a:p>
          <a:p>
            <a:pPr lvl="1"/>
            <a:r>
              <a:rPr lang="en-US" sz="2400" dirty="0"/>
              <a:t>Research cyberinfrastructure for Open Science growing, … but requires clear policy framework and investment to </a:t>
            </a:r>
            <a:r>
              <a:rPr lang="en-US" sz="2400" dirty="0" err="1"/>
              <a:t>realise</a:t>
            </a:r>
            <a:r>
              <a:rPr lang="en-US" sz="2400" dirty="0"/>
              <a:t> its full potential and equality of opportunity</a:t>
            </a:r>
          </a:p>
        </p:txBody>
      </p:sp>
      <p:sp>
        <p:nvSpPr>
          <p:cNvPr id="1229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C51FCA6F-6FF3-4ADE-AD20-5987A4B25FD1}"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3</a:t>
            </a:fld>
            <a:endParaRPr lang="en-ZA" altLang="en-US" sz="1400">
              <a:latin typeface="Arial" panose="020B0604020202020204" pitchFamily="34" charset="0"/>
              <a:ea typeface="ＭＳ Ｐゴシック" panose="020B0600070205080204" pitchFamily="34" charset="-128"/>
            </a:endParaRPr>
          </a:p>
        </p:txBody>
      </p:sp>
      <p:grpSp>
        <p:nvGrpSpPr>
          <p:cNvPr id="6" name="Group 5">
            <a:extLst>
              <a:ext uri="{FF2B5EF4-FFF2-40B4-BE49-F238E27FC236}">
                <a16:creationId xmlns:a16="http://schemas.microsoft.com/office/drawing/2014/main" id="{75286293-B0B8-47DC-AD86-0E5556D980EF}"/>
              </a:ext>
            </a:extLst>
          </p:cNvPr>
          <p:cNvGrpSpPr>
            <a:grpSpLocks noChangeAspect="1"/>
          </p:cNvGrpSpPr>
          <p:nvPr/>
        </p:nvGrpSpPr>
        <p:grpSpPr>
          <a:xfrm>
            <a:off x="8731668" y="0"/>
            <a:ext cx="3460332" cy="1087444"/>
            <a:chOff x="1079836" y="772171"/>
            <a:chExt cx="2346767" cy="751569"/>
          </a:xfrm>
        </p:grpSpPr>
        <p:pic>
          <p:nvPicPr>
            <p:cNvPr id="8" name="Picture 7">
              <a:extLst>
                <a:ext uri="{FF2B5EF4-FFF2-40B4-BE49-F238E27FC236}">
                  <a16:creationId xmlns:a16="http://schemas.microsoft.com/office/drawing/2014/main" id="{659BD14F-C401-4A03-A6A1-14B6F8BFFB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7015" b="19296"/>
            <a:stretch/>
          </p:blipFill>
          <p:spPr bwMode="auto">
            <a:xfrm>
              <a:off x="1079836" y="772171"/>
              <a:ext cx="1470977" cy="751569"/>
            </a:xfrm>
            <a:prstGeom prst="rect">
              <a:avLst/>
            </a:prstGeom>
            <a:noFill/>
            <a:ln>
              <a:noFill/>
            </a:ln>
          </p:spPr>
        </p:pic>
        <p:pic>
          <p:nvPicPr>
            <p:cNvPr id="9" name="Picture 8">
              <a:extLst>
                <a:ext uri="{FF2B5EF4-FFF2-40B4-BE49-F238E27FC236}">
                  <a16:creationId xmlns:a16="http://schemas.microsoft.com/office/drawing/2014/main" id="{85AD439A-FA24-41F9-953E-6E916CDC574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7015" b="19296"/>
            <a:stretch/>
          </p:blipFill>
          <p:spPr bwMode="auto">
            <a:xfrm flipH="1">
              <a:off x="1955627" y="772171"/>
              <a:ext cx="1470976" cy="751569"/>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Title 3">
            <a:extLst>
              <a:ext uri="{FF2B5EF4-FFF2-40B4-BE49-F238E27FC236}">
                <a16:creationId xmlns:a16="http://schemas.microsoft.com/office/drawing/2014/main" id="{27109B2B-C200-48A4-B691-B2580A319421}"/>
              </a:ext>
            </a:extLst>
          </p:cNvPr>
          <p:cNvSpPr>
            <a:spLocks noGrp="1"/>
          </p:cNvSpPr>
          <p:nvPr>
            <p:ph type="title"/>
          </p:nvPr>
        </p:nvSpPr>
        <p:spPr>
          <a:xfrm>
            <a:off x="2057400" y="76200"/>
            <a:ext cx="8610600" cy="609600"/>
          </a:xfrm>
        </p:spPr>
        <p:txBody>
          <a:bodyPr>
            <a:normAutofit fontScale="90000"/>
          </a:bodyPr>
          <a:lstStyle/>
          <a:p>
            <a:pPr eaLnBrk="1" fontAlgn="auto" hangingPunct="1">
              <a:spcAft>
                <a:spcPts val="0"/>
              </a:spcAft>
              <a:defRPr/>
            </a:pPr>
            <a:r>
              <a:rPr lang="en-US" altLang="en-US" sz="4000" dirty="0">
                <a:solidFill>
                  <a:schemeClr val="tx2">
                    <a:satMod val="130000"/>
                  </a:schemeClr>
                </a:solidFill>
              </a:rPr>
              <a:t>PROBLEM STATEMENT (2/2)</a:t>
            </a:r>
            <a:endParaRPr lang="en-US" altLang="en-US" sz="4000" b="1" dirty="0">
              <a:solidFill>
                <a:srgbClr val="000000"/>
              </a:solidFill>
            </a:endParaRPr>
          </a:p>
        </p:txBody>
      </p:sp>
      <p:sp>
        <p:nvSpPr>
          <p:cNvPr id="12292" name="Content Placeholder 4"/>
          <p:cNvSpPr>
            <a:spLocks noGrp="1"/>
          </p:cNvSpPr>
          <p:nvPr>
            <p:ph idx="1"/>
          </p:nvPr>
        </p:nvSpPr>
        <p:spPr>
          <a:xfrm>
            <a:off x="1426633" y="1600200"/>
            <a:ext cx="10363200" cy="5486400"/>
          </a:xfrm>
        </p:spPr>
        <p:txBody>
          <a:bodyPr/>
          <a:lstStyle/>
          <a:p>
            <a:r>
              <a:rPr lang="en-US" sz="2800" dirty="0"/>
              <a:t>Open Science is transforming the global practice of publicly funded research and development</a:t>
            </a:r>
            <a:endParaRPr lang="en-ZA" sz="2800" dirty="0"/>
          </a:p>
          <a:p>
            <a:pPr lvl="1"/>
            <a:r>
              <a:rPr lang="en-US" sz="2400" dirty="0"/>
              <a:t>Competitiveness: requires understanding and implementing new research paradigms</a:t>
            </a:r>
            <a:r>
              <a:rPr lang="en-US" sz="2000" dirty="0"/>
              <a:t> </a:t>
            </a:r>
            <a:endParaRPr lang="en-US" sz="2400" dirty="0"/>
          </a:p>
          <a:p>
            <a:pPr lvl="1"/>
            <a:r>
              <a:rPr lang="en-US" sz="2400" dirty="0">
                <a:solidFill>
                  <a:srgbClr val="0070C0"/>
                </a:solidFill>
              </a:rPr>
              <a:t>Transition towards an open research culture requires an enabling environment and appropriate support mechanisms in place</a:t>
            </a:r>
          </a:p>
          <a:p>
            <a:pPr lvl="1"/>
            <a:r>
              <a:rPr lang="en-US" sz="2400" dirty="0"/>
              <a:t>Clear policy framework is needed.</a:t>
            </a:r>
            <a:endParaRPr lang="en-ZA" sz="2400" dirty="0"/>
          </a:p>
        </p:txBody>
      </p:sp>
      <p:sp>
        <p:nvSpPr>
          <p:cNvPr id="1229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C51FCA6F-6FF3-4ADE-AD20-5987A4B25FD1}"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4</a:t>
            </a:fld>
            <a:endParaRPr lang="en-ZA" altLang="en-US" sz="1400">
              <a:latin typeface="Arial" panose="020B0604020202020204" pitchFamily="34" charset="0"/>
              <a:ea typeface="ＭＳ Ｐゴシック" panose="020B0600070205080204" pitchFamily="34" charset="-128"/>
            </a:endParaRPr>
          </a:p>
        </p:txBody>
      </p:sp>
      <p:grpSp>
        <p:nvGrpSpPr>
          <p:cNvPr id="5" name="Group 4">
            <a:extLst>
              <a:ext uri="{FF2B5EF4-FFF2-40B4-BE49-F238E27FC236}">
                <a16:creationId xmlns:a16="http://schemas.microsoft.com/office/drawing/2014/main" id="{75286293-B0B8-47DC-AD86-0E5556D980EF}"/>
              </a:ext>
            </a:extLst>
          </p:cNvPr>
          <p:cNvGrpSpPr>
            <a:grpSpLocks noChangeAspect="1"/>
          </p:cNvGrpSpPr>
          <p:nvPr/>
        </p:nvGrpSpPr>
        <p:grpSpPr>
          <a:xfrm>
            <a:off x="8731668" y="0"/>
            <a:ext cx="3460332" cy="1087444"/>
            <a:chOff x="1079836" y="772171"/>
            <a:chExt cx="2346767" cy="751569"/>
          </a:xfrm>
        </p:grpSpPr>
        <p:pic>
          <p:nvPicPr>
            <p:cNvPr id="6" name="Picture 5">
              <a:extLst>
                <a:ext uri="{FF2B5EF4-FFF2-40B4-BE49-F238E27FC236}">
                  <a16:creationId xmlns:a16="http://schemas.microsoft.com/office/drawing/2014/main" id="{659BD14F-C401-4A03-A6A1-14B6F8BFFB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7015" b="19296"/>
            <a:stretch/>
          </p:blipFill>
          <p:spPr bwMode="auto">
            <a:xfrm>
              <a:off x="1079836" y="772171"/>
              <a:ext cx="1470977" cy="751569"/>
            </a:xfrm>
            <a:prstGeom prst="rect">
              <a:avLst/>
            </a:prstGeom>
            <a:noFill/>
            <a:ln>
              <a:noFill/>
            </a:ln>
          </p:spPr>
        </p:pic>
        <p:pic>
          <p:nvPicPr>
            <p:cNvPr id="7" name="Picture 6">
              <a:extLst>
                <a:ext uri="{FF2B5EF4-FFF2-40B4-BE49-F238E27FC236}">
                  <a16:creationId xmlns:a16="http://schemas.microsoft.com/office/drawing/2014/main" id="{85AD439A-FA24-41F9-953E-6E916CDC574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7015" b="19296"/>
            <a:stretch/>
          </p:blipFill>
          <p:spPr bwMode="auto">
            <a:xfrm flipH="1">
              <a:off x="1955627" y="772171"/>
              <a:ext cx="1470976" cy="751569"/>
            </a:xfrm>
            <a:prstGeom prst="rect">
              <a:avLst/>
            </a:prstGeom>
            <a:noFill/>
            <a:ln>
              <a:noFill/>
            </a:ln>
          </p:spPr>
        </p:pic>
      </p:grpSp>
    </p:spTree>
    <p:extLst>
      <p:ext uri="{BB962C8B-B14F-4D97-AF65-F5344CB8AC3E}">
        <p14:creationId xmlns:p14="http://schemas.microsoft.com/office/powerpoint/2010/main" val="1224376183"/>
      </p:ext>
    </p:extLst>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Title 3">
            <a:extLst>
              <a:ext uri="{FF2B5EF4-FFF2-40B4-BE49-F238E27FC236}">
                <a16:creationId xmlns:a16="http://schemas.microsoft.com/office/drawing/2014/main" id="{80056D07-D0F3-4848-A24B-DE807E28110D}"/>
              </a:ext>
            </a:extLst>
          </p:cNvPr>
          <p:cNvSpPr>
            <a:spLocks noGrp="1"/>
          </p:cNvSpPr>
          <p:nvPr>
            <p:ph type="title"/>
          </p:nvPr>
        </p:nvSpPr>
        <p:spPr>
          <a:xfrm>
            <a:off x="2362200" y="152400"/>
            <a:ext cx="7543800" cy="457200"/>
          </a:xfrm>
        </p:spPr>
        <p:txBody>
          <a:bodyPr>
            <a:normAutofit fontScale="90000"/>
          </a:bodyPr>
          <a:lstStyle/>
          <a:p>
            <a:pPr eaLnBrk="1" fontAlgn="auto" hangingPunct="1">
              <a:spcAft>
                <a:spcPts val="0"/>
              </a:spcAft>
              <a:defRPr/>
            </a:pPr>
            <a:r>
              <a:rPr lang="en-US" altLang="en-US" sz="4000" dirty="0">
                <a:solidFill>
                  <a:schemeClr val="tx2">
                    <a:satMod val="130000"/>
                  </a:schemeClr>
                </a:solidFill>
              </a:rPr>
              <a:t>OBJECTIVES </a:t>
            </a:r>
            <a:endParaRPr lang="en-US" altLang="en-US" sz="4000" b="1" dirty="0">
              <a:solidFill>
                <a:srgbClr val="000000"/>
              </a:solidFill>
            </a:endParaRPr>
          </a:p>
        </p:txBody>
      </p:sp>
      <p:sp>
        <p:nvSpPr>
          <p:cNvPr id="14340" name="Content Placeholder 4"/>
          <p:cNvSpPr>
            <a:spLocks noGrp="1"/>
          </p:cNvSpPr>
          <p:nvPr>
            <p:ph idx="1"/>
          </p:nvPr>
        </p:nvSpPr>
        <p:spPr>
          <a:xfrm>
            <a:off x="1371600" y="1219200"/>
            <a:ext cx="10570633" cy="5334000"/>
          </a:xfrm>
        </p:spPr>
        <p:txBody>
          <a:bodyPr/>
          <a:lstStyle/>
          <a:p>
            <a:r>
              <a:rPr lang="en-US" sz="2400" dirty="0"/>
              <a:t>Adoption of an Open Science policy will </a:t>
            </a:r>
          </a:p>
          <a:p>
            <a:pPr lvl="1"/>
            <a:r>
              <a:rPr lang="en-US" sz="2000" dirty="0"/>
              <a:t>Facilitate equality of opportunity within South Africa’s National System of Innovation</a:t>
            </a:r>
          </a:p>
          <a:p>
            <a:pPr lvl="1"/>
            <a:r>
              <a:rPr lang="en-US" sz="2000" dirty="0"/>
              <a:t>Enhance opportunities for environmentally sustainable and inclusive socio-economic development through the scientific research </a:t>
            </a:r>
            <a:r>
              <a:rPr lang="en-US" sz="2000" dirty="0" err="1"/>
              <a:t>endeavour</a:t>
            </a:r>
            <a:endParaRPr lang="en-ZA" sz="2000" dirty="0"/>
          </a:p>
          <a:p>
            <a:r>
              <a:rPr lang="en-US" sz="2400" dirty="0"/>
              <a:t>Six inter-related outcomes</a:t>
            </a:r>
            <a:endParaRPr lang="en-ZA" sz="2400" dirty="0"/>
          </a:p>
          <a:p>
            <a:pPr lvl="1"/>
            <a:r>
              <a:rPr lang="en-US" sz="2000" b="1" dirty="0"/>
              <a:t>Open Access</a:t>
            </a:r>
            <a:r>
              <a:rPr lang="en-US" sz="2000" dirty="0"/>
              <a:t> </a:t>
            </a:r>
          </a:p>
          <a:p>
            <a:pPr lvl="1"/>
            <a:r>
              <a:rPr lang="en-US" sz="2000" b="1" dirty="0"/>
              <a:t>Open Data</a:t>
            </a:r>
            <a:r>
              <a:rPr lang="en-US" sz="2000" dirty="0"/>
              <a:t> </a:t>
            </a:r>
          </a:p>
          <a:p>
            <a:pPr lvl="1"/>
            <a:r>
              <a:rPr lang="en-US" sz="2000" b="1" dirty="0"/>
              <a:t>Open Source</a:t>
            </a:r>
            <a:r>
              <a:rPr lang="en-US" sz="2000" dirty="0"/>
              <a:t> </a:t>
            </a:r>
          </a:p>
          <a:p>
            <a:pPr lvl="1"/>
            <a:r>
              <a:rPr lang="en-US" sz="2000" b="1" dirty="0"/>
              <a:t>Open Resources</a:t>
            </a:r>
            <a:r>
              <a:rPr lang="en-US" sz="2000" dirty="0"/>
              <a:t> </a:t>
            </a:r>
          </a:p>
          <a:p>
            <a:pPr lvl="1"/>
            <a:r>
              <a:rPr lang="en-US" sz="2000" b="1" dirty="0"/>
              <a:t>Open Methods</a:t>
            </a:r>
            <a:r>
              <a:rPr lang="en-US" sz="2000" dirty="0"/>
              <a:t> </a:t>
            </a:r>
          </a:p>
          <a:p>
            <a:pPr lvl="1"/>
            <a:r>
              <a:rPr lang="en-US" sz="2000" b="1" dirty="0"/>
              <a:t>Open Review</a:t>
            </a:r>
            <a:endParaRPr lang="en-ZA" sz="2000" dirty="0"/>
          </a:p>
        </p:txBody>
      </p:sp>
      <p:sp>
        <p:nvSpPr>
          <p:cNvPr id="1434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spcBef>
                <a:spcPct val="0"/>
              </a:spcBef>
              <a:buClrTx/>
              <a:buSzTx/>
              <a:buFontTx/>
              <a:buNone/>
            </a:pPr>
            <a:fld id="{4E32F780-FBF4-4B97-9942-C0BD3EF60942}" type="slidenum">
              <a:rPr lang="en-ZA" altLang="en-US" sz="1400">
                <a:latin typeface="Arial" panose="020B0604020202020204" pitchFamily="34" charset="0"/>
                <a:ea typeface="ＭＳ Ｐゴシック" panose="020B0600070205080204" pitchFamily="34" charset="-128"/>
              </a:rPr>
              <a:pPr>
                <a:spcBef>
                  <a:spcPct val="0"/>
                </a:spcBef>
                <a:buClrTx/>
                <a:buSzTx/>
                <a:buFontTx/>
                <a:buNone/>
              </a:pPr>
              <a:t>5</a:t>
            </a:fld>
            <a:endParaRPr lang="en-ZA" altLang="en-US" sz="1400">
              <a:latin typeface="Arial" panose="020B0604020202020204" pitchFamily="34" charset="0"/>
              <a:ea typeface="ＭＳ Ｐゴシック" panose="020B0600070205080204" pitchFamily="34" charset="-128"/>
            </a:endParaRPr>
          </a:p>
        </p:txBody>
      </p:sp>
      <p:pic>
        <p:nvPicPr>
          <p:cNvPr id="5" name="Picture 4">
            <a:extLst>
              <a:ext uri="{FF2B5EF4-FFF2-40B4-BE49-F238E27FC236}">
                <a16:creationId xmlns:a16="http://schemas.microsoft.com/office/drawing/2014/main" id="{5D5581C3-EF20-4FD9-B086-296B0A0F327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3340" r="10671"/>
          <a:stretch/>
        </p:blipFill>
        <p:spPr bwMode="auto">
          <a:xfrm rot="5400000">
            <a:off x="-328877" y="332477"/>
            <a:ext cx="2032954" cy="1368000"/>
          </a:xfrm>
          <a:prstGeom prst="rect">
            <a:avLst/>
          </a:prstGeom>
          <a:noFill/>
          <a:ln>
            <a:noFill/>
          </a:ln>
        </p:spPr>
      </p:pic>
      <p:sp>
        <p:nvSpPr>
          <p:cNvPr id="6" name="TextBox 5">
            <a:extLst>
              <a:ext uri="{FF2B5EF4-FFF2-40B4-BE49-F238E27FC236}">
                <a16:creationId xmlns:a16="http://schemas.microsoft.com/office/drawing/2014/main" id="{870DD453-CADD-46AE-98B3-9A8FBDF631D5}"/>
              </a:ext>
            </a:extLst>
          </p:cNvPr>
          <p:cNvSpPr txBox="1"/>
          <p:nvPr/>
        </p:nvSpPr>
        <p:spPr>
          <a:xfrm>
            <a:off x="10369781" y="6584072"/>
            <a:ext cx="2672526" cy="261610"/>
          </a:xfrm>
          <a:prstGeom prst="rect">
            <a:avLst/>
          </a:prstGeom>
          <a:noFill/>
        </p:spPr>
        <p:txBody>
          <a:bodyPr wrap="none" rtlCol="0">
            <a:spAutoFit/>
          </a:bodyPr>
          <a:lstStyle/>
          <a:p>
            <a:r>
              <a:rPr lang="en-ZA" sz="1100" dirty="0">
                <a:solidFill>
                  <a:schemeClr val="bg1">
                    <a:lumMod val="75000"/>
                  </a:schemeClr>
                </a:solidFill>
              </a:rPr>
              <a:t>Image credit African Open Science Platform</a:t>
            </a:r>
          </a:p>
        </p:txBody>
      </p:sp>
    </p:spTree>
  </p:cSld>
  <p:clrMapOvr>
    <a:masterClrMapping/>
  </p:clrMapOvr>
  <mc:AlternateContent xmlns:mc="http://schemas.openxmlformats.org/markup-compatibility/2006" xmlns:p14="http://schemas.microsoft.com/office/powerpoint/2010/main">
    <mc:Choice Requires="p14">
      <p:transition p14:dur="0" advTm="10866"/>
    </mc:Choice>
    <mc:Fallback xmlns="">
      <p:transition advTm="1086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43933"/>
            <a:ext cx="10325099" cy="1143000"/>
          </a:xfrm>
        </p:spPr>
        <p:txBody>
          <a:bodyPr>
            <a:noAutofit/>
          </a:bodyPr>
          <a:lstStyle/>
          <a:p>
            <a:r>
              <a:rPr lang="en-US" sz="3200" dirty="0"/>
              <a:t>STAKEHOLDER CONSULTATION &amp; ENGAGEMENT (1/2)</a:t>
            </a:r>
            <a:endParaRPr lang="en-ZA" sz="3200" dirty="0"/>
          </a:p>
        </p:txBody>
      </p:sp>
      <p:sp>
        <p:nvSpPr>
          <p:cNvPr id="3" name="Content Placeholder 2"/>
          <p:cNvSpPr>
            <a:spLocks noGrp="1"/>
          </p:cNvSpPr>
          <p:nvPr>
            <p:ph idx="1"/>
          </p:nvPr>
        </p:nvSpPr>
        <p:spPr>
          <a:xfrm>
            <a:off x="1600201" y="1371600"/>
            <a:ext cx="10265832" cy="4933950"/>
          </a:xfrm>
        </p:spPr>
        <p:txBody>
          <a:bodyPr/>
          <a:lstStyle/>
          <a:p>
            <a:r>
              <a:rPr lang="en-US" sz="2800" dirty="0">
                <a:solidFill>
                  <a:srgbClr val="0070C0"/>
                </a:solidFill>
              </a:rPr>
              <a:t>SA-EU Open Science Dialogue Report</a:t>
            </a:r>
          </a:p>
          <a:p>
            <a:pPr lvl="1"/>
            <a:r>
              <a:rPr lang="en-US" sz="2400" dirty="0"/>
              <a:t>Delivered by SA-EU stakeholders to Steering Committee of stakeholders</a:t>
            </a:r>
          </a:p>
          <a:p>
            <a:pPr lvl="2"/>
            <a:r>
              <a:rPr lang="en-US" sz="2000" dirty="0"/>
              <a:t>DSI, DHET,  ASSAf, UCT, University of Botswana, NRF, </a:t>
            </a:r>
            <a:r>
              <a:rPr lang="en-US" sz="2000" dirty="0" err="1"/>
              <a:t>USAf</a:t>
            </a:r>
            <a:r>
              <a:rPr lang="en-US" sz="2000" dirty="0"/>
              <a:t>, European Commission, EU Delegation to SA, DIRISA, SKA, NIPMO</a:t>
            </a:r>
          </a:p>
          <a:p>
            <a:pPr lvl="1"/>
            <a:r>
              <a:rPr lang="en-US" sz="2400" dirty="0"/>
              <a:t>Two consultative workshops with a broad set of stakeholders</a:t>
            </a:r>
          </a:p>
          <a:p>
            <a:pPr lvl="2"/>
            <a:r>
              <a:rPr lang="en-US" sz="2000" dirty="0"/>
              <a:t>Government departments, research funding organisations, universities and research performing organisations, scientific societies and academies, citizen science and public engagement organisations, professional researchers, citizen scientists, research and cyber/e-Infrastructures, research libraries, museums and publishers</a:t>
            </a:r>
          </a:p>
          <a:p>
            <a:pPr lvl="1"/>
            <a:r>
              <a:rPr lang="en-US" sz="2400" dirty="0"/>
              <a:t>Final report was input into Draft Open Science Policy</a:t>
            </a:r>
          </a:p>
        </p:txBody>
      </p:sp>
      <p:sp>
        <p:nvSpPr>
          <p:cNvPr id="4" name="Slide Number Placeholder 3"/>
          <p:cNvSpPr>
            <a:spLocks noGrp="1"/>
          </p:cNvSpPr>
          <p:nvPr>
            <p:ph type="sldNum" sz="quarter" idx="12"/>
          </p:nvPr>
        </p:nvSpPr>
        <p:spPr/>
        <p:txBody>
          <a:bodyPr/>
          <a:lstStyle/>
          <a:p>
            <a:pPr>
              <a:defRPr/>
            </a:pPr>
            <a:fld id="{2350B57E-89E3-47BE-8312-A52B2945A696}" type="slidenum">
              <a:rPr lang="en-ZA" altLang="en-US" smtClean="0"/>
              <a:pPr>
                <a:defRPr/>
              </a:pPr>
              <a:t>6</a:t>
            </a:fld>
            <a:endParaRPr lang="en-ZA" altLang="en-US"/>
          </a:p>
        </p:txBody>
      </p:sp>
      <p:pic>
        <p:nvPicPr>
          <p:cNvPr id="5" name="Picture 4">
            <a:extLst>
              <a:ext uri="{FF2B5EF4-FFF2-40B4-BE49-F238E27FC236}">
                <a16:creationId xmlns:a16="http://schemas.microsoft.com/office/drawing/2014/main" id="{0F7E2326-E985-3530-39F0-E0ADFCA2318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917737" y="905037"/>
            <a:ext cx="3181676" cy="1371600"/>
          </a:xfrm>
          <a:prstGeom prst="rect">
            <a:avLst/>
          </a:prstGeom>
        </p:spPr>
      </p:pic>
    </p:spTree>
    <p:extLst>
      <p:ext uri="{BB962C8B-B14F-4D97-AF65-F5344CB8AC3E}">
        <p14:creationId xmlns:p14="http://schemas.microsoft.com/office/powerpoint/2010/main" val="3145178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9966" y="-143933"/>
            <a:ext cx="10342034" cy="1143000"/>
          </a:xfrm>
        </p:spPr>
        <p:txBody>
          <a:bodyPr>
            <a:noAutofit/>
          </a:bodyPr>
          <a:lstStyle/>
          <a:p>
            <a:r>
              <a:rPr lang="en-US" sz="3200" dirty="0"/>
              <a:t>STAKEHOLDER CONSULTATION &amp; ENGAGEMENT (2/2)</a:t>
            </a:r>
            <a:endParaRPr lang="en-ZA" sz="3200" dirty="0"/>
          </a:p>
        </p:txBody>
      </p:sp>
      <p:sp>
        <p:nvSpPr>
          <p:cNvPr id="3" name="Content Placeholder 2"/>
          <p:cNvSpPr>
            <a:spLocks noGrp="1"/>
          </p:cNvSpPr>
          <p:nvPr>
            <p:ph idx="1"/>
          </p:nvPr>
        </p:nvSpPr>
        <p:spPr>
          <a:xfrm>
            <a:off x="1447800" y="1143000"/>
            <a:ext cx="10619351" cy="5486400"/>
          </a:xfrm>
        </p:spPr>
        <p:txBody>
          <a:bodyPr/>
          <a:lstStyle/>
          <a:p>
            <a:r>
              <a:rPr lang="en-US" sz="2800" dirty="0">
                <a:solidFill>
                  <a:srgbClr val="0070C0"/>
                </a:solidFill>
              </a:rPr>
              <a:t>Draft Open Science Policy</a:t>
            </a:r>
          </a:p>
          <a:p>
            <a:pPr lvl="1"/>
            <a:r>
              <a:rPr lang="en-US" sz="2400" dirty="0"/>
              <a:t>2020: Open Science Advisory Board founded</a:t>
            </a:r>
          </a:p>
          <a:p>
            <a:pPr lvl="1"/>
            <a:r>
              <a:rPr lang="en-US" sz="2400" dirty="0"/>
              <a:t>2020: Expert Task Team appointed</a:t>
            </a:r>
          </a:p>
          <a:p>
            <a:pPr lvl="1"/>
            <a:r>
              <a:rPr lang="en-US" sz="2400" dirty="0"/>
              <a:t>2021/2022: Delivered by Expert Task Team to the DSI, with guidance from Open Science Advisory Board</a:t>
            </a:r>
          </a:p>
          <a:p>
            <a:pPr lvl="1"/>
            <a:r>
              <a:rPr lang="en-US" sz="2400" dirty="0"/>
              <a:t>One consultative workshop with broad set of stakeholders (similar to SA-EU Dialogue Consultative Workshops)</a:t>
            </a:r>
          </a:p>
          <a:p>
            <a:pPr lvl="1"/>
            <a:r>
              <a:rPr lang="en-US" sz="2400" dirty="0"/>
              <a:t>Considerations by the Expert Task Team</a:t>
            </a:r>
          </a:p>
          <a:p>
            <a:pPr lvl="2"/>
            <a:r>
              <a:rPr lang="en-US" sz="1800" dirty="0"/>
              <a:t>SA-EU Open Science Dialogue Report</a:t>
            </a:r>
          </a:p>
          <a:p>
            <a:pPr lvl="2"/>
            <a:r>
              <a:rPr lang="en-US" sz="1800" dirty="0"/>
              <a:t>International declarations and policies, such as the </a:t>
            </a:r>
            <a:r>
              <a:rPr lang="en-US" sz="1800" i="1" dirty="0">
                <a:solidFill>
                  <a:srgbClr val="0070C0"/>
                </a:solidFill>
              </a:rPr>
              <a:t>UNESCO Recommendation on Open Science</a:t>
            </a:r>
          </a:p>
          <a:p>
            <a:pPr lvl="2"/>
            <a:r>
              <a:rPr lang="en-US" sz="1800" dirty="0"/>
              <a:t>International best practice;  Stakeholder inputs</a:t>
            </a:r>
          </a:p>
          <a:p>
            <a:pPr lvl="2"/>
            <a:r>
              <a:rPr lang="en-US" sz="1800" dirty="0"/>
              <a:t>Policy linkages, such as the </a:t>
            </a:r>
            <a:r>
              <a:rPr lang="en-US" sz="1800" i="1" dirty="0"/>
              <a:t>AU Agenda 2063</a:t>
            </a:r>
            <a:r>
              <a:rPr lang="en-US" sz="1800" dirty="0"/>
              <a:t>, </a:t>
            </a:r>
            <a:r>
              <a:rPr lang="en-US" sz="1800" i="1" dirty="0"/>
              <a:t>National Development Plan 2030</a:t>
            </a:r>
            <a:r>
              <a:rPr lang="en-US" sz="1800" dirty="0"/>
              <a:t>, </a:t>
            </a:r>
            <a:r>
              <a:rPr lang="en-US" sz="1800" i="1" dirty="0"/>
              <a:t>Science Technology and Innovation Strategy for Africa 2024</a:t>
            </a:r>
            <a:r>
              <a:rPr lang="en-US" sz="1800" dirty="0"/>
              <a:t>, and the </a:t>
            </a:r>
            <a:r>
              <a:rPr lang="en-US" sz="1800" i="1" dirty="0"/>
              <a:t>African Open Science Platform;</a:t>
            </a:r>
          </a:p>
          <a:p>
            <a:pPr lvl="2"/>
            <a:r>
              <a:rPr lang="en-US" sz="1800" i="1" dirty="0"/>
              <a:t>ASSAf report “Twelve Years Later”, 2019</a:t>
            </a:r>
          </a:p>
        </p:txBody>
      </p:sp>
      <p:sp>
        <p:nvSpPr>
          <p:cNvPr id="4" name="Slide Number Placeholder 3"/>
          <p:cNvSpPr>
            <a:spLocks noGrp="1"/>
          </p:cNvSpPr>
          <p:nvPr>
            <p:ph type="sldNum" sz="quarter" idx="12"/>
          </p:nvPr>
        </p:nvSpPr>
        <p:spPr/>
        <p:txBody>
          <a:bodyPr/>
          <a:lstStyle/>
          <a:p>
            <a:pPr>
              <a:defRPr/>
            </a:pPr>
            <a:fld id="{2350B57E-89E3-47BE-8312-A52B2945A696}" type="slidenum">
              <a:rPr lang="en-ZA" altLang="en-US" smtClean="0"/>
              <a:pPr>
                <a:defRPr/>
              </a:pPr>
              <a:t>7</a:t>
            </a:fld>
            <a:endParaRPr lang="en-ZA" altLang="en-US"/>
          </a:p>
        </p:txBody>
      </p:sp>
      <p:pic>
        <p:nvPicPr>
          <p:cNvPr id="5" name="Picture 4">
            <a:extLst>
              <a:ext uri="{FF2B5EF4-FFF2-40B4-BE49-F238E27FC236}">
                <a16:creationId xmlns:a16="http://schemas.microsoft.com/office/drawing/2014/main" id="{3D16574F-426D-D0BD-D7FD-8649B85D193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902662" y="902662"/>
            <a:ext cx="3173325" cy="1368000"/>
          </a:xfrm>
          <a:prstGeom prst="rect">
            <a:avLst/>
          </a:prstGeom>
        </p:spPr>
      </p:pic>
    </p:spTree>
    <p:extLst>
      <p:ext uri="{BB962C8B-B14F-4D97-AF65-F5344CB8AC3E}">
        <p14:creationId xmlns:p14="http://schemas.microsoft.com/office/powerpoint/2010/main" val="3710421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67" y="152400"/>
            <a:ext cx="9999133" cy="1143000"/>
          </a:xfrm>
        </p:spPr>
        <p:txBody>
          <a:bodyPr/>
          <a:lstStyle/>
          <a:p>
            <a:r>
              <a:rPr lang="en-US" dirty="0"/>
              <a:t>Values informing the principles</a:t>
            </a:r>
            <a:endParaRPr lang="en-ZA" dirty="0"/>
          </a:p>
        </p:txBody>
      </p:sp>
      <p:sp>
        <p:nvSpPr>
          <p:cNvPr id="3" name="Content Placeholder 2"/>
          <p:cNvSpPr>
            <a:spLocks noGrp="1"/>
          </p:cNvSpPr>
          <p:nvPr>
            <p:ph idx="1"/>
          </p:nvPr>
        </p:nvSpPr>
        <p:spPr>
          <a:xfrm>
            <a:off x="1442803" y="1476375"/>
            <a:ext cx="10469797" cy="4648200"/>
          </a:xfrm>
        </p:spPr>
        <p:txBody>
          <a:bodyPr/>
          <a:lstStyle/>
          <a:p>
            <a:r>
              <a:rPr lang="en-US" dirty="0"/>
              <a:t>Quality and integrity </a:t>
            </a:r>
            <a:endParaRPr lang="en-US" b="1" dirty="0">
              <a:solidFill>
                <a:srgbClr val="0070C0"/>
              </a:solidFill>
            </a:endParaRPr>
          </a:p>
          <a:p>
            <a:r>
              <a:rPr lang="en-ZA" dirty="0"/>
              <a:t>Equity, fairness and collective benefit </a:t>
            </a:r>
          </a:p>
          <a:p>
            <a:r>
              <a:rPr lang="en-ZA" dirty="0"/>
              <a:t>Diversity and inclusiveness </a:t>
            </a:r>
          </a:p>
        </p:txBody>
      </p:sp>
      <p:sp>
        <p:nvSpPr>
          <p:cNvPr id="4" name="Slide Number Placeholder 3"/>
          <p:cNvSpPr>
            <a:spLocks noGrp="1"/>
          </p:cNvSpPr>
          <p:nvPr>
            <p:ph type="sldNum" sz="quarter" idx="12"/>
          </p:nvPr>
        </p:nvSpPr>
        <p:spPr/>
        <p:txBody>
          <a:bodyPr/>
          <a:lstStyle/>
          <a:p>
            <a:pPr>
              <a:defRPr/>
            </a:pPr>
            <a:fld id="{2350B57E-89E3-47BE-8312-A52B2945A696}" type="slidenum">
              <a:rPr lang="en-ZA" altLang="en-US" smtClean="0"/>
              <a:pPr>
                <a:defRPr/>
              </a:pPr>
              <a:t>8</a:t>
            </a:fld>
            <a:endParaRPr lang="en-ZA" altLang="en-US"/>
          </a:p>
        </p:txBody>
      </p:sp>
      <p:pic>
        <p:nvPicPr>
          <p:cNvPr id="6" name="Picture 2" descr="File:The State of Open Data Histories and Horizons.pdf">
            <a:extLst>
              <a:ext uri="{FF2B5EF4-FFF2-40B4-BE49-F238E27FC236}">
                <a16:creationId xmlns:a16="http://schemas.microsoft.com/office/drawing/2014/main" id="{6DE079C4-474E-BA72-A79A-CA4B74F2C278}"/>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0" y="-12700"/>
            <a:ext cx="1370250" cy="136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C75363D-6235-B3E5-2677-529DDE4A16AB}"/>
              </a:ext>
            </a:extLst>
          </p:cNvPr>
          <p:cNvSpPr txBox="1"/>
          <p:nvPr/>
        </p:nvSpPr>
        <p:spPr>
          <a:xfrm>
            <a:off x="122602" y="6362936"/>
            <a:ext cx="4525598" cy="600164"/>
          </a:xfrm>
          <a:prstGeom prst="rect">
            <a:avLst/>
          </a:prstGeom>
          <a:noFill/>
        </p:spPr>
        <p:txBody>
          <a:bodyPr wrap="none" rtlCol="0">
            <a:spAutoFit/>
          </a:bodyPr>
          <a:lstStyle/>
          <a:p>
            <a:r>
              <a:rPr lang="en-ZA" sz="1100" dirty="0">
                <a:solidFill>
                  <a:schemeClr val="bg1">
                    <a:lumMod val="65000"/>
                  </a:schemeClr>
                </a:solidFill>
              </a:rPr>
              <a:t>Image attribution: Davies et al. The State of Open Data, African Minds, 2014</a:t>
            </a:r>
          </a:p>
          <a:p>
            <a:r>
              <a:rPr lang="en-ZA" sz="1100" dirty="0">
                <a:solidFill>
                  <a:schemeClr val="bg1">
                    <a:lumMod val="65000"/>
                  </a:schemeClr>
                </a:solidFill>
              </a:rPr>
              <a:t> </a:t>
            </a:r>
            <a:r>
              <a:rPr lang="en-ZA" sz="1100" dirty="0">
                <a:solidFill>
                  <a:schemeClr val="bg1">
                    <a:lumMod val="65000"/>
                  </a:schemeClr>
                </a:solidFill>
                <a:hlinkClick r:id="rId4">
                  <a:extLst>
                    <a:ext uri="{A12FA001-AC4F-418D-AE19-62706E023703}">
                      <ahyp:hlinkClr xmlns:ahyp="http://schemas.microsoft.com/office/drawing/2018/hyperlinkcolor" val="tx"/>
                    </a:ext>
                  </a:extLst>
                </a:hlinkClick>
              </a:rPr>
              <a:t>http://www.africanminds.co.za/state-of-open-data/</a:t>
            </a:r>
            <a:r>
              <a:rPr lang="en-ZA" sz="1100" dirty="0">
                <a:solidFill>
                  <a:schemeClr val="bg1">
                    <a:lumMod val="65000"/>
                  </a:schemeClr>
                </a:solidFill>
              </a:rPr>
              <a:t>  cropped</a:t>
            </a:r>
          </a:p>
          <a:p>
            <a:r>
              <a:rPr lang="en-ZA" sz="1100" dirty="0">
                <a:solidFill>
                  <a:schemeClr val="bg1">
                    <a:lumMod val="65000"/>
                  </a:schemeClr>
                </a:solidFill>
              </a:rPr>
              <a:t>  </a:t>
            </a:r>
          </a:p>
        </p:txBody>
      </p:sp>
    </p:spTree>
    <p:extLst>
      <p:ext uri="{BB962C8B-B14F-4D97-AF65-F5344CB8AC3E}">
        <p14:creationId xmlns:p14="http://schemas.microsoft.com/office/powerpoint/2010/main" val="3949693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5F80F-6751-CA18-3F10-6A56E92FEE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6D693F-D015-F2C1-9978-36D1B7DA1A24}"/>
              </a:ext>
            </a:extLst>
          </p:cNvPr>
          <p:cNvSpPr>
            <a:spLocks noGrp="1"/>
          </p:cNvSpPr>
          <p:nvPr>
            <p:ph type="title"/>
          </p:nvPr>
        </p:nvSpPr>
        <p:spPr>
          <a:xfrm>
            <a:off x="1913467" y="152400"/>
            <a:ext cx="9999133" cy="1143000"/>
          </a:xfrm>
        </p:spPr>
        <p:txBody>
          <a:bodyPr>
            <a:normAutofit/>
          </a:bodyPr>
          <a:lstStyle/>
          <a:p>
            <a:r>
              <a:rPr lang="en-US" dirty="0"/>
              <a:t>GUIDING PRINCIPLES</a:t>
            </a:r>
            <a:endParaRPr lang="en-ZA" dirty="0"/>
          </a:p>
        </p:txBody>
      </p:sp>
      <p:sp>
        <p:nvSpPr>
          <p:cNvPr id="3" name="Content Placeholder 2">
            <a:extLst>
              <a:ext uri="{FF2B5EF4-FFF2-40B4-BE49-F238E27FC236}">
                <a16:creationId xmlns:a16="http://schemas.microsoft.com/office/drawing/2014/main" id="{EEBBD8F7-FED4-D47E-32C0-DD7B10C7E6F6}"/>
              </a:ext>
            </a:extLst>
          </p:cNvPr>
          <p:cNvSpPr>
            <a:spLocks noGrp="1"/>
          </p:cNvSpPr>
          <p:nvPr>
            <p:ph idx="1"/>
          </p:nvPr>
        </p:nvSpPr>
        <p:spPr>
          <a:xfrm>
            <a:off x="1442803" y="1476375"/>
            <a:ext cx="10469797" cy="4648200"/>
          </a:xfrm>
        </p:spPr>
        <p:txBody>
          <a:bodyPr/>
          <a:lstStyle/>
          <a:p>
            <a:r>
              <a:rPr lang="en-US" dirty="0"/>
              <a:t>Key Principle</a:t>
            </a:r>
          </a:p>
          <a:p>
            <a:pPr lvl="1"/>
            <a:r>
              <a:rPr lang="en-US" b="1" dirty="0">
                <a:solidFill>
                  <a:srgbClr val="0070C0"/>
                </a:solidFill>
              </a:rPr>
              <a:t>‘</a:t>
            </a:r>
            <a:r>
              <a:rPr lang="en-US" b="1" i="1" dirty="0">
                <a:solidFill>
                  <a:srgbClr val="0070C0"/>
                </a:solidFill>
              </a:rPr>
              <a:t>As open as possible, as closed as necessary</a:t>
            </a:r>
            <a:r>
              <a:rPr lang="en-US" b="1" dirty="0">
                <a:solidFill>
                  <a:srgbClr val="0070C0"/>
                </a:solidFill>
              </a:rPr>
              <a:t>’ – research outputs shall be open unless untenable risks arise</a:t>
            </a:r>
          </a:p>
          <a:p>
            <a:pPr lvl="1"/>
            <a:r>
              <a:rPr lang="en-US" dirty="0">
                <a:solidFill>
                  <a:schemeClr val="tx1">
                    <a:lumMod val="95000"/>
                    <a:lumOff val="5000"/>
                  </a:schemeClr>
                </a:solidFill>
              </a:rPr>
              <a:t>Roots in </a:t>
            </a:r>
            <a:r>
              <a:rPr lang="en-US" dirty="0">
                <a:solidFill>
                  <a:srgbClr val="0070C0"/>
                </a:solidFill>
              </a:rPr>
              <a:t>Human Rights and SA Constitution</a:t>
            </a:r>
          </a:p>
          <a:p>
            <a:pPr lvl="1"/>
            <a:r>
              <a:rPr lang="en-US" dirty="0">
                <a:solidFill>
                  <a:schemeClr val="tx1">
                    <a:lumMod val="95000"/>
                    <a:lumOff val="5000"/>
                  </a:schemeClr>
                </a:solidFill>
              </a:rPr>
              <a:t>Refer to Intro to UNESCO Recommendation on Open Science</a:t>
            </a:r>
          </a:p>
          <a:p>
            <a:pPr lvl="1"/>
            <a:r>
              <a:rPr lang="en-US" dirty="0">
                <a:solidFill>
                  <a:schemeClr val="tx1">
                    <a:lumMod val="95000"/>
                    <a:lumOff val="5000"/>
                  </a:schemeClr>
                </a:solidFill>
              </a:rPr>
              <a:t>Ethical: </a:t>
            </a:r>
            <a:r>
              <a:rPr lang="en-ZA" dirty="0">
                <a:solidFill>
                  <a:schemeClr val="tx1">
                    <a:lumMod val="95000"/>
                    <a:lumOff val="5000"/>
                  </a:schemeClr>
                </a:solidFill>
              </a:rPr>
              <a:t>Including but not restricted to protection </a:t>
            </a:r>
            <a:r>
              <a:rPr lang="en-ZA" dirty="0">
                <a:solidFill>
                  <a:srgbClr val="0070C0"/>
                </a:solidFill>
              </a:rPr>
              <a:t>of human rights; right to privacy and respect for human subjects of study; protection of sacred or secret indigenous knowledge; protection of vulnerable populations</a:t>
            </a:r>
            <a:endParaRPr lang="en-US" dirty="0">
              <a:solidFill>
                <a:srgbClr val="0070C0"/>
              </a:solidFill>
            </a:endParaRPr>
          </a:p>
        </p:txBody>
      </p:sp>
      <p:sp>
        <p:nvSpPr>
          <p:cNvPr id="4" name="Slide Number Placeholder 3">
            <a:extLst>
              <a:ext uri="{FF2B5EF4-FFF2-40B4-BE49-F238E27FC236}">
                <a16:creationId xmlns:a16="http://schemas.microsoft.com/office/drawing/2014/main" id="{9D37BD84-C530-48F4-BFE9-20F018A1A45E}"/>
              </a:ext>
            </a:extLst>
          </p:cNvPr>
          <p:cNvSpPr>
            <a:spLocks noGrp="1"/>
          </p:cNvSpPr>
          <p:nvPr>
            <p:ph type="sldNum" sz="quarter" idx="12"/>
          </p:nvPr>
        </p:nvSpPr>
        <p:spPr/>
        <p:txBody>
          <a:bodyPr/>
          <a:lstStyle/>
          <a:p>
            <a:pPr>
              <a:defRPr/>
            </a:pPr>
            <a:fld id="{2350B57E-89E3-47BE-8312-A52B2945A696}" type="slidenum">
              <a:rPr lang="en-ZA" altLang="en-US" smtClean="0"/>
              <a:pPr>
                <a:defRPr/>
              </a:pPr>
              <a:t>9</a:t>
            </a:fld>
            <a:endParaRPr lang="en-ZA" altLang="en-US"/>
          </a:p>
        </p:txBody>
      </p:sp>
      <p:pic>
        <p:nvPicPr>
          <p:cNvPr id="12" name="Picture 2" descr="File:The State of Open Data Histories and Horizons.pdf">
            <a:extLst>
              <a:ext uri="{FF2B5EF4-FFF2-40B4-BE49-F238E27FC236}">
                <a16:creationId xmlns:a16="http://schemas.microsoft.com/office/drawing/2014/main" id="{37AF278E-1B07-7523-E9BB-2F64B9675BEA}"/>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2700"/>
            <a:ext cx="1370250" cy="136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3056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38B901E5938245A2811641377B422B" ma:contentTypeVersion="14" ma:contentTypeDescription="Create a new document." ma:contentTypeScope="" ma:versionID="f206f06e35d77a0935a71172bbaf650b">
  <xsd:schema xmlns:xsd="http://www.w3.org/2001/XMLSchema" xmlns:xs="http://www.w3.org/2001/XMLSchema" xmlns:p="http://schemas.microsoft.com/office/2006/metadata/properties" xmlns:ns3="bc2577eb-c495-4481-a8fc-377cb3d8ed3b" xmlns:ns4="fcc8f2bc-cf08-4382-9680-3a9eaa4884da" targetNamespace="http://schemas.microsoft.com/office/2006/metadata/properties" ma:root="true" ma:fieldsID="b8749a1ca03a477e10afb51b790c4037" ns3:_="" ns4:_="">
    <xsd:import namespace="bc2577eb-c495-4481-a8fc-377cb3d8ed3b"/>
    <xsd:import namespace="fcc8f2bc-cf08-4382-9680-3a9eaa4884d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LengthInSecond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2577eb-c495-4481-a8fc-377cb3d8ed3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cc8f2bc-cf08-4382-9680-3a9eaa4884d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197A0D-4512-48C8-89C0-317284BADD07}">
  <ds:schemaRefs>
    <ds:schemaRef ds:uri="http://schemas.microsoft.com/sharepoint/v3/contenttype/forms"/>
  </ds:schemaRefs>
</ds:datastoreItem>
</file>

<file path=customXml/itemProps2.xml><?xml version="1.0" encoding="utf-8"?>
<ds:datastoreItem xmlns:ds="http://schemas.openxmlformats.org/officeDocument/2006/customXml" ds:itemID="{340B38EE-2BC0-4F17-BAF7-D309C8446709}">
  <ds:schemaRefs>
    <ds:schemaRef ds:uri="http://purl.org/dc/dcmitype/"/>
    <ds:schemaRef ds:uri="http://www.w3.org/XML/1998/namespace"/>
    <ds:schemaRef ds:uri="bc2577eb-c495-4481-a8fc-377cb3d8ed3b"/>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fcc8f2bc-cf08-4382-9680-3a9eaa4884da"/>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2F32AF3A-3733-4EFC-91EB-F0899A190A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2577eb-c495-4481-a8fc-377cb3d8ed3b"/>
    <ds:schemaRef ds:uri="fcc8f2bc-cf08-4382-9680-3a9eaa4884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Solstice</Template>
  <TotalTime>5452</TotalTime>
  <Words>2462</Words>
  <Application>Microsoft Office PowerPoint</Application>
  <PresentationFormat>Widescreen</PresentationFormat>
  <Paragraphs>303</Paragraphs>
  <Slides>26</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ＭＳ Ｐゴシック</vt:lpstr>
      <vt:lpstr>Aptos</vt:lpstr>
      <vt:lpstr>Arial</vt:lpstr>
      <vt:lpstr>Calibri</vt:lpstr>
      <vt:lpstr>Gill Sans MT</vt:lpstr>
      <vt:lpstr>Verdana</vt:lpstr>
      <vt:lpstr>Wingdings</vt:lpstr>
      <vt:lpstr>Wingdings 2</vt:lpstr>
      <vt:lpstr>Solstice</vt:lpstr>
      <vt:lpstr>National Open Science Policy</vt:lpstr>
      <vt:lpstr>INTRODUCTION </vt:lpstr>
      <vt:lpstr>PROBLEM STATEMENT (1/2)</vt:lpstr>
      <vt:lpstr>PROBLEM STATEMENT (2/2)</vt:lpstr>
      <vt:lpstr>OBJECTIVES </vt:lpstr>
      <vt:lpstr>STAKEHOLDER CONSULTATION &amp; ENGAGEMENT (1/2)</vt:lpstr>
      <vt:lpstr>STAKEHOLDER CONSULTATION &amp; ENGAGEMENT (2/2)</vt:lpstr>
      <vt:lpstr>Values informing the principles</vt:lpstr>
      <vt:lpstr>GUIDING PRINCIPLES</vt:lpstr>
      <vt:lpstr>GUIDING PRINCIPLES</vt:lpstr>
      <vt:lpstr>GUIDING PRINCIPLES</vt:lpstr>
      <vt:lpstr>GUIDING PRINCIPLES</vt:lpstr>
      <vt:lpstr>IMPLEMENTATION:  GUIDING PRINCIPLES</vt:lpstr>
      <vt:lpstr>SEVEN POLICY INTENTS (1/7)</vt:lpstr>
      <vt:lpstr>SEVEN POLICY INTENTS (2/7)</vt:lpstr>
      <vt:lpstr>SEVEN POLICY INTENTS (3/7)</vt:lpstr>
      <vt:lpstr>SEVEN POLICY INTENTS (4/7)</vt:lpstr>
      <vt:lpstr>SEVEN POLICY INTENTS (5/7)</vt:lpstr>
      <vt:lpstr>SEVEN POLICY INTENTS (6/7)</vt:lpstr>
      <vt:lpstr>SEVEN POLICY INTENTS (6/7)</vt:lpstr>
      <vt:lpstr>SEVEN POLICY INTENTS (7/7)</vt:lpstr>
      <vt:lpstr>IMPLEMENTATION: CRITICAL SUCCESS FACTORS</vt:lpstr>
      <vt:lpstr>MONITORING  AND EVALUATION</vt:lpstr>
      <vt:lpstr>GOVERNANCE  RESOURCES, STAKEHOLDERS,     RESPONSIBILITIES</vt:lpstr>
      <vt:lpstr>DECISIONS</vt:lpstr>
      <vt:lpstr>DECISIONS</vt:lpstr>
    </vt:vector>
  </TitlesOfParts>
  <Company>DLA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reviewer</cp:lastModifiedBy>
  <cp:revision>660</cp:revision>
  <cp:lastPrinted>2013-04-09T15:20:14Z</cp:lastPrinted>
  <dcterms:created xsi:type="dcterms:W3CDTF">2012-11-24T05:47:42Z</dcterms:created>
  <dcterms:modified xsi:type="dcterms:W3CDTF">2025-02-19T07:48:02Z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0x0101009A38B901E5938245A2811641377B422B</vt:lpwstr>
  </property>
</Properties>
</file>