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Lst>
  <p:sldSz cy="5143500" cx="9144000"/>
  <p:notesSz cx="6858000" cy="9144000"/>
  <p:embeddedFontLst>
    <p:embeddedFont>
      <p:font typeface="Roboto"/>
      <p:regular r:id="rId53"/>
      <p:bold r:id="rId54"/>
      <p:italic r:id="rId55"/>
      <p:boldItalic r:id="rId56"/>
    </p:embeddedFont>
    <p:embeddedFont>
      <p:font typeface="Helvetica Neue"/>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778CE98-D76D-43F9-A23B-69E0804DFAA9}">
  <a:tblStyle styleId="{E778CE98-D76D-43F9-A23B-69E0804DFAA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HelveticaNeue-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font" Target="fonts/Roboto-regular.fntdata"/><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font" Target="fonts/Roboto-italic.fntdata"/><Relationship Id="rId10" Type="http://schemas.openxmlformats.org/officeDocument/2006/relationships/slide" Target="slides/slide4.xml"/><Relationship Id="rId54" Type="http://schemas.openxmlformats.org/officeDocument/2006/relationships/font" Target="fonts/Roboto-bold.fntdata"/><Relationship Id="rId13" Type="http://schemas.openxmlformats.org/officeDocument/2006/relationships/slide" Target="slides/slide7.xml"/><Relationship Id="rId57" Type="http://schemas.openxmlformats.org/officeDocument/2006/relationships/font" Target="fonts/HelveticaNeue-regular.fntdata"/><Relationship Id="rId12" Type="http://schemas.openxmlformats.org/officeDocument/2006/relationships/slide" Target="slides/slide6.xml"/><Relationship Id="rId56" Type="http://schemas.openxmlformats.org/officeDocument/2006/relationships/font" Target="fonts/Roboto-boldItalic.fntdata"/><Relationship Id="rId15" Type="http://schemas.openxmlformats.org/officeDocument/2006/relationships/slide" Target="slides/slide9.xml"/><Relationship Id="rId59" Type="http://schemas.openxmlformats.org/officeDocument/2006/relationships/font" Target="fonts/HelveticaNeue-italic.fntdata"/><Relationship Id="rId14" Type="http://schemas.openxmlformats.org/officeDocument/2006/relationships/slide" Target="slides/slide8.xml"/><Relationship Id="rId58" Type="http://schemas.openxmlformats.org/officeDocument/2006/relationships/font" Target="fonts/HelveticaNeue-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a4a1845cb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a4a1845cb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d9140d7de5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d9140d7de5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d9140d7de5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d9140d7de5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d9140d7de5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d9140d7de5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d91ed196a0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d91ed196a0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d91ed196a0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d91ed196a0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d91ed196a0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d91ed196a0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d9140d7de5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d9140d7de5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d91ed196a0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d91ed196a0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d91ed196a0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d91ed196a0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d91ed196a0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d91ed196a0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d9140d7de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d9140d7de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d91ed196a0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d91ed196a0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d91ed196a0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d91ed196a0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d91ed196a0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d91ed196a0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d91ed196a0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d91ed196a0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d91ed196a0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d91ed196a0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d91ed196a0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d91ed196a0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34f2c11f35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34f2c11f3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d91ed196a0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d91ed196a0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d9140d7de5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d9140d7de5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d91ed196a0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d91ed196a0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d9140d7de5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d9140d7de5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34f2c11f3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34f2c11f3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34f2c11f3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34f2c11f3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d91ed196a0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2d91ed196a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d91ed196a0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d91ed196a0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d91ed196a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2d91ed196a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d91ed196a0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d91ed196a0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2d91ed196a0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2d91ed196a0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d91ed196a0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d91ed196a0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2d91ed196a0_0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2d91ed196a0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d91ed196a0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d91ed196a0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d91ed196a0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d91ed196a0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d91ed196a0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d91ed196a0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d91ed196a0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2d91ed196a0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d91ed196a0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2d91ed196a0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d91ed196a0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d91ed196a0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d91ed196a0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d91ed196a0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2d91ed196a0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2d91ed196a0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2d9140d7de5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2d9140d7de5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d9140d7de5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d9140d7de5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d9140d7de5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d9140d7de5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d91ed196a0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d91ed196a0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d9140d7de5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d9140d7de5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d9140d7de5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d9140d7de5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311700" y="45675"/>
            <a:ext cx="8520600" cy="1604400"/>
          </a:xfrm>
          <a:prstGeom prst="rect">
            <a:avLst/>
          </a:prstGeom>
        </p:spPr>
        <p:txBody>
          <a:bodyPr anchorCtr="0" anchor="b" bIns="91425" lIns="91425" spcFirstLastPara="1" rIns="91425" wrap="square" tIns="91425">
            <a:noAutofit/>
          </a:bodyPr>
          <a:lstStyle>
            <a:lvl1pPr lvl="0" rtl="0">
              <a:spcBef>
                <a:spcPts val="0"/>
              </a:spcBef>
              <a:spcAft>
                <a:spcPts val="0"/>
              </a:spcAft>
              <a:buSzPts val="4700"/>
              <a:buNone/>
              <a:defRPr b="1" sz="47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87900" y="1708125"/>
            <a:ext cx="8520600" cy="792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blipFill>
          <a:blip r:embed="rId2">
            <a:alphaModFix/>
          </a:blip>
          <a:stretch>
            <a:fillRect/>
          </a:stretch>
        </a:blipFill>
      </p:bgPr>
    </p:bg>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68300" lvl="0" marL="457200" rtl="0" algn="ctr">
              <a:spcBef>
                <a:spcPts val="0"/>
              </a:spcBef>
              <a:spcAft>
                <a:spcPts val="0"/>
              </a:spcAft>
              <a:buSzPts val="2200"/>
              <a:buChar char="●"/>
              <a:defRPr sz="2200"/>
            </a:lvl1pPr>
            <a:lvl2pPr indent="-368300" lvl="1" marL="914400" rtl="0" algn="ctr">
              <a:spcBef>
                <a:spcPts val="1600"/>
              </a:spcBef>
              <a:spcAft>
                <a:spcPts val="0"/>
              </a:spcAft>
              <a:buSzPts val="2200"/>
              <a:buChar char="○"/>
              <a:defRPr sz="2200"/>
            </a:lvl2pPr>
            <a:lvl3pPr indent="-368300" lvl="2" marL="1371600" rtl="0" algn="ctr">
              <a:spcBef>
                <a:spcPts val="1600"/>
              </a:spcBef>
              <a:spcAft>
                <a:spcPts val="0"/>
              </a:spcAft>
              <a:buSzPts val="2200"/>
              <a:buChar char="■"/>
              <a:defRPr sz="2200"/>
            </a:lvl3pPr>
            <a:lvl4pPr indent="-368300" lvl="3" marL="1828800" rtl="0" algn="ctr">
              <a:spcBef>
                <a:spcPts val="1600"/>
              </a:spcBef>
              <a:spcAft>
                <a:spcPts val="0"/>
              </a:spcAft>
              <a:buSzPts val="2200"/>
              <a:buChar char="●"/>
              <a:defRPr sz="2200"/>
            </a:lvl4pPr>
            <a:lvl5pPr indent="-368300" lvl="4" marL="2286000" rtl="0" algn="ctr">
              <a:spcBef>
                <a:spcPts val="1600"/>
              </a:spcBef>
              <a:spcAft>
                <a:spcPts val="0"/>
              </a:spcAft>
              <a:buSzPts val="2200"/>
              <a:buChar char="○"/>
              <a:defRPr sz="2200"/>
            </a:lvl5pPr>
            <a:lvl6pPr indent="-368300" lvl="5" marL="2743200" rtl="0" algn="ctr">
              <a:spcBef>
                <a:spcPts val="1600"/>
              </a:spcBef>
              <a:spcAft>
                <a:spcPts val="0"/>
              </a:spcAft>
              <a:buSzPts val="2200"/>
              <a:buChar char="■"/>
              <a:defRPr sz="2200"/>
            </a:lvl6pPr>
            <a:lvl7pPr indent="-368300" lvl="6" marL="3200400" rtl="0" algn="ctr">
              <a:spcBef>
                <a:spcPts val="1600"/>
              </a:spcBef>
              <a:spcAft>
                <a:spcPts val="0"/>
              </a:spcAft>
              <a:buSzPts val="2200"/>
              <a:buChar char="●"/>
              <a:defRPr sz="2200"/>
            </a:lvl7pPr>
            <a:lvl8pPr indent="-368300" lvl="7" marL="3657600" rtl="0" algn="ctr">
              <a:spcBef>
                <a:spcPts val="1600"/>
              </a:spcBef>
              <a:spcAft>
                <a:spcPts val="0"/>
              </a:spcAft>
              <a:buSzPts val="2200"/>
              <a:buChar char="○"/>
              <a:defRPr sz="2200"/>
            </a:lvl8pPr>
            <a:lvl9pPr indent="-368300" lvl="8" marL="4114800" rtl="0" algn="ctr">
              <a:spcBef>
                <a:spcPts val="1600"/>
              </a:spcBef>
              <a:spcAft>
                <a:spcPts val="1600"/>
              </a:spcAft>
              <a:buSzPts val="2200"/>
              <a:buChar char="■"/>
              <a:defRPr sz="2200"/>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blipFill>
          <a:blip r:embed="rId2">
            <a:alphaModFix/>
          </a:blip>
          <a:stretch>
            <a:fillRect/>
          </a:stretch>
        </a:blipFill>
      </p:bgPr>
    </p:bg>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3" name="Shape 13"/>
        <p:cNvGrpSpPr/>
        <p:nvPr/>
      </p:nvGrpSpPr>
      <p:grpSpPr>
        <a:xfrm>
          <a:off x="0" y="0"/>
          <a:ext cx="0" cy="0"/>
          <a:chOff x="0" y="0"/>
          <a:chExt cx="0" cy="0"/>
        </a:xfrm>
      </p:grpSpPr>
      <p:sp>
        <p:nvSpPr>
          <p:cNvPr id="14" name="Google Shape;14;p3"/>
          <p:cNvSpPr txBox="1"/>
          <p:nvPr>
            <p:ph type="title"/>
          </p:nvPr>
        </p:nvSpPr>
        <p:spPr>
          <a:xfrm>
            <a:off x="311700" y="888925"/>
            <a:ext cx="8520600" cy="8418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b="1"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68300" lvl="0" marL="457200" rtl="0">
              <a:spcBef>
                <a:spcPts val="0"/>
              </a:spcBef>
              <a:spcAft>
                <a:spcPts val="0"/>
              </a:spcAft>
              <a:buSzPts val="2200"/>
              <a:buChar char="●"/>
              <a:defRPr sz="2200"/>
            </a:lvl1pPr>
            <a:lvl2pPr indent="-368300" lvl="1" marL="914400" rtl="0">
              <a:spcBef>
                <a:spcPts val="1600"/>
              </a:spcBef>
              <a:spcAft>
                <a:spcPts val="0"/>
              </a:spcAft>
              <a:buSzPts val="2200"/>
              <a:buChar char="○"/>
              <a:defRPr sz="2200"/>
            </a:lvl2pPr>
            <a:lvl3pPr indent="-368300" lvl="2" marL="1371600" rtl="0">
              <a:spcBef>
                <a:spcPts val="1600"/>
              </a:spcBef>
              <a:spcAft>
                <a:spcPts val="0"/>
              </a:spcAft>
              <a:buSzPts val="2200"/>
              <a:buChar char="■"/>
              <a:defRPr sz="2200"/>
            </a:lvl3pPr>
            <a:lvl4pPr indent="-368300" lvl="3" marL="1828800" rtl="0">
              <a:spcBef>
                <a:spcPts val="1600"/>
              </a:spcBef>
              <a:spcAft>
                <a:spcPts val="0"/>
              </a:spcAft>
              <a:buSzPts val="2200"/>
              <a:buChar char="●"/>
              <a:defRPr sz="2200"/>
            </a:lvl4pPr>
            <a:lvl5pPr indent="-368300" lvl="4" marL="2286000" rtl="0">
              <a:spcBef>
                <a:spcPts val="1600"/>
              </a:spcBef>
              <a:spcAft>
                <a:spcPts val="0"/>
              </a:spcAft>
              <a:buSzPts val="2200"/>
              <a:buChar char="○"/>
              <a:defRPr sz="2200"/>
            </a:lvl5pPr>
            <a:lvl6pPr indent="-368300" lvl="5" marL="2743200" rtl="0">
              <a:spcBef>
                <a:spcPts val="1600"/>
              </a:spcBef>
              <a:spcAft>
                <a:spcPts val="0"/>
              </a:spcAft>
              <a:buSzPts val="2200"/>
              <a:buChar char="■"/>
              <a:defRPr sz="2200"/>
            </a:lvl6pPr>
            <a:lvl7pPr indent="-368300" lvl="6" marL="3200400" rtl="0">
              <a:spcBef>
                <a:spcPts val="1600"/>
              </a:spcBef>
              <a:spcAft>
                <a:spcPts val="0"/>
              </a:spcAft>
              <a:buSzPts val="2200"/>
              <a:buChar char="●"/>
              <a:defRPr sz="2200"/>
            </a:lvl7pPr>
            <a:lvl8pPr indent="-368300" lvl="7" marL="3657600" rtl="0">
              <a:spcBef>
                <a:spcPts val="1600"/>
              </a:spcBef>
              <a:spcAft>
                <a:spcPts val="0"/>
              </a:spcAft>
              <a:buSzPts val="2200"/>
              <a:buChar char="○"/>
              <a:defRPr sz="2200"/>
            </a:lvl8pPr>
            <a:lvl9pPr indent="-368300" lvl="8" marL="4114800" rtl="0">
              <a:spcBef>
                <a:spcPts val="1600"/>
              </a:spcBef>
              <a:spcAft>
                <a:spcPts val="1600"/>
              </a:spcAft>
              <a:buSzPts val="2200"/>
              <a:buChar char="■"/>
              <a:defRPr sz="2200"/>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68300" lvl="0" marL="457200" rtl="0">
              <a:spcBef>
                <a:spcPts val="0"/>
              </a:spcBef>
              <a:spcAft>
                <a:spcPts val="0"/>
              </a:spcAft>
              <a:buSzPts val="2200"/>
              <a:buChar char="●"/>
              <a:defRPr sz="2200"/>
            </a:lvl1pPr>
            <a:lvl2pPr indent="-368300" lvl="1" marL="914400" rtl="0">
              <a:spcBef>
                <a:spcPts val="1600"/>
              </a:spcBef>
              <a:spcAft>
                <a:spcPts val="0"/>
              </a:spcAft>
              <a:buSzPts val="2200"/>
              <a:buChar char="○"/>
              <a:defRPr sz="2200"/>
            </a:lvl2pPr>
            <a:lvl3pPr indent="-368300" lvl="2" marL="1371600" rtl="0">
              <a:spcBef>
                <a:spcPts val="1600"/>
              </a:spcBef>
              <a:spcAft>
                <a:spcPts val="0"/>
              </a:spcAft>
              <a:buSzPts val="2200"/>
              <a:buChar char="■"/>
              <a:defRPr sz="2200"/>
            </a:lvl3pPr>
            <a:lvl4pPr indent="-368300" lvl="3" marL="1828800" rtl="0">
              <a:spcBef>
                <a:spcPts val="1600"/>
              </a:spcBef>
              <a:spcAft>
                <a:spcPts val="0"/>
              </a:spcAft>
              <a:buSzPts val="2200"/>
              <a:buChar char="●"/>
              <a:defRPr sz="2200"/>
            </a:lvl4pPr>
            <a:lvl5pPr indent="-368300" lvl="4" marL="2286000" rtl="0">
              <a:spcBef>
                <a:spcPts val="1600"/>
              </a:spcBef>
              <a:spcAft>
                <a:spcPts val="0"/>
              </a:spcAft>
              <a:buSzPts val="2200"/>
              <a:buChar char="○"/>
              <a:defRPr sz="2200"/>
            </a:lvl5pPr>
            <a:lvl6pPr indent="-368300" lvl="5" marL="2743200" rtl="0">
              <a:spcBef>
                <a:spcPts val="1600"/>
              </a:spcBef>
              <a:spcAft>
                <a:spcPts val="0"/>
              </a:spcAft>
              <a:buSzPts val="2200"/>
              <a:buChar char="■"/>
              <a:defRPr sz="2200"/>
            </a:lvl6pPr>
            <a:lvl7pPr indent="-368300" lvl="6" marL="3200400" rtl="0">
              <a:spcBef>
                <a:spcPts val="1600"/>
              </a:spcBef>
              <a:spcAft>
                <a:spcPts val="0"/>
              </a:spcAft>
              <a:buSzPts val="2200"/>
              <a:buChar char="●"/>
              <a:defRPr sz="2200"/>
            </a:lvl7pPr>
            <a:lvl8pPr indent="-368300" lvl="7" marL="3657600" rtl="0">
              <a:spcBef>
                <a:spcPts val="1600"/>
              </a:spcBef>
              <a:spcAft>
                <a:spcPts val="0"/>
              </a:spcAft>
              <a:buSzPts val="2200"/>
              <a:buChar char="○"/>
              <a:defRPr sz="2200"/>
            </a:lvl8pPr>
            <a:lvl9pPr indent="-368300" lvl="8" marL="4114800" rtl="0">
              <a:spcBef>
                <a:spcPts val="1600"/>
              </a:spcBef>
              <a:spcAft>
                <a:spcPts val="1600"/>
              </a:spcAft>
              <a:buSzPts val="2200"/>
              <a:buChar char="■"/>
              <a:defRPr sz="2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68300" lvl="0" marL="457200" rtl="0">
              <a:spcBef>
                <a:spcPts val="0"/>
              </a:spcBef>
              <a:spcAft>
                <a:spcPts val="0"/>
              </a:spcAft>
              <a:buSzPts val="2200"/>
              <a:buChar char="●"/>
              <a:defRPr sz="2200"/>
            </a:lvl1pPr>
            <a:lvl2pPr indent="-368300" lvl="1" marL="914400" rtl="0">
              <a:spcBef>
                <a:spcPts val="1600"/>
              </a:spcBef>
              <a:spcAft>
                <a:spcPts val="0"/>
              </a:spcAft>
              <a:buSzPts val="2200"/>
              <a:buChar char="○"/>
              <a:defRPr sz="2200"/>
            </a:lvl2pPr>
            <a:lvl3pPr indent="-368300" lvl="2" marL="1371600" rtl="0">
              <a:spcBef>
                <a:spcPts val="1600"/>
              </a:spcBef>
              <a:spcAft>
                <a:spcPts val="0"/>
              </a:spcAft>
              <a:buSzPts val="2200"/>
              <a:buChar char="■"/>
              <a:defRPr sz="2200"/>
            </a:lvl3pPr>
            <a:lvl4pPr indent="-368300" lvl="3" marL="1828800" rtl="0">
              <a:spcBef>
                <a:spcPts val="1600"/>
              </a:spcBef>
              <a:spcAft>
                <a:spcPts val="0"/>
              </a:spcAft>
              <a:buSzPts val="2200"/>
              <a:buChar char="●"/>
              <a:defRPr sz="2200"/>
            </a:lvl4pPr>
            <a:lvl5pPr indent="-368300" lvl="4" marL="2286000" rtl="0">
              <a:spcBef>
                <a:spcPts val="1600"/>
              </a:spcBef>
              <a:spcAft>
                <a:spcPts val="0"/>
              </a:spcAft>
              <a:buSzPts val="2200"/>
              <a:buChar char="○"/>
              <a:defRPr sz="2200"/>
            </a:lvl5pPr>
            <a:lvl6pPr indent="-368300" lvl="5" marL="2743200" rtl="0">
              <a:spcBef>
                <a:spcPts val="1600"/>
              </a:spcBef>
              <a:spcAft>
                <a:spcPts val="0"/>
              </a:spcAft>
              <a:buSzPts val="2200"/>
              <a:buChar char="■"/>
              <a:defRPr sz="2200"/>
            </a:lvl6pPr>
            <a:lvl7pPr indent="-368300" lvl="6" marL="3200400" rtl="0">
              <a:spcBef>
                <a:spcPts val="1600"/>
              </a:spcBef>
              <a:spcAft>
                <a:spcPts val="0"/>
              </a:spcAft>
              <a:buSzPts val="2200"/>
              <a:buChar char="●"/>
              <a:defRPr sz="2200"/>
            </a:lvl7pPr>
            <a:lvl8pPr indent="-368300" lvl="7" marL="3657600" rtl="0">
              <a:spcBef>
                <a:spcPts val="1600"/>
              </a:spcBef>
              <a:spcAft>
                <a:spcPts val="0"/>
              </a:spcAft>
              <a:buSzPts val="2200"/>
              <a:buChar char="○"/>
              <a:defRPr sz="2200"/>
            </a:lvl8pPr>
            <a:lvl9pPr indent="-368300" lvl="8" marL="4114800" rtl="0">
              <a:spcBef>
                <a:spcPts val="1600"/>
              </a:spcBef>
              <a:spcAft>
                <a:spcPts val="1600"/>
              </a:spcAft>
              <a:buSzPts val="2200"/>
              <a:buChar char="■"/>
              <a:defRPr sz="2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8462400" cy="3179400"/>
          </a:xfrm>
          <a:prstGeom prst="rect">
            <a:avLst/>
          </a:prstGeom>
        </p:spPr>
        <p:txBody>
          <a:bodyPr anchorCtr="0" anchor="t" bIns="91425" lIns="91425" spcFirstLastPara="1" rIns="91425" wrap="square" tIns="91425">
            <a:noAutofit/>
          </a:bodyPr>
          <a:lstStyle>
            <a:lvl1pPr indent="-368300" lvl="0" marL="457200" rtl="0">
              <a:spcBef>
                <a:spcPts val="0"/>
              </a:spcBef>
              <a:spcAft>
                <a:spcPts val="0"/>
              </a:spcAft>
              <a:buSzPts val="2200"/>
              <a:buChar char="●"/>
              <a:defRPr sz="2200"/>
            </a:lvl1pPr>
            <a:lvl2pPr indent="-368300" lvl="1" marL="914400" rtl="0">
              <a:spcBef>
                <a:spcPts val="1600"/>
              </a:spcBef>
              <a:spcAft>
                <a:spcPts val="0"/>
              </a:spcAft>
              <a:buSzPts val="2200"/>
              <a:buChar char="○"/>
              <a:defRPr sz="2200"/>
            </a:lvl2pPr>
            <a:lvl3pPr indent="-368300" lvl="2" marL="1371600" rtl="0">
              <a:spcBef>
                <a:spcPts val="1600"/>
              </a:spcBef>
              <a:spcAft>
                <a:spcPts val="0"/>
              </a:spcAft>
              <a:buSzPts val="2200"/>
              <a:buChar char="■"/>
              <a:defRPr sz="2200"/>
            </a:lvl3pPr>
            <a:lvl4pPr indent="-368300" lvl="3" marL="1828800" rtl="0">
              <a:spcBef>
                <a:spcPts val="1600"/>
              </a:spcBef>
              <a:spcAft>
                <a:spcPts val="0"/>
              </a:spcAft>
              <a:buSzPts val="2200"/>
              <a:buChar char="●"/>
              <a:defRPr sz="2200"/>
            </a:lvl4pPr>
            <a:lvl5pPr indent="-368300" lvl="4" marL="2286000" rtl="0">
              <a:spcBef>
                <a:spcPts val="1600"/>
              </a:spcBef>
              <a:spcAft>
                <a:spcPts val="0"/>
              </a:spcAft>
              <a:buSzPts val="2200"/>
              <a:buChar char="○"/>
              <a:defRPr sz="2200"/>
            </a:lvl5pPr>
            <a:lvl6pPr indent="-368300" lvl="5" marL="2743200" rtl="0">
              <a:spcBef>
                <a:spcPts val="1600"/>
              </a:spcBef>
              <a:spcAft>
                <a:spcPts val="0"/>
              </a:spcAft>
              <a:buSzPts val="2200"/>
              <a:buChar char="■"/>
              <a:defRPr sz="2200"/>
            </a:lvl6pPr>
            <a:lvl7pPr indent="-368300" lvl="6" marL="3200400" rtl="0">
              <a:spcBef>
                <a:spcPts val="1600"/>
              </a:spcBef>
              <a:spcAft>
                <a:spcPts val="0"/>
              </a:spcAft>
              <a:buSzPts val="2200"/>
              <a:buChar char="●"/>
              <a:defRPr sz="2200"/>
            </a:lvl7pPr>
            <a:lvl8pPr indent="-368300" lvl="7" marL="3657600" rtl="0">
              <a:spcBef>
                <a:spcPts val="1600"/>
              </a:spcBef>
              <a:spcAft>
                <a:spcPts val="0"/>
              </a:spcAft>
              <a:buSzPts val="2200"/>
              <a:buChar char="○"/>
              <a:defRPr sz="2200"/>
            </a:lvl8pPr>
            <a:lvl9pPr indent="-368300" lvl="8" marL="4114800" rtl="0">
              <a:spcBef>
                <a:spcPts val="1600"/>
              </a:spcBef>
              <a:spcAft>
                <a:spcPts val="1600"/>
              </a:spcAft>
              <a:buSzPts val="2200"/>
              <a:buChar char="■"/>
              <a:defRPr sz="2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200"/>
              <a:buNone/>
              <a:defRPr sz="22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361175"/>
            <a:ext cx="3837000" cy="4058100"/>
          </a:xfrm>
          <a:prstGeom prst="rect">
            <a:avLst/>
          </a:prstGeom>
        </p:spPr>
        <p:txBody>
          <a:bodyPr anchorCtr="0" anchor="ctr" bIns="91425" lIns="91425" spcFirstLastPara="1" rIns="91425" wrap="square" tIns="91425">
            <a:noAutofit/>
          </a:bodyPr>
          <a:lstStyle>
            <a:lvl1pPr indent="-368300" lvl="0" marL="457200" rtl="0">
              <a:spcBef>
                <a:spcPts val="0"/>
              </a:spcBef>
              <a:spcAft>
                <a:spcPts val="0"/>
              </a:spcAft>
              <a:buClr>
                <a:schemeClr val="dk1"/>
              </a:buClr>
              <a:buSzPts val="2200"/>
              <a:buChar char="●"/>
              <a:defRPr sz="2200">
                <a:solidFill>
                  <a:schemeClr val="dk1"/>
                </a:solidFill>
              </a:defRPr>
            </a:lvl1pPr>
            <a:lvl2pPr indent="-368300" lvl="1" marL="914400" rtl="0">
              <a:spcBef>
                <a:spcPts val="1600"/>
              </a:spcBef>
              <a:spcAft>
                <a:spcPts val="0"/>
              </a:spcAft>
              <a:buClr>
                <a:schemeClr val="dk1"/>
              </a:buClr>
              <a:buSzPts val="2200"/>
              <a:buChar char="○"/>
              <a:defRPr sz="2200">
                <a:solidFill>
                  <a:schemeClr val="dk1"/>
                </a:solidFill>
              </a:defRPr>
            </a:lvl2pPr>
            <a:lvl3pPr indent="-368300" lvl="2" marL="1371600" rtl="0">
              <a:spcBef>
                <a:spcPts val="1600"/>
              </a:spcBef>
              <a:spcAft>
                <a:spcPts val="0"/>
              </a:spcAft>
              <a:buClr>
                <a:schemeClr val="dk1"/>
              </a:buClr>
              <a:buSzPts val="2200"/>
              <a:buChar char="■"/>
              <a:defRPr sz="2200">
                <a:solidFill>
                  <a:schemeClr val="dk1"/>
                </a:solidFill>
              </a:defRPr>
            </a:lvl3pPr>
            <a:lvl4pPr indent="-368300" lvl="3" marL="1828800" rtl="0">
              <a:spcBef>
                <a:spcPts val="1600"/>
              </a:spcBef>
              <a:spcAft>
                <a:spcPts val="0"/>
              </a:spcAft>
              <a:buClr>
                <a:schemeClr val="dk1"/>
              </a:buClr>
              <a:buSzPts val="2200"/>
              <a:buChar char="●"/>
              <a:defRPr sz="2200">
                <a:solidFill>
                  <a:schemeClr val="dk1"/>
                </a:solidFill>
              </a:defRPr>
            </a:lvl4pPr>
            <a:lvl5pPr indent="-368300" lvl="4" marL="2286000" rtl="0">
              <a:spcBef>
                <a:spcPts val="1600"/>
              </a:spcBef>
              <a:spcAft>
                <a:spcPts val="0"/>
              </a:spcAft>
              <a:buClr>
                <a:schemeClr val="dk1"/>
              </a:buClr>
              <a:buSzPts val="2200"/>
              <a:buChar char="○"/>
              <a:defRPr sz="2200">
                <a:solidFill>
                  <a:schemeClr val="dk1"/>
                </a:solidFill>
              </a:defRPr>
            </a:lvl5pPr>
            <a:lvl6pPr indent="-368300" lvl="5" marL="2743200" rtl="0">
              <a:spcBef>
                <a:spcPts val="1600"/>
              </a:spcBef>
              <a:spcAft>
                <a:spcPts val="0"/>
              </a:spcAft>
              <a:buClr>
                <a:schemeClr val="dk1"/>
              </a:buClr>
              <a:buSzPts val="2200"/>
              <a:buChar char="■"/>
              <a:defRPr sz="2200">
                <a:solidFill>
                  <a:schemeClr val="dk1"/>
                </a:solidFill>
              </a:defRPr>
            </a:lvl6pPr>
            <a:lvl7pPr indent="-368300" lvl="6" marL="3200400" rtl="0">
              <a:spcBef>
                <a:spcPts val="1600"/>
              </a:spcBef>
              <a:spcAft>
                <a:spcPts val="0"/>
              </a:spcAft>
              <a:buClr>
                <a:schemeClr val="dk1"/>
              </a:buClr>
              <a:buSzPts val="2200"/>
              <a:buChar char="●"/>
              <a:defRPr sz="2200">
                <a:solidFill>
                  <a:schemeClr val="dk1"/>
                </a:solidFill>
              </a:defRPr>
            </a:lvl7pPr>
            <a:lvl8pPr indent="-368300" lvl="7" marL="3657600" rtl="0">
              <a:spcBef>
                <a:spcPts val="1600"/>
              </a:spcBef>
              <a:spcAft>
                <a:spcPts val="0"/>
              </a:spcAft>
              <a:buClr>
                <a:schemeClr val="dk1"/>
              </a:buClr>
              <a:buSzPts val="2200"/>
              <a:buChar char="○"/>
              <a:defRPr sz="2200">
                <a:solidFill>
                  <a:schemeClr val="dk1"/>
                </a:solidFill>
              </a:defRPr>
            </a:lvl8pPr>
            <a:lvl9pPr indent="-368300" lvl="8" marL="4114800" rtl="0">
              <a:spcBef>
                <a:spcPts val="1600"/>
              </a:spcBef>
              <a:spcAft>
                <a:spcPts val="1600"/>
              </a:spcAft>
              <a:buClr>
                <a:schemeClr val="dk1"/>
              </a:buClr>
              <a:buSzPts val="2200"/>
              <a:buChar char="■"/>
              <a:defRPr sz="2200">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2200"/>
              <a:buNone/>
              <a:defRPr sz="2200"/>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00000"/>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FFFFFF"/>
              </a:buClr>
              <a:buSzPts val="2800"/>
              <a:buNone/>
              <a:defRPr b="1" sz="2800">
                <a:solidFill>
                  <a:srgbClr val="FFFFFF"/>
                </a:solidFill>
              </a:defRPr>
            </a:lvl1pPr>
            <a:lvl2pPr lvl="1" rtl="0">
              <a:spcBef>
                <a:spcPts val="0"/>
              </a:spcBef>
              <a:spcAft>
                <a:spcPts val="0"/>
              </a:spcAft>
              <a:buClr>
                <a:srgbClr val="FFFFFF"/>
              </a:buClr>
              <a:buSzPts val="2800"/>
              <a:buNone/>
              <a:defRPr sz="2800">
                <a:solidFill>
                  <a:srgbClr val="FFFFFF"/>
                </a:solidFill>
              </a:defRPr>
            </a:lvl2pPr>
            <a:lvl3pPr lvl="2" rtl="0">
              <a:spcBef>
                <a:spcPts val="0"/>
              </a:spcBef>
              <a:spcAft>
                <a:spcPts val="0"/>
              </a:spcAft>
              <a:buClr>
                <a:srgbClr val="FFFFFF"/>
              </a:buClr>
              <a:buSzPts val="2800"/>
              <a:buNone/>
              <a:defRPr sz="2800">
                <a:solidFill>
                  <a:srgbClr val="FFFFFF"/>
                </a:solidFill>
              </a:defRPr>
            </a:lvl3pPr>
            <a:lvl4pPr lvl="3" rtl="0">
              <a:spcBef>
                <a:spcPts val="0"/>
              </a:spcBef>
              <a:spcAft>
                <a:spcPts val="0"/>
              </a:spcAft>
              <a:buClr>
                <a:srgbClr val="FFFFFF"/>
              </a:buClr>
              <a:buSzPts val="2800"/>
              <a:buNone/>
              <a:defRPr sz="2800">
                <a:solidFill>
                  <a:srgbClr val="FFFFFF"/>
                </a:solidFill>
              </a:defRPr>
            </a:lvl4pPr>
            <a:lvl5pPr lvl="4" rtl="0">
              <a:spcBef>
                <a:spcPts val="0"/>
              </a:spcBef>
              <a:spcAft>
                <a:spcPts val="0"/>
              </a:spcAft>
              <a:buClr>
                <a:srgbClr val="FFFFFF"/>
              </a:buClr>
              <a:buSzPts val="2800"/>
              <a:buNone/>
              <a:defRPr sz="2800">
                <a:solidFill>
                  <a:srgbClr val="FFFFFF"/>
                </a:solidFill>
              </a:defRPr>
            </a:lvl5pPr>
            <a:lvl6pPr lvl="5" rtl="0">
              <a:spcBef>
                <a:spcPts val="0"/>
              </a:spcBef>
              <a:spcAft>
                <a:spcPts val="0"/>
              </a:spcAft>
              <a:buClr>
                <a:srgbClr val="FFFFFF"/>
              </a:buClr>
              <a:buSzPts val="2800"/>
              <a:buNone/>
              <a:defRPr sz="2800">
                <a:solidFill>
                  <a:srgbClr val="FFFFFF"/>
                </a:solidFill>
              </a:defRPr>
            </a:lvl6pPr>
            <a:lvl7pPr lvl="6" rtl="0">
              <a:spcBef>
                <a:spcPts val="0"/>
              </a:spcBef>
              <a:spcAft>
                <a:spcPts val="0"/>
              </a:spcAft>
              <a:buClr>
                <a:srgbClr val="FFFFFF"/>
              </a:buClr>
              <a:buSzPts val="2800"/>
              <a:buNone/>
              <a:defRPr sz="2800">
                <a:solidFill>
                  <a:srgbClr val="FFFFFF"/>
                </a:solidFill>
              </a:defRPr>
            </a:lvl7pPr>
            <a:lvl8pPr lvl="7" rtl="0">
              <a:spcBef>
                <a:spcPts val="0"/>
              </a:spcBef>
              <a:spcAft>
                <a:spcPts val="0"/>
              </a:spcAft>
              <a:buClr>
                <a:srgbClr val="FFFFFF"/>
              </a:buClr>
              <a:buSzPts val="2800"/>
              <a:buNone/>
              <a:defRPr sz="2800">
                <a:solidFill>
                  <a:srgbClr val="FFFFFF"/>
                </a:solidFill>
              </a:defRPr>
            </a:lvl8pPr>
            <a:lvl9pPr lvl="8" rtl="0">
              <a:spcBef>
                <a:spcPts val="0"/>
              </a:spcBef>
              <a:spcAft>
                <a:spcPts val="0"/>
              </a:spcAft>
              <a:buClr>
                <a:srgbClr val="FFFFFF"/>
              </a:buClr>
              <a:buSzPts val="2800"/>
              <a:buNone/>
              <a:defRPr sz="2800">
                <a:solidFill>
                  <a:srgbClr val="FFFFFF"/>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68300" lvl="0" marL="457200" rtl="0">
              <a:lnSpc>
                <a:spcPct val="115000"/>
              </a:lnSpc>
              <a:spcBef>
                <a:spcPts val="0"/>
              </a:spcBef>
              <a:spcAft>
                <a:spcPts val="0"/>
              </a:spcAft>
              <a:buClr>
                <a:srgbClr val="FFFFFF"/>
              </a:buClr>
              <a:buSzPts val="2200"/>
              <a:buChar char="●"/>
              <a:defRPr sz="2200">
                <a:solidFill>
                  <a:srgbClr val="FFFFFF"/>
                </a:solidFill>
              </a:defRPr>
            </a:lvl1pPr>
            <a:lvl2pPr indent="-368300" lvl="1" marL="914400" rtl="0">
              <a:lnSpc>
                <a:spcPct val="115000"/>
              </a:lnSpc>
              <a:spcBef>
                <a:spcPts val="1600"/>
              </a:spcBef>
              <a:spcAft>
                <a:spcPts val="0"/>
              </a:spcAft>
              <a:buClr>
                <a:srgbClr val="FFFFFF"/>
              </a:buClr>
              <a:buSzPts val="2200"/>
              <a:buChar char="○"/>
              <a:defRPr sz="2200">
                <a:solidFill>
                  <a:srgbClr val="FFFFFF"/>
                </a:solidFill>
              </a:defRPr>
            </a:lvl2pPr>
            <a:lvl3pPr indent="-368300" lvl="2" marL="1371600" rtl="0">
              <a:lnSpc>
                <a:spcPct val="115000"/>
              </a:lnSpc>
              <a:spcBef>
                <a:spcPts val="1600"/>
              </a:spcBef>
              <a:spcAft>
                <a:spcPts val="0"/>
              </a:spcAft>
              <a:buClr>
                <a:srgbClr val="FFFFFF"/>
              </a:buClr>
              <a:buSzPts val="2200"/>
              <a:buChar char="■"/>
              <a:defRPr sz="2200">
                <a:solidFill>
                  <a:srgbClr val="FFFFFF"/>
                </a:solidFill>
              </a:defRPr>
            </a:lvl3pPr>
            <a:lvl4pPr indent="-368300" lvl="3" marL="1828800" rtl="0">
              <a:lnSpc>
                <a:spcPct val="115000"/>
              </a:lnSpc>
              <a:spcBef>
                <a:spcPts val="1600"/>
              </a:spcBef>
              <a:spcAft>
                <a:spcPts val="0"/>
              </a:spcAft>
              <a:buClr>
                <a:srgbClr val="FFFFFF"/>
              </a:buClr>
              <a:buSzPts val="2200"/>
              <a:buChar char="●"/>
              <a:defRPr sz="2200">
                <a:solidFill>
                  <a:srgbClr val="FFFFFF"/>
                </a:solidFill>
              </a:defRPr>
            </a:lvl4pPr>
            <a:lvl5pPr indent="-368300" lvl="4" marL="2286000" rtl="0">
              <a:lnSpc>
                <a:spcPct val="115000"/>
              </a:lnSpc>
              <a:spcBef>
                <a:spcPts val="1600"/>
              </a:spcBef>
              <a:spcAft>
                <a:spcPts val="0"/>
              </a:spcAft>
              <a:buClr>
                <a:srgbClr val="FFFFFF"/>
              </a:buClr>
              <a:buSzPts val="2200"/>
              <a:buChar char="○"/>
              <a:defRPr sz="2200">
                <a:solidFill>
                  <a:srgbClr val="FFFFFF"/>
                </a:solidFill>
              </a:defRPr>
            </a:lvl5pPr>
            <a:lvl6pPr indent="-368300" lvl="5" marL="2743200" rtl="0">
              <a:lnSpc>
                <a:spcPct val="115000"/>
              </a:lnSpc>
              <a:spcBef>
                <a:spcPts val="1600"/>
              </a:spcBef>
              <a:spcAft>
                <a:spcPts val="0"/>
              </a:spcAft>
              <a:buClr>
                <a:srgbClr val="FFFFFF"/>
              </a:buClr>
              <a:buSzPts val="2200"/>
              <a:buChar char="■"/>
              <a:defRPr sz="2200">
                <a:solidFill>
                  <a:srgbClr val="FFFFFF"/>
                </a:solidFill>
              </a:defRPr>
            </a:lvl6pPr>
            <a:lvl7pPr indent="-368300" lvl="6" marL="3200400" rtl="0">
              <a:lnSpc>
                <a:spcPct val="115000"/>
              </a:lnSpc>
              <a:spcBef>
                <a:spcPts val="1600"/>
              </a:spcBef>
              <a:spcAft>
                <a:spcPts val="0"/>
              </a:spcAft>
              <a:buClr>
                <a:srgbClr val="FFFFFF"/>
              </a:buClr>
              <a:buSzPts val="2200"/>
              <a:buChar char="●"/>
              <a:defRPr sz="2200">
                <a:solidFill>
                  <a:srgbClr val="FFFFFF"/>
                </a:solidFill>
              </a:defRPr>
            </a:lvl7pPr>
            <a:lvl8pPr indent="-368300" lvl="7" marL="3657600" rtl="0">
              <a:lnSpc>
                <a:spcPct val="115000"/>
              </a:lnSpc>
              <a:spcBef>
                <a:spcPts val="1600"/>
              </a:spcBef>
              <a:spcAft>
                <a:spcPts val="0"/>
              </a:spcAft>
              <a:buClr>
                <a:srgbClr val="FFFFFF"/>
              </a:buClr>
              <a:buSzPts val="2200"/>
              <a:buChar char="○"/>
              <a:defRPr sz="2200">
                <a:solidFill>
                  <a:srgbClr val="FFFFFF"/>
                </a:solidFill>
              </a:defRPr>
            </a:lvl8pPr>
            <a:lvl9pPr indent="-368300" lvl="8" marL="4114800" rtl="0">
              <a:lnSpc>
                <a:spcPct val="115000"/>
              </a:lnSpc>
              <a:spcBef>
                <a:spcPts val="1600"/>
              </a:spcBef>
              <a:spcAft>
                <a:spcPts val="1600"/>
              </a:spcAft>
              <a:buClr>
                <a:srgbClr val="FFFFFF"/>
              </a:buClr>
              <a:buSzPts val="2200"/>
              <a:buChar char="■"/>
              <a:defRPr sz="2200">
                <a:solidFill>
                  <a:srgbClr val="FFFFFF"/>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rgbClr val="FFFFFF"/>
                </a:solidFill>
              </a:defRPr>
            </a:lvl1pPr>
            <a:lvl2pPr lvl="1" rtl="0" algn="r">
              <a:buNone/>
              <a:defRPr sz="1000">
                <a:solidFill>
                  <a:srgbClr val="FFFFFF"/>
                </a:solidFill>
              </a:defRPr>
            </a:lvl2pPr>
            <a:lvl3pPr lvl="2" rtl="0" algn="r">
              <a:buNone/>
              <a:defRPr sz="1000">
                <a:solidFill>
                  <a:srgbClr val="FFFFFF"/>
                </a:solidFill>
              </a:defRPr>
            </a:lvl3pPr>
            <a:lvl4pPr lvl="3" rtl="0" algn="r">
              <a:buNone/>
              <a:defRPr sz="1000">
                <a:solidFill>
                  <a:srgbClr val="FFFFFF"/>
                </a:solidFill>
              </a:defRPr>
            </a:lvl4pPr>
            <a:lvl5pPr lvl="4" rtl="0" algn="r">
              <a:buNone/>
              <a:defRPr sz="1000">
                <a:solidFill>
                  <a:srgbClr val="FFFFFF"/>
                </a:solidFill>
              </a:defRPr>
            </a:lvl5pPr>
            <a:lvl6pPr lvl="5" rtl="0" algn="r">
              <a:buNone/>
              <a:defRPr sz="1000">
                <a:solidFill>
                  <a:srgbClr val="FFFFFF"/>
                </a:solidFill>
              </a:defRPr>
            </a:lvl6pPr>
            <a:lvl7pPr lvl="6" rtl="0" algn="r">
              <a:buNone/>
              <a:defRPr sz="1000">
                <a:solidFill>
                  <a:srgbClr val="FFFFFF"/>
                </a:solidFill>
              </a:defRPr>
            </a:lvl7pPr>
            <a:lvl8pPr lvl="7" rtl="0" algn="r">
              <a:buNone/>
              <a:defRPr sz="1000">
                <a:solidFill>
                  <a:srgbClr val="FFFFFF"/>
                </a:solidFill>
              </a:defRPr>
            </a:lvl8pPr>
            <a:lvl9pPr lvl="8" rtl="0" algn="r">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30.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hyperlink" Target="https://libraries.mit.edu/scholarly/publishing/framework/" TargetMode="External"/><Relationship Id="rId4" Type="http://schemas.openxmlformats.org/officeDocument/2006/relationships/hyperlink" Target="https://libraries.mit.edu/scholarly/publishing/framework/" TargetMode="External"/><Relationship Id="rId5" Type="http://schemas.openxmlformats.org/officeDocument/2006/relationships/hyperlink" Target="https://open-access.mit.edu/"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17.png"/><Relationship Id="rId4" Type="http://schemas.openxmlformats.org/officeDocument/2006/relationships/image" Target="../media/image10.png"/><Relationship Id="rId5"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2.pn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 Id="rId3" Type="http://schemas.openxmlformats.org/officeDocument/2006/relationships/image" Target="../media/image21.png"/><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hyperlink" Target="https://docs.google.com/document/d/1EgBOR7JsoN82D9o9dvO6-zcKV4fQzv5dXy2w_XM2FdU/edit?usp=sharing"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 Id="rId3" Type="http://schemas.openxmlformats.org/officeDocument/2006/relationships/hyperlink" Target="https://web.archive.org/web/20240429213126/https://us.sagepub.com/en-us/nam/contributor-agreemen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 Id="rId3" Type="http://schemas.openxmlformats.org/officeDocument/2006/relationships/hyperlink" Target="https://docs.google.com/document/d/1yqpdeH20xNYPsDFk-oqtsYd8Tua4Ov2XM1cDJyMrvdc/edit?usp=sharing"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hyperlink" Target="https://docs.google.com/document/d/1kfg_bZgjgFvJZc06cc0Q5C3mSNLELkSpy6jOEgdGaXo/edit?usp=sharing"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hyperlink" Target="https://docs.google.com/document/d/1kfg_bZgjgFvJZc06cc0Q5C3mSNLELkSpy6jOEgdGaXo/edit?usp=sharing" TargetMode="External"/></Relationships>
</file>

<file path=ppt/slides/_rels/slide46.xml.rels><?xml version="1.0" encoding="UTF-8" standalone="yes"?><Relationships xmlns="http://schemas.openxmlformats.org/package/2006/relationships"><Relationship Id="rId11" Type="http://schemas.openxmlformats.org/officeDocument/2006/relationships/hyperlink" Target="https://clockss.org/" TargetMode="External"/><Relationship Id="rId10" Type="http://schemas.openxmlformats.org/officeDocument/2006/relationships/hyperlink" Target="https://open-access.mit.edu/" TargetMode="External"/><Relationship Id="rId13" Type="http://schemas.openxmlformats.org/officeDocument/2006/relationships/hyperlink" Target="https://nerl.org/working-with-nerl/" TargetMode="External"/><Relationship Id="rId12" Type="http://schemas.openxmlformats.org/officeDocument/2006/relationships/hyperlink" Target="https://sparcopen.org/our-work/negotiation-resources/strategic-priorities-working-group/open-investment-statements-and-principles/" TargetMode="External"/><Relationship Id="rId1" Type="http://schemas.openxmlformats.org/officeDocument/2006/relationships/slideLayout" Target="../slideLayouts/slideLayout11.xml"/><Relationship Id="rId2" Type="http://schemas.openxmlformats.org/officeDocument/2006/relationships/notesSlide" Target="../notesSlides/notesSlide46.xml"/><Relationship Id="rId3" Type="http://schemas.openxmlformats.org/officeDocument/2006/relationships/hyperlink" Target="https://whereis.mit.edu/" TargetMode="External"/><Relationship Id="rId4" Type="http://schemas.openxmlformats.org/officeDocument/2006/relationships/hyperlink" Target="https://facts.mit.edu/" TargetMode="External"/><Relationship Id="rId9" Type="http://schemas.openxmlformats.org/officeDocument/2006/relationships/hyperlink" Target="https://open-access.mit.edu/" TargetMode="External"/><Relationship Id="rId5" Type="http://schemas.openxmlformats.org/officeDocument/2006/relationships/hyperlink" Target="https://libguides.mit.edu/directory" TargetMode="External"/><Relationship Id="rId6" Type="http://schemas.openxmlformats.org/officeDocument/2006/relationships/hyperlink" Target="https://pixabay.com/illustrations/umbrella-dollar-concept-money-2891883/" TargetMode="External"/><Relationship Id="rId7" Type="http://schemas.openxmlformats.org/officeDocument/2006/relationships/hyperlink" Target="https://www.pon.harvard.edu/" TargetMode="External"/><Relationship Id="rId8" Type="http://schemas.openxmlformats.org/officeDocument/2006/relationships/hyperlink" Target="https://libraries.mit.edu/scholarly/publishing/framewor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7.jpg"/><Relationship Id="rId4" Type="http://schemas.openxmlformats.org/officeDocument/2006/relationships/image" Target="../media/image29.jp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391075" y="511000"/>
            <a:ext cx="8225100" cy="358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FFFFFF"/>
                </a:solidFill>
              </a:rPr>
              <a:t>Framework for Publisher Contracts… (and much more). </a:t>
            </a:r>
            <a:endParaRPr sz="2500">
              <a:solidFill>
                <a:srgbClr val="FFFFFF"/>
              </a:solidFill>
            </a:endParaRPr>
          </a:p>
          <a:p>
            <a:pPr indent="0" lvl="0" marL="0" rtl="0" algn="l">
              <a:spcBef>
                <a:spcPts val="0"/>
              </a:spcBef>
              <a:spcAft>
                <a:spcPts val="0"/>
              </a:spcAft>
              <a:buNone/>
            </a:pPr>
            <a:r>
              <a:t/>
            </a:r>
            <a:endParaRPr sz="2500">
              <a:solidFill>
                <a:srgbClr val="FFFFFF"/>
              </a:solidFill>
            </a:endParaRPr>
          </a:p>
          <a:p>
            <a:pPr indent="0" lvl="0" marL="0" rtl="0" algn="l">
              <a:spcBef>
                <a:spcPts val="0"/>
              </a:spcBef>
              <a:spcAft>
                <a:spcPts val="0"/>
              </a:spcAft>
              <a:buNone/>
            </a:pPr>
            <a:r>
              <a:rPr lang="en" sz="2500">
                <a:solidFill>
                  <a:srgbClr val="FFFFFF"/>
                </a:solidFill>
              </a:rPr>
              <a:t>Courtney Crummett</a:t>
            </a:r>
            <a:endParaRPr sz="2500">
              <a:solidFill>
                <a:srgbClr val="FFFFFF"/>
              </a:solidFill>
            </a:endParaRPr>
          </a:p>
          <a:p>
            <a:pPr indent="0" lvl="0" marL="0" rtl="0" algn="l">
              <a:spcBef>
                <a:spcPts val="0"/>
              </a:spcBef>
              <a:spcAft>
                <a:spcPts val="0"/>
              </a:spcAft>
              <a:buNone/>
            </a:pPr>
            <a:r>
              <a:rPr lang="en" sz="2500">
                <a:solidFill>
                  <a:srgbClr val="FFFFFF"/>
                </a:solidFill>
              </a:rPr>
              <a:t>M</a:t>
            </a:r>
            <a:r>
              <a:rPr lang="en" sz="2500">
                <a:solidFill>
                  <a:srgbClr val="FFFFFF"/>
                </a:solidFill>
              </a:rPr>
              <a:t>assachusetts Institute of Technology</a:t>
            </a:r>
            <a:r>
              <a:rPr lang="en" sz="2500">
                <a:solidFill>
                  <a:srgbClr val="FFFFFF"/>
                </a:solidFill>
              </a:rPr>
              <a:t> Libraries </a:t>
            </a:r>
            <a:endParaRPr sz="2500">
              <a:solidFill>
                <a:srgbClr val="FFFFFF"/>
              </a:solidFill>
            </a:endParaRPr>
          </a:p>
          <a:p>
            <a:pPr indent="0" lvl="0" marL="0" rtl="0" algn="l">
              <a:spcBef>
                <a:spcPts val="0"/>
              </a:spcBef>
              <a:spcAft>
                <a:spcPts val="0"/>
              </a:spcAft>
              <a:buNone/>
            </a:pPr>
            <a:r>
              <a:rPr lang="en" sz="2500">
                <a:solidFill>
                  <a:srgbClr val="FFFFFF"/>
                </a:solidFill>
              </a:rPr>
              <a:t>Thursday Feb 20 2025</a:t>
            </a:r>
            <a:endParaRPr sz="2500">
              <a:solidFill>
                <a:srgbClr val="FFFFFF"/>
              </a:solidFill>
            </a:endParaRPr>
          </a:p>
          <a:p>
            <a:pPr indent="0" lvl="0" marL="0" rtl="0" algn="l">
              <a:spcBef>
                <a:spcPts val="0"/>
              </a:spcBef>
              <a:spcAft>
                <a:spcPts val="0"/>
              </a:spcAft>
              <a:buNone/>
            </a:pPr>
            <a:r>
              <a:t/>
            </a:r>
            <a:endParaRPr sz="2500">
              <a:solidFill>
                <a:srgbClr val="FFFFFF"/>
              </a:solidFill>
            </a:endParaRPr>
          </a:p>
          <a:p>
            <a:pPr indent="0" lvl="0" marL="0" rtl="0" algn="l">
              <a:spcBef>
                <a:spcPts val="0"/>
              </a:spcBef>
              <a:spcAft>
                <a:spcPts val="0"/>
              </a:spcAft>
              <a:buNone/>
            </a:pPr>
            <a:r>
              <a:t/>
            </a:r>
            <a:endParaRPr sz="2500">
              <a:solidFill>
                <a:srgbClr val="FFFFFF"/>
              </a:solidFill>
            </a:endParaRPr>
          </a:p>
          <a:p>
            <a:pPr indent="0" lvl="0" marL="0" rtl="0" algn="l">
              <a:spcBef>
                <a:spcPts val="0"/>
              </a:spcBef>
              <a:spcAft>
                <a:spcPts val="0"/>
              </a:spcAft>
              <a:buNone/>
            </a:pPr>
            <a:r>
              <a:rPr lang="en" sz="2500">
                <a:solidFill>
                  <a:srgbClr val="FFFFFF"/>
                </a:solidFill>
              </a:rPr>
              <a:t>CERN-UNESCO-NRF Open Science School </a:t>
            </a:r>
            <a:endParaRPr sz="25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2"/>
          <p:cNvSpPr txBox="1"/>
          <p:nvPr/>
        </p:nvSpPr>
        <p:spPr>
          <a:xfrm>
            <a:off x="748875" y="136000"/>
            <a:ext cx="6852300" cy="59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Negotiations Team Members </a:t>
            </a:r>
            <a:endParaRPr sz="2200">
              <a:solidFill>
                <a:srgbClr val="FFFFFF"/>
              </a:solidFill>
            </a:endParaRPr>
          </a:p>
        </p:txBody>
      </p:sp>
      <p:pic>
        <p:nvPicPr>
          <p:cNvPr id="111" name="Google Shape;111;p22"/>
          <p:cNvPicPr preferRelativeResize="0"/>
          <p:nvPr/>
        </p:nvPicPr>
        <p:blipFill>
          <a:blip r:embed="rId3">
            <a:alphaModFix/>
          </a:blip>
          <a:stretch>
            <a:fillRect/>
          </a:stretch>
        </p:blipFill>
        <p:spPr>
          <a:xfrm>
            <a:off x="152400" y="881200"/>
            <a:ext cx="952500" cy="952500"/>
          </a:xfrm>
          <a:prstGeom prst="rect">
            <a:avLst/>
          </a:prstGeom>
          <a:noFill/>
          <a:ln>
            <a:noFill/>
          </a:ln>
        </p:spPr>
      </p:pic>
      <p:pic>
        <p:nvPicPr>
          <p:cNvPr id="112" name="Google Shape;112;p22"/>
          <p:cNvPicPr preferRelativeResize="0"/>
          <p:nvPr/>
        </p:nvPicPr>
        <p:blipFill>
          <a:blip r:embed="rId4">
            <a:alphaModFix/>
          </a:blip>
          <a:stretch>
            <a:fillRect/>
          </a:stretch>
        </p:blipFill>
        <p:spPr>
          <a:xfrm>
            <a:off x="152400" y="2519500"/>
            <a:ext cx="952500" cy="952500"/>
          </a:xfrm>
          <a:prstGeom prst="rect">
            <a:avLst/>
          </a:prstGeom>
          <a:noFill/>
          <a:ln>
            <a:noFill/>
          </a:ln>
        </p:spPr>
      </p:pic>
      <p:pic>
        <p:nvPicPr>
          <p:cNvPr id="113" name="Google Shape;113;p22"/>
          <p:cNvPicPr preferRelativeResize="0"/>
          <p:nvPr/>
        </p:nvPicPr>
        <p:blipFill>
          <a:blip r:embed="rId5">
            <a:alphaModFix/>
          </a:blip>
          <a:stretch>
            <a:fillRect/>
          </a:stretch>
        </p:blipFill>
        <p:spPr>
          <a:xfrm>
            <a:off x="4892625" y="881200"/>
            <a:ext cx="952500" cy="952500"/>
          </a:xfrm>
          <a:prstGeom prst="rect">
            <a:avLst/>
          </a:prstGeom>
          <a:noFill/>
          <a:ln>
            <a:noFill/>
          </a:ln>
        </p:spPr>
      </p:pic>
      <p:pic>
        <p:nvPicPr>
          <p:cNvPr id="114" name="Google Shape;114;p22"/>
          <p:cNvPicPr preferRelativeResize="0"/>
          <p:nvPr/>
        </p:nvPicPr>
        <p:blipFill>
          <a:blip r:embed="rId6">
            <a:alphaModFix/>
          </a:blip>
          <a:stretch>
            <a:fillRect/>
          </a:stretch>
        </p:blipFill>
        <p:spPr>
          <a:xfrm>
            <a:off x="4851300" y="2449725"/>
            <a:ext cx="952500" cy="952500"/>
          </a:xfrm>
          <a:prstGeom prst="rect">
            <a:avLst/>
          </a:prstGeom>
          <a:noFill/>
          <a:ln>
            <a:noFill/>
          </a:ln>
        </p:spPr>
      </p:pic>
      <p:sp>
        <p:nvSpPr>
          <p:cNvPr id="115" name="Google Shape;115;p22"/>
          <p:cNvSpPr txBox="1"/>
          <p:nvPr/>
        </p:nvSpPr>
        <p:spPr>
          <a:xfrm>
            <a:off x="6058025" y="2491425"/>
            <a:ext cx="2632800" cy="95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lt1"/>
                </a:solidFill>
              </a:rPr>
              <a:t>Courtney Crummett</a:t>
            </a:r>
            <a:endParaRPr b="1" sz="1800">
              <a:solidFill>
                <a:schemeClr val="lt1"/>
              </a:solidFill>
            </a:endParaRPr>
          </a:p>
          <a:p>
            <a:pPr indent="0" lvl="0" marL="0" rtl="0" algn="l">
              <a:spcBef>
                <a:spcPts val="0"/>
              </a:spcBef>
              <a:spcAft>
                <a:spcPts val="0"/>
              </a:spcAft>
              <a:buNone/>
            </a:pPr>
            <a:r>
              <a:rPr lang="en" sz="1800">
                <a:solidFill>
                  <a:schemeClr val="lt1"/>
                </a:solidFill>
              </a:rPr>
              <a:t>Collection Strategist for Science &amp; Engineering</a:t>
            </a:r>
            <a:endParaRPr sz="1800">
              <a:solidFill>
                <a:schemeClr val="lt1"/>
              </a:solidFill>
            </a:endParaRPr>
          </a:p>
        </p:txBody>
      </p:sp>
      <p:sp>
        <p:nvSpPr>
          <p:cNvPr id="116" name="Google Shape;116;p22"/>
          <p:cNvSpPr txBox="1"/>
          <p:nvPr/>
        </p:nvSpPr>
        <p:spPr>
          <a:xfrm>
            <a:off x="6058025" y="981625"/>
            <a:ext cx="2528100" cy="74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lt1"/>
                </a:solidFill>
              </a:rPr>
              <a:t>Katie Zimmerman</a:t>
            </a:r>
            <a:endParaRPr b="1" sz="1800">
              <a:solidFill>
                <a:schemeClr val="lt1"/>
              </a:solidFill>
            </a:endParaRPr>
          </a:p>
          <a:p>
            <a:pPr indent="0" lvl="0" marL="0" rtl="0" algn="l">
              <a:spcBef>
                <a:spcPts val="0"/>
              </a:spcBef>
              <a:spcAft>
                <a:spcPts val="0"/>
              </a:spcAft>
              <a:buNone/>
            </a:pPr>
            <a:r>
              <a:rPr lang="en" sz="1800">
                <a:solidFill>
                  <a:schemeClr val="lt1"/>
                </a:solidFill>
              </a:rPr>
              <a:t>Director of Copyright Strategy</a:t>
            </a:r>
            <a:endParaRPr sz="1800">
              <a:solidFill>
                <a:schemeClr val="lt1"/>
              </a:solidFill>
            </a:endParaRPr>
          </a:p>
        </p:txBody>
      </p:sp>
      <p:sp>
        <p:nvSpPr>
          <p:cNvPr id="117" name="Google Shape;117;p22"/>
          <p:cNvSpPr txBox="1"/>
          <p:nvPr/>
        </p:nvSpPr>
        <p:spPr>
          <a:xfrm>
            <a:off x="1306825" y="981625"/>
            <a:ext cx="2978400" cy="128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lt1"/>
                </a:solidFill>
              </a:rPr>
              <a:t>Laura Hanscom</a:t>
            </a:r>
            <a:endParaRPr b="1" sz="1800">
              <a:solidFill>
                <a:schemeClr val="lt1"/>
              </a:solidFill>
            </a:endParaRPr>
          </a:p>
          <a:p>
            <a:pPr indent="0" lvl="0" marL="0" rtl="0" algn="l">
              <a:spcBef>
                <a:spcPts val="0"/>
              </a:spcBef>
              <a:spcAft>
                <a:spcPts val="0"/>
              </a:spcAft>
              <a:buNone/>
            </a:pPr>
            <a:r>
              <a:rPr lang="en" sz="1800">
                <a:solidFill>
                  <a:schemeClr val="lt1"/>
                </a:solidFill>
              </a:rPr>
              <a:t>Department Head of Scholarly Communications and Collection Strategy </a:t>
            </a:r>
            <a:endParaRPr sz="1800">
              <a:solidFill>
                <a:srgbClr val="FFFFFF"/>
              </a:solidFill>
            </a:endParaRPr>
          </a:p>
        </p:txBody>
      </p:sp>
      <p:sp>
        <p:nvSpPr>
          <p:cNvPr id="118" name="Google Shape;118;p22"/>
          <p:cNvSpPr txBox="1"/>
          <p:nvPr/>
        </p:nvSpPr>
        <p:spPr>
          <a:xfrm>
            <a:off x="1258725" y="2518725"/>
            <a:ext cx="2824500" cy="89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lt1"/>
                </a:solidFill>
              </a:rPr>
              <a:t>Kim Maxwell </a:t>
            </a:r>
            <a:endParaRPr b="1" sz="1800">
              <a:solidFill>
                <a:schemeClr val="lt1"/>
              </a:solidFill>
            </a:endParaRPr>
          </a:p>
          <a:p>
            <a:pPr indent="0" lvl="0" marL="0" rtl="0" algn="l">
              <a:spcBef>
                <a:spcPts val="0"/>
              </a:spcBef>
              <a:spcAft>
                <a:spcPts val="0"/>
              </a:spcAft>
              <a:buNone/>
            </a:pPr>
            <a:r>
              <a:rPr lang="en" sz="1800">
                <a:solidFill>
                  <a:schemeClr val="lt1"/>
                </a:solidFill>
              </a:rPr>
              <a:t>Department Head of Technical Services </a:t>
            </a:r>
            <a:endParaRPr sz="18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id="123" name="Google Shape;123;p23"/>
          <p:cNvPicPr preferRelativeResize="0"/>
          <p:nvPr/>
        </p:nvPicPr>
        <p:blipFill rotWithShape="1">
          <a:blip r:embed="rId3">
            <a:alphaModFix/>
          </a:blip>
          <a:srcRect b="0" l="0" r="0" t="0"/>
          <a:stretch/>
        </p:blipFill>
        <p:spPr>
          <a:xfrm>
            <a:off x="0" y="5446496"/>
            <a:ext cx="9144001" cy="1410034"/>
          </a:xfrm>
          <a:prstGeom prst="rect">
            <a:avLst/>
          </a:prstGeom>
          <a:noFill/>
          <a:ln>
            <a:noFill/>
          </a:ln>
        </p:spPr>
      </p:pic>
      <p:sp>
        <p:nvSpPr>
          <p:cNvPr id="124" name="Google Shape;124;p23"/>
          <p:cNvSpPr txBox="1"/>
          <p:nvPr/>
        </p:nvSpPr>
        <p:spPr>
          <a:xfrm>
            <a:off x="0" y="0"/>
            <a:ext cx="9028500" cy="762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lt1"/>
                </a:solidFill>
                <a:latin typeface="Calibri"/>
                <a:ea typeface="Calibri"/>
                <a:cs typeface="Calibri"/>
                <a:sym typeface="Calibri"/>
              </a:rPr>
              <a:t>Principled Negotiation Methods</a:t>
            </a:r>
            <a:endParaRPr sz="3000">
              <a:solidFill>
                <a:schemeClr val="lt1"/>
              </a:solidFill>
              <a:latin typeface="Calibri"/>
              <a:ea typeface="Calibri"/>
              <a:cs typeface="Calibri"/>
              <a:sym typeface="Calibri"/>
            </a:endParaRPr>
          </a:p>
        </p:txBody>
      </p:sp>
      <p:sp>
        <p:nvSpPr>
          <p:cNvPr id="125" name="Google Shape;125;p23"/>
          <p:cNvSpPr txBox="1"/>
          <p:nvPr/>
        </p:nvSpPr>
        <p:spPr>
          <a:xfrm>
            <a:off x="163675" y="762000"/>
            <a:ext cx="8382000" cy="3022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600">
                <a:solidFill>
                  <a:schemeClr val="lt1"/>
                </a:solidFill>
                <a:latin typeface="Calibri"/>
                <a:ea typeface="Calibri"/>
                <a:cs typeface="Calibri"/>
                <a:sym typeface="Calibri"/>
              </a:rPr>
              <a:t>It is a technique designed to meet the needs of </a:t>
            </a:r>
            <a:r>
              <a:rPr lang="en" sz="2600" u="sng">
                <a:solidFill>
                  <a:schemeClr val="lt1"/>
                </a:solidFill>
                <a:latin typeface="Calibri"/>
                <a:ea typeface="Calibri"/>
                <a:cs typeface="Calibri"/>
                <a:sym typeface="Calibri"/>
              </a:rPr>
              <a:t>both sides</a:t>
            </a:r>
            <a:r>
              <a:rPr lang="en" sz="2600">
                <a:solidFill>
                  <a:schemeClr val="lt1"/>
                </a:solidFill>
                <a:latin typeface="Calibri"/>
                <a:ea typeface="Calibri"/>
                <a:cs typeface="Calibri"/>
                <a:sym typeface="Calibri"/>
              </a:rPr>
              <a:t> as much as possible, </a:t>
            </a:r>
            <a:r>
              <a:rPr lang="en" sz="2600" u="sng">
                <a:solidFill>
                  <a:schemeClr val="lt1"/>
                </a:solidFill>
                <a:latin typeface="Calibri"/>
                <a:ea typeface="Calibri"/>
                <a:cs typeface="Calibri"/>
                <a:sym typeface="Calibri"/>
              </a:rPr>
              <a:t>quickly</a:t>
            </a:r>
            <a:r>
              <a:rPr lang="en" sz="2600">
                <a:solidFill>
                  <a:schemeClr val="lt1"/>
                </a:solidFill>
                <a:latin typeface="Calibri"/>
                <a:ea typeface="Calibri"/>
                <a:cs typeface="Calibri"/>
                <a:sym typeface="Calibri"/>
              </a:rPr>
              <a:t>, while maintaining or </a:t>
            </a:r>
            <a:r>
              <a:rPr lang="en" sz="2600" u="sng">
                <a:solidFill>
                  <a:schemeClr val="lt1"/>
                </a:solidFill>
                <a:latin typeface="Calibri"/>
                <a:ea typeface="Calibri"/>
                <a:cs typeface="Calibri"/>
                <a:sym typeface="Calibri"/>
              </a:rPr>
              <a:t>improving relationships</a:t>
            </a:r>
            <a:r>
              <a:rPr lang="en" sz="2600">
                <a:solidFill>
                  <a:schemeClr val="lt1"/>
                </a:solidFill>
                <a:latin typeface="Calibri"/>
                <a:ea typeface="Calibri"/>
                <a:cs typeface="Calibri"/>
                <a:sym typeface="Calibri"/>
              </a:rPr>
              <a:t>. </a:t>
            </a:r>
            <a:endParaRPr sz="26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sz="26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600">
                <a:solidFill>
                  <a:schemeClr val="lt1"/>
                </a:solidFill>
                <a:latin typeface="Calibri"/>
                <a:ea typeface="Calibri"/>
                <a:cs typeface="Calibri"/>
                <a:sym typeface="Calibri"/>
              </a:rPr>
              <a:t>Principled negotiations focuses on basic interests, mutually satisfying options, and fair standards.</a:t>
            </a:r>
            <a:endParaRPr sz="2600">
              <a:solidFill>
                <a:schemeClr val="lt1"/>
              </a:solidFill>
              <a:latin typeface="Calibri"/>
              <a:ea typeface="Calibri"/>
              <a:cs typeface="Calibri"/>
              <a:sym typeface="Calibri"/>
            </a:endParaRPr>
          </a:p>
        </p:txBody>
      </p:sp>
      <p:pic>
        <p:nvPicPr>
          <p:cNvPr id="126" name="Google Shape;126;p23"/>
          <p:cNvPicPr preferRelativeResize="0"/>
          <p:nvPr/>
        </p:nvPicPr>
        <p:blipFill>
          <a:blip r:embed="rId4">
            <a:alphaModFix/>
          </a:blip>
          <a:stretch>
            <a:fillRect/>
          </a:stretch>
        </p:blipFill>
        <p:spPr>
          <a:xfrm>
            <a:off x="3899825" y="4220475"/>
            <a:ext cx="5166350" cy="879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nvSpPr>
        <p:spPr>
          <a:xfrm>
            <a:off x="266700" y="762000"/>
            <a:ext cx="8610600" cy="434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3000">
                <a:solidFill>
                  <a:schemeClr val="lt1"/>
                </a:solidFill>
                <a:latin typeface="Calibri"/>
                <a:ea typeface="Calibri"/>
                <a:cs typeface="Calibri"/>
                <a:sym typeface="Calibri"/>
              </a:rPr>
              <a:t>4 points to a Principled Negotiation: </a:t>
            </a:r>
            <a:endParaRPr sz="30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sz="30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People</a:t>
            </a:r>
            <a:r>
              <a:rPr lang="en" sz="2800">
                <a:solidFill>
                  <a:schemeClr val="lt1"/>
                </a:solidFill>
                <a:latin typeface="Calibri"/>
                <a:ea typeface="Calibri"/>
                <a:cs typeface="Calibri"/>
                <a:sym typeface="Calibri"/>
              </a:rPr>
              <a:t>: Separate the people from the problem</a:t>
            </a:r>
            <a:endParaRPr sz="28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Interests</a:t>
            </a:r>
            <a:r>
              <a:rPr lang="en" sz="2800">
                <a:solidFill>
                  <a:schemeClr val="lt1"/>
                </a:solidFill>
                <a:latin typeface="Calibri"/>
                <a:ea typeface="Calibri"/>
                <a:cs typeface="Calibri"/>
                <a:sym typeface="Calibri"/>
              </a:rPr>
              <a:t>: Focus on the interests, not positions</a:t>
            </a:r>
            <a:endParaRPr sz="28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Options</a:t>
            </a:r>
            <a:r>
              <a:rPr lang="en" sz="2800">
                <a:solidFill>
                  <a:schemeClr val="lt1"/>
                </a:solidFill>
                <a:latin typeface="Calibri"/>
                <a:ea typeface="Calibri"/>
                <a:cs typeface="Calibri"/>
                <a:sym typeface="Calibri"/>
              </a:rPr>
              <a:t>: Invent multiple options looking for mutual gains </a:t>
            </a:r>
            <a:endParaRPr sz="28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Criteria</a:t>
            </a:r>
            <a:r>
              <a:rPr lang="en" sz="2800">
                <a:solidFill>
                  <a:schemeClr val="lt1"/>
                </a:solidFill>
                <a:latin typeface="Calibri"/>
                <a:ea typeface="Calibri"/>
                <a:cs typeface="Calibri"/>
                <a:sym typeface="Calibri"/>
              </a:rPr>
              <a:t>: Use objective standards </a:t>
            </a:r>
            <a:r>
              <a:rPr lang="en" sz="3000">
                <a:solidFill>
                  <a:schemeClr val="lt1"/>
                </a:solidFill>
                <a:latin typeface="Calibri"/>
                <a:ea typeface="Calibri"/>
                <a:cs typeface="Calibri"/>
                <a:sym typeface="Calibri"/>
              </a:rPr>
              <a:t> </a:t>
            </a:r>
            <a:endParaRPr sz="3000">
              <a:solidFill>
                <a:schemeClr val="lt1"/>
              </a:solidFill>
              <a:latin typeface="Calibri"/>
              <a:ea typeface="Calibri"/>
              <a:cs typeface="Calibri"/>
              <a:sym typeface="Calibri"/>
            </a:endParaRPr>
          </a:p>
        </p:txBody>
      </p:sp>
      <p:sp>
        <p:nvSpPr>
          <p:cNvPr id="132" name="Google Shape;132;p24"/>
          <p:cNvSpPr txBox="1"/>
          <p:nvPr/>
        </p:nvSpPr>
        <p:spPr>
          <a:xfrm>
            <a:off x="571500" y="0"/>
            <a:ext cx="77724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Calibri"/>
                <a:ea typeface="Calibri"/>
                <a:cs typeface="Calibri"/>
                <a:sym typeface="Calibri"/>
              </a:rPr>
              <a:t>Principled Negotiation Methods</a:t>
            </a:r>
            <a:endParaRPr sz="30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nvSpPr>
        <p:spPr>
          <a:xfrm>
            <a:off x="685800" y="55225"/>
            <a:ext cx="77724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Calibri"/>
                <a:ea typeface="Calibri"/>
                <a:cs typeface="Calibri"/>
                <a:sym typeface="Calibri"/>
              </a:rPr>
              <a:t>How do we do principled negotiations? </a:t>
            </a:r>
            <a:endParaRPr sz="3000">
              <a:solidFill>
                <a:schemeClr val="lt1"/>
              </a:solidFill>
              <a:latin typeface="Calibri"/>
              <a:ea typeface="Calibri"/>
              <a:cs typeface="Calibri"/>
              <a:sym typeface="Calibri"/>
            </a:endParaRPr>
          </a:p>
        </p:txBody>
      </p:sp>
      <p:sp>
        <p:nvSpPr>
          <p:cNvPr id="138" name="Google Shape;138;p25"/>
          <p:cNvSpPr txBox="1"/>
          <p:nvPr/>
        </p:nvSpPr>
        <p:spPr>
          <a:xfrm>
            <a:off x="304800" y="642575"/>
            <a:ext cx="8534400" cy="4648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People</a:t>
            </a:r>
            <a:r>
              <a:rPr lang="en" sz="2800">
                <a:solidFill>
                  <a:schemeClr val="lt1"/>
                </a:solidFill>
                <a:latin typeface="Calibri"/>
                <a:ea typeface="Calibri"/>
                <a:cs typeface="Calibri"/>
                <a:sym typeface="Calibri"/>
              </a:rPr>
              <a:t>: Separate the people from the problem</a:t>
            </a:r>
            <a:endParaRPr sz="2800">
              <a:solidFill>
                <a:schemeClr val="lt1"/>
              </a:solidFill>
              <a:latin typeface="Calibri"/>
              <a:ea typeface="Calibri"/>
              <a:cs typeface="Calibri"/>
              <a:sym typeface="Calibri"/>
            </a:endParaRPr>
          </a:p>
          <a:p>
            <a:pPr indent="0" lvl="0" marL="457200" rtl="0" algn="l">
              <a:lnSpc>
                <a:spcPct val="115000"/>
              </a:lnSpc>
              <a:spcBef>
                <a:spcPts val="0"/>
              </a:spcBef>
              <a:spcAft>
                <a:spcPts val="0"/>
              </a:spcAft>
              <a:buNone/>
            </a:pPr>
            <a:r>
              <a:rPr b="1" lang="en" sz="2800">
                <a:solidFill>
                  <a:schemeClr val="lt1"/>
                </a:solidFill>
                <a:latin typeface="Calibri"/>
                <a:ea typeface="Calibri"/>
                <a:cs typeface="Calibri"/>
                <a:sym typeface="Calibri"/>
              </a:rPr>
              <a:t>We make and manifest the commitment to do this </a:t>
            </a:r>
            <a:br>
              <a:rPr b="1" lang="en" sz="2800">
                <a:solidFill>
                  <a:schemeClr val="lt1"/>
                </a:solidFill>
                <a:latin typeface="Calibri"/>
                <a:ea typeface="Calibri"/>
                <a:cs typeface="Calibri"/>
                <a:sym typeface="Calibri"/>
              </a:rPr>
            </a:br>
            <a:endParaRPr sz="28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800" u="sng">
                <a:solidFill>
                  <a:schemeClr val="lt1"/>
                </a:solidFill>
                <a:latin typeface="Calibri"/>
                <a:ea typeface="Calibri"/>
                <a:cs typeface="Calibri"/>
                <a:sym typeface="Calibri"/>
              </a:rPr>
              <a:t>Interests</a:t>
            </a:r>
            <a:r>
              <a:rPr lang="en" sz="2800">
                <a:solidFill>
                  <a:schemeClr val="lt1"/>
                </a:solidFill>
                <a:latin typeface="Calibri"/>
                <a:ea typeface="Calibri"/>
                <a:cs typeface="Calibri"/>
                <a:sym typeface="Calibri"/>
              </a:rPr>
              <a:t>: Focus on the interests, not positions</a:t>
            </a:r>
            <a:endParaRPr b="1" sz="2800">
              <a:solidFill>
                <a:schemeClr val="lt1"/>
              </a:solidFill>
              <a:latin typeface="Calibri"/>
              <a:ea typeface="Calibri"/>
              <a:cs typeface="Calibri"/>
              <a:sym typeface="Calibri"/>
            </a:endParaRPr>
          </a:p>
          <a:p>
            <a:pPr indent="0" lvl="0" marL="457200" rtl="0" algn="l">
              <a:lnSpc>
                <a:spcPct val="115000"/>
              </a:lnSpc>
              <a:spcBef>
                <a:spcPts val="0"/>
              </a:spcBef>
              <a:spcAft>
                <a:spcPts val="0"/>
              </a:spcAft>
              <a:buClr>
                <a:srgbClr val="000000"/>
              </a:buClr>
              <a:buSzPts val="1100"/>
              <a:buFont typeface="Arial"/>
              <a:buNone/>
            </a:pPr>
            <a:r>
              <a:rPr b="1" lang="en" sz="2800">
                <a:solidFill>
                  <a:schemeClr val="lt1"/>
                </a:solidFill>
                <a:latin typeface="Calibri"/>
                <a:ea typeface="Calibri"/>
                <a:cs typeface="Calibri"/>
                <a:sym typeface="Calibri"/>
              </a:rPr>
              <a:t>We express our interest, values, and aims</a:t>
            </a:r>
            <a:endParaRPr b="1" sz="2800">
              <a:solidFill>
                <a:schemeClr val="lt1"/>
              </a:solidFill>
              <a:latin typeface="Calibri"/>
              <a:ea typeface="Calibri"/>
              <a:cs typeface="Calibri"/>
              <a:sym typeface="Calibri"/>
            </a:endParaRPr>
          </a:p>
          <a:p>
            <a:pPr indent="0" lvl="0" marL="457200" rtl="0" algn="l">
              <a:lnSpc>
                <a:spcPct val="115000"/>
              </a:lnSpc>
              <a:spcBef>
                <a:spcPts val="0"/>
              </a:spcBef>
              <a:spcAft>
                <a:spcPts val="0"/>
              </a:spcAft>
              <a:buClr>
                <a:srgbClr val="000000"/>
              </a:buClr>
              <a:buSzPts val="1100"/>
              <a:buFont typeface="Arial"/>
              <a:buNone/>
            </a:pPr>
            <a:r>
              <a:rPr b="1" lang="en" sz="2800">
                <a:solidFill>
                  <a:schemeClr val="lt1"/>
                </a:solidFill>
                <a:latin typeface="Calibri"/>
                <a:ea typeface="Calibri"/>
                <a:cs typeface="Calibri"/>
                <a:sym typeface="Calibri"/>
              </a:rPr>
              <a:t>(via the Framework for Publisher Contracts)</a:t>
            </a:r>
            <a:endParaRPr b="1" sz="2800">
              <a:solidFill>
                <a:schemeClr val="lt1"/>
              </a:solidFill>
              <a:latin typeface="Calibri"/>
              <a:ea typeface="Calibri"/>
              <a:cs typeface="Calibri"/>
              <a:sym typeface="Calibri"/>
            </a:endParaRPr>
          </a:p>
          <a:p>
            <a:pPr indent="0" lvl="0" marL="0" rtl="0" algn="l">
              <a:lnSpc>
                <a:spcPct val="115000"/>
              </a:lnSpc>
              <a:spcBef>
                <a:spcPts val="0"/>
              </a:spcBef>
              <a:spcAft>
                <a:spcPts val="0"/>
              </a:spcAft>
              <a:buClr>
                <a:srgbClr val="000000"/>
              </a:buClr>
              <a:buSzPts val="1100"/>
              <a:buFont typeface="Arial"/>
              <a:buNone/>
            </a:pPr>
            <a:r>
              <a:rPr lang="en" sz="3000">
                <a:solidFill>
                  <a:schemeClr val="lt1"/>
                </a:solidFill>
                <a:latin typeface="Calibri"/>
                <a:ea typeface="Calibri"/>
                <a:cs typeface="Calibri"/>
                <a:sym typeface="Calibri"/>
              </a:rPr>
              <a:t> </a:t>
            </a:r>
            <a:endParaRPr>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nvSpPr>
        <p:spPr>
          <a:xfrm>
            <a:off x="304800" y="65125"/>
            <a:ext cx="8534400" cy="6200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u="sng">
                <a:solidFill>
                  <a:schemeClr val="lt1"/>
                </a:solidFill>
                <a:latin typeface="Calibri"/>
                <a:ea typeface="Calibri"/>
                <a:cs typeface="Calibri"/>
                <a:sym typeface="Calibri"/>
              </a:rPr>
              <a:t>Options</a:t>
            </a:r>
            <a:r>
              <a:rPr lang="en" sz="2400">
                <a:solidFill>
                  <a:schemeClr val="lt1"/>
                </a:solidFill>
                <a:latin typeface="Calibri"/>
                <a:ea typeface="Calibri"/>
                <a:cs typeface="Calibri"/>
                <a:sym typeface="Calibri"/>
              </a:rPr>
              <a:t>: Invent multiple options looking for mutual gains before deciding what to do. (Via the negotiations planning document)</a:t>
            </a:r>
            <a:endParaRPr sz="24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sz="24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b="1" lang="en" sz="2400">
                <a:solidFill>
                  <a:schemeClr val="lt1"/>
                </a:solidFill>
                <a:latin typeface="Calibri"/>
                <a:ea typeface="Calibri"/>
                <a:cs typeface="Calibri"/>
                <a:sym typeface="Calibri"/>
              </a:rPr>
              <a:t>We explain that we are open to options and experimentation</a:t>
            </a:r>
            <a:endParaRPr b="1" sz="24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sz="24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 sz="2400" u="sng">
                <a:solidFill>
                  <a:schemeClr val="lt1"/>
                </a:solidFill>
                <a:latin typeface="Calibri"/>
                <a:ea typeface="Calibri"/>
                <a:cs typeface="Calibri"/>
                <a:sym typeface="Calibri"/>
              </a:rPr>
              <a:t>Criteria</a:t>
            </a:r>
            <a:r>
              <a:rPr lang="en" sz="2400">
                <a:solidFill>
                  <a:schemeClr val="lt1"/>
                </a:solidFill>
                <a:latin typeface="Calibri"/>
                <a:ea typeface="Calibri"/>
                <a:cs typeface="Calibri"/>
                <a:sym typeface="Calibri"/>
              </a:rPr>
              <a:t>: Refer to standards and guidelines</a:t>
            </a:r>
            <a:endParaRPr sz="26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sz="26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b="1" lang="en" sz="2600">
                <a:solidFill>
                  <a:schemeClr val="lt1"/>
                </a:solidFill>
                <a:latin typeface="Calibri"/>
                <a:ea typeface="Calibri"/>
                <a:cs typeface="Calibri"/>
                <a:sym typeface="Calibri"/>
              </a:rPr>
              <a:t>COUNTER statistics </a:t>
            </a:r>
            <a:endParaRPr b="1" sz="2600">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b="1" lang="en" sz="2600">
                <a:solidFill>
                  <a:schemeClr val="lt1"/>
                </a:solidFill>
                <a:latin typeface="Calibri"/>
                <a:ea typeface="Calibri"/>
                <a:cs typeface="Calibri"/>
                <a:sym typeface="Calibri"/>
              </a:rPr>
              <a:t>IASTM Publisher guidelines for reuse of figures and text </a:t>
            </a:r>
            <a:endParaRPr b="1" sz="26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FFFF"/>
                </a:solidFill>
              </a:rPr>
              <a:t>Questions? </a:t>
            </a:r>
            <a:endParaRPr sz="35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8"/>
          <p:cNvSpPr txBox="1"/>
          <p:nvPr/>
        </p:nvSpPr>
        <p:spPr>
          <a:xfrm>
            <a:off x="397550" y="65475"/>
            <a:ext cx="8650200" cy="414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FFFFFF"/>
                </a:solidFill>
              </a:rPr>
              <a:t>What are our principles?</a:t>
            </a:r>
            <a:endParaRPr sz="3000">
              <a:solidFill>
                <a:srgbClr val="FFFFFF"/>
              </a:solidFill>
            </a:endParaRPr>
          </a:p>
          <a:p>
            <a:pPr indent="0" lvl="0" marL="0" rtl="0" algn="l">
              <a:spcBef>
                <a:spcPts val="0"/>
              </a:spcBef>
              <a:spcAft>
                <a:spcPts val="0"/>
              </a:spcAft>
              <a:buNone/>
            </a:pPr>
            <a:r>
              <a:t/>
            </a:r>
            <a:endParaRPr sz="2300">
              <a:solidFill>
                <a:srgbClr val="FFFFFF"/>
              </a:solidFill>
            </a:endParaRPr>
          </a:p>
          <a:p>
            <a:pPr indent="0" lvl="0" marL="0" rtl="0" algn="l">
              <a:spcBef>
                <a:spcPts val="0"/>
              </a:spcBef>
              <a:spcAft>
                <a:spcPts val="0"/>
              </a:spcAft>
              <a:buNone/>
            </a:pPr>
            <a:r>
              <a:rPr b="1" lang="en" sz="2300" u="sng">
                <a:solidFill>
                  <a:schemeClr val="hlink"/>
                </a:solidFill>
                <a:hlinkClick r:id="rId3"/>
              </a:rPr>
              <a:t>MIT </a:t>
            </a:r>
            <a:r>
              <a:rPr b="1" lang="en" sz="2300" u="sng">
                <a:solidFill>
                  <a:schemeClr val="hlink"/>
                </a:solidFill>
                <a:hlinkClick r:id="rId4"/>
              </a:rPr>
              <a:t>Framework for Publisher Contracts</a:t>
            </a:r>
            <a:endParaRPr b="1"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Established in 2019</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Written by faculty, students, post docs</a:t>
            </a:r>
            <a:endParaRPr sz="2300">
              <a:solidFill>
                <a:srgbClr val="FFFFFF"/>
              </a:solidFill>
            </a:endParaRPr>
          </a:p>
          <a:p>
            <a:pPr indent="-374650" lvl="0" marL="457200" rtl="0" algn="l">
              <a:spcBef>
                <a:spcPts val="0"/>
              </a:spcBef>
              <a:spcAft>
                <a:spcPts val="0"/>
              </a:spcAft>
              <a:buClr>
                <a:schemeClr val="lt1"/>
              </a:buClr>
              <a:buSzPts val="2300"/>
              <a:buChar char="●"/>
            </a:pPr>
            <a:r>
              <a:rPr lang="en" sz="2300">
                <a:solidFill>
                  <a:schemeClr val="lt1"/>
                </a:solidFill>
              </a:rPr>
              <a:t>Direct result of MIT</a:t>
            </a:r>
            <a:r>
              <a:rPr lang="en" sz="2300">
                <a:solidFill>
                  <a:schemeClr val="lt1"/>
                </a:solidFill>
                <a:uFill>
                  <a:noFill/>
                </a:uFill>
                <a:hlinkClick r:id="rId5">
                  <a:extLst>
                    <a:ext uri="{A12FA001-AC4F-418D-AE19-62706E023703}">
                      <ahyp:hlinkClr val="tx"/>
                    </a:ext>
                  </a:extLst>
                </a:hlinkClick>
              </a:rPr>
              <a:t>-wide task force on open access to MIT’s research</a:t>
            </a:r>
            <a:r>
              <a:rPr lang="en" sz="2300">
                <a:solidFill>
                  <a:schemeClr val="lt1"/>
                </a:solidFill>
              </a:rPr>
              <a:t>. </a:t>
            </a:r>
            <a:endParaRPr sz="2300">
              <a:solidFill>
                <a:schemeClr val="lt1"/>
              </a:solidFill>
            </a:endParaRPr>
          </a:p>
          <a:p>
            <a:pPr indent="-374650" lvl="0" marL="457200" rtl="0" algn="l">
              <a:spcBef>
                <a:spcPts val="0"/>
              </a:spcBef>
              <a:spcAft>
                <a:spcPts val="0"/>
              </a:spcAft>
              <a:buClr>
                <a:schemeClr val="lt1"/>
              </a:buClr>
              <a:buSzPts val="2300"/>
              <a:buChar char="●"/>
            </a:pPr>
            <a:r>
              <a:rPr lang="en" sz="2300">
                <a:solidFill>
                  <a:schemeClr val="lt1"/>
                </a:solidFill>
              </a:rPr>
              <a:t>Publisher contracts are a main tool that Libraries can use to advance openness</a:t>
            </a:r>
            <a:endParaRPr sz="2300">
              <a:solidFill>
                <a:schemeClr val="lt1"/>
              </a:solidFill>
            </a:endParaRPr>
          </a:p>
          <a:p>
            <a:pPr indent="-374650" lvl="0" marL="457200" rtl="0" algn="l">
              <a:spcBef>
                <a:spcPts val="0"/>
              </a:spcBef>
              <a:spcAft>
                <a:spcPts val="0"/>
              </a:spcAft>
              <a:buClr>
                <a:schemeClr val="lt1"/>
              </a:buClr>
              <a:buSzPts val="2300"/>
              <a:buChar char="●"/>
            </a:pPr>
            <a:r>
              <a:rPr lang="en" sz="2300">
                <a:solidFill>
                  <a:schemeClr val="lt1"/>
                </a:solidFill>
              </a:rPr>
              <a:t>Endorsed by over 200 libraries, organizations, and consortia</a:t>
            </a:r>
            <a:endParaRPr sz="2300">
              <a:solidFill>
                <a:schemeClr val="lt1"/>
              </a:solidFill>
            </a:endParaRPr>
          </a:p>
          <a:p>
            <a:pPr indent="-374650" lvl="0" marL="457200" rtl="0" algn="l">
              <a:spcBef>
                <a:spcPts val="0"/>
              </a:spcBef>
              <a:spcAft>
                <a:spcPts val="0"/>
              </a:spcAft>
              <a:buClr>
                <a:schemeClr val="lt1"/>
              </a:buClr>
              <a:buSzPts val="2300"/>
              <a:buChar char="●"/>
            </a:pPr>
            <a:r>
              <a:rPr lang="en" sz="2300">
                <a:solidFill>
                  <a:schemeClr val="lt1"/>
                </a:solidFill>
              </a:rPr>
              <a:t>6 elements aimed to transform scholarly communications </a:t>
            </a:r>
            <a:endParaRPr sz="2300">
              <a:solidFill>
                <a:schemeClr val="lt1"/>
              </a:solidFill>
            </a:endParaRPr>
          </a:p>
          <a:p>
            <a:pPr indent="0" lvl="0" marL="0" rtl="0" algn="l">
              <a:spcBef>
                <a:spcPts val="0"/>
              </a:spcBef>
              <a:spcAft>
                <a:spcPts val="0"/>
              </a:spcAft>
              <a:buNone/>
            </a:pPr>
            <a:r>
              <a:t/>
            </a:r>
            <a:endParaRPr sz="2200">
              <a:solidFill>
                <a:schemeClr val="lt1"/>
              </a:solidFill>
            </a:endParaRPr>
          </a:p>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9"/>
          <p:cNvSpPr txBox="1"/>
          <p:nvPr/>
        </p:nvSpPr>
        <p:spPr>
          <a:xfrm>
            <a:off x="315125" y="-251100"/>
            <a:ext cx="8670600" cy="430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2300">
              <a:solidFill>
                <a:schemeClr val="lt1"/>
              </a:solidFill>
            </a:endParaRPr>
          </a:p>
          <a:p>
            <a:pPr indent="-342900" lvl="0" marL="457200" rtl="0" algn="l">
              <a:lnSpc>
                <a:spcPct val="150000"/>
              </a:lnSpc>
              <a:spcBef>
                <a:spcPts val="0"/>
              </a:spcBef>
              <a:spcAft>
                <a:spcPts val="0"/>
              </a:spcAft>
              <a:buClr>
                <a:schemeClr val="lt1"/>
              </a:buClr>
              <a:buSzPts val="1800"/>
              <a:buChar char="●"/>
            </a:pPr>
            <a:r>
              <a:rPr lang="en" sz="1800">
                <a:solidFill>
                  <a:schemeClr val="lt1"/>
                </a:solidFill>
              </a:rPr>
              <a:t>No author will be requi</a:t>
            </a:r>
            <a:r>
              <a:rPr lang="en" sz="1800">
                <a:solidFill>
                  <a:schemeClr val="lt1"/>
                </a:solidFill>
              </a:rPr>
              <a:t>red to waive any institutional or funder open access policy to publish in any of the publisher’s journals.</a:t>
            </a:r>
            <a:endParaRPr sz="1800">
              <a:solidFill>
                <a:schemeClr val="lt1"/>
              </a:solidFill>
            </a:endParaRPr>
          </a:p>
          <a:p>
            <a:pPr indent="0" lvl="0" marL="0" rtl="0" algn="l">
              <a:lnSpc>
                <a:spcPct val="150000"/>
              </a:lnSpc>
              <a:spcBef>
                <a:spcPts val="2700"/>
              </a:spcBef>
              <a:spcAft>
                <a:spcPts val="0"/>
              </a:spcAft>
              <a:buNone/>
            </a:pPr>
            <a:r>
              <a:rPr lang="en" sz="1600">
                <a:solidFill>
                  <a:schemeClr val="lt1"/>
                </a:solidFill>
              </a:rPr>
              <a:t>The MIT Open Access Policy that was established by the Faculty in 2009 means that MIT authors can post their author manuscripts in our Open Access Repository, DSpace@MIT. If a publisher requires MIT authors to waive this policy (or any other similar policy) they are not in alignment with this principle. </a:t>
            </a:r>
            <a:endParaRPr sz="1600">
              <a:solidFill>
                <a:schemeClr val="lt1"/>
              </a:solidFill>
            </a:endParaRPr>
          </a:p>
          <a:p>
            <a:pPr indent="0" lvl="0" marL="0" rtl="0" algn="l">
              <a:lnSpc>
                <a:spcPct val="150000"/>
              </a:lnSpc>
              <a:spcBef>
                <a:spcPts val="2700"/>
              </a:spcBef>
              <a:spcAft>
                <a:spcPts val="0"/>
              </a:spcAft>
              <a:buNone/>
            </a:pPr>
            <a:r>
              <a:rPr lang="en" sz="1600">
                <a:solidFill>
                  <a:schemeClr val="lt1"/>
                </a:solidFill>
              </a:rPr>
              <a:t>As you are thinking about what your own principles are, this might not be relevant if you don’t have an open access policy. This IS relevant if your authors are funded by agencies with open access requirements. </a:t>
            </a:r>
            <a:endParaRPr sz="1600">
              <a:solidFill>
                <a:schemeClr val="lt1"/>
              </a:solidFill>
            </a:endParaRPr>
          </a:p>
          <a:p>
            <a:pPr indent="0" lvl="0" marL="0" rtl="0" algn="l">
              <a:lnSpc>
                <a:spcPct val="150000"/>
              </a:lnSpc>
              <a:spcBef>
                <a:spcPts val="2700"/>
              </a:spcBef>
              <a:spcAft>
                <a:spcPts val="2700"/>
              </a:spcAft>
              <a:buNone/>
            </a:pPr>
            <a:r>
              <a:t/>
            </a:r>
            <a:endParaRPr sz="1300">
              <a:solidFill>
                <a:schemeClr val="lt1"/>
              </a:solidFill>
            </a:endParaRPr>
          </a:p>
        </p:txBody>
      </p:sp>
      <p:sp>
        <p:nvSpPr>
          <p:cNvPr id="159" name="Google Shape;159;p29"/>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solidFill>
                  <a:schemeClr val="lt1"/>
                </a:solidFill>
                <a:highlight>
                  <a:schemeClr val="dk1"/>
                </a:highlight>
              </a:rPr>
              <a:t>Framework</a:t>
            </a:r>
            <a:endParaRPr sz="2200">
              <a:solidFill>
                <a:srgbClr val="FFFFFF"/>
              </a:solidFill>
              <a:highlight>
                <a:schemeClr val="dk1"/>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0"/>
          <p:cNvSpPr txBox="1"/>
          <p:nvPr/>
        </p:nvSpPr>
        <p:spPr>
          <a:xfrm>
            <a:off x="334575" y="252750"/>
            <a:ext cx="8036100" cy="3988500"/>
          </a:xfrm>
          <a:prstGeom prst="rect">
            <a:avLst/>
          </a:prstGeom>
          <a:noFill/>
          <a:ln>
            <a:noFill/>
          </a:ln>
        </p:spPr>
        <p:txBody>
          <a:bodyPr anchorCtr="0" anchor="t" bIns="91425" lIns="91425" spcFirstLastPara="1" rIns="91425" wrap="square" tIns="91425">
            <a:noAutofit/>
          </a:bodyPr>
          <a:lstStyle/>
          <a:p>
            <a:pPr indent="-355600" lvl="0" marL="457200" rtl="0" algn="l">
              <a:lnSpc>
                <a:spcPct val="150000"/>
              </a:lnSpc>
              <a:spcBef>
                <a:spcPts val="0"/>
              </a:spcBef>
              <a:spcAft>
                <a:spcPts val="0"/>
              </a:spcAft>
              <a:buClr>
                <a:schemeClr val="lt1"/>
              </a:buClr>
              <a:buSzPts val="2000"/>
              <a:buChar char="●"/>
            </a:pPr>
            <a:r>
              <a:rPr lang="en" sz="2000">
                <a:solidFill>
                  <a:schemeClr val="lt1"/>
                </a:solidFill>
              </a:rPr>
              <a:t>No author will be required to relinquish copyright, but instead will be provided with options that enable publication while also providing authors with generous reuse rights.</a:t>
            </a:r>
            <a:endParaRPr sz="2000">
              <a:solidFill>
                <a:schemeClr val="lt1"/>
              </a:solidFill>
            </a:endParaRPr>
          </a:p>
          <a:p>
            <a:pPr indent="0" lvl="0" marL="0" rtl="0" algn="l">
              <a:lnSpc>
                <a:spcPct val="150000"/>
              </a:lnSpc>
              <a:spcBef>
                <a:spcPts val="2700"/>
              </a:spcBef>
              <a:spcAft>
                <a:spcPts val="2700"/>
              </a:spcAft>
              <a:buNone/>
            </a:pPr>
            <a:r>
              <a:rPr lang="en" sz="1900">
                <a:solidFill>
                  <a:schemeClr val="lt1"/>
                </a:solidFill>
              </a:rPr>
              <a:t>MIT Authors should retain their rights over their </a:t>
            </a:r>
            <a:r>
              <a:rPr lang="en" sz="1900">
                <a:solidFill>
                  <a:schemeClr val="lt1"/>
                </a:solidFill>
              </a:rPr>
              <a:t>scholarly</a:t>
            </a:r>
            <a:r>
              <a:rPr lang="en" sz="1900">
                <a:solidFill>
                  <a:schemeClr val="lt1"/>
                </a:solidFill>
              </a:rPr>
              <a:t> work. </a:t>
            </a:r>
            <a:r>
              <a:rPr lang="en" sz="1900">
                <a:solidFill>
                  <a:schemeClr val="lt1"/>
                </a:solidFill>
              </a:rPr>
              <a:t>We want our authors to be presented with non exclusive publisher agreements as opposed to agreements that transfer copyright from the </a:t>
            </a:r>
            <a:r>
              <a:rPr lang="en" sz="1900">
                <a:solidFill>
                  <a:schemeClr val="lt1"/>
                </a:solidFill>
              </a:rPr>
              <a:t>author</a:t>
            </a:r>
            <a:r>
              <a:rPr lang="en" sz="1900">
                <a:solidFill>
                  <a:schemeClr val="lt1"/>
                </a:solidFill>
              </a:rPr>
              <a:t> to the publisher. </a:t>
            </a:r>
            <a:endParaRPr sz="1900">
              <a:solidFill>
                <a:schemeClr val="lt1"/>
              </a:solidFill>
            </a:endParaRPr>
          </a:p>
        </p:txBody>
      </p:sp>
      <p:sp>
        <p:nvSpPr>
          <p:cNvPr id="165" name="Google Shape;165;p30"/>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solidFill>
                  <a:schemeClr val="lt1"/>
                </a:solidFill>
                <a:highlight>
                  <a:schemeClr val="dk1"/>
                </a:highlight>
              </a:rPr>
              <a:t>Framework</a:t>
            </a:r>
            <a:endParaRPr sz="2200">
              <a:solidFill>
                <a:srgbClr val="FFFFFF"/>
              </a:solidFill>
              <a:highlight>
                <a:schemeClr val="dk1"/>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1"/>
          <p:cNvSpPr txBox="1"/>
          <p:nvPr/>
        </p:nvSpPr>
        <p:spPr>
          <a:xfrm>
            <a:off x="168900" y="-152400"/>
            <a:ext cx="8806200" cy="441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lt1"/>
              </a:solidFill>
            </a:endParaRPr>
          </a:p>
          <a:p>
            <a:pPr indent="-311150" lvl="0" marL="457200" rtl="0" algn="l">
              <a:lnSpc>
                <a:spcPct val="150000"/>
              </a:lnSpc>
              <a:spcBef>
                <a:spcPts val="0"/>
              </a:spcBef>
              <a:spcAft>
                <a:spcPts val="0"/>
              </a:spcAft>
              <a:buClr>
                <a:schemeClr val="lt1"/>
              </a:buClr>
              <a:buSzPts val="1300"/>
              <a:buChar char="●"/>
            </a:pPr>
            <a:r>
              <a:rPr lang="en" sz="1800">
                <a:solidFill>
                  <a:schemeClr val="lt1"/>
                </a:solidFill>
              </a:rPr>
              <a:t>Publishers will directly deposit scholarly articles in institutional repositories immediately upon publication or will provide tools/mechanisms that facilitate immediate deposit</a:t>
            </a:r>
            <a:r>
              <a:rPr lang="en" sz="1300">
                <a:solidFill>
                  <a:schemeClr val="lt1"/>
                </a:solidFill>
              </a:rPr>
              <a:t>.</a:t>
            </a:r>
            <a:endParaRPr sz="1300">
              <a:solidFill>
                <a:schemeClr val="lt1"/>
              </a:solidFill>
            </a:endParaRPr>
          </a:p>
          <a:p>
            <a:pPr indent="0" lvl="0" marL="0" rtl="0" algn="l">
              <a:lnSpc>
                <a:spcPct val="150000"/>
              </a:lnSpc>
              <a:spcBef>
                <a:spcPts val="2700"/>
              </a:spcBef>
              <a:spcAft>
                <a:spcPts val="0"/>
              </a:spcAft>
              <a:buNone/>
            </a:pPr>
            <a:r>
              <a:rPr lang="en" sz="1600">
                <a:solidFill>
                  <a:schemeClr val="lt1"/>
                </a:solidFill>
              </a:rPr>
              <a:t>When the faculty established the open access policy, the Libraries were charged with implementation. We do that through populating and maintaining our Open Access Repository, DSpace@MIT. To remove the burden of deposit for authors, we want publishers to deposit the manuscripts into DSpace@MIT automatically. We refer to this as “autodeposit.”</a:t>
            </a:r>
            <a:endParaRPr sz="1600">
              <a:solidFill>
                <a:schemeClr val="lt1"/>
              </a:solidFill>
            </a:endParaRPr>
          </a:p>
          <a:p>
            <a:pPr indent="0" lvl="0" marL="0" rtl="0" algn="l">
              <a:lnSpc>
                <a:spcPct val="150000"/>
              </a:lnSpc>
              <a:spcBef>
                <a:spcPts val="2700"/>
              </a:spcBef>
              <a:spcAft>
                <a:spcPts val="0"/>
              </a:spcAft>
              <a:buNone/>
            </a:pPr>
            <a:r>
              <a:rPr lang="en" sz="1600">
                <a:solidFill>
                  <a:schemeClr val="lt1"/>
                </a:solidFill>
              </a:rPr>
              <a:t>Again, if your institution doesn’t have an open access policy, this may be less relevant and not a principle that would be useful.  </a:t>
            </a:r>
            <a:endParaRPr sz="1600">
              <a:solidFill>
                <a:schemeClr val="lt1"/>
              </a:solidFill>
            </a:endParaRPr>
          </a:p>
          <a:p>
            <a:pPr indent="0" lvl="0" marL="0" rtl="0" algn="l">
              <a:lnSpc>
                <a:spcPct val="150000"/>
              </a:lnSpc>
              <a:spcBef>
                <a:spcPts val="2700"/>
              </a:spcBef>
              <a:spcAft>
                <a:spcPts val="2700"/>
              </a:spcAft>
              <a:buNone/>
            </a:pPr>
            <a:r>
              <a:t/>
            </a:r>
            <a:endParaRPr sz="1300">
              <a:solidFill>
                <a:schemeClr val="lt1"/>
              </a:solidFill>
            </a:endParaRPr>
          </a:p>
        </p:txBody>
      </p:sp>
      <p:sp>
        <p:nvSpPr>
          <p:cNvPr id="171" name="Google Shape;171;p31"/>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solidFill>
                  <a:schemeClr val="lt1"/>
                </a:solidFill>
                <a:highlight>
                  <a:schemeClr val="dk1"/>
                </a:highlight>
              </a:rPr>
              <a:t>Framework</a:t>
            </a:r>
            <a:endParaRPr sz="2200">
              <a:solidFill>
                <a:srgbClr val="FFFFFF"/>
              </a:solidFill>
              <a:highlight>
                <a:schemeClr val="dk1"/>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nvSpPr>
        <p:spPr>
          <a:xfrm>
            <a:off x="1775925" y="65175"/>
            <a:ext cx="6567300" cy="414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Today’s plan: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~Presentation~</a:t>
            </a:r>
            <a:endParaRPr sz="2200">
              <a:solidFill>
                <a:srgbClr val="FFFFFF"/>
              </a:solidFill>
            </a:endParaRPr>
          </a:p>
          <a:p>
            <a:pPr indent="0" lvl="0" marL="0" rtl="0" algn="l">
              <a:spcBef>
                <a:spcPts val="0"/>
              </a:spcBef>
              <a:spcAft>
                <a:spcPts val="0"/>
              </a:spcAft>
              <a:buNone/>
            </a:pPr>
            <a:r>
              <a:rPr lang="en" sz="2200">
                <a:solidFill>
                  <a:srgbClr val="FFFFFF"/>
                </a:solidFill>
              </a:rPr>
              <a:t>MIT and MIT Libraries  	</a:t>
            </a:r>
            <a:endParaRPr sz="2200">
              <a:solidFill>
                <a:srgbClr val="FFFFFF"/>
              </a:solidFill>
            </a:endParaRPr>
          </a:p>
          <a:p>
            <a:pPr indent="0" lvl="0" marL="0" rtl="0" algn="l">
              <a:spcBef>
                <a:spcPts val="0"/>
              </a:spcBef>
              <a:spcAft>
                <a:spcPts val="0"/>
              </a:spcAft>
              <a:buNone/>
            </a:pPr>
            <a:r>
              <a:rPr lang="en" sz="2200">
                <a:solidFill>
                  <a:srgbClr val="FFFFFF"/>
                </a:solidFill>
              </a:rPr>
              <a:t>MIT Libraries Negotiation Team </a:t>
            </a:r>
            <a:br>
              <a:rPr lang="en" sz="2200">
                <a:solidFill>
                  <a:srgbClr val="FFFFFF"/>
                </a:solidFill>
              </a:rPr>
            </a:br>
            <a:r>
              <a:rPr lang="en" sz="2200">
                <a:solidFill>
                  <a:srgbClr val="FFFFFF"/>
                </a:solidFill>
              </a:rPr>
              <a:t>Principled</a:t>
            </a:r>
            <a:r>
              <a:rPr lang="en" sz="2200">
                <a:solidFill>
                  <a:srgbClr val="FFFFFF"/>
                </a:solidFill>
              </a:rPr>
              <a:t> Negotiations</a:t>
            </a:r>
            <a:endParaRPr sz="2200">
              <a:solidFill>
                <a:srgbClr val="FFFFFF"/>
              </a:solidFill>
            </a:endParaRPr>
          </a:p>
          <a:p>
            <a:pPr indent="0" lvl="0" marL="0" rtl="0" algn="l">
              <a:spcBef>
                <a:spcPts val="0"/>
              </a:spcBef>
              <a:spcAft>
                <a:spcPts val="0"/>
              </a:spcAft>
              <a:buNone/>
            </a:pPr>
            <a:r>
              <a:rPr lang="en" sz="2200">
                <a:solidFill>
                  <a:srgbClr val="FFFFFF"/>
                </a:solidFill>
              </a:rPr>
              <a:t>MIT Framework for Publisher Contracts</a:t>
            </a:r>
            <a:endParaRPr sz="2200">
              <a:solidFill>
                <a:srgbClr val="FFFFFF"/>
              </a:solidFill>
            </a:endParaRPr>
          </a:p>
          <a:p>
            <a:pPr indent="0" lvl="0" marL="0" rtl="0" algn="l">
              <a:spcBef>
                <a:spcPts val="0"/>
              </a:spcBef>
              <a:spcAft>
                <a:spcPts val="0"/>
              </a:spcAft>
              <a:buNone/>
            </a:pPr>
            <a:r>
              <a:rPr lang="en" sz="2200">
                <a:solidFill>
                  <a:srgbClr val="FFFFFF"/>
                </a:solidFill>
              </a:rPr>
              <a:t>~Break~</a:t>
            </a:r>
            <a:endParaRPr sz="2200">
              <a:solidFill>
                <a:srgbClr val="FFFFFF"/>
              </a:solidFill>
            </a:endParaRPr>
          </a:p>
          <a:p>
            <a:pPr indent="0" lvl="0" marL="0" rtl="0" algn="l">
              <a:spcBef>
                <a:spcPts val="0"/>
              </a:spcBef>
              <a:spcAft>
                <a:spcPts val="0"/>
              </a:spcAft>
              <a:buNone/>
            </a:pPr>
            <a:r>
              <a:rPr lang="en" sz="2200">
                <a:solidFill>
                  <a:srgbClr val="FFFFFF"/>
                </a:solidFill>
              </a:rPr>
              <a:t>2 Case studies</a:t>
            </a:r>
            <a:endParaRPr sz="2200">
              <a:solidFill>
                <a:srgbClr val="FFFFFF"/>
              </a:solidFill>
            </a:endParaRPr>
          </a:p>
          <a:p>
            <a:pPr indent="0" lvl="0" marL="0" rtl="0" algn="l">
              <a:spcBef>
                <a:spcPts val="0"/>
              </a:spcBef>
              <a:spcAft>
                <a:spcPts val="0"/>
              </a:spcAft>
              <a:buNone/>
            </a:pPr>
            <a:r>
              <a:rPr lang="en" sz="2200">
                <a:solidFill>
                  <a:srgbClr val="FFFFFF"/>
                </a:solidFill>
              </a:rPr>
              <a:t>~Activity~</a:t>
            </a:r>
            <a:endParaRPr sz="2200">
              <a:solidFill>
                <a:srgbClr val="FFFFFF"/>
              </a:solidFill>
            </a:endParaRPr>
          </a:p>
          <a:p>
            <a:pPr indent="0" lvl="0" marL="0" rtl="0" algn="l">
              <a:spcBef>
                <a:spcPts val="0"/>
              </a:spcBef>
              <a:spcAft>
                <a:spcPts val="0"/>
              </a:spcAft>
              <a:buNone/>
            </a:pPr>
            <a:r>
              <a:rPr lang="en" sz="2200">
                <a:solidFill>
                  <a:srgbClr val="FFFFFF"/>
                </a:solidFill>
              </a:rPr>
              <a:t>Negotiations</a:t>
            </a:r>
            <a:r>
              <a:rPr lang="en" sz="2200">
                <a:solidFill>
                  <a:srgbClr val="FFFFFF"/>
                </a:solidFill>
              </a:rPr>
              <a:t> Planning Document </a:t>
            </a:r>
            <a:endParaRPr sz="2200">
              <a:solidFill>
                <a:srgbClr val="FFFFFF"/>
              </a:solidFill>
            </a:endParaRPr>
          </a:p>
          <a:p>
            <a:pPr indent="0" lvl="0" marL="0" rtl="0" algn="l">
              <a:spcBef>
                <a:spcPts val="0"/>
              </a:spcBef>
              <a:spcAft>
                <a:spcPts val="0"/>
              </a:spcAft>
              <a:buNone/>
            </a:pPr>
            <a:r>
              <a:rPr lang="en" sz="2200">
                <a:solidFill>
                  <a:srgbClr val="FFFFFF"/>
                </a:solidFill>
              </a:rPr>
              <a:t>Sharing outcomes </a:t>
            </a:r>
            <a:endParaRPr sz="220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2"/>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solidFill>
                  <a:schemeClr val="lt1"/>
                </a:solidFill>
                <a:highlight>
                  <a:schemeClr val="dk1"/>
                </a:highlight>
              </a:rPr>
              <a:t>Framework</a:t>
            </a:r>
            <a:endParaRPr sz="2200">
              <a:solidFill>
                <a:srgbClr val="FFFFFF"/>
              </a:solidFill>
              <a:highlight>
                <a:schemeClr val="dk1"/>
              </a:highlight>
            </a:endParaRPr>
          </a:p>
        </p:txBody>
      </p:sp>
      <p:sp>
        <p:nvSpPr>
          <p:cNvPr id="177" name="Google Shape;177;p32"/>
          <p:cNvSpPr txBox="1"/>
          <p:nvPr/>
        </p:nvSpPr>
        <p:spPr>
          <a:xfrm>
            <a:off x="241975" y="205675"/>
            <a:ext cx="8251800" cy="3986700"/>
          </a:xfrm>
          <a:prstGeom prst="rect">
            <a:avLst/>
          </a:prstGeom>
          <a:noFill/>
          <a:ln>
            <a:noFill/>
          </a:ln>
        </p:spPr>
        <p:txBody>
          <a:bodyPr anchorCtr="0" anchor="t" bIns="91425" lIns="91425" spcFirstLastPara="1" rIns="91425" wrap="square" tIns="91425">
            <a:spAutoFit/>
          </a:bodyPr>
          <a:lstStyle/>
          <a:p>
            <a:pPr indent="-355600" lvl="0" marL="457200" rtl="0" algn="l">
              <a:lnSpc>
                <a:spcPct val="150000"/>
              </a:lnSpc>
              <a:spcBef>
                <a:spcPts val="0"/>
              </a:spcBef>
              <a:spcAft>
                <a:spcPts val="0"/>
              </a:spcAft>
              <a:buClr>
                <a:schemeClr val="lt1"/>
              </a:buClr>
              <a:buSzPts val="2000"/>
              <a:buChar char="●"/>
            </a:pPr>
            <a:r>
              <a:rPr lang="en" sz="2000">
                <a:solidFill>
                  <a:schemeClr val="lt1"/>
                </a:solidFill>
              </a:rPr>
              <a:t>Publishers will provide computational access to subscribed content as a standard part of all contracts, with no restrictions on non-consumptive, computational analysis of the corpus of subscribed content.</a:t>
            </a:r>
            <a:endParaRPr sz="2000">
              <a:solidFill>
                <a:schemeClr val="lt1"/>
              </a:solidFill>
            </a:endParaRPr>
          </a:p>
          <a:p>
            <a:pPr indent="0" lvl="0" marL="0" rtl="0" algn="l">
              <a:lnSpc>
                <a:spcPct val="150000"/>
              </a:lnSpc>
              <a:spcBef>
                <a:spcPts val="2700"/>
              </a:spcBef>
              <a:spcAft>
                <a:spcPts val="2700"/>
              </a:spcAft>
              <a:buNone/>
            </a:pPr>
            <a:r>
              <a:rPr lang="en" sz="1900">
                <a:solidFill>
                  <a:schemeClr val="lt1"/>
                </a:solidFill>
              </a:rPr>
              <a:t>Computational access to our collections is part of our Libraries’ mission and we aim to enable ways for researchers to analyze the scholarly literature we are paying for which is an amount that is beyond what the human eye can read. </a:t>
            </a:r>
            <a:endParaRPr sz="19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3"/>
          <p:cNvSpPr txBox="1"/>
          <p:nvPr/>
        </p:nvSpPr>
        <p:spPr>
          <a:xfrm>
            <a:off x="502375" y="0"/>
            <a:ext cx="8442900" cy="3816600"/>
          </a:xfrm>
          <a:prstGeom prst="rect">
            <a:avLst/>
          </a:prstGeom>
          <a:noFill/>
          <a:ln>
            <a:noFill/>
          </a:ln>
        </p:spPr>
        <p:txBody>
          <a:bodyPr anchorCtr="0" anchor="t" bIns="91425" lIns="91425" spcFirstLastPara="1" rIns="91425" wrap="square" tIns="91425">
            <a:noAutofit/>
          </a:bodyPr>
          <a:lstStyle/>
          <a:p>
            <a:pPr indent="0" lvl="0" marL="457200" rtl="0" algn="l">
              <a:lnSpc>
                <a:spcPct val="150000"/>
              </a:lnSpc>
              <a:spcBef>
                <a:spcPts val="0"/>
              </a:spcBef>
              <a:spcAft>
                <a:spcPts val="0"/>
              </a:spcAft>
              <a:buNone/>
            </a:pPr>
            <a:r>
              <a:t/>
            </a:r>
            <a:endParaRPr sz="1000">
              <a:solidFill>
                <a:schemeClr val="lt1"/>
              </a:solidFill>
            </a:endParaRPr>
          </a:p>
          <a:p>
            <a:pPr indent="-361950" lvl="0" marL="457200" rtl="0" algn="l">
              <a:lnSpc>
                <a:spcPct val="150000"/>
              </a:lnSpc>
              <a:spcBef>
                <a:spcPts val="2700"/>
              </a:spcBef>
              <a:spcAft>
                <a:spcPts val="0"/>
              </a:spcAft>
              <a:buClr>
                <a:schemeClr val="lt1"/>
              </a:buClr>
              <a:buSzPts val="2100"/>
              <a:buChar char="●"/>
            </a:pPr>
            <a:r>
              <a:rPr lang="en" sz="2100">
                <a:solidFill>
                  <a:schemeClr val="lt1"/>
                </a:solidFill>
              </a:rPr>
              <a:t>Publishers will ensure the long-term digital preservation and accessibility of their content through participation in trusted digital archives.</a:t>
            </a:r>
            <a:endParaRPr sz="2100">
              <a:solidFill>
                <a:schemeClr val="lt1"/>
              </a:solidFill>
            </a:endParaRPr>
          </a:p>
          <a:p>
            <a:pPr indent="0" lvl="0" marL="0" rtl="0" algn="l">
              <a:lnSpc>
                <a:spcPct val="150000"/>
              </a:lnSpc>
              <a:spcBef>
                <a:spcPts val="2700"/>
              </a:spcBef>
              <a:spcAft>
                <a:spcPts val="2700"/>
              </a:spcAft>
              <a:buNone/>
            </a:pPr>
            <a:r>
              <a:rPr lang="en" sz="1900">
                <a:solidFill>
                  <a:schemeClr val="lt1"/>
                </a:solidFill>
              </a:rPr>
              <a:t>This is usually the easiest element for publishers to align with as digital preservation is a standard practice through CLOCKSS, Portico, and other platforms. </a:t>
            </a:r>
            <a:endParaRPr sz="2000">
              <a:solidFill>
                <a:schemeClr val="lt1"/>
              </a:solidFill>
            </a:endParaRPr>
          </a:p>
        </p:txBody>
      </p:sp>
      <p:sp>
        <p:nvSpPr>
          <p:cNvPr id="183" name="Google Shape;183;p33"/>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solidFill>
                  <a:schemeClr val="lt1"/>
                </a:solidFill>
                <a:highlight>
                  <a:schemeClr val="dk1"/>
                </a:highlight>
              </a:rPr>
              <a:t>Framework</a:t>
            </a:r>
            <a:endParaRPr sz="2200">
              <a:solidFill>
                <a:srgbClr val="FFFFFF"/>
              </a:solidFill>
              <a:highlight>
                <a:schemeClr val="dk1"/>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4"/>
          <p:cNvSpPr txBox="1"/>
          <p:nvPr/>
        </p:nvSpPr>
        <p:spPr>
          <a:xfrm>
            <a:off x="158250" y="-76200"/>
            <a:ext cx="8827500" cy="417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2300">
              <a:solidFill>
                <a:schemeClr val="lt1"/>
              </a:solidFill>
            </a:endParaRPr>
          </a:p>
          <a:p>
            <a:pPr indent="-342900" lvl="0" marL="457200" rtl="0" algn="l">
              <a:lnSpc>
                <a:spcPct val="150000"/>
              </a:lnSpc>
              <a:spcBef>
                <a:spcPts val="0"/>
              </a:spcBef>
              <a:spcAft>
                <a:spcPts val="0"/>
              </a:spcAft>
              <a:buClr>
                <a:schemeClr val="lt1"/>
              </a:buClr>
              <a:buSzPts val="1800"/>
              <a:buChar char="●"/>
            </a:pPr>
            <a:r>
              <a:rPr lang="en" sz="1800">
                <a:solidFill>
                  <a:schemeClr val="lt1"/>
                </a:solidFill>
              </a:rPr>
              <a:t>Institutions will pay a fair and sustainable price to publishers for value-added services, based on transparent and cost-based pricing models.</a:t>
            </a:r>
            <a:endParaRPr sz="1800">
              <a:solidFill>
                <a:schemeClr val="lt1"/>
              </a:solidFill>
            </a:endParaRPr>
          </a:p>
          <a:p>
            <a:pPr indent="0" lvl="0" marL="0" rtl="0" algn="l">
              <a:lnSpc>
                <a:spcPct val="150000"/>
              </a:lnSpc>
              <a:spcBef>
                <a:spcPts val="2700"/>
              </a:spcBef>
              <a:spcAft>
                <a:spcPts val="2700"/>
              </a:spcAft>
              <a:buNone/>
            </a:pPr>
            <a:r>
              <a:rPr lang="en" sz="1600">
                <a:solidFill>
                  <a:schemeClr val="lt1"/>
                </a:solidFill>
              </a:rPr>
              <a:t>We are asking publishers to share details of what we are paying for and how the cost of those services and infrastructure are determined. As we work to transform scholarly communication, we want to ensure that instead of paying a price that the publisher thinks the market will bear, we instead pay a price that reflects the costs of doing business, with specific pricing for services that add value to the publishing process. Publishers provide valuable services (e.g. editorial oversight, curation, and coordination of the submission and peer review processes), for which we want to pay a fair and sustainable price.</a:t>
            </a:r>
            <a:endParaRPr b="1" sz="1600">
              <a:solidFill>
                <a:schemeClr val="lt1"/>
              </a:solidFill>
            </a:endParaRPr>
          </a:p>
        </p:txBody>
      </p:sp>
      <p:sp>
        <p:nvSpPr>
          <p:cNvPr id="189" name="Google Shape;189;p34"/>
          <p:cNvSpPr txBox="1"/>
          <p:nvPr/>
        </p:nvSpPr>
        <p:spPr>
          <a:xfrm>
            <a:off x="7167450" y="4527125"/>
            <a:ext cx="18183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300">
                <a:solidFill>
                  <a:schemeClr val="lt1"/>
                </a:solidFill>
                <a:highlight>
                  <a:schemeClr val="dk1"/>
                </a:highlight>
              </a:rPr>
              <a:t>Framework</a:t>
            </a:r>
            <a:endParaRPr sz="2200">
              <a:solidFill>
                <a:srgbClr val="FFFFFF"/>
              </a:solidFill>
              <a:highlight>
                <a:schemeClr val="dk1"/>
              </a:high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5"/>
          <p:cNvSpPr txBox="1"/>
          <p:nvPr/>
        </p:nvSpPr>
        <p:spPr>
          <a:xfrm>
            <a:off x="97625" y="141675"/>
            <a:ext cx="74919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What are examples of other </a:t>
            </a:r>
            <a:r>
              <a:rPr lang="en" sz="2200">
                <a:solidFill>
                  <a:srgbClr val="FFFFFF"/>
                </a:solidFill>
              </a:rPr>
              <a:t>principles?</a:t>
            </a:r>
            <a:endParaRPr sz="2200">
              <a:solidFill>
                <a:srgbClr val="FFFFFF"/>
              </a:solidFill>
            </a:endParaRPr>
          </a:p>
          <a:p>
            <a:pPr indent="0" lvl="0" marL="0" rtl="0" algn="l">
              <a:spcBef>
                <a:spcPts val="0"/>
              </a:spcBef>
              <a:spcAft>
                <a:spcPts val="0"/>
              </a:spcAft>
              <a:buNone/>
            </a:pPr>
            <a:r>
              <a:t/>
            </a:r>
            <a:endParaRPr sz="2200">
              <a:solidFill>
                <a:srgbClr val="FFFFFF"/>
              </a:solidFill>
            </a:endParaRPr>
          </a:p>
        </p:txBody>
      </p:sp>
      <p:pic>
        <p:nvPicPr>
          <p:cNvPr id="195" name="Google Shape;195;p35"/>
          <p:cNvPicPr preferRelativeResize="0"/>
          <p:nvPr/>
        </p:nvPicPr>
        <p:blipFill>
          <a:blip r:embed="rId3">
            <a:alphaModFix/>
          </a:blip>
          <a:stretch>
            <a:fillRect/>
          </a:stretch>
        </p:blipFill>
        <p:spPr>
          <a:xfrm>
            <a:off x="225" y="-18900"/>
            <a:ext cx="7686675" cy="1266825"/>
          </a:xfrm>
          <a:prstGeom prst="rect">
            <a:avLst/>
          </a:prstGeom>
          <a:noFill/>
          <a:ln>
            <a:noFill/>
          </a:ln>
        </p:spPr>
      </p:pic>
      <p:pic>
        <p:nvPicPr>
          <p:cNvPr id="196" name="Google Shape;196;p35"/>
          <p:cNvPicPr preferRelativeResize="0"/>
          <p:nvPr/>
        </p:nvPicPr>
        <p:blipFill>
          <a:blip r:embed="rId4">
            <a:alphaModFix/>
          </a:blip>
          <a:stretch>
            <a:fillRect/>
          </a:stretch>
        </p:blipFill>
        <p:spPr>
          <a:xfrm>
            <a:off x="547300" y="-18900"/>
            <a:ext cx="1663000" cy="592200"/>
          </a:xfrm>
          <a:prstGeom prst="rect">
            <a:avLst/>
          </a:prstGeom>
          <a:noFill/>
          <a:ln>
            <a:noFill/>
          </a:ln>
        </p:spPr>
      </p:pic>
      <p:pic>
        <p:nvPicPr>
          <p:cNvPr id="197" name="Google Shape;197;p35"/>
          <p:cNvPicPr preferRelativeResize="0"/>
          <p:nvPr/>
        </p:nvPicPr>
        <p:blipFill>
          <a:blip r:embed="rId5">
            <a:alphaModFix/>
          </a:blip>
          <a:stretch>
            <a:fillRect/>
          </a:stretch>
        </p:blipFill>
        <p:spPr>
          <a:xfrm>
            <a:off x="225" y="992175"/>
            <a:ext cx="6715450" cy="63706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6"/>
          <p:cNvSpPr txBox="1"/>
          <p:nvPr/>
        </p:nvSpPr>
        <p:spPr>
          <a:xfrm>
            <a:off x="348950" y="1053775"/>
            <a:ext cx="8611500" cy="225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What about consortiums?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NERL</a:t>
            </a:r>
            <a:r>
              <a:rPr lang="en" sz="2200">
                <a:solidFill>
                  <a:srgbClr val="FFFFFF"/>
                </a:solidFill>
              </a:rPr>
              <a:t> has “NERL demands a better deal” principles.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Staff from member libraries work on teams to negotiate consortium level deals.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p:txBody>
      </p:sp>
      <p:pic>
        <p:nvPicPr>
          <p:cNvPr id="203" name="Google Shape;203;p36"/>
          <p:cNvPicPr preferRelativeResize="0"/>
          <p:nvPr/>
        </p:nvPicPr>
        <p:blipFill>
          <a:blip r:embed="rId3">
            <a:alphaModFix/>
          </a:blip>
          <a:stretch>
            <a:fillRect/>
          </a:stretch>
        </p:blipFill>
        <p:spPr>
          <a:xfrm>
            <a:off x="6120100" y="322375"/>
            <a:ext cx="1847850" cy="11525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7"/>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FFFF"/>
                </a:solidFill>
              </a:rPr>
              <a:t>Questions?</a:t>
            </a:r>
            <a:endParaRPr sz="3500">
              <a:solidFill>
                <a:srgbClr val="FFFFFF"/>
              </a:solidFill>
            </a:endParaRPr>
          </a:p>
          <a:p>
            <a:pPr indent="0" lvl="0" marL="0" rtl="0" algn="ctr">
              <a:spcBef>
                <a:spcPts val="0"/>
              </a:spcBef>
              <a:spcAft>
                <a:spcPts val="0"/>
              </a:spcAft>
              <a:buNone/>
            </a:pPr>
            <a:r>
              <a:t/>
            </a:r>
            <a:endParaRPr sz="3500">
              <a:solidFill>
                <a:srgbClr val="FFFFFF"/>
              </a:solidFill>
            </a:endParaRPr>
          </a:p>
          <a:p>
            <a:pPr indent="0" lvl="0" marL="0" rtl="0" algn="ctr">
              <a:spcBef>
                <a:spcPts val="0"/>
              </a:spcBef>
              <a:spcAft>
                <a:spcPts val="0"/>
              </a:spcAft>
              <a:buNone/>
            </a:pPr>
            <a:r>
              <a:rPr lang="en" sz="3500">
                <a:solidFill>
                  <a:srgbClr val="FFFFFF"/>
                </a:solidFill>
              </a:rPr>
              <a:t> </a:t>
            </a:r>
            <a:endParaRPr sz="3500">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8"/>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rgbClr val="FFFFFF"/>
                </a:solidFill>
              </a:rPr>
              <a:t>Let’s break for 10 minutes  </a:t>
            </a:r>
            <a:endParaRPr sz="3500">
              <a:solidFill>
                <a:srgbClr val="FFFFFF"/>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9"/>
          <p:cNvSpPr txBox="1"/>
          <p:nvPr/>
        </p:nvSpPr>
        <p:spPr>
          <a:xfrm>
            <a:off x="155750" y="533400"/>
            <a:ext cx="7989900" cy="31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lt1"/>
                </a:solidFill>
              </a:rPr>
              <a:t>The MIT Libraries Negotiation Team uses</a:t>
            </a:r>
            <a:r>
              <a:rPr lang="en" sz="2200">
                <a:solidFill>
                  <a:schemeClr val="lt1"/>
                </a:solidFill>
              </a:rPr>
              <a:t> </a:t>
            </a:r>
            <a:r>
              <a:rPr b="1" lang="en" sz="2200">
                <a:solidFill>
                  <a:schemeClr val="lt1"/>
                </a:solidFill>
              </a:rPr>
              <a:t>principled based negotiation techniques</a:t>
            </a:r>
            <a:r>
              <a:rPr lang="en" sz="2200">
                <a:solidFill>
                  <a:schemeClr val="lt1"/>
                </a:solidFill>
              </a:rPr>
              <a:t> using the </a:t>
            </a:r>
            <a:r>
              <a:rPr b="1" lang="en" sz="2200">
                <a:solidFill>
                  <a:schemeClr val="lt1"/>
                </a:solidFill>
              </a:rPr>
              <a:t>Framework for Publisher Contracts</a:t>
            </a:r>
            <a:r>
              <a:rPr lang="en" sz="2200">
                <a:solidFill>
                  <a:schemeClr val="lt1"/>
                </a:solidFill>
              </a:rPr>
              <a:t> to push the landscape of scholarly communication towards more openness….</a:t>
            </a:r>
            <a:endParaRPr sz="2200">
              <a:solidFill>
                <a:schemeClr val="lt1"/>
              </a:solidFill>
            </a:endParaRPr>
          </a:p>
          <a:p>
            <a:pPr indent="0" lvl="0" marL="0" rtl="0" algn="l">
              <a:spcBef>
                <a:spcPts val="0"/>
              </a:spcBef>
              <a:spcAft>
                <a:spcPts val="0"/>
              </a:spcAft>
              <a:buNone/>
            </a:pPr>
            <a:r>
              <a:t/>
            </a:r>
            <a:endParaRPr sz="2200">
              <a:solidFill>
                <a:schemeClr val="lt1"/>
              </a:solidFill>
            </a:endParaRPr>
          </a:p>
          <a:p>
            <a:pPr indent="0" lvl="0" marL="0" rtl="0" algn="l">
              <a:spcBef>
                <a:spcPts val="0"/>
              </a:spcBef>
              <a:spcAft>
                <a:spcPts val="0"/>
              </a:spcAft>
              <a:buNone/>
            </a:pPr>
            <a:r>
              <a:t/>
            </a:r>
            <a:endParaRPr sz="2200">
              <a:solidFill>
                <a:schemeClr val="lt1"/>
              </a:solidFill>
            </a:endParaRPr>
          </a:p>
          <a:p>
            <a:pPr indent="0" lvl="0" marL="0" rtl="0" algn="l">
              <a:spcBef>
                <a:spcPts val="0"/>
              </a:spcBef>
              <a:spcAft>
                <a:spcPts val="0"/>
              </a:spcAft>
              <a:buNone/>
            </a:pPr>
            <a:r>
              <a:rPr lang="en" sz="2200">
                <a:solidFill>
                  <a:schemeClr val="lt1"/>
                </a:solidFill>
              </a:rPr>
              <a:t>But how do we actually do that work? What does it look like day to day? </a:t>
            </a:r>
            <a:endParaRPr sz="2200">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40"/>
          <p:cNvSpPr txBox="1"/>
          <p:nvPr/>
        </p:nvSpPr>
        <p:spPr>
          <a:xfrm>
            <a:off x="334550" y="8700"/>
            <a:ext cx="8144700" cy="420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Weekly meetings</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Internal w</a:t>
            </a:r>
            <a:r>
              <a:rPr lang="en" sz="2200">
                <a:solidFill>
                  <a:srgbClr val="FFFFFF"/>
                </a:solidFill>
              </a:rPr>
              <a:t>ikis</a:t>
            </a:r>
            <a:r>
              <a:rPr lang="en" sz="2200">
                <a:solidFill>
                  <a:srgbClr val="FFFFFF"/>
                </a:solidFill>
              </a:rPr>
              <a:t> logging all communication and summary of current agreement</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Negotiation planning template </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Establish meeting schedules for publisher check-ins and negotiations</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15 minute meetings before after each publisher meeting for prep and debrief</a:t>
            </a:r>
            <a:endParaRPr sz="2200">
              <a:solidFill>
                <a:srgbClr val="FFFFFF"/>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1"/>
          <p:cNvSpPr/>
          <p:nvPr/>
        </p:nvSpPr>
        <p:spPr>
          <a:xfrm>
            <a:off x="37800" y="25275"/>
            <a:ext cx="9144000" cy="51183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29" name="Google Shape;229;p41"/>
          <p:cNvGraphicFramePr/>
          <p:nvPr/>
        </p:nvGraphicFramePr>
        <p:xfrm>
          <a:off x="952500" y="790450"/>
          <a:ext cx="3000000" cy="3000000"/>
        </p:xfrm>
        <a:graphic>
          <a:graphicData uri="http://schemas.openxmlformats.org/drawingml/2006/table">
            <a:tbl>
              <a:tblPr>
                <a:noFill/>
                <a:tableStyleId>{E778CE98-D76D-43F9-A23B-69E0804DFAA9}</a:tableStyleId>
              </a:tblPr>
              <a:tblGrid>
                <a:gridCol w="3619500"/>
                <a:gridCol w="3619500"/>
              </a:tblGrid>
              <a:tr h="2025100">
                <a:tc gridSpan="2">
                  <a:txBody>
                    <a:bodyPr/>
                    <a:lstStyle/>
                    <a:p>
                      <a:pPr indent="0" lvl="0" marL="0" rtl="0" algn="l">
                        <a:spcBef>
                          <a:spcPts val="0"/>
                        </a:spcBef>
                        <a:spcAft>
                          <a:spcPts val="0"/>
                        </a:spcAft>
                        <a:buNone/>
                      </a:pPr>
                      <a:r>
                        <a:rPr lang="en">
                          <a:solidFill>
                            <a:schemeClr val="lt1"/>
                          </a:solidFill>
                        </a:rPr>
                        <a:t>Summary: </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Length of agreement</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Cost with increases </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Details of the agreement such as gold/hybrid, number of articles included, etc</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Major </a:t>
                      </a:r>
                      <a:r>
                        <a:rPr lang="en">
                          <a:solidFill>
                            <a:schemeClr val="lt1"/>
                          </a:solidFill>
                        </a:rPr>
                        <a:t>accomplishments</a:t>
                      </a:r>
                      <a:r>
                        <a:rPr lang="en">
                          <a:solidFill>
                            <a:schemeClr val="lt1"/>
                          </a:solidFill>
                        </a:rPr>
                        <a:t> </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Framework </a:t>
                      </a:r>
                      <a:r>
                        <a:rPr lang="en">
                          <a:solidFill>
                            <a:schemeClr val="lt1"/>
                          </a:solidFill>
                        </a:rPr>
                        <a:t>alignment</a:t>
                      </a:r>
                      <a:r>
                        <a:rPr lang="en">
                          <a:solidFill>
                            <a:schemeClr val="lt1"/>
                          </a:solidFill>
                        </a:rPr>
                        <a:t> with new agreement</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List of future work to tackle over the course of agreement or during next renewal </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Link to license </a:t>
                      </a:r>
                      <a:endParaRPr>
                        <a:solidFill>
                          <a:schemeClr val="lt1"/>
                        </a:solidFill>
                      </a:endParaRPr>
                    </a:p>
                    <a:p>
                      <a:pPr indent="0" lvl="0" marL="0" rtl="0" algn="l">
                        <a:spcBef>
                          <a:spcPts val="0"/>
                        </a:spcBef>
                        <a:spcAft>
                          <a:spcPts val="0"/>
                        </a:spcAft>
                        <a:buNone/>
                      </a:pPr>
                      <a:r>
                        <a:t/>
                      </a:r>
                      <a:endParaRPr>
                        <a:solidFill>
                          <a:schemeClr val="lt1"/>
                        </a:solidFill>
                      </a:endParaRPr>
                    </a:p>
                  </a:txBody>
                  <a:tcPr marT="91425" marB="91425" marR="91425" marL="91425"/>
                </a:tc>
                <a:tc hMerge="1"/>
              </a:tr>
              <a:tr h="429050">
                <a:tc>
                  <a:txBody>
                    <a:bodyPr/>
                    <a:lstStyle/>
                    <a:p>
                      <a:pPr indent="0" lvl="0" marL="0" rtl="0" algn="l">
                        <a:spcBef>
                          <a:spcPts val="0"/>
                        </a:spcBef>
                        <a:spcAft>
                          <a:spcPts val="0"/>
                        </a:spcAft>
                        <a:buNone/>
                      </a:pPr>
                      <a:r>
                        <a:rPr lang="en">
                          <a:solidFill>
                            <a:schemeClr val="lt1"/>
                          </a:solidFill>
                        </a:rPr>
                        <a:t>Date</a:t>
                      </a:r>
                      <a:endParaRPr>
                        <a:solidFill>
                          <a:schemeClr val="lt1"/>
                        </a:solidFill>
                      </a:endParaRPr>
                    </a:p>
                  </a:txBody>
                  <a:tcPr marT="91425" marB="91425" marR="91425" marL="91425"/>
                </a:tc>
                <a:tc>
                  <a:txBody>
                    <a:bodyPr/>
                    <a:lstStyle/>
                    <a:p>
                      <a:pPr indent="0" lvl="0" marL="0" rtl="0" algn="l">
                        <a:spcBef>
                          <a:spcPts val="0"/>
                        </a:spcBef>
                        <a:spcAft>
                          <a:spcPts val="0"/>
                        </a:spcAft>
                        <a:buNone/>
                      </a:pPr>
                      <a:r>
                        <a:rPr lang="en">
                          <a:solidFill>
                            <a:schemeClr val="lt1"/>
                          </a:solidFill>
                        </a:rPr>
                        <a:t>Communication </a:t>
                      </a:r>
                      <a:endParaRPr>
                        <a:solidFill>
                          <a:schemeClr val="lt1"/>
                        </a:solidFill>
                      </a:endParaRPr>
                    </a:p>
                  </a:txBody>
                  <a:tcPr marT="91425" marB="91425" marR="91425" marL="91425"/>
                </a:tc>
              </a:tr>
              <a:tr h="792400">
                <a:tc>
                  <a:txBody>
                    <a:bodyPr/>
                    <a:lstStyle/>
                    <a:p>
                      <a:pPr indent="0" lvl="0" marL="0" rtl="0" algn="l">
                        <a:spcBef>
                          <a:spcPts val="0"/>
                        </a:spcBef>
                        <a:spcAft>
                          <a:spcPts val="0"/>
                        </a:spcAft>
                        <a:buNone/>
                      </a:pPr>
                      <a:r>
                        <a:rPr lang="en">
                          <a:solidFill>
                            <a:schemeClr val="lt1"/>
                          </a:solidFill>
                        </a:rPr>
                        <a:t>Communications are posted in reverse chronological order so we know what happened most recently</a:t>
                      </a:r>
                      <a:endParaRPr>
                        <a:solidFill>
                          <a:schemeClr val="lt1"/>
                        </a:solidFill>
                      </a:endParaRPr>
                    </a:p>
                  </a:txBody>
                  <a:tcPr marT="91425" marB="91425" marR="91425" marL="91425"/>
                </a:tc>
                <a:tc>
                  <a:txBody>
                    <a:bodyPr/>
                    <a:lstStyle/>
                    <a:p>
                      <a:pPr indent="0" lvl="0" marL="0" rtl="0" algn="l">
                        <a:spcBef>
                          <a:spcPts val="0"/>
                        </a:spcBef>
                        <a:spcAft>
                          <a:spcPts val="0"/>
                        </a:spcAft>
                        <a:buNone/>
                      </a:pPr>
                      <a:r>
                        <a:rPr lang="en">
                          <a:solidFill>
                            <a:schemeClr val="lt1"/>
                          </a:solidFill>
                        </a:rPr>
                        <a:t>We post every email communication</a:t>
                      </a:r>
                      <a:endParaRPr>
                        <a:solidFill>
                          <a:schemeClr val="lt1"/>
                        </a:solidFill>
                      </a:endParaRPr>
                    </a:p>
                    <a:p>
                      <a:pPr indent="0" lvl="0" marL="0" rtl="0" algn="l">
                        <a:spcBef>
                          <a:spcPts val="0"/>
                        </a:spcBef>
                        <a:spcAft>
                          <a:spcPts val="0"/>
                        </a:spcAft>
                        <a:buNone/>
                      </a:pPr>
                      <a:r>
                        <a:t/>
                      </a:r>
                      <a:endParaRPr>
                        <a:solidFill>
                          <a:schemeClr val="lt1"/>
                        </a:solidFill>
                      </a:endParaRPr>
                    </a:p>
                  </a:txBody>
                  <a:tcPr marT="91425" marB="91425" marR="91425" marL="91425"/>
                </a:tc>
              </a:tr>
              <a:tr h="792400">
                <a:tc>
                  <a:txBody>
                    <a:bodyPr/>
                    <a:lstStyle/>
                    <a:p>
                      <a:pPr indent="0" lvl="0" marL="0" rtl="0" algn="l">
                        <a:spcBef>
                          <a:spcPts val="0"/>
                        </a:spcBef>
                        <a:spcAft>
                          <a:spcPts val="0"/>
                        </a:spcAft>
                        <a:buNone/>
                      </a:pPr>
                      <a:r>
                        <a:rPr lang="en">
                          <a:solidFill>
                            <a:schemeClr val="lt1"/>
                          </a:solidFill>
                        </a:rPr>
                        <a:t>Wiki can be searched by date and text</a:t>
                      </a:r>
                      <a:endParaRPr>
                        <a:solidFill>
                          <a:schemeClr val="lt1"/>
                        </a:solidFill>
                      </a:endParaRPr>
                    </a:p>
                  </a:txBody>
                  <a:tcPr marT="91425" marB="91425" marR="91425" marL="91425"/>
                </a:tc>
                <a:tc>
                  <a:txBody>
                    <a:bodyPr/>
                    <a:lstStyle/>
                    <a:p>
                      <a:pPr indent="0" lvl="0" marL="0" rtl="0" algn="l">
                        <a:spcBef>
                          <a:spcPts val="0"/>
                        </a:spcBef>
                        <a:spcAft>
                          <a:spcPts val="0"/>
                        </a:spcAft>
                        <a:buNone/>
                      </a:pPr>
                      <a:r>
                        <a:rPr lang="en">
                          <a:solidFill>
                            <a:schemeClr val="lt1"/>
                          </a:solidFill>
                        </a:rPr>
                        <a:t>The wiki allows us to post attachments such as proposals, publication data and more. </a:t>
                      </a:r>
                      <a:endParaRPr>
                        <a:solidFill>
                          <a:schemeClr val="lt1"/>
                        </a:solidFill>
                      </a:endParaRPr>
                    </a:p>
                  </a:txBody>
                  <a:tcPr marT="91425" marB="91425" marR="91425" marL="91425"/>
                </a:tc>
              </a:tr>
            </a:tbl>
          </a:graphicData>
        </a:graphic>
      </p:graphicFrame>
      <p:sp>
        <p:nvSpPr>
          <p:cNvPr id="230" name="Google Shape;230;p41"/>
          <p:cNvSpPr txBox="1"/>
          <p:nvPr/>
        </p:nvSpPr>
        <p:spPr>
          <a:xfrm>
            <a:off x="-100" y="0"/>
            <a:ext cx="9144000" cy="715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600">
                <a:solidFill>
                  <a:srgbClr val="FFFFFF"/>
                </a:solidFill>
              </a:rPr>
              <a:t>Internal Wiki</a:t>
            </a:r>
            <a:endParaRPr sz="26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pic>
        <p:nvPicPr>
          <p:cNvPr id="64" name="Google Shape;64;p15"/>
          <p:cNvPicPr preferRelativeResize="0"/>
          <p:nvPr/>
        </p:nvPicPr>
        <p:blipFill>
          <a:blip r:embed="rId3">
            <a:alphaModFix/>
          </a:blip>
          <a:stretch>
            <a:fillRect/>
          </a:stretch>
        </p:blipFill>
        <p:spPr>
          <a:xfrm>
            <a:off x="6847650" y="1329300"/>
            <a:ext cx="1981200" cy="3048000"/>
          </a:xfrm>
          <a:prstGeom prst="rect">
            <a:avLst/>
          </a:prstGeom>
          <a:noFill/>
          <a:ln>
            <a:noFill/>
          </a:ln>
        </p:spPr>
      </p:pic>
      <p:sp>
        <p:nvSpPr>
          <p:cNvPr id="65" name="Google Shape;65;p15"/>
          <p:cNvSpPr txBox="1"/>
          <p:nvPr/>
        </p:nvSpPr>
        <p:spPr>
          <a:xfrm>
            <a:off x="0" y="-8150"/>
            <a:ext cx="7055400" cy="402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rPr>
              <a:t>   </a:t>
            </a:r>
            <a:r>
              <a:rPr lang="en" sz="2800">
                <a:solidFill>
                  <a:srgbClr val="FFFFFF"/>
                </a:solidFill>
              </a:rPr>
              <a:t>Courtney Crummett</a:t>
            </a:r>
            <a:endParaRPr sz="2800">
              <a:solidFill>
                <a:srgbClr val="FFFFFF"/>
              </a:solidFill>
            </a:endParaRPr>
          </a:p>
          <a:p>
            <a:pPr indent="0" lvl="0" marL="0" rtl="0" algn="l">
              <a:spcBef>
                <a:spcPts val="0"/>
              </a:spcBef>
              <a:spcAft>
                <a:spcPts val="0"/>
              </a:spcAft>
              <a:buNone/>
            </a:pPr>
            <a:r>
              <a:t/>
            </a:r>
            <a:endParaRPr sz="2400">
              <a:solidFill>
                <a:srgbClr val="FFFFFF"/>
              </a:solidFill>
            </a:endParaRPr>
          </a:p>
          <a:p>
            <a:pPr indent="-381000" lvl="0" marL="457200" rtl="0" algn="l">
              <a:spcBef>
                <a:spcPts val="0"/>
              </a:spcBef>
              <a:spcAft>
                <a:spcPts val="0"/>
              </a:spcAft>
              <a:buClr>
                <a:srgbClr val="FFFFFF"/>
              </a:buClr>
              <a:buSzPts val="2400"/>
              <a:buChar char="●"/>
            </a:pPr>
            <a:r>
              <a:rPr b="1" lang="en" sz="2400">
                <a:solidFill>
                  <a:srgbClr val="FFFFFF"/>
                </a:solidFill>
              </a:rPr>
              <a:t>Collection </a:t>
            </a:r>
            <a:r>
              <a:rPr b="1" lang="en" sz="2400">
                <a:solidFill>
                  <a:srgbClr val="FFFFFF"/>
                </a:solidFill>
              </a:rPr>
              <a:t>Strategist</a:t>
            </a:r>
            <a:r>
              <a:rPr b="1" lang="en" sz="2400">
                <a:solidFill>
                  <a:srgbClr val="FFFFFF"/>
                </a:solidFill>
              </a:rPr>
              <a:t> for Science and Engineering</a:t>
            </a:r>
            <a:r>
              <a:rPr lang="en" sz="2400">
                <a:solidFill>
                  <a:srgbClr val="FFFFFF"/>
                </a:solidFill>
              </a:rPr>
              <a:t> in the </a:t>
            </a:r>
            <a:r>
              <a:rPr b="1" lang="en" sz="2400">
                <a:solidFill>
                  <a:srgbClr val="FFFFFF"/>
                </a:solidFill>
              </a:rPr>
              <a:t>Scholarly Communications and Collection Strategy</a:t>
            </a:r>
            <a:r>
              <a:rPr lang="en" sz="2400">
                <a:solidFill>
                  <a:srgbClr val="FFFFFF"/>
                </a:solidFill>
              </a:rPr>
              <a:t> department </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MIT Libraries Negotiation team lead negotiator</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17 years</a:t>
            </a:r>
            <a:r>
              <a:rPr lang="en" sz="2400">
                <a:solidFill>
                  <a:srgbClr val="FFFFFF"/>
                </a:solidFill>
              </a:rPr>
              <a:t> at MIT, </a:t>
            </a:r>
            <a:r>
              <a:rPr lang="en" sz="2400">
                <a:solidFill>
                  <a:schemeClr val="lt1"/>
                </a:solidFill>
              </a:rPr>
              <a:t>current role for 4 years</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Previously Biosciences Liaison</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On </a:t>
            </a:r>
            <a:r>
              <a:rPr lang="en" sz="2400">
                <a:solidFill>
                  <a:srgbClr val="FFFFFF"/>
                </a:solidFill>
              </a:rPr>
              <a:t>negotiation</a:t>
            </a:r>
            <a:r>
              <a:rPr lang="en" sz="2400">
                <a:solidFill>
                  <a:srgbClr val="FFFFFF"/>
                </a:solidFill>
              </a:rPr>
              <a:t> team for 7 years</a:t>
            </a:r>
            <a:endParaRPr sz="2400">
              <a:solidFill>
                <a:srgbClr val="FFFF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2"/>
          <p:cNvSpPr txBox="1"/>
          <p:nvPr/>
        </p:nvSpPr>
        <p:spPr>
          <a:xfrm>
            <a:off x="193400" y="184575"/>
            <a:ext cx="8762100" cy="413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800">
                <a:solidFill>
                  <a:schemeClr val="lt1"/>
                </a:solidFill>
              </a:rPr>
              <a:t>Negotiation planning template</a:t>
            </a:r>
            <a:endParaRPr sz="2800">
              <a:solidFill>
                <a:srgbClr val="FFFFFF"/>
              </a:solidFill>
            </a:endParaRPr>
          </a:p>
          <a:p>
            <a:pPr indent="0" lvl="0" marL="0" rtl="0" algn="ctr">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300">
                <a:solidFill>
                  <a:srgbClr val="FFFFFF"/>
                </a:solidFill>
              </a:rPr>
              <a:t>Generates the </a:t>
            </a:r>
            <a:r>
              <a:rPr b="1" lang="en" sz="2300">
                <a:solidFill>
                  <a:srgbClr val="FFFFFF"/>
                </a:solidFill>
              </a:rPr>
              <a:t>options</a:t>
            </a:r>
            <a:r>
              <a:rPr lang="en" sz="2300">
                <a:solidFill>
                  <a:srgbClr val="FFFFFF"/>
                </a:solidFill>
              </a:rPr>
              <a:t> in principled based negotiations. Brainstorming, strategizing, and organization tool that we use to plan our negotiations. </a:t>
            </a:r>
            <a:endParaRPr sz="2300">
              <a:solidFill>
                <a:srgbClr val="FFFFFF"/>
              </a:solidFill>
            </a:endParaRPr>
          </a:p>
          <a:p>
            <a:pPr indent="0" lvl="0" marL="0" rtl="0" algn="l">
              <a:spcBef>
                <a:spcPts val="0"/>
              </a:spcBef>
              <a:spcAft>
                <a:spcPts val="0"/>
              </a:spcAft>
              <a:buNone/>
            </a:pPr>
            <a:r>
              <a:t/>
            </a:r>
            <a:endParaRPr sz="2300">
              <a:solidFill>
                <a:srgbClr val="FFFFFF"/>
              </a:solidFill>
            </a:endParaRPr>
          </a:p>
          <a:p>
            <a:pPr indent="0" lvl="0" marL="0" rtl="0" algn="l">
              <a:spcBef>
                <a:spcPts val="0"/>
              </a:spcBef>
              <a:spcAft>
                <a:spcPts val="0"/>
              </a:spcAft>
              <a:buClr>
                <a:schemeClr val="dk1"/>
              </a:buClr>
              <a:buSzPts val="1100"/>
              <a:buFont typeface="Arial"/>
              <a:buNone/>
            </a:pPr>
            <a:r>
              <a:rPr lang="en" sz="2300">
                <a:solidFill>
                  <a:schemeClr val="lt1"/>
                </a:solidFill>
              </a:rPr>
              <a:t>The template helps to identify </a:t>
            </a:r>
            <a:r>
              <a:rPr b="1" lang="en" sz="2300">
                <a:solidFill>
                  <a:schemeClr val="lt1"/>
                </a:solidFill>
              </a:rPr>
              <a:t>interests, priorities and alternatives </a:t>
            </a:r>
            <a:r>
              <a:rPr lang="en" sz="2300">
                <a:solidFill>
                  <a:schemeClr val="lt1"/>
                </a:solidFill>
              </a:rPr>
              <a:t>of you and the other party. Among those, it helps to identify which are in </a:t>
            </a:r>
            <a:r>
              <a:rPr b="1" lang="en" sz="2300">
                <a:solidFill>
                  <a:schemeClr val="lt1"/>
                </a:solidFill>
              </a:rPr>
              <a:t>conflict, shared or tradable</a:t>
            </a:r>
            <a:r>
              <a:rPr lang="en" sz="2300">
                <a:solidFill>
                  <a:schemeClr val="lt1"/>
                </a:solidFill>
              </a:rPr>
              <a:t>.</a:t>
            </a:r>
            <a:endParaRPr sz="2300">
              <a:solidFill>
                <a:srgbClr val="FFFFFF"/>
              </a:solidFill>
            </a:endParaRPr>
          </a:p>
          <a:p>
            <a:pPr indent="0" lvl="0" marL="0" rtl="0" algn="l">
              <a:spcBef>
                <a:spcPts val="0"/>
              </a:spcBef>
              <a:spcAft>
                <a:spcPts val="0"/>
              </a:spcAft>
              <a:buNone/>
            </a:pPr>
            <a:r>
              <a:t/>
            </a:r>
            <a:endParaRPr sz="2000">
              <a:solidFill>
                <a:srgbClr val="FFFFFF"/>
              </a:solidFill>
            </a:endParaRPr>
          </a:p>
          <a:p>
            <a:pPr indent="457200" lvl="0" marL="914400" rtl="0" algn="l">
              <a:spcBef>
                <a:spcPts val="0"/>
              </a:spcBef>
              <a:spcAft>
                <a:spcPts val="0"/>
              </a:spcAft>
              <a:buNone/>
            </a:pPr>
            <a:r>
              <a:rPr lang="en" sz="1700">
                <a:solidFill>
                  <a:srgbClr val="FFFFFF"/>
                </a:solidFill>
              </a:rPr>
              <a:t>SPOILER ALERT: we will use the template later today in a group activity</a:t>
            </a:r>
            <a:endParaRPr sz="1700">
              <a:solidFill>
                <a:srgbClr val="FFFFFF"/>
              </a:solidFill>
            </a:endParaRPr>
          </a:p>
          <a:p>
            <a:pPr indent="0" lvl="0" marL="0" rtl="0" algn="l">
              <a:spcBef>
                <a:spcPts val="0"/>
              </a:spcBef>
              <a:spcAft>
                <a:spcPts val="0"/>
              </a:spcAft>
              <a:buNone/>
            </a:pPr>
            <a:r>
              <a:t/>
            </a:r>
            <a:endParaRPr sz="2300">
              <a:solidFill>
                <a:srgbClr val="FFFFFF"/>
              </a:solidFill>
            </a:endParaRPr>
          </a:p>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43"/>
          <p:cNvPicPr preferRelativeResize="0"/>
          <p:nvPr/>
        </p:nvPicPr>
        <p:blipFill>
          <a:blip r:embed="rId3">
            <a:alphaModFix/>
          </a:blip>
          <a:stretch>
            <a:fillRect/>
          </a:stretch>
        </p:blipFill>
        <p:spPr>
          <a:xfrm>
            <a:off x="0" y="304800"/>
            <a:ext cx="5265839" cy="4838699"/>
          </a:xfrm>
          <a:prstGeom prst="rect">
            <a:avLst/>
          </a:prstGeom>
          <a:noFill/>
          <a:ln cap="flat" cmpd="sng" w="9525">
            <a:solidFill>
              <a:schemeClr val="dk2"/>
            </a:solidFill>
            <a:prstDash val="solid"/>
            <a:round/>
            <a:headEnd len="sm" w="sm" type="none"/>
            <a:tailEnd len="sm" w="sm" type="none"/>
          </a:ln>
        </p:spPr>
      </p:pic>
      <p:pic>
        <p:nvPicPr>
          <p:cNvPr id="241" name="Google Shape;241;p43"/>
          <p:cNvPicPr preferRelativeResize="0"/>
          <p:nvPr/>
        </p:nvPicPr>
        <p:blipFill>
          <a:blip r:embed="rId4">
            <a:alphaModFix/>
          </a:blip>
          <a:stretch>
            <a:fillRect/>
          </a:stretch>
        </p:blipFill>
        <p:spPr>
          <a:xfrm>
            <a:off x="3790606" y="907975"/>
            <a:ext cx="5353399" cy="4309225"/>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4"/>
          <p:cNvSpPr txBox="1"/>
          <p:nvPr/>
        </p:nvSpPr>
        <p:spPr>
          <a:xfrm>
            <a:off x="685800" y="65100"/>
            <a:ext cx="77724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Calibri"/>
                <a:ea typeface="Calibri"/>
                <a:cs typeface="Calibri"/>
                <a:sym typeface="Calibri"/>
              </a:rPr>
              <a:t>Closing thoughts...</a:t>
            </a:r>
            <a:endParaRPr sz="3000">
              <a:solidFill>
                <a:schemeClr val="lt1"/>
              </a:solidFill>
              <a:latin typeface="Calibri"/>
              <a:ea typeface="Calibri"/>
              <a:cs typeface="Calibri"/>
              <a:sym typeface="Calibri"/>
            </a:endParaRPr>
          </a:p>
          <a:p>
            <a:pPr indent="0" lvl="0" marL="0" rtl="0" algn="l">
              <a:spcBef>
                <a:spcPts val="0"/>
              </a:spcBef>
              <a:spcAft>
                <a:spcPts val="0"/>
              </a:spcAft>
              <a:buNone/>
            </a:pPr>
            <a:r>
              <a:rPr lang="en" sz="3000">
                <a:solidFill>
                  <a:schemeClr val="lt1"/>
                </a:solidFill>
                <a:latin typeface="Calibri"/>
                <a:ea typeface="Calibri"/>
                <a:cs typeface="Calibri"/>
                <a:sym typeface="Calibri"/>
              </a:rPr>
              <a:t> </a:t>
            </a:r>
            <a:endParaRPr sz="3000">
              <a:solidFill>
                <a:schemeClr val="lt1"/>
              </a:solidFill>
              <a:latin typeface="Calibri"/>
              <a:ea typeface="Calibri"/>
              <a:cs typeface="Calibri"/>
              <a:sym typeface="Calibri"/>
            </a:endParaRPr>
          </a:p>
        </p:txBody>
      </p:sp>
      <p:sp>
        <p:nvSpPr>
          <p:cNvPr id="247" name="Google Shape;247;p44"/>
          <p:cNvSpPr txBox="1"/>
          <p:nvPr/>
        </p:nvSpPr>
        <p:spPr>
          <a:xfrm>
            <a:off x="685800" y="763500"/>
            <a:ext cx="7521300" cy="34887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We are a very tight team and that is really rewarding to be a part of. </a:t>
            </a:r>
            <a:endParaRPr sz="2400">
              <a:solidFill>
                <a:schemeClr val="lt1"/>
              </a:solidFill>
              <a:latin typeface="Calibri"/>
              <a:ea typeface="Calibri"/>
              <a:cs typeface="Calibri"/>
              <a:sym typeface="Calibri"/>
            </a:endParaRPr>
          </a:p>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The work has a tangible impact </a:t>
            </a:r>
            <a:endParaRPr sz="2400">
              <a:solidFill>
                <a:schemeClr val="lt1"/>
              </a:solidFill>
              <a:latin typeface="Calibri"/>
              <a:ea typeface="Calibri"/>
              <a:cs typeface="Calibri"/>
              <a:sym typeface="Calibri"/>
            </a:endParaRPr>
          </a:p>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It’s hard to herd cats (publisher/vendor)</a:t>
            </a:r>
            <a:endParaRPr sz="2400">
              <a:solidFill>
                <a:schemeClr val="lt1"/>
              </a:solidFill>
              <a:latin typeface="Calibri"/>
              <a:ea typeface="Calibri"/>
              <a:cs typeface="Calibri"/>
              <a:sym typeface="Calibri"/>
            </a:endParaRPr>
          </a:p>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Principled negotiation methods deliver results</a:t>
            </a:r>
            <a:endParaRPr sz="2400">
              <a:solidFill>
                <a:schemeClr val="lt1"/>
              </a:solidFill>
              <a:latin typeface="Calibri"/>
              <a:ea typeface="Calibri"/>
              <a:cs typeface="Calibri"/>
              <a:sym typeface="Calibri"/>
            </a:endParaRPr>
          </a:p>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Having established principles (The Framework) is an advantage</a:t>
            </a:r>
            <a:endParaRPr sz="2400">
              <a:solidFill>
                <a:schemeClr val="lt1"/>
              </a:solidFill>
              <a:latin typeface="Calibri"/>
              <a:ea typeface="Calibri"/>
              <a:cs typeface="Calibri"/>
              <a:sym typeface="Calibri"/>
            </a:endParaRPr>
          </a:p>
          <a:p>
            <a:pPr indent="-381000" lvl="0" marL="457200" rtl="0" algn="l">
              <a:lnSpc>
                <a:spcPct val="115000"/>
              </a:lnSpc>
              <a:spcBef>
                <a:spcPts val="0"/>
              </a:spcBef>
              <a:spcAft>
                <a:spcPts val="0"/>
              </a:spcAft>
              <a:buClr>
                <a:schemeClr val="lt1"/>
              </a:buClr>
              <a:buSzPts val="2400"/>
              <a:buFont typeface="Calibri"/>
              <a:buChar char="●"/>
            </a:pPr>
            <a:r>
              <a:rPr lang="en" sz="2400">
                <a:solidFill>
                  <a:schemeClr val="lt1"/>
                </a:solidFill>
                <a:latin typeface="Calibri"/>
                <a:ea typeface="Calibri"/>
                <a:cs typeface="Calibri"/>
                <a:sym typeface="Calibri"/>
              </a:rPr>
              <a:t>We are building strong relationships with publishers </a:t>
            </a:r>
            <a:endParaRPr sz="2400">
              <a:solidFill>
                <a:schemeClr val="lt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400">
              <a:solidFill>
                <a:schemeClr val="lt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5"/>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FFFF"/>
                </a:solidFill>
              </a:rPr>
              <a:t>Questions? </a:t>
            </a:r>
            <a:endParaRPr sz="3500">
              <a:solidFill>
                <a:srgbClr val="FFFF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6"/>
          <p:cNvSpPr txBox="1"/>
          <p:nvPr/>
        </p:nvSpPr>
        <p:spPr>
          <a:xfrm>
            <a:off x="714525" y="255400"/>
            <a:ext cx="7486500" cy="289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200">
                <a:solidFill>
                  <a:srgbClr val="FFFFFF"/>
                </a:solidFill>
              </a:rPr>
              <a:t>Case studies</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368300" lvl="0" marL="457200" rtl="0" algn="l">
              <a:spcBef>
                <a:spcPts val="0"/>
              </a:spcBef>
              <a:spcAft>
                <a:spcPts val="0"/>
              </a:spcAft>
              <a:buClr>
                <a:srgbClr val="FFFFFF"/>
              </a:buClr>
              <a:buSzPts val="2200"/>
              <a:buAutoNum type="arabicPeriod"/>
            </a:pPr>
            <a:r>
              <a:rPr lang="en" sz="2200">
                <a:solidFill>
                  <a:srgbClr val="FFFFFF"/>
                </a:solidFill>
              </a:rPr>
              <a:t>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368300" lvl="0" marL="457200" rtl="0" algn="l">
              <a:spcBef>
                <a:spcPts val="0"/>
              </a:spcBef>
              <a:spcAft>
                <a:spcPts val="0"/>
              </a:spcAft>
              <a:buClr>
                <a:srgbClr val="FFFFFF"/>
              </a:buClr>
              <a:buSzPts val="2200"/>
              <a:buAutoNum type="arabicPeriod"/>
            </a:pPr>
            <a:r>
              <a:t/>
            </a:r>
            <a:endParaRPr sz="2200">
              <a:solidFill>
                <a:srgbClr val="FFFFFF"/>
              </a:solidFill>
            </a:endParaRPr>
          </a:p>
        </p:txBody>
      </p:sp>
      <p:pic>
        <p:nvPicPr>
          <p:cNvPr id="258" name="Google Shape;258;p46"/>
          <p:cNvPicPr preferRelativeResize="0"/>
          <p:nvPr/>
        </p:nvPicPr>
        <p:blipFill>
          <a:blip r:embed="rId3">
            <a:alphaModFix/>
          </a:blip>
          <a:stretch>
            <a:fillRect/>
          </a:stretch>
        </p:blipFill>
        <p:spPr>
          <a:xfrm>
            <a:off x="1221550" y="1404300"/>
            <a:ext cx="1447800" cy="723900"/>
          </a:xfrm>
          <a:prstGeom prst="rect">
            <a:avLst/>
          </a:prstGeom>
          <a:noFill/>
          <a:ln>
            <a:noFill/>
          </a:ln>
        </p:spPr>
      </p:pic>
      <p:pic>
        <p:nvPicPr>
          <p:cNvPr id="259" name="Google Shape;259;p46"/>
          <p:cNvPicPr preferRelativeResize="0"/>
          <p:nvPr/>
        </p:nvPicPr>
        <p:blipFill>
          <a:blip r:embed="rId4">
            <a:alphaModFix/>
          </a:blip>
          <a:stretch>
            <a:fillRect/>
          </a:stretch>
        </p:blipFill>
        <p:spPr>
          <a:xfrm>
            <a:off x="1221550" y="2472925"/>
            <a:ext cx="1828800" cy="6762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7"/>
          <p:cNvSpPr txBox="1"/>
          <p:nvPr/>
        </p:nvSpPr>
        <p:spPr>
          <a:xfrm>
            <a:off x="366700" y="29950"/>
            <a:ext cx="8601600" cy="396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Sage Publications Case Study</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MIT Libraries subscribed Title by Title (TbT), no packages, no OA.</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Our title subscriptions were interdisciplinary, but less in science and engineering. </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MIT authors published less in Sage when compared to similar publishers </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We were attracted because Sage is a </a:t>
            </a:r>
            <a:r>
              <a:rPr lang="en" sz="2200">
                <a:solidFill>
                  <a:srgbClr val="FFFFFF"/>
                </a:solidFill>
              </a:rPr>
              <a:t>charitable</a:t>
            </a:r>
            <a:r>
              <a:rPr lang="en" sz="2200">
                <a:solidFill>
                  <a:srgbClr val="FFFFFF"/>
                </a:solidFill>
              </a:rPr>
              <a:t> Trust and cannot be sold (to a commercial)</a:t>
            </a:r>
            <a:endParaRPr sz="2200">
              <a:solidFill>
                <a:srgbClr val="FFFFFF"/>
              </a:solidFill>
            </a:endParaRPr>
          </a:p>
          <a:p>
            <a:pPr indent="-368300" lvl="0" marL="457200" rtl="0" algn="l">
              <a:spcBef>
                <a:spcPts val="0"/>
              </a:spcBef>
              <a:spcAft>
                <a:spcPts val="0"/>
              </a:spcAft>
              <a:buClr>
                <a:srgbClr val="FFFFFF"/>
              </a:buClr>
              <a:buSzPts val="2200"/>
              <a:buChar char="●"/>
            </a:pPr>
            <a:r>
              <a:rPr lang="en" sz="2200">
                <a:solidFill>
                  <a:srgbClr val="FFFFFF"/>
                </a:solidFill>
              </a:rPr>
              <a:t>Sage also publishes a S2O journal and we thought there might be room to experiment in that area with them. </a:t>
            </a:r>
            <a:endParaRPr sz="2200">
              <a:solidFill>
                <a:srgbClr val="FFFFFF"/>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8"/>
          <p:cNvSpPr txBox="1"/>
          <p:nvPr/>
        </p:nvSpPr>
        <p:spPr>
          <a:xfrm>
            <a:off x="135125" y="1522075"/>
            <a:ext cx="8912700" cy="126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600" u="sng">
                <a:solidFill>
                  <a:schemeClr val="hlink"/>
                </a:solidFill>
                <a:hlinkClick r:id="rId3"/>
              </a:rPr>
              <a:t>Sage Negotiations Planning Template</a:t>
            </a:r>
            <a:endParaRPr sz="2600">
              <a:solidFill>
                <a:srgbClr val="FFFFF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9"/>
          <p:cNvSpPr txBox="1"/>
          <p:nvPr/>
        </p:nvSpPr>
        <p:spPr>
          <a:xfrm>
            <a:off x="387825" y="153200"/>
            <a:ext cx="8591700" cy="386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rgbClr val="FFFFFF"/>
                </a:solidFill>
              </a:rPr>
              <a:t>Sage Negotiation Outcome</a:t>
            </a:r>
            <a:endParaRPr sz="2300">
              <a:solidFill>
                <a:srgbClr val="FFFFFF"/>
              </a:solidFill>
            </a:endParaRPr>
          </a:p>
          <a:p>
            <a:pPr indent="0" lvl="0" marL="0" rtl="0" algn="l">
              <a:spcBef>
                <a:spcPts val="0"/>
              </a:spcBef>
              <a:spcAft>
                <a:spcPts val="0"/>
              </a:spcAft>
              <a:buNone/>
            </a:pPr>
            <a:r>
              <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3 year Read &amp; Publish agreement (2024-2026)</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Increased read access from TbT to all Sage journals</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MIT authors can publish hybrid OA at no cost to them</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No article cap on hybrid OA articles</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Commitment to autodeposit articles under agreement</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Price increase to get into R&amp;P was under 5%</a:t>
            </a:r>
            <a:endParaRPr sz="2300">
              <a:solidFill>
                <a:srgbClr val="FFFFFF"/>
              </a:solidFill>
            </a:endParaRPr>
          </a:p>
          <a:p>
            <a:pPr indent="-374650" lvl="0" marL="457200" rtl="0" algn="l">
              <a:spcBef>
                <a:spcPts val="0"/>
              </a:spcBef>
              <a:spcAft>
                <a:spcPts val="0"/>
              </a:spcAft>
              <a:buClr>
                <a:srgbClr val="FFFFFF"/>
              </a:buClr>
              <a:buSzPts val="2300"/>
              <a:buChar char="●"/>
            </a:pPr>
            <a:r>
              <a:rPr lang="en" sz="2300">
                <a:solidFill>
                  <a:srgbClr val="FFFFFF"/>
                </a:solidFill>
              </a:rPr>
              <a:t>Added computational access language to contract</a:t>
            </a:r>
            <a:endParaRPr sz="2300">
              <a:solidFill>
                <a:srgbClr val="FFFFFF"/>
              </a:solidFill>
            </a:endParaRPr>
          </a:p>
          <a:p>
            <a:pPr indent="-368300" lvl="0" marL="457200" rtl="0" algn="l">
              <a:spcBef>
                <a:spcPts val="0"/>
              </a:spcBef>
              <a:spcAft>
                <a:spcPts val="0"/>
              </a:spcAft>
              <a:buClr>
                <a:srgbClr val="FFFFFF"/>
              </a:buClr>
              <a:buSzPts val="2200"/>
              <a:buChar char="●"/>
            </a:pPr>
            <a:r>
              <a:rPr lang="en" sz="2300">
                <a:solidFill>
                  <a:srgbClr val="FFFFFF"/>
                </a:solidFill>
              </a:rPr>
              <a:t>Agreement included an investment in Sage S2O journal focused on climate change.</a:t>
            </a:r>
            <a:r>
              <a:rPr lang="en" sz="2200">
                <a:solidFill>
                  <a:srgbClr val="FFFFFF"/>
                </a:solidFill>
              </a:rPr>
              <a:t>  </a:t>
            </a:r>
            <a:endParaRPr sz="2200">
              <a:solidFill>
                <a:srgbClr val="FFFFFF"/>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50"/>
          <p:cNvSpPr/>
          <p:nvPr/>
        </p:nvSpPr>
        <p:spPr>
          <a:xfrm>
            <a:off x="0" y="141900"/>
            <a:ext cx="9144000" cy="5143500"/>
          </a:xfrm>
          <a:prstGeom prst="rect">
            <a:avLst/>
          </a:prstGeom>
          <a:solidFill>
            <a:srgbClr val="000000"/>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reflection blurRad="0" dir="5400000" dist="38100" endA="0" endPos="30000" fadeDir="5400012" kx="0" rotWithShape="0" algn="bl" stPos="0" sy="-100000" ky="0"/>
          </a:effectLst>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highlight>
                <a:srgbClr val="000000"/>
              </a:highlight>
            </a:endParaRPr>
          </a:p>
        </p:txBody>
      </p:sp>
      <p:sp>
        <p:nvSpPr>
          <p:cNvPr id="280" name="Google Shape;280;p50"/>
          <p:cNvSpPr txBox="1"/>
          <p:nvPr/>
        </p:nvSpPr>
        <p:spPr>
          <a:xfrm>
            <a:off x="135150" y="141900"/>
            <a:ext cx="8873700" cy="510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FFFFFF"/>
                </a:solidFill>
              </a:rPr>
              <a:t>Sage progress</a:t>
            </a:r>
            <a:r>
              <a:rPr lang="en" sz="2100">
                <a:solidFill>
                  <a:srgbClr val="FFFFFF"/>
                </a:solidFill>
              </a:rPr>
              <a:t> toward </a:t>
            </a:r>
            <a:r>
              <a:rPr lang="en" sz="2100">
                <a:solidFill>
                  <a:srgbClr val="FFFFFF"/>
                </a:solidFill>
              </a:rPr>
              <a:t>alignment</a:t>
            </a:r>
            <a:r>
              <a:rPr lang="en" sz="2100">
                <a:solidFill>
                  <a:srgbClr val="FFFFFF"/>
                </a:solidFill>
              </a:rPr>
              <a:t> with Framework for Publisher Contracts</a:t>
            </a:r>
            <a:endParaRPr b="1" sz="950">
              <a:solidFill>
                <a:schemeClr val="lt1"/>
              </a:solidFill>
              <a:latin typeface="Roboto"/>
              <a:ea typeface="Roboto"/>
              <a:cs typeface="Roboto"/>
              <a:sym typeface="Roboto"/>
            </a:endParaRPr>
          </a:p>
          <a:p>
            <a:pPr indent="-307975" lvl="0" marL="457200" rtl="0" algn="l">
              <a:lnSpc>
                <a:spcPct val="115000"/>
              </a:lnSpc>
              <a:spcBef>
                <a:spcPts val="80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No author will be required to waive any institutional or funder open access policy to publish in any of the publisher’s journals.</a:t>
            </a:r>
            <a:endParaRPr b="1" sz="1250">
              <a:solidFill>
                <a:schemeClr val="lt1"/>
              </a:solidFill>
              <a:latin typeface="Roboto"/>
              <a:ea typeface="Roboto"/>
              <a:cs typeface="Roboto"/>
              <a:sym typeface="Roboto"/>
            </a:endParaRPr>
          </a:p>
          <a:p>
            <a:pPr indent="-307975" lvl="1" marL="914400" rtl="0" algn="l">
              <a:lnSpc>
                <a:spcPct val="115000"/>
              </a:lnSpc>
              <a:spcBef>
                <a:spcPts val="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Yes, no waiver</a:t>
            </a:r>
            <a:endParaRPr b="1" sz="1250">
              <a:solidFill>
                <a:schemeClr val="lt1"/>
              </a:solidFill>
              <a:latin typeface="Roboto"/>
              <a:ea typeface="Roboto"/>
              <a:cs typeface="Roboto"/>
              <a:sym typeface="Roboto"/>
            </a:endParaRPr>
          </a:p>
          <a:p>
            <a:pPr indent="-307975" lvl="0" marL="457200" rtl="0" algn="l">
              <a:lnSpc>
                <a:spcPct val="115000"/>
              </a:lnSpc>
              <a:spcBef>
                <a:spcPts val="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No author will be required to relinquish copyright, but instead will be provided with options that enable publication while also providing authors with generous reuse rights.</a:t>
            </a:r>
            <a:endParaRPr b="1" sz="1250">
              <a:solidFill>
                <a:schemeClr val="lt1"/>
              </a:solidFill>
              <a:latin typeface="Roboto"/>
              <a:ea typeface="Roboto"/>
              <a:cs typeface="Roboto"/>
              <a:sym typeface="Roboto"/>
            </a:endParaRPr>
          </a:p>
          <a:p>
            <a:pPr indent="-307975" lvl="1" marL="914400" rtl="0" algn="l">
              <a:lnSpc>
                <a:spcPct val="115000"/>
              </a:lnSpc>
              <a:spcBef>
                <a:spcPts val="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Yes, with some exceptions (</a:t>
            </a:r>
            <a:r>
              <a:rPr b="1" lang="en" sz="1250" u="sng">
                <a:solidFill>
                  <a:schemeClr val="lt1"/>
                </a:solidFill>
                <a:latin typeface="Roboto"/>
                <a:ea typeface="Roboto"/>
                <a:cs typeface="Roboto"/>
                <a:sym typeface="Roboto"/>
                <a:hlinkClick r:id="rId3">
                  <a:extLst>
                    <a:ext uri="{A12FA001-AC4F-418D-AE19-62706E023703}">
                      <ahyp:hlinkClr val="tx"/>
                    </a:ext>
                  </a:extLst>
                </a:hlinkClick>
              </a:rPr>
              <a:t>information here</a:t>
            </a:r>
            <a:r>
              <a:rPr b="1" lang="en" sz="1250">
                <a:solidFill>
                  <a:schemeClr val="lt1"/>
                </a:solidFill>
                <a:latin typeface="Roboto"/>
                <a:ea typeface="Roboto"/>
                <a:cs typeface="Roboto"/>
                <a:sym typeface="Roboto"/>
              </a:rPr>
              <a:t>)</a:t>
            </a:r>
            <a:endParaRPr b="1" sz="1250">
              <a:solidFill>
                <a:schemeClr val="lt1"/>
              </a:solidFill>
              <a:latin typeface="Roboto"/>
              <a:ea typeface="Roboto"/>
              <a:cs typeface="Roboto"/>
              <a:sym typeface="Roboto"/>
            </a:endParaRPr>
          </a:p>
          <a:p>
            <a:pPr indent="-307975" lvl="0" marL="457200" rtl="0" algn="l">
              <a:lnSpc>
                <a:spcPct val="115000"/>
              </a:lnSpc>
              <a:spcBef>
                <a:spcPts val="0"/>
              </a:spcBef>
              <a:spcAft>
                <a:spcPts val="0"/>
              </a:spcAft>
              <a:buClr>
                <a:schemeClr val="accent4"/>
              </a:buClr>
              <a:buSzPts val="1250"/>
              <a:buFont typeface="Roboto"/>
              <a:buChar char="●"/>
            </a:pPr>
            <a:r>
              <a:rPr b="1" lang="en" sz="1250">
                <a:solidFill>
                  <a:schemeClr val="accent4"/>
                </a:solidFill>
                <a:latin typeface="Roboto"/>
                <a:ea typeface="Roboto"/>
                <a:cs typeface="Roboto"/>
                <a:sym typeface="Roboto"/>
              </a:rPr>
              <a:t>Publishers will directly deposit scholarly articles in institutional repositories immediately upon publication or will provide tools/mechanisms that facilitate immediate deposit.</a:t>
            </a:r>
            <a:endParaRPr b="1" sz="1250">
              <a:solidFill>
                <a:schemeClr val="accent4"/>
              </a:solidFill>
              <a:latin typeface="Roboto"/>
              <a:ea typeface="Roboto"/>
              <a:cs typeface="Roboto"/>
              <a:sym typeface="Roboto"/>
            </a:endParaRPr>
          </a:p>
          <a:p>
            <a:pPr indent="-307975" lvl="1" marL="914400" rtl="0" algn="l">
              <a:lnSpc>
                <a:spcPct val="115000"/>
              </a:lnSpc>
              <a:spcBef>
                <a:spcPts val="0"/>
              </a:spcBef>
              <a:spcAft>
                <a:spcPts val="0"/>
              </a:spcAft>
              <a:buClr>
                <a:schemeClr val="accent4"/>
              </a:buClr>
              <a:buSzPts val="1250"/>
              <a:buFont typeface="Roboto"/>
              <a:buChar char="○"/>
            </a:pPr>
            <a:r>
              <a:rPr b="1" lang="en" sz="1250">
                <a:solidFill>
                  <a:schemeClr val="accent4"/>
                </a:solidFill>
                <a:latin typeface="Roboto"/>
                <a:ea typeface="Roboto"/>
                <a:cs typeface="Roboto"/>
                <a:sym typeface="Roboto"/>
              </a:rPr>
              <a:t>Yes, autodeposit is included in this agreement. Currently, due to technical constraints, it is limited to articles made OA under this agreement, and we hope to expand that in the future</a:t>
            </a:r>
            <a:endParaRPr b="1" sz="1250">
              <a:solidFill>
                <a:schemeClr val="accent4"/>
              </a:solidFill>
              <a:latin typeface="Roboto"/>
              <a:ea typeface="Roboto"/>
              <a:cs typeface="Roboto"/>
              <a:sym typeface="Roboto"/>
            </a:endParaRPr>
          </a:p>
          <a:p>
            <a:pPr indent="-307975" lvl="0" marL="457200" rtl="0" algn="l">
              <a:lnSpc>
                <a:spcPct val="115000"/>
              </a:lnSpc>
              <a:spcBef>
                <a:spcPts val="0"/>
              </a:spcBef>
              <a:spcAft>
                <a:spcPts val="0"/>
              </a:spcAft>
              <a:buClr>
                <a:schemeClr val="accent4"/>
              </a:buClr>
              <a:buSzPts val="1250"/>
              <a:buFont typeface="Roboto"/>
              <a:buChar char="●"/>
            </a:pPr>
            <a:r>
              <a:rPr b="1" lang="en" sz="1250">
                <a:solidFill>
                  <a:schemeClr val="accent4"/>
                </a:solidFill>
                <a:latin typeface="Roboto"/>
                <a:ea typeface="Roboto"/>
                <a:cs typeface="Roboto"/>
                <a:sym typeface="Roboto"/>
              </a:rPr>
              <a:t>Publishers will provide computational access to subscribed content as a standard part of all contracts, with no restrictions on non-consumptive, computational analysis of the corpus of subscribed content.</a:t>
            </a:r>
            <a:endParaRPr b="1" sz="1250">
              <a:solidFill>
                <a:schemeClr val="accent4"/>
              </a:solidFill>
              <a:latin typeface="Roboto"/>
              <a:ea typeface="Roboto"/>
              <a:cs typeface="Roboto"/>
              <a:sym typeface="Roboto"/>
            </a:endParaRPr>
          </a:p>
          <a:p>
            <a:pPr indent="-307975" lvl="1" marL="914400" rtl="0" algn="l">
              <a:lnSpc>
                <a:spcPct val="115000"/>
              </a:lnSpc>
              <a:spcBef>
                <a:spcPts val="0"/>
              </a:spcBef>
              <a:spcAft>
                <a:spcPts val="0"/>
              </a:spcAft>
              <a:buClr>
                <a:schemeClr val="accent4"/>
              </a:buClr>
              <a:buSzPts val="1250"/>
              <a:buFont typeface="Roboto"/>
              <a:buChar char="○"/>
            </a:pPr>
            <a:r>
              <a:rPr b="1" lang="en" sz="1250">
                <a:solidFill>
                  <a:schemeClr val="accent4"/>
                </a:solidFill>
                <a:latin typeface="Roboto"/>
                <a:ea typeface="Roboto"/>
                <a:cs typeface="Roboto"/>
                <a:sym typeface="Roboto"/>
              </a:rPr>
              <a:t>Yes, we added a text mining clause to our license for the first time for Sage content</a:t>
            </a:r>
            <a:endParaRPr b="1" sz="1250">
              <a:solidFill>
                <a:schemeClr val="accent4"/>
              </a:solidFill>
              <a:latin typeface="Roboto"/>
              <a:ea typeface="Roboto"/>
              <a:cs typeface="Roboto"/>
              <a:sym typeface="Roboto"/>
            </a:endParaRPr>
          </a:p>
          <a:p>
            <a:pPr indent="-307975" lvl="0" marL="457200" rtl="0" algn="l">
              <a:lnSpc>
                <a:spcPct val="115000"/>
              </a:lnSpc>
              <a:spcBef>
                <a:spcPts val="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Publishers will ensure the long-term digital preservation and accessibility of their content through participation in trusted digital archives.</a:t>
            </a:r>
            <a:endParaRPr b="1" sz="1250">
              <a:solidFill>
                <a:schemeClr val="lt1"/>
              </a:solidFill>
              <a:latin typeface="Roboto"/>
              <a:ea typeface="Roboto"/>
              <a:cs typeface="Roboto"/>
              <a:sym typeface="Roboto"/>
            </a:endParaRPr>
          </a:p>
          <a:p>
            <a:pPr indent="-307975" lvl="1" marL="914400" rtl="0" algn="l">
              <a:lnSpc>
                <a:spcPct val="115000"/>
              </a:lnSpc>
              <a:spcBef>
                <a:spcPts val="0"/>
              </a:spcBef>
              <a:spcAft>
                <a:spcPts val="0"/>
              </a:spcAft>
              <a:buClr>
                <a:schemeClr val="lt1"/>
              </a:buClr>
              <a:buSzPts val="1250"/>
              <a:buFont typeface="Roboto"/>
              <a:buChar char="○"/>
            </a:pPr>
            <a:r>
              <a:rPr b="1" lang="en" sz="1250">
                <a:solidFill>
                  <a:schemeClr val="lt1"/>
                </a:solidFill>
                <a:latin typeface="Roboto"/>
                <a:ea typeface="Roboto"/>
                <a:cs typeface="Roboto"/>
                <a:sym typeface="Roboto"/>
              </a:rPr>
              <a:t>Yes, via Portico</a:t>
            </a:r>
            <a:endParaRPr b="1" sz="1250">
              <a:solidFill>
                <a:schemeClr val="lt1"/>
              </a:solidFill>
              <a:latin typeface="Roboto"/>
              <a:ea typeface="Roboto"/>
              <a:cs typeface="Roboto"/>
              <a:sym typeface="Roboto"/>
            </a:endParaRPr>
          </a:p>
          <a:p>
            <a:pPr indent="-307975" lvl="0" marL="457200" rtl="0" algn="l">
              <a:lnSpc>
                <a:spcPct val="115000"/>
              </a:lnSpc>
              <a:spcBef>
                <a:spcPts val="0"/>
              </a:spcBef>
              <a:spcAft>
                <a:spcPts val="0"/>
              </a:spcAft>
              <a:buClr>
                <a:schemeClr val="accent4"/>
              </a:buClr>
              <a:buSzPts val="1250"/>
              <a:buFont typeface="Roboto"/>
              <a:buChar char="●"/>
            </a:pPr>
            <a:r>
              <a:rPr b="1" lang="en" sz="1250">
                <a:solidFill>
                  <a:schemeClr val="accent4"/>
                </a:solidFill>
                <a:latin typeface="Roboto"/>
                <a:ea typeface="Roboto"/>
                <a:cs typeface="Roboto"/>
                <a:sym typeface="Roboto"/>
              </a:rPr>
              <a:t>Institutions will pay a fair and sustainable price to publishers for value-added services, based on transparent and cost-based pricing models.</a:t>
            </a:r>
            <a:endParaRPr b="1" sz="1250">
              <a:solidFill>
                <a:schemeClr val="accent4"/>
              </a:solidFill>
              <a:latin typeface="Roboto"/>
              <a:ea typeface="Roboto"/>
              <a:cs typeface="Roboto"/>
              <a:sym typeface="Roboto"/>
            </a:endParaRPr>
          </a:p>
          <a:p>
            <a:pPr indent="-307975" lvl="1" marL="914400" rtl="0" algn="l">
              <a:lnSpc>
                <a:spcPct val="115000"/>
              </a:lnSpc>
              <a:spcBef>
                <a:spcPts val="0"/>
              </a:spcBef>
              <a:spcAft>
                <a:spcPts val="0"/>
              </a:spcAft>
              <a:buClr>
                <a:schemeClr val="accent1"/>
              </a:buClr>
              <a:buSzPts val="1250"/>
              <a:buFont typeface="Roboto"/>
              <a:buChar char="○"/>
            </a:pPr>
            <a:r>
              <a:rPr b="1" lang="en" sz="1250">
                <a:solidFill>
                  <a:schemeClr val="accent1"/>
                </a:solidFill>
                <a:latin typeface="Roboto"/>
                <a:ea typeface="Roboto"/>
                <a:cs typeface="Roboto"/>
                <a:sym typeface="Roboto"/>
              </a:rPr>
              <a:t>Partially; R&amp;P pricing was based on historical spend and Carnegie tier. There was high transparency in the R&amp;P, and it is not APC-based, but it’s also not strongly cost-based.The S2O experiment is highly cost-based and transparent.</a:t>
            </a:r>
            <a:endParaRPr b="1" sz="1250">
              <a:solidFill>
                <a:schemeClr val="accent1"/>
              </a:solidFill>
              <a:latin typeface="Roboto"/>
              <a:ea typeface="Roboto"/>
              <a:cs typeface="Roboto"/>
              <a:sym typeface="Roboto"/>
            </a:endParaRPr>
          </a:p>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51"/>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FFFF"/>
                </a:solidFill>
              </a:rPr>
              <a:t>Questions? </a:t>
            </a:r>
            <a:endParaRPr sz="35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6"/>
          <p:cNvPicPr preferRelativeResize="0"/>
          <p:nvPr/>
        </p:nvPicPr>
        <p:blipFill>
          <a:blip r:embed="rId3">
            <a:alphaModFix/>
          </a:blip>
          <a:stretch>
            <a:fillRect/>
          </a:stretch>
        </p:blipFill>
        <p:spPr>
          <a:xfrm>
            <a:off x="152400" y="152400"/>
            <a:ext cx="8109075" cy="459567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2"/>
          <p:cNvSpPr txBox="1"/>
          <p:nvPr/>
        </p:nvSpPr>
        <p:spPr>
          <a:xfrm>
            <a:off x="825200" y="462650"/>
            <a:ext cx="7930800" cy="358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Elsevier Case Study</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368300" lvl="0" marL="457200" rtl="0" algn="l">
              <a:spcBef>
                <a:spcPts val="0"/>
              </a:spcBef>
              <a:spcAft>
                <a:spcPts val="0"/>
              </a:spcAft>
              <a:buClr>
                <a:schemeClr val="lt1"/>
              </a:buClr>
              <a:buSzPts val="2200"/>
              <a:buChar char="●"/>
            </a:pPr>
            <a:r>
              <a:rPr lang="en" sz="2200">
                <a:solidFill>
                  <a:schemeClr val="lt1"/>
                </a:solidFill>
              </a:rPr>
              <a:t>MIT Libraries subscribed Title by Title (TbT), no packages, no OA</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Our Elsevier subscription was a large portion of our subscription costs</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Subscription titles were interdisciplinary, heavy on science and engineering. </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MIT authors publish a lot in Elsevier</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Elsevier does require authors to sign waivers for institutional policies</a:t>
            </a:r>
            <a:endParaRPr sz="2200">
              <a:solidFill>
                <a:srgbClr val="FFFFFF"/>
              </a:solidFill>
            </a:endParaRPr>
          </a:p>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53"/>
          <p:cNvSpPr txBox="1"/>
          <p:nvPr/>
        </p:nvSpPr>
        <p:spPr>
          <a:xfrm>
            <a:off x="0" y="1492900"/>
            <a:ext cx="9144000" cy="107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600" u="sng">
                <a:solidFill>
                  <a:schemeClr val="hlink"/>
                </a:solidFill>
                <a:hlinkClick r:id="rId3"/>
              </a:rPr>
              <a:t>Elsevier Negotiations Planning Document </a:t>
            </a:r>
            <a:endParaRPr sz="2600">
              <a:solidFill>
                <a:srgbClr val="FFFFFF"/>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54"/>
          <p:cNvSpPr txBox="1"/>
          <p:nvPr/>
        </p:nvSpPr>
        <p:spPr>
          <a:xfrm>
            <a:off x="587100" y="307150"/>
            <a:ext cx="8392800" cy="382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rPr>
              <a:t>Elsevier Negotiation Outcome</a:t>
            </a:r>
            <a:br>
              <a:rPr lang="en" sz="2400">
                <a:solidFill>
                  <a:srgbClr val="FFFFFF"/>
                </a:solidFill>
              </a:rPr>
            </a:b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We have been out of contract since 2020</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We have perpetual access to our previous subscriptions</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We are paying for per article service using </a:t>
            </a:r>
            <a:r>
              <a:rPr lang="en" sz="2400">
                <a:solidFill>
                  <a:srgbClr val="FFFFFF"/>
                </a:solidFill>
              </a:rPr>
              <a:t>Reprints Desk</a:t>
            </a:r>
            <a:r>
              <a:rPr lang="en" sz="2400">
                <a:solidFill>
                  <a:srgbClr val="FFFFFF"/>
                </a:solidFill>
              </a:rPr>
              <a:t> to </a:t>
            </a:r>
            <a:r>
              <a:rPr lang="en" sz="2400">
                <a:solidFill>
                  <a:srgbClr val="FFFFFF"/>
                </a:solidFill>
              </a:rPr>
              <a:t>fulfill</a:t>
            </a:r>
            <a:r>
              <a:rPr lang="en" sz="2400">
                <a:solidFill>
                  <a:srgbClr val="FFFFFF"/>
                </a:solidFill>
              </a:rPr>
              <a:t> requests for content we previously subscribed to from 2020 forward </a:t>
            </a:r>
            <a:endParaRPr sz="2400">
              <a:solidFill>
                <a:srgbClr val="FFFFFF"/>
              </a:solidFill>
            </a:endParaRPr>
          </a:p>
          <a:p>
            <a:pPr indent="-368300" lvl="1" marL="914400" rtl="0" algn="l">
              <a:lnSpc>
                <a:spcPct val="115000"/>
              </a:lnSpc>
              <a:spcBef>
                <a:spcPts val="0"/>
              </a:spcBef>
              <a:spcAft>
                <a:spcPts val="0"/>
              </a:spcAft>
              <a:buClr>
                <a:schemeClr val="lt1"/>
              </a:buClr>
              <a:buSzPts val="2200"/>
              <a:buChar char="○"/>
            </a:pPr>
            <a:r>
              <a:rPr lang="en" sz="2200">
                <a:solidFill>
                  <a:schemeClr val="lt1"/>
                </a:solidFill>
              </a:rPr>
              <a:t>92% of articles are arriving in less than a minute</a:t>
            </a:r>
            <a:endParaRPr sz="2200">
              <a:solidFill>
                <a:schemeClr val="lt1"/>
              </a:solidFill>
            </a:endParaRPr>
          </a:p>
          <a:p>
            <a:pPr indent="-368300" lvl="0" marL="457200" rtl="0" algn="l">
              <a:lnSpc>
                <a:spcPct val="115000"/>
              </a:lnSpc>
              <a:spcBef>
                <a:spcPts val="0"/>
              </a:spcBef>
              <a:spcAft>
                <a:spcPts val="0"/>
              </a:spcAft>
              <a:buClr>
                <a:schemeClr val="lt1"/>
              </a:buClr>
              <a:buSzPts val="2200"/>
              <a:buChar char="●"/>
            </a:pPr>
            <a:r>
              <a:rPr lang="en" sz="2200">
                <a:solidFill>
                  <a:schemeClr val="lt1"/>
                </a:solidFill>
              </a:rPr>
              <a:t>This pay per articles service is costing 10% of the original subscription contract from 2020</a:t>
            </a:r>
            <a:endParaRPr sz="2200">
              <a:solidFill>
                <a:schemeClr val="lt1"/>
              </a:solidFill>
            </a:endParaRPr>
          </a:p>
          <a:p>
            <a:pPr indent="0" lvl="0" marL="0" rtl="0" algn="l">
              <a:spcBef>
                <a:spcPts val="0"/>
              </a:spcBef>
              <a:spcAft>
                <a:spcPts val="0"/>
              </a:spcAft>
              <a:buNone/>
            </a:pPr>
            <a:r>
              <a:t/>
            </a:r>
            <a:endParaRPr sz="2400">
              <a:solidFill>
                <a:srgbClr val="FFFFFF"/>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5"/>
          <p:cNvSpPr txBox="1"/>
          <p:nvPr/>
        </p:nvSpPr>
        <p:spPr>
          <a:xfrm>
            <a:off x="193375" y="1143000"/>
            <a:ext cx="8796000" cy="16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500">
                <a:solidFill>
                  <a:srgbClr val="FFFFFF"/>
                </a:solidFill>
              </a:rPr>
              <a:t>Questions? </a:t>
            </a:r>
            <a:endParaRPr sz="3500">
              <a:solidFill>
                <a:srgbClr val="FFFFFF"/>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56"/>
          <p:cNvSpPr txBox="1"/>
          <p:nvPr/>
        </p:nvSpPr>
        <p:spPr>
          <a:xfrm>
            <a:off x="0" y="213825"/>
            <a:ext cx="8979600" cy="424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solidFill>
                  <a:schemeClr val="lt1"/>
                </a:solidFill>
              </a:rPr>
              <a:t>Small group activity</a:t>
            </a:r>
            <a:r>
              <a:rPr lang="en" sz="2200">
                <a:solidFill>
                  <a:schemeClr val="lt1"/>
                </a:solidFill>
              </a:rPr>
              <a:t>: </a:t>
            </a:r>
            <a:endParaRPr sz="2200">
              <a:solidFill>
                <a:schemeClr val="lt1"/>
              </a:solidFill>
            </a:endParaRPr>
          </a:p>
          <a:p>
            <a:pPr indent="0" lvl="0" marL="0" rtl="0" algn="l">
              <a:spcBef>
                <a:spcPts val="0"/>
              </a:spcBef>
              <a:spcAft>
                <a:spcPts val="0"/>
              </a:spcAft>
              <a:buNone/>
            </a:pPr>
            <a:r>
              <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Break out into small groups</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Review the scenario on the next slide</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Use the </a:t>
            </a:r>
            <a:r>
              <a:rPr lang="en" sz="2200" u="sng">
                <a:solidFill>
                  <a:schemeClr val="accent5"/>
                </a:solidFill>
                <a:hlinkClick r:id="rId3">
                  <a:extLst>
                    <a:ext uri="{A12FA001-AC4F-418D-AE19-62706E023703}">
                      <ahyp:hlinkClr val="tx"/>
                    </a:ext>
                  </a:extLst>
                </a:hlinkClick>
              </a:rPr>
              <a:t>blank negotiation planning template</a:t>
            </a:r>
            <a:r>
              <a:rPr lang="en" sz="2200">
                <a:solidFill>
                  <a:schemeClr val="lt1"/>
                </a:solidFill>
              </a:rPr>
              <a:t> to strategize your negotiations for the following scenario</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Use principles that make the most sense to you–you can use the Framework, your Library’s mission </a:t>
            </a:r>
            <a:r>
              <a:rPr lang="en" sz="2200">
                <a:solidFill>
                  <a:schemeClr val="lt1"/>
                </a:solidFill>
              </a:rPr>
              <a:t>statement</a:t>
            </a:r>
            <a:r>
              <a:rPr lang="en" sz="2200">
                <a:solidFill>
                  <a:schemeClr val="lt1"/>
                </a:solidFill>
              </a:rPr>
              <a:t>, or pick from the Sparc List. </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We will regather in 25 minutes to share out.</a:t>
            </a:r>
            <a:endParaRPr sz="2200">
              <a:solidFill>
                <a:schemeClr val="lt1"/>
              </a:solidFill>
            </a:endParaRPr>
          </a:p>
          <a:p>
            <a:pPr indent="-368300" lvl="0" marL="457200" rtl="0" algn="l">
              <a:spcBef>
                <a:spcPts val="0"/>
              </a:spcBef>
              <a:spcAft>
                <a:spcPts val="0"/>
              </a:spcAft>
              <a:buClr>
                <a:schemeClr val="lt1"/>
              </a:buClr>
              <a:buSzPts val="2200"/>
              <a:buChar char="●"/>
            </a:pPr>
            <a:r>
              <a:rPr lang="en" sz="2200">
                <a:solidFill>
                  <a:schemeClr val="lt1"/>
                </a:solidFill>
              </a:rPr>
              <a:t>No wrong answers!  </a:t>
            </a:r>
            <a:endParaRPr sz="2200">
              <a:solidFill>
                <a:schemeClr val="lt1"/>
              </a:solidFill>
            </a:endParaRPr>
          </a:p>
          <a:p>
            <a:pPr indent="0" lvl="0" marL="0" rtl="0" algn="l">
              <a:spcBef>
                <a:spcPts val="0"/>
              </a:spcBef>
              <a:spcAft>
                <a:spcPts val="0"/>
              </a:spcAft>
              <a:buNone/>
            </a:pPr>
            <a:r>
              <a:t/>
            </a:r>
            <a:endParaRPr sz="2200">
              <a:solidFill>
                <a:schemeClr val="lt1"/>
              </a:solidFill>
            </a:endParaRPr>
          </a:p>
        </p:txBody>
      </p:sp>
      <p:sp>
        <p:nvSpPr>
          <p:cNvPr id="311" name="Google Shape;311;p56"/>
          <p:cNvSpPr txBox="1"/>
          <p:nvPr/>
        </p:nvSpPr>
        <p:spPr>
          <a:xfrm>
            <a:off x="3021650" y="1386000"/>
            <a:ext cx="5637300" cy="5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57"/>
          <p:cNvSpPr/>
          <p:nvPr/>
        </p:nvSpPr>
        <p:spPr>
          <a:xfrm>
            <a:off x="37800" y="15550"/>
            <a:ext cx="9106200" cy="51279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7" name="Google Shape;317;p57"/>
          <p:cNvSpPr txBox="1"/>
          <p:nvPr/>
        </p:nvSpPr>
        <p:spPr>
          <a:xfrm>
            <a:off x="86400" y="236350"/>
            <a:ext cx="9057600" cy="459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rgbClr val="FFFFFF"/>
                </a:solidFill>
              </a:rPr>
              <a:t>Small group activity</a:t>
            </a:r>
            <a:r>
              <a:rPr lang="en" sz="2200">
                <a:solidFill>
                  <a:srgbClr val="FFFFFF"/>
                </a:solidFill>
              </a:rPr>
              <a:t>: Use the </a:t>
            </a:r>
            <a:r>
              <a:rPr lang="en" sz="2200" u="sng">
                <a:solidFill>
                  <a:schemeClr val="hlink"/>
                </a:solidFill>
                <a:hlinkClick r:id="rId3"/>
              </a:rPr>
              <a:t>blank negotiation planning template</a:t>
            </a:r>
            <a:r>
              <a:rPr lang="en" sz="2200">
                <a:solidFill>
                  <a:srgbClr val="FFFFFF"/>
                </a:solidFill>
              </a:rPr>
              <a:t> to strategize your </a:t>
            </a:r>
            <a:r>
              <a:rPr lang="en" sz="2200">
                <a:solidFill>
                  <a:srgbClr val="FFFFFF"/>
                </a:solidFill>
              </a:rPr>
              <a:t>negotiations</a:t>
            </a:r>
            <a:r>
              <a:rPr lang="en" sz="2200">
                <a:solidFill>
                  <a:srgbClr val="FFFFFF"/>
                </a:solidFill>
              </a:rPr>
              <a:t> for the following scenario: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You have a title by title subscription with a mid to large sized commercial publisher, your subscription includes some titles but not all, and the subjects are interdisciplinary.</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The Publisher has provided a proposal with an OA publication </a:t>
            </a:r>
            <a:r>
              <a:rPr lang="en" sz="2200">
                <a:solidFill>
                  <a:srgbClr val="FFFFFF"/>
                </a:solidFill>
              </a:rPr>
              <a:t>component</a:t>
            </a:r>
            <a:r>
              <a:rPr lang="en" sz="2200">
                <a:solidFill>
                  <a:srgbClr val="FFFFFF"/>
                </a:solidFill>
              </a:rPr>
              <a:t> that enables your authors to publish OA articles in hybrid journals at no cost to them.The OA proposal provided is a 10% increase from your subscription cost.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457200" lvl="0" marL="1828800" rtl="0" algn="l">
              <a:spcBef>
                <a:spcPts val="0"/>
              </a:spcBef>
              <a:spcAft>
                <a:spcPts val="0"/>
              </a:spcAft>
              <a:buNone/>
            </a:pPr>
            <a:r>
              <a:rPr lang="en" sz="2200">
                <a:solidFill>
                  <a:srgbClr val="FFFFFF"/>
                </a:solidFill>
              </a:rPr>
              <a:t>See you in ~25 minutes. </a:t>
            </a:r>
            <a:endParaRPr sz="2200">
              <a:solidFill>
                <a:srgbClr val="FFFFFF"/>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8"/>
          <p:cNvSpPr txBox="1"/>
          <p:nvPr/>
        </p:nvSpPr>
        <p:spPr>
          <a:xfrm>
            <a:off x="327375" y="106750"/>
            <a:ext cx="8623200" cy="414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Calibri"/>
                <a:ea typeface="Calibri"/>
                <a:cs typeface="Calibri"/>
                <a:sym typeface="Calibri"/>
              </a:rPr>
              <a:t>Web links and image credits</a:t>
            </a:r>
            <a:endParaRPr sz="16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Campus Map: </a:t>
            </a:r>
            <a:r>
              <a:rPr lang="en" sz="1200" u="sng">
                <a:solidFill>
                  <a:schemeClr val="lt1"/>
                </a:solidFill>
                <a:latin typeface="Calibri"/>
                <a:ea typeface="Calibri"/>
                <a:cs typeface="Calibri"/>
                <a:sym typeface="Calibri"/>
                <a:hlinkClick r:id="rId3">
                  <a:extLst>
                    <a:ext uri="{A12FA001-AC4F-418D-AE19-62706E023703}">
                      <ahyp:hlinkClr val="tx"/>
                    </a:ext>
                  </a:extLst>
                </a:hlinkClick>
              </a:rPr>
              <a:t>https://whereis.mit.edu/</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MIT Facts: </a:t>
            </a:r>
            <a:r>
              <a:rPr lang="en" sz="1200" u="sng">
                <a:solidFill>
                  <a:schemeClr val="lt1"/>
                </a:solidFill>
                <a:latin typeface="Calibri"/>
                <a:ea typeface="Calibri"/>
                <a:cs typeface="Calibri"/>
                <a:sym typeface="Calibri"/>
                <a:hlinkClick r:id="rId4">
                  <a:extLst>
                    <a:ext uri="{A12FA001-AC4F-418D-AE19-62706E023703}">
                      <ahyp:hlinkClr val="tx"/>
                    </a:ext>
                  </a:extLst>
                </a:hlinkClick>
              </a:rPr>
              <a:t>https://facts.mit.edu/</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MIT OpenCourseWare: https://ocw.mit.edu/about/</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Image credit: </a:t>
            </a:r>
            <a:r>
              <a:rPr lang="en" sz="1200" u="sng">
                <a:solidFill>
                  <a:schemeClr val="lt1"/>
                </a:solidFill>
                <a:latin typeface="Calibri"/>
                <a:ea typeface="Calibri"/>
                <a:cs typeface="Calibri"/>
                <a:sym typeface="Calibri"/>
                <a:hlinkClick r:id="rId5">
                  <a:extLst>
                    <a:ext uri="{A12FA001-AC4F-418D-AE19-62706E023703}">
                      <ahyp:hlinkClr val="tx"/>
                    </a:ext>
                  </a:extLst>
                </a:hlinkClick>
              </a:rPr>
              <a:t>MIT Libraries Staff Directory</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Image credit: </a:t>
            </a:r>
            <a:r>
              <a:rPr lang="en" sz="1200" u="sng">
                <a:solidFill>
                  <a:schemeClr val="lt1"/>
                </a:solidFill>
                <a:latin typeface="Calibri"/>
                <a:ea typeface="Calibri"/>
                <a:cs typeface="Calibri"/>
                <a:sym typeface="Calibri"/>
                <a:hlinkClick r:id="rId6">
                  <a:extLst>
                    <a:ext uri="{A12FA001-AC4F-418D-AE19-62706E023703}">
                      <ahyp:hlinkClr val="tx"/>
                    </a:ext>
                  </a:extLst>
                </a:hlinkClick>
              </a:rPr>
              <a:t>Umbrella Dollar Sign </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Harvard Program on Negotiation: </a:t>
            </a:r>
            <a:r>
              <a:rPr lang="en" sz="1200" u="sng">
                <a:solidFill>
                  <a:schemeClr val="lt1"/>
                </a:solidFill>
                <a:latin typeface="Calibri"/>
                <a:ea typeface="Calibri"/>
                <a:cs typeface="Calibri"/>
                <a:sym typeface="Calibri"/>
                <a:hlinkClick r:id="rId7">
                  <a:extLst>
                    <a:ext uri="{A12FA001-AC4F-418D-AE19-62706E023703}">
                      <ahyp:hlinkClr val="tx"/>
                    </a:ext>
                  </a:extLst>
                </a:hlinkClick>
              </a:rPr>
              <a:t>https://www.pon.harvard.edu/</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MIT Libraries Framework for Publisher Contracts: </a:t>
            </a:r>
            <a:r>
              <a:rPr lang="en" sz="1200" u="sng">
                <a:solidFill>
                  <a:schemeClr val="lt1"/>
                </a:solidFill>
                <a:latin typeface="Calibri"/>
                <a:ea typeface="Calibri"/>
                <a:cs typeface="Calibri"/>
                <a:sym typeface="Calibri"/>
                <a:hlinkClick r:id="rId8">
                  <a:extLst>
                    <a:ext uri="{A12FA001-AC4F-418D-AE19-62706E023703}">
                      <ahyp:hlinkClr val="tx"/>
                    </a:ext>
                  </a:extLst>
                </a:hlinkClick>
              </a:rPr>
              <a:t>https://libraries.mit.edu/scholarly/publishing/framework/</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I</a:t>
            </a:r>
            <a:r>
              <a:rPr lang="en" sz="1200">
                <a:solidFill>
                  <a:schemeClr val="lt1"/>
                </a:solidFill>
                <a:uFill>
                  <a:noFill/>
                </a:uFill>
                <a:latin typeface="Calibri"/>
                <a:ea typeface="Calibri"/>
                <a:cs typeface="Calibri"/>
                <a:sym typeface="Calibri"/>
                <a:hlinkClick r:id="rId9">
                  <a:extLst>
                    <a:ext uri="{A12FA001-AC4F-418D-AE19-62706E023703}">
                      <ahyp:hlinkClr val="tx"/>
                    </a:ext>
                  </a:extLst>
                </a:hlinkClick>
              </a:rPr>
              <a:t>nstitute-wide task force on open access to MIT’s research</a:t>
            </a:r>
            <a:r>
              <a:rPr lang="en" sz="1200">
                <a:solidFill>
                  <a:schemeClr val="lt1"/>
                </a:solidFill>
                <a:latin typeface="Calibri"/>
                <a:ea typeface="Calibri"/>
                <a:cs typeface="Calibri"/>
                <a:sym typeface="Calibri"/>
              </a:rPr>
              <a:t>:</a:t>
            </a:r>
            <a:r>
              <a:rPr lang="en" sz="1200" u="sng">
                <a:solidFill>
                  <a:schemeClr val="lt1"/>
                </a:solidFill>
                <a:latin typeface="Calibri"/>
                <a:ea typeface="Calibri"/>
                <a:cs typeface="Calibri"/>
                <a:sym typeface="Calibri"/>
                <a:hlinkClick r:id="rId10">
                  <a:extLst>
                    <a:ext uri="{A12FA001-AC4F-418D-AE19-62706E023703}">
                      <ahyp:hlinkClr val="tx"/>
                    </a:ext>
                  </a:extLst>
                </a:hlinkClick>
              </a:rPr>
              <a:t>https://open-access.mit.edu/</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MIT OA Policy https://libraries.mit.edu/scholarly/mit-open-access/open-access-policy/</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MIT Repository https://dspace.mit.edu/handle/1721.1/49433</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CLOCKSS </a:t>
            </a:r>
            <a:r>
              <a:rPr lang="en" sz="1200" u="sng">
                <a:solidFill>
                  <a:schemeClr val="lt1"/>
                </a:solidFill>
                <a:latin typeface="Calibri"/>
                <a:ea typeface="Calibri"/>
                <a:cs typeface="Calibri"/>
                <a:sym typeface="Calibri"/>
                <a:hlinkClick r:id="rId11">
                  <a:extLst>
                    <a:ext uri="{A12FA001-AC4F-418D-AE19-62706E023703}">
                      <ahyp:hlinkClr val="tx"/>
                    </a:ext>
                  </a:extLst>
                </a:hlinkClick>
              </a:rPr>
              <a:t>https://clockss.org/</a:t>
            </a:r>
            <a:endParaRPr sz="1200">
              <a:solidFill>
                <a:schemeClr val="lt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lt1"/>
                </a:solidFill>
                <a:latin typeface="Calibri"/>
                <a:ea typeface="Calibri"/>
                <a:cs typeface="Calibri"/>
                <a:sym typeface="Calibri"/>
              </a:rPr>
              <a:t>Portico: https://www.portico.org/</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Sparc’s list of Open Investments Statements and Principles </a:t>
            </a:r>
            <a:r>
              <a:rPr lang="en" sz="1200" u="sng">
                <a:solidFill>
                  <a:schemeClr val="lt1"/>
                </a:solidFill>
                <a:latin typeface="Calibri"/>
                <a:ea typeface="Calibri"/>
                <a:cs typeface="Calibri"/>
                <a:sym typeface="Calibri"/>
                <a:hlinkClick r:id="rId12">
                  <a:extLst>
                    <a:ext uri="{A12FA001-AC4F-418D-AE19-62706E023703}">
                      <ahyp:hlinkClr val="tx"/>
                    </a:ext>
                  </a:extLst>
                </a:hlinkClick>
              </a:rPr>
              <a:t>https://sparcopen.org/our-work/negotiation-resources/strategic-priorities-working-group/open-investment-statements-and-principles/</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NERL </a:t>
            </a:r>
            <a:r>
              <a:rPr lang="en" sz="1200" u="sng">
                <a:solidFill>
                  <a:schemeClr val="lt1"/>
                </a:solidFill>
                <a:latin typeface="Calibri"/>
                <a:ea typeface="Calibri"/>
                <a:cs typeface="Calibri"/>
                <a:sym typeface="Calibri"/>
                <a:hlinkClick r:id="rId13">
                  <a:extLst>
                    <a:ext uri="{A12FA001-AC4F-418D-AE19-62706E023703}">
                      <ahyp:hlinkClr val="tx"/>
                    </a:ext>
                  </a:extLst>
                </a:hlinkClick>
              </a:rPr>
              <a:t>https://nerl.org/working-with-nerl/</a:t>
            </a:r>
            <a:endParaRPr sz="1200">
              <a:solidFill>
                <a:schemeClr val="lt1"/>
              </a:solidFill>
              <a:latin typeface="Calibri"/>
              <a:ea typeface="Calibri"/>
              <a:cs typeface="Calibri"/>
              <a:sym typeface="Calibri"/>
            </a:endParaRPr>
          </a:p>
          <a:p>
            <a:pPr indent="0" lvl="0" marL="0" rtl="0" algn="l">
              <a:spcBef>
                <a:spcPts val="0"/>
              </a:spcBef>
              <a:spcAft>
                <a:spcPts val="0"/>
              </a:spcAft>
              <a:buNone/>
            </a:pPr>
            <a:r>
              <a:rPr lang="en" sz="1200">
                <a:solidFill>
                  <a:schemeClr val="lt1"/>
                </a:solidFill>
                <a:latin typeface="Calibri"/>
                <a:ea typeface="Calibri"/>
                <a:cs typeface="Calibri"/>
                <a:sym typeface="Calibri"/>
              </a:rPr>
              <a:t>Blank negotiations planning template https://docs.google.com/document/d/1kfg_bZgjgFvJZc06cc0Q5C3mSNLELkSpy6jOEgdGaXo/edit?usp=sharing</a:t>
            </a:r>
            <a:endParaRPr sz="1200">
              <a:solidFill>
                <a:schemeClr val="lt1"/>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sz="2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pic>
        <p:nvPicPr>
          <p:cNvPr id="75" name="Google Shape;75;p17"/>
          <p:cNvPicPr preferRelativeResize="0"/>
          <p:nvPr/>
        </p:nvPicPr>
        <p:blipFill>
          <a:blip r:embed="rId3">
            <a:alphaModFix/>
          </a:blip>
          <a:stretch>
            <a:fillRect/>
          </a:stretch>
        </p:blipFill>
        <p:spPr>
          <a:xfrm>
            <a:off x="152400" y="152400"/>
            <a:ext cx="7448441" cy="4838700"/>
          </a:xfrm>
          <a:prstGeom prst="rect">
            <a:avLst/>
          </a:prstGeom>
          <a:noFill/>
          <a:ln cap="flat" cmpd="sng" w="9525">
            <a:solidFill>
              <a:srgbClr val="3C78D8"/>
            </a:solidFill>
            <a:prstDash val="solid"/>
            <a:round/>
            <a:headEnd len="sm" w="sm" type="none"/>
            <a:tailEnd len="sm" w="sm" type="none"/>
          </a:ln>
        </p:spPr>
      </p:pic>
      <p:sp>
        <p:nvSpPr>
          <p:cNvPr id="76" name="Google Shape;76;p17"/>
          <p:cNvSpPr/>
          <p:nvPr/>
        </p:nvSpPr>
        <p:spPr>
          <a:xfrm rot="-1053811">
            <a:off x="1752560" y="1382836"/>
            <a:ext cx="2819433" cy="1586571"/>
          </a:xfrm>
          <a:prstGeom prst="ellipse">
            <a:avLst/>
          </a:prstGeom>
          <a:noFill/>
          <a:ln cap="flat" cmpd="sng" w="114300">
            <a:solidFill>
              <a:srgbClr val="3C78D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8"/>
          <p:cNvSpPr txBox="1"/>
          <p:nvPr/>
        </p:nvSpPr>
        <p:spPr>
          <a:xfrm>
            <a:off x="729325" y="354325"/>
            <a:ext cx="4960500" cy="17067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b="1" lang="en" sz="4400">
                <a:solidFill>
                  <a:schemeClr val="lt1"/>
                </a:solidFill>
                <a:latin typeface="Helvetica Neue"/>
                <a:ea typeface="Helvetica Neue"/>
                <a:cs typeface="Helvetica Neue"/>
                <a:sym typeface="Helvetica Neue"/>
              </a:rPr>
              <a:t>MIT Libraries </a:t>
            </a:r>
            <a:endParaRPr b="1" sz="4400">
              <a:solidFill>
                <a:schemeClr val="lt1"/>
              </a:solidFill>
              <a:latin typeface="Helvetica Neue"/>
              <a:ea typeface="Helvetica Neue"/>
              <a:cs typeface="Helvetica Neue"/>
              <a:sym typeface="Helvetica Neue"/>
            </a:endParaRPr>
          </a:p>
        </p:txBody>
      </p:sp>
      <p:pic>
        <p:nvPicPr>
          <p:cNvPr descr="Dewey Library has the business collections and is next to the Sloan school" id="82" name="Google Shape;82;p18"/>
          <p:cNvPicPr preferRelativeResize="0"/>
          <p:nvPr/>
        </p:nvPicPr>
        <p:blipFill rotWithShape="1">
          <a:blip r:embed="rId3">
            <a:alphaModFix/>
          </a:blip>
          <a:srcRect b="0" l="0" r="0" t="0"/>
          <a:stretch/>
        </p:blipFill>
        <p:spPr>
          <a:xfrm>
            <a:off x="1572683" y="2301925"/>
            <a:ext cx="3584350" cy="2422850"/>
          </a:xfrm>
          <a:prstGeom prst="rect">
            <a:avLst/>
          </a:prstGeom>
          <a:noFill/>
          <a:ln>
            <a:noFill/>
          </a:ln>
        </p:spPr>
      </p:pic>
      <p:pic>
        <p:nvPicPr>
          <p:cNvPr descr="Lewis music library holds the music collections and is in building fourteen" id="83" name="Google Shape;83;p18"/>
          <p:cNvPicPr preferRelativeResize="0"/>
          <p:nvPr/>
        </p:nvPicPr>
        <p:blipFill rotWithShape="1">
          <a:blip r:embed="rId4">
            <a:alphaModFix/>
          </a:blip>
          <a:srcRect b="0" l="0" r="0" t="0"/>
          <a:stretch/>
        </p:blipFill>
        <p:spPr>
          <a:xfrm>
            <a:off x="5157028" y="342376"/>
            <a:ext cx="3128793" cy="1566251"/>
          </a:xfrm>
          <a:prstGeom prst="rect">
            <a:avLst/>
          </a:prstGeom>
          <a:noFill/>
          <a:ln>
            <a:noFill/>
          </a:ln>
        </p:spPr>
      </p:pic>
      <p:pic>
        <p:nvPicPr>
          <p:cNvPr descr="Hayden library holds the humanities and science collections and is in building fourteen" id="84" name="Google Shape;84;p18"/>
          <p:cNvPicPr preferRelativeResize="0"/>
          <p:nvPr/>
        </p:nvPicPr>
        <p:blipFill rotWithShape="1">
          <a:blip r:embed="rId5">
            <a:alphaModFix/>
          </a:blip>
          <a:srcRect b="0" l="0" r="0" t="0"/>
          <a:stretch/>
        </p:blipFill>
        <p:spPr>
          <a:xfrm>
            <a:off x="5543687" y="2061024"/>
            <a:ext cx="2817862" cy="2663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611375" y="258550"/>
            <a:ext cx="8370000" cy="37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rgbClr val="FFFFFF"/>
                </a:solidFill>
              </a:rPr>
              <a:t>Openness at MIT has a long history </a:t>
            </a:r>
            <a:endParaRPr sz="2200">
              <a:solidFill>
                <a:srgbClr val="FFFFFF"/>
              </a:solidFill>
            </a:endParaRPr>
          </a:p>
          <a:p>
            <a:pPr indent="0" lvl="0" marL="0" rtl="0" algn="l">
              <a:spcBef>
                <a:spcPts val="0"/>
              </a:spcBef>
              <a:spcAft>
                <a:spcPts val="0"/>
              </a:spcAft>
              <a:buNone/>
            </a:pPr>
            <a:r>
              <a:t/>
            </a:r>
            <a:endParaRPr sz="2200">
              <a:solidFill>
                <a:srgbClr val="FFFFFF"/>
              </a:solidFill>
            </a:endParaRPr>
          </a:p>
          <a:p>
            <a:pPr indent="0" lvl="0" marL="0" rtl="0" algn="l">
              <a:spcBef>
                <a:spcPts val="0"/>
              </a:spcBef>
              <a:spcAft>
                <a:spcPts val="0"/>
              </a:spcAft>
              <a:buNone/>
            </a:pPr>
            <a:r>
              <a:rPr lang="en" sz="2200">
                <a:solidFill>
                  <a:srgbClr val="FFFFFF"/>
                </a:solidFill>
              </a:rPr>
              <a:t>MIT OpenCourseWare </a:t>
            </a:r>
            <a:r>
              <a:rPr lang="en" sz="2200">
                <a:solidFill>
                  <a:schemeClr val="lt1"/>
                </a:solidFill>
              </a:rPr>
              <a:t>2001</a:t>
            </a:r>
            <a:endParaRPr sz="2200">
              <a:solidFill>
                <a:schemeClr val="lt1"/>
              </a:solidFill>
            </a:endParaRPr>
          </a:p>
          <a:p>
            <a:pPr indent="0" lvl="0" marL="0" rtl="0" algn="l">
              <a:spcBef>
                <a:spcPts val="0"/>
              </a:spcBef>
              <a:spcAft>
                <a:spcPts val="0"/>
              </a:spcAft>
              <a:buNone/>
            </a:pPr>
            <a:r>
              <a:rPr lang="en" sz="2200">
                <a:solidFill>
                  <a:srgbClr val="FFFFFF"/>
                </a:solidFill>
              </a:rPr>
              <a:t>First Open Access Policy in US 2009</a:t>
            </a:r>
            <a:endParaRPr sz="2200">
              <a:solidFill>
                <a:srgbClr val="FFFFFF"/>
              </a:solidFill>
            </a:endParaRPr>
          </a:p>
          <a:p>
            <a:pPr indent="0" lvl="0" marL="457200" rtl="0" algn="l">
              <a:spcBef>
                <a:spcPts val="0"/>
              </a:spcBef>
              <a:spcAft>
                <a:spcPts val="0"/>
              </a:spcAft>
              <a:buNone/>
            </a:pPr>
            <a:r>
              <a:rPr lang="en" sz="2200">
                <a:solidFill>
                  <a:srgbClr val="FFFFFF"/>
                </a:solidFill>
              </a:rPr>
              <a:t>60% of MIT authored papers open</a:t>
            </a:r>
            <a:endParaRPr sz="2200">
              <a:solidFill>
                <a:srgbClr val="FFFFFF"/>
              </a:solidFill>
            </a:endParaRPr>
          </a:p>
          <a:p>
            <a:pPr indent="0" lvl="0" marL="457200" rtl="0" algn="l">
              <a:spcBef>
                <a:spcPts val="0"/>
              </a:spcBef>
              <a:spcAft>
                <a:spcPts val="0"/>
              </a:spcAft>
              <a:buNone/>
            </a:pPr>
            <a:r>
              <a:rPr lang="en" sz="2200">
                <a:solidFill>
                  <a:srgbClr val="FFFFFF"/>
                </a:solidFill>
              </a:rPr>
              <a:t>MIT theses and dissertation open by default</a:t>
            </a:r>
            <a:endParaRPr sz="2200">
              <a:solidFill>
                <a:srgbClr val="FFFFFF"/>
              </a:solidFill>
            </a:endParaRPr>
          </a:p>
          <a:p>
            <a:pPr indent="0" lvl="0" marL="0" rtl="0" algn="l">
              <a:spcBef>
                <a:spcPts val="0"/>
              </a:spcBef>
              <a:spcAft>
                <a:spcPts val="0"/>
              </a:spcAft>
              <a:buNone/>
            </a:pPr>
            <a:r>
              <a:rPr lang="en" sz="2200">
                <a:solidFill>
                  <a:srgbClr val="FFFFFF"/>
                </a:solidFill>
              </a:rPr>
              <a:t>Relentless pursuit of more open and </a:t>
            </a:r>
            <a:r>
              <a:rPr lang="en" sz="2200">
                <a:solidFill>
                  <a:srgbClr val="FFFFFF"/>
                </a:solidFill>
              </a:rPr>
              <a:t>equitable</a:t>
            </a:r>
            <a:r>
              <a:rPr lang="en" sz="2200">
                <a:solidFill>
                  <a:srgbClr val="FFFFFF"/>
                </a:solidFill>
              </a:rPr>
              <a:t> scholarly </a:t>
            </a:r>
            <a:r>
              <a:rPr lang="en" sz="2200">
                <a:solidFill>
                  <a:srgbClr val="FFFFFF"/>
                </a:solidFill>
              </a:rPr>
              <a:t>landscape</a:t>
            </a:r>
            <a:r>
              <a:rPr lang="en" sz="2200">
                <a:solidFill>
                  <a:srgbClr val="FFFFFF"/>
                </a:solidFill>
              </a:rPr>
              <a:t> </a:t>
            </a:r>
            <a:endParaRPr sz="2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20"/>
          <p:cNvPicPr preferRelativeResize="0"/>
          <p:nvPr/>
        </p:nvPicPr>
        <p:blipFill>
          <a:blip r:embed="rId3">
            <a:alphaModFix/>
          </a:blip>
          <a:stretch>
            <a:fillRect/>
          </a:stretch>
        </p:blipFill>
        <p:spPr>
          <a:xfrm>
            <a:off x="0" y="0"/>
            <a:ext cx="7267800" cy="5303725"/>
          </a:xfrm>
          <a:prstGeom prst="rect">
            <a:avLst/>
          </a:prstGeom>
          <a:noFill/>
          <a:ln>
            <a:noFill/>
          </a:ln>
        </p:spPr>
      </p:pic>
      <p:sp>
        <p:nvSpPr>
          <p:cNvPr id="95" name="Google Shape;95;p20"/>
          <p:cNvSpPr/>
          <p:nvPr/>
        </p:nvSpPr>
        <p:spPr>
          <a:xfrm rot="-3509459">
            <a:off x="4105259" y="1813690"/>
            <a:ext cx="697431" cy="244138"/>
          </a:xfrm>
          <a:prstGeom prst="leftArrow">
            <a:avLst>
              <a:gd fmla="val 50000" name="adj1"/>
              <a:gd fmla="val 50000" name="adj2"/>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21"/>
          <p:cNvPicPr preferRelativeResize="0"/>
          <p:nvPr/>
        </p:nvPicPr>
        <p:blipFill>
          <a:blip r:embed="rId3">
            <a:alphaModFix/>
          </a:blip>
          <a:stretch>
            <a:fillRect/>
          </a:stretch>
        </p:blipFill>
        <p:spPr>
          <a:xfrm>
            <a:off x="2379112" y="2864450"/>
            <a:ext cx="3861974" cy="2279051"/>
          </a:xfrm>
          <a:prstGeom prst="rect">
            <a:avLst/>
          </a:prstGeom>
          <a:noFill/>
          <a:ln>
            <a:noFill/>
          </a:ln>
        </p:spPr>
      </p:pic>
      <p:sp>
        <p:nvSpPr>
          <p:cNvPr id="101" name="Google Shape;101;p21"/>
          <p:cNvSpPr txBox="1"/>
          <p:nvPr/>
        </p:nvSpPr>
        <p:spPr>
          <a:xfrm>
            <a:off x="582450" y="-102450"/>
            <a:ext cx="7979100" cy="79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chemeClr val="lt1"/>
                </a:solidFill>
                <a:latin typeface="Calibri"/>
                <a:ea typeface="Calibri"/>
                <a:cs typeface="Calibri"/>
                <a:sym typeface="Calibri"/>
              </a:rPr>
              <a:t>FROM										   TO</a:t>
            </a:r>
            <a:endParaRPr sz="3600">
              <a:solidFill>
                <a:schemeClr val="lt1"/>
              </a:solidFill>
              <a:latin typeface="Calibri"/>
              <a:ea typeface="Calibri"/>
              <a:cs typeface="Calibri"/>
              <a:sym typeface="Calibri"/>
            </a:endParaRPr>
          </a:p>
        </p:txBody>
      </p:sp>
      <p:sp>
        <p:nvSpPr>
          <p:cNvPr id="102" name="Google Shape;102;p21"/>
          <p:cNvSpPr txBox="1"/>
          <p:nvPr/>
        </p:nvSpPr>
        <p:spPr>
          <a:xfrm>
            <a:off x="220100" y="554125"/>
            <a:ext cx="3495600" cy="18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Calibri"/>
                <a:ea typeface="Calibri"/>
                <a:cs typeface="Calibri"/>
                <a:sym typeface="Calibri"/>
              </a:rPr>
              <a:t>Scholarly Communications Program and the Collections Budget working independently </a:t>
            </a:r>
            <a:endParaRPr sz="2400">
              <a:solidFill>
                <a:schemeClr val="lt1"/>
              </a:solidFill>
              <a:latin typeface="Calibri"/>
              <a:ea typeface="Calibri"/>
              <a:cs typeface="Calibri"/>
              <a:sym typeface="Calibri"/>
            </a:endParaRPr>
          </a:p>
        </p:txBody>
      </p:sp>
      <p:sp>
        <p:nvSpPr>
          <p:cNvPr id="103" name="Google Shape;103;p21"/>
          <p:cNvSpPr txBox="1"/>
          <p:nvPr/>
        </p:nvSpPr>
        <p:spPr>
          <a:xfrm>
            <a:off x="5473950" y="554125"/>
            <a:ext cx="3565200" cy="201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Calibri"/>
                <a:ea typeface="Calibri"/>
                <a:cs typeface="Calibri"/>
                <a:sym typeface="Calibri"/>
              </a:rPr>
              <a:t>Collection Budgets placed underneath the Scholarly Communications Program </a:t>
            </a:r>
            <a:endParaRPr sz="2400">
              <a:solidFill>
                <a:schemeClr val="lt1"/>
              </a:solidFill>
              <a:latin typeface="Calibri"/>
              <a:ea typeface="Calibri"/>
              <a:cs typeface="Calibri"/>
              <a:sym typeface="Calibri"/>
            </a:endParaRPr>
          </a:p>
        </p:txBody>
      </p:sp>
      <p:sp>
        <p:nvSpPr>
          <p:cNvPr id="104" name="Google Shape;104;p21"/>
          <p:cNvSpPr/>
          <p:nvPr/>
        </p:nvSpPr>
        <p:spPr>
          <a:xfrm>
            <a:off x="3433950" y="1339075"/>
            <a:ext cx="1752300" cy="2442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5" name="Google Shape;105;p21"/>
          <p:cNvSpPr txBox="1"/>
          <p:nvPr/>
        </p:nvSpPr>
        <p:spPr>
          <a:xfrm>
            <a:off x="0" y="2305050"/>
            <a:ext cx="9144000" cy="53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200">
                <a:solidFill>
                  <a:schemeClr val="lt1"/>
                </a:solidFill>
                <a:latin typeface="Calibri"/>
                <a:ea typeface="Calibri"/>
                <a:cs typeface="Calibri"/>
                <a:sym typeface="Calibri"/>
              </a:rPr>
              <a:t>New Name: Scholarly Communications &amp; Collections Strategy Department </a:t>
            </a:r>
            <a:endParaRPr b="1" sz="2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brari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