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0080625" cy="7559675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966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3430c6a4e5_0_18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g33430c6a4e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3430c6a4e5_0_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33430c6a4e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02920" y="1768320"/>
            <a:ext cx="9069480" cy="441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906948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502920" y="4073760"/>
            <a:ext cx="906948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5150520" y="176832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3"/>
          </p:nvPr>
        </p:nvSpPr>
        <p:spPr>
          <a:xfrm>
            <a:off x="502920" y="407376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4"/>
          </p:nvPr>
        </p:nvSpPr>
        <p:spPr>
          <a:xfrm>
            <a:off x="5150520" y="407376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291996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3569400" y="1768320"/>
            <a:ext cx="291996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3"/>
          </p:nvPr>
        </p:nvSpPr>
        <p:spPr>
          <a:xfrm>
            <a:off x="6635520" y="1768320"/>
            <a:ext cx="291996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4"/>
          </p:nvPr>
        </p:nvSpPr>
        <p:spPr>
          <a:xfrm>
            <a:off x="502920" y="4073760"/>
            <a:ext cx="291996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5"/>
          </p:nvPr>
        </p:nvSpPr>
        <p:spPr>
          <a:xfrm>
            <a:off x="3569400" y="4073760"/>
            <a:ext cx="291996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6"/>
          </p:nvPr>
        </p:nvSpPr>
        <p:spPr>
          <a:xfrm>
            <a:off x="6635520" y="4073760"/>
            <a:ext cx="291996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9069480" cy="441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425840" cy="441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150520" y="1768320"/>
            <a:ext cx="4425840" cy="441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subTitle" idx="1"/>
          </p:nvPr>
        </p:nvSpPr>
        <p:spPr>
          <a:xfrm>
            <a:off x="502920" y="301320"/>
            <a:ext cx="9069480" cy="5843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2"/>
          </p:nvPr>
        </p:nvSpPr>
        <p:spPr>
          <a:xfrm>
            <a:off x="5150520" y="1768320"/>
            <a:ext cx="4425840" cy="441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body" idx="3"/>
          </p:nvPr>
        </p:nvSpPr>
        <p:spPr>
          <a:xfrm>
            <a:off x="502920" y="407376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425840" cy="441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2"/>
          </p:nvPr>
        </p:nvSpPr>
        <p:spPr>
          <a:xfrm>
            <a:off x="5150520" y="176832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3"/>
          </p:nvPr>
        </p:nvSpPr>
        <p:spPr>
          <a:xfrm>
            <a:off x="5150520" y="407376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5150520" y="1768320"/>
            <a:ext cx="442584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502920" y="4073760"/>
            <a:ext cx="9069480" cy="21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02920" y="301320"/>
            <a:ext cx="9069480" cy="126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9069480" cy="441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502920" y="6886440"/>
            <a:ext cx="2346120" cy="51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448080" y="6886440"/>
            <a:ext cx="3193920" cy="51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7227720" y="6886440"/>
            <a:ext cx="2346480" cy="51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-groups.cern.ch/e-groups/EgroupsSubscribeSearch.d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75960" y="1647720"/>
            <a:ext cx="9719400" cy="34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latin typeface="Arial"/>
                <a:ea typeface="Arial"/>
                <a:cs typeface="Arial"/>
                <a:sym typeface="Arial"/>
              </a:rPr>
              <a:t>DRD2  - WP4: Scaling-up challenges 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latin typeface="Arial"/>
                <a:ea typeface="Arial"/>
                <a:cs typeface="Arial"/>
                <a:sym typeface="Arial"/>
              </a:rPr>
              <a:t>Task 4.2: Detector &amp; target procurement/production &amp; purification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/>
              <a:t>Summary talk </a:t>
            </a:r>
            <a:endParaRPr sz="30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400" b="1">
                <a:solidFill>
                  <a:schemeClr val="dk1"/>
                </a:solidFill>
              </a:rPr>
              <a:t>2025-02-13 – CM  @ CERN (11-13 Feb)</a:t>
            </a:r>
            <a:endParaRPr sz="2400" b="1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latin typeface="Arial"/>
                <a:ea typeface="Arial"/>
                <a:cs typeface="Arial"/>
                <a:sym typeface="Arial"/>
              </a:rPr>
              <a:t> 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latin typeface="Arial"/>
                <a:ea typeface="Arial"/>
                <a:cs typeface="Arial"/>
                <a:sym typeface="Arial"/>
              </a:rPr>
              <a:t>Minfang Yeh (BNL) - Mauro Caravati (GSSI)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9240" y="143280"/>
            <a:ext cx="2359440" cy="892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840" y="276480"/>
            <a:ext cx="3113280" cy="779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18720" y="18360"/>
            <a:ext cx="10061280" cy="77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7826"/>
                </a:solidFill>
                <a:latin typeface="Arial"/>
                <a:ea typeface="Arial"/>
                <a:cs typeface="Arial"/>
                <a:sym typeface="Arial"/>
              </a:rPr>
              <a:t>WP4</a:t>
            </a:r>
            <a:r>
              <a:rPr lang="en-US" sz="2400">
                <a:solidFill>
                  <a:srgbClr val="007826"/>
                </a:solidFill>
              </a:rPr>
              <a:t> - </a:t>
            </a:r>
            <a:r>
              <a:rPr lang="en-US" sz="2400" b="0" i="0" u="none" strike="noStrike" cap="none">
                <a:solidFill>
                  <a:srgbClr val="007826"/>
                </a:solidFill>
                <a:latin typeface="Arial"/>
                <a:ea typeface="Arial"/>
                <a:cs typeface="Arial"/>
                <a:sym typeface="Arial"/>
              </a:rPr>
              <a:t>T4.2 - Timetable  (13</a:t>
            </a:r>
            <a:r>
              <a:rPr lang="en-US" sz="2400" b="0" i="0" u="none" strike="noStrike" cap="none" baseline="30000">
                <a:solidFill>
                  <a:srgbClr val="007826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400" b="0" i="0" u="none" strike="noStrike" cap="none">
                <a:solidFill>
                  <a:srgbClr val="007826"/>
                </a:solidFill>
                <a:latin typeface="Arial"/>
                <a:ea typeface="Arial"/>
                <a:cs typeface="Arial"/>
                <a:sym typeface="Arial"/>
              </a:rPr>
              <a:t> Feb - </a:t>
            </a:r>
            <a:r>
              <a:rPr lang="en-US" sz="2400">
                <a:solidFill>
                  <a:srgbClr val="007826"/>
                </a:solidFill>
              </a:rPr>
              <a:t>2</a:t>
            </a:r>
            <a:r>
              <a:rPr lang="en-US" sz="2400" b="0" i="0" u="none" strike="noStrike" cap="none">
                <a:solidFill>
                  <a:srgbClr val="007826"/>
                </a:solidFill>
                <a:latin typeface="Arial"/>
                <a:ea typeface="Arial"/>
                <a:cs typeface="Arial"/>
                <a:sym typeface="Arial"/>
              </a:rPr>
              <a:t> hours)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" name="Google Shape;71;p15"/>
          <p:cNvGrpSpPr/>
          <p:nvPr/>
        </p:nvGrpSpPr>
        <p:grpSpPr>
          <a:xfrm>
            <a:off x="924766" y="1653600"/>
            <a:ext cx="7722619" cy="5716006"/>
            <a:chOff x="1742367" y="2029854"/>
            <a:chExt cx="6752902" cy="5339567"/>
          </a:xfrm>
        </p:grpSpPr>
        <p:grpSp>
          <p:nvGrpSpPr>
            <p:cNvPr id="72" name="Google Shape;72;p15"/>
            <p:cNvGrpSpPr/>
            <p:nvPr/>
          </p:nvGrpSpPr>
          <p:grpSpPr>
            <a:xfrm>
              <a:off x="1742367" y="2029854"/>
              <a:ext cx="6752902" cy="5339567"/>
              <a:chOff x="593000" y="437549"/>
              <a:chExt cx="8588201" cy="6931802"/>
            </a:xfrm>
          </p:grpSpPr>
          <p:pic>
            <p:nvPicPr>
              <p:cNvPr id="73" name="Google Shape;73;p15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593000" y="437549"/>
                <a:ext cx="8588201" cy="693180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4" name="Google Shape;74;p15"/>
              <p:cNvSpPr/>
              <p:nvPr/>
            </p:nvSpPr>
            <p:spPr>
              <a:xfrm>
                <a:off x="1332700" y="2531600"/>
                <a:ext cx="7618200" cy="610500"/>
              </a:xfrm>
              <a:prstGeom prst="rect">
                <a:avLst/>
              </a:pr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15"/>
              <p:cNvSpPr/>
              <p:nvPr/>
            </p:nvSpPr>
            <p:spPr>
              <a:xfrm>
                <a:off x="1332700" y="3674600"/>
                <a:ext cx="7618200" cy="610500"/>
              </a:xfrm>
              <a:prstGeom prst="rect">
                <a:avLst/>
              </a:pr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15"/>
              <p:cNvSpPr/>
              <p:nvPr/>
            </p:nvSpPr>
            <p:spPr>
              <a:xfrm>
                <a:off x="1332700" y="4284200"/>
                <a:ext cx="7618200" cy="610500"/>
              </a:xfrm>
              <a:prstGeom prst="rect">
                <a:avLst/>
              </a:pr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15"/>
              <p:cNvSpPr/>
              <p:nvPr/>
            </p:nvSpPr>
            <p:spPr>
              <a:xfrm>
                <a:off x="1332700" y="4893800"/>
                <a:ext cx="3687900" cy="610500"/>
              </a:xfrm>
              <a:prstGeom prst="rect">
                <a:avLst/>
              </a:pr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15"/>
              <p:cNvSpPr/>
              <p:nvPr/>
            </p:nvSpPr>
            <p:spPr>
              <a:xfrm>
                <a:off x="1332700" y="5503400"/>
                <a:ext cx="7618200" cy="610500"/>
              </a:xfrm>
              <a:prstGeom prst="rect">
                <a:avLst/>
              </a:pr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15"/>
              <p:cNvSpPr/>
              <p:nvPr/>
            </p:nvSpPr>
            <p:spPr>
              <a:xfrm>
                <a:off x="1332700" y="6036800"/>
                <a:ext cx="7618200" cy="610500"/>
              </a:xfrm>
              <a:prstGeom prst="rect">
                <a:avLst/>
              </a:pr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highlight>
                    <a:schemeClr val="dk1"/>
                  </a:highlight>
                </a:endParaRPr>
              </a:p>
            </p:txBody>
          </p:sp>
          <p:sp>
            <p:nvSpPr>
              <p:cNvPr id="80" name="Google Shape;80;p15"/>
              <p:cNvSpPr/>
              <p:nvPr/>
            </p:nvSpPr>
            <p:spPr>
              <a:xfrm>
                <a:off x="4990300" y="4893800"/>
                <a:ext cx="3927300" cy="610500"/>
              </a:xfrm>
              <a:prstGeom prst="rect">
                <a:avLst/>
              </a:pr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highlight>
                    <a:schemeClr val="dk1"/>
                  </a:highlight>
                </a:endParaRPr>
              </a:p>
            </p:txBody>
          </p:sp>
        </p:grpSp>
        <p:sp>
          <p:nvSpPr>
            <p:cNvPr id="81" name="Google Shape;81;p15"/>
            <p:cNvSpPr/>
            <p:nvPr/>
          </p:nvSpPr>
          <p:spPr>
            <a:xfrm>
              <a:off x="2324000" y="4133150"/>
              <a:ext cx="5990100" cy="363600"/>
            </a:xfrm>
            <a:prstGeom prst="rect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chemeClr val="dk1"/>
                </a:highlight>
              </a:endParaRPr>
            </a:p>
          </p:txBody>
        </p:sp>
      </p:grpSp>
      <p:grpSp>
        <p:nvGrpSpPr>
          <p:cNvPr id="82" name="Google Shape;82;p15"/>
          <p:cNvGrpSpPr/>
          <p:nvPr/>
        </p:nvGrpSpPr>
        <p:grpSpPr>
          <a:xfrm>
            <a:off x="152400" y="636060"/>
            <a:ext cx="9775826" cy="2023901"/>
            <a:chOff x="76200" y="788460"/>
            <a:chExt cx="9775826" cy="2023901"/>
          </a:xfrm>
        </p:grpSpPr>
        <p:pic>
          <p:nvPicPr>
            <p:cNvPr id="83" name="Google Shape;83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6200" y="788460"/>
              <a:ext cx="9775826" cy="20239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" name="Google Shape;84;p15"/>
            <p:cNvSpPr/>
            <p:nvPr/>
          </p:nvSpPr>
          <p:spPr>
            <a:xfrm>
              <a:off x="77375" y="1160150"/>
              <a:ext cx="7768800" cy="510000"/>
            </a:xfrm>
            <a:prstGeom prst="rect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5"/>
            <p:cNvSpPr/>
            <p:nvPr/>
          </p:nvSpPr>
          <p:spPr>
            <a:xfrm>
              <a:off x="113500" y="1998200"/>
              <a:ext cx="7691700" cy="610500"/>
            </a:xfrm>
            <a:prstGeom prst="rect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chemeClr val="dk1"/>
                </a:highlight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/>
        </p:nvSpPr>
        <p:spPr>
          <a:xfrm>
            <a:off x="18720" y="18360"/>
            <a:ext cx="9982800" cy="77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400">
                <a:solidFill>
                  <a:srgbClr val="007826"/>
                </a:solidFill>
              </a:rPr>
              <a:t>-) The Task has some coherence: summary to show how the activities are happening and how they may relate together</a:t>
            </a:r>
            <a:endParaRPr sz="2400">
              <a:solidFill>
                <a:srgbClr val="007826"/>
              </a:solidFill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362650" y="1447800"/>
            <a:ext cx="9508200" cy="35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-) There are common grounds in requirement of </a:t>
            </a:r>
            <a:r>
              <a:rPr lang="en-US" sz="2400">
                <a:solidFill>
                  <a:schemeClr val="dk1"/>
                </a:solidFill>
              </a:rPr>
              <a:t>scale-up </a:t>
            </a:r>
            <a:r>
              <a:rPr lang="en-US" sz="2400"/>
              <a:t>purification and production for multiple physics frontiers.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</a:rPr>
              <a:t>-) Available expertise, test-stand, and facility among participating institutes presented in the meeting.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</a:rPr>
              <a:t>-) Facilitate connections between institutes and collaborative projects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-) Identify overlap with other DRDs, WPs, and RDCs (US-CPAD). 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/>
        </p:nvSpPr>
        <p:spPr>
          <a:xfrm>
            <a:off x="18720" y="18360"/>
            <a:ext cx="99828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2400">
                <a:solidFill>
                  <a:srgbClr val="007826"/>
                </a:solidFill>
              </a:rPr>
              <a:t>-) Plans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362650" y="1447800"/>
            <a:ext cx="9508200" cy="31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-) Bi-monthly meeting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</a:rPr>
              <a:t>-) </a:t>
            </a:r>
            <a:r>
              <a:rPr lang="en-US" sz="2400"/>
              <a:t>Community workshop in 2025 (TBD)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-) </a:t>
            </a:r>
            <a:r>
              <a:rPr lang="en-US" sz="2400"/>
              <a:t>Joint meeting with T3.1, DRD6, and RDC 1, 2 and 9 (TBD)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-) formulate a collaborative proposal (or joint with other WPs) toward the deliverables 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/>
        </p:nvSpPr>
        <p:spPr>
          <a:xfrm>
            <a:off x="18720" y="18360"/>
            <a:ext cx="99828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7826"/>
                </a:solidFill>
              </a:rPr>
              <a:t>Mailing list → we now have our T4.2 mailing list</a:t>
            </a:r>
            <a:endParaRPr sz="2400">
              <a:solidFill>
                <a:srgbClr val="007826"/>
              </a:solidFill>
            </a:endParaRPr>
          </a:p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rgbClr val="007826"/>
                </a:solidFill>
              </a:rPr>
              <a:t>Please subscribe</a:t>
            </a:r>
            <a:endParaRPr sz="2400" u="sng">
              <a:solidFill>
                <a:srgbClr val="007826"/>
              </a:solidFill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1725"/>
            <a:ext cx="10042127" cy="401587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/>
          <p:nvPr/>
        </p:nvSpPr>
        <p:spPr>
          <a:xfrm>
            <a:off x="36525" y="4772750"/>
            <a:ext cx="9056700" cy="1839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105" name="Google Shape;105;p18"/>
          <p:cNvSpPr txBox="1"/>
          <p:nvPr/>
        </p:nvSpPr>
        <p:spPr>
          <a:xfrm>
            <a:off x="337575" y="5684250"/>
            <a:ext cx="8513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chemeClr val="hlink"/>
                </a:solidFill>
                <a:hlinkClick r:id="rId4"/>
              </a:rPr>
              <a:t>https://e-groups.cern.ch/e-groups/EgroupsSubscribeSearch.do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(search for drd2 in the form, you’ll get all the drd2 related mailing lists) 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Microsoft Office PowerPoint</Application>
  <PresentationFormat>Custom</PresentationFormat>
  <Paragraphs>38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Minfang Yeh</dc:creator>
  <cp:lastModifiedBy>Yeh, Minfang</cp:lastModifiedBy>
  <cp:revision>1</cp:revision>
  <dcterms:modified xsi:type="dcterms:W3CDTF">2025-02-13T13:02:45Z</dcterms:modified>
</cp:coreProperties>
</file>