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5143500" cx="9144000"/>
  <p:notesSz cx="6858000" cy="9144000"/>
  <p:embeddedFontLst>
    <p:embeddedFont>
      <p:font typeface="Proxima Nova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ProximaNova-regular.fntdata"/><Relationship Id="rId11" Type="http://schemas.openxmlformats.org/officeDocument/2006/relationships/slide" Target="slides/slide6.xml"/><Relationship Id="rId22" Type="http://schemas.openxmlformats.org/officeDocument/2006/relationships/font" Target="fonts/ProximaNova-italic.fntdata"/><Relationship Id="rId10" Type="http://schemas.openxmlformats.org/officeDocument/2006/relationships/slide" Target="slides/slide5.xml"/><Relationship Id="rId21" Type="http://schemas.openxmlformats.org/officeDocument/2006/relationships/font" Target="fonts/ProximaNova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schemas.openxmlformats.org/officeDocument/2006/relationships/font" Target="fonts/ProximaNova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af8da9863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af8da9863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2fd35c4762_0_1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Google Shape;137;g32fd35c4762_0_1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fd35c4762_0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2fd35c4762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2fd35c4762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32fd35c4762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2fd35c4762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2fd35c4762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32fd35c476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32fd35c476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32fd35c476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32fd35c476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32d75aaeb00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32d75aaeb00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2fd35c476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32fd35c476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2fd35c4762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2fd35c4762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2fd35c4762_0_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32fd35c4762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32fd35c4762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32fd35c4762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32fd35c4762_0_1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32fd35c4762_0_1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" name="Google Shape;11;p2"/>
          <p:cNvSpPr txBox="1"/>
          <p:nvPr>
            <p:ph type="ctrTitle"/>
          </p:nvPr>
        </p:nvSpPr>
        <p:spPr>
          <a:xfrm>
            <a:off x="510450" y="1257300"/>
            <a:ext cx="8123100" cy="1588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510450" y="3182313"/>
            <a:ext cx="8123100" cy="6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1"/>
          <p:cNvSpPr txBox="1"/>
          <p:nvPr>
            <p:ph hasCustomPrompt="1" type="title"/>
          </p:nvPr>
        </p:nvSpPr>
        <p:spPr>
          <a:xfrm>
            <a:off x="311700" y="991475"/>
            <a:ext cx="8520600" cy="1917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3" name="Google Shape;53;p11"/>
          <p:cNvSpPr txBox="1"/>
          <p:nvPr>
            <p:ph idx="1" type="body"/>
          </p:nvPr>
        </p:nvSpPr>
        <p:spPr>
          <a:xfrm>
            <a:off x="311700" y="3071300"/>
            <a:ext cx="8520600" cy="901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4" name="Google Shape;54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Google Shape;15;p3"/>
          <p:cNvCxnSpPr/>
          <p:nvPr/>
        </p:nvCxnSpPr>
        <p:spPr>
          <a:xfrm>
            <a:off x="0" y="2998150"/>
            <a:ext cx="91440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6" name="Google Shape;16;p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solidFill>
          <a:schemeClr val="dk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8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429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2pPr>
            <a:lvl3pPr indent="-3429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 sz="1800">
                <a:solidFill>
                  <a:schemeClr val="lt1"/>
                </a:solidFill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○"/>
              <a:defRPr sz="1800">
                <a:solidFill>
                  <a:schemeClr val="lt1"/>
                </a:solidFill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■"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2"/>
                </a:solidFill>
              </a:defRPr>
            </a:lvl1pPr>
            <a:lvl2pPr lvl="1">
              <a:buNone/>
              <a:defRPr>
                <a:solidFill>
                  <a:schemeClr val="lt2"/>
                </a:solidFill>
              </a:defRPr>
            </a:lvl2pPr>
            <a:lvl3pPr lvl="2">
              <a:buNone/>
              <a:defRPr>
                <a:solidFill>
                  <a:schemeClr val="lt2"/>
                </a:solidFill>
              </a:defRPr>
            </a:lvl3pPr>
            <a:lvl4pPr lvl="3">
              <a:buNone/>
              <a:defRPr>
                <a:solidFill>
                  <a:schemeClr val="lt2"/>
                </a:solidFill>
              </a:defRPr>
            </a:lvl4pPr>
            <a:lvl5pPr lvl="4">
              <a:buNone/>
              <a:defRPr>
                <a:solidFill>
                  <a:schemeClr val="lt2"/>
                </a:solidFill>
              </a:defRPr>
            </a:lvl5pPr>
            <a:lvl6pPr lvl="5">
              <a:buNone/>
              <a:defRPr>
                <a:solidFill>
                  <a:schemeClr val="lt2"/>
                </a:solidFill>
              </a:defRPr>
            </a:lvl6pPr>
            <a:lvl7pPr lvl="6">
              <a:buNone/>
              <a:defRPr>
                <a:solidFill>
                  <a:schemeClr val="lt2"/>
                </a:solidFill>
              </a:defRPr>
            </a:lvl7pPr>
            <a:lvl8pPr lvl="7">
              <a:buNone/>
              <a:defRPr>
                <a:solidFill>
                  <a:schemeClr val="lt2"/>
                </a:solidFill>
              </a:defRPr>
            </a:lvl8pPr>
            <a:lvl9pPr lvl="8">
              <a:buNone/>
              <a:defRPr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23" name="Google Shape;23;p4"/>
          <p:cNvSpPr txBox="1"/>
          <p:nvPr/>
        </p:nvSpPr>
        <p:spPr>
          <a:xfrm>
            <a:off x="311700" y="4715325"/>
            <a:ext cx="2217300" cy="3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A. Deisting, K. Mavrokoridis</a:t>
            </a:r>
            <a:endParaRPr sz="1000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24" name="Google Shape;24;p4"/>
          <p:cNvSpPr txBox="1"/>
          <p:nvPr/>
        </p:nvSpPr>
        <p:spPr>
          <a:xfrm>
            <a:off x="2325300" y="4735275"/>
            <a:ext cx="4493400" cy="3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rPr>
              <a:t>11.02.2025 - DRD2 CM @ CERN - WP1 T1.2</a:t>
            </a:r>
            <a:endParaRPr sz="1000">
              <a:solidFill>
                <a:schemeClr val="lt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490250" y="526350"/>
            <a:ext cx="57975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/>
          <p:nvPr/>
        </p:nvSpPr>
        <p:spPr>
          <a:xfrm>
            <a:off x="4572000" y="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2" name="Google Shape;42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3" name="Google Shape;43;p9"/>
          <p:cNvSpPr txBox="1"/>
          <p:nvPr>
            <p:ph type="title"/>
          </p:nvPr>
        </p:nvSpPr>
        <p:spPr>
          <a:xfrm>
            <a:off x="265500" y="1205825"/>
            <a:ext cx="4045200" cy="150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4" name="Google Shape;44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5" name="Google Shape;45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0"/>
          <p:cNvSpPr txBox="1"/>
          <p:nvPr>
            <p:ph idx="1" type="body"/>
          </p:nvPr>
        </p:nvSpPr>
        <p:spPr>
          <a:xfrm>
            <a:off x="311700" y="42368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pearmin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Proxima Nova"/>
              <a:buNone/>
              <a:defRPr sz="28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Proxima Nova"/>
              <a:buChar char="●"/>
              <a:defRPr sz="1800"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●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○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Proxima Nova"/>
              <a:buChar char="■"/>
              <a:defRPr>
                <a:solidFill>
                  <a:schemeClr val="accent3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alexander.deisting@cern.ch" TargetMode="External"/><Relationship Id="rId4" Type="http://schemas.openxmlformats.org/officeDocument/2006/relationships/hyperlink" Target="mailto:k.mavrokoridis@liverpool.ac.uk" TargetMode="Externa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ndico.cern.ch/event/1466284/" TargetMode="External"/><Relationship Id="rId4" Type="http://schemas.openxmlformats.org/officeDocument/2006/relationships/hyperlink" Target="https://indico.cern.ch/event/1499469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mailto:K.Mavrokoridis@liverpool.ac.uk" TargetMode="External"/><Relationship Id="rId4" Type="http://schemas.openxmlformats.org/officeDocument/2006/relationships/hyperlink" Target="mailto:alexander.deisting@cern.ch" TargetMode="External"/><Relationship Id="rId5" Type="http://schemas.openxmlformats.org/officeDocument/2006/relationships/hyperlink" Target="mailto:drd2-wp-1-task-2@cern.ch" TargetMode="External"/><Relationship Id="rId6" Type="http://schemas.openxmlformats.org/officeDocument/2006/relationships/hyperlink" Target="https://www.when2meet.com/?28946622-BfzZR" TargetMode="External"/><Relationship Id="rId7" Type="http://schemas.openxmlformats.org/officeDocument/2006/relationships/hyperlink" Target="https://www.when2meet.com/?28946622-BfzZR" TargetMode="Externa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/>
          <p:nvPr>
            <p:ph type="ctrTitle"/>
          </p:nvPr>
        </p:nvSpPr>
        <p:spPr>
          <a:xfrm>
            <a:off x="510450" y="438150"/>
            <a:ext cx="8123100" cy="1895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3800">
                <a:solidFill>
                  <a:schemeClr val="lt2"/>
                </a:solidFill>
              </a:rPr>
              <a:t>Welcome to WP1 T2 </a:t>
            </a:r>
            <a:br>
              <a:rPr lang="de" sz="3800">
                <a:solidFill>
                  <a:schemeClr val="lt2"/>
                </a:solidFill>
              </a:rPr>
            </a:br>
            <a:r>
              <a:rPr lang="de" sz="3800">
                <a:solidFill>
                  <a:schemeClr val="lt2"/>
                </a:solidFill>
              </a:rPr>
              <a:t>(Charge-to-light, electroluminescence and amplification)</a:t>
            </a:r>
            <a:endParaRPr sz="3800">
              <a:solidFill>
                <a:schemeClr val="lt2"/>
              </a:solidFill>
            </a:endParaRPr>
          </a:p>
        </p:txBody>
      </p:sp>
      <p:sp>
        <p:nvSpPr>
          <p:cNvPr id="62" name="Google Shape;62;p13"/>
          <p:cNvSpPr txBox="1"/>
          <p:nvPr>
            <p:ph idx="1" type="subTitle"/>
          </p:nvPr>
        </p:nvSpPr>
        <p:spPr>
          <a:xfrm>
            <a:off x="510450" y="3182348"/>
            <a:ext cx="8123100" cy="104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Alexander Deisting (JGU Mainz)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Kostas Mavrokoridis (University of Liverpool)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510450" y="2333549"/>
            <a:ext cx="8123100" cy="60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de"/>
              <a:t>DRD2 collaboration meeting at CERN (11-13 Feb. ‘25)</a:t>
            </a:r>
            <a:endParaRPr b="1"/>
          </a:p>
        </p:txBody>
      </p:sp>
      <p:sp>
        <p:nvSpPr>
          <p:cNvPr id="64" name="Google Shape;64;p13"/>
          <p:cNvSpPr txBox="1"/>
          <p:nvPr/>
        </p:nvSpPr>
        <p:spPr>
          <a:xfrm>
            <a:off x="510450" y="4014650"/>
            <a:ext cx="4892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 sz="1000" u="sng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alexander.deisting@cern.ch</a:t>
            </a:r>
            <a:r>
              <a:rPr lang="de" sz="100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, </a:t>
            </a:r>
            <a:r>
              <a:rPr lang="de" sz="1000" u="sng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k.mavrokoridis@liverpool.ac.uk</a:t>
            </a:r>
            <a:endParaRPr sz="1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2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2"/>
          <p:cNvSpPr txBox="1"/>
          <p:nvPr>
            <p:ph type="title"/>
          </p:nvPr>
        </p:nvSpPr>
        <p:spPr>
          <a:xfrm>
            <a:off x="311700" y="2492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Session Outlook</a:t>
            </a:r>
            <a:endParaRPr/>
          </a:p>
        </p:txBody>
      </p:sp>
      <p:sp>
        <p:nvSpPr>
          <p:cNvPr id="133" name="Google Shape;133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134" name="Google Shape;134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9875" y="821900"/>
            <a:ext cx="7105482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3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Backup</a:t>
            </a:r>
            <a:endParaRPr/>
          </a:p>
        </p:txBody>
      </p:sp>
      <p:sp>
        <p:nvSpPr>
          <p:cNvPr id="140" name="Google Shape;140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G1: Demonstrate camera- and SiPM-based particle tracking</a:t>
            </a:r>
            <a:endParaRPr/>
          </a:p>
        </p:txBody>
      </p:sp>
      <p:sp>
        <p:nvSpPr>
          <p:cNvPr id="146" name="Google Shape;14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Particle tracking in LAr with SiPMs, and fast TimePix3 / TimePix4 cameras, as well as testing these technologies at scale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de"/>
              <a:t>Deliverable:</a:t>
            </a:r>
            <a:r>
              <a:rPr lang="de"/>
              <a:t> A technology demonstrator designed to be scalable</a:t>
            </a:r>
            <a:endParaRPr/>
          </a:p>
        </p:txBody>
      </p:sp>
      <p:sp>
        <p:nvSpPr>
          <p:cNvPr id="147" name="Google Shape;147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G2: Development of novel devices for charge amplification in single- and dual-phase detectors</a:t>
            </a:r>
            <a:endParaRPr/>
          </a:p>
        </p:txBody>
      </p:sp>
      <p:sp>
        <p:nvSpPr>
          <p:cNvPr id="153" name="Google Shape;153;p25"/>
          <p:cNvSpPr txBox="1"/>
          <p:nvPr>
            <p:ph idx="1" type="body"/>
          </p:nvPr>
        </p:nvSpPr>
        <p:spPr>
          <a:xfrm>
            <a:off x="311700" y="1433275"/>
            <a:ext cx="8520600" cy="31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Technologically versatile task: R&amp;D on single-phase charge-to-light converting structures (thin wires, micro pattern structures) charge amplification in LAr electrodes for future Ar/Xe dual-phase experiments which are scalable to large-sizes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de"/>
              <a:t>Deliverable:</a:t>
            </a:r>
            <a:r>
              <a:rPr lang="de"/>
              <a:t> A two part report: I) on the development of novel electrodes and II) on the scaling-up of electrodes</a:t>
            </a:r>
            <a:endParaRPr/>
          </a:p>
        </p:txBody>
      </p:sp>
      <p:sp>
        <p:nvSpPr>
          <p:cNvPr id="154" name="Google Shape;154;p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G3: Theoretical models of electron transport in LAr/LXe, and simulation models of PMT, SIPM pulse shapes</a:t>
            </a:r>
            <a:endParaRPr/>
          </a:p>
        </p:txBody>
      </p:sp>
      <p:sp>
        <p:nvSpPr>
          <p:cNvPr id="160" name="Google Shape;160;p2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sp>
        <p:nvSpPr>
          <p:cNvPr id="161" name="Google Shape;161;p26"/>
          <p:cNvSpPr txBox="1"/>
          <p:nvPr>
            <p:ph idx="1" type="body"/>
          </p:nvPr>
        </p:nvSpPr>
        <p:spPr>
          <a:xfrm>
            <a:off x="311700" y="1433275"/>
            <a:ext cx="8520600" cy="313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Developments in theory, model, simulation of electron transport in Xe/Ar liquid &amp; dual-phase over broader energy ranges (→ connection to T3.2) and measurement, simulation of PMT/SiPM pulse shape of neutrons in LAr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b="1" lang="de"/>
              <a:t>Deliverable:</a:t>
            </a:r>
            <a:r>
              <a:rPr lang="de"/>
              <a:t> A report on the development of models as stated above (which could be compared to existing measurements or measurements done within the task)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Introduction to work package 1, task 2:</a:t>
            </a:r>
            <a:endParaRPr/>
          </a:p>
        </p:txBody>
      </p:sp>
      <p:sp>
        <p:nvSpPr>
          <p:cNvPr id="70" name="Google Shape;70;p14"/>
          <p:cNvSpPr txBox="1"/>
          <p:nvPr>
            <p:ph idx="1" type="body"/>
          </p:nvPr>
        </p:nvSpPr>
        <p:spPr>
          <a:xfrm>
            <a:off x="311700" y="1152475"/>
            <a:ext cx="7275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R&amp;D on technologies to amplify the charge signal in </a:t>
            </a:r>
            <a:br>
              <a:rPr lang="de"/>
            </a:br>
            <a:r>
              <a:rPr lang="de"/>
              <a:t>liquid noble time projection chambers (TPCs)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de"/>
              <a:t>S2 light signal in dual-phase Ar and Xe TPC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de"/>
              <a:t>Charge </a:t>
            </a:r>
            <a:r>
              <a:rPr lang="de"/>
              <a:t>amplification</a:t>
            </a:r>
            <a:r>
              <a:rPr lang="de"/>
              <a:t> in LAr TPCs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de"/>
              <a:t>Novel microstructures for light production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Development of highly </a:t>
            </a:r>
            <a:r>
              <a:rPr lang="de"/>
              <a:t>granular</a:t>
            </a:r>
            <a:r>
              <a:rPr lang="de"/>
              <a:t> light readout using </a:t>
            </a:r>
            <a:br>
              <a:rPr lang="de"/>
            </a:br>
            <a:r>
              <a:rPr lang="de"/>
              <a:t>SiPMs and TimePix (3 and 4)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Model charge transport in liquid nobles, and simulate the response of SiPMs and PMTs to neutron interactions in the liquid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Show how these technologies are scalable</a:t>
            </a:r>
            <a:endParaRPr/>
          </a:p>
        </p:txBody>
      </p:sp>
      <p:sp>
        <p:nvSpPr>
          <p:cNvPr id="71" name="Google Shape;71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72" name="Google Shape;72;p14"/>
          <p:cNvPicPr preferRelativeResize="0"/>
          <p:nvPr/>
        </p:nvPicPr>
        <p:blipFill rotWithShape="1">
          <a:blip r:embed="rId3">
            <a:alphaModFix/>
          </a:blip>
          <a:srcRect b="2015" l="2173" r="2506" t="1571"/>
          <a:stretch/>
        </p:blipFill>
        <p:spPr>
          <a:xfrm>
            <a:off x="6219750" y="65125"/>
            <a:ext cx="2849375" cy="29959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Technologically diverse task</a:t>
            </a:r>
            <a:endParaRPr/>
          </a:p>
        </p:txBody>
      </p:sp>
      <p:sp>
        <p:nvSpPr>
          <p:cNvPr id="78" name="Google Shape;7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Dark matter, neutrino physics, liquid noble phenomenology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Readout plane size of prototypes: From cm</a:t>
            </a:r>
            <a:r>
              <a:rPr baseline="30000" lang="de"/>
              <a:t>2</a:t>
            </a:r>
            <a:r>
              <a:rPr lang="de"/>
              <a:t> to m</a:t>
            </a:r>
            <a:r>
              <a:rPr baseline="30000" lang="de"/>
              <a:t>2</a:t>
            </a:r>
            <a:endParaRPr baseline="300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LAr &amp; LXe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de"/>
              <a:t>For example:</a:t>
            </a:r>
            <a:endParaRPr/>
          </a:p>
        </p:txBody>
      </p:sp>
      <p:sp>
        <p:nvSpPr>
          <p:cNvPr id="79" name="Google Shape;7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grpSp>
        <p:nvGrpSpPr>
          <p:cNvPr id="80" name="Google Shape;80;p15"/>
          <p:cNvGrpSpPr/>
          <p:nvPr/>
        </p:nvGrpSpPr>
        <p:grpSpPr>
          <a:xfrm>
            <a:off x="3002781" y="2036532"/>
            <a:ext cx="2220673" cy="2069756"/>
            <a:chOff x="311699" y="2301263"/>
            <a:chExt cx="2371500" cy="2224588"/>
          </a:xfrm>
        </p:grpSpPr>
        <p:pic>
          <p:nvPicPr>
            <p:cNvPr id="81" name="Google Shape;81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311699" y="2301275"/>
              <a:ext cx="2371500" cy="22245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" name="Google Shape;82;p15"/>
            <p:cNvSpPr/>
            <p:nvPr/>
          </p:nvSpPr>
          <p:spPr>
            <a:xfrm>
              <a:off x="311700" y="3836450"/>
              <a:ext cx="923100" cy="6894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311700" y="2301263"/>
              <a:ext cx="784500" cy="2706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sp>
        <p:nvSpPr>
          <p:cNvPr id="84" name="Google Shape;84;p15"/>
          <p:cNvSpPr txBox="1"/>
          <p:nvPr/>
        </p:nvSpPr>
        <p:spPr>
          <a:xfrm>
            <a:off x="2927363" y="4159050"/>
            <a:ext cx="23715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XeLab, LPNHE group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5" name="Google Shape;85;p15"/>
          <p:cNvGrpSpPr/>
          <p:nvPr/>
        </p:nvGrpSpPr>
        <p:grpSpPr>
          <a:xfrm>
            <a:off x="5849503" y="1927787"/>
            <a:ext cx="2812606" cy="1821031"/>
            <a:chOff x="2702424" y="2407450"/>
            <a:chExt cx="3016199" cy="1862376"/>
          </a:xfrm>
        </p:grpSpPr>
        <p:pic>
          <p:nvPicPr>
            <p:cNvPr id="86" name="Google Shape;86;p15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702424" y="2407450"/>
              <a:ext cx="3016199" cy="186237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7" name="Google Shape;87;p15"/>
            <p:cNvSpPr/>
            <p:nvPr/>
          </p:nvSpPr>
          <p:spPr>
            <a:xfrm>
              <a:off x="5428700" y="2701375"/>
              <a:ext cx="289800" cy="1493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</p:grpSp>
      <p:sp>
        <p:nvSpPr>
          <p:cNvPr id="88" name="Google Shape;88;p15"/>
          <p:cNvSpPr txBox="1"/>
          <p:nvPr/>
        </p:nvSpPr>
        <p:spPr>
          <a:xfrm>
            <a:off x="5747553" y="3910825"/>
            <a:ext cx="3016500" cy="44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de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ARIADNE</a:t>
            </a:r>
            <a:r>
              <a:rPr baseline="30000" lang="de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+</a:t>
            </a:r>
            <a:r>
              <a:rPr lang="de" sz="1800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rPr>
              <a:t>, Liverpool group</a:t>
            </a:r>
            <a:endParaRPr sz="1800">
              <a:solidFill>
                <a:schemeClr val="lt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News since the last collaboration meeting</a:t>
            </a:r>
            <a:endParaRPr/>
          </a:p>
        </p:txBody>
      </p:sp>
      <p:sp>
        <p:nvSpPr>
          <p:cNvPr id="94" name="Google Shape;9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In 2024: Focus mainly on agreeing the content of the MoU for T1.2: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Meeting in September to discuss with PIs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Virtual MoU meeting of the whole collaboration in October: Final definition of the goals of our task (→ next slides, also: </a:t>
            </a:r>
            <a:r>
              <a:rPr lang="de" u="sng">
                <a:solidFill>
                  <a:schemeClr val="hlink"/>
                </a:solidFill>
                <a:hlinkClick r:id="rId3"/>
              </a:rPr>
              <a:t>https://indico.cern.ch/event/1466284/</a:t>
            </a:r>
            <a:r>
              <a:rPr lang="de"/>
              <a:t>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de"/>
              <a:t>After: The actual fun part has started: R&amp;D and science</a:t>
            </a:r>
            <a:endParaRPr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First online meeting to discuss progress in the various groups </a:t>
            </a:r>
            <a:br>
              <a:rPr lang="de"/>
            </a:br>
            <a:r>
              <a:rPr lang="de"/>
              <a:t>(</a:t>
            </a:r>
            <a:r>
              <a:rPr lang="de"/>
              <a:t>→ </a:t>
            </a:r>
            <a:r>
              <a:rPr lang="de" u="sng">
                <a:solidFill>
                  <a:schemeClr val="hlink"/>
                </a:solidFill>
                <a:hlinkClick r:id="rId4"/>
              </a:rPr>
              <a:t>https://indico.cern.ch/event/1499469/</a:t>
            </a:r>
            <a:r>
              <a:rPr lang="de"/>
              <a:t>)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Regular slot to be defined by the end of this meeting</a:t>
            </a:r>
            <a:endParaRPr/>
          </a:p>
        </p:txBody>
      </p:sp>
      <p:sp>
        <p:nvSpPr>
          <p:cNvPr id="95" name="Google Shape;95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Organizational</a:t>
            </a:r>
            <a:r>
              <a:rPr lang="de"/>
              <a:t> matters</a:t>
            </a:r>
            <a:endParaRPr/>
          </a:p>
        </p:txBody>
      </p:sp>
      <p:sp>
        <p:nvSpPr>
          <p:cNvPr id="101" name="Google Shape;101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Task coordinators: Kostas Mavrokoridis (</a:t>
            </a:r>
            <a:r>
              <a:rPr lang="de" u="sng">
                <a:solidFill>
                  <a:schemeClr val="hlink"/>
                </a:solidFill>
                <a:hlinkClick r:id="rId3"/>
              </a:rPr>
              <a:t>K.Mavrokoridis@liverpool.ac.uk</a:t>
            </a:r>
            <a:r>
              <a:rPr lang="de"/>
              <a:t>) and Alexander Deisting (</a:t>
            </a:r>
            <a:r>
              <a:rPr lang="de" u="sng">
                <a:solidFill>
                  <a:schemeClr val="hlink"/>
                </a:solidFill>
                <a:hlinkClick r:id="rId4"/>
              </a:rPr>
              <a:t>alexander.deisting@cern.ch</a:t>
            </a:r>
            <a:r>
              <a:rPr lang="de"/>
              <a:t>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>
                <a:solidFill>
                  <a:schemeClr val="lt2"/>
                </a:solidFill>
              </a:rPr>
              <a:t>Task email list:</a:t>
            </a:r>
            <a:r>
              <a:rPr b="1" lang="de"/>
              <a:t> </a:t>
            </a:r>
            <a:r>
              <a:rPr b="1" lang="de" u="sng">
                <a:solidFill>
                  <a:schemeClr val="hlink"/>
                </a:solidFill>
                <a:hlinkClick r:id="rId5"/>
              </a:rPr>
              <a:t>drd2-wp-1-task-2@cern.ch</a:t>
            </a:r>
            <a:r>
              <a:rPr b="1" lang="de"/>
              <a:t> </a:t>
            </a:r>
            <a:r>
              <a:rPr lang="de">
                <a:solidFill>
                  <a:schemeClr val="lt2"/>
                </a:solidFill>
              </a:rPr>
              <a:t>Please self-subscribe or ask the </a:t>
            </a:r>
            <a:r>
              <a:rPr lang="de">
                <a:solidFill>
                  <a:schemeClr val="lt2"/>
                </a:solidFill>
              </a:rPr>
              <a:t>coordinators to add you and your students</a:t>
            </a:r>
            <a:r>
              <a:rPr lang="de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Please fill this poll: </a:t>
            </a:r>
            <a:r>
              <a:rPr lang="de" u="sng">
                <a:solidFill>
                  <a:schemeClr val="hlink"/>
                </a:solidFill>
                <a:hlinkClick r:id="rId6"/>
              </a:rPr>
              <a:t>h</a:t>
            </a:r>
            <a:r>
              <a:rPr lang="de" u="sng">
                <a:solidFill>
                  <a:schemeClr val="hlink"/>
                </a:solidFill>
                <a:hlinkClick r:id="rId7"/>
              </a:rPr>
              <a:t>ttps://www.when2meet.com/?28946622-BfzZR</a:t>
            </a:r>
            <a:r>
              <a:rPr lang="de"/>
              <a:t> </a:t>
            </a:r>
            <a:r>
              <a:rPr lang="de" sz="1300"/>
              <a:t>(Ignoring the dates, this is just about finding a time across many time zones)</a:t>
            </a:r>
            <a:endParaRPr sz="13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After the CM: Poll on inner cryostats and their </a:t>
            </a:r>
            <a:r>
              <a:rPr lang="de"/>
              <a:t>capabilities</a:t>
            </a:r>
            <a:r>
              <a:rPr lang="de"/>
              <a:t> (Size, LAr and/or LXe, etc…)</a:t>
            </a:r>
            <a:endParaRPr/>
          </a:p>
        </p:txBody>
      </p:sp>
      <p:sp>
        <p:nvSpPr>
          <p:cNvPr id="102" name="Google Shape;102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Last but not least: Institutions joining the task since last CM</a:t>
            </a:r>
            <a:endParaRPr/>
          </a:p>
        </p:txBody>
      </p:sp>
      <p:sp>
        <p:nvSpPr>
          <p:cNvPr id="108" name="Google Shape;10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Griffith University (Australia); Nathan Garland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James Cook University (Australia); Greg Boyle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de"/>
              <a:t>Tel Aviv University (Israel); Adi Ashkenazi</a:t>
            </a:r>
            <a:endParaRPr/>
          </a:p>
          <a:p>
            <a:pPr indent="0" lvl="0" marL="0" rtl="0" algn="ctr">
              <a:spcBef>
                <a:spcPts val="1200"/>
              </a:spcBef>
              <a:spcAft>
                <a:spcPts val="0"/>
              </a:spcAft>
              <a:buNone/>
            </a:pPr>
            <a:r>
              <a:rPr b="1" lang="de">
                <a:solidFill>
                  <a:schemeClr val="lt2"/>
                </a:solidFill>
              </a:rPr>
              <a:t>Welcome!</a:t>
            </a:r>
            <a:endParaRPr b="1">
              <a:solidFill>
                <a:schemeClr val="lt2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510450" y="2057400"/>
            <a:ext cx="8123100" cy="77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de"/>
              <a:t>Short updates from groups</a:t>
            </a:r>
            <a:endParaRPr/>
          </a:p>
        </p:txBody>
      </p:sp>
      <p:sp>
        <p:nvSpPr>
          <p:cNvPr id="115" name="Google Shape;115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121" name="Google Shape;12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1225" y="195924"/>
            <a:ext cx="7941551" cy="446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de"/>
              <a:t>‹#›</a:t>
            </a:fld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8875" y="123825"/>
            <a:ext cx="7806250" cy="439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pearmint">
  <a:themeElements>
    <a:clrScheme name="Spearmint">
      <a:dk1>
        <a:srgbClr val="202729"/>
      </a:dk1>
      <a:lt1>
        <a:srgbClr val="FFFFFF"/>
      </a:lt1>
      <a:dk2>
        <a:srgbClr val="4BA173"/>
      </a:dk2>
      <a:lt2>
        <a:srgbClr val="63D297"/>
      </a:lt2>
      <a:accent1>
        <a:srgbClr val="353744"/>
      </a:accent1>
      <a:accent2>
        <a:srgbClr val="424242"/>
      </a:accent2>
      <a:accent3>
        <a:srgbClr val="616161"/>
      </a:accent3>
      <a:accent4>
        <a:srgbClr val="999999"/>
      </a:accent4>
      <a:accent5>
        <a:srgbClr val="FF5252"/>
      </a:accent5>
      <a:accent6>
        <a:srgbClr val="FFF176"/>
      </a:accent6>
      <a:hlink>
        <a:srgbClr val="FF5252"/>
      </a:hlink>
      <a:folHlink>
        <a:srgbClr val="FF525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