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2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2811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715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85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5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2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19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720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08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52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678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B2B83-5898-41DF-8B29-98E354521EC5}" type="datetimeFigureOut">
              <a:rPr lang="pt-PT" smtClean="0"/>
              <a:t>10/02/2025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086A2-654F-43B4-B7F1-FE80024BBED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50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microsoft.com/office/2007/relationships/hdphoto" Target="../media/hdphoto2.wdp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1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6.png"/><Relationship Id="rId4" Type="http://schemas.openxmlformats.org/officeDocument/2006/relationships/image" Target="../media/image58.png"/><Relationship Id="rId9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3" Type="http://schemas.openxmlformats.org/officeDocument/2006/relationships/image" Target="../media/image61.png"/><Relationship Id="rId7" Type="http://schemas.openxmlformats.org/officeDocument/2006/relationships/image" Target="../media/image68.png"/><Relationship Id="rId12" Type="http://schemas.openxmlformats.org/officeDocument/2006/relationships/image" Target="../media/image6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0.png"/><Relationship Id="rId11" Type="http://schemas.openxmlformats.org/officeDocument/2006/relationships/image" Target="../media/image69.png"/><Relationship Id="rId5" Type="http://schemas.openxmlformats.org/officeDocument/2006/relationships/image" Target="../media/image520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9" Type="http://schemas.openxmlformats.org/officeDocument/2006/relationships/image" Target="../media/image5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s://arxiv.org/abs/2405.1068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7/08/P08002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718975" y="2881009"/>
            <a:ext cx="3251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Vitaly </a:t>
            </a:r>
            <a:r>
              <a:rPr lang="en-GB" sz="2800" dirty="0" err="1" smtClean="0"/>
              <a:t>Chepel</a:t>
            </a:r>
            <a:endParaRPr lang="en-GB" sz="2800" dirty="0" smtClean="0"/>
          </a:p>
          <a:p>
            <a:pPr algn="ctr"/>
            <a:r>
              <a:rPr lang="en-GB" sz="2000" i="1" dirty="0" smtClean="0"/>
              <a:t>LIP and University of Coimbra</a:t>
            </a:r>
            <a:endParaRPr lang="pt-PT" sz="2800" i="1" dirty="0"/>
          </a:p>
        </p:txBody>
      </p:sp>
      <p:sp>
        <p:nvSpPr>
          <p:cNvPr id="9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323850" y="933210"/>
            <a:ext cx="115443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70C0"/>
                </a:solidFill>
              </a:rPr>
              <a:t>Developments on </a:t>
            </a:r>
            <a:r>
              <a:rPr lang="en-GB" sz="4000" b="1" dirty="0" err="1" smtClean="0">
                <a:solidFill>
                  <a:srgbClr val="0070C0"/>
                </a:solidFill>
              </a:rPr>
              <a:t>micropattern</a:t>
            </a:r>
            <a:r>
              <a:rPr lang="en-GB" sz="4000" b="1" dirty="0" smtClean="0">
                <a:solidFill>
                  <a:srgbClr val="0070C0"/>
                </a:solidFill>
              </a:rPr>
              <a:t> structures for liquid </a:t>
            </a:r>
            <a:r>
              <a:rPr lang="en-GB" sz="4000" b="1" dirty="0" smtClean="0">
                <a:solidFill>
                  <a:srgbClr val="0070C0"/>
                </a:solidFill>
              </a:rPr>
              <a:t>xenon detectors</a:t>
            </a:r>
            <a:endParaRPr lang="pt-PT" sz="4000" b="1" dirty="0">
              <a:solidFill>
                <a:srgbClr val="0070C0"/>
              </a:solidFill>
            </a:endParaRPr>
          </a:p>
        </p:txBody>
      </p:sp>
      <p:pic>
        <p:nvPicPr>
          <p:cNvPr id="10" name="Google Shape;57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81560" y="5310204"/>
            <a:ext cx="1744040" cy="76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1;p13"/>
          <p:cNvPicPr preferRelativeResize="0"/>
          <p:nvPr/>
        </p:nvPicPr>
        <p:blipFill rotWithShape="1">
          <a:blip r:embed="rId3">
            <a:alphaModFix/>
          </a:blip>
          <a:srcRect r="30089"/>
          <a:stretch/>
        </p:blipFill>
        <p:spPr>
          <a:xfrm>
            <a:off x="212757" y="4977056"/>
            <a:ext cx="2661575" cy="1367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61;p13"/>
          <p:cNvPicPr preferRelativeResize="0"/>
          <p:nvPr/>
        </p:nvPicPr>
        <p:blipFill rotWithShape="1">
          <a:blip r:embed="rId3">
            <a:alphaModFix/>
          </a:blip>
          <a:srcRect l="73555" r="1302"/>
          <a:stretch/>
        </p:blipFill>
        <p:spPr>
          <a:xfrm>
            <a:off x="2839661" y="5118100"/>
            <a:ext cx="1143000" cy="1174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761" y="5251839"/>
            <a:ext cx="1703699" cy="491672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014" y="5619027"/>
            <a:ext cx="1288780" cy="513084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10009738" y="5397529"/>
            <a:ext cx="1490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2024.00269.CERN</a:t>
            </a: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567870" y="3997527"/>
            <a:ext cx="545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</a:pPr>
            <a:r>
              <a:rPr lang="pt-PT" dirty="0" smtClean="0"/>
              <a:t>A. </a:t>
            </a:r>
            <a:r>
              <a:rPr lang="pt-PT" dirty="0" err="1" smtClean="0"/>
              <a:t>Breskin</a:t>
            </a:r>
            <a:r>
              <a:rPr lang="pt-PT" dirty="0" smtClean="0"/>
              <a:t>, G. Martinez Lema, A. </a:t>
            </a:r>
            <a:r>
              <a:rPr lang="pt-PT" dirty="0" err="1" smtClean="0"/>
              <a:t>Roy</a:t>
            </a:r>
            <a:r>
              <a:rPr lang="pt-PT" dirty="0" smtClean="0"/>
              <a:t>, V. </a:t>
            </a:r>
            <a:r>
              <a:rPr lang="pt-PT" dirty="0" err="1" smtClean="0"/>
              <a:t>Solovov</a:t>
            </a:r>
            <a:r>
              <a:rPr lang="pt-PT" dirty="0" smtClean="0"/>
              <a:t>, F. Neves</a:t>
            </a:r>
            <a:endParaRPr lang="pt-PT" dirty="0"/>
          </a:p>
        </p:txBody>
      </p:sp>
      <p:pic>
        <p:nvPicPr>
          <p:cNvPr id="17" name="Google Shape;58;p13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8310" y="5310204"/>
            <a:ext cx="2592000" cy="567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84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10112452" y="6461928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10</a:t>
            </a:fld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70481" y="1492697"/>
            <a:ext cx="652478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/>
              <a:t>Opacity for VUV (S1 problem) – </a:t>
            </a:r>
            <a:r>
              <a:rPr lang="en-GB" sz="2000" dirty="0" err="1"/>
              <a:t>CsI</a:t>
            </a:r>
            <a:r>
              <a:rPr lang="en-GB" sz="2000" dirty="0"/>
              <a:t> photocathode? Quartz substrate?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/>
              <a:t>Physics – meniscus profile, wettability, field effects, electron transmission efficiency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/>
              <a:t>Structure optimization – thicker THGEM? Bigger holes?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/>
              <a:t>Works in </a:t>
            </a:r>
            <a:r>
              <a:rPr lang="en-GB" sz="2000" dirty="0" err="1"/>
              <a:t>LAr</a:t>
            </a:r>
            <a:r>
              <a:rPr lang="en-GB" sz="2000" dirty="0"/>
              <a:t> (1.4 g/cm</a:t>
            </a:r>
            <a:r>
              <a:rPr lang="en-GB" sz="2000" baseline="30000" dirty="0"/>
              <a:t>3</a:t>
            </a:r>
            <a:r>
              <a:rPr lang="en-GB" sz="2000" dirty="0"/>
              <a:t>)?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390" y="4625521"/>
            <a:ext cx="2783273" cy="688602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8731390" y="5541934"/>
            <a:ext cx="2781516" cy="628935"/>
            <a:chOff x="371680" y="1963556"/>
            <a:chExt cx="4104218" cy="998787"/>
          </a:xfrm>
        </p:grpSpPr>
        <p:sp>
          <p:nvSpPr>
            <p:cNvPr id="9" name="Retângulo 8"/>
            <p:cNvSpPr/>
            <p:nvPr/>
          </p:nvSpPr>
          <p:spPr>
            <a:xfrm>
              <a:off x="371680" y="2216019"/>
              <a:ext cx="4104218" cy="7463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1171155" y="2056657"/>
              <a:ext cx="2491409" cy="6626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1184413" y="2282280"/>
              <a:ext cx="2491409" cy="6626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3655939" y="1963556"/>
              <a:ext cx="463826" cy="42406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720587" y="1970184"/>
              <a:ext cx="463826" cy="42406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7222685" y="5217120"/>
            <a:ext cx="97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/>
              <a:t>floaters</a:t>
            </a:r>
            <a:endParaRPr lang="pt-PT" sz="2000" dirty="0"/>
          </a:p>
        </p:txBody>
      </p:sp>
      <p:cxnSp>
        <p:nvCxnSpPr>
          <p:cNvPr id="15" name="Conexão reta 14"/>
          <p:cNvCxnSpPr/>
          <p:nvPr/>
        </p:nvCxnSpPr>
        <p:spPr>
          <a:xfrm flipH="1">
            <a:off x="8252569" y="4668697"/>
            <a:ext cx="944050" cy="635381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15"/>
          <p:cNvCxnSpPr/>
          <p:nvPr/>
        </p:nvCxnSpPr>
        <p:spPr>
          <a:xfrm flipH="1" flipV="1">
            <a:off x="8179976" y="5372749"/>
            <a:ext cx="997257" cy="277644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9510909" y="4889689"/>
            <a:ext cx="123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/>
              <a:t>LAr</a:t>
            </a:r>
            <a:r>
              <a:rPr lang="pt-PT" sz="2000" dirty="0"/>
              <a:t> </a:t>
            </a:r>
            <a:r>
              <a:rPr lang="pt-PT" sz="2000" dirty="0" err="1"/>
              <a:t>or</a:t>
            </a:r>
            <a:r>
              <a:rPr lang="pt-PT" sz="2000" dirty="0"/>
              <a:t> </a:t>
            </a:r>
            <a:r>
              <a:rPr lang="pt-PT" sz="2000" dirty="0" err="1"/>
              <a:t>LXe</a:t>
            </a:r>
            <a:endParaRPr lang="pt-PT" sz="2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530677" y="5777960"/>
            <a:ext cx="123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/>
              <a:t>LAr</a:t>
            </a:r>
            <a:r>
              <a:rPr lang="pt-PT" sz="2000" dirty="0"/>
              <a:t> </a:t>
            </a:r>
            <a:r>
              <a:rPr lang="pt-PT" sz="2000" dirty="0" err="1"/>
              <a:t>or</a:t>
            </a:r>
            <a:r>
              <a:rPr lang="pt-PT" sz="2000" dirty="0"/>
              <a:t> </a:t>
            </a:r>
            <a:r>
              <a:rPr lang="pt-PT" sz="2000" dirty="0" err="1"/>
              <a:t>LXe</a:t>
            </a:r>
            <a:endParaRPr lang="pt-PT" sz="2000" dirty="0"/>
          </a:p>
        </p:txBody>
      </p:sp>
      <p:sp>
        <p:nvSpPr>
          <p:cNvPr id="19" name="Forma livre 18"/>
          <p:cNvSpPr/>
          <p:nvPr/>
        </p:nvSpPr>
        <p:spPr>
          <a:xfrm rot="2000323">
            <a:off x="2239416" y="3777462"/>
            <a:ext cx="482914" cy="215856"/>
          </a:xfrm>
          <a:custGeom>
            <a:avLst/>
            <a:gdLst>
              <a:gd name="connsiteX0" fmla="*/ 0 w 868360"/>
              <a:gd name="connsiteY0" fmla="*/ 0 h 764416"/>
              <a:gd name="connsiteX1" fmla="*/ 524933 w 868360"/>
              <a:gd name="connsiteY1" fmla="*/ 626533 h 764416"/>
              <a:gd name="connsiteX2" fmla="*/ 626533 w 868360"/>
              <a:gd name="connsiteY2" fmla="*/ 660400 h 764416"/>
              <a:gd name="connsiteX3" fmla="*/ 728133 w 868360"/>
              <a:gd name="connsiteY3" fmla="*/ 694267 h 764416"/>
              <a:gd name="connsiteX4" fmla="*/ 778933 w 868360"/>
              <a:gd name="connsiteY4" fmla="*/ 711200 h 764416"/>
              <a:gd name="connsiteX5" fmla="*/ 863600 w 868360"/>
              <a:gd name="connsiteY5" fmla="*/ 728133 h 764416"/>
              <a:gd name="connsiteX6" fmla="*/ 795867 w 868360"/>
              <a:gd name="connsiteY6" fmla="*/ 711200 h 764416"/>
              <a:gd name="connsiteX7" fmla="*/ 745067 w 868360"/>
              <a:gd name="connsiteY7" fmla="*/ 677333 h 764416"/>
              <a:gd name="connsiteX8" fmla="*/ 694267 w 868360"/>
              <a:gd name="connsiteY8" fmla="*/ 660400 h 764416"/>
              <a:gd name="connsiteX9" fmla="*/ 643467 w 868360"/>
              <a:gd name="connsiteY9" fmla="*/ 609600 h 764416"/>
              <a:gd name="connsiteX10" fmla="*/ 592667 w 868360"/>
              <a:gd name="connsiteY10" fmla="*/ 575733 h 764416"/>
              <a:gd name="connsiteX11" fmla="*/ 558800 w 868360"/>
              <a:gd name="connsiteY11" fmla="*/ 626533 h 764416"/>
              <a:gd name="connsiteX12" fmla="*/ 745067 w 868360"/>
              <a:gd name="connsiteY12" fmla="*/ 745067 h 764416"/>
              <a:gd name="connsiteX13" fmla="*/ 829733 w 868360"/>
              <a:gd name="connsiteY13" fmla="*/ 745067 h 76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8360" h="764416">
                <a:moveTo>
                  <a:pt x="0" y="0"/>
                </a:moveTo>
                <a:cubicBezTo>
                  <a:pt x="174978" y="208844"/>
                  <a:pt x="337411" y="428875"/>
                  <a:pt x="524933" y="626533"/>
                </a:cubicBezTo>
                <a:cubicBezTo>
                  <a:pt x="549503" y="652431"/>
                  <a:pt x="592666" y="649111"/>
                  <a:pt x="626533" y="660400"/>
                </a:cubicBezTo>
                <a:lnTo>
                  <a:pt x="728133" y="694267"/>
                </a:lnTo>
                <a:cubicBezTo>
                  <a:pt x="745066" y="699911"/>
                  <a:pt x="761430" y="707700"/>
                  <a:pt x="778933" y="711200"/>
                </a:cubicBezTo>
                <a:cubicBezTo>
                  <a:pt x="807155" y="716844"/>
                  <a:pt x="834819" y="728133"/>
                  <a:pt x="863600" y="728133"/>
                </a:cubicBezTo>
                <a:cubicBezTo>
                  <a:pt x="886873" y="728133"/>
                  <a:pt x="818445" y="716844"/>
                  <a:pt x="795867" y="711200"/>
                </a:cubicBezTo>
                <a:cubicBezTo>
                  <a:pt x="778934" y="699911"/>
                  <a:pt x="763270" y="686434"/>
                  <a:pt x="745067" y="677333"/>
                </a:cubicBezTo>
                <a:cubicBezTo>
                  <a:pt x="729102" y="669351"/>
                  <a:pt x="709119" y="670301"/>
                  <a:pt x="694267" y="660400"/>
                </a:cubicBezTo>
                <a:cubicBezTo>
                  <a:pt x="674342" y="647116"/>
                  <a:pt x="661864" y="624931"/>
                  <a:pt x="643467" y="609600"/>
                </a:cubicBezTo>
                <a:cubicBezTo>
                  <a:pt x="627833" y="596571"/>
                  <a:pt x="609600" y="587022"/>
                  <a:pt x="592667" y="575733"/>
                </a:cubicBezTo>
                <a:cubicBezTo>
                  <a:pt x="581378" y="592666"/>
                  <a:pt x="558800" y="606182"/>
                  <a:pt x="558800" y="626533"/>
                </a:cubicBezTo>
                <a:cubicBezTo>
                  <a:pt x="558800" y="822070"/>
                  <a:pt x="597210" y="755628"/>
                  <a:pt x="745067" y="745067"/>
                </a:cubicBezTo>
                <a:cubicBezTo>
                  <a:pt x="773217" y="743056"/>
                  <a:pt x="801511" y="745067"/>
                  <a:pt x="829733" y="745067"/>
                </a:cubicBezTo>
              </a:path>
            </a:pathLst>
          </a:cu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685" y="958371"/>
            <a:ext cx="4036704" cy="2824612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187754" y="4108258"/>
            <a:ext cx="685762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 smtClean="0"/>
              <a:t>Some </a:t>
            </a:r>
            <a:r>
              <a:rPr lang="en-GB" sz="2000" dirty="0"/>
              <a:t>plastics </a:t>
            </a:r>
            <a:r>
              <a:rPr lang="en-GB" sz="2000" dirty="0" smtClean="0"/>
              <a:t>do float </a:t>
            </a:r>
            <a:r>
              <a:rPr lang="en-GB" sz="2000" dirty="0"/>
              <a:t>in </a:t>
            </a:r>
            <a:r>
              <a:rPr lang="en-GB" sz="2000" dirty="0" err="1" smtClean="0"/>
              <a:t>LAr</a:t>
            </a:r>
            <a:r>
              <a:rPr lang="en-GB" sz="2000" dirty="0" smtClean="0"/>
              <a:t>, e.g. polycarbonate (1.2 g/cm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). 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The </a:t>
            </a:r>
            <a:r>
              <a:rPr lang="en-GB" sz="2000" dirty="0"/>
              <a:t>question is whether one can make a THGEM-like electrode from </a:t>
            </a:r>
            <a:r>
              <a:rPr lang="en-GB" sz="2000" dirty="0" smtClean="0"/>
              <a:t>them and put into a cryogenic liquid.</a:t>
            </a:r>
            <a:endParaRPr lang="pt-PT" sz="20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7222685" y="4050758"/>
            <a:ext cx="3320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Other possible configurations:</a:t>
            </a:r>
            <a:endParaRPr lang="pt-PT" sz="2000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electrodes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remaining questions/further work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4" name="Conexão reta 23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170481" y="900993"/>
            <a:ext cx="5242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</a:rPr>
              <a:t>Prove </a:t>
            </a:r>
            <a:r>
              <a:rPr lang="pt-PT" sz="2000" b="1" dirty="0" err="1" smtClean="0">
                <a:solidFill>
                  <a:srgbClr val="0070C0"/>
                </a:solidFill>
              </a:rPr>
              <a:t>of</a:t>
            </a:r>
            <a:r>
              <a:rPr lang="pt-PT" sz="2000" b="1" dirty="0" smtClean="0">
                <a:solidFill>
                  <a:srgbClr val="0070C0"/>
                </a:solidFill>
              </a:rPr>
              <a:t> </a:t>
            </a:r>
            <a:r>
              <a:rPr lang="pt-PT" sz="2000" b="1" dirty="0" err="1" smtClean="0">
                <a:solidFill>
                  <a:srgbClr val="0070C0"/>
                </a:solidFill>
              </a:rPr>
              <a:t>principle</a:t>
            </a:r>
            <a:r>
              <a:rPr lang="pt-PT" sz="2000" b="1" dirty="0" smtClean="0">
                <a:solidFill>
                  <a:srgbClr val="0070C0"/>
                </a:solidFill>
              </a:rPr>
              <a:t> – </a:t>
            </a:r>
            <a:r>
              <a:rPr lang="pt-PT" sz="2000" b="1" dirty="0" err="1" smtClean="0">
                <a:solidFill>
                  <a:srgbClr val="0070C0"/>
                </a:solidFill>
              </a:rPr>
              <a:t>successful</a:t>
            </a:r>
            <a:r>
              <a:rPr lang="pt-PT" sz="2000" b="1" dirty="0" smtClean="0">
                <a:solidFill>
                  <a:srgbClr val="0070C0"/>
                </a:solidFill>
              </a:rPr>
              <a:t>. Open </a:t>
            </a:r>
            <a:r>
              <a:rPr lang="pt-PT" sz="2000" b="1" dirty="0" err="1" smtClean="0">
                <a:solidFill>
                  <a:srgbClr val="0070C0"/>
                </a:solidFill>
              </a:rPr>
              <a:t>questions</a:t>
            </a:r>
            <a:r>
              <a:rPr lang="pt-PT" sz="2000" b="1" dirty="0" smtClean="0">
                <a:solidFill>
                  <a:srgbClr val="0070C0"/>
                </a:solidFill>
              </a:rPr>
              <a:t>:</a:t>
            </a:r>
            <a:endParaRPr lang="pt-PT" sz="2000" b="1" dirty="0">
              <a:solidFill>
                <a:srgbClr val="0070C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346662" y="5318816"/>
            <a:ext cx="562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(a </a:t>
            </a:r>
            <a:r>
              <a:rPr lang="pt-PT" dirty="0" err="1" smtClean="0"/>
              <a:t>collaboration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AstroCeNT</a:t>
            </a:r>
            <a:r>
              <a:rPr lang="pt-PT" dirty="0" smtClean="0"/>
              <a:t>, </a:t>
            </a:r>
            <a:r>
              <a:rPr lang="pt-PT" dirty="0" err="1" smtClean="0"/>
              <a:t>Warsaw</a:t>
            </a:r>
            <a:r>
              <a:rPr lang="pt-PT" dirty="0" smtClean="0"/>
              <a:t>,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established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27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28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76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11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2a. 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Microstrip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 plate in 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LXe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 (WIS)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Imagem 49"/>
          <p:cNvPicPr>
            <a:picLocks noChangeAspect="1"/>
          </p:cNvPicPr>
          <p:nvPr/>
        </p:nvPicPr>
        <p:blipFill rotWithShape="1">
          <a:blip r:embed="rId2"/>
          <a:srcRect l="3033"/>
          <a:stretch/>
        </p:blipFill>
        <p:spPr>
          <a:xfrm>
            <a:off x="257577" y="995910"/>
            <a:ext cx="2293556" cy="198004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1228" y="995910"/>
            <a:ext cx="3184458" cy="20283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4455461" y="3205612"/>
                <a:ext cx="1346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Anode 8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pt-PT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5461" y="3205612"/>
                <a:ext cx="134601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072" t="-10000" b="-2666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exão reta unidirecional 6"/>
          <p:cNvCxnSpPr>
            <a:stCxn id="5" idx="0"/>
          </p:cNvCxnSpPr>
          <p:nvPr/>
        </p:nvCxnSpPr>
        <p:spPr>
          <a:xfrm flipH="1" flipV="1">
            <a:off x="4589442" y="1731917"/>
            <a:ext cx="539024" cy="147369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/>
              <p:cNvSpPr txBox="1"/>
              <p:nvPr/>
            </p:nvSpPr>
            <p:spPr>
              <a:xfrm>
                <a:off x="6205686" y="1111877"/>
                <a:ext cx="17558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Cathode 400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pt-PT" dirty="0"/>
              </a:p>
            </p:txBody>
          </p:sp>
        </mc:Choice>
        <mc:Fallback xmlns="">
          <p:sp>
            <p:nvSpPr>
              <p:cNvPr id="56" name="CaixaDeTexto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5686" y="1111877"/>
                <a:ext cx="175586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3125" t="-8197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onexão reta unidirecional 57"/>
          <p:cNvCxnSpPr/>
          <p:nvPr/>
        </p:nvCxnSpPr>
        <p:spPr>
          <a:xfrm>
            <a:off x="3500654" y="1111877"/>
            <a:ext cx="2177577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>
            <a:off x="4589442" y="103825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mm</a:t>
            </a:r>
            <a:endParaRPr lang="pt-PT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183024" y="3098092"/>
            <a:ext cx="27176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5x5 cm</a:t>
            </a:r>
            <a:r>
              <a:rPr lang="en-GB" baseline="30000" dirty="0" smtClean="0"/>
              <a:t>2</a:t>
            </a:r>
            <a:r>
              <a:rPr lang="en-GB" dirty="0" smtClean="0"/>
              <a:t> D263 Schott glass 0.5 mm thick </a:t>
            </a:r>
          </a:p>
          <a:p>
            <a:r>
              <a:rPr lang="en-GB" dirty="0" smtClean="0"/>
              <a:t>(same as we used to observe electron multiplication in </a:t>
            </a:r>
            <a:r>
              <a:rPr lang="en-GB" dirty="0" err="1" smtClean="0"/>
              <a:t>LXe</a:t>
            </a:r>
            <a:r>
              <a:rPr lang="en-GB" dirty="0" smtClean="0"/>
              <a:t> back in 1995)</a:t>
            </a:r>
            <a:endParaRPr lang="pt-PT" dirty="0"/>
          </a:p>
        </p:txBody>
      </p:sp>
      <p:cxnSp>
        <p:nvCxnSpPr>
          <p:cNvPr id="65" name="Conexão reta unidirecional 64"/>
          <p:cNvCxnSpPr>
            <a:stCxn id="56" idx="2"/>
          </p:cNvCxnSpPr>
          <p:nvPr/>
        </p:nvCxnSpPr>
        <p:spPr>
          <a:xfrm flipH="1">
            <a:off x="5678231" y="1481209"/>
            <a:ext cx="1405388" cy="38528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agem 72"/>
          <p:cNvPicPr>
            <a:picLocks noChangeAspect="1"/>
          </p:cNvPicPr>
          <p:nvPr/>
        </p:nvPicPr>
        <p:blipFill rotWithShape="1">
          <a:blip r:embed="rId7"/>
          <a:srcRect t="7075"/>
          <a:stretch/>
        </p:blipFill>
        <p:spPr>
          <a:xfrm>
            <a:off x="7961551" y="1023164"/>
            <a:ext cx="4064509" cy="2477246"/>
          </a:xfrm>
          <a:prstGeom prst="rect">
            <a:avLst/>
          </a:prstGeom>
        </p:spPr>
      </p:pic>
      <p:grpSp>
        <p:nvGrpSpPr>
          <p:cNvPr id="74" name="Grupo 73"/>
          <p:cNvGrpSpPr/>
          <p:nvPr/>
        </p:nvGrpSpPr>
        <p:grpSpPr>
          <a:xfrm>
            <a:off x="3515402" y="4047334"/>
            <a:ext cx="2991004" cy="1607796"/>
            <a:chOff x="5692751" y="3103541"/>
            <a:chExt cx="2991004" cy="1607796"/>
          </a:xfrm>
        </p:grpSpPr>
        <p:sp>
          <p:nvSpPr>
            <p:cNvPr id="76" name="Retângulo 75"/>
            <p:cNvSpPr/>
            <p:nvPr/>
          </p:nvSpPr>
          <p:spPr>
            <a:xfrm>
              <a:off x="5692751" y="3918857"/>
              <a:ext cx="2991004" cy="7924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86" name="Imagem 85"/>
            <p:cNvPicPr>
              <a:picLocks noChangeAspect="1"/>
            </p:cNvPicPr>
            <p:nvPr/>
          </p:nvPicPr>
          <p:blipFill rotWithShape="1">
            <a:blip r:embed="rId8"/>
            <a:srcRect l="11307" t="51279" r="26925" b="38307"/>
            <a:stretch/>
          </p:blipFill>
          <p:spPr>
            <a:xfrm>
              <a:off x="5808617" y="4257964"/>
              <a:ext cx="2736142" cy="264775"/>
            </a:xfrm>
            <a:prstGeom prst="rect">
              <a:avLst/>
            </a:prstGeom>
          </p:spPr>
        </p:pic>
        <p:sp>
          <p:nvSpPr>
            <p:cNvPr id="87" name="Retângulo 86"/>
            <p:cNvSpPr/>
            <p:nvPr/>
          </p:nvSpPr>
          <p:spPr>
            <a:xfrm>
              <a:off x="7141713" y="4248728"/>
              <a:ext cx="93080" cy="45719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88" name="Imagem 87"/>
            <p:cNvPicPr>
              <a:picLocks noChangeAspect="1"/>
            </p:cNvPicPr>
            <p:nvPr/>
          </p:nvPicPr>
          <p:blipFill rotWithShape="1">
            <a:blip r:embed="rId8"/>
            <a:srcRect l="30131" r="45612" b="56289"/>
            <a:stretch/>
          </p:blipFill>
          <p:spPr>
            <a:xfrm>
              <a:off x="6651004" y="3103541"/>
              <a:ext cx="1074497" cy="1111362"/>
            </a:xfrm>
            <a:prstGeom prst="rect">
              <a:avLst/>
            </a:prstGeom>
          </p:spPr>
        </p:pic>
        <p:sp>
          <p:nvSpPr>
            <p:cNvPr id="89" name="Retângulo 88"/>
            <p:cNvSpPr/>
            <p:nvPr/>
          </p:nvSpPr>
          <p:spPr>
            <a:xfrm>
              <a:off x="6037536" y="4508000"/>
              <a:ext cx="2278303" cy="481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0" name="Conexão reta 89"/>
            <p:cNvCxnSpPr/>
            <p:nvPr/>
          </p:nvCxnSpPr>
          <p:spPr>
            <a:xfrm>
              <a:off x="6623480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xão reta 90"/>
            <p:cNvCxnSpPr/>
            <p:nvPr/>
          </p:nvCxnSpPr>
          <p:spPr>
            <a:xfrm>
              <a:off x="6842555" y="45036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xão reta 91"/>
            <p:cNvCxnSpPr/>
            <p:nvPr/>
          </p:nvCxnSpPr>
          <p:spPr>
            <a:xfrm>
              <a:off x="7056861" y="45036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xão reta 92"/>
            <p:cNvCxnSpPr/>
            <p:nvPr/>
          </p:nvCxnSpPr>
          <p:spPr>
            <a:xfrm>
              <a:off x="7268793" y="45036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xão reta 93"/>
            <p:cNvCxnSpPr/>
            <p:nvPr/>
          </p:nvCxnSpPr>
          <p:spPr>
            <a:xfrm>
              <a:off x="7485505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xão reta 94"/>
            <p:cNvCxnSpPr/>
            <p:nvPr/>
          </p:nvCxnSpPr>
          <p:spPr>
            <a:xfrm>
              <a:off x="7704580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xão reta 95"/>
            <p:cNvCxnSpPr/>
            <p:nvPr/>
          </p:nvCxnSpPr>
          <p:spPr>
            <a:xfrm>
              <a:off x="7918886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xão reta 96"/>
            <p:cNvCxnSpPr/>
            <p:nvPr/>
          </p:nvCxnSpPr>
          <p:spPr>
            <a:xfrm>
              <a:off x="8130818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xão reta 97"/>
            <p:cNvCxnSpPr/>
            <p:nvPr/>
          </p:nvCxnSpPr>
          <p:spPr>
            <a:xfrm>
              <a:off x="6190082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xão reta 98"/>
            <p:cNvCxnSpPr/>
            <p:nvPr/>
          </p:nvCxnSpPr>
          <p:spPr>
            <a:xfrm>
              <a:off x="6409157" y="4500000"/>
              <a:ext cx="18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0" name="Imagem 9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8882" y="3823286"/>
            <a:ext cx="4764774" cy="2117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tângulo 100"/>
              <p:cNvSpPr/>
              <p:nvPr/>
            </p:nvSpPr>
            <p:spPr>
              <a:xfrm>
                <a:off x="10377643" y="4381114"/>
                <a:ext cx="11621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pt-PT" dirty="0" smtClean="0">
                    <a:solidFill>
                      <a:srgbClr val="C00000"/>
                    </a:solidFill>
                  </a:rPr>
                  <a:t>=2000 V</a:t>
                </a:r>
                <a:endParaRPr lang="pt-PT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1" name="Retângulo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7643" y="4381114"/>
                <a:ext cx="1162113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10000" r="-3665" b="-2666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CaixaDeTexto 104"/>
          <p:cNvSpPr txBox="1"/>
          <p:nvPr/>
        </p:nvSpPr>
        <p:spPr>
          <a:xfrm>
            <a:off x="8753754" y="6128045"/>
            <a:ext cx="327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Martinez-</a:t>
            </a:r>
            <a:r>
              <a:rPr lang="en-GB" sz="1400" dirty="0" err="1" smtClean="0">
                <a:solidFill>
                  <a:srgbClr val="0070C0"/>
                </a:solidFill>
              </a:rPr>
              <a:t>Lema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19(2024)P02037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42" name="Retângulo 41"/>
          <p:cNvSpPr/>
          <p:nvPr/>
        </p:nvSpPr>
        <p:spPr>
          <a:xfrm>
            <a:off x="169053" y="4758809"/>
            <a:ext cx="2731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l" sz="1400" u="sng" dirty="0" smtClean="0">
                <a:solidFill>
                  <a:schemeClr val="accent5"/>
                </a:solidFill>
              </a:rPr>
              <a:t>Policarpo </a:t>
            </a:r>
            <a:r>
              <a:rPr lang="gl" sz="1400" u="sng" dirty="0">
                <a:solidFill>
                  <a:schemeClr val="accent5"/>
                </a:solidFill>
              </a:rPr>
              <a:t>e. a. </a:t>
            </a:r>
            <a:r>
              <a:rPr lang="gl" sz="1400" u="sng" dirty="0" smtClean="0">
                <a:solidFill>
                  <a:schemeClr val="accent5"/>
                </a:solidFill>
              </a:rPr>
              <a:t>NIMA365(1995)568</a:t>
            </a:r>
            <a:r>
              <a:rPr lang="gl" sz="1400" dirty="0" smtClean="0"/>
              <a:t> </a:t>
            </a:r>
            <a:endParaRPr lang="pt-P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5511038" y="4276390"/>
                <a:ext cx="1177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pt-PT" dirty="0" smtClean="0"/>
                  <a:t>source</a:t>
                </a:r>
                <a:endParaRPr lang="pt-PT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038" y="4276390"/>
                <a:ext cx="117731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10000" r="-4145" b="-2666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xão reta 8"/>
          <p:cNvCxnSpPr/>
          <p:nvPr/>
        </p:nvCxnSpPr>
        <p:spPr>
          <a:xfrm flipH="1">
            <a:off x="5044032" y="4587942"/>
            <a:ext cx="938241" cy="56770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4700215" y="5460368"/>
            <a:ext cx="122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microstrips</a:t>
            </a:r>
            <a:endParaRPr lang="pt-PT" dirty="0"/>
          </a:p>
        </p:txBody>
      </p:sp>
      <p:sp>
        <p:nvSpPr>
          <p:cNvPr id="43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44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9601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12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2a. 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Microstrip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 plate in 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LXe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 (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LAr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 preliminary)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CaixaDeTexto 101"/>
              <p:cNvSpPr txBox="1"/>
              <p:nvPr/>
            </p:nvSpPr>
            <p:spPr>
              <a:xfrm>
                <a:off x="363151" y="3801568"/>
                <a:ext cx="40911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2000" b="1" dirty="0" smtClean="0">
                    <a:solidFill>
                      <a:srgbClr val="C00000"/>
                    </a:solidFill>
                  </a:rPr>
                  <a:t>35.5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pt-PT" sz="2000" b="1" dirty="0" smtClean="0">
                    <a:solidFill>
                      <a:srgbClr val="C00000"/>
                    </a:solidFill>
                  </a:rPr>
                  <a:t>2.6 VUV phot/</a:t>
                </a:r>
                <a:r>
                  <a:rPr lang="pt-PT" sz="2000" b="1" dirty="0" err="1" smtClean="0">
                    <a:solidFill>
                      <a:srgbClr val="C00000"/>
                    </a:solidFill>
                  </a:rPr>
                  <a:t>drifting</a:t>
                </a:r>
                <a:r>
                  <a:rPr lang="pt-PT" sz="2000" b="1" dirty="0" smtClean="0">
                    <a:solidFill>
                      <a:srgbClr val="C00000"/>
                    </a:solidFill>
                  </a:rPr>
                  <a:t> e</a:t>
                </a:r>
                <a:r>
                  <a:rPr lang="pt-PT" sz="2000" b="1" baseline="30000" dirty="0" smtClean="0">
                    <a:solidFill>
                      <a:srgbClr val="C00000"/>
                    </a:solidFill>
                  </a:rPr>
                  <a:t>-</a:t>
                </a:r>
                <a:r>
                  <a:rPr lang="pt-PT" sz="2000" b="1" dirty="0" smtClean="0">
                    <a:solidFill>
                      <a:srgbClr val="C00000"/>
                    </a:solidFill>
                  </a:rPr>
                  <a:t>  in </a:t>
                </a:r>
                <a14:m>
                  <m:oMath xmlns:m="http://schemas.openxmlformats.org/officeDocument/2006/math">
                    <m:r>
                      <a:rPr lang="pt-PT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GB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endParaRPr lang="pt-PT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2" name="CaixaDeTexto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51" y="3801568"/>
                <a:ext cx="4091185" cy="400110"/>
              </a:xfrm>
              <a:prstGeom prst="rect">
                <a:avLst/>
              </a:prstGeom>
              <a:blipFill rotWithShape="0">
                <a:blip r:embed="rId2"/>
                <a:stretch>
                  <a:fillRect l="-1639" t="-9231" b="-27692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" name="Imagem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533" y="894642"/>
            <a:ext cx="2957354" cy="2437533"/>
          </a:xfrm>
          <a:prstGeom prst="rect">
            <a:avLst/>
          </a:prstGeom>
        </p:spPr>
      </p:pic>
      <p:sp>
        <p:nvSpPr>
          <p:cNvPr id="104" name="CaixaDeTexto 103"/>
          <p:cNvSpPr txBox="1"/>
          <p:nvPr/>
        </p:nvSpPr>
        <p:spPr>
          <a:xfrm>
            <a:off x="8676666" y="1016684"/>
            <a:ext cx="1938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 smtClean="0"/>
              <a:t>Energy</a:t>
            </a:r>
            <a:r>
              <a:rPr lang="pt-PT" sz="1400" dirty="0" smtClean="0"/>
              <a:t> </a:t>
            </a:r>
            <a:r>
              <a:rPr lang="pt-PT" sz="1400" dirty="0" err="1" smtClean="0"/>
              <a:t>resolution</a:t>
            </a:r>
            <a:r>
              <a:rPr lang="pt-PT" sz="1400" dirty="0" smtClean="0"/>
              <a:t> (light)</a:t>
            </a:r>
            <a:endParaRPr lang="pt-PT" sz="1400" dirty="0"/>
          </a:p>
        </p:txBody>
      </p:sp>
      <p:sp>
        <p:nvSpPr>
          <p:cNvPr id="105" name="CaixaDeTexto 104"/>
          <p:cNvSpPr txBox="1"/>
          <p:nvPr/>
        </p:nvSpPr>
        <p:spPr>
          <a:xfrm>
            <a:off x="866103" y="3453912"/>
            <a:ext cx="327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Martinez-</a:t>
            </a:r>
            <a:r>
              <a:rPr lang="en-GB" sz="1400" dirty="0" err="1" smtClean="0">
                <a:solidFill>
                  <a:srgbClr val="0070C0"/>
                </a:solidFill>
              </a:rPr>
              <a:t>Lema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19(2024)P02037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42" name="Retângulo 41"/>
          <p:cNvSpPr/>
          <p:nvPr/>
        </p:nvSpPr>
        <p:spPr>
          <a:xfrm>
            <a:off x="4730209" y="3485557"/>
            <a:ext cx="2731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l" sz="1400" u="sng" dirty="0" smtClean="0">
                <a:solidFill>
                  <a:schemeClr val="accent5"/>
                </a:solidFill>
              </a:rPr>
              <a:t>Policarpo </a:t>
            </a:r>
            <a:r>
              <a:rPr lang="gl" sz="1400" u="sng" dirty="0">
                <a:solidFill>
                  <a:schemeClr val="accent5"/>
                </a:solidFill>
              </a:rPr>
              <a:t>e. a. </a:t>
            </a:r>
            <a:r>
              <a:rPr lang="gl" sz="1400" u="sng" dirty="0" smtClean="0">
                <a:solidFill>
                  <a:schemeClr val="accent5"/>
                </a:solidFill>
              </a:rPr>
              <a:t>NIMA365(1995)568</a:t>
            </a:r>
            <a:r>
              <a:rPr lang="gl" sz="1400" dirty="0" smtClean="0"/>
              <a:t> </a:t>
            </a:r>
            <a:endParaRPr lang="pt-PT" sz="1400" dirty="0"/>
          </a:p>
        </p:txBody>
      </p:sp>
      <p:grpSp>
        <p:nvGrpSpPr>
          <p:cNvPr id="11" name="Grupo 10"/>
          <p:cNvGrpSpPr/>
          <p:nvPr/>
        </p:nvGrpSpPr>
        <p:grpSpPr>
          <a:xfrm>
            <a:off x="866103" y="862548"/>
            <a:ext cx="3186562" cy="2558696"/>
            <a:chOff x="445123" y="973528"/>
            <a:chExt cx="3186562" cy="2558696"/>
          </a:xfrm>
        </p:grpSpPr>
        <p:pic>
          <p:nvPicPr>
            <p:cNvPr id="45" name="Google Shape;89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45123" y="973528"/>
              <a:ext cx="3186562" cy="23395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CaixaDeTexto 7"/>
            <p:cNvSpPr txBox="1"/>
            <p:nvPr/>
          </p:nvSpPr>
          <p:spPr>
            <a:xfrm>
              <a:off x="2182723" y="1225324"/>
              <a:ext cx="649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>
                  <a:solidFill>
                    <a:srgbClr val="C00000"/>
                  </a:solidFill>
                </a:rPr>
                <a:t>Light</a:t>
              </a:r>
              <a:endParaRPr lang="pt-PT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1365086" y="3162892"/>
              <a:ext cx="1535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PT" dirty="0" err="1" smtClean="0"/>
                <a:t>Anode</a:t>
              </a:r>
              <a:r>
                <a:rPr lang="pt-PT" dirty="0" smtClean="0"/>
                <a:t> </a:t>
              </a:r>
              <a:r>
                <a:rPr lang="pt-PT" dirty="0" err="1" smtClean="0"/>
                <a:t>voltage</a:t>
              </a:r>
              <a:endParaRPr lang="pt-PT" dirty="0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4400434" y="961828"/>
            <a:ext cx="3131695" cy="2523729"/>
            <a:chOff x="6064648" y="889830"/>
            <a:chExt cx="3131695" cy="2523729"/>
          </a:xfrm>
        </p:grpSpPr>
        <p:grpSp>
          <p:nvGrpSpPr>
            <p:cNvPr id="12" name="Grupo 11"/>
            <p:cNvGrpSpPr/>
            <p:nvPr/>
          </p:nvGrpSpPr>
          <p:grpSpPr>
            <a:xfrm>
              <a:off x="6064648" y="889830"/>
              <a:ext cx="3131695" cy="2303163"/>
              <a:chOff x="5021705" y="1009933"/>
              <a:chExt cx="3131695" cy="2303163"/>
            </a:xfrm>
          </p:grpSpPr>
          <p:pic>
            <p:nvPicPr>
              <p:cNvPr id="44" name="Google Shape;87;p1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021705" y="1009933"/>
                <a:ext cx="3131695" cy="230316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" name="CaixaDeTexto 45"/>
              <p:cNvSpPr txBox="1"/>
              <p:nvPr/>
            </p:nvSpPr>
            <p:spPr>
              <a:xfrm>
                <a:off x="5490553" y="1210041"/>
                <a:ext cx="8447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>
                    <a:solidFill>
                      <a:srgbClr val="C00000"/>
                    </a:solidFill>
                  </a:rPr>
                  <a:t>Charge</a:t>
                </a:r>
                <a:endParaRPr lang="pt-PT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8" name="CaixaDeTexto 47"/>
            <p:cNvSpPr txBox="1"/>
            <p:nvPr/>
          </p:nvSpPr>
          <p:spPr>
            <a:xfrm>
              <a:off x="6902052" y="3044227"/>
              <a:ext cx="1535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PT" dirty="0" err="1" smtClean="0"/>
                <a:t>Anode</a:t>
              </a:r>
              <a:r>
                <a:rPr lang="pt-PT" dirty="0" smtClean="0"/>
                <a:t> </a:t>
              </a:r>
              <a:r>
                <a:rPr lang="pt-PT" dirty="0" err="1" smtClean="0"/>
                <a:t>voltage</a:t>
              </a:r>
              <a:endParaRPr lang="pt-PT" dirty="0"/>
            </a:p>
          </p:txBody>
        </p:sp>
      </p:grpSp>
      <p:sp>
        <p:nvSpPr>
          <p:cNvPr id="52" name="CaixaDeTexto 51"/>
          <p:cNvSpPr txBox="1"/>
          <p:nvPr/>
        </p:nvSpPr>
        <p:spPr>
          <a:xfrm>
            <a:off x="8506353" y="3332175"/>
            <a:ext cx="327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Martinez-</a:t>
            </a:r>
            <a:r>
              <a:rPr lang="en-GB" sz="1400" dirty="0" err="1" smtClean="0">
                <a:solidFill>
                  <a:srgbClr val="0070C0"/>
                </a:solidFill>
              </a:rPr>
              <a:t>Lema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19(2024)P02037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51490" y="871164"/>
            <a:ext cx="634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rgbClr val="0070C0"/>
                </a:solidFill>
              </a:rPr>
              <a:t>LXe</a:t>
            </a:r>
            <a:endParaRPr lang="pt-PT" b="1" dirty="0">
              <a:solidFill>
                <a:srgbClr val="0070C0"/>
              </a:solidFill>
            </a:endParaRPr>
          </a:p>
        </p:txBody>
      </p:sp>
      <p:pic>
        <p:nvPicPr>
          <p:cNvPr id="55" name="Google Shape;11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86066" y="4345843"/>
            <a:ext cx="2944143" cy="208706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113;p18"/>
          <p:cNvSpPr txBox="1"/>
          <p:nvPr/>
        </p:nvSpPr>
        <p:spPr>
          <a:xfrm rot="19651059">
            <a:off x="237033" y="5247043"/>
            <a:ext cx="1669378" cy="363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FF0000"/>
                </a:solidFill>
              </a:rPr>
              <a:t>preliminary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63151" y="4559241"/>
            <a:ext cx="609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err="1" smtClean="0">
                <a:solidFill>
                  <a:srgbClr val="0070C0"/>
                </a:solidFill>
              </a:rPr>
              <a:t>LAr</a:t>
            </a:r>
            <a:endParaRPr lang="pt-PT" b="1" dirty="0">
              <a:solidFill>
                <a:srgbClr val="0070C0"/>
              </a:solidFill>
            </a:endParaRPr>
          </a:p>
        </p:txBody>
      </p:sp>
      <p:sp>
        <p:nvSpPr>
          <p:cNvPr id="59" name="CaixaDeTexto 58"/>
          <p:cNvSpPr txBox="1"/>
          <p:nvPr/>
        </p:nvSpPr>
        <p:spPr>
          <a:xfrm>
            <a:off x="4761313" y="5944243"/>
            <a:ext cx="2483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Martinez-</a:t>
            </a:r>
            <a:r>
              <a:rPr lang="en-GB" sz="1400" dirty="0" err="1" smtClean="0">
                <a:solidFill>
                  <a:srgbClr val="0070C0"/>
                </a:solidFill>
              </a:rPr>
              <a:t>Lema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LIDINE2024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027782" y="4778982"/>
            <a:ext cx="631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Same</a:t>
            </a:r>
            <a:r>
              <a:rPr lang="pt-PT" dirty="0" smtClean="0"/>
              <a:t> </a:t>
            </a:r>
            <a:r>
              <a:rPr lang="pt-PT" dirty="0" err="1" smtClean="0"/>
              <a:t>geometry</a:t>
            </a:r>
            <a:r>
              <a:rPr lang="pt-PT" dirty="0" smtClean="0"/>
              <a:t> as for </a:t>
            </a:r>
            <a:r>
              <a:rPr lang="pt-PT" dirty="0" err="1" smtClean="0"/>
              <a:t>LXe</a:t>
            </a:r>
            <a:r>
              <a:rPr lang="pt-PT" dirty="0" smtClean="0"/>
              <a:t> (PMT </a:t>
            </a:r>
            <a:r>
              <a:rPr lang="pt-PT" dirty="0" err="1" smtClean="0"/>
              <a:t>quartz</a:t>
            </a:r>
            <a:r>
              <a:rPr lang="pt-PT" dirty="0" smtClean="0"/>
              <a:t> </a:t>
            </a:r>
            <a:r>
              <a:rPr lang="pt-PT" dirty="0" err="1" smtClean="0"/>
              <a:t>window</a:t>
            </a:r>
            <a:r>
              <a:rPr lang="pt-PT" dirty="0" smtClean="0"/>
              <a:t> </a:t>
            </a:r>
            <a:r>
              <a:rPr lang="pt-PT" dirty="0" err="1" smtClean="0"/>
              <a:t>covered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TPB)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ixaDeTexto 59"/>
              <p:cNvSpPr txBox="1"/>
              <p:nvPr/>
            </p:nvSpPr>
            <p:spPr>
              <a:xfrm>
                <a:off x="5027782" y="5341645"/>
                <a:ext cx="36488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S2 </a:t>
                </a:r>
                <a:r>
                  <a:rPr lang="pt-PT" dirty="0" err="1" smtClean="0"/>
                  <a:t>signall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by</a:t>
                </a:r>
                <a:r>
                  <a:rPr lang="pt-PT" dirty="0" smtClean="0"/>
                  <a:t> a factor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dirty="0" smtClean="0"/>
                  <a:t>100 </a:t>
                </a:r>
                <a:r>
                  <a:rPr lang="pt-PT" dirty="0" err="1" smtClean="0"/>
                  <a:t>smaller</a:t>
                </a:r>
                <a:endParaRPr lang="pt-PT" dirty="0"/>
              </a:p>
            </p:txBody>
          </p:sp>
        </mc:Choice>
        <mc:Fallback xmlns="">
          <p:sp>
            <p:nvSpPr>
              <p:cNvPr id="60" name="CaixaDe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782" y="5341645"/>
                <a:ext cx="3648884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505" t="-8197" r="-669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aixaDeTexto 60"/>
          <p:cNvSpPr txBox="1"/>
          <p:nvPr/>
        </p:nvSpPr>
        <p:spPr>
          <a:xfrm>
            <a:off x="3403641" y="4538743"/>
            <a:ext cx="64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C00000"/>
                </a:solidFill>
              </a:rPr>
              <a:t>Light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30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9845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/>
          <p:cNvPicPr>
            <a:picLocks noChangeAspect="1"/>
          </p:cNvPicPr>
          <p:nvPr/>
        </p:nvPicPr>
        <p:blipFill rotWithShape="1">
          <a:blip r:embed="rId2"/>
          <a:srcRect t="7075" r="25215"/>
          <a:stretch/>
        </p:blipFill>
        <p:spPr>
          <a:xfrm>
            <a:off x="157435" y="3928608"/>
            <a:ext cx="3222937" cy="2626625"/>
          </a:xfrm>
          <a:prstGeom prst="rect">
            <a:avLst/>
          </a:prstGeom>
        </p:spPr>
      </p:pic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13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2b. Virtual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Cathode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Chamber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(VCC)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vs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sz="3200" b="1" dirty="0" err="1" smtClean="0">
                <a:solidFill>
                  <a:srgbClr val="0070C0"/>
                </a:solidFill>
                <a:latin typeface="+mn-lt"/>
              </a:rPr>
              <a:t>Microstrip</a:t>
            </a:r>
            <a:r>
              <a:rPr lang="en-GB" sz="3200" b="1" dirty="0" smtClean="0">
                <a:solidFill>
                  <a:srgbClr val="0070C0"/>
                </a:solidFill>
                <a:latin typeface="+mn-lt"/>
              </a:rPr>
              <a:t> plate</a:t>
            </a:r>
            <a:endParaRPr lang="pt-PT" sz="32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157435" y="913140"/>
            <a:ext cx="5018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cathode strips; </a:t>
            </a:r>
            <a:r>
              <a:rPr lang="en-GB" b="1" dirty="0" smtClean="0"/>
              <a:t>the cathode is on the other side of the plate </a:t>
            </a:r>
            <a:r>
              <a:rPr lang="gl" sz="1400" u="sng" dirty="0">
                <a:solidFill>
                  <a:schemeClr val="accent5"/>
                </a:solidFill>
              </a:rPr>
              <a:t>(Capeans </a:t>
            </a:r>
            <a:r>
              <a:rPr lang="gl" sz="1400" u="sng" dirty="0" smtClean="0">
                <a:solidFill>
                  <a:schemeClr val="accent5"/>
                </a:solidFill>
              </a:rPr>
              <a:t>e. a. NIMA400(1997)17)</a:t>
            </a:r>
            <a:endParaRPr lang="pt-PT" sz="2000" dirty="0"/>
          </a:p>
        </p:txBody>
      </p:sp>
      <p:pic>
        <p:nvPicPr>
          <p:cNvPr id="40" name="Google Shape;148;p20"/>
          <p:cNvPicPr preferRelativeResize="0"/>
          <p:nvPr/>
        </p:nvPicPr>
        <p:blipFill rotWithShape="1">
          <a:blip r:embed="rId3">
            <a:alphaModFix/>
          </a:blip>
          <a:srcRect t="6593" r="7113"/>
          <a:stretch/>
        </p:blipFill>
        <p:spPr>
          <a:xfrm>
            <a:off x="299370" y="1559471"/>
            <a:ext cx="3187761" cy="2626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/>
          <p:cNvSpPr txBox="1"/>
          <p:nvPr/>
        </p:nvSpPr>
        <p:spPr>
          <a:xfrm>
            <a:off x="1089212" y="1712356"/>
            <a:ext cx="56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VCC</a:t>
            </a:r>
            <a:endParaRPr lang="pt-PT" b="1" dirty="0">
              <a:solidFill>
                <a:srgbClr val="C00000"/>
              </a:solidFill>
            </a:endParaRPr>
          </a:p>
        </p:txBody>
      </p:sp>
      <p:pic>
        <p:nvPicPr>
          <p:cNvPr id="30" name="Google Shape;125;p19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3565" y="1769768"/>
            <a:ext cx="3600000" cy="2787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/>
          <p:cNvSpPr txBox="1"/>
          <p:nvPr/>
        </p:nvSpPr>
        <p:spPr>
          <a:xfrm>
            <a:off x="5837165" y="866294"/>
            <a:ext cx="2104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Computations</a:t>
            </a:r>
            <a:r>
              <a:rPr lang="pt-PT" dirty="0" smtClean="0"/>
              <a:t> </a:t>
            </a:r>
            <a:r>
              <a:rPr lang="pt-PT" dirty="0" err="1" smtClean="0"/>
              <a:t>using</a:t>
            </a:r>
            <a:r>
              <a:rPr lang="pt-PT" dirty="0" smtClean="0"/>
              <a:t> </a:t>
            </a:r>
            <a:endParaRPr lang="pt-PT" dirty="0"/>
          </a:p>
        </p:txBody>
      </p:sp>
      <p:pic>
        <p:nvPicPr>
          <p:cNvPr id="31" name="Google Shape;124;p19"/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59096" y="1711270"/>
            <a:ext cx="3600000" cy="292324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/>
              <p:cNvSpPr txBox="1"/>
              <p:nvPr/>
            </p:nvSpPr>
            <p:spPr>
              <a:xfrm>
                <a:off x="4843420" y="4372952"/>
                <a:ext cx="253338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0" dirty="0" smtClean="0"/>
                  <a:t>Distance from strip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pt-PT" dirty="0"/>
              </a:p>
            </p:txBody>
          </p:sp>
        </mc:Choice>
        <mc:Fallback xmlns="">
          <p:sp>
            <p:nvSpPr>
              <p:cNvPr id="11" name="CaixaDe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420" y="4372952"/>
                <a:ext cx="253338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2169" t="-8197" r="-482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ixaDeTexto 31"/>
              <p:cNvSpPr txBox="1"/>
              <p:nvPr/>
            </p:nvSpPr>
            <p:spPr>
              <a:xfrm rot="16200000">
                <a:off x="3348604" y="2775167"/>
                <a:ext cx="112338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PT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pt-PT" dirty="0" smtClean="0"/>
                  <a:t> (kV/cm)</a:t>
                </a:r>
                <a:endParaRPr lang="pt-PT" dirty="0"/>
              </a:p>
            </p:txBody>
          </p:sp>
        </mc:Choice>
        <mc:Fallback xmlns="">
          <p:sp>
            <p:nvSpPr>
              <p:cNvPr id="32" name="CaixaDeTex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348604" y="2775167"/>
                <a:ext cx="1123384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8197" t="-4865" r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aixaDeTexto 32"/>
          <p:cNvSpPr txBox="1"/>
          <p:nvPr/>
        </p:nvSpPr>
        <p:spPr>
          <a:xfrm rot="16200000">
            <a:off x="6904633" y="2834165"/>
            <a:ext cx="27082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dirty="0" err="1" smtClean="0"/>
              <a:t>Photon</a:t>
            </a:r>
            <a:r>
              <a:rPr lang="pt-PT" dirty="0" smtClean="0"/>
              <a:t> yield (per </a:t>
            </a:r>
            <a:r>
              <a:rPr lang="pt-PT" dirty="0" err="1" smtClean="0"/>
              <a:t>electron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34" name="CaixaDeTexto 33"/>
          <p:cNvSpPr txBox="1"/>
          <p:nvPr/>
        </p:nvSpPr>
        <p:spPr>
          <a:xfrm>
            <a:off x="9350528" y="4444570"/>
            <a:ext cx="19651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dirty="0" err="1" smtClean="0"/>
              <a:t>Anode</a:t>
            </a:r>
            <a:r>
              <a:rPr lang="pt-PT" dirty="0" smtClean="0"/>
              <a:t> </a:t>
            </a:r>
            <a:r>
              <a:rPr lang="pt-PT" dirty="0" err="1" smtClean="0"/>
              <a:t>voltage</a:t>
            </a:r>
            <a:r>
              <a:rPr lang="pt-PT" dirty="0" smtClean="0"/>
              <a:t> (kV)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/>
              <p:cNvSpPr txBox="1"/>
              <p:nvPr/>
            </p:nvSpPr>
            <p:spPr>
              <a:xfrm>
                <a:off x="5740207" y="3010917"/>
                <a:ext cx="541084" cy="18134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sz="1200" dirty="0" smtClean="0"/>
                  <a:t>10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PT" sz="1200" dirty="0" smtClean="0"/>
                  <a:t>m</a:t>
                </a:r>
                <a:endParaRPr lang="pt-PT" sz="1400" dirty="0"/>
              </a:p>
            </p:txBody>
          </p:sp>
        </mc:Choice>
        <mc:Fallback xmlns="">
          <p:sp>
            <p:nvSpPr>
              <p:cNvPr id="13" name="CaixaDe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207" y="3010917"/>
                <a:ext cx="541084" cy="181340"/>
              </a:xfrm>
              <a:prstGeom prst="rect">
                <a:avLst/>
              </a:prstGeom>
              <a:blipFill rotWithShape="0">
                <a:blip r:embed="rId8"/>
                <a:stretch>
                  <a:fillRect l="-3409" t="-26667" r="-14773" b="-5000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6330703" y="3057115"/>
            <a:ext cx="72000" cy="72000"/>
          </a:xfrm>
          <a:prstGeom prst="ellipse">
            <a:avLst/>
          </a:prstGeom>
          <a:solidFill>
            <a:srgbClr val="FF00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Oval 36"/>
          <p:cNvSpPr/>
          <p:nvPr/>
        </p:nvSpPr>
        <p:spPr>
          <a:xfrm>
            <a:off x="6651533" y="3064625"/>
            <a:ext cx="72000" cy="72000"/>
          </a:xfrm>
          <a:prstGeom prst="ellipse">
            <a:avLst/>
          </a:prstGeom>
          <a:solidFill>
            <a:srgbClr val="FF00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ixaDeTexto 37"/>
              <p:cNvSpPr txBox="1"/>
              <p:nvPr/>
            </p:nvSpPr>
            <p:spPr>
              <a:xfrm>
                <a:off x="6748252" y="3018831"/>
                <a:ext cx="541084" cy="18134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sz="1200" dirty="0" smtClean="0"/>
                  <a:t>20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PT" sz="1200" dirty="0" smtClean="0"/>
                  <a:t>m</a:t>
                </a:r>
                <a:endParaRPr lang="pt-PT" sz="1400" dirty="0"/>
              </a:p>
            </p:txBody>
          </p:sp>
        </mc:Choice>
        <mc:Fallback xmlns="">
          <p:sp>
            <p:nvSpPr>
              <p:cNvPr id="38" name="CaixaDeTexto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252" y="3018831"/>
                <a:ext cx="541084" cy="181340"/>
              </a:xfrm>
              <a:prstGeom prst="rect">
                <a:avLst/>
              </a:prstGeom>
              <a:blipFill rotWithShape="0">
                <a:blip r:embed="rId9"/>
                <a:stretch>
                  <a:fillRect l="-2247" t="-26667" r="-14607" b="-53333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ixaDeTexto 14"/>
          <p:cNvSpPr txBox="1"/>
          <p:nvPr/>
        </p:nvSpPr>
        <p:spPr>
          <a:xfrm>
            <a:off x="4320640" y="5287068"/>
            <a:ext cx="632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For </a:t>
            </a:r>
            <a:r>
              <a:rPr lang="pt-PT" dirty="0" err="1"/>
              <a:t>same</a:t>
            </a:r>
            <a:r>
              <a:rPr lang="pt-PT" dirty="0"/>
              <a:t> </a:t>
            </a:r>
            <a:r>
              <a:rPr lang="pt-PT" dirty="0" err="1" smtClean="0"/>
              <a:t>voltage</a:t>
            </a:r>
            <a:r>
              <a:rPr lang="pt-PT" dirty="0" smtClean="0"/>
              <a:t>, </a:t>
            </a:r>
            <a:r>
              <a:rPr lang="pt-PT" dirty="0" err="1" smtClean="0"/>
              <a:t>microstrip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better</a:t>
            </a:r>
            <a:r>
              <a:rPr lang="pt-PT" dirty="0" smtClean="0"/>
              <a:t> </a:t>
            </a:r>
            <a:r>
              <a:rPr lang="pt-PT" dirty="0" err="1" smtClean="0"/>
              <a:t>than</a:t>
            </a:r>
            <a:r>
              <a:rPr lang="pt-PT" dirty="0" smtClean="0"/>
              <a:t> </a:t>
            </a:r>
            <a:r>
              <a:rPr lang="pt-PT" dirty="0" err="1" smtClean="0"/>
              <a:t>other</a:t>
            </a:r>
            <a:r>
              <a:rPr lang="pt-PT" dirty="0" smtClean="0"/>
              <a:t> </a:t>
            </a:r>
            <a:r>
              <a:rPr lang="pt-PT" dirty="0" err="1" smtClean="0"/>
              <a:t>configurations</a:t>
            </a: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320640" y="5766173"/>
            <a:ext cx="751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However</a:t>
            </a:r>
            <a:r>
              <a:rPr lang="pt-PT" dirty="0" smtClean="0"/>
              <a:t>, </a:t>
            </a:r>
            <a:r>
              <a:rPr lang="pt-PT" dirty="0" err="1" smtClean="0"/>
              <a:t>higher</a:t>
            </a:r>
            <a:r>
              <a:rPr lang="pt-PT" dirty="0" smtClean="0"/>
              <a:t> </a:t>
            </a:r>
            <a:r>
              <a:rPr lang="pt-PT" dirty="0" err="1" smtClean="0"/>
              <a:t>voltages</a:t>
            </a:r>
            <a:r>
              <a:rPr lang="pt-PT" dirty="0" smtClean="0"/>
              <a:t> can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applied</a:t>
            </a:r>
            <a:r>
              <a:rPr lang="pt-PT" dirty="0" smtClean="0"/>
              <a:t> to VCC </a:t>
            </a:r>
            <a:r>
              <a:rPr lang="pt-PT" dirty="0" err="1" smtClean="0"/>
              <a:t>than</a:t>
            </a:r>
            <a:r>
              <a:rPr lang="pt-PT" dirty="0" smtClean="0"/>
              <a:t> to a </a:t>
            </a:r>
            <a:r>
              <a:rPr lang="pt-PT" dirty="0" err="1" smtClean="0"/>
              <a:t>microstrip</a:t>
            </a:r>
            <a:r>
              <a:rPr lang="pt-PT" dirty="0" smtClean="0"/>
              <a:t> </a:t>
            </a:r>
            <a:r>
              <a:rPr lang="pt-PT" dirty="0" err="1" smtClean="0"/>
              <a:t>plate</a:t>
            </a:r>
            <a:endParaRPr lang="pt-PT" dirty="0"/>
          </a:p>
        </p:txBody>
      </p:sp>
      <p:cxnSp>
        <p:nvCxnSpPr>
          <p:cNvPr id="20" name="Conexão reta 19"/>
          <p:cNvCxnSpPr/>
          <p:nvPr/>
        </p:nvCxnSpPr>
        <p:spPr>
          <a:xfrm flipH="1">
            <a:off x="8711512" y="3696679"/>
            <a:ext cx="577231" cy="0"/>
          </a:xfrm>
          <a:prstGeom prst="line">
            <a:avLst/>
          </a:prstGeom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8698974" y="3461709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 err="1" smtClean="0">
                <a:solidFill>
                  <a:srgbClr val="C00000"/>
                </a:solidFill>
              </a:rPr>
              <a:t>Our</a:t>
            </a:r>
            <a:r>
              <a:rPr lang="pt-PT" sz="1100" dirty="0" smtClean="0">
                <a:solidFill>
                  <a:srgbClr val="C00000"/>
                </a:solidFill>
              </a:rPr>
              <a:t> </a:t>
            </a:r>
            <a:r>
              <a:rPr lang="pt-PT" sz="1100" dirty="0" err="1" smtClean="0">
                <a:solidFill>
                  <a:srgbClr val="C00000"/>
                </a:solidFill>
              </a:rPr>
              <a:t>best</a:t>
            </a:r>
            <a:endParaRPr lang="pt-PT" sz="1100" dirty="0">
              <a:solidFill>
                <a:srgbClr val="C00000"/>
              </a:solidFill>
            </a:endParaRPr>
          </a:p>
        </p:txBody>
      </p:sp>
      <p:cxnSp>
        <p:nvCxnSpPr>
          <p:cNvPr id="46" name="Conexão reta 45"/>
          <p:cNvCxnSpPr/>
          <p:nvPr/>
        </p:nvCxnSpPr>
        <p:spPr>
          <a:xfrm flipH="1">
            <a:off x="8758324" y="3289157"/>
            <a:ext cx="1440000" cy="0"/>
          </a:xfrm>
          <a:prstGeom prst="line">
            <a:avLst/>
          </a:prstGeom>
          <a:ln w="22225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xão reta 46"/>
          <p:cNvCxnSpPr/>
          <p:nvPr/>
        </p:nvCxnSpPr>
        <p:spPr>
          <a:xfrm rot="5400000" flipH="1">
            <a:off x="9742681" y="3748919"/>
            <a:ext cx="936000" cy="0"/>
          </a:xfrm>
          <a:prstGeom prst="line">
            <a:avLst/>
          </a:prstGeom>
          <a:ln w="22225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/>
          <p:cNvSpPr txBox="1"/>
          <p:nvPr/>
        </p:nvSpPr>
        <p:spPr>
          <a:xfrm>
            <a:off x="8698974" y="3032888"/>
            <a:ext cx="1330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 err="1" smtClean="0">
                <a:solidFill>
                  <a:srgbClr val="C00000"/>
                </a:solidFill>
              </a:rPr>
              <a:t>Good</a:t>
            </a:r>
            <a:r>
              <a:rPr lang="pt-PT" sz="1100" dirty="0" smtClean="0">
                <a:solidFill>
                  <a:srgbClr val="C00000"/>
                </a:solidFill>
              </a:rPr>
              <a:t> chance to </a:t>
            </a:r>
            <a:r>
              <a:rPr lang="pt-PT" sz="1100" dirty="0" err="1" smtClean="0">
                <a:solidFill>
                  <a:srgbClr val="C00000"/>
                </a:solidFill>
              </a:rPr>
              <a:t>get</a:t>
            </a:r>
            <a:r>
              <a:rPr lang="pt-PT" sz="1100" dirty="0" smtClean="0">
                <a:solidFill>
                  <a:srgbClr val="C00000"/>
                </a:solidFill>
              </a:rPr>
              <a:t> </a:t>
            </a:r>
            <a:endParaRPr lang="pt-PT" sz="1100" dirty="0">
              <a:solidFill>
                <a:srgbClr val="C00000"/>
              </a:solidFill>
            </a:endParaRPr>
          </a:p>
        </p:txBody>
      </p:sp>
      <p:sp>
        <p:nvSpPr>
          <p:cNvPr id="49" name="CaixaDeTexto 48"/>
          <p:cNvSpPr txBox="1"/>
          <p:nvPr/>
        </p:nvSpPr>
        <p:spPr>
          <a:xfrm>
            <a:off x="8897546" y="4831157"/>
            <a:ext cx="327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Martinez-</a:t>
            </a:r>
            <a:r>
              <a:rPr lang="en-GB" sz="1400" dirty="0" err="1" smtClean="0">
                <a:solidFill>
                  <a:srgbClr val="0070C0"/>
                </a:solidFill>
              </a:rPr>
              <a:t>Lema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19(2024)P02037</a:t>
            </a:r>
            <a:endParaRPr lang="pt-PT" sz="1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ixaDeTexto 34"/>
              <p:cNvSpPr txBox="1"/>
              <p:nvPr/>
            </p:nvSpPr>
            <p:spPr>
              <a:xfrm>
                <a:off x="7863752" y="885770"/>
                <a:ext cx="25266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𝐸𝐿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=412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𝑘𝑉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pt-PT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𝐶𝑀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725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𝑘𝑉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35" name="CaixaDeTex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3752" y="885770"/>
                <a:ext cx="2526654" cy="646331"/>
              </a:xfrm>
              <a:prstGeom prst="rect">
                <a:avLst/>
              </a:prstGeom>
              <a:blipFill rotWithShape="0">
                <a:blip r:embed="rId10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4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730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14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2b. VCC –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results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in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LXe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aixaDeTexto 104"/>
          <p:cNvSpPr txBox="1"/>
          <p:nvPr/>
        </p:nvSpPr>
        <p:spPr>
          <a:xfrm>
            <a:off x="9963386" y="6236854"/>
            <a:ext cx="215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Martinez-</a:t>
            </a:r>
            <a:r>
              <a:rPr lang="en-GB" sz="1200" dirty="0" err="1" smtClean="0">
                <a:solidFill>
                  <a:srgbClr val="0070C0"/>
                </a:solidFill>
              </a:rPr>
              <a:t>Lema</a:t>
            </a:r>
            <a:r>
              <a:rPr lang="en-GB" sz="1200" dirty="0" smtClean="0">
                <a:solidFill>
                  <a:srgbClr val="0070C0"/>
                </a:solidFill>
              </a:rPr>
              <a:t> </a:t>
            </a:r>
            <a:r>
              <a:rPr lang="en-GB" sz="1200" dirty="0" err="1" smtClean="0">
                <a:solidFill>
                  <a:srgbClr val="0070C0"/>
                </a:solidFill>
              </a:rPr>
              <a:t>e.a</a:t>
            </a:r>
            <a:r>
              <a:rPr lang="en-GB" sz="1200" dirty="0" smtClean="0">
                <a:solidFill>
                  <a:srgbClr val="0070C0"/>
                </a:solidFill>
              </a:rPr>
              <a:t>. LIDINE2024</a:t>
            </a:r>
            <a:endParaRPr lang="pt-PT" sz="1200" dirty="0">
              <a:solidFill>
                <a:srgbClr val="0070C0"/>
              </a:solidFill>
            </a:endParaRPr>
          </a:p>
        </p:txBody>
      </p:sp>
      <p:pic>
        <p:nvPicPr>
          <p:cNvPr id="43" name="Google Shape;154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8067" y="1042606"/>
            <a:ext cx="2637358" cy="198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" name="Google Shape;155;p20"/>
          <p:cNvCxnSpPr/>
          <p:nvPr/>
        </p:nvCxnSpPr>
        <p:spPr>
          <a:xfrm rot="10800000">
            <a:off x="1990469" y="2550191"/>
            <a:ext cx="544500" cy="579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Google Shape;156;p20"/>
              <p:cNvSpPr txBox="1"/>
              <p:nvPr/>
            </p:nvSpPr>
            <p:spPr>
              <a:xfrm>
                <a:off x="442183" y="3041239"/>
                <a:ext cx="2803283" cy="4259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 smtClean="0">
                    <a:solidFill>
                      <a:srgbClr val="C00000"/>
                    </a:solidFill>
                  </a:rPr>
                  <a:t>anode strip (Cr) 2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 smtClean="0">
                    <a:solidFill>
                      <a:srgbClr val="C00000"/>
                    </a:solidFill>
                  </a:rPr>
                  <a:t>m wide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5" name="Google Shape;156;p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83" y="3041239"/>
                <a:ext cx="2803283" cy="425969"/>
              </a:xfrm>
              <a:prstGeom prst="rect">
                <a:avLst/>
              </a:prstGeom>
              <a:blipFill rotWithShape="0">
                <a:blip r:embed="rId3"/>
                <a:stretch>
                  <a:fillRect b="-1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335" y="765329"/>
            <a:ext cx="3649959" cy="3099318"/>
          </a:xfrm>
          <a:prstGeom prst="rect">
            <a:avLst/>
          </a:prstGeom>
        </p:spPr>
      </p:pic>
      <p:sp>
        <p:nvSpPr>
          <p:cNvPr id="17" name="Google Shape;180;p22"/>
          <p:cNvSpPr txBox="1"/>
          <p:nvPr/>
        </p:nvSpPr>
        <p:spPr>
          <a:xfrm>
            <a:off x="8180004" y="1086987"/>
            <a:ext cx="2203926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source</a:t>
            </a:r>
            <a:r>
              <a:rPr lang="gl" dirty="0">
                <a:solidFill>
                  <a:srgbClr val="000000"/>
                </a:solidFill>
              </a:rPr>
              <a:t>  = -2.0 kV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cathode</a:t>
            </a:r>
            <a:r>
              <a:rPr lang="gl" dirty="0">
                <a:solidFill>
                  <a:srgbClr val="000000"/>
                </a:solidFill>
              </a:rPr>
              <a:t> = ground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back     </a:t>
            </a:r>
            <a:r>
              <a:rPr lang="gl" dirty="0">
                <a:solidFill>
                  <a:srgbClr val="000000"/>
                </a:solidFill>
              </a:rPr>
              <a:t> = -2.0 kV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anode   </a:t>
            </a:r>
            <a:r>
              <a:rPr lang="gl" dirty="0">
                <a:solidFill>
                  <a:srgbClr val="000000"/>
                </a:solidFill>
              </a:rPr>
              <a:t> = +1.6 </a:t>
            </a:r>
            <a:r>
              <a:rPr lang="gl" dirty="0" smtClean="0">
                <a:solidFill>
                  <a:srgbClr val="000000"/>
                </a:solidFill>
              </a:rPr>
              <a:t>kV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8" name="Google Shape;190;p22"/>
          <p:cNvSpPr txBox="1"/>
          <p:nvPr/>
        </p:nvSpPr>
        <p:spPr>
          <a:xfrm>
            <a:off x="8217804" y="2488971"/>
            <a:ext cx="2128326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source</a:t>
            </a:r>
            <a:r>
              <a:rPr lang="gl" dirty="0">
                <a:solidFill>
                  <a:srgbClr val="000000"/>
                </a:solidFill>
              </a:rPr>
              <a:t>  = - 2.0   kV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back     </a:t>
            </a:r>
            <a:r>
              <a:rPr lang="gl" dirty="0">
                <a:solidFill>
                  <a:srgbClr val="000000"/>
                </a:solidFill>
              </a:rPr>
              <a:t> = - </a:t>
            </a:r>
            <a:r>
              <a:rPr lang="gl" dirty="0"/>
              <a:t>1.75</a:t>
            </a:r>
            <a:r>
              <a:rPr lang="gl" dirty="0">
                <a:solidFill>
                  <a:srgbClr val="000000"/>
                </a:solidFill>
              </a:rPr>
              <a:t> kV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>
                <a:solidFill>
                  <a:srgbClr val="000000"/>
                </a:solidFill>
              </a:rPr>
              <a:t>V</a:t>
            </a:r>
            <a:r>
              <a:rPr lang="gl" baseline="-25000" dirty="0">
                <a:solidFill>
                  <a:srgbClr val="000000"/>
                </a:solidFill>
              </a:rPr>
              <a:t>anode   </a:t>
            </a:r>
            <a:r>
              <a:rPr lang="gl" dirty="0">
                <a:solidFill>
                  <a:srgbClr val="000000"/>
                </a:solidFill>
              </a:rPr>
              <a:t> = +3</a:t>
            </a:r>
            <a:r>
              <a:rPr lang="gl" dirty="0"/>
              <a:t>.25</a:t>
            </a:r>
            <a:r>
              <a:rPr lang="gl" dirty="0">
                <a:solidFill>
                  <a:srgbClr val="000000"/>
                </a:solidFill>
              </a:rPr>
              <a:t> </a:t>
            </a:r>
            <a:r>
              <a:rPr lang="gl" dirty="0" smtClean="0">
                <a:solidFill>
                  <a:srgbClr val="000000"/>
                </a:solidFill>
              </a:rPr>
              <a:t>kV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0346130" y="1740534"/>
            <a:ext cx="1269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l-GR" b="1" dirty="0">
                <a:solidFill>
                  <a:srgbClr val="9900FF"/>
                </a:solidFill>
              </a:rPr>
              <a:t>Δ</a:t>
            </a:r>
            <a:r>
              <a:rPr lang="pt-PT" b="1" dirty="0">
                <a:solidFill>
                  <a:srgbClr val="9900FF"/>
                </a:solidFill>
              </a:rPr>
              <a:t>V </a:t>
            </a:r>
            <a:r>
              <a:rPr lang="pt-PT" b="1" dirty="0" smtClean="0">
                <a:solidFill>
                  <a:srgbClr val="9900FF"/>
                </a:solidFill>
              </a:rPr>
              <a:t>= </a:t>
            </a:r>
            <a:r>
              <a:rPr lang="pt-PT" b="1" dirty="0">
                <a:solidFill>
                  <a:srgbClr val="9900FF"/>
                </a:solidFill>
              </a:rPr>
              <a:t>1.6 kV</a:t>
            </a:r>
          </a:p>
        </p:txBody>
      </p:sp>
      <p:sp>
        <p:nvSpPr>
          <p:cNvPr id="9" name="Retângulo 8"/>
          <p:cNvSpPr/>
          <p:nvPr/>
        </p:nvSpPr>
        <p:spPr>
          <a:xfrm>
            <a:off x="10403241" y="2908281"/>
            <a:ext cx="1269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b="1" dirty="0">
                <a:solidFill>
                  <a:srgbClr val="9900FF"/>
                </a:solidFill>
              </a:rPr>
              <a:t>Δ</a:t>
            </a:r>
            <a:r>
              <a:rPr lang="pt-PT" b="1" dirty="0">
                <a:solidFill>
                  <a:srgbClr val="9900FF"/>
                </a:solidFill>
              </a:rPr>
              <a:t>V </a:t>
            </a:r>
            <a:r>
              <a:rPr lang="pt-PT" b="1" dirty="0" smtClean="0">
                <a:solidFill>
                  <a:srgbClr val="9900FF"/>
                </a:solidFill>
              </a:rPr>
              <a:t>= </a:t>
            </a:r>
            <a:r>
              <a:rPr lang="pt-PT" b="1" dirty="0">
                <a:solidFill>
                  <a:srgbClr val="9900FF"/>
                </a:solidFill>
              </a:rPr>
              <a:t>5.0 kV</a:t>
            </a:r>
          </a:p>
        </p:txBody>
      </p:sp>
      <p:cxnSp>
        <p:nvCxnSpPr>
          <p:cNvPr id="12" name="Conexão reta 11"/>
          <p:cNvCxnSpPr/>
          <p:nvPr/>
        </p:nvCxnSpPr>
        <p:spPr>
          <a:xfrm>
            <a:off x="9954642" y="2996787"/>
            <a:ext cx="429288" cy="138977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ta 24"/>
          <p:cNvCxnSpPr/>
          <p:nvPr/>
        </p:nvCxnSpPr>
        <p:spPr>
          <a:xfrm flipV="1">
            <a:off x="10011753" y="3130012"/>
            <a:ext cx="372177" cy="14760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ta 27"/>
          <p:cNvCxnSpPr/>
          <p:nvPr/>
        </p:nvCxnSpPr>
        <p:spPr>
          <a:xfrm>
            <a:off x="9932137" y="1629734"/>
            <a:ext cx="413993" cy="307367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/>
          <p:cNvCxnSpPr/>
          <p:nvPr/>
        </p:nvCxnSpPr>
        <p:spPr>
          <a:xfrm flipV="1">
            <a:off x="9879094" y="1930259"/>
            <a:ext cx="467036" cy="189874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555188" y="706028"/>
            <a:ext cx="1494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Our</a:t>
            </a:r>
            <a:r>
              <a:rPr lang="pt-PT" dirty="0" smtClean="0"/>
              <a:t> VCC </a:t>
            </a:r>
            <a:r>
              <a:rPr lang="pt-PT" dirty="0" err="1" smtClean="0"/>
              <a:t>plate</a:t>
            </a:r>
            <a:endParaRPr lang="pt-PT" dirty="0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0245" y="3864647"/>
            <a:ext cx="3415320" cy="2597180"/>
          </a:xfrm>
          <a:prstGeom prst="rect">
            <a:avLst/>
          </a:prstGeom>
        </p:spPr>
      </p:pic>
      <p:pic>
        <p:nvPicPr>
          <p:cNvPr id="31" name="Google Shape;198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484" y="3864647"/>
            <a:ext cx="2981489" cy="2457589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CaixaDeTexto 31"/>
          <p:cNvSpPr txBox="1"/>
          <p:nvPr/>
        </p:nvSpPr>
        <p:spPr>
          <a:xfrm>
            <a:off x="1045201" y="3943740"/>
            <a:ext cx="270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 smtClean="0">
                <a:solidFill>
                  <a:srgbClr val="FF0000"/>
                </a:solidFill>
              </a:rPr>
              <a:t>S2 </a:t>
            </a:r>
            <a:r>
              <a:rPr lang="pt-PT" sz="2800" b="1" dirty="0" err="1" smtClean="0">
                <a:solidFill>
                  <a:srgbClr val="FF0000"/>
                </a:solidFill>
              </a:rPr>
              <a:t>drops</a:t>
            </a:r>
            <a:r>
              <a:rPr lang="pt-PT" sz="2800" b="1" dirty="0" smtClean="0">
                <a:solidFill>
                  <a:srgbClr val="FF0000"/>
                </a:solidFill>
              </a:rPr>
              <a:t> x5 in 1h</a:t>
            </a:r>
            <a:endParaRPr lang="pt-PT" sz="2800" b="1" dirty="0">
              <a:solidFill>
                <a:srgbClr val="FF0000"/>
              </a:solidFill>
            </a:endParaRPr>
          </a:p>
        </p:txBody>
      </p:sp>
      <p:cxnSp>
        <p:nvCxnSpPr>
          <p:cNvPr id="33" name="Conexão reta unidirecional 32"/>
          <p:cNvCxnSpPr/>
          <p:nvPr/>
        </p:nvCxnSpPr>
        <p:spPr>
          <a:xfrm flipH="1">
            <a:off x="7554147" y="4143914"/>
            <a:ext cx="8524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ixaDeTexto 33"/>
              <p:cNvSpPr txBox="1"/>
              <p:nvPr/>
            </p:nvSpPr>
            <p:spPr>
              <a:xfrm>
                <a:off x="8406554" y="3959248"/>
                <a:ext cx="2662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r>
                  <a:rPr lang="pt-PT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pt-PT" b="1" dirty="0" err="1" smtClean="0">
                    <a:solidFill>
                      <a:srgbClr val="0070C0"/>
                    </a:solidFill>
                  </a:rPr>
                  <a:t>photons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/</a:t>
                </a:r>
                <a:r>
                  <a:rPr lang="pt-PT" b="1" dirty="0" err="1" smtClean="0">
                    <a:solidFill>
                      <a:srgbClr val="0070C0"/>
                    </a:solidFill>
                  </a:rPr>
                  <a:t>drifting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 e</a:t>
                </a:r>
                <a:r>
                  <a:rPr lang="pt-PT" b="1" baseline="30000" dirty="0" smtClean="0">
                    <a:solidFill>
                      <a:srgbClr val="0070C0"/>
                    </a:solidFill>
                  </a:rPr>
                  <a:t>–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 </a:t>
                </a:r>
                <a:endParaRPr lang="pt-PT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4" name="CaixaDeTex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554" y="3959248"/>
                <a:ext cx="2662267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ixaDeTexto 34"/>
          <p:cNvSpPr txBox="1"/>
          <p:nvPr/>
        </p:nvSpPr>
        <p:spPr>
          <a:xfrm>
            <a:off x="8520774" y="4387208"/>
            <a:ext cx="3593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At</a:t>
            </a:r>
            <a:r>
              <a:rPr lang="pt-PT" dirty="0" smtClean="0"/>
              <a:t> more </a:t>
            </a:r>
            <a:r>
              <a:rPr lang="pt-PT" dirty="0" err="1" smtClean="0"/>
              <a:t>or</a:t>
            </a:r>
            <a:r>
              <a:rPr lang="pt-PT" dirty="0" smtClean="0"/>
              <a:t> </a:t>
            </a:r>
            <a:r>
              <a:rPr lang="pt-PT" dirty="0" err="1" smtClean="0"/>
              <a:t>less</a:t>
            </a:r>
            <a:r>
              <a:rPr lang="pt-PT" dirty="0" smtClean="0"/>
              <a:t> </a:t>
            </a:r>
            <a:r>
              <a:rPr lang="pt-PT" dirty="0" err="1" smtClean="0"/>
              <a:t>stable</a:t>
            </a:r>
            <a:r>
              <a:rPr lang="pt-PT" dirty="0" smtClean="0"/>
              <a:t> </a:t>
            </a:r>
            <a:r>
              <a:rPr lang="pt-PT" dirty="0" err="1" smtClean="0"/>
              <a:t>conditions</a:t>
            </a:r>
            <a:r>
              <a:rPr lang="pt-PT" dirty="0" smtClean="0"/>
              <a:t> (in </a:t>
            </a:r>
            <a:r>
              <a:rPr lang="pt-PT" dirty="0" err="1" smtClean="0"/>
              <a:t>small</a:t>
            </a:r>
            <a:r>
              <a:rPr lang="pt-PT" dirty="0" smtClean="0"/>
              <a:t> steps, </a:t>
            </a:r>
            <a:r>
              <a:rPr lang="pt-PT" dirty="0" err="1" smtClean="0"/>
              <a:t>after</a:t>
            </a:r>
            <a:r>
              <a:rPr lang="pt-PT" dirty="0" smtClean="0"/>
              <a:t> </a:t>
            </a:r>
            <a:r>
              <a:rPr lang="pt-PT" dirty="0" err="1" smtClean="0"/>
              <a:t>waiting</a:t>
            </a:r>
            <a:r>
              <a:rPr lang="pt-PT" dirty="0" smtClean="0"/>
              <a:t> a </a:t>
            </a:r>
            <a:r>
              <a:rPr lang="pt-PT" dirty="0" err="1" smtClean="0"/>
              <a:t>few</a:t>
            </a:r>
            <a:r>
              <a:rPr lang="pt-PT" dirty="0" smtClean="0"/>
              <a:t> min)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tângulo 36"/>
              <p:cNvSpPr/>
              <p:nvPr/>
            </p:nvSpPr>
            <p:spPr>
              <a:xfrm>
                <a:off x="8159751" y="5426939"/>
                <a:ext cx="39569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Max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𝟓𝟎𝟎</m:t>
                    </m:r>
                  </m:oMath>
                </a14:m>
                <a:r>
                  <a:rPr lang="gl" b="1" dirty="0" smtClean="0">
                    <a:solidFill>
                      <a:srgbClr val="0070C0"/>
                    </a:solidFill>
                  </a:rPr>
                  <a:t> photons/electron observed</a:t>
                </a:r>
                <a:endParaRPr lang="pt-PT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7" name="Retângulo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51" y="5426939"/>
                <a:ext cx="3956917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1387" t="-8197" r="-462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ixaDeTexto 10"/>
          <p:cNvSpPr txBox="1"/>
          <p:nvPr/>
        </p:nvSpPr>
        <p:spPr>
          <a:xfrm>
            <a:off x="1066578" y="6172381"/>
            <a:ext cx="24914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dirty="0" smtClean="0"/>
              <a:t>Time </a:t>
            </a:r>
            <a:r>
              <a:rPr lang="pt-PT" dirty="0" err="1" smtClean="0"/>
              <a:t>since</a:t>
            </a:r>
            <a:r>
              <a:rPr lang="pt-PT" dirty="0" smtClean="0"/>
              <a:t> </a:t>
            </a:r>
            <a:r>
              <a:rPr lang="pt-PT" dirty="0" err="1" smtClean="0"/>
              <a:t>ramp</a:t>
            </a:r>
            <a:r>
              <a:rPr lang="pt-PT" dirty="0" smtClean="0"/>
              <a:t> </a:t>
            </a:r>
            <a:r>
              <a:rPr lang="pt-PT" dirty="0" err="1" smtClean="0"/>
              <a:t>up</a:t>
            </a:r>
            <a:r>
              <a:rPr lang="pt-PT" dirty="0" smtClean="0"/>
              <a:t>, min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ixaDeTexto 37"/>
              <p:cNvSpPr txBox="1"/>
              <p:nvPr/>
            </p:nvSpPr>
            <p:spPr>
              <a:xfrm rot="16200000">
                <a:off x="-623951" y="4659298"/>
                <a:ext cx="203632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S2 integral (</a:t>
                </a:r>
                <a:r>
                  <a:rPr lang="pt-PT" dirty="0" err="1" smtClean="0"/>
                  <a:t>mV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pt-PT" dirty="0" smtClean="0"/>
                  <a:t>)</a:t>
                </a:r>
                <a:endParaRPr lang="pt-PT" dirty="0"/>
              </a:p>
            </p:txBody>
          </p:sp>
        </mc:Choice>
        <mc:Fallback xmlns="">
          <p:sp>
            <p:nvSpPr>
              <p:cNvPr id="38" name="CaixaDeTexto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623951" y="4659298"/>
                <a:ext cx="2036327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8197" t="-2395" r="-24590" b="-2395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aixaDeTexto 41"/>
          <p:cNvSpPr txBox="1"/>
          <p:nvPr/>
        </p:nvSpPr>
        <p:spPr>
          <a:xfrm rot="16200000">
            <a:off x="3548789" y="4848873"/>
            <a:ext cx="17238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dirty="0" smtClean="0"/>
              <a:t>S2 integral (</a:t>
            </a:r>
            <a:r>
              <a:rPr lang="pt-PT" dirty="0" err="1" smtClean="0"/>
              <a:t>phe</a:t>
            </a:r>
            <a:r>
              <a:rPr lang="pt-PT" dirty="0" smtClean="0"/>
              <a:t>)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ixaDeTexto 45"/>
              <p:cNvSpPr txBox="1"/>
              <p:nvPr/>
            </p:nvSpPr>
            <p:spPr>
              <a:xfrm>
                <a:off x="5871253" y="6277161"/>
                <a:ext cx="7995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pt-PT" dirty="0" smtClean="0"/>
                  <a:t> (V)</a:t>
                </a:r>
                <a:endParaRPr lang="pt-PT" dirty="0"/>
              </a:p>
            </p:txBody>
          </p:sp>
        </mc:Choice>
        <mc:Fallback xmlns="">
          <p:sp>
            <p:nvSpPr>
              <p:cNvPr id="46" name="CaixaDeTexto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253" y="6277161"/>
                <a:ext cx="799514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10000" r="-7634" b="-2666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CaixaDeTexto 46"/>
          <p:cNvSpPr txBox="1"/>
          <p:nvPr/>
        </p:nvSpPr>
        <p:spPr>
          <a:xfrm>
            <a:off x="6336621" y="5246276"/>
            <a:ext cx="10427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dirty="0" err="1" smtClean="0">
                <a:solidFill>
                  <a:srgbClr val="C00000"/>
                </a:solidFill>
              </a:rPr>
              <a:t>expected</a:t>
            </a:r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 rot="20148011">
            <a:off x="6690642" y="4421090"/>
            <a:ext cx="1414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err="1" smtClean="0">
                <a:solidFill>
                  <a:srgbClr val="FF0000"/>
                </a:solidFill>
              </a:rPr>
              <a:t>Preliminary</a:t>
            </a:r>
            <a:endParaRPr lang="pt-PT" sz="2000" b="1" dirty="0">
              <a:solidFill>
                <a:srgbClr val="FF0000"/>
              </a:solidFill>
            </a:endParaRPr>
          </a:p>
        </p:txBody>
      </p:sp>
      <p:sp>
        <p:nvSpPr>
          <p:cNvPr id="36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9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683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15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2b. VCC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possible explanations for signal degradation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aixaDeTexto 104"/>
          <p:cNvSpPr txBox="1"/>
          <p:nvPr/>
        </p:nvSpPr>
        <p:spPr>
          <a:xfrm>
            <a:off x="7201813" y="6179788"/>
            <a:ext cx="215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Martinez-</a:t>
            </a:r>
            <a:r>
              <a:rPr lang="en-GB" sz="1200" dirty="0" err="1" smtClean="0">
                <a:solidFill>
                  <a:srgbClr val="0070C0"/>
                </a:solidFill>
              </a:rPr>
              <a:t>Lema</a:t>
            </a:r>
            <a:r>
              <a:rPr lang="en-GB" sz="1200" dirty="0" smtClean="0">
                <a:solidFill>
                  <a:srgbClr val="0070C0"/>
                </a:solidFill>
              </a:rPr>
              <a:t> </a:t>
            </a:r>
            <a:r>
              <a:rPr lang="en-GB" sz="1200" dirty="0" err="1" smtClean="0">
                <a:solidFill>
                  <a:srgbClr val="0070C0"/>
                </a:solidFill>
              </a:rPr>
              <a:t>e.a</a:t>
            </a:r>
            <a:r>
              <a:rPr lang="en-GB" sz="1200" dirty="0" smtClean="0">
                <a:solidFill>
                  <a:srgbClr val="0070C0"/>
                </a:solidFill>
              </a:rPr>
              <a:t>. LIDINE2024</a:t>
            </a:r>
            <a:endParaRPr lang="pt-PT" sz="1200" dirty="0">
              <a:solidFill>
                <a:srgbClr val="0070C0"/>
              </a:solidFill>
            </a:endParaRPr>
          </a:p>
        </p:txBody>
      </p:sp>
      <p:pic>
        <p:nvPicPr>
          <p:cNvPr id="40" name="Google Shape;148;p20"/>
          <p:cNvPicPr preferRelativeResize="0"/>
          <p:nvPr/>
        </p:nvPicPr>
        <p:blipFill rotWithShape="1">
          <a:blip r:embed="rId2">
            <a:alphaModFix/>
          </a:blip>
          <a:srcRect t="6593" r="7113"/>
          <a:stretch/>
        </p:blipFill>
        <p:spPr>
          <a:xfrm>
            <a:off x="157435" y="848482"/>
            <a:ext cx="2957464" cy="21578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/>
          <p:cNvSpPr txBox="1"/>
          <p:nvPr/>
        </p:nvSpPr>
        <p:spPr>
          <a:xfrm>
            <a:off x="2488373" y="1041031"/>
            <a:ext cx="56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VCC</a:t>
            </a:r>
            <a:endParaRPr lang="pt-PT" dirty="0"/>
          </a:p>
        </p:txBody>
      </p:sp>
      <p:pic>
        <p:nvPicPr>
          <p:cNvPr id="25" name="Google Shape;19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336" y="4234047"/>
            <a:ext cx="2808918" cy="2197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0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5449" y="4259117"/>
            <a:ext cx="2863728" cy="22327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/>
              <p:cNvSpPr txBox="1"/>
              <p:nvPr/>
            </p:nvSpPr>
            <p:spPr>
              <a:xfrm>
                <a:off x="133300" y="3475714"/>
                <a:ext cx="3658887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pt-PT" sz="2000" dirty="0" smtClean="0"/>
                  <a:t>Fixed </a:t>
                </a:r>
                <a:r>
                  <a:rPr lang="pt-PT" sz="2000" dirty="0" err="1" smtClean="0"/>
                  <a:t>drift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field</a:t>
                </a:r>
                <a:r>
                  <a:rPr lang="pt-PT" sz="2000" dirty="0" smtClean="0"/>
                  <a:t>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𝑏𝑎𝑐𝑘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≠0)</m:t>
                    </m:r>
                  </m:oMath>
                </a14:m>
                <a:endParaRPr lang="pt-PT" sz="2000" dirty="0" smtClean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=0→2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𝑘𝑉</m:t>
                    </m:r>
                  </m:oMath>
                </a14:m>
                <a:r>
                  <a:rPr lang="pt-PT" sz="2000" dirty="0" smtClean="0"/>
                  <a:t> (</a:t>
                </a: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endParaRPr lang="pt-PT" sz="2000" dirty="0"/>
              </a:p>
            </p:txBody>
          </p:sp>
        </mc:Choice>
        <mc:Fallback xmlns="">
          <p:sp>
            <p:nvSpPr>
              <p:cNvPr id="12" name="CaixaDe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00" y="3475714"/>
                <a:ext cx="3658887" cy="784830"/>
              </a:xfrm>
              <a:prstGeom prst="rect">
                <a:avLst/>
              </a:prstGeom>
              <a:blipFill rotWithShape="0">
                <a:blip r:embed="rId5"/>
                <a:stretch>
                  <a:fillRect l="-1833" t="-3876" b="-1317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ixaDeTexto 27"/>
              <p:cNvSpPr txBox="1"/>
              <p:nvPr/>
            </p:nvSpPr>
            <p:spPr>
              <a:xfrm>
                <a:off x="4038600" y="3430945"/>
                <a:ext cx="3381310" cy="843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2000" dirty="0" smtClean="0"/>
                  <a:t>Fixed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pt-PT" sz="2000" dirty="0" smtClean="0"/>
              </a:p>
              <a:p>
                <a:r>
                  <a:rPr lang="pt-PT" sz="2000" dirty="0" err="1" smtClean="0"/>
                  <a:t>Drift</a:t>
                </a:r>
                <a:r>
                  <a:rPr lang="pt-PT" sz="2000" dirty="0" smtClean="0"/>
                  <a:t>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=0→1.6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𝑘𝑉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 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endParaRPr lang="pt-PT" dirty="0"/>
              </a:p>
            </p:txBody>
          </p:sp>
        </mc:Choice>
        <mc:Fallback xmlns="">
          <p:sp>
            <p:nvSpPr>
              <p:cNvPr id="28" name="CaixaDeTex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3430945"/>
                <a:ext cx="3381310" cy="843372"/>
              </a:xfrm>
              <a:prstGeom prst="rect">
                <a:avLst/>
              </a:prstGeom>
              <a:blipFill rotWithShape="0">
                <a:blip r:embed="rId6"/>
                <a:stretch>
                  <a:fillRect l="-1986" t="-4348" b="-5072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ixaDeTexto 12"/>
          <p:cNvSpPr txBox="1"/>
          <p:nvPr/>
        </p:nvSpPr>
        <p:spPr>
          <a:xfrm>
            <a:off x="1583250" y="4481197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 smtClean="0">
                <a:solidFill>
                  <a:srgbClr val="FF0000"/>
                </a:solidFill>
              </a:rPr>
              <a:t>S2</a:t>
            </a:r>
            <a:endParaRPr lang="pt-PT" sz="2800" b="1" dirty="0">
              <a:solidFill>
                <a:srgbClr val="FF0000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4706477" y="4442637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 smtClean="0">
                <a:solidFill>
                  <a:srgbClr val="FF0000"/>
                </a:solidFill>
              </a:rPr>
              <a:t>S2</a:t>
            </a:r>
            <a:endParaRPr lang="pt-PT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7662440" y="3035608"/>
                <a:ext cx="39489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>
                    <a:solidFill>
                      <a:srgbClr val="C00000"/>
                    </a:solidFill>
                  </a:rPr>
                  <a:t>Charging </a:t>
                </a:r>
                <a:r>
                  <a:rPr lang="pt-PT" b="1" dirty="0" err="1" smtClean="0">
                    <a:solidFill>
                      <a:srgbClr val="C00000"/>
                    </a:solidFill>
                  </a:rPr>
                  <a:t>up</a:t>
                </a:r>
                <a:r>
                  <a:rPr lang="pt-PT" b="1" dirty="0" smtClean="0">
                    <a:solidFill>
                      <a:srgbClr val="C00000"/>
                    </a:solidFill>
                  </a:rPr>
                  <a:t>? </a:t>
                </a:r>
                <a:r>
                  <a:rPr lang="pt-PT" dirty="0" smtClean="0"/>
                  <a:t>– 40 </a:t>
                </a:r>
                <a:r>
                  <a:rPr lang="pt-PT" dirty="0" err="1" smtClean="0"/>
                  <a:t>Bq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source</a:t>
                </a:r>
                <a:r>
                  <a:rPr lang="pt-PT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≲10</m:t>
                    </m:r>
                  </m:oMath>
                </a14:m>
                <a:r>
                  <a:rPr lang="pt-PT" dirty="0" smtClean="0"/>
                  <a:t> … </a:t>
                </a:r>
                <a:endParaRPr lang="pt-PT" dirty="0"/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2440" y="3035608"/>
                <a:ext cx="394890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389" t="-9836" r="-154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ângulo 14"/>
              <p:cNvSpPr/>
              <p:nvPr/>
            </p:nvSpPr>
            <p:spPr>
              <a:xfrm>
                <a:off x="3098228" y="754817"/>
                <a:ext cx="4545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15" name="Retâ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228" y="754817"/>
                <a:ext cx="454548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exão reta 19"/>
          <p:cNvCxnSpPr/>
          <p:nvPr/>
        </p:nvCxnSpPr>
        <p:spPr>
          <a:xfrm>
            <a:off x="548858" y="955001"/>
            <a:ext cx="261497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xão reta 34"/>
          <p:cNvCxnSpPr/>
          <p:nvPr/>
        </p:nvCxnSpPr>
        <p:spPr>
          <a:xfrm>
            <a:off x="546420" y="2709155"/>
            <a:ext cx="2614973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ângulo 20"/>
              <p:cNvSpPr/>
              <p:nvPr/>
            </p:nvSpPr>
            <p:spPr>
              <a:xfrm>
                <a:off x="3163831" y="2572659"/>
                <a:ext cx="7600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𝑏𝑎𝑐𝑘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21" name="Retângu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831" y="2572659"/>
                <a:ext cx="760016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haveta à direita 21"/>
          <p:cNvSpPr/>
          <p:nvPr/>
        </p:nvSpPr>
        <p:spPr>
          <a:xfrm>
            <a:off x="3085048" y="2142361"/>
            <a:ext cx="94666" cy="539260"/>
          </a:xfrm>
          <a:prstGeom prst="rightBrace">
            <a:avLst>
              <a:gd name="adj1" fmla="val 3802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tângulo 23"/>
              <p:cNvSpPr/>
              <p:nvPr/>
            </p:nvSpPr>
            <p:spPr>
              <a:xfrm>
                <a:off x="3222180" y="2146247"/>
                <a:ext cx="5270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24" name="Retângulo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180" y="2146247"/>
                <a:ext cx="527003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ixaDeTexto 41"/>
              <p:cNvSpPr txBox="1"/>
              <p:nvPr/>
            </p:nvSpPr>
            <p:spPr>
              <a:xfrm>
                <a:off x="7662440" y="3552587"/>
                <a:ext cx="4546822" cy="15286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GB" b="1" dirty="0" smtClean="0">
                    <a:solidFill>
                      <a:srgbClr val="C00000"/>
                    </a:solidFill>
                  </a:rPr>
                  <a:t>Glass conductivity too low? </a:t>
                </a:r>
              </a:p>
              <a:p>
                <a:pPr>
                  <a:lnSpc>
                    <a:spcPts val="2800"/>
                  </a:lnSpc>
                </a:pPr>
                <a:r>
                  <a:rPr lang="en-GB" dirty="0" smtClean="0"/>
                  <a:t>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10</a:t>
                </a:r>
                <a:r>
                  <a:rPr lang="en-GB" baseline="30000" dirty="0" smtClean="0"/>
                  <a:t>11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GB" dirty="0" smtClean="0"/>
                  <a:t> at room T,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 smtClean="0"/>
                  <a:t> in </a:t>
                </a:r>
                <a:r>
                  <a:rPr lang="en-GB" dirty="0" err="1" smtClean="0"/>
                  <a:t>LXe</a:t>
                </a:r>
                <a:r>
                  <a:rPr lang="en-GB" dirty="0" smtClean="0"/>
                  <a:t>) </a:t>
                </a:r>
              </a:p>
              <a:p>
                <a:pPr>
                  <a:lnSpc>
                    <a:spcPts val="2800"/>
                  </a:lnSpc>
                </a:pPr>
                <a:r>
                  <a:rPr lang="en-GB" b="1" dirty="0" smtClean="0">
                    <a:solidFill>
                      <a:srgbClr val="C00000"/>
                    </a:solidFill>
                  </a:rPr>
                  <a:t>Effect of glass polarization?</a:t>
                </a:r>
              </a:p>
              <a:p>
                <a:pPr>
                  <a:lnSpc>
                    <a:spcPts val="2800"/>
                  </a:lnSpc>
                </a:pPr>
                <a:r>
                  <a:rPr lang="en-GB" dirty="0" smtClean="0"/>
                  <a:t>Glass – kind of </a:t>
                </a:r>
                <a:r>
                  <a:rPr lang="en-GB" dirty="0" err="1" smtClean="0"/>
                  <a:t>Pestov</a:t>
                </a:r>
                <a:r>
                  <a:rPr lang="en-GB" dirty="0" smtClean="0"/>
                  <a:t> black glass</a:t>
                </a:r>
                <a:endParaRPr lang="pt-PT" dirty="0"/>
              </a:p>
            </p:txBody>
          </p:sp>
        </mc:Choice>
        <mc:Fallback xmlns="">
          <p:sp>
            <p:nvSpPr>
              <p:cNvPr id="42" name="CaixaDeTexto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2440" y="3552587"/>
                <a:ext cx="4546822" cy="1528624"/>
              </a:xfrm>
              <a:prstGeom prst="rect">
                <a:avLst/>
              </a:prstGeom>
              <a:blipFill rotWithShape="0">
                <a:blip r:embed="rId11"/>
                <a:stretch>
                  <a:fillRect l="-1206" b="-3586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Imagem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31445" y="857583"/>
            <a:ext cx="3195277" cy="2429849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7355095" y="5437822"/>
            <a:ext cx="4631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err="1" smtClean="0">
                <a:solidFill>
                  <a:srgbClr val="C00000"/>
                </a:solidFill>
              </a:rPr>
              <a:t>One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r>
              <a:rPr lang="pt-PT" sz="2000" b="1" dirty="0" err="1" smtClean="0">
                <a:solidFill>
                  <a:srgbClr val="C00000"/>
                </a:solidFill>
              </a:rPr>
              <a:t>thing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r>
              <a:rPr lang="pt-PT" sz="2000" b="1" dirty="0" err="1" smtClean="0">
                <a:solidFill>
                  <a:srgbClr val="C00000"/>
                </a:solidFill>
              </a:rPr>
              <a:t>is</a:t>
            </a:r>
            <a:r>
              <a:rPr lang="pt-PT" sz="2000" b="1" dirty="0" smtClean="0">
                <a:solidFill>
                  <a:srgbClr val="C00000"/>
                </a:solidFill>
              </a:rPr>
              <a:t> clear – </a:t>
            </a:r>
            <a:r>
              <a:rPr lang="pt-PT" sz="2000" b="1" dirty="0" err="1" smtClean="0">
                <a:solidFill>
                  <a:srgbClr val="C00000"/>
                </a:solidFill>
              </a:rPr>
              <a:t>the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r>
              <a:rPr lang="pt-PT" sz="2000" b="1" dirty="0" err="1" smtClean="0">
                <a:solidFill>
                  <a:srgbClr val="C00000"/>
                </a:solidFill>
              </a:rPr>
              <a:t>substrate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r>
              <a:rPr lang="pt-PT" sz="2000" b="1" dirty="0" err="1" smtClean="0">
                <a:solidFill>
                  <a:srgbClr val="C00000"/>
                </a:solidFill>
              </a:rPr>
              <a:t>matters</a:t>
            </a:r>
            <a:endParaRPr lang="pt-PT" sz="2000" b="1" dirty="0">
              <a:solidFill>
                <a:srgbClr val="C0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378510" y="145845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 smtClean="0">
                <a:solidFill>
                  <a:srgbClr val="C00000"/>
                </a:solidFill>
              </a:rPr>
              <a:t>?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1990857" y="5149467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 smtClean="0">
                <a:solidFill>
                  <a:srgbClr val="C00000"/>
                </a:solidFill>
              </a:rPr>
              <a:t>?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5897067" y="4721024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 smtClean="0">
                <a:solidFill>
                  <a:srgbClr val="C00000"/>
                </a:solidFill>
              </a:rPr>
              <a:t>?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31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754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16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Microstrips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and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VCC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vs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wires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6" name="Conexão reta 25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ixaDeTexto 31"/>
              <p:cNvSpPr txBox="1"/>
              <p:nvPr/>
            </p:nvSpPr>
            <p:spPr>
              <a:xfrm>
                <a:off x="857732" y="1582340"/>
                <a:ext cx="9302162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Wires:</a:t>
                </a:r>
              </a:p>
              <a:p>
                <a:endParaRPr lang="pt-PT" b="1" dirty="0" smtClean="0"/>
              </a:p>
              <a:p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b="1" dirty="0" smtClean="0"/>
                  <a:t>0.1-0.5 </a:t>
                </a:r>
                <a:r>
                  <a:rPr lang="pt-PT" dirty="0" smtClean="0"/>
                  <a:t>ph/e = </a:t>
                </a:r>
                <a:r>
                  <a:rPr lang="pt-PT" dirty="0">
                    <a:solidFill>
                      <a:srgbClr val="C00000"/>
                    </a:solidFill>
                  </a:rPr>
                  <a:t>“Light/Charge”</a:t>
                </a:r>
                <a:r>
                  <a:rPr lang="pt-PT" b="1" dirty="0"/>
                  <a:t> </a:t>
                </a:r>
                <a:r>
                  <a:rPr lang="pt-PT" dirty="0" smtClean="0"/>
                  <a:t>single </a:t>
                </a:r>
                <a:r>
                  <a:rPr lang="pt-PT" dirty="0" err="1"/>
                  <a:t>wire</a:t>
                </a:r>
                <a:r>
                  <a:rPr lang="pt-PT" dirty="0"/>
                  <a:t> 4 to 25 </a:t>
                </a:r>
                <a:r>
                  <a:rPr lang="pt-PT" dirty="0">
                    <a:latin typeface="Symbol" panose="05050102010706020507" pitchFamily="18" charset="2"/>
                  </a:rPr>
                  <a:t>m</a:t>
                </a:r>
                <a:r>
                  <a:rPr lang="pt-PT" dirty="0"/>
                  <a:t>m, </a:t>
                </a:r>
                <a:r>
                  <a:rPr lang="pt-PT" dirty="0" err="1"/>
                  <a:t>up</a:t>
                </a:r>
                <a:r>
                  <a:rPr lang="pt-PT" dirty="0"/>
                  <a:t> to 5 kV</a:t>
                </a:r>
                <a:r>
                  <a:rPr lang="pt-PT" b="1" dirty="0"/>
                  <a:t> </a:t>
                </a:r>
                <a:r>
                  <a:rPr lang="pt-PT" b="1" dirty="0" smtClean="0"/>
                  <a:t>-- </a:t>
                </a:r>
                <a:r>
                  <a:rPr lang="pt-PT" dirty="0" err="1">
                    <a:solidFill>
                      <a:srgbClr val="0070C0"/>
                    </a:solidFill>
                  </a:rPr>
                  <a:t>Masuda</a:t>
                </a:r>
                <a:r>
                  <a:rPr lang="pt-PT" dirty="0">
                    <a:solidFill>
                      <a:srgbClr val="0070C0"/>
                    </a:solidFill>
                  </a:rPr>
                  <a:t> </a:t>
                </a:r>
                <a:r>
                  <a:rPr lang="pt-PT" dirty="0" smtClean="0">
                    <a:solidFill>
                      <a:srgbClr val="0070C0"/>
                    </a:solidFill>
                  </a:rPr>
                  <a:t>e.a. 1979</a:t>
                </a:r>
                <a:endParaRPr lang="pt-PT" dirty="0">
                  <a:solidFill>
                    <a:srgbClr val="0070C0"/>
                  </a:solidFill>
                </a:endParaRPr>
              </a:p>
              <a:p>
                <a:r>
                  <a:rPr lang="pt-PT" dirty="0" smtClean="0"/>
                  <a:t>		</a:t>
                </a:r>
              </a:p>
              <a:p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pt-PT" b="1" dirty="0" smtClean="0"/>
                  <a:t>20 </a:t>
                </a:r>
                <a:r>
                  <a:rPr lang="pt-PT" dirty="0" smtClean="0"/>
                  <a:t>ph/e </a:t>
                </a:r>
                <a:r>
                  <a:rPr lang="fr-FR" dirty="0"/>
                  <a:t>@</a:t>
                </a:r>
                <a:r>
                  <a:rPr lang="pt-PT" dirty="0" smtClean="0"/>
                  <a:t> ~3.6 kV</a:t>
                </a:r>
              </a:p>
              <a:p>
                <a:r>
                  <a:rPr lang="pt-PT" b="1" dirty="0"/>
                  <a:t>100 </a:t>
                </a:r>
                <a:r>
                  <a:rPr lang="pt-PT" dirty="0"/>
                  <a:t>ph/e </a:t>
                </a:r>
                <a:r>
                  <a:rPr lang="fr-FR" dirty="0"/>
                  <a:t>@</a:t>
                </a:r>
                <a:r>
                  <a:rPr lang="pt-PT" dirty="0" smtClean="0"/>
                  <a:t> </a:t>
                </a:r>
                <a:r>
                  <a:rPr lang="pt-PT" dirty="0"/>
                  <a:t>5 </a:t>
                </a:r>
                <a:r>
                  <a:rPr lang="pt-PT" dirty="0" smtClean="0"/>
                  <a:t>kV</a:t>
                </a:r>
              </a:p>
              <a:p>
                <a:r>
                  <a:rPr lang="pt-PT" b="1" dirty="0"/>
                  <a:t>300+-80</a:t>
                </a:r>
                <a:r>
                  <a:rPr lang="pt-PT" dirty="0"/>
                  <a:t> ph/e </a:t>
                </a:r>
                <a:r>
                  <a:rPr lang="fr-FR" dirty="0"/>
                  <a:t>@</a:t>
                </a:r>
                <a:r>
                  <a:rPr lang="pt-PT" dirty="0" smtClean="0"/>
                  <a:t> </a:t>
                </a:r>
                <a:r>
                  <a:rPr lang="pt-PT" dirty="0"/>
                  <a:t>6.7 kV</a:t>
                </a:r>
              </a:p>
              <a:p>
                <a:endParaRPr lang="pt-PT" dirty="0"/>
              </a:p>
              <a:p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pt-PT" b="1" dirty="0"/>
                  <a:t>17 ph/e </a:t>
                </a:r>
                <a:r>
                  <a:rPr lang="fr-FR" dirty="0"/>
                  <a:t>@</a:t>
                </a:r>
                <a:r>
                  <a:rPr lang="pt-PT" dirty="0" smtClean="0"/>
                  <a:t> </a:t>
                </a:r>
                <a:r>
                  <a:rPr lang="pt-PT" dirty="0"/>
                  <a:t>3.6 </a:t>
                </a:r>
                <a:r>
                  <a:rPr lang="pt-PT" dirty="0" smtClean="0"/>
                  <a:t>kV</a:t>
                </a:r>
                <a:r>
                  <a:rPr lang="pt-PT" b="1" dirty="0" smtClean="0"/>
                  <a:t> - </a:t>
                </a:r>
                <a:r>
                  <a:rPr lang="pt-PT" dirty="0" smtClean="0"/>
                  <a:t>single </a:t>
                </a:r>
                <a:r>
                  <a:rPr lang="pt-PT" b="1" dirty="0" smtClean="0"/>
                  <a:t>10 </a:t>
                </a:r>
                <a:r>
                  <a:rPr lang="pt-PT" b="1" dirty="0" smtClean="0">
                    <a:latin typeface="Symbol" panose="05050102010706020507" pitchFamily="18" charset="2"/>
                  </a:rPr>
                  <a:t>m</a:t>
                </a:r>
                <a:r>
                  <a:rPr lang="pt-PT" b="1" dirty="0" smtClean="0"/>
                  <a:t>m </a:t>
                </a:r>
                <a:r>
                  <a:rPr lang="pt-PT" dirty="0" err="1" smtClean="0"/>
                  <a:t>anode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wire</a:t>
                </a:r>
                <a:r>
                  <a:rPr lang="pt-PT" dirty="0" smtClean="0"/>
                  <a:t>; </a:t>
                </a:r>
                <a:r>
                  <a:rPr lang="pt-PT" dirty="0" err="1" smtClean="0"/>
                  <a:t>cylidrical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geometry</a:t>
                </a:r>
                <a:r>
                  <a:rPr lang="pt-PT" dirty="0" smtClean="0"/>
                  <a:t> (</a:t>
                </a:r>
                <a:r>
                  <a:rPr lang="pt-PT" dirty="0" err="1" smtClean="0"/>
                  <a:t>wire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cathodes</a:t>
                </a:r>
                <a:r>
                  <a:rPr lang="pt-PT" dirty="0" smtClean="0"/>
                  <a:t>) -- </a:t>
                </a:r>
                <a:r>
                  <a:rPr lang="pt-PT" dirty="0" err="1">
                    <a:solidFill>
                      <a:srgbClr val="0070C0"/>
                    </a:solidFill>
                  </a:rPr>
                  <a:t>Qi</a:t>
                </a:r>
                <a:r>
                  <a:rPr lang="pt-PT" dirty="0">
                    <a:solidFill>
                      <a:srgbClr val="0070C0"/>
                    </a:solidFill>
                  </a:rPr>
                  <a:t> </a:t>
                </a:r>
                <a:r>
                  <a:rPr lang="pt-PT" dirty="0" smtClean="0">
                    <a:solidFill>
                      <a:srgbClr val="0070C0"/>
                    </a:solidFill>
                  </a:rPr>
                  <a:t>e.a. 2023</a:t>
                </a:r>
                <a:endParaRPr lang="pt-PT" b="1" dirty="0">
                  <a:solidFill>
                    <a:srgbClr val="0070C0"/>
                  </a:solidFill>
                </a:endParaRPr>
              </a:p>
              <a:p>
                <a:endParaRPr lang="pt-PT" dirty="0"/>
              </a:p>
              <a:p>
                <a:r>
                  <a:rPr lang="fr-FR" b="1" dirty="0"/>
                  <a:t>29</a:t>
                </a:r>
                <a:r>
                  <a:rPr lang="fr-FR" dirty="0"/>
                  <a:t> </a:t>
                </a:r>
                <a:r>
                  <a:rPr lang="fr-FR" dirty="0" smtClean="0"/>
                  <a:t>ph/</a:t>
                </a:r>
                <a:r>
                  <a:rPr lang="fr-FR" dirty="0" err="1" smtClean="0"/>
                  <a:t>ie</a:t>
                </a:r>
                <a:r>
                  <a:rPr lang="fr-FR" dirty="0" smtClean="0"/>
                  <a:t> </a:t>
                </a:r>
                <a:r>
                  <a:rPr lang="fr-FR" dirty="0"/>
                  <a:t>@ 4.4 </a:t>
                </a:r>
                <a:r>
                  <a:rPr lang="fr-FR" dirty="0" smtClean="0"/>
                  <a:t>kV -- </a:t>
                </a:r>
                <a:r>
                  <a:rPr lang="fr-FR" u="sng" dirty="0">
                    <a:solidFill>
                      <a:schemeClr val="hlink"/>
                    </a:solidFill>
                    <a:hlinkClick r:id="rId2"/>
                  </a:rPr>
                  <a:t>Tönnies et </a:t>
                </a:r>
                <a:r>
                  <a:rPr lang="fr-FR" u="sng" dirty="0" smtClean="0">
                    <a:solidFill>
                      <a:schemeClr val="hlink"/>
                    </a:solidFill>
                    <a:hlinkClick r:id="rId2"/>
                  </a:rPr>
                  <a:t>al</a:t>
                </a:r>
                <a:r>
                  <a:rPr lang="fr-FR" u="sng" dirty="0" smtClean="0">
                    <a:solidFill>
                      <a:schemeClr val="hlink"/>
                    </a:solidFill>
                  </a:rPr>
                  <a:t> 2024</a:t>
                </a:r>
                <a:endParaRPr lang="fr-FR" sz="1200" dirty="0"/>
              </a:p>
            </p:txBody>
          </p:sp>
        </mc:Choice>
        <mc:Fallback xmlns="">
          <p:sp>
            <p:nvSpPr>
              <p:cNvPr id="32" name="CaixaDeTex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732" y="1582340"/>
                <a:ext cx="9302162" cy="3139321"/>
              </a:xfrm>
              <a:prstGeom prst="rect">
                <a:avLst/>
              </a:prstGeom>
              <a:blipFill rotWithShape="0">
                <a:blip r:embed="rId3"/>
                <a:stretch>
                  <a:fillRect l="-590" t="-1165" b="-2136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/>
              <p:cNvSpPr txBox="1"/>
              <p:nvPr/>
            </p:nvSpPr>
            <p:spPr>
              <a:xfrm>
                <a:off x="857732" y="987961"/>
                <a:ext cx="5559984" cy="36933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Us: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r>
                  <a:rPr lang="pt-PT" b="1" dirty="0">
                    <a:solidFill>
                      <a:srgbClr val="0070C0"/>
                    </a:solidFill>
                  </a:rPr>
                  <a:t> </a:t>
                </a:r>
                <a:r>
                  <a:rPr lang="pt-PT" b="1" dirty="0" err="1">
                    <a:solidFill>
                      <a:srgbClr val="0070C0"/>
                    </a:solidFill>
                  </a:rPr>
                  <a:t>photons</a:t>
                </a:r>
                <a:r>
                  <a:rPr lang="pt-PT" b="1" dirty="0">
                    <a:solidFill>
                      <a:srgbClr val="0070C0"/>
                    </a:solidFill>
                  </a:rPr>
                  <a:t>/</a:t>
                </a:r>
                <a:r>
                  <a:rPr lang="pt-PT" b="1" dirty="0" err="1">
                    <a:solidFill>
                      <a:srgbClr val="0070C0"/>
                    </a:solidFill>
                  </a:rPr>
                  <a:t>drifting</a:t>
                </a:r>
                <a:r>
                  <a:rPr lang="pt-PT" b="1" dirty="0">
                    <a:solidFill>
                      <a:srgbClr val="0070C0"/>
                    </a:solidFill>
                  </a:rPr>
                  <a:t> e</a:t>
                </a:r>
                <a:r>
                  <a:rPr lang="pt-PT" b="1" baseline="30000" dirty="0">
                    <a:solidFill>
                      <a:srgbClr val="0070C0"/>
                    </a:solidFill>
                  </a:rPr>
                  <a:t>–</a:t>
                </a:r>
                <a:r>
                  <a:rPr lang="pt-PT" b="1" dirty="0">
                    <a:solidFill>
                      <a:srgbClr val="0070C0"/>
                    </a:solidFill>
                  </a:rPr>
                  <a:t> 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 ( &gt;500 </a:t>
                </a:r>
                <a:r>
                  <a:rPr lang="pt-PT" b="1" dirty="0" err="1" smtClean="0">
                    <a:solidFill>
                      <a:srgbClr val="0070C0"/>
                    </a:solidFill>
                  </a:rPr>
                  <a:t>possible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pt-PT" b="1" dirty="0" err="1" smtClean="0">
                    <a:solidFill>
                      <a:srgbClr val="0070C0"/>
                    </a:solidFill>
                  </a:rPr>
                  <a:t>with</a:t>
                </a:r>
                <a:r>
                  <a:rPr lang="pt-PT" b="1" dirty="0" smtClean="0">
                    <a:solidFill>
                      <a:srgbClr val="0070C0"/>
                    </a:solidFill>
                  </a:rPr>
                  <a:t> VCC?)</a:t>
                </a:r>
                <a:endParaRPr lang="pt-PT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aixaDe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732" y="987961"/>
                <a:ext cx="555998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74" t="-6250" b="-20313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ângulo 4"/>
          <p:cNvSpPr/>
          <p:nvPr/>
        </p:nvSpPr>
        <p:spPr>
          <a:xfrm>
            <a:off x="3601573" y="2767981"/>
            <a:ext cx="70864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10 </a:t>
            </a:r>
            <a:r>
              <a:rPr lang="pt-PT" b="1" dirty="0">
                <a:latin typeface="Symbol" panose="05050102010706020507" pitchFamily="18" charset="2"/>
              </a:rPr>
              <a:t>m</a:t>
            </a:r>
            <a:r>
              <a:rPr lang="pt-PT" b="1" dirty="0"/>
              <a:t>m </a:t>
            </a:r>
            <a:r>
              <a:rPr lang="pt-PT" dirty="0" err="1"/>
              <a:t>anode</a:t>
            </a:r>
            <a:r>
              <a:rPr lang="pt-PT" dirty="0"/>
              <a:t> </a:t>
            </a:r>
            <a:r>
              <a:rPr lang="pt-PT" dirty="0" err="1"/>
              <a:t>wire</a:t>
            </a:r>
            <a:r>
              <a:rPr lang="pt-PT" b="1" dirty="0"/>
              <a:t> </a:t>
            </a:r>
            <a:r>
              <a:rPr lang="pt-PT" dirty="0"/>
              <a:t> </a:t>
            </a:r>
            <a:r>
              <a:rPr lang="pt-PT" dirty="0" err="1"/>
              <a:t>between</a:t>
            </a:r>
            <a:r>
              <a:rPr lang="pt-PT" dirty="0"/>
              <a:t> </a:t>
            </a:r>
            <a:r>
              <a:rPr lang="pt-PT" dirty="0" err="1"/>
              <a:t>two</a:t>
            </a:r>
            <a:r>
              <a:rPr lang="pt-PT" dirty="0"/>
              <a:t> plane </a:t>
            </a:r>
            <a:r>
              <a:rPr lang="pt-PT" dirty="0" err="1"/>
              <a:t>multiwire</a:t>
            </a:r>
            <a:r>
              <a:rPr lang="pt-PT" dirty="0"/>
              <a:t> </a:t>
            </a:r>
            <a:r>
              <a:rPr lang="pt-PT" dirty="0" err="1"/>
              <a:t>cathodes</a:t>
            </a:r>
            <a:r>
              <a:rPr lang="pt-PT" dirty="0"/>
              <a:t>, 8 mm </a:t>
            </a:r>
            <a:r>
              <a:rPr lang="pt-PT" dirty="0" err="1"/>
              <a:t>between</a:t>
            </a:r>
            <a:r>
              <a:rPr lang="pt-PT" dirty="0"/>
              <a:t> </a:t>
            </a:r>
            <a:r>
              <a:rPr lang="pt-PT" dirty="0" err="1" smtClean="0"/>
              <a:t>them</a:t>
            </a:r>
            <a:r>
              <a:rPr lang="pt-PT" dirty="0" smtClean="0"/>
              <a:t> -- </a:t>
            </a:r>
            <a:r>
              <a:rPr lang="pt-PT" dirty="0" err="1">
                <a:solidFill>
                  <a:srgbClr val="0070C0"/>
                </a:solidFill>
              </a:rPr>
              <a:t>Aprile</a:t>
            </a:r>
            <a:r>
              <a:rPr lang="pt-PT" dirty="0">
                <a:solidFill>
                  <a:srgbClr val="0070C0"/>
                </a:solidFill>
              </a:rPr>
              <a:t> </a:t>
            </a:r>
            <a:r>
              <a:rPr lang="pt-PT" dirty="0" smtClean="0">
                <a:solidFill>
                  <a:srgbClr val="0070C0"/>
                </a:solidFill>
              </a:rPr>
              <a:t>2014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7" name="Chaveta à direita 6"/>
          <p:cNvSpPr/>
          <p:nvPr/>
        </p:nvSpPr>
        <p:spPr>
          <a:xfrm>
            <a:off x="3237875" y="2725762"/>
            <a:ext cx="112465" cy="73077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857732" y="5276538"/>
            <a:ext cx="934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/>
              <a:t>As a </a:t>
            </a:r>
            <a:r>
              <a:rPr lang="pt-PT" b="1" dirty="0" err="1" smtClean="0"/>
              <a:t>footnote</a:t>
            </a:r>
            <a:r>
              <a:rPr lang="pt-PT" b="1" dirty="0" smtClean="0"/>
              <a:t>:</a:t>
            </a:r>
            <a:r>
              <a:rPr lang="pt-PT" dirty="0" smtClean="0"/>
              <a:t> </a:t>
            </a:r>
            <a:r>
              <a:rPr lang="pt-PT" dirty="0" err="1" smtClean="0"/>
              <a:t>first</a:t>
            </a:r>
            <a:r>
              <a:rPr lang="pt-PT" dirty="0" smtClean="0"/>
              <a:t> </a:t>
            </a:r>
            <a:r>
              <a:rPr lang="pt-PT" dirty="0" err="1" smtClean="0"/>
              <a:t>report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electroluminescence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LXe</a:t>
            </a:r>
            <a:r>
              <a:rPr lang="pt-PT" dirty="0" smtClean="0"/>
              <a:t> (in </a:t>
            </a:r>
            <a:r>
              <a:rPr lang="pt-PT" dirty="0" err="1" smtClean="0"/>
              <a:t>uniform</a:t>
            </a:r>
            <a:r>
              <a:rPr lang="pt-PT" dirty="0" smtClean="0"/>
              <a:t> </a:t>
            </a:r>
            <a:r>
              <a:rPr lang="pt-PT" dirty="0" err="1" smtClean="0"/>
              <a:t>field</a:t>
            </a:r>
            <a:r>
              <a:rPr lang="pt-PT" dirty="0" smtClean="0"/>
              <a:t>) – </a:t>
            </a:r>
            <a:r>
              <a:rPr lang="pt-PT" dirty="0" err="1" smtClean="0">
                <a:solidFill>
                  <a:srgbClr val="0070C0"/>
                </a:solidFill>
              </a:rPr>
              <a:t>Dolgoshein</a:t>
            </a:r>
            <a:r>
              <a:rPr lang="pt-PT" dirty="0" smtClean="0">
                <a:solidFill>
                  <a:srgbClr val="0070C0"/>
                </a:solidFill>
              </a:rPr>
              <a:t> e.a. 1967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1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1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387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10134600" y="6492924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17</a:t>
            </a:fld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662010" y="4717982"/>
            <a:ext cx="643481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300"/>
              </a:spcBef>
              <a:buFont typeface="+mj-lt"/>
              <a:buAutoNum type="arabicPeriod"/>
            </a:pPr>
            <a:r>
              <a:rPr lang="en-GB" sz="1600" dirty="0" smtClean="0"/>
              <a:t>Substrate polarization/charging up/…? – clarify </a:t>
            </a:r>
          </a:p>
          <a:p>
            <a:pPr marL="457200" indent="-457200" algn="just">
              <a:spcBef>
                <a:spcPts val="300"/>
              </a:spcBef>
              <a:buFont typeface="+mj-lt"/>
              <a:buAutoNum type="arabicPeriod"/>
            </a:pPr>
            <a:r>
              <a:rPr lang="en-GB" sz="1600" dirty="0" smtClean="0"/>
              <a:t>Would higher conductivity of the substrate help?</a:t>
            </a:r>
            <a:endParaRPr lang="en-GB" sz="1600" dirty="0"/>
          </a:p>
          <a:p>
            <a:pPr marL="457200" indent="-457200" algn="just">
              <a:spcBef>
                <a:spcPts val="300"/>
              </a:spcBef>
              <a:buFont typeface="+mj-lt"/>
              <a:buAutoNum type="arabicPeriod"/>
            </a:pPr>
            <a:r>
              <a:rPr lang="en-GB" sz="1600" dirty="0" smtClean="0"/>
              <a:t>Is it possible to do on a  VUV transparent substrate?</a:t>
            </a:r>
            <a:endParaRPr lang="en-GB" sz="1600" dirty="0"/>
          </a:p>
          <a:p>
            <a:pPr marL="514350" indent="-514350" algn="just">
              <a:spcBef>
                <a:spcPts val="300"/>
              </a:spcBef>
              <a:buFont typeface="+mj-lt"/>
              <a:buAutoNum type="arabicPeriod"/>
            </a:pPr>
            <a:r>
              <a:rPr lang="en-GB" sz="1600" dirty="0" smtClean="0"/>
              <a:t>Works </a:t>
            </a:r>
            <a:r>
              <a:rPr lang="en-GB" sz="1600" dirty="0"/>
              <a:t>in </a:t>
            </a:r>
            <a:r>
              <a:rPr lang="en-GB" sz="1600" dirty="0" err="1" smtClean="0"/>
              <a:t>LAr</a:t>
            </a:r>
            <a:r>
              <a:rPr lang="en-GB" sz="1600" dirty="0" smtClean="0"/>
              <a:t> ?</a:t>
            </a:r>
          </a:p>
          <a:p>
            <a:pPr marL="514350" indent="-514350" algn="just">
              <a:spcBef>
                <a:spcPts val="300"/>
              </a:spcBef>
              <a:buFont typeface="+mj-lt"/>
              <a:buAutoNum type="arabicPeriod"/>
            </a:pPr>
            <a:r>
              <a:rPr lang="en-GB" sz="1600" dirty="0" smtClean="0"/>
              <a:t>How do we maximize electroluminescence and avoid charge multiplication?</a:t>
            </a:r>
            <a:endParaRPr lang="en-GB" sz="1600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2. </a:t>
            </a:r>
            <a:r>
              <a:rPr lang="en-GB" sz="3600" b="1" dirty="0" err="1" smtClean="0">
                <a:solidFill>
                  <a:srgbClr val="0070C0"/>
                </a:solidFill>
                <a:latin typeface="+mn-lt"/>
              </a:rPr>
              <a:t>Microstrips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: what next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4" name="Conexão reta 23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306951" y="763483"/>
            <a:ext cx="350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Prove </a:t>
            </a:r>
            <a:r>
              <a:rPr lang="pt-PT" sz="2000" b="1" dirty="0" err="1" smtClean="0"/>
              <a:t>of</a:t>
            </a:r>
            <a:r>
              <a:rPr lang="pt-PT" sz="2000" b="1" dirty="0" smtClean="0"/>
              <a:t> </a:t>
            </a:r>
            <a:r>
              <a:rPr lang="pt-PT" sz="2000" b="1" dirty="0" err="1" smtClean="0"/>
              <a:t>principle</a:t>
            </a:r>
            <a:r>
              <a:rPr lang="pt-PT" sz="2000" b="1" dirty="0" smtClean="0"/>
              <a:t> – </a:t>
            </a:r>
            <a:r>
              <a:rPr lang="pt-PT" sz="2000" b="1" dirty="0" err="1" smtClean="0"/>
              <a:t>successful</a:t>
            </a:r>
            <a:r>
              <a:rPr lang="pt-PT" sz="2000" b="1" dirty="0" smtClean="0"/>
              <a:t>. </a:t>
            </a:r>
          </a:p>
        </p:txBody>
      </p:sp>
      <p:pic>
        <p:nvPicPr>
          <p:cNvPr id="26" name="Google Shape;69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58858" y="1240843"/>
            <a:ext cx="4217989" cy="437631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70;p14"/>
          <p:cNvSpPr txBox="1"/>
          <p:nvPr/>
        </p:nvSpPr>
        <p:spPr>
          <a:xfrm>
            <a:off x="9467852" y="5666743"/>
            <a:ext cx="2593692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sz="1400" u="sng" dirty="0" smtClean="0">
                <a:solidFill>
                  <a:schemeClr val="hlink"/>
                </a:solidFill>
                <a:hlinkClick r:id="rId3"/>
              </a:rPr>
              <a:t>Breskin JINST 17 (2022) </a:t>
            </a:r>
            <a:r>
              <a:rPr lang="gl" sz="1400" u="sng" dirty="0" smtClean="0">
                <a:solidFill>
                  <a:schemeClr val="hlink"/>
                </a:solidFill>
              </a:rPr>
              <a:t>P08002</a:t>
            </a:r>
            <a:endParaRPr sz="1400" dirty="0">
              <a:solidFill>
                <a:schemeClr val="dk2"/>
              </a:solidFill>
            </a:endParaRPr>
          </a:p>
        </p:txBody>
      </p:sp>
      <p:sp>
        <p:nvSpPr>
          <p:cNvPr id="28" name="Google Shape;67;p14"/>
          <p:cNvSpPr txBox="1">
            <a:spLocks/>
          </p:cNvSpPr>
          <p:nvPr/>
        </p:nvSpPr>
        <p:spPr>
          <a:xfrm>
            <a:off x="156749" y="1097204"/>
            <a:ext cx="6678036" cy="34164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2873" indent="0">
              <a:lnSpc>
                <a:spcPct val="150000"/>
              </a:lnSpc>
              <a:spcBef>
                <a:spcPts val="0"/>
              </a:spcBef>
              <a:buSzPct val="100000"/>
              <a:buNone/>
            </a:pPr>
            <a:r>
              <a:rPr lang="pt-PT" sz="2000" b="1" dirty="0" err="1" smtClean="0"/>
              <a:t>Advantage</a:t>
            </a:r>
            <a:r>
              <a:rPr lang="pt-PT" sz="2000" dirty="0" smtClean="0"/>
              <a:t> - No </a:t>
            </a:r>
            <a:r>
              <a:rPr lang="pt-PT" sz="2000" dirty="0" err="1" smtClean="0"/>
              <a:t>liquid-gas</a:t>
            </a:r>
            <a:r>
              <a:rPr lang="pt-PT" sz="2000" dirty="0" smtClean="0"/>
              <a:t> interface</a:t>
            </a:r>
          </a:p>
          <a:p>
            <a:pPr marL="542925" lvl="2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err="1" smtClean="0"/>
              <a:t>Reduced</a:t>
            </a:r>
            <a:r>
              <a:rPr lang="pt-PT" sz="1600" dirty="0" smtClean="0"/>
              <a:t> </a:t>
            </a:r>
            <a:r>
              <a:rPr lang="pt-PT" sz="1600" dirty="0" err="1" smtClean="0"/>
              <a:t>instabilities</a:t>
            </a:r>
            <a:r>
              <a:rPr lang="pt-PT" sz="1600" dirty="0" smtClean="0"/>
              <a:t> (interface </a:t>
            </a:r>
            <a:r>
              <a:rPr lang="pt-PT" sz="1600" dirty="0" err="1" smtClean="0"/>
              <a:t>ripples</a:t>
            </a:r>
            <a:r>
              <a:rPr lang="pt-PT" sz="1600" dirty="0" smtClean="0"/>
              <a:t>)</a:t>
            </a:r>
          </a:p>
          <a:p>
            <a:pPr marL="542925" lvl="2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smtClean="0"/>
              <a:t>No </a:t>
            </a:r>
            <a:r>
              <a:rPr lang="pt-PT" sz="1600" dirty="0" err="1" smtClean="0"/>
              <a:t>delayed</a:t>
            </a:r>
            <a:r>
              <a:rPr lang="pt-PT" sz="1600" dirty="0" smtClean="0"/>
              <a:t> e</a:t>
            </a:r>
            <a:r>
              <a:rPr lang="pt-PT" sz="1600" baseline="30000" dirty="0" smtClean="0"/>
              <a:t>-</a:t>
            </a:r>
            <a:r>
              <a:rPr lang="pt-PT" sz="1600" dirty="0" smtClean="0"/>
              <a:t> </a:t>
            </a:r>
            <a:r>
              <a:rPr lang="pt-PT" sz="1600" dirty="0" err="1" smtClean="0"/>
              <a:t>emission</a:t>
            </a:r>
            <a:r>
              <a:rPr lang="pt-PT" sz="1600" dirty="0" smtClean="0"/>
              <a:t> </a:t>
            </a:r>
            <a:r>
              <a:rPr lang="pt-PT" sz="1600" dirty="0" err="1" smtClean="0"/>
              <a:t>or</a:t>
            </a:r>
            <a:r>
              <a:rPr lang="pt-PT" sz="1600" dirty="0" smtClean="0"/>
              <a:t> e</a:t>
            </a:r>
            <a:r>
              <a:rPr lang="pt-PT" sz="1600" baseline="30000" dirty="0" smtClean="0"/>
              <a:t>-</a:t>
            </a:r>
            <a:r>
              <a:rPr lang="pt-PT" sz="1600" dirty="0" smtClean="0"/>
              <a:t> </a:t>
            </a:r>
            <a:r>
              <a:rPr lang="pt-PT" sz="1600" dirty="0" err="1" smtClean="0"/>
              <a:t>transfer</a:t>
            </a:r>
            <a:r>
              <a:rPr lang="pt-PT" sz="1600" dirty="0" smtClean="0"/>
              <a:t> </a:t>
            </a:r>
            <a:r>
              <a:rPr lang="pt-PT" sz="1600" dirty="0" err="1" smtClean="0"/>
              <a:t>inefficiency</a:t>
            </a:r>
            <a:r>
              <a:rPr lang="pt-PT" sz="1600" dirty="0" smtClean="0"/>
              <a:t> </a:t>
            </a:r>
            <a:r>
              <a:rPr lang="pt-PT" sz="1600" dirty="0" err="1" smtClean="0"/>
              <a:t>through</a:t>
            </a:r>
            <a:r>
              <a:rPr lang="pt-PT" sz="1600" dirty="0" smtClean="0"/>
              <a:t> interface</a:t>
            </a:r>
          </a:p>
          <a:p>
            <a:pPr marL="542925" lvl="2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smtClean="0"/>
              <a:t>No gate-interface-</a:t>
            </a:r>
            <a:r>
              <a:rPr lang="pt-PT" sz="1600" dirty="0" err="1" smtClean="0"/>
              <a:t>anode</a:t>
            </a:r>
            <a:r>
              <a:rPr lang="pt-PT" sz="1600" dirty="0" smtClean="0"/>
              <a:t> </a:t>
            </a:r>
            <a:r>
              <a:rPr lang="pt-PT" sz="1600" dirty="0" err="1" smtClean="0"/>
              <a:t>alignment</a:t>
            </a:r>
            <a:r>
              <a:rPr lang="pt-PT" sz="1600" dirty="0" smtClean="0"/>
              <a:t> </a:t>
            </a:r>
            <a:r>
              <a:rPr lang="pt-PT" sz="1600" dirty="0" err="1" smtClean="0"/>
              <a:t>problems</a:t>
            </a:r>
            <a:endParaRPr lang="pt-PT" sz="1600" dirty="0" smtClean="0"/>
          </a:p>
          <a:p>
            <a:pPr marL="542925" lvl="2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err="1" smtClean="0"/>
              <a:t>Potential</a:t>
            </a:r>
            <a:r>
              <a:rPr lang="pt-PT" sz="1600" dirty="0" smtClean="0"/>
              <a:t> </a:t>
            </a:r>
            <a:r>
              <a:rPr lang="pt-PT" sz="1600" dirty="0" err="1" smtClean="0"/>
              <a:t>improvement</a:t>
            </a:r>
            <a:r>
              <a:rPr lang="pt-PT" sz="1600" dirty="0" smtClean="0"/>
              <a:t> for S2-only </a:t>
            </a:r>
            <a:r>
              <a:rPr lang="pt-PT" sz="1600" dirty="0" err="1" smtClean="0"/>
              <a:t>events</a:t>
            </a:r>
            <a:r>
              <a:rPr lang="pt-PT" sz="1600" dirty="0" smtClean="0"/>
              <a:t> (e.g. </a:t>
            </a:r>
            <a:r>
              <a:rPr lang="pt-PT" sz="1600" dirty="0" err="1" smtClean="0"/>
              <a:t>lower</a:t>
            </a:r>
            <a:r>
              <a:rPr lang="pt-PT" sz="1600" dirty="0" smtClean="0"/>
              <a:t> background)</a:t>
            </a:r>
            <a:endParaRPr lang="pt-PT" sz="2600" dirty="0" smtClean="0"/>
          </a:p>
          <a:p>
            <a:pPr marL="122873" indent="0">
              <a:lnSpc>
                <a:spcPct val="150000"/>
              </a:lnSpc>
              <a:spcBef>
                <a:spcPts val="0"/>
              </a:spcBef>
              <a:buSzPct val="100000"/>
              <a:buNone/>
            </a:pPr>
            <a:r>
              <a:rPr lang="pt-PT" sz="2000" b="1" dirty="0" err="1" smtClean="0"/>
              <a:t>Drawbacks</a:t>
            </a:r>
            <a:endParaRPr lang="pt-PT" sz="2000" b="1" dirty="0" smtClean="0"/>
          </a:p>
          <a:p>
            <a:pPr marL="449263" lvl="1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err="1" smtClean="0"/>
              <a:t>Electric</a:t>
            </a:r>
            <a:r>
              <a:rPr lang="pt-PT" sz="1600" dirty="0" smtClean="0"/>
              <a:t> </a:t>
            </a:r>
            <a:r>
              <a:rPr lang="pt-PT" sz="1600" dirty="0" err="1" smtClean="0"/>
              <a:t>fields</a:t>
            </a:r>
            <a:r>
              <a:rPr lang="pt-PT" sz="1600" dirty="0" smtClean="0"/>
              <a:t> ~</a:t>
            </a:r>
            <a:r>
              <a:rPr lang="pt-PT" sz="1600" dirty="0" err="1" smtClean="0"/>
              <a:t>few</a:t>
            </a:r>
            <a:r>
              <a:rPr lang="pt-PT" sz="1600" dirty="0" smtClean="0"/>
              <a:t> 100 kV/cm </a:t>
            </a:r>
            <a:r>
              <a:rPr lang="pt-PT" sz="1600" dirty="0" err="1" smtClean="0"/>
              <a:t>required</a:t>
            </a:r>
            <a:r>
              <a:rPr lang="pt-PT" sz="1600" dirty="0" smtClean="0"/>
              <a:t> for </a:t>
            </a:r>
            <a:r>
              <a:rPr lang="pt-PT" sz="1600" dirty="0" err="1" smtClean="0"/>
              <a:t>electroluminescence</a:t>
            </a:r>
            <a:r>
              <a:rPr lang="pt-PT" sz="1600" dirty="0" smtClean="0"/>
              <a:t> (EL)</a:t>
            </a:r>
          </a:p>
          <a:p>
            <a:pPr marL="449263" lvl="1" indent="-309563">
              <a:lnSpc>
                <a:spcPts val="24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-"/>
            </a:pPr>
            <a:r>
              <a:rPr lang="pt-PT" sz="1600" dirty="0" err="1" smtClean="0"/>
              <a:t>So</a:t>
            </a:r>
            <a:r>
              <a:rPr lang="pt-PT" sz="1600" dirty="0" smtClean="0"/>
              <a:t> </a:t>
            </a:r>
            <a:r>
              <a:rPr lang="pt-PT" sz="1600" dirty="0" err="1" smtClean="0"/>
              <a:t>far</a:t>
            </a:r>
            <a:r>
              <a:rPr lang="pt-PT" sz="1600" dirty="0" smtClean="0"/>
              <a:t>, </a:t>
            </a:r>
            <a:r>
              <a:rPr lang="pt-PT" sz="1600" dirty="0" err="1" smtClean="0"/>
              <a:t>lower</a:t>
            </a:r>
            <a:r>
              <a:rPr lang="pt-PT" sz="1600" dirty="0" smtClean="0"/>
              <a:t> light yield </a:t>
            </a:r>
            <a:r>
              <a:rPr lang="pt-PT" sz="1600" dirty="0" err="1" smtClean="0"/>
              <a:t>than</a:t>
            </a:r>
            <a:r>
              <a:rPr lang="pt-PT" sz="1600" dirty="0" smtClean="0"/>
              <a:t> dual-</a:t>
            </a:r>
            <a:r>
              <a:rPr lang="pt-PT" sz="1600" dirty="0" err="1" smtClean="0"/>
              <a:t>phase</a:t>
            </a:r>
            <a:r>
              <a:rPr lang="pt-PT" sz="1600" dirty="0" smtClean="0"/>
              <a:t> </a:t>
            </a:r>
            <a:r>
              <a:rPr lang="pt-PT" sz="1600" dirty="0" err="1" smtClean="0"/>
              <a:t>detectors</a:t>
            </a:r>
            <a:r>
              <a:rPr lang="pt-PT" sz="1600" dirty="0" smtClean="0"/>
              <a:t> (</a:t>
            </a:r>
            <a:r>
              <a:rPr lang="pt-PT" sz="1600" dirty="0" err="1" smtClean="0"/>
              <a:t>except</a:t>
            </a:r>
            <a:r>
              <a:rPr lang="pt-PT" sz="1600" dirty="0" smtClean="0"/>
              <a:t> VCC </a:t>
            </a:r>
            <a:r>
              <a:rPr lang="pt-PT" sz="1600" dirty="0" err="1" smtClean="0"/>
              <a:t>right</a:t>
            </a:r>
            <a:r>
              <a:rPr lang="pt-PT" sz="1600" dirty="0" smtClean="0"/>
              <a:t> </a:t>
            </a:r>
            <a:r>
              <a:rPr lang="pt-PT" sz="1600" dirty="0" err="1" smtClean="0"/>
              <a:t>after</a:t>
            </a:r>
            <a:r>
              <a:rPr lang="pt-PT" sz="1600" dirty="0" smtClean="0"/>
              <a:t> </a:t>
            </a:r>
            <a:r>
              <a:rPr lang="pt-PT" sz="1600" dirty="0" err="1" smtClean="0"/>
              <a:t>applying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dirty="0" err="1" smtClean="0"/>
              <a:t>voltage</a:t>
            </a:r>
            <a:r>
              <a:rPr lang="pt-PT" sz="1600" dirty="0"/>
              <a:t>)</a:t>
            </a:r>
          </a:p>
        </p:txBody>
      </p:sp>
      <p:sp>
        <p:nvSpPr>
          <p:cNvPr id="5" name="Retângulo 4"/>
          <p:cNvSpPr/>
          <p:nvPr/>
        </p:nvSpPr>
        <p:spPr>
          <a:xfrm>
            <a:off x="306951" y="4296291"/>
            <a:ext cx="1925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b="1" dirty="0"/>
              <a:t>Open </a:t>
            </a:r>
            <a:r>
              <a:rPr lang="pt-PT" sz="2000" b="1" dirty="0" err="1"/>
              <a:t>questions</a:t>
            </a:r>
            <a:r>
              <a:rPr lang="pt-PT" sz="2000" b="1" dirty="0"/>
              <a:t>:</a:t>
            </a:r>
          </a:p>
        </p:txBody>
      </p:sp>
      <p:sp>
        <p:nvSpPr>
          <p:cNvPr id="14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15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029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10134600" y="6492924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18</a:t>
            </a:fld>
            <a:endParaRPr lang="pt-PT" dirty="0"/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22237"/>
            <a:ext cx="12192000" cy="7084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Conclusions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4" name="Conexão reta 23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635001" y="1489530"/>
            <a:ext cx="107061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pt-PT" sz="2000" b="1" dirty="0" smtClean="0">
                <a:solidFill>
                  <a:srgbClr val="0070C0"/>
                </a:solidFill>
              </a:rPr>
              <a:t>FHM</a:t>
            </a:r>
            <a:r>
              <a:rPr lang="pt-PT" sz="2000" dirty="0" smtClean="0"/>
              <a:t> – prove </a:t>
            </a:r>
            <a:r>
              <a:rPr lang="pt-PT" sz="2000" dirty="0" err="1" smtClean="0"/>
              <a:t>of</a:t>
            </a:r>
            <a:r>
              <a:rPr lang="pt-PT" sz="2000" dirty="0" smtClean="0"/>
              <a:t> </a:t>
            </a:r>
            <a:r>
              <a:rPr lang="pt-PT" sz="2000" dirty="0" err="1" smtClean="0"/>
              <a:t>principle</a:t>
            </a:r>
            <a:r>
              <a:rPr lang="pt-PT" sz="2000" dirty="0" smtClean="0"/>
              <a:t> in </a:t>
            </a:r>
            <a:r>
              <a:rPr lang="pt-PT" sz="2000" dirty="0" err="1" smtClean="0"/>
              <a:t>LXe</a:t>
            </a:r>
            <a:r>
              <a:rPr lang="pt-PT" sz="2000" dirty="0" smtClean="0"/>
              <a:t> </a:t>
            </a:r>
            <a:r>
              <a:rPr lang="pt-PT" sz="2000" dirty="0" err="1" smtClean="0"/>
              <a:t>successful</a:t>
            </a:r>
            <a:r>
              <a:rPr lang="pt-PT" sz="2000" dirty="0" smtClean="0"/>
              <a:t>,  </a:t>
            </a:r>
            <a:r>
              <a:rPr lang="pt-PT" sz="2000" dirty="0" err="1" smtClean="0"/>
              <a:t>structure</a:t>
            </a:r>
            <a:r>
              <a:rPr lang="pt-PT" sz="2000" dirty="0" smtClean="0"/>
              <a:t> </a:t>
            </a:r>
            <a:r>
              <a:rPr lang="pt-PT" sz="2000" dirty="0" err="1" smtClean="0"/>
              <a:t>optimization</a:t>
            </a:r>
            <a:r>
              <a:rPr lang="pt-PT" sz="2000" dirty="0" smtClean="0"/>
              <a:t> </a:t>
            </a:r>
            <a:r>
              <a:rPr lang="pt-PT" sz="2000" dirty="0" err="1" smtClean="0"/>
              <a:t>and</a:t>
            </a:r>
            <a:r>
              <a:rPr lang="pt-PT" sz="2000" dirty="0" smtClean="0"/>
              <a:t> material </a:t>
            </a:r>
            <a:r>
              <a:rPr lang="pt-PT" sz="2000" dirty="0" err="1" smtClean="0"/>
              <a:t>studies</a:t>
            </a:r>
            <a:r>
              <a:rPr lang="pt-PT" sz="2000" dirty="0" smtClean="0"/>
              <a:t> are </a:t>
            </a:r>
            <a:r>
              <a:rPr lang="pt-PT" sz="2000" dirty="0" err="1" smtClean="0"/>
              <a:t>needed</a:t>
            </a:r>
            <a:r>
              <a:rPr lang="pt-PT" sz="2000" dirty="0" smtClean="0"/>
              <a:t>; </a:t>
            </a:r>
            <a:r>
              <a:rPr lang="pt-PT" sz="2000" dirty="0" err="1" smtClean="0"/>
              <a:t>floating</a:t>
            </a:r>
            <a:r>
              <a:rPr lang="pt-PT" sz="2000" dirty="0" smtClean="0"/>
              <a:t> in </a:t>
            </a:r>
            <a:r>
              <a:rPr lang="pt-PT" sz="2000" dirty="0" err="1" smtClean="0"/>
              <a:t>LAr</a:t>
            </a:r>
            <a:r>
              <a:rPr lang="pt-PT" sz="2000" dirty="0" smtClean="0"/>
              <a:t> </a:t>
            </a:r>
            <a:r>
              <a:rPr lang="pt-PT" sz="2000" dirty="0" err="1" smtClean="0"/>
              <a:t>is</a:t>
            </a:r>
            <a:r>
              <a:rPr lang="pt-PT" sz="2000" dirty="0"/>
              <a:t> </a:t>
            </a:r>
            <a:r>
              <a:rPr lang="pt-PT" sz="2000" dirty="0" err="1"/>
              <a:t>interesting</a:t>
            </a:r>
            <a:r>
              <a:rPr lang="pt-PT" sz="2000" dirty="0"/>
              <a:t> </a:t>
            </a:r>
            <a:r>
              <a:rPr lang="pt-PT" sz="2000" dirty="0" err="1" smtClean="0"/>
              <a:t>but</a:t>
            </a:r>
            <a:r>
              <a:rPr lang="pt-PT" sz="2000" dirty="0" smtClean="0"/>
              <a:t> </a:t>
            </a:r>
            <a:r>
              <a:rPr lang="pt-PT" sz="2000" dirty="0" err="1" smtClean="0"/>
              <a:t>challenging</a:t>
            </a:r>
            <a:r>
              <a:rPr lang="pt-PT" sz="2000" dirty="0" smtClean="0"/>
              <a:t> – </a:t>
            </a:r>
            <a:r>
              <a:rPr lang="pt-PT" sz="2000" dirty="0" err="1" smtClean="0"/>
              <a:t>will</a:t>
            </a:r>
            <a:r>
              <a:rPr lang="pt-PT" sz="2000" dirty="0" smtClean="0"/>
              <a:t> </a:t>
            </a:r>
            <a:r>
              <a:rPr lang="pt-PT" sz="2000" dirty="0" err="1" smtClean="0"/>
              <a:t>try</a:t>
            </a:r>
            <a:r>
              <a:rPr lang="pt-PT" sz="2000" dirty="0" smtClean="0"/>
              <a:t> </a:t>
            </a:r>
            <a:r>
              <a:rPr lang="pt-PT" sz="2000" dirty="0" err="1" smtClean="0"/>
              <a:t>soon</a:t>
            </a:r>
            <a:endParaRPr lang="pt-P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622301" y="2761305"/>
                <a:ext cx="109601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200"/>
                  </a:lnSpc>
                </a:pPr>
                <a:r>
                  <a:rPr lang="pt-PT" sz="2000" b="1" dirty="0" smtClean="0">
                    <a:solidFill>
                      <a:srgbClr val="0070C0"/>
                    </a:solidFill>
                  </a:rPr>
                  <a:t>Microstrips </a:t>
                </a:r>
                <a:r>
                  <a:rPr lang="pt-PT" sz="2000" b="1" dirty="0" err="1" smtClean="0">
                    <a:solidFill>
                      <a:srgbClr val="0070C0"/>
                    </a:solidFill>
                  </a:rPr>
                  <a:t>and</a:t>
                </a:r>
                <a:r>
                  <a:rPr lang="pt-PT" sz="2000" b="1" dirty="0" smtClean="0">
                    <a:solidFill>
                      <a:srgbClr val="0070C0"/>
                    </a:solidFill>
                  </a:rPr>
                  <a:t> VCC</a:t>
                </a:r>
                <a:r>
                  <a:rPr lang="pt-PT" sz="2000" dirty="0" smtClean="0"/>
                  <a:t> – prove </a:t>
                </a:r>
                <a:r>
                  <a:rPr lang="pt-PT" sz="2000" dirty="0" err="1" smtClean="0"/>
                  <a:t>of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principle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successful</a:t>
                </a:r>
                <a:r>
                  <a:rPr lang="pt-PT" sz="2000" dirty="0" smtClean="0"/>
                  <a:t> in </a:t>
                </a:r>
                <a:r>
                  <a:rPr lang="pt-PT" sz="2000" dirty="0" err="1" smtClean="0"/>
                  <a:t>LXe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and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LAr</a:t>
                </a:r>
                <a:r>
                  <a:rPr lang="pt-PT" sz="2000" dirty="0" smtClean="0"/>
                  <a:t>;  light yield in </a:t>
                </a:r>
                <a:r>
                  <a:rPr lang="pt-PT" sz="2000" dirty="0" err="1" smtClean="0"/>
                  <a:t>LXe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is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comparable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or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higher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of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that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with</a:t>
                </a:r>
                <a:r>
                  <a:rPr lang="pt-PT" sz="2000" dirty="0" smtClean="0"/>
                  <a:t>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sz="2000" dirty="0" smtClean="0"/>
                  <a:t>10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PT" sz="2000" dirty="0" smtClean="0"/>
                  <a:t>m </a:t>
                </a:r>
                <a:r>
                  <a:rPr lang="pt-PT" sz="2000" dirty="0" err="1" smtClean="0"/>
                  <a:t>wires</a:t>
                </a:r>
                <a:r>
                  <a:rPr lang="pt-PT" sz="2000" dirty="0" smtClean="0"/>
                  <a:t>; </a:t>
                </a:r>
                <a:r>
                  <a:rPr lang="pt-PT" sz="2000" dirty="0" err="1" smtClean="0"/>
                  <a:t>signal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degradation</a:t>
                </a:r>
                <a:r>
                  <a:rPr lang="pt-PT" sz="2000" dirty="0" smtClean="0"/>
                  <a:t> in time </a:t>
                </a:r>
                <a:r>
                  <a:rPr lang="pt-PT" sz="2000" dirty="0" err="1" smtClean="0"/>
                  <a:t>with</a:t>
                </a:r>
                <a:r>
                  <a:rPr lang="pt-PT" sz="2000" dirty="0" smtClean="0"/>
                  <a:t> VCC </a:t>
                </a:r>
                <a:r>
                  <a:rPr lang="pt-PT" sz="2000" dirty="0" err="1" smtClean="0"/>
                  <a:t>needs</a:t>
                </a:r>
                <a:r>
                  <a:rPr lang="pt-PT" sz="2000" dirty="0" smtClean="0"/>
                  <a:t> to </a:t>
                </a:r>
                <a:r>
                  <a:rPr lang="pt-PT" sz="2000" dirty="0" err="1" smtClean="0"/>
                  <a:t>be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understood</a:t>
                </a:r>
                <a:r>
                  <a:rPr lang="pt-PT" sz="2000" dirty="0" smtClean="0"/>
                  <a:t>; </a:t>
                </a:r>
                <a:r>
                  <a:rPr lang="pt-PT" sz="2000" dirty="0" err="1" smtClean="0"/>
                  <a:t>much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higher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ligh</a:t>
                </a:r>
                <a:r>
                  <a:rPr lang="pt-PT" sz="2000" dirty="0" smtClean="0"/>
                  <a:t> yield </a:t>
                </a:r>
                <a:r>
                  <a:rPr lang="pt-PT" sz="2000" dirty="0" err="1" smtClean="0"/>
                  <a:t>seems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possible</a:t>
                </a:r>
                <a:endParaRPr lang="pt-PT" dirty="0"/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1" y="2761305"/>
                <a:ext cx="10960100" cy="1323439"/>
              </a:xfrm>
              <a:prstGeom prst="rect">
                <a:avLst/>
              </a:prstGeom>
              <a:blipFill rotWithShape="0">
                <a:blip r:embed="rId2"/>
                <a:stretch>
                  <a:fillRect l="-556" b="-460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ixaDeTexto 8"/>
          <p:cNvSpPr txBox="1"/>
          <p:nvPr/>
        </p:nvSpPr>
        <p:spPr>
          <a:xfrm>
            <a:off x="5016501" y="5147964"/>
            <a:ext cx="2146299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pt-PT" sz="3200" b="1" dirty="0" err="1" smtClean="0">
                <a:solidFill>
                  <a:srgbClr val="0070C0"/>
                </a:solidFill>
              </a:rPr>
              <a:t>Thank</a:t>
            </a:r>
            <a:r>
              <a:rPr lang="pt-PT" sz="3200" b="1" dirty="0" smtClean="0">
                <a:solidFill>
                  <a:srgbClr val="0070C0"/>
                </a:solidFill>
              </a:rPr>
              <a:t> </a:t>
            </a:r>
            <a:r>
              <a:rPr lang="pt-PT" sz="3200" b="1" dirty="0" err="1" smtClean="0">
                <a:solidFill>
                  <a:srgbClr val="0070C0"/>
                </a:solidFill>
              </a:rPr>
              <a:t>you</a:t>
            </a:r>
            <a:endParaRPr lang="pt-PT" sz="3200" dirty="0"/>
          </a:p>
        </p:txBody>
      </p:sp>
      <p:sp>
        <p:nvSpPr>
          <p:cNvPr id="10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97985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979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886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448800" y="6454277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2</a:t>
            </a:fld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99119" y="830055"/>
            <a:ext cx="11472181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srgbClr val="0070C0"/>
                </a:solidFill>
                <a:latin typeface="+mn-lt"/>
              </a:rPr>
              <a:t>Two-phase liquid detectors </a:t>
            </a:r>
            <a:r>
              <a:rPr lang="en-GB" sz="2000" b="1" dirty="0">
                <a:latin typeface="+mn-lt"/>
              </a:rPr>
              <a:t>are probably the most versatile detectors for low energies and rare events</a:t>
            </a:r>
            <a:endParaRPr lang="pt-PT" sz="1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5368"/>
            <a:ext cx="3634125" cy="3477483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322" y="2154768"/>
            <a:ext cx="2291902" cy="1136710"/>
          </a:xfrm>
          <a:prstGeom prst="rect">
            <a:avLst/>
          </a:prstGeom>
        </p:spPr>
      </p:pic>
      <p:sp>
        <p:nvSpPr>
          <p:cNvPr id="17" name="Título 1"/>
          <p:cNvSpPr txBox="1">
            <a:spLocks/>
          </p:cNvSpPr>
          <p:nvPr/>
        </p:nvSpPr>
        <p:spPr>
          <a:xfrm>
            <a:off x="0" y="-6371"/>
            <a:ext cx="12192000" cy="6794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Double-phase liquid noble gas detector</a:t>
            </a:r>
            <a:endParaRPr lang="pt-PT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8" name="Conexão reta 17"/>
          <p:cNvCxnSpPr/>
          <p:nvPr/>
        </p:nvCxnSpPr>
        <p:spPr>
          <a:xfrm flipH="1">
            <a:off x="0" y="6735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1359862" y="5014534"/>
            <a:ext cx="64793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sz="1600" dirty="0" smtClean="0"/>
              <a:t>&gt; 1 m</a:t>
            </a:r>
            <a:endParaRPr lang="pt-PT" sz="1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480087" y="342008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FF0000"/>
                </a:solidFill>
              </a:rPr>
              <a:t>S1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411858" y="2637742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FF0000"/>
                </a:solidFill>
              </a:rPr>
              <a:t>S2</a:t>
            </a:r>
            <a:endParaRPr lang="pt-PT" b="1" dirty="0">
              <a:solidFill>
                <a:srgbClr val="FF0000"/>
              </a:solidFill>
            </a:endParaRPr>
          </a:p>
        </p:txBody>
      </p:sp>
      <p:cxnSp>
        <p:nvCxnSpPr>
          <p:cNvPr id="21" name="Conexão reta unidirecional 20"/>
          <p:cNvCxnSpPr/>
          <p:nvPr/>
        </p:nvCxnSpPr>
        <p:spPr>
          <a:xfrm flipH="1">
            <a:off x="2578100" y="2524804"/>
            <a:ext cx="580222" cy="2056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3595885" y="4771252"/>
            <a:ext cx="759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Measurement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two</a:t>
            </a:r>
            <a:r>
              <a:rPr lang="pt-PT" dirty="0" smtClean="0"/>
              <a:t> </a:t>
            </a:r>
            <a:r>
              <a:rPr lang="pt-PT" dirty="0" err="1" smtClean="0"/>
              <a:t>signals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basis</a:t>
            </a:r>
            <a:r>
              <a:rPr lang="pt-PT" dirty="0" smtClean="0"/>
              <a:t> for e/nuclear </a:t>
            </a:r>
            <a:r>
              <a:rPr lang="pt-PT" dirty="0" err="1" smtClean="0"/>
              <a:t>recoils</a:t>
            </a:r>
            <a:r>
              <a:rPr lang="pt-PT" dirty="0" smtClean="0"/>
              <a:t> </a:t>
            </a:r>
            <a:r>
              <a:rPr lang="pt-PT" dirty="0" err="1" smtClean="0"/>
              <a:t>discrimination</a:t>
            </a:r>
            <a:endParaRPr lang="pt-PT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9166008" y="1599371"/>
            <a:ext cx="17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FF0000"/>
                </a:solidFill>
              </a:rPr>
              <a:t>WIMP </a:t>
            </a:r>
            <a:r>
              <a:rPr lang="pt-PT" b="1" dirty="0" err="1" smtClean="0">
                <a:solidFill>
                  <a:srgbClr val="FF0000"/>
                </a:solidFill>
              </a:rPr>
              <a:t>signature</a:t>
            </a:r>
            <a:endParaRPr lang="pt-PT" b="1" dirty="0">
              <a:solidFill>
                <a:srgbClr val="FF0000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5952322" y="2207304"/>
            <a:ext cx="3213686" cy="2218172"/>
            <a:chOff x="5650914" y="1065674"/>
            <a:chExt cx="3213686" cy="2218172"/>
          </a:xfrm>
        </p:grpSpPr>
        <p:pic>
          <p:nvPicPr>
            <p:cNvPr id="24" name="Picture 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0914" y="1065674"/>
              <a:ext cx="3213686" cy="2218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CaixaDeTexto 24"/>
            <p:cNvSpPr txBox="1"/>
            <p:nvPr/>
          </p:nvSpPr>
          <p:spPr>
            <a:xfrm>
              <a:off x="6212225" y="1963459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>
                  <a:solidFill>
                    <a:srgbClr val="FF0000"/>
                  </a:solidFill>
                </a:rPr>
                <a:t>S1</a:t>
              </a:r>
              <a:endParaRPr lang="pt-PT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6288668" y="1381736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>
                  <a:solidFill>
                    <a:srgbClr val="FF0000"/>
                  </a:solidFill>
                </a:rPr>
                <a:t>S1</a:t>
              </a:r>
              <a:endParaRPr lang="pt-PT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8053725" y="1418173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>
                  <a:solidFill>
                    <a:srgbClr val="FF0000"/>
                  </a:solidFill>
                </a:rPr>
                <a:t>S2</a:t>
              </a:r>
              <a:endParaRPr lang="pt-PT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6861197" y="2484119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>
                  <a:solidFill>
                    <a:srgbClr val="FF0000"/>
                  </a:solidFill>
                </a:rPr>
                <a:t>S2</a:t>
              </a:r>
              <a:endParaRPr lang="pt-PT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CaixaDeTexto 29"/>
          <p:cNvSpPr txBox="1"/>
          <p:nvPr/>
        </p:nvSpPr>
        <p:spPr>
          <a:xfrm>
            <a:off x="9166008" y="2380008"/>
            <a:ext cx="261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Neutrons</a:t>
            </a:r>
            <a:r>
              <a:rPr lang="pt-PT" dirty="0" smtClean="0"/>
              <a:t> (nuclear </a:t>
            </a:r>
            <a:r>
              <a:rPr lang="pt-PT" dirty="0" err="1" smtClean="0"/>
              <a:t>recoils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9166008" y="288721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Gammas</a:t>
            </a:r>
            <a:r>
              <a:rPr lang="pt-PT" dirty="0" smtClean="0"/>
              <a:t>/</a:t>
            </a:r>
            <a:r>
              <a:rPr lang="pt-PT" dirty="0" err="1" smtClean="0"/>
              <a:t>electrons</a:t>
            </a:r>
            <a:endParaRPr lang="pt-PT" dirty="0"/>
          </a:p>
        </p:txBody>
      </p:sp>
      <p:cxnSp>
        <p:nvCxnSpPr>
          <p:cNvPr id="32" name="Conexão reta unidirecional 31"/>
          <p:cNvCxnSpPr/>
          <p:nvPr/>
        </p:nvCxnSpPr>
        <p:spPr>
          <a:xfrm flipH="1">
            <a:off x="9022395" y="1985155"/>
            <a:ext cx="642305" cy="4866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ixaDeTexto 33"/>
          <p:cNvSpPr txBox="1"/>
          <p:nvPr/>
        </p:nvSpPr>
        <p:spPr>
          <a:xfrm>
            <a:off x="3621550" y="5311667"/>
            <a:ext cx="7783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threshold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determined</a:t>
            </a:r>
            <a:r>
              <a:rPr lang="pt-PT" dirty="0" smtClean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 S1 (</a:t>
            </a:r>
            <a:r>
              <a:rPr lang="pt-PT" dirty="0" err="1" smtClean="0"/>
              <a:t>usually</a:t>
            </a:r>
            <a:r>
              <a:rPr lang="pt-PT" dirty="0" smtClean="0"/>
              <a:t> 2 </a:t>
            </a:r>
            <a:r>
              <a:rPr lang="pt-PT" dirty="0" err="1" smtClean="0"/>
              <a:t>or</a:t>
            </a:r>
            <a:r>
              <a:rPr lang="pt-PT" dirty="0" smtClean="0"/>
              <a:t> 3 </a:t>
            </a:r>
            <a:r>
              <a:rPr lang="pt-PT" dirty="0" err="1" smtClean="0"/>
              <a:t>phe</a:t>
            </a:r>
            <a:r>
              <a:rPr lang="pt-PT" dirty="0" smtClean="0"/>
              <a:t> are </a:t>
            </a:r>
            <a:r>
              <a:rPr lang="pt-PT" dirty="0" err="1" smtClean="0"/>
              <a:t>required</a:t>
            </a:r>
            <a:r>
              <a:rPr lang="pt-PT" dirty="0" smtClean="0"/>
              <a:t> in </a:t>
            </a:r>
            <a:r>
              <a:rPr lang="pt-PT" dirty="0" err="1" smtClean="0"/>
              <a:t>coincidence</a:t>
            </a:r>
            <a:r>
              <a:rPr lang="pt-PT" dirty="0" smtClean="0"/>
              <a:t>)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ixaDeTexto 34"/>
              <p:cNvSpPr txBox="1"/>
              <p:nvPr/>
            </p:nvSpPr>
            <p:spPr>
              <a:xfrm>
                <a:off x="3634125" y="5755516"/>
                <a:ext cx="5922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S2 </a:t>
                </a:r>
                <a:r>
                  <a:rPr lang="pt-PT" dirty="0" err="1" smtClean="0"/>
                  <a:t>provides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energy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and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position</a:t>
                </a:r>
                <a:r>
                  <a:rPr lang="pt-PT" dirty="0" smtClean="0"/>
                  <a:t> in (</a:t>
                </a:r>
                <a:r>
                  <a:rPr lang="pt-PT" dirty="0" err="1" smtClean="0"/>
                  <a:t>x,y</a:t>
                </a:r>
                <a:r>
                  <a:rPr lang="pt-PT" dirty="0" smtClean="0"/>
                  <a:t>) – </a:t>
                </a:r>
                <a:r>
                  <a:rPr lang="pt-PT" dirty="0" err="1" smtClean="0"/>
                  <a:t>typically</a:t>
                </a:r>
                <a:r>
                  <a:rPr lang="pt-PT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pt-PT" dirty="0" smtClean="0"/>
                  <a:t>300 ph/e</a:t>
                </a:r>
                <a:endParaRPr lang="pt-PT" dirty="0"/>
              </a:p>
            </p:txBody>
          </p:sp>
        </mc:Choice>
        <mc:Fallback xmlns="">
          <p:sp>
            <p:nvSpPr>
              <p:cNvPr id="35" name="CaixaDeTex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125" y="5755516"/>
                <a:ext cx="5922262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823" t="-8197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ixaDeTexto 5"/>
          <p:cNvSpPr txBox="1"/>
          <p:nvPr/>
        </p:nvSpPr>
        <p:spPr>
          <a:xfrm>
            <a:off x="210359" y="1333148"/>
            <a:ext cx="5065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Typical</a:t>
            </a:r>
            <a:r>
              <a:rPr lang="pt-PT" dirty="0" smtClean="0"/>
              <a:t> </a:t>
            </a:r>
            <a:r>
              <a:rPr lang="pt-PT" dirty="0" err="1" smtClean="0"/>
              <a:t>configuration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a </a:t>
            </a:r>
            <a:r>
              <a:rPr lang="pt-PT" dirty="0" err="1" smtClean="0"/>
              <a:t>two-phase</a:t>
            </a:r>
            <a:r>
              <a:rPr lang="pt-PT" dirty="0" smtClean="0"/>
              <a:t> WIMP </a:t>
            </a:r>
            <a:r>
              <a:rPr lang="pt-PT" dirty="0" err="1" smtClean="0"/>
              <a:t>detector</a:t>
            </a:r>
            <a:endParaRPr lang="pt-PT" dirty="0"/>
          </a:p>
        </p:txBody>
      </p:sp>
      <p:sp>
        <p:nvSpPr>
          <p:cNvPr id="3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046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448800" y="6454277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3</a:t>
            </a:fld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313552" y="3500335"/>
            <a:ext cx="3542747" cy="4247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Two options: dive or float</a:t>
            </a:r>
            <a:endParaRPr lang="pt-PT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300511" y="4008834"/>
            <a:ext cx="2925041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dirty="0" smtClean="0">
                <a:solidFill>
                  <a:srgbClr val="C00000"/>
                </a:solidFill>
              </a:rPr>
              <a:t>“No surface, no problem” </a:t>
            </a:r>
            <a:r>
              <a:rPr lang="en-GB" dirty="0" smtClean="0"/>
              <a:t>– back to single (liquid) 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1061918" y="828100"/>
                <a:ext cx="10094517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600"/>
                  </a:lnSpc>
                </a:pPr>
                <a:r>
                  <a:rPr lang="en-GB" dirty="0" smtClean="0"/>
                  <a:t>Liquid surface – inconvenient but worth of suffering (at least it was until now)</a:t>
                </a:r>
              </a:p>
              <a:p>
                <a:pPr>
                  <a:lnSpc>
                    <a:spcPts val="2600"/>
                  </a:lnSpc>
                </a:pPr>
                <a:r>
                  <a:rPr lang="en-GB" dirty="0" smtClean="0"/>
                  <a:t>Problems associated with the surface:</a:t>
                </a:r>
              </a:p>
              <a:p>
                <a:pPr marL="285750" indent="-285750">
                  <a:lnSpc>
                    <a:spcPts val="2600"/>
                  </a:lnSpc>
                  <a:buFontTx/>
                  <a:buChar char="-"/>
                </a:pPr>
                <a:r>
                  <a:rPr lang="en-GB" dirty="0" smtClean="0"/>
                  <a:t>A strong E field is required for electron extraction </a:t>
                </a:r>
                <a:r>
                  <a:rPr lang="en-GB" dirty="0" smtClean="0">
                    <a:sym typeface="Wingdings" panose="05000000000000000000" pitchFamily="2" charset="2"/>
                  </a:rPr>
                  <a:t> the surface should be between two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multiwire</a:t>
                </a:r>
                <a:r>
                  <a:rPr lang="en-GB" dirty="0" smtClean="0">
                    <a:sym typeface="Wingdings" panose="05000000000000000000" pitchFamily="2" charset="2"/>
                  </a:rPr>
                  <a:t> electrodes with the distance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∼</m:t>
                    </m:r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5 mm between them  </a:t>
                </a:r>
                <a:r>
                  <a:rPr lang="en-GB" b="1" dirty="0" smtClean="0">
                    <a:sym typeface="Wingdings" panose="05000000000000000000" pitchFamily="2" charset="2"/>
                  </a:rPr>
                  <a:t>wire sagging matters</a:t>
                </a:r>
              </a:p>
              <a:p>
                <a:pPr marL="285750" indent="-285750">
                  <a:lnSpc>
                    <a:spcPts val="2600"/>
                  </a:lnSpc>
                  <a:buFontTx/>
                  <a:buChar char="-"/>
                </a:pPr>
                <a:r>
                  <a:rPr lang="en-GB" dirty="0" smtClean="0">
                    <a:sym typeface="Wingdings" panose="05000000000000000000" pitchFamily="2" charset="2"/>
                  </a:rPr>
                  <a:t>Under surface charge drift/diffusion</a:t>
                </a:r>
              </a:p>
              <a:p>
                <a:pPr marL="285750" indent="-285750">
                  <a:lnSpc>
                    <a:spcPts val="2600"/>
                  </a:lnSpc>
                  <a:buFontTx/>
                  <a:buChar char="-"/>
                </a:pPr>
                <a:r>
                  <a:rPr lang="en-GB" dirty="0" smtClean="0">
                    <a:sym typeface="Wingdings" panose="05000000000000000000" pitchFamily="2" charset="2"/>
                  </a:rPr>
                  <a:t>Possible ripples, acoustic effects, local deformations, instabilities in a strong E field</a:t>
                </a:r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918" y="828100"/>
                <a:ext cx="10094517" cy="2092881"/>
              </a:xfrm>
              <a:prstGeom prst="rect">
                <a:avLst/>
              </a:prstGeom>
              <a:blipFill rotWithShape="0">
                <a:blip r:embed="rId2"/>
                <a:stretch>
                  <a:fillRect l="-483" b="-262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2976" y="4058125"/>
            <a:ext cx="3016718" cy="197952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0" y="4161730"/>
            <a:ext cx="3170453" cy="1851544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2959614" y="2959344"/>
            <a:ext cx="6250622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600"/>
              </a:lnSpc>
            </a:pP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The bigger the detector the </a:t>
            </a:r>
            <a:r>
              <a:rPr lang="en-GB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bigger the problem </a:t>
            </a:r>
            <a:endParaRPr lang="pt-PT" sz="2400" b="1" dirty="0">
              <a:solidFill>
                <a:srgbClr val="FF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467991" y="5540976"/>
            <a:ext cx="450498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“We </a:t>
            </a:r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are one</a:t>
            </a:r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” – 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e</a:t>
            </a:r>
            <a:r>
              <a:rPr lang="en-GB" dirty="0" smtClean="0">
                <a:sym typeface="Wingdings" panose="05000000000000000000" pitchFamily="2" charset="2"/>
              </a:rPr>
              <a:t>lectrodes </a:t>
            </a:r>
            <a:r>
              <a:rPr lang="en-GB" dirty="0">
                <a:sym typeface="Wingdings" panose="05000000000000000000" pitchFamily="2" charset="2"/>
              </a:rPr>
              <a:t>&amp; </a:t>
            </a:r>
            <a:r>
              <a:rPr lang="en-GB" dirty="0" smtClean="0">
                <a:sym typeface="Wingdings" panose="05000000000000000000" pitchFamily="2" charset="2"/>
              </a:rPr>
              <a:t>surface </a:t>
            </a:r>
            <a:r>
              <a:rPr lang="en-GB" dirty="0">
                <a:sym typeface="Wingdings" panose="05000000000000000000" pitchFamily="2" charset="2"/>
              </a:rPr>
              <a:t>– </a:t>
            </a:r>
            <a:r>
              <a:rPr lang="en-GB" dirty="0" smtClean="0">
                <a:sym typeface="Wingdings" panose="05000000000000000000" pitchFamily="2" charset="2"/>
              </a:rPr>
              <a:t>floating electrodes</a:t>
            </a: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0" y="499"/>
            <a:ext cx="12192000" cy="6697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Motivation</a:t>
            </a:r>
            <a:endParaRPr lang="pt-PT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8" name="Conexão reta 17"/>
          <p:cNvCxnSpPr/>
          <p:nvPr/>
        </p:nvCxnSpPr>
        <p:spPr>
          <a:xfrm flipH="1">
            <a:off x="0" y="6735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ângulo 2"/>
          <p:cNvSpPr/>
          <p:nvPr/>
        </p:nvSpPr>
        <p:spPr>
          <a:xfrm>
            <a:off x="5629197" y="5109113"/>
            <a:ext cx="2880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Take the best of it and enjoy 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5893051" y="471520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0070C0"/>
                </a:solidFill>
              </a:rPr>
              <a:t>OR</a:t>
            </a:r>
            <a:endParaRPr lang="pt-PT" b="1" dirty="0">
              <a:solidFill>
                <a:srgbClr val="0070C0"/>
              </a:solidFill>
            </a:endParaRPr>
          </a:p>
        </p:txBody>
      </p:sp>
      <p:sp>
        <p:nvSpPr>
          <p:cNvPr id="16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19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9918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448800" y="6454277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4</a:t>
            </a:fld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87499" y="1674146"/>
            <a:ext cx="10362573" cy="181588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200000"/>
              </a:lnSpc>
              <a:buAutoNum type="arabicPeriod"/>
            </a:pPr>
            <a:r>
              <a:rPr lang="en-GB" sz="2800" b="1" dirty="0" smtClean="0">
                <a:solidFill>
                  <a:srgbClr val="0070C0"/>
                </a:solidFill>
                <a:latin typeface="+mn-lt"/>
              </a:rPr>
              <a:t>Double-phase: development of floating electrodes for </a:t>
            </a:r>
            <a:r>
              <a:rPr lang="en-GB" sz="2800" b="1" dirty="0" err="1" smtClean="0">
                <a:solidFill>
                  <a:srgbClr val="0070C0"/>
                </a:solidFill>
                <a:latin typeface="+mn-lt"/>
              </a:rPr>
              <a:t>LXe</a:t>
            </a:r>
            <a:endParaRPr lang="en-GB" sz="2800" b="1" dirty="0" smtClean="0">
              <a:solidFill>
                <a:srgbClr val="0070C0"/>
              </a:solidFill>
              <a:latin typeface="+mn-lt"/>
            </a:endParaRP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GB" sz="2800" b="1" dirty="0" smtClean="0">
                <a:solidFill>
                  <a:srgbClr val="0070C0"/>
                </a:solidFill>
                <a:latin typeface="+mn-lt"/>
              </a:rPr>
              <a:t>Single phase: electroluminescence of </a:t>
            </a:r>
            <a:r>
              <a:rPr lang="en-GB" sz="2800" b="1" dirty="0" err="1" smtClean="0">
                <a:solidFill>
                  <a:srgbClr val="0070C0"/>
                </a:solidFill>
                <a:latin typeface="+mn-lt"/>
              </a:rPr>
              <a:t>LXe</a:t>
            </a:r>
            <a:r>
              <a:rPr lang="en-GB" sz="2800" b="1" dirty="0" smtClean="0">
                <a:solidFill>
                  <a:srgbClr val="0070C0"/>
                </a:solidFill>
                <a:latin typeface="+mn-lt"/>
              </a:rPr>
              <a:t> (</a:t>
            </a:r>
            <a:r>
              <a:rPr lang="en-GB" sz="2800" b="1" dirty="0" err="1" smtClean="0">
                <a:solidFill>
                  <a:srgbClr val="0070C0"/>
                </a:solidFill>
                <a:latin typeface="+mn-lt"/>
              </a:rPr>
              <a:t>LAr</a:t>
            </a:r>
            <a:r>
              <a:rPr lang="en-GB" sz="2800" b="1" dirty="0" smtClean="0">
                <a:solidFill>
                  <a:srgbClr val="0070C0"/>
                </a:solidFill>
                <a:latin typeface="+mn-lt"/>
              </a:rPr>
              <a:t>) on narrow strips:</a:t>
            </a: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4038600" y="3429000"/>
            <a:ext cx="7276759" cy="127727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Results with a </a:t>
            </a:r>
            <a:r>
              <a:rPr lang="en-GB" sz="2400" b="1" dirty="0" err="1" smtClean="0">
                <a:solidFill>
                  <a:srgbClr val="0070C0"/>
                </a:solidFill>
                <a:latin typeface="+mn-lt"/>
              </a:rPr>
              <a:t>microstrip</a:t>
            </a:r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 plate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AutoNum type="alphaLcParenR"/>
            </a:pPr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Results with a VCC – Virtual Cathode Chamber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-1811"/>
            <a:ext cx="12192000" cy="701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 smtClean="0">
                <a:solidFill>
                  <a:srgbClr val="0070C0"/>
                </a:solidFill>
                <a:latin typeface="+mn-lt"/>
              </a:rPr>
              <a:t>Outline</a:t>
            </a:r>
            <a:endParaRPr lang="pt-PT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3" name="Conexão reta 12"/>
          <p:cNvCxnSpPr/>
          <p:nvPr/>
        </p:nvCxnSpPr>
        <p:spPr>
          <a:xfrm flipH="1">
            <a:off x="0" y="6989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1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026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448800" y="6454277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5</a:t>
            </a:fld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176036" y="852559"/>
                <a:ext cx="7725128" cy="109260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28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2600"/>
                  </a:lnSpc>
                </a:pPr>
                <a:r>
                  <a:rPr lang="en-GB" dirty="0" smtClean="0"/>
                  <a:t>LXe density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2.9</a:t>
                </a:r>
                <a:r>
                  <a:rPr lang="en-GB" dirty="0" smtClean="0"/>
                  <a:t> g/cm3</a:t>
                </a:r>
              </a:p>
              <a:p>
                <a:pPr>
                  <a:lnSpc>
                    <a:spcPts val="2600"/>
                  </a:lnSpc>
                </a:pPr>
                <a:r>
                  <a:rPr lang="en-GB" dirty="0" smtClean="0"/>
                  <a:t>FR4 density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2.0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b="1" dirty="0" smtClean="0">
                    <a:solidFill>
                      <a:srgbClr val="0070C0"/>
                    </a:solidFill>
                  </a:rPr>
                  <a:t>0.2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dirty="0" smtClean="0"/>
                  <a:t>g/cm3  - dielectric material used to make THGEM</a:t>
                </a:r>
              </a:p>
              <a:p>
                <a:pPr>
                  <a:lnSpc>
                    <a:spcPts val="2600"/>
                  </a:lnSpc>
                </a:pPr>
                <a:r>
                  <a:rPr lang="en-GB" dirty="0" smtClean="0"/>
                  <a:t>If copper cladding is not too heavy </a:t>
                </a:r>
                <a:r>
                  <a:rPr lang="en-GB" dirty="0" smtClean="0">
                    <a:sym typeface="Wingdings" panose="05000000000000000000" pitchFamily="2" charset="2"/>
                  </a:rPr>
                  <a:t> THGEM </a:t>
                </a:r>
                <a:r>
                  <a:rPr lang="en-GB" b="1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should float </a:t>
                </a:r>
                <a:r>
                  <a:rPr lang="en-GB" dirty="0" smtClean="0">
                    <a:sym typeface="Wingdings" panose="05000000000000000000" pitchFamily="2" charset="2"/>
                  </a:rPr>
                  <a:t>on the surface of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LXe</a:t>
                </a:r>
                <a:r>
                  <a:rPr lang="en-GB" dirty="0" smtClean="0">
                    <a:sym typeface="Wingdings" panose="05000000000000000000" pitchFamily="2" charset="2"/>
                  </a:rPr>
                  <a:t> </a:t>
                </a:r>
                <a:endParaRPr lang="pt-PT" dirty="0"/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036" y="852559"/>
                <a:ext cx="7725128" cy="1092607"/>
              </a:xfrm>
              <a:prstGeom prst="rect">
                <a:avLst/>
              </a:prstGeom>
              <a:blipFill rotWithShape="0">
                <a:blip r:embed="rId2"/>
                <a:stretch>
                  <a:fillRect l="-630" b="-552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1" y="2508025"/>
            <a:ext cx="2769658" cy="2060679"/>
          </a:xfrm>
          <a:prstGeom prst="rect">
            <a:avLst/>
          </a:prstGeom>
        </p:spPr>
      </p:pic>
      <p:cxnSp>
        <p:nvCxnSpPr>
          <p:cNvPr id="17" name="Conexão reta unidirecional 16"/>
          <p:cNvCxnSpPr/>
          <p:nvPr/>
        </p:nvCxnSpPr>
        <p:spPr>
          <a:xfrm flipV="1">
            <a:off x="670862" y="3961933"/>
            <a:ext cx="0" cy="100753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ta unidirecional 17"/>
          <p:cNvCxnSpPr/>
          <p:nvPr/>
        </p:nvCxnSpPr>
        <p:spPr>
          <a:xfrm flipV="1">
            <a:off x="1592100" y="3927227"/>
            <a:ext cx="0" cy="100753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1189364" y="4978838"/>
            <a:ext cx="84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pt-PT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364100" y="497883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FR4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2588" y="2103613"/>
            <a:ext cx="976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THGEM</a:t>
            </a:r>
            <a:endParaRPr lang="pt-PT" sz="20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64100" y="5263430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0.4 mm holes</a:t>
            </a:r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9520691" y="5619638"/>
            <a:ext cx="2671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70C0"/>
                </a:solidFill>
              </a:rPr>
              <a:t>Chepel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18(2023)P05013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28" name="Título 1"/>
          <p:cNvSpPr txBox="1">
            <a:spLocks/>
          </p:cNvSpPr>
          <p:nvPr/>
        </p:nvSpPr>
        <p:spPr>
          <a:xfrm>
            <a:off x="0" y="-6371"/>
            <a:ext cx="12192000" cy="7119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electrodes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THGEM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29" name="Conexão reta 28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m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606" y="2296005"/>
            <a:ext cx="3293192" cy="33288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ixaDeTexto 32"/>
              <p:cNvSpPr txBox="1"/>
              <p:nvPr/>
            </p:nvSpPr>
            <p:spPr>
              <a:xfrm>
                <a:off x="9904136" y="1120948"/>
                <a:ext cx="2146256" cy="1682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∼70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𝑘𝑉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</m:oMath>
                  </m:oMathPara>
                </a14:m>
                <a:endParaRPr lang="en-GB" sz="2000" b="0" dirty="0" smtClean="0"/>
              </a:p>
              <a:p>
                <a:pPr>
                  <a:lnSpc>
                    <a:spcPts val="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𝑙𝑖𝑞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∼40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𝑘𝑉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</m:oMath>
                  </m:oMathPara>
                </a14:m>
                <a:endParaRPr lang="en-GB" sz="2000" b="0" dirty="0" smtClean="0"/>
              </a:p>
              <a:p>
                <a:endParaRPr lang="pt-PT" sz="2000" dirty="0"/>
              </a:p>
            </p:txBody>
          </p:sp>
        </mc:Choice>
        <mc:Fallback xmlns="">
          <p:sp>
            <p:nvSpPr>
              <p:cNvPr id="33" name="CaixaDe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4136" y="1120948"/>
                <a:ext cx="2146256" cy="168251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tângulo 33"/>
          <p:cNvSpPr/>
          <p:nvPr/>
        </p:nvSpPr>
        <p:spPr>
          <a:xfrm>
            <a:off x="8042772" y="819348"/>
            <a:ext cx="29498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smtClean="0"/>
              <a:t>Field </a:t>
            </a:r>
            <a:r>
              <a:rPr lang="pt-PT" sz="2000" dirty="0" err="1"/>
              <a:t>near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 smtClean="0"/>
              <a:t>LXe</a:t>
            </a:r>
            <a:r>
              <a:rPr lang="pt-PT" sz="2000" dirty="0" smtClean="0"/>
              <a:t> </a:t>
            </a:r>
            <a:r>
              <a:rPr lang="pt-PT" sz="2000" dirty="0" err="1" smtClean="0"/>
              <a:t>surface</a:t>
            </a:r>
            <a:r>
              <a:rPr lang="pt-PT" dirty="0" smtClean="0"/>
              <a:t>: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ixaDeTexto 34"/>
              <p:cNvSpPr txBox="1"/>
              <p:nvPr/>
            </p:nvSpPr>
            <p:spPr>
              <a:xfrm>
                <a:off x="10157937" y="4393880"/>
                <a:ext cx="1638654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1600" b="0" dirty="0" smtClean="0"/>
              </a:p>
            </p:txBody>
          </p:sp>
        </mc:Choice>
        <mc:Fallback xmlns="">
          <p:sp>
            <p:nvSpPr>
              <p:cNvPr id="35" name="CaixaDeTex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937" y="4393880"/>
                <a:ext cx="1638654" cy="358303"/>
              </a:xfrm>
              <a:prstGeom prst="rect">
                <a:avLst/>
              </a:prstGeom>
              <a:blipFill rotWithShape="0"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ixaDeTexto 35"/>
              <p:cNvSpPr txBox="1"/>
              <p:nvPr/>
            </p:nvSpPr>
            <p:spPr>
              <a:xfrm>
                <a:off x="10238830" y="3035961"/>
                <a:ext cx="11631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𝑒𝑥𝑡𝑟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600" b="0" dirty="0" smtClean="0"/>
              </a:p>
            </p:txBody>
          </p:sp>
        </mc:Choice>
        <mc:Fallback xmlns="">
          <p:sp>
            <p:nvSpPr>
              <p:cNvPr id="36" name="CaixaDe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830" y="3035961"/>
                <a:ext cx="1163139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ixaDeTexto 36"/>
              <p:cNvSpPr txBox="1"/>
              <p:nvPr/>
            </p:nvSpPr>
            <p:spPr>
              <a:xfrm>
                <a:off x="10166239" y="3757950"/>
                <a:ext cx="19052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𝑇𝐻𝐺𝐸𝑀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=2500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1600" b="0" dirty="0" smtClean="0"/>
              </a:p>
            </p:txBody>
          </p:sp>
        </mc:Choice>
        <mc:Fallback xmlns="">
          <p:sp>
            <p:nvSpPr>
              <p:cNvPr id="37" name="CaixaDeTexto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6239" y="3757950"/>
                <a:ext cx="1905265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m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2109" y="2187933"/>
            <a:ext cx="4087562" cy="3403977"/>
          </a:xfrm>
          <a:prstGeom prst="rect">
            <a:avLst/>
          </a:prstGeom>
        </p:spPr>
      </p:pic>
      <p:sp>
        <p:nvSpPr>
          <p:cNvPr id="38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9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9205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137058"/>
            <a:ext cx="12192000" cy="6463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Experimental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setup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-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schematics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14" name="Imagem 4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49" y="3693699"/>
            <a:ext cx="4320914" cy="248006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98" y="1184868"/>
            <a:ext cx="3124776" cy="224413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45349" y="726763"/>
            <a:ext cx="4096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THGEM </a:t>
            </a:r>
            <a:r>
              <a:rPr lang="pt-PT" sz="2000" dirty="0" err="1" smtClean="0"/>
              <a:t>position</a:t>
            </a:r>
            <a:r>
              <a:rPr lang="pt-PT" sz="2000" dirty="0" smtClean="0"/>
              <a:t> </a:t>
            </a:r>
            <a:r>
              <a:rPr lang="pt-PT" sz="2000" dirty="0" err="1" smtClean="0"/>
              <a:t>with</a:t>
            </a:r>
            <a:r>
              <a:rPr lang="pt-PT" sz="2000" dirty="0" smtClean="0"/>
              <a:t> </a:t>
            </a:r>
            <a:r>
              <a:rPr lang="pt-PT" sz="2000" dirty="0" err="1" smtClean="0"/>
              <a:t>LXe</a:t>
            </a:r>
            <a:r>
              <a:rPr lang="pt-PT" sz="2000" dirty="0" smtClean="0"/>
              <a:t> </a:t>
            </a:r>
            <a:r>
              <a:rPr lang="pt-PT" sz="2000" dirty="0" err="1" smtClean="0"/>
              <a:t>below</a:t>
            </a:r>
            <a:r>
              <a:rPr lang="pt-PT" sz="2000" dirty="0" smtClean="0"/>
              <a:t> </a:t>
            </a:r>
            <a:r>
              <a:rPr lang="pt-PT" sz="2000" dirty="0" err="1" smtClean="0"/>
              <a:t>the</a:t>
            </a:r>
            <a:r>
              <a:rPr lang="pt-PT" sz="2000" dirty="0" smtClean="0"/>
              <a:t> </a:t>
            </a:r>
            <a:r>
              <a:rPr lang="pt-PT" sz="2000" dirty="0" err="1" smtClean="0"/>
              <a:t>cathode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90698" y="3767303"/>
            <a:ext cx="1181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Floating</a:t>
            </a:r>
            <a:r>
              <a:rPr lang="pt-PT" sz="2000" dirty="0" smtClean="0"/>
              <a:t> THGEM</a:t>
            </a:r>
            <a:endParaRPr lang="pt-PT" sz="2000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BE53-9294-423D-AE0C-F3FD1871B730}" type="slidenum">
              <a:rPr lang="pt-PT" smtClean="0"/>
              <a:t>6</a:t>
            </a:fld>
            <a:endParaRPr lang="pt-PT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0" y="-6371"/>
            <a:ext cx="12192000" cy="7119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THGEM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setup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3" name="Conexão reta 12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679" y="1254887"/>
            <a:ext cx="2889797" cy="2747562"/>
          </a:xfrm>
          <a:prstGeom prst="rect">
            <a:avLst/>
          </a:prstGeom>
        </p:spPr>
      </p:pic>
      <p:cxnSp>
        <p:nvCxnSpPr>
          <p:cNvPr id="15" name="Conexão reta unidirecional 14"/>
          <p:cNvCxnSpPr/>
          <p:nvPr/>
        </p:nvCxnSpPr>
        <p:spPr>
          <a:xfrm flipV="1">
            <a:off x="7657577" y="1996714"/>
            <a:ext cx="144726" cy="12394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ixaDeTexto 15"/>
              <p:cNvSpPr txBox="1"/>
              <p:nvPr/>
            </p:nvSpPr>
            <p:spPr>
              <a:xfrm rot="16607375">
                <a:off x="7074985" y="2368986"/>
                <a:ext cx="10583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P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⊘ </m:t>
                    </m:r>
                  </m:oMath>
                </a14:m>
                <a:r>
                  <a:rPr lang="pt-PT" dirty="0" smtClean="0"/>
                  <a:t>34 mm</a:t>
                </a:r>
                <a:endParaRPr lang="pt-PT" dirty="0"/>
              </a:p>
            </p:txBody>
          </p:sp>
        </mc:Choice>
        <mc:Fallback xmlns="">
          <p:sp>
            <p:nvSpPr>
              <p:cNvPr id="16" name="CaixaDe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607375">
                <a:off x="7074985" y="2368986"/>
                <a:ext cx="1058303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2469" t="-3889" r="-19753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ixaDeTexto 19"/>
          <p:cNvSpPr txBox="1"/>
          <p:nvPr/>
        </p:nvSpPr>
        <p:spPr>
          <a:xfrm>
            <a:off x="9307136" y="2520590"/>
            <a:ext cx="2646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THGEM:</a:t>
            </a:r>
          </a:p>
          <a:p>
            <a:r>
              <a:rPr lang="pt-PT" dirty="0" smtClean="0"/>
              <a:t>0.4 mm </a:t>
            </a:r>
            <a:r>
              <a:rPr lang="pt-PT" dirty="0" err="1" smtClean="0"/>
              <a:t>thick</a:t>
            </a:r>
            <a:endParaRPr lang="pt-PT" dirty="0" smtClean="0"/>
          </a:p>
          <a:p>
            <a:r>
              <a:rPr lang="pt-PT" dirty="0" smtClean="0"/>
              <a:t>0.3 mm </a:t>
            </a:r>
            <a:r>
              <a:rPr lang="pt-PT" dirty="0" err="1" smtClean="0"/>
              <a:t>holes</a:t>
            </a:r>
            <a:r>
              <a:rPr lang="pt-PT" dirty="0" smtClean="0"/>
              <a:t>, 0.1 mm rim</a:t>
            </a:r>
          </a:p>
          <a:p>
            <a:r>
              <a:rPr lang="pt-PT" dirty="0" smtClean="0"/>
              <a:t>1.0 mm </a:t>
            </a:r>
            <a:r>
              <a:rPr lang="pt-PT" dirty="0" err="1" smtClean="0"/>
              <a:t>pitch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ixaDeTexto 20"/>
              <p:cNvSpPr txBox="1"/>
              <p:nvPr/>
            </p:nvSpPr>
            <p:spPr>
              <a:xfrm>
                <a:off x="3993454" y="2338696"/>
                <a:ext cx="21847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 err="1" smtClean="0"/>
                  <a:t>Two</a:t>
                </a:r>
                <a:r>
                  <a:rPr lang="pt-PT" dirty="0" smtClean="0"/>
                  <a:t> 20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PT" dirty="0" smtClean="0"/>
                  <a:t>m </a:t>
                </a:r>
                <a:r>
                  <a:rPr lang="pt-PT" dirty="0" err="1" smtClean="0"/>
                  <a:t>wires</a:t>
                </a:r>
                <a:endParaRPr lang="pt-PT" dirty="0" smtClean="0"/>
              </a:p>
              <a:p>
                <a:r>
                  <a:rPr lang="pt-PT" dirty="0" err="1" smtClean="0"/>
                  <a:t>connected</a:t>
                </a:r>
                <a:r>
                  <a:rPr lang="pt-PT" dirty="0" smtClean="0"/>
                  <a:t> to </a:t>
                </a:r>
                <a:r>
                  <a:rPr lang="pt-PT" dirty="0" err="1" smtClean="0"/>
                  <a:t>the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two</a:t>
                </a:r>
                <a:r>
                  <a:rPr lang="pt-PT" dirty="0" smtClean="0"/>
                  <a:t> THGEM </a:t>
                </a:r>
                <a:r>
                  <a:rPr lang="pt-PT" dirty="0" err="1" smtClean="0"/>
                  <a:t>electrodes</a:t>
                </a:r>
                <a:endParaRPr lang="pt-PT" dirty="0"/>
              </a:p>
            </p:txBody>
          </p:sp>
        </mc:Choice>
        <mc:Fallback xmlns="">
          <p:sp>
            <p:nvSpPr>
              <p:cNvPr id="21" name="CaixaDe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454" y="2338696"/>
                <a:ext cx="2184799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2235" t="-3974" r="-2514" b="-993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exão reta unidirecional 21"/>
          <p:cNvCxnSpPr/>
          <p:nvPr/>
        </p:nvCxnSpPr>
        <p:spPr>
          <a:xfrm flipV="1">
            <a:off x="5684894" y="2118732"/>
            <a:ext cx="845857" cy="142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ta unidirecional 23"/>
          <p:cNvCxnSpPr/>
          <p:nvPr/>
        </p:nvCxnSpPr>
        <p:spPr>
          <a:xfrm>
            <a:off x="5492470" y="3353141"/>
            <a:ext cx="1213568" cy="253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97" t="48646" r="27269" b="21772"/>
          <a:stretch/>
        </p:blipFill>
        <p:spPr>
          <a:xfrm>
            <a:off x="8562553" y="4249494"/>
            <a:ext cx="2944002" cy="1908896"/>
          </a:xfrm>
          <a:prstGeom prst="rect">
            <a:avLst/>
          </a:prstGeom>
        </p:spPr>
      </p:pic>
      <p:cxnSp>
        <p:nvCxnSpPr>
          <p:cNvPr id="27" name="Conexão reta unidirecional 26"/>
          <p:cNvCxnSpPr/>
          <p:nvPr/>
        </p:nvCxnSpPr>
        <p:spPr>
          <a:xfrm flipV="1">
            <a:off x="8465089" y="5725692"/>
            <a:ext cx="609600" cy="2750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ixaDeTexto 27"/>
              <p:cNvSpPr txBox="1"/>
              <p:nvPr/>
            </p:nvSpPr>
            <p:spPr>
              <a:xfrm>
                <a:off x="7925166" y="5946621"/>
                <a:ext cx="1177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pt-PT" dirty="0" smtClean="0"/>
                  <a:t>source</a:t>
                </a:r>
                <a:endParaRPr lang="pt-PT" dirty="0"/>
              </a:p>
            </p:txBody>
          </p:sp>
        </mc:Choice>
        <mc:Fallback xmlns="">
          <p:sp>
            <p:nvSpPr>
              <p:cNvPr id="28" name="CaixaDeTex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166" y="5946621"/>
                <a:ext cx="1177310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8197" r="-4145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2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439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BE53-9294-423D-AE0C-F3FD1871B730}" type="slidenum">
              <a:rPr lang="pt-PT" smtClean="0"/>
              <a:t>7</a:t>
            </a:fld>
            <a:endParaRPr lang="pt-PT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0" y="-6371"/>
            <a:ext cx="12192000" cy="680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THGEM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results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17" name="Conexão reta 16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m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45" y="830754"/>
            <a:ext cx="4485114" cy="242414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9520691" y="6091190"/>
            <a:ext cx="2671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70C0"/>
                </a:solidFill>
              </a:rPr>
              <a:t>Chepel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18(2023)P05013</a:t>
            </a:r>
            <a:endParaRPr lang="pt-PT" sz="1400" dirty="0">
              <a:solidFill>
                <a:srgbClr val="0070C0"/>
              </a:solidFill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925" y="1156352"/>
            <a:ext cx="6430193" cy="2696362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6532732" y="1094841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b="1" dirty="0" smtClean="0"/>
              <a:t>S1</a:t>
            </a:r>
            <a:endParaRPr lang="pt-PT" b="1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7507994" y="1520065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b="1" dirty="0" smtClean="0"/>
              <a:t>S2</a:t>
            </a:r>
            <a:endParaRPr lang="pt-PT" b="1" dirty="0"/>
          </a:p>
        </p:txBody>
      </p:sp>
      <p:cxnSp>
        <p:nvCxnSpPr>
          <p:cNvPr id="23" name="Conexão reta unidirecional 22"/>
          <p:cNvCxnSpPr/>
          <p:nvPr/>
        </p:nvCxnSpPr>
        <p:spPr>
          <a:xfrm>
            <a:off x="7672956" y="2129696"/>
            <a:ext cx="2124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9096831" y="3702605"/>
            <a:ext cx="307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C00000"/>
                </a:solidFill>
              </a:rPr>
              <a:t>No S2 for </a:t>
            </a:r>
            <a:r>
              <a:rPr lang="pt-PT" dirty="0" err="1" smtClean="0">
                <a:solidFill>
                  <a:srgbClr val="C00000"/>
                </a:solidFill>
              </a:rPr>
              <a:t>fully</a:t>
            </a:r>
            <a:r>
              <a:rPr lang="pt-PT" dirty="0" smtClean="0">
                <a:solidFill>
                  <a:srgbClr val="C00000"/>
                </a:solidFill>
              </a:rPr>
              <a:t> </a:t>
            </a:r>
            <a:r>
              <a:rPr lang="pt-PT" dirty="0" err="1" smtClean="0">
                <a:solidFill>
                  <a:srgbClr val="C00000"/>
                </a:solidFill>
              </a:rPr>
              <a:t>covered</a:t>
            </a:r>
            <a:r>
              <a:rPr lang="pt-PT" dirty="0" smtClean="0">
                <a:solidFill>
                  <a:srgbClr val="C00000"/>
                </a:solidFill>
              </a:rPr>
              <a:t> THGEM</a:t>
            </a:r>
            <a:endParaRPr lang="pt-PT" dirty="0">
              <a:solidFill>
                <a:srgbClr val="C00000"/>
              </a:solidFill>
            </a:endParaRPr>
          </a:p>
        </p:txBody>
      </p:sp>
      <p:cxnSp>
        <p:nvCxnSpPr>
          <p:cNvPr id="25" name="Conexão reta unidirecional 24"/>
          <p:cNvCxnSpPr/>
          <p:nvPr/>
        </p:nvCxnSpPr>
        <p:spPr>
          <a:xfrm flipV="1">
            <a:off x="10917670" y="3425931"/>
            <a:ext cx="0" cy="3240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>
          <a:xfrm>
            <a:off x="5483059" y="698354"/>
            <a:ext cx="398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Increase</a:t>
            </a:r>
            <a:r>
              <a:rPr lang="pt-PT" dirty="0" smtClean="0"/>
              <a:t> </a:t>
            </a:r>
            <a:r>
              <a:rPr lang="pt-PT" dirty="0" err="1" smtClean="0"/>
              <a:t>LXe</a:t>
            </a:r>
            <a:r>
              <a:rPr lang="pt-PT" dirty="0" smtClean="0"/>
              <a:t> </a:t>
            </a:r>
            <a:r>
              <a:rPr lang="pt-PT" dirty="0" err="1" smtClean="0"/>
              <a:t>thickness</a:t>
            </a:r>
            <a:r>
              <a:rPr lang="pt-PT" dirty="0" smtClean="0"/>
              <a:t> </a:t>
            </a:r>
            <a:r>
              <a:rPr lang="pt-PT" dirty="0" smtClean="0">
                <a:sym typeface="Wingdings" panose="05000000000000000000" pitchFamily="2" charset="2"/>
              </a:rPr>
              <a:t> S2 moves </a:t>
            </a:r>
            <a:r>
              <a:rPr lang="pt-PT" dirty="0" err="1" smtClean="0">
                <a:sym typeface="Wingdings" panose="05000000000000000000" pitchFamily="2" charset="2"/>
              </a:rPr>
              <a:t>right</a:t>
            </a:r>
            <a:endParaRPr lang="pt-PT" dirty="0"/>
          </a:p>
        </p:txBody>
      </p:sp>
      <p:pic>
        <p:nvPicPr>
          <p:cNvPr id="29" name="Imagem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432" y="4193548"/>
            <a:ext cx="5083047" cy="214552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16141" y="4629183"/>
            <a:ext cx="5868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Increasing</a:t>
            </a:r>
            <a:r>
              <a:rPr lang="pt-PT" dirty="0" smtClean="0"/>
              <a:t> </a:t>
            </a:r>
            <a:r>
              <a:rPr lang="pt-PT" dirty="0" err="1" smtClean="0"/>
              <a:t>extraction</a:t>
            </a:r>
            <a:r>
              <a:rPr lang="pt-PT" dirty="0" smtClean="0"/>
              <a:t> </a:t>
            </a:r>
            <a:r>
              <a:rPr lang="pt-PT" dirty="0" err="1" smtClean="0"/>
              <a:t>field</a:t>
            </a:r>
            <a:r>
              <a:rPr lang="pt-PT" dirty="0" smtClean="0"/>
              <a:t> (</a:t>
            </a:r>
            <a:r>
              <a:rPr lang="pt-PT" dirty="0" err="1" smtClean="0"/>
              <a:t>above</a:t>
            </a:r>
            <a:r>
              <a:rPr lang="pt-PT" dirty="0" smtClean="0"/>
              <a:t> THGEM) </a:t>
            </a:r>
            <a:r>
              <a:rPr lang="pt-PT" dirty="0" smtClean="0">
                <a:sym typeface="Wingdings" panose="05000000000000000000" pitchFamily="2" charset="2"/>
              </a:rPr>
              <a:t> </a:t>
            </a:r>
            <a:r>
              <a:rPr lang="pt-PT" dirty="0" err="1" smtClean="0">
                <a:sym typeface="Wingdings" panose="05000000000000000000" pitchFamily="2" charset="2"/>
              </a:rPr>
              <a:t>electroluminescence</a:t>
            </a:r>
            <a:r>
              <a:rPr lang="pt-PT" dirty="0" smtClean="0">
                <a:sym typeface="Wingdings" panose="05000000000000000000" pitchFamily="2" charset="2"/>
              </a:rPr>
              <a:t> in </a:t>
            </a:r>
            <a:r>
              <a:rPr lang="pt-PT" dirty="0" err="1" smtClean="0">
                <a:sym typeface="Wingdings" panose="05000000000000000000" pitchFamily="2" charset="2"/>
              </a:rPr>
              <a:t>the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uniform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field</a:t>
            </a:r>
            <a:r>
              <a:rPr lang="pt-PT" dirty="0" smtClean="0">
                <a:sym typeface="Wingdings" panose="05000000000000000000" pitchFamily="2" charset="2"/>
              </a:rPr>
              <a:t> shows </a:t>
            </a:r>
            <a:r>
              <a:rPr lang="pt-PT" dirty="0" err="1" smtClean="0">
                <a:sym typeface="Wingdings" panose="05000000000000000000" pitchFamily="2" charset="2"/>
              </a:rPr>
              <a:t>up</a:t>
            </a:r>
            <a:endParaRPr lang="pt-PT" dirty="0"/>
          </a:p>
        </p:txBody>
      </p:sp>
      <p:sp>
        <p:nvSpPr>
          <p:cNvPr id="30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1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602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9243354" y="6477528"/>
            <a:ext cx="2743200" cy="365125"/>
          </a:xfrm>
        </p:spPr>
        <p:txBody>
          <a:bodyPr/>
          <a:lstStyle/>
          <a:p>
            <a:fld id="{D422BE53-9294-423D-AE0C-F3FD1871B730}" type="slidenum">
              <a:rPr lang="pt-PT" smtClean="0"/>
              <a:t>8</a:t>
            </a:fld>
            <a:endParaRPr lang="pt-PT" dirty="0"/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70" y="808553"/>
            <a:ext cx="3321509" cy="2682757"/>
          </a:xfrm>
          <a:prstGeom prst="rect">
            <a:avLst/>
          </a:prstGeom>
        </p:spPr>
      </p:pic>
      <p:sp>
        <p:nvSpPr>
          <p:cNvPr id="29" name="CaixaDeTexto 28"/>
          <p:cNvSpPr txBox="1"/>
          <p:nvPr/>
        </p:nvSpPr>
        <p:spPr>
          <a:xfrm>
            <a:off x="1949752" y="1074227"/>
            <a:ext cx="1746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Light in the uniform field</a:t>
            </a:r>
            <a:endParaRPr lang="pt-PT" sz="1600" dirty="0">
              <a:solidFill>
                <a:srgbClr val="0070C0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3118918" y="6025746"/>
            <a:ext cx="2671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70C0"/>
                </a:solidFill>
              </a:rPr>
              <a:t>Chepel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err="1" smtClean="0">
                <a:solidFill>
                  <a:srgbClr val="0070C0"/>
                </a:solidFill>
              </a:rPr>
              <a:t>e.a</a:t>
            </a:r>
            <a:r>
              <a:rPr lang="en-GB" sz="1400" dirty="0" smtClean="0">
                <a:solidFill>
                  <a:srgbClr val="0070C0"/>
                </a:solidFill>
              </a:rPr>
              <a:t>. JINST 18(2023)P05013</a:t>
            </a:r>
            <a:endParaRPr lang="pt-PT" sz="1400" dirty="0">
              <a:solidFill>
                <a:srgbClr val="0070C0"/>
              </a:solidFill>
            </a:endParaRPr>
          </a:p>
        </p:txBody>
      </p:sp>
      <p:sp>
        <p:nvSpPr>
          <p:cNvPr id="23" name="Título 1"/>
          <p:cNvSpPr txBox="1">
            <a:spLocks/>
          </p:cNvSpPr>
          <p:nvPr/>
        </p:nvSpPr>
        <p:spPr>
          <a:xfrm>
            <a:off x="0" y="-6371"/>
            <a:ext cx="12192000" cy="680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THGEM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results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143301" y="4543892"/>
            <a:ext cx="3977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</a:rPr>
              <a:t>LXe</a:t>
            </a:r>
            <a:r>
              <a:rPr lang="en-GB" sz="2000" b="1" dirty="0" smtClean="0">
                <a:solidFill>
                  <a:srgbClr val="FF0000"/>
                </a:solidFill>
              </a:rPr>
              <a:t> in the hole: does it really look like this?</a:t>
            </a:r>
            <a:endParaRPr lang="pt-PT" sz="2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3800623" y="4416217"/>
                <a:ext cx="3342197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GB" b="1" dirty="0" smtClean="0"/>
                  <a:t>Generated </a:t>
                </a:r>
                <a:r>
                  <a:rPr lang="en-GB" b="1" dirty="0"/>
                  <a:t>in the hole</a:t>
                </a:r>
                <a:r>
                  <a:rPr lang="en-GB" b="1" dirty="0" smtClean="0"/>
                  <a:t>:</a:t>
                </a:r>
                <a:endParaRPr lang="en-GB" b="1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 smtClean="0"/>
                  <a:t>1 </a:t>
                </a:r>
                <a:r>
                  <a:rPr lang="en-GB" dirty="0" err="1" smtClean="0"/>
                  <a:t>phe</a:t>
                </a:r>
                <a:r>
                  <a:rPr lang="en-GB" dirty="0" smtClean="0"/>
                  <a:t>/drifting electron </a:t>
                </a:r>
                <a:endParaRPr lang="en-GB" i="1" dirty="0" smtClean="0"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 smtClean="0"/>
                  <a:t>20-50 </a:t>
                </a:r>
                <a:r>
                  <a:rPr lang="en-GB" dirty="0" err="1" smtClean="0"/>
                  <a:t>ph</a:t>
                </a:r>
                <a:r>
                  <a:rPr lang="en-GB" dirty="0" smtClean="0"/>
                  <a:t>/drifting electron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623" y="4416217"/>
                <a:ext cx="3342197" cy="1077218"/>
              </a:xfrm>
              <a:prstGeom prst="rect">
                <a:avLst/>
              </a:prstGeom>
              <a:blipFill rotWithShape="0">
                <a:blip r:embed="rId3"/>
                <a:stretch>
                  <a:fillRect l="-1457" t="-2825" b="-791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ixaDeTexto 31"/>
          <p:cNvSpPr txBox="1"/>
          <p:nvPr/>
        </p:nvSpPr>
        <p:spPr>
          <a:xfrm>
            <a:off x="4758681" y="5493435"/>
            <a:ext cx="2426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Not very impressive…</a:t>
            </a:r>
            <a:endParaRPr lang="pt-PT" sz="2000" dirty="0">
              <a:solidFill>
                <a:srgbClr val="FF0000"/>
              </a:solidFill>
            </a:endParaRPr>
          </a:p>
        </p:txBody>
      </p:sp>
      <p:grpSp>
        <p:nvGrpSpPr>
          <p:cNvPr id="33" name="Grupo 32"/>
          <p:cNvGrpSpPr/>
          <p:nvPr/>
        </p:nvGrpSpPr>
        <p:grpSpPr>
          <a:xfrm>
            <a:off x="367804" y="3493221"/>
            <a:ext cx="3371961" cy="2688087"/>
            <a:chOff x="6562323" y="2020899"/>
            <a:chExt cx="4509412" cy="3628662"/>
          </a:xfrm>
        </p:grpSpPr>
        <p:pic>
          <p:nvPicPr>
            <p:cNvPr id="34" name="Imagem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323" y="2020899"/>
              <a:ext cx="4509412" cy="3460927"/>
            </a:xfrm>
            <a:prstGeom prst="rect">
              <a:avLst/>
            </a:prstGeom>
          </p:spPr>
        </p:pic>
        <p:sp>
          <p:nvSpPr>
            <p:cNvPr id="35" name="CaixaDeTexto 34"/>
            <p:cNvSpPr txBox="1"/>
            <p:nvPr/>
          </p:nvSpPr>
          <p:spPr>
            <a:xfrm>
              <a:off x="8526922" y="5280229"/>
              <a:ext cx="9019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0" i="1" dirty="0" err="1" smtClean="0">
                  <a:latin typeface="+mj-lt"/>
                </a:rPr>
                <a:t>V</a:t>
              </a:r>
              <a:r>
                <a:rPr lang="en-GB" b="0" i="1" baseline="-25000" dirty="0" err="1" smtClean="0">
                  <a:latin typeface="+mj-lt"/>
                </a:rPr>
                <a:t>mesh</a:t>
              </a:r>
              <a:r>
                <a:rPr lang="en-GB" b="0" i="1" dirty="0" smtClean="0">
                  <a:latin typeface="+mj-lt"/>
                </a:rPr>
                <a:t>(V)</a:t>
              </a:r>
              <a:endParaRPr lang="pt-PT" i="1" dirty="0"/>
            </a:p>
          </p:txBody>
        </p:sp>
      </p:grpSp>
      <p:grpSp>
        <p:nvGrpSpPr>
          <p:cNvPr id="40" name="Grupo 39"/>
          <p:cNvGrpSpPr/>
          <p:nvPr/>
        </p:nvGrpSpPr>
        <p:grpSpPr>
          <a:xfrm>
            <a:off x="1359811" y="3885132"/>
            <a:ext cx="846665" cy="606505"/>
            <a:chOff x="8249262" y="4117895"/>
            <a:chExt cx="846665" cy="606505"/>
          </a:xfrm>
        </p:grpSpPr>
        <p:sp>
          <p:nvSpPr>
            <p:cNvPr id="41" name="CaixaDeTexto 40"/>
            <p:cNvSpPr txBox="1"/>
            <p:nvPr/>
          </p:nvSpPr>
          <p:spPr>
            <a:xfrm>
              <a:off x="8319365" y="4236428"/>
              <a:ext cx="6989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zoom</a:t>
              </a:r>
              <a:endParaRPr lang="pt-PT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8249262" y="4117895"/>
              <a:ext cx="846665" cy="606505"/>
            </a:xfrm>
            <a:prstGeom prst="ellipse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45" name="Oval 44"/>
          <p:cNvSpPr/>
          <p:nvPr/>
        </p:nvSpPr>
        <p:spPr>
          <a:xfrm>
            <a:off x="856366" y="2820134"/>
            <a:ext cx="1861043" cy="529711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CaixaDeTexto 27"/>
          <p:cNvSpPr txBox="1"/>
          <p:nvPr/>
        </p:nvSpPr>
        <p:spPr>
          <a:xfrm>
            <a:off x="1943022" y="3676603"/>
            <a:ext cx="1857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Light in THGEM holes</a:t>
            </a:r>
            <a:endParaRPr lang="pt-PT" sz="1600" dirty="0">
              <a:solidFill>
                <a:srgbClr val="FF0000"/>
              </a:solidFill>
            </a:endParaRPr>
          </a:p>
        </p:txBody>
      </p:sp>
      <p:cxnSp>
        <p:nvCxnSpPr>
          <p:cNvPr id="46" name="Conexão reta unidirecional 45"/>
          <p:cNvCxnSpPr/>
          <p:nvPr/>
        </p:nvCxnSpPr>
        <p:spPr>
          <a:xfrm>
            <a:off x="1783144" y="3349845"/>
            <a:ext cx="3743" cy="546487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m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323" y="1074227"/>
            <a:ext cx="3293192" cy="3328833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6048368" y="2402890"/>
            <a:ext cx="215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err="1" smtClean="0">
                <a:solidFill>
                  <a:srgbClr val="0070C0"/>
                </a:solidFill>
              </a:rPr>
              <a:t>Assumed</a:t>
            </a:r>
            <a:r>
              <a:rPr lang="pt-PT" sz="2000" b="1" dirty="0" smtClean="0">
                <a:solidFill>
                  <a:srgbClr val="0070C0"/>
                </a:solidFill>
              </a:rPr>
              <a:t> </a:t>
            </a:r>
            <a:r>
              <a:rPr lang="pt-PT" sz="2000" b="1" dirty="0" err="1" smtClean="0">
                <a:solidFill>
                  <a:srgbClr val="0070C0"/>
                </a:solidFill>
              </a:rPr>
              <a:t>LXe</a:t>
            </a:r>
            <a:r>
              <a:rPr lang="pt-PT" sz="2000" b="1" dirty="0" smtClean="0">
                <a:solidFill>
                  <a:srgbClr val="0070C0"/>
                </a:solidFill>
              </a:rPr>
              <a:t> </a:t>
            </a:r>
            <a:r>
              <a:rPr lang="pt-PT" sz="2000" b="1" dirty="0" err="1" smtClean="0">
                <a:solidFill>
                  <a:srgbClr val="0070C0"/>
                </a:solidFill>
              </a:rPr>
              <a:t>level</a:t>
            </a:r>
            <a:endParaRPr lang="pt-PT" sz="2000" b="1" dirty="0">
              <a:solidFill>
                <a:srgbClr val="0070C0"/>
              </a:solidFill>
            </a:endParaRPr>
          </a:p>
        </p:txBody>
      </p:sp>
      <p:cxnSp>
        <p:nvCxnSpPr>
          <p:cNvPr id="37" name="Conexão reta unidirecional 36"/>
          <p:cNvCxnSpPr/>
          <p:nvPr/>
        </p:nvCxnSpPr>
        <p:spPr>
          <a:xfrm>
            <a:off x="8249826" y="2594344"/>
            <a:ext cx="1345511" cy="110797"/>
          </a:xfrm>
          <a:prstGeom prst="straightConnector1">
            <a:avLst/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xão reta 48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9260379" y="5150634"/>
            <a:ext cx="2274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</a:t>
            </a:r>
            <a:r>
              <a:rPr lang="pt-PT" dirty="0" err="1" smtClean="0"/>
              <a:t>see</a:t>
            </a:r>
            <a:r>
              <a:rPr lang="pt-PT" dirty="0" smtClean="0"/>
              <a:t> </a:t>
            </a:r>
            <a:r>
              <a:rPr lang="pt-PT" dirty="0" err="1" smtClean="0"/>
              <a:t>my</a:t>
            </a:r>
            <a:r>
              <a:rPr lang="pt-PT" dirty="0" smtClean="0"/>
              <a:t> </a:t>
            </a:r>
            <a:r>
              <a:rPr lang="pt-PT" dirty="0" err="1" smtClean="0"/>
              <a:t>talk</a:t>
            </a:r>
            <a:r>
              <a:rPr lang="pt-PT" dirty="0" smtClean="0"/>
              <a:t> in WP3.2)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6211943" y="1164667"/>
            <a:ext cx="2063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Computation</a:t>
            </a:r>
            <a:r>
              <a:rPr lang="pt-PT" dirty="0" smtClean="0"/>
              <a:t> </a:t>
            </a:r>
            <a:r>
              <a:rPr lang="pt-PT" dirty="0" err="1" smtClean="0"/>
              <a:t>model</a:t>
            </a:r>
            <a:endParaRPr lang="pt-PT" dirty="0"/>
          </a:p>
        </p:txBody>
      </p:sp>
      <p:sp>
        <p:nvSpPr>
          <p:cNvPr id="5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5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6480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8439153" y="6473919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9</a:t>
            </a:fld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216480" y="934088"/>
            <a:ext cx="1136592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Significantly smaller free liquid surface – reduced probability of any kind of surface instabilities (ripples, waves, </a:t>
            </a:r>
            <a:r>
              <a:rPr lang="en-GB" sz="2000" dirty="0" err="1"/>
              <a:t>microexplosions</a:t>
            </a:r>
            <a:r>
              <a:rPr lang="en-GB" sz="2000" dirty="0"/>
              <a:t>, </a:t>
            </a:r>
            <a:r>
              <a:rPr lang="en-GB" sz="2000" dirty="0" smtClean="0"/>
              <a:t>local deformations, etc</a:t>
            </a:r>
            <a:r>
              <a:rPr lang="en-GB" sz="2000" dirty="0"/>
              <a:t>.) 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Electron drift/diffusion under the surface – eliminated or made local (within the hole pitch)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High electron extraction probability thanks to high field at the interface (unreachable in uniform field)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Positive ion feedback (if any) – likely to end up at the floating electrode</a:t>
            </a:r>
          </a:p>
          <a:p>
            <a:pPr marL="514350" indent="-514350" algn="just">
              <a:spcBef>
                <a:spcPts val="600"/>
              </a:spcBef>
              <a:buFontTx/>
              <a:buAutoNum type="arabicPeriod"/>
            </a:pPr>
            <a:r>
              <a:rPr lang="en-GB" sz="2000" b="1" dirty="0"/>
              <a:t>Result – reduced single electron noise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Parallelism between the gate and extraction electrodes – guaranteed for any dimensions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No sagging 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/>
              <a:t>No need for fine detector levelling and liquid level control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-6371"/>
            <a:ext cx="12192000" cy="680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1.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Floating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multihole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electrodes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– benefits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8" name="Conexão reta 7"/>
          <p:cNvCxnSpPr/>
          <p:nvPr/>
        </p:nvCxnSpPr>
        <p:spPr>
          <a:xfrm flipH="1">
            <a:off x="0" y="686235"/>
            <a:ext cx="121698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863" y="4403254"/>
            <a:ext cx="2068091" cy="1921431"/>
          </a:xfrm>
          <a:prstGeom prst="rect">
            <a:avLst/>
          </a:prstGeom>
        </p:spPr>
      </p:pic>
      <p:grpSp>
        <p:nvGrpSpPr>
          <p:cNvPr id="10" name="Grupo 9"/>
          <p:cNvGrpSpPr/>
          <p:nvPr/>
        </p:nvGrpSpPr>
        <p:grpSpPr>
          <a:xfrm>
            <a:off x="2772748" y="4420875"/>
            <a:ext cx="2188809" cy="1708195"/>
            <a:chOff x="1825914" y="2893851"/>
            <a:chExt cx="3825656" cy="3105255"/>
          </a:xfrm>
        </p:grpSpPr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2893851"/>
              <a:ext cx="2070170" cy="3105255"/>
            </a:xfrm>
            <a:prstGeom prst="rect">
              <a:avLst/>
            </a:prstGeom>
          </p:spPr>
        </p:pic>
        <p:grpSp>
          <p:nvGrpSpPr>
            <p:cNvPr id="12" name="Grupo 11"/>
            <p:cNvGrpSpPr/>
            <p:nvPr/>
          </p:nvGrpSpPr>
          <p:grpSpPr>
            <a:xfrm>
              <a:off x="1825914" y="3679080"/>
              <a:ext cx="1617183" cy="1950740"/>
              <a:chOff x="6579550" y="1515511"/>
              <a:chExt cx="1617183" cy="1950740"/>
            </a:xfrm>
          </p:grpSpPr>
          <p:grpSp>
            <p:nvGrpSpPr>
              <p:cNvPr id="15" name="Grupo 14"/>
              <p:cNvGrpSpPr/>
              <p:nvPr/>
            </p:nvGrpSpPr>
            <p:grpSpPr>
              <a:xfrm rot="540685">
                <a:off x="6579550" y="1515511"/>
                <a:ext cx="1617183" cy="1950740"/>
                <a:chOff x="9310350" y="2372008"/>
                <a:chExt cx="1617183" cy="1950740"/>
              </a:xfrm>
            </p:grpSpPr>
            <p:sp>
              <p:nvSpPr>
                <p:cNvPr id="21" name="Retângulo 20"/>
                <p:cNvSpPr/>
                <p:nvPr/>
              </p:nvSpPr>
              <p:spPr>
                <a:xfrm>
                  <a:off x="9310350" y="2372008"/>
                  <a:ext cx="1617183" cy="1950740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2" name="Retângulo 21"/>
                <p:cNvSpPr/>
                <p:nvPr/>
              </p:nvSpPr>
              <p:spPr>
                <a:xfrm>
                  <a:off x="9387645" y="2460534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" name="Retângulo 22"/>
                <p:cNvSpPr/>
                <p:nvPr/>
              </p:nvSpPr>
              <p:spPr>
                <a:xfrm>
                  <a:off x="9693951" y="2459033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" name="Retângulo 23"/>
                <p:cNvSpPr/>
                <p:nvPr/>
              </p:nvSpPr>
              <p:spPr>
                <a:xfrm>
                  <a:off x="10009311" y="2466585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" name="Retângulo 24"/>
                <p:cNvSpPr/>
                <p:nvPr/>
              </p:nvSpPr>
              <p:spPr>
                <a:xfrm>
                  <a:off x="10324671" y="2465082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" name="Retângulo 25"/>
                <p:cNvSpPr/>
                <p:nvPr/>
              </p:nvSpPr>
              <p:spPr>
                <a:xfrm>
                  <a:off x="10621923" y="2463576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" name="Retângulo 26"/>
                <p:cNvSpPr/>
                <p:nvPr/>
              </p:nvSpPr>
              <p:spPr>
                <a:xfrm>
                  <a:off x="9387645" y="4131944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" name="Retângulo 27"/>
                <p:cNvSpPr/>
                <p:nvPr/>
              </p:nvSpPr>
              <p:spPr>
                <a:xfrm>
                  <a:off x="9693951" y="4130443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9" name="Retângulo 28"/>
                <p:cNvSpPr/>
                <p:nvPr/>
              </p:nvSpPr>
              <p:spPr>
                <a:xfrm>
                  <a:off x="10009311" y="4137995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30" name="Retângulo 29"/>
                <p:cNvSpPr/>
                <p:nvPr/>
              </p:nvSpPr>
              <p:spPr>
                <a:xfrm>
                  <a:off x="10324671" y="4136492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31" name="Retângulo 30"/>
                <p:cNvSpPr/>
                <p:nvPr/>
              </p:nvSpPr>
              <p:spPr>
                <a:xfrm>
                  <a:off x="10621923" y="4134986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32" name="Fluxograma: introdução manual 31"/>
                <p:cNvSpPr/>
                <p:nvPr/>
              </p:nvSpPr>
              <p:spPr>
                <a:xfrm>
                  <a:off x="9310350" y="2966474"/>
                  <a:ext cx="1617183" cy="1356274"/>
                </a:xfrm>
                <a:prstGeom prst="flowChartManualInput">
                  <a:avLst/>
                </a:prstGeom>
                <a:solidFill>
                  <a:schemeClr val="accent1">
                    <a:lumMod val="60000"/>
                    <a:lumOff val="40000"/>
                    <a:alpha val="42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grpSp>
            <p:nvGrpSpPr>
              <p:cNvPr id="16" name="Grupo 15"/>
              <p:cNvGrpSpPr/>
              <p:nvPr/>
            </p:nvGrpSpPr>
            <p:grpSpPr>
              <a:xfrm>
                <a:off x="6728948" y="2085211"/>
                <a:ext cx="1378180" cy="255686"/>
                <a:chOff x="5128945" y="2724383"/>
                <a:chExt cx="3399178" cy="430697"/>
              </a:xfrm>
            </p:grpSpPr>
            <p:sp>
              <p:nvSpPr>
                <p:cNvPr id="17" name="Retângulo 16"/>
                <p:cNvSpPr/>
                <p:nvPr/>
              </p:nvSpPr>
              <p:spPr>
                <a:xfrm>
                  <a:off x="5579513" y="2817484"/>
                  <a:ext cx="2491409" cy="66261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8" name="Retângulo 17"/>
                <p:cNvSpPr/>
                <p:nvPr/>
              </p:nvSpPr>
              <p:spPr>
                <a:xfrm>
                  <a:off x="5592771" y="3043107"/>
                  <a:ext cx="2491409" cy="66261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9" name="Retângulo 18"/>
                <p:cNvSpPr/>
                <p:nvPr/>
              </p:nvSpPr>
              <p:spPr>
                <a:xfrm>
                  <a:off x="8064297" y="2724383"/>
                  <a:ext cx="463826" cy="4240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0" name="Retângulo 19"/>
                <p:cNvSpPr/>
                <p:nvPr/>
              </p:nvSpPr>
              <p:spPr>
                <a:xfrm>
                  <a:off x="5128945" y="2731011"/>
                  <a:ext cx="463826" cy="4240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</p:grpSp>
        <p:sp>
          <p:nvSpPr>
            <p:cNvPr id="13" name="Oval 12"/>
            <p:cNvSpPr/>
            <p:nvPr/>
          </p:nvSpPr>
          <p:spPr>
            <a:xfrm>
              <a:off x="4115198" y="3629957"/>
              <a:ext cx="669899" cy="68205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3584165" y="4217879"/>
              <a:ext cx="510988" cy="228600"/>
            </a:xfrm>
            <a:custGeom>
              <a:avLst/>
              <a:gdLst>
                <a:gd name="connsiteX0" fmla="*/ 510988 w 510988"/>
                <a:gd name="connsiteY0" fmla="*/ 0 h 228600"/>
                <a:gd name="connsiteX1" fmla="*/ 322729 w 510988"/>
                <a:gd name="connsiteY1" fmla="*/ 134470 h 228600"/>
                <a:gd name="connsiteX2" fmla="*/ 0 w 510988"/>
                <a:gd name="connsiteY2" fmla="*/ 228600 h 228600"/>
                <a:gd name="connsiteX3" fmla="*/ 0 w 510988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988" h="228600">
                  <a:moveTo>
                    <a:pt x="510988" y="0"/>
                  </a:moveTo>
                  <a:cubicBezTo>
                    <a:pt x="459441" y="48185"/>
                    <a:pt x="407894" y="96370"/>
                    <a:pt x="322729" y="134470"/>
                  </a:cubicBezTo>
                  <a:cubicBezTo>
                    <a:pt x="237564" y="172570"/>
                    <a:pt x="0" y="228600"/>
                    <a:pt x="0" y="228600"/>
                  </a:cubicBezTo>
                  <a:lnTo>
                    <a:pt x="0" y="22860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33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0" y="6454277"/>
            <a:ext cx="27432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4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4038600" y="6485286"/>
            <a:ext cx="4114800" cy="365125"/>
          </a:xfrm>
        </p:spPr>
        <p:txBody>
          <a:bodyPr/>
          <a:lstStyle/>
          <a:p>
            <a:r>
              <a:rPr lang="pt-PT" dirty="0" smtClean="0"/>
              <a:t>3rd DRD2 </a:t>
            </a:r>
            <a:r>
              <a:rPr lang="pt-PT" dirty="0" err="1" smtClean="0"/>
              <a:t>Collaboration</a:t>
            </a:r>
            <a:r>
              <a:rPr lang="pt-PT" dirty="0" smtClean="0"/>
              <a:t> Meeting, CERN, 10-13 </a:t>
            </a:r>
            <a:r>
              <a:rPr lang="pt-PT" dirty="0" err="1" smtClean="0"/>
              <a:t>February</a:t>
            </a:r>
            <a:r>
              <a:rPr lang="pt-PT" dirty="0" smtClean="0"/>
              <a:t> 2025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747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1686</Words>
  <Application>Microsoft Office PowerPoint</Application>
  <PresentationFormat>Ecrã Panorâmico</PresentationFormat>
  <Paragraphs>285</Paragraphs>
  <Slides>18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Symbol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VC</dc:creator>
  <cp:lastModifiedBy>VC</cp:lastModifiedBy>
  <cp:revision>3</cp:revision>
  <dcterms:created xsi:type="dcterms:W3CDTF">2025-02-10T21:44:33Z</dcterms:created>
  <dcterms:modified xsi:type="dcterms:W3CDTF">2025-02-10T21:46:29Z</dcterms:modified>
</cp:coreProperties>
</file>