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9"/>
  </p:notesMasterIdLst>
  <p:sldIdLst>
    <p:sldId id="277" r:id="rId2"/>
    <p:sldId id="601" r:id="rId3"/>
    <p:sldId id="612" r:id="rId4"/>
    <p:sldId id="613" r:id="rId5"/>
    <p:sldId id="618" r:id="rId6"/>
    <p:sldId id="603" r:id="rId7"/>
    <p:sldId id="615" r:id="rId8"/>
    <p:sldId id="611" r:id="rId9"/>
    <p:sldId id="619" r:id="rId10"/>
    <p:sldId id="599" r:id="rId11"/>
    <p:sldId id="621" r:id="rId12"/>
    <p:sldId id="625" r:id="rId13"/>
    <p:sldId id="626" r:id="rId14"/>
    <p:sldId id="606" r:id="rId15"/>
    <p:sldId id="623" r:id="rId16"/>
    <p:sldId id="610" r:id="rId17"/>
    <p:sldId id="617" r:id="rId18"/>
    <p:sldId id="607" r:id="rId19"/>
    <p:sldId id="536" r:id="rId20"/>
    <p:sldId id="573" r:id="rId21"/>
    <p:sldId id="548" r:id="rId22"/>
    <p:sldId id="360" r:id="rId23"/>
    <p:sldId id="561" r:id="rId24"/>
    <p:sldId id="562" r:id="rId25"/>
    <p:sldId id="258" r:id="rId26"/>
    <p:sldId id="261" r:id="rId27"/>
    <p:sldId id="263" r:id="rId28"/>
  </p:sldIdLst>
  <p:sldSz cx="9144000" cy="6858000" type="screen4x3"/>
  <p:notesSz cx="7099300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47" autoAdjust="0"/>
    <p:restoredTop sz="83046" autoAdjust="0"/>
  </p:normalViewPr>
  <p:slideViewPr>
    <p:cSldViewPr>
      <p:cViewPr varScale="1">
        <p:scale>
          <a:sx n="61" d="100"/>
          <a:sy n="61" d="100"/>
        </p:scale>
        <p:origin x="81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3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A3F5794A-24FB-4413-93F2-8010A22B3DE0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A95B8ED-1EE7-4C21-ACF6-87A60B32CD3B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290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95B8ED-1EE7-4C21-ACF6-87A60B32CD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3171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6">
            <a:extLst>
              <a:ext uri="{FF2B5EF4-FFF2-40B4-BE49-F238E27FC236}">
                <a16:creationId xmlns:a16="http://schemas.microsoft.com/office/drawing/2014/main" id="{8F80D8EE-CC79-A5CE-2C33-49DA32BBDF4E}"/>
              </a:ext>
            </a:extLst>
          </p:cNvPr>
          <p:cNvSpPr txBox="1"/>
          <p:nvPr/>
        </p:nvSpPr>
        <p:spPr>
          <a:xfrm>
            <a:off x="4399196" y="9555480"/>
            <a:ext cx="3372837" cy="5025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015DAC8-CB8C-4633-83AB-E55DBC8D5BFD}" type="slidenum">
              <a:t>27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DejaVu Sans" pitchFamily="2"/>
              <a:cs typeface="Roboto" pitchFamily="2"/>
            </a:endParaRPr>
          </a:p>
        </p:txBody>
      </p:sp>
      <p:sp>
        <p:nvSpPr>
          <p:cNvPr id="3" name="Segnaposto immagine diapositiva 1">
            <a:extLst>
              <a:ext uri="{FF2B5EF4-FFF2-40B4-BE49-F238E27FC236}">
                <a16:creationId xmlns:a16="http://schemas.microsoft.com/office/drawing/2014/main" id="{CF485C61-960B-31C5-C78F-932CBCE481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Segnaposto note 2">
            <a:extLst>
              <a:ext uri="{FF2B5EF4-FFF2-40B4-BE49-F238E27FC236}">
                <a16:creationId xmlns:a16="http://schemas.microsoft.com/office/drawing/2014/main" id="{F89651F3-9056-B347-5407-860A9F41749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Put </a:t>
            </a:r>
            <a:r>
              <a:rPr lang="it-IT" dirty="0" err="1"/>
              <a:t>old</a:t>
            </a:r>
            <a:r>
              <a:rPr lang="it-IT" dirty="0"/>
              <a:t> </a:t>
            </a:r>
            <a:r>
              <a:rPr lang="it-IT" dirty="0" err="1"/>
              <a:t>dear</a:t>
            </a:r>
            <a:r>
              <a:rPr lang="it-IT" dirty="0"/>
              <a:t> </a:t>
            </a:r>
            <a:r>
              <a:rPr lang="it-IT" dirty="0" err="1"/>
              <a:t>two</a:t>
            </a:r>
            <a:r>
              <a:rPr lang="it-IT" dirty="0"/>
              <a:t>-body </a:t>
            </a:r>
            <a:r>
              <a:rPr lang="it-IT" dirty="0" err="1"/>
              <a:t>kinematics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work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95B8ED-1EE7-4C21-ACF6-87A60B32CD3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873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they</a:t>
            </a:r>
            <a:r>
              <a:rPr lang="it-IT" dirty="0"/>
              <a:t> spoil </a:t>
            </a:r>
            <a:r>
              <a:rPr lang="it-IT" dirty="0" err="1"/>
              <a:t>kinematic</a:t>
            </a:r>
            <a:r>
              <a:rPr lang="it-IT" dirty="0"/>
              <a:t> </a:t>
            </a:r>
            <a:r>
              <a:rPr lang="it-IT" dirty="0" err="1"/>
              <a:t>correlation</a:t>
            </a:r>
            <a:r>
              <a:rPr lang="it-IT" dirty="0"/>
              <a:t> and </a:t>
            </a:r>
            <a:r>
              <a:rPr lang="it-IT" dirty="0" err="1"/>
              <a:t>worsen</a:t>
            </a:r>
            <a:r>
              <a:rPr lang="it-IT" dirty="0"/>
              <a:t> </a:t>
            </a:r>
            <a:r>
              <a:rPr lang="it-IT" dirty="0" err="1"/>
              <a:t>signal</a:t>
            </a:r>
            <a:r>
              <a:rPr lang="it-IT" dirty="0"/>
              <a:t>/background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95B8ED-1EE7-4C21-ACF6-87A60B32CD3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333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95B8ED-1EE7-4C21-ACF6-87A60B32CD3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0754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95B8ED-1EE7-4C21-ACF6-87A60B32CD3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830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[Quick] TPC: </a:t>
            </a:r>
            <a:r>
              <a:rPr lang="it-IT" dirty="0" err="1"/>
              <a:t>dimensions</a:t>
            </a:r>
            <a:r>
              <a:rPr lang="it-IT" dirty="0"/>
              <a:t>, </a:t>
            </a:r>
            <a:r>
              <a:rPr lang="it-IT" dirty="0" err="1"/>
              <a:t>readout</a:t>
            </a:r>
            <a:r>
              <a:rPr lang="it-IT" dirty="0"/>
              <a:t>, event </a:t>
            </a:r>
            <a:r>
              <a:rPr lang="it-IT" dirty="0" err="1"/>
              <a:t>reconstruction</a:t>
            </a:r>
            <a:r>
              <a:rPr lang="it-IT" dirty="0"/>
              <a:t> in XY-Z, PSD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95B8ED-1EE7-4C21-ACF6-87A60B32CD3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446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95B8ED-1EE7-4C21-ACF6-87A60B32CD3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222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6">
            <a:extLst>
              <a:ext uri="{FF2B5EF4-FFF2-40B4-BE49-F238E27FC236}">
                <a16:creationId xmlns:a16="http://schemas.microsoft.com/office/drawing/2014/main" id="{35176D28-D422-D26D-6F31-3F090C09C5FF}"/>
              </a:ext>
            </a:extLst>
          </p:cNvPr>
          <p:cNvSpPr txBox="1"/>
          <p:nvPr/>
        </p:nvSpPr>
        <p:spPr>
          <a:xfrm>
            <a:off x="4399196" y="9555480"/>
            <a:ext cx="3372837" cy="5025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F1E7E92-F2AC-476E-A35E-12FCF55C0C9C}" type="slidenum">
              <a:t>25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DejaVu Sans" pitchFamily="2"/>
              <a:cs typeface="Roboto" pitchFamily="2"/>
            </a:endParaRPr>
          </a:p>
        </p:txBody>
      </p:sp>
      <p:sp>
        <p:nvSpPr>
          <p:cNvPr id="3" name="Segnaposto immagine diapositiva 1">
            <a:extLst>
              <a:ext uri="{FF2B5EF4-FFF2-40B4-BE49-F238E27FC236}">
                <a16:creationId xmlns:a16="http://schemas.microsoft.com/office/drawing/2014/main" id="{5D3EB879-E19B-7948-792E-57BEC0E761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Segnaposto note 2">
            <a:extLst>
              <a:ext uri="{FF2B5EF4-FFF2-40B4-BE49-F238E27FC236}">
                <a16:creationId xmlns:a16="http://schemas.microsoft.com/office/drawing/2014/main" id="{9C40082A-94E3-573D-7835-C4A78134D95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6">
            <a:extLst>
              <a:ext uri="{FF2B5EF4-FFF2-40B4-BE49-F238E27FC236}">
                <a16:creationId xmlns:a16="http://schemas.microsoft.com/office/drawing/2014/main" id="{DF433FA9-D26C-8295-18A4-492FCC612D92}"/>
              </a:ext>
            </a:extLst>
          </p:cNvPr>
          <p:cNvSpPr txBox="1"/>
          <p:nvPr/>
        </p:nvSpPr>
        <p:spPr>
          <a:xfrm>
            <a:off x="4399196" y="9555480"/>
            <a:ext cx="3372837" cy="5025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EFD0F7E-A0A3-43A5-A6BB-5C480E71F179}" type="slidenum">
              <a:t>26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Liberation Serif" pitchFamily="18"/>
              <a:ea typeface="DejaVu Sans" pitchFamily="2"/>
              <a:cs typeface="Roboto" pitchFamily="2"/>
            </a:endParaRPr>
          </a:p>
        </p:txBody>
      </p:sp>
      <p:sp>
        <p:nvSpPr>
          <p:cNvPr id="3" name="Segnaposto immagine diapositiva 1">
            <a:extLst>
              <a:ext uri="{FF2B5EF4-FFF2-40B4-BE49-F238E27FC236}">
                <a16:creationId xmlns:a16="http://schemas.microsoft.com/office/drawing/2014/main" id="{D134FA0D-2D4C-7953-7682-ADDED047E2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Segnaposto note 2">
            <a:extLst>
              <a:ext uri="{FF2B5EF4-FFF2-40B4-BE49-F238E27FC236}">
                <a16:creationId xmlns:a16="http://schemas.microsoft.com/office/drawing/2014/main" id="{10A25D19-7812-C40A-AA10-25E75419DCC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AF97D-523D-485A-A87D-52C2E8A0FB18}" type="datetime1">
              <a:rPr lang="it-IT" smtClean="0"/>
              <a:t>12/02/2025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9F064-608C-45A2-80C2-057133D55E97}" type="datetime1">
              <a:rPr lang="it-IT" smtClean="0"/>
              <a:t>12/02/2025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07F3A-C863-49E2-A37B-75108CEE015B}" type="datetime1">
              <a:rPr lang="it-IT" smtClean="0"/>
              <a:t>12/02/2025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67C7B-FA68-4104-8EC9-3AC39E66DCAE}" type="datetime1">
              <a:rPr lang="it-IT" smtClean="0"/>
              <a:t>12/02/2025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357D4-9900-4C3F-A8D6-C0F2DE375F07}" type="datetime1">
              <a:rPr lang="it-IT" smtClean="0"/>
              <a:t>12/02/2025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0A8A8-3F4B-47D2-A015-6E5BED9C4A65}" type="datetime1">
              <a:rPr lang="it-IT" smtClean="0"/>
              <a:t>12/02/2025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AF781-D7F5-458A-8217-990C14A94DED}" type="datetime1">
              <a:rPr lang="it-IT" smtClean="0"/>
              <a:t>12/02/2025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EAE9F-4D6F-4FEF-8551-D220B6B7F514}" type="datetime1">
              <a:rPr lang="it-IT" smtClean="0"/>
              <a:t>12/02/2025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BA0D6-5183-478F-BBD6-B78E73CCF4E9}" type="datetime1">
              <a:rPr lang="it-IT" smtClean="0"/>
              <a:t>12/02/2025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899BB-5FB7-488B-98E9-3870BA033A0E}" type="datetime1">
              <a:rPr lang="it-IT" smtClean="0"/>
              <a:t>12/02/2025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FDEB-5924-4E9D-AE24-48D08EF75F21}" type="datetime1">
              <a:rPr lang="it-IT" smtClean="0"/>
              <a:t>12/02/2025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5EFB26D-4966-41BC-92E9-8F6FDA03F87A}" type="datetime1">
              <a:rPr lang="it-IT" smtClean="0"/>
              <a:t>12/02/2025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/>
              <a:t>DRD2 Collaboration Meeting, CERN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E7A41E1B-4F70-4964-A407-84C68BE8251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63688" y="3501008"/>
            <a:ext cx="6408712" cy="1800200"/>
          </a:xfrm>
        </p:spPr>
        <p:txBody>
          <a:bodyPr>
            <a:noAutofit/>
          </a:bodyPr>
          <a:lstStyle/>
          <a:p>
            <a:r>
              <a:rPr lang="it-IT" sz="2600" b="1" dirty="0"/>
              <a:t>L. Pandola</a:t>
            </a:r>
          </a:p>
          <a:p>
            <a:r>
              <a:rPr lang="it-IT" sz="2600" dirty="0"/>
              <a:t>(INFN, Laboratori Nazionali del Sud)</a:t>
            </a:r>
          </a:p>
        </p:txBody>
      </p:sp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8072726" cy="1454001"/>
          </a:xfrm>
        </p:spPr>
        <p:txBody>
          <a:bodyPr>
            <a:normAutofit fontScale="90000"/>
          </a:bodyPr>
          <a:lstStyle/>
          <a:p>
            <a:r>
              <a:rPr lang="en-US" sz="4200" dirty="0"/>
              <a:t>Characterization of the </a:t>
            </a:r>
            <a:r>
              <a:rPr lang="en-US" sz="4200" dirty="0" err="1"/>
              <a:t>ArGON</a:t>
            </a:r>
            <a:r>
              <a:rPr lang="en-US" sz="4200" dirty="0"/>
              <a:t> ionization yield for sub-keV nuclear recoils</a:t>
            </a:r>
          </a:p>
        </p:txBody>
      </p:sp>
      <p:pic>
        <p:nvPicPr>
          <p:cNvPr id="6" name="Picture 8" descr="1 LNS LOGO SIGL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6875" y="5548883"/>
            <a:ext cx="23971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ottotitolo 2">
            <a:extLst>
              <a:ext uri="{FF2B5EF4-FFF2-40B4-BE49-F238E27FC236}">
                <a16:creationId xmlns:a16="http://schemas.microsoft.com/office/drawing/2014/main" id="{927D9774-872C-07BC-9AE5-DD7AC189D869}"/>
              </a:ext>
            </a:extLst>
          </p:cNvPr>
          <p:cNvSpPr txBox="1">
            <a:spLocks/>
          </p:cNvSpPr>
          <p:nvPr/>
        </p:nvSpPr>
        <p:spPr>
          <a:xfrm>
            <a:off x="63122" y="6165304"/>
            <a:ext cx="4508878" cy="5734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/>
              <a:t>CERN, </a:t>
            </a:r>
            <a:r>
              <a:rPr lang="it-IT" dirty="0" err="1"/>
              <a:t>February</a:t>
            </a:r>
            <a:r>
              <a:rPr lang="it-IT" dirty="0"/>
              <a:t> 12</a:t>
            </a:r>
            <a:r>
              <a:rPr lang="it-IT" baseline="30000" dirty="0"/>
              <a:t>th</a:t>
            </a:r>
            <a:r>
              <a:rPr lang="it-IT" dirty="0"/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3315393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F57421-93E7-627A-7650-E19B68766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060" y="399104"/>
            <a:ext cx="2160240" cy="869656"/>
          </a:xfrm>
        </p:spPr>
        <p:txBody>
          <a:bodyPr/>
          <a:lstStyle/>
          <a:p>
            <a:r>
              <a:rPr lang="it-IT" dirty="0"/>
              <a:t>DD-Gun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3F25B3A-B8A8-9360-AB7E-727928CDBD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1196752"/>
            <a:ext cx="4820804" cy="5642960"/>
          </a:xfrm>
        </p:spPr>
        <p:txBody>
          <a:bodyPr>
            <a:normAutofit/>
          </a:bodyPr>
          <a:lstStyle/>
          <a:p>
            <a:r>
              <a:rPr lang="it-IT" b="1" dirty="0"/>
              <a:t>Commercial</a:t>
            </a:r>
            <a:r>
              <a:rPr lang="it-IT" dirty="0"/>
              <a:t> DD gun (Adelphi)</a:t>
            </a:r>
          </a:p>
          <a:p>
            <a:r>
              <a:rPr lang="it-IT" dirty="0"/>
              <a:t>Mono-</a:t>
            </a:r>
            <a:r>
              <a:rPr lang="it-IT" dirty="0" err="1"/>
              <a:t>energetic</a:t>
            </a:r>
            <a:r>
              <a:rPr lang="it-IT" dirty="0"/>
              <a:t> </a:t>
            </a:r>
            <a:r>
              <a:rPr lang="it-IT" b="1" dirty="0"/>
              <a:t>2.4 MeV</a:t>
            </a:r>
          </a:p>
          <a:p>
            <a:r>
              <a:rPr lang="it-IT" b="1" dirty="0" err="1"/>
              <a:t>Neutron</a:t>
            </a:r>
            <a:r>
              <a:rPr lang="it-IT" b="1" dirty="0"/>
              <a:t> tagging </a:t>
            </a:r>
            <a:r>
              <a:rPr lang="it-IT" dirty="0"/>
              <a:t>via </a:t>
            </a:r>
            <a:r>
              <a:rPr lang="it-IT" dirty="0" err="1">
                <a:solidFill>
                  <a:srgbClr val="0000FF"/>
                </a:solidFill>
              </a:rPr>
              <a:t>associated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baseline="30000" dirty="0">
                <a:solidFill>
                  <a:srgbClr val="0000FF"/>
                </a:solidFill>
              </a:rPr>
              <a:t>3</a:t>
            </a:r>
            <a:r>
              <a:rPr lang="it-IT" dirty="0">
                <a:solidFill>
                  <a:srgbClr val="0000FF"/>
                </a:solidFill>
              </a:rPr>
              <a:t>He</a:t>
            </a:r>
          </a:p>
          <a:p>
            <a:pPr lvl="1"/>
            <a:r>
              <a:rPr lang="it-IT" dirty="0" err="1">
                <a:solidFill>
                  <a:srgbClr val="0000FF"/>
                </a:solidFill>
              </a:rPr>
              <a:t>Demonstrated</a:t>
            </a:r>
            <a:r>
              <a:rPr lang="it-IT" dirty="0"/>
              <a:t> 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dirty="0" err="1">
                <a:sym typeface="Wingdings" panose="05000000000000000000" pitchFamily="2" charset="2"/>
              </a:rPr>
              <a:t>experimental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tests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at</a:t>
            </a:r>
            <a:r>
              <a:rPr lang="it-IT" dirty="0">
                <a:sym typeface="Wingdings" panose="05000000000000000000" pitchFamily="2" charset="2"/>
              </a:rPr>
              <a:t> Adelphi on </a:t>
            </a:r>
            <a:r>
              <a:rPr lang="it-IT" dirty="0" err="1">
                <a:sym typeface="Wingdings" panose="05000000000000000000" pitchFamily="2" charset="2"/>
              </a:rPr>
              <a:t>October</a:t>
            </a:r>
            <a:r>
              <a:rPr lang="it-IT" dirty="0">
                <a:sym typeface="Wingdings" panose="05000000000000000000" pitchFamily="2" charset="2"/>
              </a:rPr>
              <a:t> 2023</a:t>
            </a:r>
          </a:p>
          <a:p>
            <a:r>
              <a:rPr lang="it-IT" dirty="0" err="1">
                <a:sym typeface="Wingdings" panose="05000000000000000000" pitchFamily="2" charset="2"/>
              </a:rPr>
              <a:t>Very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b="1" dirty="0">
                <a:sym typeface="Wingdings" panose="05000000000000000000" pitchFamily="2" charset="2"/>
              </a:rPr>
              <a:t>small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rgbClr val="0000FF"/>
                </a:solidFill>
                <a:sym typeface="Wingdings" panose="05000000000000000000" pitchFamily="2" charset="2"/>
              </a:rPr>
              <a:t>x-ray</a:t>
            </a:r>
            <a:r>
              <a:rPr lang="it-IT" dirty="0">
                <a:solidFill>
                  <a:srgbClr val="0000FF"/>
                </a:solidFill>
                <a:sym typeface="Wingdings" panose="05000000000000000000" pitchFamily="2" charset="2"/>
              </a:rPr>
              <a:t> background</a:t>
            </a:r>
            <a:endParaRPr lang="it-IT" dirty="0">
              <a:solidFill>
                <a:srgbClr val="0000FF"/>
              </a:solidFill>
            </a:endParaRPr>
          </a:p>
          <a:p>
            <a:r>
              <a:rPr lang="it-IT" dirty="0" err="1"/>
              <a:t>Assuming</a:t>
            </a:r>
            <a:r>
              <a:rPr lang="it-IT" dirty="0"/>
              <a:t> a conservative </a:t>
            </a:r>
            <a:r>
              <a:rPr lang="it-IT" dirty="0" err="1"/>
              <a:t>flux</a:t>
            </a:r>
            <a:r>
              <a:rPr lang="it-IT" dirty="0"/>
              <a:t> of </a:t>
            </a:r>
            <a:r>
              <a:rPr lang="it-IT" b="1" dirty="0"/>
              <a:t>10</a:t>
            </a:r>
            <a:r>
              <a:rPr lang="it-IT" b="1" baseline="30000" dirty="0"/>
              <a:t>6</a:t>
            </a:r>
            <a:r>
              <a:rPr lang="it-IT" b="1" dirty="0"/>
              <a:t> n/s</a:t>
            </a:r>
            <a:r>
              <a:rPr lang="it-IT" dirty="0"/>
              <a:t> (</a:t>
            </a:r>
            <a:r>
              <a:rPr lang="it-IT" dirty="0" err="1"/>
              <a:t>achieved</a:t>
            </a:r>
            <a:r>
              <a:rPr lang="it-IT" dirty="0"/>
              <a:t> @Adelphi), </a:t>
            </a:r>
            <a:r>
              <a:rPr lang="it-IT" dirty="0" err="1"/>
              <a:t>signal</a:t>
            </a:r>
            <a:r>
              <a:rPr lang="it-IT" dirty="0"/>
              <a:t> rate </a:t>
            </a:r>
            <a:r>
              <a:rPr lang="it-IT" dirty="0">
                <a:solidFill>
                  <a:srgbClr val="0000FF"/>
                </a:solidFill>
              </a:rPr>
              <a:t>comparable to </a:t>
            </a:r>
            <a:r>
              <a:rPr lang="it-IT" baseline="30000" dirty="0">
                <a:solidFill>
                  <a:srgbClr val="0000FF"/>
                </a:solidFill>
              </a:rPr>
              <a:t>252</a:t>
            </a:r>
            <a:r>
              <a:rPr lang="it-IT" dirty="0">
                <a:solidFill>
                  <a:srgbClr val="0000FF"/>
                </a:solidFill>
              </a:rPr>
              <a:t>Cf </a:t>
            </a:r>
          </a:p>
          <a:p>
            <a:pPr lvl="1"/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systematics</a:t>
            </a:r>
            <a:endParaRPr lang="it-IT" dirty="0"/>
          </a:p>
          <a:p>
            <a:r>
              <a:rPr lang="it-IT" b="1" dirty="0" err="1"/>
              <a:t>Funded</a:t>
            </a:r>
            <a:r>
              <a:rPr lang="it-IT" b="1" dirty="0"/>
              <a:t> by FAPESP </a:t>
            </a:r>
            <a:r>
              <a:rPr lang="it-IT" dirty="0"/>
              <a:t>(</a:t>
            </a:r>
            <a:r>
              <a:rPr lang="it-IT" dirty="0" err="1"/>
              <a:t>Brasil</a:t>
            </a:r>
            <a:r>
              <a:rPr lang="it-IT" dirty="0"/>
              <a:t>)</a:t>
            </a:r>
          </a:p>
          <a:p>
            <a:pPr lvl="1"/>
            <a:r>
              <a:rPr lang="it-IT" dirty="0" err="1">
                <a:solidFill>
                  <a:srgbClr val="0000FF"/>
                </a:solidFill>
              </a:rPr>
              <a:t>Delivered</a:t>
            </a:r>
            <a:r>
              <a:rPr lang="it-IT" dirty="0"/>
              <a:t> to USP on </a:t>
            </a:r>
            <a:r>
              <a:rPr lang="it-IT" dirty="0">
                <a:solidFill>
                  <a:srgbClr val="0000FF"/>
                </a:solidFill>
              </a:rPr>
              <a:t>June 2024</a:t>
            </a:r>
            <a:endParaRPr lang="it-IT" baseline="30000" dirty="0">
              <a:solidFill>
                <a:srgbClr val="0000FF"/>
              </a:solidFill>
            </a:endParaRPr>
          </a:p>
          <a:p>
            <a:pPr lvl="1"/>
            <a:r>
              <a:rPr lang="it-IT" dirty="0" err="1"/>
              <a:t>Could</a:t>
            </a:r>
            <a:r>
              <a:rPr lang="it-IT" dirty="0"/>
              <a:t> be </a:t>
            </a:r>
            <a:r>
              <a:rPr lang="it-IT" dirty="0" err="1"/>
              <a:t>shipped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LNS in </a:t>
            </a:r>
            <a:r>
              <a:rPr lang="it-IT" dirty="0" err="1">
                <a:solidFill>
                  <a:srgbClr val="0000FF"/>
                </a:solidFill>
              </a:rPr>
              <a:t>fall</a:t>
            </a:r>
            <a:r>
              <a:rPr lang="it-IT" dirty="0">
                <a:solidFill>
                  <a:srgbClr val="0000FF"/>
                </a:solidFill>
              </a:rPr>
              <a:t> 2025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B59F5DE-E63E-D35A-CB84-8C6A9737B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pic>
        <p:nvPicPr>
          <p:cNvPr id="11" name="Immagine 10" descr="Immagine che contiene persona, vestiti, interno, ingegneria&#10;&#10;Descrizione generata automaticamente">
            <a:extLst>
              <a:ext uri="{FF2B5EF4-FFF2-40B4-BE49-F238E27FC236}">
                <a16:creationId xmlns:a16="http://schemas.microsoft.com/office/drawing/2014/main" id="{5874763B-030C-6249-CFEA-53F160299C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3810" y="431255"/>
            <a:ext cx="2488446" cy="3317928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071B3984-B388-29B5-593C-6C1309131D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69380" y="1640436"/>
            <a:ext cx="2153994" cy="2868684"/>
          </a:xfrm>
          <a:prstGeom prst="rect">
            <a:avLst/>
          </a:prstGeom>
        </p:spPr>
      </p:pic>
      <p:grpSp>
        <p:nvGrpSpPr>
          <p:cNvPr id="7" name="Gruppo 6">
            <a:extLst>
              <a:ext uri="{FF2B5EF4-FFF2-40B4-BE49-F238E27FC236}">
                <a16:creationId xmlns:a16="http://schemas.microsoft.com/office/drawing/2014/main" id="{2F4B88EE-B441-0B98-DF0E-205C4D98BBCF}"/>
              </a:ext>
            </a:extLst>
          </p:cNvPr>
          <p:cNvGrpSpPr/>
          <p:nvPr/>
        </p:nvGrpSpPr>
        <p:grpSpPr>
          <a:xfrm>
            <a:off x="5204700" y="4253179"/>
            <a:ext cx="3826768" cy="2607712"/>
            <a:chOff x="5204700" y="4253179"/>
            <a:chExt cx="3826768" cy="2607712"/>
          </a:xfrm>
        </p:grpSpPr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B4FED4D9-6414-4430-A818-4BAA607644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04700" y="4253179"/>
              <a:ext cx="3826768" cy="2607712"/>
            </a:xfrm>
            <a:prstGeom prst="rect">
              <a:avLst/>
            </a:prstGeom>
          </p:spPr>
        </p:pic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319A7B6D-CF1D-4912-B12A-799DAA051D3D}"/>
                </a:ext>
              </a:extLst>
            </p:cNvPr>
            <p:cNvSpPr txBox="1"/>
            <p:nvPr/>
          </p:nvSpPr>
          <p:spPr>
            <a:xfrm>
              <a:off x="5779730" y="5663263"/>
              <a:ext cx="602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aseline="30000" dirty="0"/>
                <a:t>3</a:t>
              </a:r>
              <a:r>
                <a:rPr lang="it-IT" dirty="0"/>
                <a:t>He</a:t>
              </a:r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EA52DCE6-C996-6681-DCA3-95FEDA58A1BD}"/>
                </a:ext>
              </a:extLst>
            </p:cNvPr>
            <p:cNvSpPr txBox="1"/>
            <p:nvPr/>
          </p:nvSpPr>
          <p:spPr>
            <a:xfrm>
              <a:off x="6731000" y="5889969"/>
              <a:ext cx="4140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t</a:t>
              </a:r>
            </a:p>
          </p:txBody>
        </p: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C0A84D7C-F932-AF85-3ABF-0CFB53976738}"/>
                </a:ext>
              </a:extLst>
            </p:cNvPr>
            <p:cNvSpPr txBox="1"/>
            <p:nvPr/>
          </p:nvSpPr>
          <p:spPr>
            <a:xfrm>
              <a:off x="7946377" y="4509120"/>
              <a:ext cx="4140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p</a:t>
              </a:r>
            </a:p>
          </p:txBody>
        </p:sp>
      </p:grpSp>
      <p:pic>
        <p:nvPicPr>
          <p:cNvPr id="5" name="Immagine 4" descr="Immagine che contiene testo, schermata, bianco, logo&#10;&#10;Descrizione generata automaticamente">
            <a:extLst>
              <a:ext uri="{FF2B5EF4-FFF2-40B4-BE49-F238E27FC236}">
                <a16:creationId xmlns:a16="http://schemas.microsoft.com/office/drawing/2014/main" id="{8F011FF3-9262-2063-05A0-0C1C688660B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85" t="45915" r="32184" b="45800"/>
          <a:stretch/>
        </p:blipFill>
        <p:spPr>
          <a:xfrm>
            <a:off x="4856300" y="3780015"/>
            <a:ext cx="1728192" cy="568185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B588D48A-A3ED-49AE-63A3-7B705C07E3C8}"/>
              </a:ext>
            </a:extLst>
          </p:cNvPr>
          <p:cNvSpPr txBox="1"/>
          <p:nvPr/>
        </p:nvSpPr>
        <p:spPr>
          <a:xfrm>
            <a:off x="4247964" y="5780414"/>
            <a:ext cx="64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it-IT" sz="3600" dirty="0">
              <a:solidFill>
                <a:srgbClr val="00B050"/>
              </a:solidFill>
            </a:endParaRPr>
          </a:p>
        </p:txBody>
      </p:sp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101BF314-E4F2-A48D-8F8C-8ADB32DC0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822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6E78B1-5317-4142-2DB8-409B4C21FC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1ACB18-1A96-5395-6948-68EDBC023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440436"/>
            <a:ext cx="8229600" cy="828324"/>
          </a:xfrm>
        </p:spPr>
        <p:txBody>
          <a:bodyPr/>
          <a:lstStyle/>
          <a:p>
            <a:r>
              <a:rPr lang="it-IT" dirty="0" err="1"/>
              <a:t>Improvements</a:t>
            </a:r>
            <a:r>
              <a:rPr lang="it-IT" dirty="0"/>
              <a:t>: </a:t>
            </a:r>
            <a:r>
              <a:rPr lang="it-IT" dirty="0" err="1"/>
              <a:t>spectrometer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3F8A926-8A9A-E9D1-1DE1-B4F8F64725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196752"/>
            <a:ext cx="8800620" cy="4876800"/>
          </a:xfrm>
        </p:spPr>
        <p:txBody>
          <a:bodyPr/>
          <a:lstStyle/>
          <a:p>
            <a:r>
              <a:rPr lang="it-IT" dirty="0">
                <a:sym typeface="Wingdings" panose="05000000000000000000" pitchFamily="2" charset="2"/>
              </a:rPr>
              <a:t>Targeting </a:t>
            </a:r>
            <a:r>
              <a:rPr lang="it-IT" b="1" dirty="0" err="1">
                <a:sym typeface="Wingdings" panose="05000000000000000000" pitchFamily="2" charset="2"/>
              </a:rPr>
              <a:t>smaller</a:t>
            </a:r>
            <a:r>
              <a:rPr lang="it-IT" b="1" dirty="0">
                <a:sym typeface="Wingdings" panose="05000000000000000000" pitchFamily="2" charset="2"/>
              </a:rPr>
              <a:t> </a:t>
            </a:r>
            <a:r>
              <a:rPr lang="it-IT" b="1" dirty="0" err="1">
                <a:sym typeface="Wingdings" panose="05000000000000000000" pitchFamily="2" charset="2"/>
              </a:rPr>
              <a:t>recoil</a:t>
            </a:r>
            <a:r>
              <a:rPr lang="it-IT" b="1" dirty="0">
                <a:sym typeface="Wingdings" panose="05000000000000000000" pitchFamily="2" charset="2"/>
              </a:rPr>
              <a:t> energies </a:t>
            </a:r>
            <a:r>
              <a:rPr lang="it-IT" dirty="0">
                <a:sym typeface="Wingdings" panose="05000000000000000000" pitchFamily="2" charset="2"/>
              </a:rPr>
              <a:t> detectors </a:t>
            </a:r>
            <a:r>
              <a:rPr lang="it-IT" dirty="0" err="1">
                <a:sym typeface="Wingdings" panose="05000000000000000000" pitchFamily="2" charset="2"/>
              </a:rPr>
              <a:t>deployed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at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b="1" dirty="0" err="1">
                <a:sym typeface="Wingdings" panose="05000000000000000000" pitchFamily="2" charset="2"/>
              </a:rPr>
              <a:t>smaller</a:t>
            </a:r>
            <a:r>
              <a:rPr lang="it-IT" b="1" dirty="0">
                <a:sym typeface="Wingdings" panose="05000000000000000000" pitchFamily="2" charset="2"/>
              </a:rPr>
              <a:t> angle </a:t>
            </a:r>
            <a:r>
              <a:rPr lang="it-IT" dirty="0">
                <a:sym typeface="Wingdings" panose="05000000000000000000" pitchFamily="2" charset="2"/>
              </a:rPr>
              <a:t>(</a:t>
            </a:r>
            <a:r>
              <a:rPr lang="it-IT" b="1" dirty="0">
                <a:sym typeface="Wingdings" panose="05000000000000000000" pitchFamily="2" charset="2"/>
              </a:rPr>
              <a:t>9°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instead</a:t>
            </a:r>
            <a:r>
              <a:rPr lang="it-IT" dirty="0">
                <a:sym typeface="Wingdings" panose="05000000000000000000" pitchFamily="2" charset="2"/>
              </a:rPr>
              <a:t> of 15°)</a:t>
            </a:r>
          </a:p>
          <a:p>
            <a:pPr marL="0" indent="0">
              <a:buNone/>
            </a:pPr>
            <a:endParaRPr lang="it-IT" dirty="0">
              <a:solidFill>
                <a:srgbClr val="0000FF"/>
              </a:solidFill>
              <a:sym typeface="Wingdings" panose="05000000000000000000" pitchFamily="2" charset="2"/>
            </a:endParaRPr>
          </a:p>
          <a:p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F42345F-205B-62FA-C581-0F53A8B2C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pic>
        <p:nvPicPr>
          <p:cNvPr id="28" name="Immagine 27">
            <a:extLst>
              <a:ext uri="{FF2B5EF4-FFF2-40B4-BE49-F238E27FC236}">
                <a16:creationId xmlns:a16="http://schemas.microsoft.com/office/drawing/2014/main" id="{FDA5DACF-64AA-2245-9D3D-88D532639B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203" y="2514870"/>
            <a:ext cx="6357093" cy="1777601"/>
          </a:xfrm>
          <a:prstGeom prst="rect">
            <a:avLst/>
          </a:prstGeom>
        </p:spPr>
      </p:pic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99639E9-5C61-3103-7B7C-AE4404E4A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85073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149224-047C-24F3-2887-78334984E8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B67A7A-A83F-7F86-C4C5-BD830F511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440436"/>
            <a:ext cx="8229600" cy="828324"/>
          </a:xfrm>
        </p:spPr>
        <p:txBody>
          <a:bodyPr/>
          <a:lstStyle/>
          <a:p>
            <a:r>
              <a:rPr lang="it-IT" dirty="0" err="1"/>
              <a:t>Improvements</a:t>
            </a:r>
            <a:r>
              <a:rPr lang="it-IT" dirty="0"/>
              <a:t>: </a:t>
            </a:r>
            <a:r>
              <a:rPr lang="it-IT" dirty="0" err="1"/>
              <a:t>spectrometer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52DC8FA-075B-C462-B336-4AD8421B94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196752"/>
            <a:ext cx="8800620" cy="4876800"/>
          </a:xfrm>
        </p:spPr>
        <p:txBody>
          <a:bodyPr/>
          <a:lstStyle/>
          <a:p>
            <a:r>
              <a:rPr lang="it-IT" dirty="0">
                <a:sym typeface="Wingdings" panose="05000000000000000000" pitchFamily="2" charset="2"/>
              </a:rPr>
              <a:t>Targeting </a:t>
            </a:r>
            <a:r>
              <a:rPr lang="it-IT" b="1" dirty="0" err="1">
                <a:sym typeface="Wingdings" panose="05000000000000000000" pitchFamily="2" charset="2"/>
              </a:rPr>
              <a:t>smaller</a:t>
            </a:r>
            <a:r>
              <a:rPr lang="it-IT" b="1" dirty="0">
                <a:sym typeface="Wingdings" panose="05000000000000000000" pitchFamily="2" charset="2"/>
              </a:rPr>
              <a:t> </a:t>
            </a:r>
            <a:r>
              <a:rPr lang="it-IT" b="1" dirty="0" err="1">
                <a:sym typeface="Wingdings" panose="05000000000000000000" pitchFamily="2" charset="2"/>
              </a:rPr>
              <a:t>recoil</a:t>
            </a:r>
            <a:r>
              <a:rPr lang="it-IT" b="1" dirty="0">
                <a:sym typeface="Wingdings" panose="05000000000000000000" pitchFamily="2" charset="2"/>
              </a:rPr>
              <a:t> energies </a:t>
            </a:r>
            <a:r>
              <a:rPr lang="it-IT" dirty="0">
                <a:sym typeface="Wingdings" panose="05000000000000000000" pitchFamily="2" charset="2"/>
              </a:rPr>
              <a:t> detectors </a:t>
            </a:r>
            <a:r>
              <a:rPr lang="it-IT" dirty="0" err="1">
                <a:sym typeface="Wingdings" panose="05000000000000000000" pitchFamily="2" charset="2"/>
              </a:rPr>
              <a:t>deployed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at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b="1" dirty="0" err="1">
                <a:sym typeface="Wingdings" panose="05000000000000000000" pitchFamily="2" charset="2"/>
              </a:rPr>
              <a:t>smaller</a:t>
            </a:r>
            <a:r>
              <a:rPr lang="it-IT" b="1" dirty="0">
                <a:sym typeface="Wingdings" panose="05000000000000000000" pitchFamily="2" charset="2"/>
              </a:rPr>
              <a:t> angle </a:t>
            </a:r>
            <a:r>
              <a:rPr lang="it-IT" dirty="0">
                <a:sym typeface="Wingdings" panose="05000000000000000000" pitchFamily="2" charset="2"/>
              </a:rPr>
              <a:t>(</a:t>
            </a:r>
            <a:r>
              <a:rPr lang="it-IT" b="1" dirty="0">
                <a:sym typeface="Wingdings" panose="05000000000000000000" pitchFamily="2" charset="2"/>
              </a:rPr>
              <a:t>9°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instead</a:t>
            </a:r>
            <a:r>
              <a:rPr lang="it-IT" dirty="0">
                <a:sym typeface="Wingdings" panose="05000000000000000000" pitchFamily="2" charset="2"/>
              </a:rPr>
              <a:t> of 15°)</a:t>
            </a:r>
          </a:p>
          <a:p>
            <a:pPr lvl="1"/>
            <a:r>
              <a:rPr lang="it-IT" dirty="0">
                <a:sym typeface="Wingdings" panose="05000000000000000000" pitchFamily="2" charset="2"/>
              </a:rPr>
              <a:t>Still </a:t>
            </a:r>
            <a:r>
              <a:rPr lang="it-IT" dirty="0" err="1">
                <a:sym typeface="Wingdings" panose="05000000000000000000" pitchFamily="2" charset="2"/>
              </a:rPr>
              <a:t>have</a:t>
            </a:r>
            <a:r>
              <a:rPr lang="it-IT" dirty="0">
                <a:sym typeface="Wingdings" panose="05000000000000000000" pitchFamily="2" charset="2"/>
              </a:rPr>
              <a:t> to be </a:t>
            </a:r>
            <a:r>
              <a:rPr lang="it-IT" dirty="0" err="1">
                <a:solidFill>
                  <a:srgbClr val="0000FF"/>
                </a:solidFill>
                <a:sym typeface="Wingdings" panose="05000000000000000000" pitchFamily="2" charset="2"/>
              </a:rPr>
              <a:t>outside</a:t>
            </a:r>
            <a:r>
              <a:rPr lang="it-IT" dirty="0">
                <a:sym typeface="Wingdings" panose="05000000000000000000" pitchFamily="2" charset="2"/>
              </a:rPr>
              <a:t> of the </a:t>
            </a:r>
            <a:r>
              <a:rPr lang="it-IT" dirty="0" err="1">
                <a:solidFill>
                  <a:srgbClr val="0000FF"/>
                </a:solidFill>
                <a:sym typeface="Wingdings" panose="05000000000000000000" pitchFamily="2" charset="2"/>
              </a:rPr>
              <a:t>collimator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cone</a:t>
            </a:r>
            <a:r>
              <a:rPr lang="it-IT" dirty="0">
                <a:sym typeface="Wingdings" panose="05000000000000000000" pitchFamily="2" charset="2"/>
              </a:rPr>
              <a:t>  to be </a:t>
            </a:r>
            <a:r>
              <a:rPr lang="it-IT" dirty="0" err="1">
                <a:sym typeface="Wingdings" panose="05000000000000000000" pitchFamily="2" charset="2"/>
              </a:rPr>
              <a:t>placed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rgbClr val="0000FF"/>
                </a:solidFill>
                <a:sym typeface="Wingdings" panose="05000000000000000000" pitchFamily="2" charset="2"/>
              </a:rPr>
              <a:t>farther</a:t>
            </a:r>
            <a:endParaRPr lang="it-IT" dirty="0">
              <a:solidFill>
                <a:srgbClr val="0000FF"/>
              </a:solidFill>
              <a:sym typeface="Wingdings" panose="05000000000000000000" pitchFamily="2" charset="2"/>
            </a:endParaRPr>
          </a:p>
          <a:p>
            <a:endParaRPr lang="it-IT" dirty="0">
              <a:solidFill>
                <a:srgbClr val="0000FF"/>
              </a:solidFill>
              <a:sym typeface="Wingdings" panose="05000000000000000000" pitchFamily="2" charset="2"/>
            </a:endParaRPr>
          </a:p>
          <a:p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B723B25-78CB-C2E5-BFAF-427F22683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pic>
        <p:nvPicPr>
          <p:cNvPr id="30" name="Immagine 29">
            <a:extLst>
              <a:ext uri="{FF2B5EF4-FFF2-40B4-BE49-F238E27FC236}">
                <a16:creationId xmlns:a16="http://schemas.microsoft.com/office/drawing/2014/main" id="{245660BC-AA76-7897-FD11-1F65CF033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435615"/>
            <a:ext cx="7576484" cy="1848055"/>
          </a:xfrm>
          <a:prstGeom prst="rect">
            <a:avLst/>
          </a:prstGeom>
        </p:spPr>
      </p:pic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776D237-4F8B-AC77-ACC2-3DF08D8B3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28481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3CF0E7-19A4-F516-CB85-5FBCC3947C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A68DA5-1362-9D53-3DAD-633E8B2AB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440436"/>
            <a:ext cx="8229600" cy="828324"/>
          </a:xfrm>
        </p:spPr>
        <p:txBody>
          <a:bodyPr/>
          <a:lstStyle/>
          <a:p>
            <a:r>
              <a:rPr lang="it-IT" dirty="0" err="1"/>
              <a:t>Improvements</a:t>
            </a:r>
            <a:r>
              <a:rPr lang="it-IT" dirty="0"/>
              <a:t>: </a:t>
            </a:r>
            <a:r>
              <a:rPr lang="it-IT" dirty="0" err="1"/>
              <a:t>spectrometer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E764CEC-D9EA-8179-1022-EBFAB7503B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196752"/>
            <a:ext cx="8800620" cy="4876800"/>
          </a:xfrm>
        </p:spPr>
        <p:txBody>
          <a:bodyPr/>
          <a:lstStyle/>
          <a:p>
            <a:r>
              <a:rPr lang="it-IT" dirty="0">
                <a:sym typeface="Wingdings" panose="05000000000000000000" pitchFamily="2" charset="2"/>
              </a:rPr>
              <a:t>Targeting </a:t>
            </a:r>
            <a:r>
              <a:rPr lang="it-IT" b="1" dirty="0" err="1">
                <a:sym typeface="Wingdings" panose="05000000000000000000" pitchFamily="2" charset="2"/>
              </a:rPr>
              <a:t>smaller</a:t>
            </a:r>
            <a:r>
              <a:rPr lang="it-IT" b="1" dirty="0">
                <a:sym typeface="Wingdings" panose="05000000000000000000" pitchFamily="2" charset="2"/>
              </a:rPr>
              <a:t> </a:t>
            </a:r>
            <a:r>
              <a:rPr lang="it-IT" b="1" dirty="0" err="1">
                <a:sym typeface="Wingdings" panose="05000000000000000000" pitchFamily="2" charset="2"/>
              </a:rPr>
              <a:t>recoil</a:t>
            </a:r>
            <a:r>
              <a:rPr lang="it-IT" b="1" dirty="0">
                <a:sym typeface="Wingdings" panose="05000000000000000000" pitchFamily="2" charset="2"/>
              </a:rPr>
              <a:t> energies </a:t>
            </a:r>
            <a:r>
              <a:rPr lang="it-IT" dirty="0">
                <a:sym typeface="Wingdings" panose="05000000000000000000" pitchFamily="2" charset="2"/>
              </a:rPr>
              <a:t> detectors </a:t>
            </a:r>
            <a:r>
              <a:rPr lang="it-IT" dirty="0" err="1">
                <a:sym typeface="Wingdings" panose="05000000000000000000" pitchFamily="2" charset="2"/>
              </a:rPr>
              <a:t>deployed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at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b="1" dirty="0" err="1">
                <a:sym typeface="Wingdings" panose="05000000000000000000" pitchFamily="2" charset="2"/>
              </a:rPr>
              <a:t>smaller</a:t>
            </a:r>
            <a:r>
              <a:rPr lang="it-IT" b="1" dirty="0">
                <a:sym typeface="Wingdings" panose="05000000000000000000" pitchFamily="2" charset="2"/>
              </a:rPr>
              <a:t> angle </a:t>
            </a:r>
            <a:r>
              <a:rPr lang="it-IT" dirty="0">
                <a:sym typeface="Wingdings" panose="05000000000000000000" pitchFamily="2" charset="2"/>
              </a:rPr>
              <a:t>(</a:t>
            </a:r>
            <a:r>
              <a:rPr lang="it-IT" b="1" dirty="0">
                <a:sym typeface="Wingdings" panose="05000000000000000000" pitchFamily="2" charset="2"/>
              </a:rPr>
              <a:t>9°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instead</a:t>
            </a:r>
            <a:r>
              <a:rPr lang="it-IT" dirty="0">
                <a:sym typeface="Wingdings" panose="05000000000000000000" pitchFamily="2" charset="2"/>
              </a:rPr>
              <a:t> of 15°)</a:t>
            </a:r>
          </a:p>
          <a:p>
            <a:pPr lvl="1"/>
            <a:r>
              <a:rPr lang="it-IT" dirty="0">
                <a:sym typeface="Wingdings" panose="05000000000000000000" pitchFamily="2" charset="2"/>
              </a:rPr>
              <a:t>Still </a:t>
            </a:r>
            <a:r>
              <a:rPr lang="it-IT" dirty="0" err="1">
                <a:sym typeface="Wingdings" panose="05000000000000000000" pitchFamily="2" charset="2"/>
              </a:rPr>
              <a:t>have</a:t>
            </a:r>
            <a:r>
              <a:rPr lang="it-IT" dirty="0">
                <a:sym typeface="Wingdings" panose="05000000000000000000" pitchFamily="2" charset="2"/>
              </a:rPr>
              <a:t> to be </a:t>
            </a:r>
            <a:r>
              <a:rPr lang="it-IT" dirty="0" err="1">
                <a:solidFill>
                  <a:srgbClr val="0000FF"/>
                </a:solidFill>
                <a:sym typeface="Wingdings" panose="05000000000000000000" pitchFamily="2" charset="2"/>
              </a:rPr>
              <a:t>outside</a:t>
            </a:r>
            <a:r>
              <a:rPr lang="it-IT" dirty="0">
                <a:sym typeface="Wingdings" panose="05000000000000000000" pitchFamily="2" charset="2"/>
              </a:rPr>
              <a:t> of the </a:t>
            </a:r>
            <a:r>
              <a:rPr lang="it-IT" dirty="0" err="1">
                <a:solidFill>
                  <a:srgbClr val="0000FF"/>
                </a:solidFill>
                <a:sym typeface="Wingdings" panose="05000000000000000000" pitchFamily="2" charset="2"/>
              </a:rPr>
              <a:t>collimator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cone</a:t>
            </a:r>
            <a:r>
              <a:rPr lang="it-IT" dirty="0">
                <a:sym typeface="Wingdings" panose="05000000000000000000" pitchFamily="2" charset="2"/>
              </a:rPr>
              <a:t>  to be </a:t>
            </a:r>
            <a:r>
              <a:rPr lang="it-IT" dirty="0" err="1">
                <a:sym typeface="Wingdings" panose="05000000000000000000" pitchFamily="2" charset="2"/>
              </a:rPr>
              <a:t>placed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rgbClr val="0000FF"/>
                </a:solidFill>
                <a:sym typeface="Wingdings" panose="05000000000000000000" pitchFamily="2" charset="2"/>
              </a:rPr>
              <a:t>farther</a:t>
            </a:r>
            <a:endParaRPr lang="it-IT" dirty="0">
              <a:solidFill>
                <a:srgbClr val="0000FF"/>
              </a:solidFill>
              <a:sym typeface="Wingdings" panose="05000000000000000000" pitchFamily="2" charset="2"/>
            </a:endParaRPr>
          </a:p>
          <a:p>
            <a:endParaRPr lang="it-IT" dirty="0">
              <a:solidFill>
                <a:srgbClr val="0000FF"/>
              </a:solidFill>
              <a:sym typeface="Wingdings" panose="05000000000000000000" pitchFamily="2" charset="2"/>
            </a:endParaRPr>
          </a:p>
          <a:p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B8ED355-2253-21B2-24DE-4700BEB7D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pic>
        <p:nvPicPr>
          <p:cNvPr id="30" name="Immagine 29">
            <a:extLst>
              <a:ext uri="{FF2B5EF4-FFF2-40B4-BE49-F238E27FC236}">
                <a16:creationId xmlns:a16="http://schemas.microsoft.com/office/drawing/2014/main" id="{4EBF4281-BE65-859E-3927-ED405638C7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435615"/>
            <a:ext cx="7576484" cy="1848055"/>
          </a:xfrm>
          <a:prstGeom prst="rect">
            <a:avLst/>
          </a:prstGeom>
        </p:spPr>
      </p:pic>
      <p:sp>
        <p:nvSpPr>
          <p:cNvPr id="31" name="Segnaposto contenuto 2">
            <a:extLst>
              <a:ext uri="{FF2B5EF4-FFF2-40B4-BE49-F238E27FC236}">
                <a16:creationId xmlns:a16="http://schemas.microsoft.com/office/drawing/2014/main" id="{6392EF12-8123-70EE-25C6-1ABF80F8253E}"/>
              </a:ext>
            </a:extLst>
          </p:cNvPr>
          <p:cNvSpPr txBox="1">
            <a:spLocks/>
          </p:cNvSpPr>
          <p:nvPr/>
        </p:nvSpPr>
        <p:spPr>
          <a:xfrm>
            <a:off x="179512" y="4498934"/>
            <a:ext cx="8864167" cy="2330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b="1" dirty="0">
                <a:sym typeface="Wingdings" panose="05000000000000000000" pitchFamily="2" charset="2"/>
              </a:rPr>
              <a:t>More</a:t>
            </a:r>
            <a:r>
              <a:rPr lang="it-IT" dirty="0">
                <a:sym typeface="Wingdings" panose="05000000000000000000" pitchFamily="2" charset="2"/>
              </a:rPr>
              <a:t> detectors to compensate for the </a:t>
            </a:r>
            <a:r>
              <a:rPr lang="it-IT" b="1" dirty="0" err="1">
                <a:sym typeface="Wingdings" panose="05000000000000000000" pitchFamily="2" charset="2"/>
              </a:rPr>
              <a:t>loss</a:t>
            </a:r>
            <a:r>
              <a:rPr lang="it-IT" b="1" dirty="0">
                <a:sym typeface="Wingdings" panose="05000000000000000000" pitchFamily="2" charset="2"/>
              </a:rPr>
              <a:t> in </a:t>
            </a:r>
            <a:r>
              <a:rPr lang="it-IT" b="1" dirty="0" err="1">
                <a:sym typeface="Wingdings" panose="05000000000000000000" pitchFamily="2" charset="2"/>
              </a:rPr>
              <a:t>solid</a:t>
            </a:r>
            <a:r>
              <a:rPr lang="it-IT" b="1" dirty="0">
                <a:sym typeface="Wingdings" panose="05000000000000000000" pitchFamily="2" charset="2"/>
              </a:rPr>
              <a:t> angle </a:t>
            </a:r>
          </a:p>
          <a:p>
            <a:pPr lvl="1"/>
            <a:r>
              <a:rPr lang="it-IT" b="1" dirty="0">
                <a:solidFill>
                  <a:srgbClr val="0000FF"/>
                </a:solidFill>
                <a:sym typeface="Wingdings" panose="05000000000000000000" pitchFamily="2" charset="2"/>
              </a:rPr>
              <a:t>4 arrays </a:t>
            </a:r>
            <a:r>
              <a:rPr lang="it-IT" dirty="0">
                <a:sym typeface="Wingdings" panose="05000000000000000000" pitchFamily="2" charset="2"/>
              </a:rPr>
              <a:t>(36 detectors) </a:t>
            </a:r>
            <a:r>
              <a:rPr lang="it-IT" dirty="0" err="1">
                <a:sym typeface="Wingdings" panose="05000000000000000000" pitchFamily="2" charset="2"/>
              </a:rPr>
              <a:t>instead</a:t>
            </a:r>
            <a:r>
              <a:rPr lang="it-IT" dirty="0">
                <a:sym typeface="Wingdings" panose="05000000000000000000" pitchFamily="2" charset="2"/>
              </a:rPr>
              <a:t> of 18 (top/bottom, </a:t>
            </a:r>
            <a:r>
              <a:rPr lang="it-IT" dirty="0" err="1">
                <a:sym typeface="Wingdings" panose="05000000000000000000" pitchFamily="2" charset="2"/>
              </a:rPr>
              <a:t>left</a:t>
            </a:r>
            <a:r>
              <a:rPr lang="it-IT" dirty="0">
                <a:sym typeface="Wingdings" panose="05000000000000000000" pitchFamily="2" charset="2"/>
              </a:rPr>
              <a:t>/</a:t>
            </a:r>
            <a:r>
              <a:rPr lang="it-IT" dirty="0" err="1">
                <a:sym typeface="Wingdings" panose="05000000000000000000" pitchFamily="2" charset="2"/>
              </a:rPr>
              <a:t>right</a:t>
            </a:r>
            <a:r>
              <a:rPr lang="it-IT" dirty="0">
                <a:sym typeface="Wingdings" panose="05000000000000000000" pitchFamily="2" charset="2"/>
              </a:rPr>
              <a:t>)  </a:t>
            </a:r>
            <a:r>
              <a:rPr lang="it-IT" dirty="0" err="1">
                <a:sym typeface="Wingdings" panose="05000000000000000000" pitchFamily="2" charset="2"/>
              </a:rPr>
              <a:t>already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rgbClr val="0000FF"/>
                </a:solidFill>
                <a:sym typeface="Wingdings" panose="05000000000000000000" pitchFamily="2" charset="2"/>
              </a:rPr>
              <a:t>purchased</a:t>
            </a:r>
            <a:endParaRPr lang="it-IT" dirty="0">
              <a:solidFill>
                <a:srgbClr val="0000FF"/>
              </a:solidFill>
              <a:sym typeface="Wingdings" panose="05000000000000000000" pitchFamily="2" charset="2"/>
            </a:endParaRPr>
          </a:p>
          <a:p>
            <a:pPr lvl="1"/>
            <a:r>
              <a:rPr lang="it-IT" dirty="0" err="1">
                <a:sym typeface="Wingdings" panose="05000000000000000000" pitchFamily="2" charset="2"/>
              </a:rPr>
              <a:t>Additional</a:t>
            </a:r>
            <a:r>
              <a:rPr lang="it-IT" dirty="0">
                <a:sym typeface="Wingdings" panose="05000000000000000000" pitchFamily="2" charset="2"/>
              </a:rPr>
              <a:t> control on </a:t>
            </a:r>
            <a:r>
              <a:rPr lang="it-IT" dirty="0" err="1">
                <a:solidFill>
                  <a:srgbClr val="0000FF"/>
                </a:solidFill>
                <a:sym typeface="Wingdings" panose="05000000000000000000" pitchFamily="2" charset="2"/>
              </a:rPr>
              <a:t>alignment</a:t>
            </a:r>
            <a:r>
              <a:rPr lang="it-IT" dirty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rgbClr val="0000FF"/>
                </a:solidFill>
                <a:sym typeface="Wingdings" panose="05000000000000000000" pitchFamily="2" charset="2"/>
              </a:rPr>
              <a:t>systematics</a:t>
            </a:r>
            <a:endParaRPr lang="it-IT" dirty="0">
              <a:solidFill>
                <a:srgbClr val="0000FF"/>
              </a:solidFill>
              <a:sym typeface="Wingdings" panose="05000000000000000000" pitchFamily="2" charset="2"/>
            </a:endParaRPr>
          </a:p>
          <a:p>
            <a:r>
              <a:rPr lang="it-IT" dirty="0" err="1">
                <a:sym typeface="Wingdings" panose="05000000000000000000" pitchFamily="2" charset="2"/>
              </a:rPr>
              <a:t>Lighter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b="1" dirty="0">
                <a:sym typeface="Wingdings" panose="05000000000000000000" pitchFamily="2" charset="2"/>
              </a:rPr>
              <a:t>support </a:t>
            </a:r>
            <a:r>
              <a:rPr lang="it-IT" b="1" dirty="0" err="1">
                <a:sym typeface="Wingdings" panose="05000000000000000000" pitchFamily="2" charset="2"/>
              </a:rPr>
              <a:t>structure</a:t>
            </a:r>
            <a:endParaRPr lang="it-IT" b="1" dirty="0">
              <a:sym typeface="Wingdings" panose="05000000000000000000" pitchFamily="2" charset="2"/>
            </a:endParaRPr>
          </a:p>
          <a:p>
            <a:pPr lvl="1"/>
            <a:r>
              <a:rPr lang="it-IT" dirty="0">
                <a:sym typeface="Wingdings" panose="05000000000000000000" pitchFamily="2" charset="2"/>
              </a:rPr>
              <a:t>Plastic  </a:t>
            </a:r>
            <a:r>
              <a:rPr lang="it-IT" dirty="0" err="1">
                <a:sym typeface="Wingdings" panose="05000000000000000000" pitchFamily="2" charset="2"/>
              </a:rPr>
              <a:t>contributes</a:t>
            </a:r>
            <a:r>
              <a:rPr lang="it-IT" dirty="0">
                <a:sym typeface="Wingdings" panose="05000000000000000000" pitchFamily="2" charset="2"/>
              </a:rPr>
              <a:t> to </a:t>
            </a:r>
            <a:r>
              <a:rPr lang="it-IT" dirty="0" err="1">
                <a:sym typeface="Wingdings" panose="05000000000000000000" pitchFamily="2" charset="2"/>
              </a:rPr>
              <a:t>parasitic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rgbClr val="0000FF"/>
                </a:solidFill>
                <a:sym typeface="Wingdings" panose="05000000000000000000" pitchFamily="2" charset="2"/>
              </a:rPr>
              <a:t>neutron</a:t>
            </a:r>
            <a:r>
              <a:rPr lang="it-IT" dirty="0">
                <a:solidFill>
                  <a:srgbClr val="0000FF"/>
                </a:solidFill>
                <a:sym typeface="Wingdings" panose="05000000000000000000" pitchFamily="2" charset="2"/>
              </a:rPr>
              <a:t> scattering</a:t>
            </a:r>
          </a:p>
          <a:p>
            <a:endParaRPr lang="it-IT" dirty="0"/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7B9BE02F-6A2C-4916-BCE0-EA561B0A3B29}"/>
              </a:ext>
            </a:extLst>
          </p:cNvPr>
          <p:cNvSpPr txBox="1"/>
          <p:nvPr/>
        </p:nvSpPr>
        <p:spPr>
          <a:xfrm>
            <a:off x="2195736" y="5188915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it-IT" sz="2800" dirty="0">
              <a:solidFill>
                <a:srgbClr val="00B050"/>
              </a:solidFill>
            </a:endParaRPr>
          </a:p>
        </p:txBody>
      </p:sp>
      <p:pic>
        <p:nvPicPr>
          <p:cNvPr id="5" name="Immagine" descr="Immagine">
            <a:extLst>
              <a:ext uri="{FF2B5EF4-FFF2-40B4-BE49-F238E27FC236}">
                <a16:creationId xmlns:a16="http://schemas.microsoft.com/office/drawing/2014/main" id="{4BC29157-B444-1209-0D41-33129D334B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2320" y="5917868"/>
            <a:ext cx="1212335" cy="839655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Immagine 5" descr="Immagine che contiene nero, oscurità&#10;&#10;Descrizione generata automaticamente">
            <a:extLst>
              <a:ext uri="{FF2B5EF4-FFF2-40B4-BE49-F238E27FC236}">
                <a16:creationId xmlns:a16="http://schemas.microsoft.com/office/drawing/2014/main" id="{8184168B-3046-51C4-64A0-766D5B42DAF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63" y="5364436"/>
            <a:ext cx="2690516" cy="53790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C53CA85-7138-B063-56DC-959D12502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10641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23F579-59BE-76F4-6FB0-3E5A9ACF5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990600"/>
          </a:xfrm>
        </p:spPr>
        <p:txBody>
          <a:bodyPr/>
          <a:lstStyle/>
          <a:p>
            <a:r>
              <a:rPr lang="it-IT" dirty="0"/>
              <a:t>The T3.2.G1 work and </a:t>
            </a:r>
            <a:r>
              <a:rPr lang="it-IT" dirty="0" err="1"/>
              <a:t>timeplan</a:t>
            </a:r>
            <a:r>
              <a:rPr lang="it-IT" dirty="0"/>
              <a:t>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A8308EA-B0DC-5D92-41DA-E9CDFECFE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787" y="1196752"/>
            <a:ext cx="8900709" cy="4876800"/>
          </a:xfrm>
        </p:spPr>
        <p:txBody>
          <a:bodyPr/>
          <a:lstStyle/>
          <a:p>
            <a:r>
              <a:rPr lang="it-IT" b="1" dirty="0"/>
              <a:t>Costs 250 k€</a:t>
            </a:r>
            <a:r>
              <a:rPr lang="it-IT" dirty="0"/>
              <a:t>: </a:t>
            </a:r>
          </a:p>
          <a:p>
            <a:pPr lvl="1"/>
            <a:r>
              <a:rPr lang="it-IT" dirty="0" err="1"/>
              <a:t>Equip</a:t>
            </a:r>
            <a:r>
              <a:rPr lang="it-IT" dirty="0"/>
              <a:t> TPC with </a:t>
            </a:r>
            <a:r>
              <a:rPr lang="it-IT" dirty="0" err="1">
                <a:solidFill>
                  <a:srgbClr val="0000FF"/>
                </a:solidFill>
              </a:rPr>
              <a:t>photosensors</a:t>
            </a:r>
            <a:r>
              <a:rPr lang="it-IT" dirty="0">
                <a:solidFill>
                  <a:srgbClr val="0000FF"/>
                </a:solidFill>
              </a:rPr>
              <a:t> (</a:t>
            </a:r>
            <a:r>
              <a:rPr lang="it-IT" dirty="0" err="1">
                <a:solidFill>
                  <a:srgbClr val="0000FF"/>
                </a:solidFill>
              </a:rPr>
              <a:t>SiPM</a:t>
            </a:r>
            <a:r>
              <a:rPr lang="it-IT" dirty="0">
                <a:solidFill>
                  <a:srgbClr val="0000FF"/>
                </a:solidFill>
              </a:rPr>
              <a:t>) and </a:t>
            </a:r>
            <a:r>
              <a:rPr lang="it-IT" dirty="0" err="1">
                <a:solidFill>
                  <a:srgbClr val="0000FF"/>
                </a:solidFill>
              </a:rPr>
              <a:t>readout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 err="1">
                <a:solidFill>
                  <a:srgbClr val="0000FF"/>
                </a:solidFill>
              </a:rPr>
              <a:t>electronics</a:t>
            </a:r>
            <a:endParaRPr lang="it-IT" dirty="0">
              <a:solidFill>
                <a:srgbClr val="0000FF"/>
              </a:solidFill>
            </a:endParaRPr>
          </a:p>
          <a:p>
            <a:pPr lvl="1"/>
            <a:r>
              <a:rPr lang="it-IT" dirty="0" err="1"/>
              <a:t>Purchase</a:t>
            </a:r>
            <a:r>
              <a:rPr lang="it-IT" dirty="0"/>
              <a:t> of a </a:t>
            </a:r>
            <a:r>
              <a:rPr lang="it-IT" dirty="0">
                <a:solidFill>
                  <a:srgbClr val="0000FF"/>
                </a:solidFill>
              </a:rPr>
              <a:t>D-D </a:t>
            </a:r>
            <a:r>
              <a:rPr lang="it-IT" dirty="0" err="1">
                <a:solidFill>
                  <a:srgbClr val="0000FF"/>
                </a:solidFill>
              </a:rPr>
              <a:t>neutron</a:t>
            </a:r>
            <a:r>
              <a:rPr lang="it-IT" dirty="0">
                <a:solidFill>
                  <a:srgbClr val="0000FF"/>
                </a:solidFill>
              </a:rPr>
              <a:t> generator</a:t>
            </a:r>
            <a:r>
              <a:rPr lang="it-IT" dirty="0"/>
              <a:t> (long-</a:t>
            </a:r>
            <a:r>
              <a:rPr lang="it-IT" dirty="0" err="1"/>
              <a:t>term</a:t>
            </a:r>
            <a:r>
              <a:rPr lang="it-IT" dirty="0"/>
              <a:t> </a:t>
            </a:r>
            <a:r>
              <a:rPr lang="it-IT" dirty="0" err="1"/>
              <a:t>infrastructure</a:t>
            </a:r>
            <a:r>
              <a:rPr lang="it-IT" dirty="0"/>
              <a:t>)</a:t>
            </a:r>
          </a:p>
          <a:p>
            <a:pPr lvl="2"/>
            <a:r>
              <a:rPr lang="it-IT" dirty="0"/>
              <a:t>D-D generator by FAPESP </a:t>
            </a:r>
            <a:r>
              <a:rPr lang="it-IT" dirty="0" err="1"/>
              <a:t>is</a:t>
            </a:r>
            <a:r>
              <a:rPr lang="it-IT" dirty="0"/>
              <a:t> a temporary </a:t>
            </a:r>
            <a:r>
              <a:rPr lang="it-IT" dirty="0" err="1"/>
              <a:t>lent</a:t>
            </a:r>
            <a:endParaRPr lang="it-IT" dirty="0"/>
          </a:p>
          <a:p>
            <a:pPr lvl="1"/>
            <a:r>
              <a:rPr lang="it-IT" dirty="0" err="1">
                <a:solidFill>
                  <a:srgbClr val="0000FF"/>
                </a:solidFill>
              </a:rPr>
              <a:t>Consumables</a:t>
            </a:r>
            <a:r>
              <a:rPr lang="it-IT" dirty="0"/>
              <a:t> (</a:t>
            </a:r>
            <a:r>
              <a:rPr lang="it-IT" dirty="0" err="1"/>
              <a:t>purification</a:t>
            </a:r>
            <a:r>
              <a:rPr lang="it-IT" dirty="0"/>
              <a:t> </a:t>
            </a:r>
            <a:r>
              <a:rPr lang="it-IT" dirty="0" err="1"/>
              <a:t>cartridge</a:t>
            </a:r>
            <a:r>
              <a:rPr lang="it-IT" dirty="0"/>
              <a:t>, Ar 6.0, …)</a:t>
            </a:r>
          </a:p>
          <a:p>
            <a:r>
              <a:rPr lang="it-IT" b="1" dirty="0"/>
              <a:t>Cost-</a:t>
            </a:r>
            <a:r>
              <a:rPr lang="it-IT" b="1" dirty="0" err="1"/>
              <a:t>effective</a:t>
            </a:r>
            <a:r>
              <a:rPr lang="it-IT" dirty="0"/>
              <a:t> </a:t>
            </a:r>
            <a:r>
              <a:rPr lang="it-IT" dirty="0">
                <a:solidFill>
                  <a:srgbClr val="0000FF"/>
                </a:solidFill>
              </a:rPr>
              <a:t>re-</a:t>
            </a:r>
            <a:r>
              <a:rPr lang="it-IT" dirty="0" err="1">
                <a:solidFill>
                  <a:srgbClr val="0000FF"/>
                </a:solidFill>
              </a:rPr>
              <a:t>usage</a:t>
            </a:r>
            <a:r>
              <a:rPr lang="it-IT" dirty="0"/>
              <a:t> of </a:t>
            </a:r>
            <a:r>
              <a:rPr lang="it-IT" dirty="0" err="1"/>
              <a:t>existing</a:t>
            </a:r>
            <a:r>
              <a:rPr lang="it-IT" dirty="0"/>
              <a:t> hardware from </a:t>
            </a:r>
            <a:r>
              <a:rPr lang="it-IT" dirty="0" err="1">
                <a:solidFill>
                  <a:srgbClr val="0000FF"/>
                </a:solidFill>
              </a:rPr>
              <a:t>ReD&amp;ReD</a:t>
            </a:r>
            <a:r>
              <a:rPr lang="it-IT" dirty="0">
                <a:solidFill>
                  <a:srgbClr val="0000FF"/>
                </a:solidFill>
              </a:rPr>
              <a:t>+</a:t>
            </a:r>
          </a:p>
          <a:p>
            <a:pPr lvl="1"/>
            <a:r>
              <a:rPr lang="it-IT" dirty="0"/>
              <a:t>Integration and </a:t>
            </a:r>
            <a:r>
              <a:rPr lang="it-IT" dirty="0" err="1"/>
              <a:t>commissioning</a:t>
            </a:r>
            <a:r>
              <a:rPr lang="it-IT" dirty="0"/>
              <a:t> (2025-6)</a:t>
            </a:r>
          </a:p>
          <a:p>
            <a:r>
              <a:rPr lang="it-IT" dirty="0" err="1"/>
              <a:t>Measure</a:t>
            </a:r>
            <a:r>
              <a:rPr lang="it-IT" dirty="0"/>
              <a:t> </a:t>
            </a:r>
            <a:r>
              <a:rPr lang="it-IT" dirty="0" err="1"/>
              <a:t>ionization</a:t>
            </a:r>
            <a:r>
              <a:rPr lang="it-IT" dirty="0"/>
              <a:t> yield in Ar </a:t>
            </a:r>
            <a:r>
              <a:rPr lang="it-IT" b="1" dirty="0"/>
              <a:t>down to 0.2-0.4 </a:t>
            </a:r>
            <a:r>
              <a:rPr lang="it-IT" b="1" dirty="0" err="1"/>
              <a:t>keV</a:t>
            </a:r>
            <a:r>
              <a:rPr lang="it-IT" b="1" baseline="-25000" dirty="0" err="1"/>
              <a:t>nr</a:t>
            </a:r>
            <a:r>
              <a:rPr lang="it-IT" b="1" dirty="0"/>
              <a:t> </a:t>
            </a:r>
            <a:r>
              <a:rPr lang="it-IT" dirty="0"/>
              <a:t>(2026-7)</a:t>
            </a:r>
          </a:p>
          <a:p>
            <a:r>
              <a:rPr lang="it-IT" dirty="0" err="1"/>
              <a:t>Campaign</a:t>
            </a:r>
            <a:r>
              <a:rPr lang="it-IT" dirty="0"/>
              <a:t> for the </a:t>
            </a:r>
            <a:r>
              <a:rPr lang="it-IT" b="1" dirty="0"/>
              <a:t>single-e background </a:t>
            </a:r>
            <a:r>
              <a:rPr lang="it-IT" dirty="0"/>
              <a:t>(2027-9)</a:t>
            </a:r>
          </a:p>
          <a:p>
            <a:pPr lvl="1"/>
            <a:r>
              <a:rPr lang="it-IT" dirty="0" err="1"/>
              <a:t>Controlled</a:t>
            </a:r>
            <a:r>
              <a:rPr lang="it-IT" dirty="0"/>
              <a:t> </a:t>
            </a:r>
            <a:r>
              <a:rPr lang="it-IT" dirty="0">
                <a:solidFill>
                  <a:srgbClr val="0000FF"/>
                </a:solidFill>
              </a:rPr>
              <a:t>doping with N</a:t>
            </a:r>
            <a:r>
              <a:rPr lang="it-IT" baseline="-25000" dirty="0">
                <a:solidFill>
                  <a:srgbClr val="0000FF"/>
                </a:solidFill>
              </a:rPr>
              <a:t>2</a:t>
            </a:r>
            <a:r>
              <a:rPr lang="it-IT" dirty="0">
                <a:solidFill>
                  <a:srgbClr val="0000FF"/>
                </a:solidFill>
              </a:rPr>
              <a:t> and O</a:t>
            </a:r>
            <a:r>
              <a:rPr lang="it-IT" baseline="-25000" dirty="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FFAB295-808C-8817-C871-FF88FD611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506AFA79-89C3-87E4-09CE-87576D1C49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99" r="7902"/>
          <a:stretch/>
        </p:blipFill>
        <p:spPr>
          <a:xfrm>
            <a:off x="-70805" y="5157192"/>
            <a:ext cx="9079018" cy="1535235"/>
          </a:xfrm>
          <a:prstGeom prst="rect">
            <a:avLst/>
          </a:prstGeom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40BF00C-4088-B14F-E8AA-0ACCA9D9A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829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2386E4-479D-C0FF-89FB-4AC7CE294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453088"/>
            <a:ext cx="8229600" cy="735360"/>
          </a:xfrm>
        </p:spPr>
        <p:txBody>
          <a:bodyPr/>
          <a:lstStyle/>
          <a:p>
            <a:r>
              <a:rPr lang="it-IT" dirty="0" err="1"/>
              <a:t>Conclusions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362EFCD-E511-3D62-638D-2C7309B984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268760"/>
            <a:ext cx="8659337" cy="5544616"/>
          </a:xfrm>
        </p:spPr>
        <p:txBody>
          <a:bodyPr>
            <a:normAutofit/>
          </a:bodyPr>
          <a:lstStyle/>
          <a:p>
            <a:r>
              <a:rPr lang="it-IT" b="1" dirty="0" err="1"/>
              <a:t>Characterization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/>
              <a:t>of the </a:t>
            </a:r>
            <a:r>
              <a:rPr lang="it-IT" dirty="0" err="1"/>
              <a:t>ionization</a:t>
            </a:r>
            <a:r>
              <a:rPr lang="it-IT" dirty="0"/>
              <a:t> </a:t>
            </a:r>
            <a:r>
              <a:rPr lang="it-IT" dirty="0" err="1"/>
              <a:t>response</a:t>
            </a:r>
            <a:r>
              <a:rPr lang="it-IT" dirty="0"/>
              <a:t> in the </a:t>
            </a:r>
            <a:r>
              <a:rPr lang="it-IT" b="1" dirty="0"/>
              <a:t>sub-</a:t>
            </a:r>
            <a:r>
              <a:rPr lang="it-IT" b="1" dirty="0" err="1"/>
              <a:t>keV</a:t>
            </a:r>
            <a:r>
              <a:rPr lang="it-IT" b="1" dirty="0"/>
              <a:t> range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critical</a:t>
            </a:r>
            <a:r>
              <a:rPr lang="it-IT" dirty="0"/>
              <a:t> for </a:t>
            </a:r>
            <a:r>
              <a:rPr lang="it-IT" dirty="0" err="1"/>
              <a:t>next</a:t>
            </a:r>
            <a:r>
              <a:rPr lang="it-IT" dirty="0"/>
              <a:t>-generation </a:t>
            </a:r>
            <a:r>
              <a:rPr lang="it-IT" dirty="0" err="1"/>
              <a:t>experiments</a:t>
            </a:r>
            <a:r>
              <a:rPr lang="it-IT" dirty="0"/>
              <a:t> </a:t>
            </a:r>
            <a:r>
              <a:rPr lang="it-IT" dirty="0" err="1"/>
              <a:t>looking</a:t>
            </a:r>
            <a:r>
              <a:rPr lang="it-IT" dirty="0"/>
              <a:t> for </a:t>
            </a:r>
            <a:r>
              <a:rPr lang="it-IT" b="1" dirty="0"/>
              <a:t>low-mass </a:t>
            </a:r>
            <a:r>
              <a:rPr lang="it-IT" b="1" dirty="0" err="1"/>
              <a:t>WIMPs</a:t>
            </a:r>
            <a:endParaRPr lang="it-IT" b="1" dirty="0"/>
          </a:p>
          <a:p>
            <a:pPr lvl="1"/>
            <a:r>
              <a:rPr lang="it-IT" dirty="0" err="1"/>
              <a:t>Especially</a:t>
            </a:r>
            <a:r>
              <a:rPr lang="it-IT" dirty="0"/>
              <a:t> </a:t>
            </a:r>
            <a:r>
              <a:rPr lang="it-IT" dirty="0" err="1"/>
              <a:t>true</a:t>
            </a:r>
            <a:r>
              <a:rPr lang="it-IT" dirty="0"/>
              <a:t> for </a:t>
            </a:r>
            <a:r>
              <a:rPr lang="it-IT" dirty="0">
                <a:solidFill>
                  <a:srgbClr val="0000FF"/>
                </a:solidFill>
              </a:rPr>
              <a:t>Argon</a:t>
            </a:r>
            <a:r>
              <a:rPr lang="it-IT" dirty="0"/>
              <a:t>: </a:t>
            </a:r>
            <a:r>
              <a:rPr lang="it-IT" dirty="0" err="1">
                <a:solidFill>
                  <a:srgbClr val="0000FF"/>
                </a:solidFill>
              </a:rPr>
              <a:t>less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 err="1">
                <a:solidFill>
                  <a:srgbClr val="0000FF"/>
                </a:solidFill>
              </a:rPr>
              <a:t>measurements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 err="1">
                <a:solidFill>
                  <a:srgbClr val="0000FF"/>
                </a:solidFill>
              </a:rPr>
              <a:t>available</a:t>
            </a:r>
            <a:endParaRPr lang="it-IT" dirty="0">
              <a:solidFill>
                <a:srgbClr val="0000FF"/>
              </a:solidFill>
            </a:endParaRPr>
          </a:p>
          <a:p>
            <a:r>
              <a:rPr lang="it-IT" dirty="0" err="1"/>
              <a:t>ReD</a:t>
            </a:r>
            <a:r>
              <a:rPr lang="it-IT" dirty="0"/>
              <a:t> </a:t>
            </a:r>
            <a:r>
              <a:rPr lang="it-IT" dirty="0" err="1"/>
              <a:t>within</a:t>
            </a:r>
            <a:r>
              <a:rPr lang="it-IT" dirty="0"/>
              <a:t> DarkSide-20k </a:t>
            </a:r>
            <a:r>
              <a:rPr lang="it-IT" dirty="0" err="1"/>
              <a:t>measured</a:t>
            </a:r>
            <a:r>
              <a:rPr lang="it-IT" dirty="0"/>
              <a:t> the </a:t>
            </a:r>
            <a:r>
              <a:rPr lang="it-IT" b="1" dirty="0" err="1"/>
              <a:t>response</a:t>
            </a:r>
            <a:r>
              <a:rPr lang="it-IT" dirty="0"/>
              <a:t> of a </a:t>
            </a:r>
            <a:r>
              <a:rPr lang="it-IT" dirty="0" err="1"/>
              <a:t>miniaturized</a:t>
            </a:r>
            <a:r>
              <a:rPr lang="it-IT" dirty="0"/>
              <a:t> </a:t>
            </a:r>
            <a:r>
              <a:rPr lang="it-IT" b="1" dirty="0" err="1"/>
              <a:t>LAr</a:t>
            </a:r>
            <a:r>
              <a:rPr lang="it-IT" dirty="0"/>
              <a:t> dual-</a:t>
            </a:r>
            <a:r>
              <a:rPr lang="it-IT" dirty="0" err="1"/>
              <a:t>phase</a:t>
            </a:r>
            <a:r>
              <a:rPr lang="it-IT" dirty="0"/>
              <a:t> </a:t>
            </a:r>
            <a:r>
              <a:rPr lang="it-IT" b="1" dirty="0"/>
              <a:t>TPC down to 1-2 </a:t>
            </a:r>
            <a:r>
              <a:rPr lang="it-IT" b="1" dirty="0" err="1"/>
              <a:t>keV</a:t>
            </a:r>
            <a:r>
              <a:rPr lang="it-IT" b="1" baseline="-25000" dirty="0" err="1"/>
              <a:t>nr</a:t>
            </a:r>
            <a:r>
              <a:rPr lang="it-IT" b="1" dirty="0"/>
              <a:t> </a:t>
            </a:r>
            <a:r>
              <a:rPr lang="it-IT" dirty="0"/>
              <a:t> @INFN Catania (2023)</a:t>
            </a:r>
          </a:p>
          <a:p>
            <a:pPr lvl="1"/>
            <a:r>
              <a:rPr lang="it-IT" dirty="0" err="1"/>
              <a:t>Neutrons</a:t>
            </a:r>
            <a:r>
              <a:rPr lang="it-IT" dirty="0"/>
              <a:t> </a:t>
            </a:r>
            <a:r>
              <a:rPr lang="it-IT" dirty="0" err="1"/>
              <a:t>produced</a:t>
            </a:r>
            <a:r>
              <a:rPr lang="it-IT" dirty="0"/>
              <a:t> by a </a:t>
            </a:r>
            <a:r>
              <a:rPr lang="it-IT" baseline="30000" dirty="0">
                <a:solidFill>
                  <a:srgbClr val="0000FF"/>
                </a:solidFill>
              </a:rPr>
              <a:t>252</a:t>
            </a:r>
            <a:r>
              <a:rPr lang="it-IT" dirty="0">
                <a:solidFill>
                  <a:srgbClr val="0000FF"/>
                </a:solidFill>
              </a:rPr>
              <a:t>Cf</a:t>
            </a:r>
            <a:r>
              <a:rPr lang="it-IT" dirty="0"/>
              <a:t> </a:t>
            </a:r>
            <a:r>
              <a:rPr lang="it-IT" dirty="0" err="1"/>
              <a:t>fission</a:t>
            </a:r>
            <a:r>
              <a:rPr lang="it-IT" dirty="0"/>
              <a:t> source</a:t>
            </a:r>
          </a:p>
          <a:p>
            <a:pPr lvl="1"/>
            <a:r>
              <a:rPr lang="it-IT" dirty="0">
                <a:solidFill>
                  <a:srgbClr val="0000FF"/>
                </a:solidFill>
                <a:sym typeface="Wingdings" panose="05000000000000000000" pitchFamily="2" charset="2"/>
              </a:rPr>
              <a:t>Two-body </a:t>
            </a:r>
            <a:r>
              <a:rPr lang="it-IT" dirty="0" err="1">
                <a:solidFill>
                  <a:srgbClr val="0000FF"/>
                </a:solidFill>
                <a:sym typeface="Wingdings" panose="05000000000000000000" pitchFamily="2" charset="2"/>
              </a:rPr>
              <a:t>kinematics</a:t>
            </a:r>
            <a:endParaRPr lang="it-IT" dirty="0"/>
          </a:p>
          <a:p>
            <a:r>
              <a:rPr lang="it-IT" u="sng" dirty="0"/>
              <a:t>Future</a:t>
            </a:r>
            <a:r>
              <a:rPr lang="it-IT" dirty="0"/>
              <a:t>: </a:t>
            </a:r>
            <a:r>
              <a:rPr lang="it-IT" dirty="0" err="1"/>
              <a:t>nice</a:t>
            </a:r>
            <a:r>
              <a:rPr lang="it-IT" dirty="0"/>
              <a:t> </a:t>
            </a:r>
            <a:r>
              <a:rPr lang="it-IT" dirty="0" err="1"/>
              <a:t>relay</a:t>
            </a:r>
            <a:r>
              <a:rPr lang="it-IT" dirty="0"/>
              <a:t> of </a:t>
            </a:r>
            <a:r>
              <a:rPr lang="it-IT" b="1" dirty="0" err="1"/>
              <a:t>ReD</a:t>
            </a:r>
            <a:r>
              <a:rPr lang="it-IT" b="1" dirty="0"/>
              <a:t>+ </a:t>
            </a:r>
            <a:r>
              <a:rPr lang="it-IT" dirty="0"/>
              <a:t>(PRIN </a:t>
            </a:r>
            <a:r>
              <a:rPr lang="it-IT" dirty="0" err="1"/>
              <a:t>grant</a:t>
            </a:r>
            <a:r>
              <a:rPr lang="it-IT" dirty="0"/>
              <a:t>), </a:t>
            </a:r>
            <a:r>
              <a:rPr lang="it-IT" dirty="0" err="1"/>
              <a:t>aiming</a:t>
            </a:r>
            <a:r>
              <a:rPr lang="it-IT" dirty="0"/>
              <a:t> to </a:t>
            </a:r>
            <a:r>
              <a:rPr lang="it-IT" b="1" dirty="0"/>
              <a:t>0.5 </a:t>
            </a:r>
            <a:r>
              <a:rPr lang="it-IT" b="1" dirty="0" err="1"/>
              <a:t>keV</a:t>
            </a:r>
            <a:r>
              <a:rPr lang="it-IT" b="1" baseline="-25000" dirty="0" err="1"/>
              <a:t>nr</a:t>
            </a:r>
            <a:r>
              <a:rPr lang="it-IT" b="1" dirty="0"/>
              <a:t> </a:t>
            </a:r>
            <a:r>
              <a:rPr lang="it-IT" dirty="0"/>
              <a:t>and</a:t>
            </a:r>
            <a:r>
              <a:rPr lang="it-IT" b="1" dirty="0"/>
              <a:t> DRD2 (T3.2.G1) </a:t>
            </a:r>
            <a:r>
              <a:rPr lang="it-IT" dirty="0"/>
              <a:t>to</a:t>
            </a:r>
            <a:r>
              <a:rPr lang="it-IT" b="1" dirty="0"/>
              <a:t> 0.2 </a:t>
            </a:r>
            <a:r>
              <a:rPr lang="it-IT" b="1" dirty="0" err="1"/>
              <a:t>keV</a:t>
            </a:r>
            <a:r>
              <a:rPr lang="it-IT" b="1" baseline="-25000" dirty="0" err="1"/>
              <a:t>n</a:t>
            </a:r>
            <a:endParaRPr lang="it-IT" b="1" dirty="0"/>
          </a:p>
          <a:p>
            <a:pPr lvl="1"/>
            <a:r>
              <a:rPr lang="it-IT" dirty="0">
                <a:solidFill>
                  <a:srgbClr val="0000FF"/>
                </a:solidFill>
              </a:rPr>
              <a:t>Same</a:t>
            </a:r>
            <a:r>
              <a:rPr lang="it-IT" dirty="0"/>
              <a:t> </a:t>
            </a:r>
            <a:r>
              <a:rPr lang="it-IT" dirty="0" err="1"/>
              <a:t>conceptual</a:t>
            </a:r>
            <a:r>
              <a:rPr lang="it-IT" dirty="0"/>
              <a:t> </a:t>
            </a:r>
            <a:r>
              <a:rPr lang="it-IT" dirty="0">
                <a:solidFill>
                  <a:srgbClr val="0000FF"/>
                </a:solidFill>
              </a:rPr>
              <a:t>layout</a:t>
            </a:r>
            <a:r>
              <a:rPr lang="it-IT" dirty="0"/>
              <a:t> with </a:t>
            </a:r>
            <a:r>
              <a:rPr lang="it-IT" dirty="0" err="1"/>
              <a:t>optimized</a:t>
            </a:r>
            <a:r>
              <a:rPr lang="it-IT" dirty="0"/>
              <a:t> </a:t>
            </a:r>
            <a:r>
              <a:rPr lang="it-IT" dirty="0">
                <a:solidFill>
                  <a:srgbClr val="0000FF"/>
                </a:solidFill>
              </a:rPr>
              <a:t>new TPC and </a:t>
            </a:r>
            <a:r>
              <a:rPr lang="it-IT" dirty="0" err="1">
                <a:solidFill>
                  <a:srgbClr val="0000FF"/>
                </a:solidFill>
              </a:rPr>
              <a:t>components</a:t>
            </a:r>
            <a:endParaRPr lang="it-IT" dirty="0">
              <a:solidFill>
                <a:srgbClr val="0000FF"/>
              </a:solidFill>
            </a:endParaRPr>
          </a:p>
          <a:p>
            <a:pPr lvl="1"/>
            <a:r>
              <a:rPr lang="it-IT" dirty="0">
                <a:solidFill>
                  <a:srgbClr val="0000FF"/>
                </a:solidFill>
              </a:rPr>
              <a:t>Long-</a:t>
            </a:r>
            <a:r>
              <a:rPr lang="it-IT" dirty="0" err="1">
                <a:solidFill>
                  <a:srgbClr val="0000FF"/>
                </a:solidFill>
              </a:rPr>
              <a:t>term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 err="1"/>
              <a:t>neutron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 err="1">
                <a:solidFill>
                  <a:srgbClr val="0000FF"/>
                </a:solidFill>
              </a:rPr>
              <a:t>infrastructure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 err="1"/>
              <a:t>established</a:t>
            </a:r>
            <a:r>
              <a:rPr lang="it-IT" dirty="0"/>
              <a:t> </a:t>
            </a:r>
            <a:r>
              <a:rPr lang="it-IT" dirty="0" err="1"/>
              <a:t>within</a:t>
            </a:r>
            <a:r>
              <a:rPr lang="it-IT" dirty="0"/>
              <a:t> DRD2: use for </a:t>
            </a:r>
            <a:r>
              <a:rPr lang="it-IT" dirty="0">
                <a:solidFill>
                  <a:srgbClr val="0000FF"/>
                </a:solidFill>
              </a:rPr>
              <a:t>single-e </a:t>
            </a:r>
            <a:r>
              <a:rPr lang="it-IT" dirty="0"/>
              <a:t>studies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/>
              <a:t>and </a:t>
            </a:r>
            <a:r>
              <a:rPr lang="it-IT" dirty="0" err="1"/>
              <a:t>possibly</a:t>
            </a:r>
            <a:r>
              <a:rPr lang="it-IT" dirty="0"/>
              <a:t> for </a:t>
            </a:r>
            <a:r>
              <a:rPr lang="it-IT" dirty="0" err="1">
                <a:solidFill>
                  <a:srgbClr val="0000FF"/>
                </a:solidFill>
              </a:rPr>
              <a:t>other</a:t>
            </a:r>
            <a:r>
              <a:rPr lang="it-IT" dirty="0">
                <a:solidFill>
                  <a:srgbClr val="0000FF"/>
                </a:solidFill>
              </a:rPr>
              <a:t> detectors/targets</a:t>
            </a:r>
          </a:p>
          <a:p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BF0673A-9E47-461A-4262-FA362D4D4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1035D59-A10E-8334-17AA-27C32574A5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4293096"/>
            <a:ext cx="3744416" cy="427934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F3333FA-DADE-FA72-012B-C7D985149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714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F42FF9-6D25-3CC5-F4A1-F27FD5A8E6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THANKS FOR YOUR ATTENTION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A804209-6DA9-4B5A-55D4-CC8D9BC624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5732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27C0AA-DF33-54DF-59FA-2A3E8A70E5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/>
              <a:t>BACkup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E047B2CA-190C-D920-881F-66FAFF8A68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47395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B93E30-1A11-379A-AF38-CCBB99EC5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14188"/>
            <a:ext cx="8229600" cy="849630"/>
          </a:xfrm>
        </p:spPr>
        <p:txBody>
          <a:bodyPr/>
          <a:lstStyle/>
          <a:p>
            <a:r>
              <a:rPr lang="it-IT" dirty="0"/>
              <a:t>SWOT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AF8B74B-1E8D-67F3-D2A5-24FD824A5D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224136"/>
            <a:ext cx="8928992" cy="5517232"/>
          </a:xfrm>
        </p:spPr>
        <p:txBody>
          <a:bodyPr>
            <a:normAutofit/>
          </a:bodyPr>
          <a:lstStyle/>
          <a:p>
            <a:r>
              <a:rPr lang="en-US" u="sng" dirty="0"/>
              <a:t>Strengths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Proven technology</a:t>
            </a:r>
          </a:p>
          <a:p>
            <a:pPr lvl="1"/>
            <a:r>
              <a:rPr lang="en-US" dirty="0"/>
              <a:t>Covers a </a:t>
            </a:r>
            <a:r>
              <a:rPr lang="en-US" b="1" dirty="0"/>
              <a:t>significant gap </a:t>
            </a:r>
            <a:r>
              <a:rPr lang="en-US" dirty="0"/>
              <a:t>in the literature, which is crucial for the analysis of </a:t>
            </a:r>
            <a:r>
              <a:rPr lang="en-US" b="1" dirty="0"/>
              <a:t>next-generator </a:t>
            </a:r>
            <a:r>
              <a:rPr lang="en-US" b="1" dirty="0" err="1"/>
              <a:t>Ar</a:t>
            </a:r>
            <a:r>
              <a:rPr lang="en-US" b="1" dirty="0"/>
              <a:t>-based WIMP dark matter experiments</a:t>
            </a:r>
          </a:p>
          <a:p>
            <a:pPr lvl="1"/>
            <a:r>
              <a:rPr lang="en-US" b="1" dirty="0"/>
              <a:t>Cost-effective</a:t>
            </a:r>
            <a:r>
              <a:rPr lang="en-US" dirty="0"/>
              <a:t> (re-usage of a significant part of </a:t>
            </a:r>
            <a:r>
              <a:rPr lang="en-US" dirty="0" err="1"/>
              <a:t>ReD</a:t>
            </a:r>
            <a:r>
              <a:rPr lang="en-US" dirty="0"/>
              <a:t> and </a:t>
            </a:r>
            <a:r>
              <a:rPr lang="en-US" dirty="0" err="1"/>
              <a:t>ReD</a:t>
            </a:r>
            <a:r>
              <a:rPr lang="en-US"/>
              <a:t>+)</a:t>
            </a:r>
            <a:endParaRPr lang="en-US" dirty="0"/>
          </a:p>
          <a:p>
            <a:r>
              <a:rPr lang="en-US" u="sng" dirty="0"/>
              <a:t>Weaknesses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Location compliant with </a:t>
            </a:r>
            <a:r>
              <a:rPr lang="en-US" b="1" dirty="0"/>
              <a:t>Radiation Safety regulations</a:t>
            </a:r>
            <a:r>
              <a:rPr lang="en-US" dirty="0"/>
              <a:t>, due to the high neutron flux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/>
              <a:t>Laboratori</a:t>
            </a:r>
            <a:r>
              <a:rPr lang="en-US" dirty="0"/>
              <a:t> </a:t>
            </a:r>
            <a:r>
              <a:rPr lang="en-US" dirty="0" err="1"/>
              <a:t>Nazionali</a:t>
            </a:r>
            <a:r>
              <a:rPr lang="en-US" dirty="0"/>
              <a:t> del Sud of INFN proposed host</a:t>
            </a:r>
          </a:p>
          <a:p>
            <a:r>
              <a:rPr lang="en-US" u="sng" dirty="0"/>
              <a:t>Opportunities</a:t>
            </a:r>
            <a:r>
              <a:rPr lang="en-US" dirty="0"/>
              <a:t>: </a:t>
            </a:r>
          </a:p>
          <a:p>
            <a:pPr lvl="1"/>
            <a:r>
              <a:rPr lang="en-US" b="1" dirty="0"/>
              <a:t>Infrastructure</a:t>
            </a:r>
            <a:r>
              <a:rPr lang="en-US" dirty="0"/>
              <a:t> (e.g. DD generator) can be </a:t>
            </a:r>
            <a:r>
              <a:rPr lang="en-US" b="1" dirty="0"/>
              <a:t>re-used </a:t>
            </a:r>
            <a:r>
              <a:rPr lang="en-US" dirty="0"/>
              <a:t>to characterize other target materials and/or for neutron irradiations</a:t>
            </a:r>
          </a:p>
          <a:p>
            <a:pPr lvl="1"/>
            <a:r>
              <a:rPr lang="en-US" b="1" dirty="0"/>
              <a:t>Interdisciplinary fields</a:t>
            </a:r>
            <a:r>
              <a:rPr lang="en-US" dirty="0"/>
              <a:t>, e.g. cultural heritage.</a:t>
            </a:r>
          </a:p>
          <a:p>
            <a:r>
              <a:rPr lang="en-US" u="sng" dirty="0"/>
              <a:t>Risks</a:t>
            </a:r>
            <a:r>
              <a:rPr lang="en-US" dirty="0"/>
              <a:t>: </a:t>
            </a:r>
            <a:r>
              <a:rPr lang="en-US" b="1" dirty="0"/>
              <a:t>low risk</a:t>
            </a:r>
          </a:p>
          <a:p>
            <a:pPr lvl="1"/>
            <a:r>
              <a:rPr lang="en-US" dirty="0"/>
              <a:t>Entirely based on existing technologies, validated in </a:t>
            </a:r>
            <a:r>
              <a:rPr lang="en-US" dirty="0" err="1"/>
              <a:t>ReD</a:t>
            </a:r>
            <a:endParaRPr lang="en-US" dirty="0"/>
          </a:p>
          <a:p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784BFFD-112D-EBC0-5404-886DC2B63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804FA04-68FB-6714-A07A-0A6BFEAC8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58213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7EDF6C-D112-05FA-CF65-C78CC5940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332656"/>
            <a:ext cx="8229600" cy="810541"/>
          </a:xfrm>
        </p:spPr>
        <p:txBody>
          <a:bodyPr/>
          <a:lstStyle/>
          <a:p>
            <a:r>
              <a:rPr lang="it-IT" dirty="0"/>
              <a:t>Ar </a:t>
            </a:r>
            <a:r>
              <a:rPr lang="it-IT" dirty="0" err="1"/>
              <a:t>NRs</a:t>
            </a:r>
            <a:r>
              <a:rPr lang="it-IT" dirty="0"/>
              <a:t> </a:t>
            </a:r>
            <a:r>
              <a:rPr lang="it-IT" dirty="0" err="1"/>
              <a:t>ionisation</a:t>
            </a:r>
            <a:r>
              <a:rPr lang="it-IT" dirty="0"/>
              <a:t> yield </a:t>
            </a:r>
            <a:r>
              <a:rPr lang="it-IT" dirty="0" err="1"/>
              <a:t>at</a:t>
            </a:r>
            <a:r>
              <a:rPr lang="it-IT" dirty="0"/>
              <a:t> low energy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6781F14-F8F8-BD92-288E-79E7612C03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22" y="1143197"/>
            <a:ext cx="5352374" cy="1421707"/>
          </a:xfrm>
        </p:spPr>
        <p:txBody>
          <a:bodyPr>
            <a:normAutofit/>
          </a:bodyPr>
          <a:lstStyle/>
          <a:p>
            <a:r>
              <a:rPr lang="it-IT" dirty="0" err="1"/>
              <a:t>Measurement</a:t>
            </a:r>
            <a:r>
              <a:rPr lang="it-IT" dirty="0"/>
              <a:t> </a:t>
            </a:r>
            <a:r>
              <a:rPr lang="it-IT" dirty="0" err="1"/>
              <a:t>within</a:t>
            </a:r>
            <a:r>
              <a:rPr lang="it-IT" dirty="0"/>
              <a:t> </a:t>
            </a:r>
            <a:r>
              <a:rPr lang="it-IT" b="1" dirty="0"/>
              <a:t>DS-50</a:t>
            </a:r>
            <a:r>
              <a:rPr lang="it-IT" dirty="0"/>
              <a:t>, with </a:t>
            </a:r>
            <a:r>
              <a:rPr lang="it-IT" dirty="0" err="1">
                <a:solidFill>
                  <a:srgbClr val="0000FF"/>
                </a:solidFill>
              </a:rPr>
              <a:t>AmC</a:t>
            </a:r>
            <a:r>
              <a:rPr lang="it-IT" dirty="0"/>
              <a:t> and </a:t>
            </a:r>
            <a:r>
              <a:rPr lang="it-IT" dirty="0" err="1">
                <a:solidFill>
                  <a:srgbClr val="0000FF"/>
                </a:solidFill>
              </a:rPr>
              <a:t>AmBe</a:t>
            </a:r>
            <a:r>
              <a:rPr lang="it-IT" dirty="0"/>
              <a:t> </a:t>
            </a:r>
            <a:r>
              <a:rPr lang="it-IT" dirty="0" err="1"/>
              <a:t>neutron</a:t>
            </a:r>
            <a:r>
              <a:rPr lang="it-IT" dirty="0"/>
              <a:t> sources</a:t>
            </a:r>
          </a:p>
          <a:p>
            <a:r>
              <a:rPr lang="it-IT" dirty="0" err="1"/>
              <a:t>Dedicated</a:t>
            </a:r>
            <a:r>
              <a:rPr lang="it-IT" dirty="0"/>
              <a:t> </a:t>
            </a:r>
            <a:r>
              <a:rPr lang="it-IT" b="1" dirty="0"/>
              <a:t>2-parameter model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0B78E06-EED7-4F35-5A00-85973C170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pic>
        <p:nvPicPr>
          <p:cNvPr id="7" name="Immagine 6" descr="Immagine che contiene testo, diagramma, linea, schermata&#10;&#10;Descrizione generata automaticamente">
            <a:extLst>
              <a:ext uri="{FF2B5EF4-FFF2-40B4-BE49-F238E27FC236}">
                <a16:creationId xmlns:a16="http://schemas.microsoft.com/office/drawing/2014/main" id="{6FC21428-E547-3CE8-782C-51F1330353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10900" r="7475"/>
          <a:stretch/>
        </p:blipFill>
        <p:spPr>
          <a:xfrm>
            <a:off x="5176217" y="1063482"/>
            <a:ext cx="3860279" cy="2261393"/>
          </a:xfrm>
          <a:prstGeom prst="rect">
            <a:avLst/>
          </a:prstGeom>
        </p:spPr>
      </p:pic>
      <p:pic>
        <p:nvPicPr>
          <p:cNvPr id="9" name="Immagine 8" descr="Immagine che contiene testo, schermata, diagramma, Diagramma&#10;&#10;Descrizione generata automaticamente">
            <a:extLst>
              <a:ext uri="{FF2B5EF4-FFF2-40B4-BE49-F238E27FC236}">
                <a16:creationId xmlns:a16="http://schemas.microsoft.com/office/drawing/2014/main" id="{537F1DE7-4AF9-4260-A602-FF59EB91F4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8" t="10201" r="6639"/>
          <a:stretch/>
        </p:blipFill>
        <p:spPr>
          <a:xfrm>
            <a:off x="35496" y="4204140"/>
            <a:ext cx="4212999" cy="246522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41B60B9D-24B8-1F08-7670-66083AF488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506" t="17942" r="6610" b="2200"/>
          <a:stretch/>
        </p:blipFill>
        <p:spPr>
          <a:xfrm>
            <a:off x="179512" y="2878554"/>
            <a:ext cx="2578233" cy="704886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A2F4DA62-2036-CCBC-5AF5-A3C680EAB5A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306" b="10790"/>
          <a:stretch/>
        </p:blipFill>
        <p:spPr>
          <a:xfrm>
            <a:off x="2979224" y="3269789"/>
            <a:ext cx="3206915" cy="591259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E024C7DB-26EC-B063-3E3E-8A58F8FA6A4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929" t="11410" r="3905" b="4709"/>
          <a:stretch/>
        </p:blipFill>
        <p:spPr>
          <a:xfrm>
            <a:off x="2341724" y="2373257"/>
            <a:ext cx="2376264" cy="591259"/>
          </a:xfrm>
          <a:prstGeom prst="rect">
            <a:avLst/>
          </a:prstGeom>
        </p:spPr>
      </p:pic>
      <p:sp>
        <p:nvSpPr>
          <p:cNvPr id="14" name="Segnaposto contenuto 2">
            <a:extLst>
              <a:ext uri="{FF2B5EF4-FFF2-40B4-BE49-F238E27FC236}">
                <a16:creationId xmlns:a16="http://schemas.microsoft.com/office/drawing/2014/main" id="{139AD6DE-4CEF-B934-3055-186F8D148153}"/>
              </a:ext>
            </a:extLst>
          </p:cNvPr>
          <p:cNvSpPr txBox="1">
            <a:spLocks/>
          </p:cNvSpPr>
          <p:nvPr/>
        </p:nvSpPr>
        <p:spPr>
          <a:xfrm>
            <a:off x="4226384" y="3922058"/>
            <a:ext cx="4954128" cy="303533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>
                <a:solidFill>
                  <a:srgbClr val="0000FF"/>
                </a:solidFill>
              </a:rPr>
              <a:t>screening models </a:t>
            </a:r>
            <a:r>
              <a:rPr lang="it-IT" dirty="0"/>
              <a:t>for </a:t>
            </a:r>
            <a:r>
              <a:rPr lang="it-IT" dirty="0" err="1"/>
              <a:t>s</a:t>
            </a:r>
            <a:r>
              <a:rPr lang="it-IT" baseline="-25000" dirty="0" err="1"/>
              <a:t>n</a:t>
            </a:r>
            <a:r>
              <a:rPr lang="it-IT" dirty="0"/>
              <a:t>, </a:t>
            </a:r>
            <a:r>
              <a:rPr lang="it-IT" dirty="0" err="1"/>
              <a:t>possible</a:t>
            </a:r>
            <a:r>
              <a:rPr lang="it-IT" dirty="0"/>
              <a:t> low-E </a:t>
            </a:r>
            <a:r>
              <a:rPr lang="it-IT" dirty="0" err="1"/>
              <a:t>suppression</a:t>
            </a:r>
            <a:r>
              <a:rPr lang="it-IT" dirty="0"/>
              <a:t> for s</a:t>
            </a:r>
            <a:r>
              <a:rPr lang="it-IT" baseline="-25000" dirty="0"/>
              <a:t>e</a:t>
            </a:r>
          </a:p>
          <a:p>
            <a:r>
              <a:rPr lang="it-IT" dirty="0" err="1"/>
              <a:t>Constrains</a:t>
            </a:r>
            <a:r>
              <a:rPr lang="it-IT" dirty="0"/>
              <a:t> </a:t>
            </a:r>
            <a:r>
              <a:rPr lang="it-IT" dirty="0" err="1"/>
              <a:t>only</a:t>
            </a:r>
            <a:r>
              <a:rPr lang="it-IT" dirty="0"/>
              <a:t> by small low-energy sample from the </a:t>
            </a:r>
            <a:r>
              <a:rPr lang="it-IT" dirty="0" err="1">
                <a:solidFill>
                  <a:srgbClr val="0000FF"/>
                </a:solidFill>
              </a:rPr>
              <a:t>AmC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 err="1">
                <a:solidFill>
                  <a:srgbClr val="0000FF"/>
                </a:solidFill>
              </a:rPr>
              <a:t>calibration</a:t>
            </a:r>
            <a:r>
              <a:rPr lang="it-IT" dirty="0"/>
              <a:t> of </a:t>
            </a:r>
            <a:r>
              <a:rPr lang="it-IT" dirty="0">
                <a:solidFill>
                  <a:srgbClr val="0000FF"/>
                </a:solidFill>
              </a:rPr>
              <a:t>DS-50 </a:t>
            </a:r>
          </a:p>
          <a:p>
            <a:pPr lvl="1"/>
            <a:r>
              <a:rPr lang="it-IT" dirty="0"/>
              <a:t>No </a:t>
            </a:r>
            <a:r>
              <a:rPr lang="it-IT" dirty="0" err="1"/>
              <a:t>closed</a:t>
            </a:r>
            <a:r>
              <a:rPr lang="it-IT" dirty="0"/>
              <a:t> 2-body </a:t>
            </a:r>
            <a:r>
              <a:rPr lang="it-IT" dirty="0" err="1"/>
              <a:t>kinematics</a:t>
            </a:r>
            <a:endParaRPr lang="it-IT" dirty="0"/>
          </a:p>
          <a:p>
            <a:r>
              <a:rPr lang="it-IT" b="1" dirty="0"/>
              <a:t>Strong case </a:t>
            </a:r>
            <a:r>
              <a:rPr lang="it-IT" dirty="0"/>
              <a:t>for a </a:t>
            </a:r>
            <a:r>
              <a:rPr lang="it-IT" dirty="0" err="1"/>
              <a:t>LAr</a:t>
            </a:r>
            <a:r>
              <a:rPr lang="it-IT" dirty="0"/>
              <a:t> </a:t>
            </a:r>
            <a:r>
              <a:rPr lang="it-IT" b="1" dirty="0" err="1"/>
              <a:t>direct</a:t>
            </a:r>
            <a:r>
              <a:rPr lang="it-IT" dirty="0"/>
              <a:t> </a:t>
            </a:r>
            <a:r>
              <a:rPr lang="it-IT" b="1" dirty="0"/>
              <a:t> </a:t>
            </a:r>
            <a:r>
              <a:rPr lang="it-IT" b="1" dirty="0" err="1"/>
              <a:t>measurement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b="1" dirty="0"/>
              <a:t>1-5 </a:t>
            </a:r>
            <a:r>
              <a:rPr lang="it-IT" b="1" dirty="0" err="1"/>
              <a:t>keV</a:t>
            </a:r>
            <a:r>
              <a:rPr lang="it-IT" b="1" baseline="-25000" dirty="0" err="1"/>
              <a:t>nr</a:t>
            </a:r>
            <a:r>
              <a:rPr lang="it-IT" b="1" baseline="-25000" dirty="0"/>
              <a:t> 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1021A88-FAEA-73A6-8910-1124C1F0B90D}"/>
              </a:ext>
            </a:extLst>
          </p:cNvPr>
          <p:cNvSpPr txBox="1"/>
          <p:nvPr/>
        </p:nvSpPr>
        <p:spPr>
          <a:xfrm>
            <a:off x="537659" y="2412594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Thomas-</a:t>
            </a:r>
            <a:r>
              <a:rPr lang="it-IT" sz="1600" dirty="0" err="1"/>
              <a:t>Imel</a:t>
            </a:r>
            <a:endParaRPr lang="it-IT" sz="1600" dirty="0"/>
          </a:p>
        </p:txBody>
      </p:sp>
      <p:sp>
        <p:nvSpPr>
          <p:cNvPr id="17" name="Freccia curva 16">
            <a:extLst>
              <a:ext uri="{FF2B5EF4-FFF2-40B4-BE49-F238E27FC236}">
                <a16:creationId xmlns:a16="http://schemas.microsoft.com/office/drawing/2014/main" id="{782469B7-D720-3F27-35DF-8B8B410E9883}"/>
              </a:ext>
            </a:extLst>
          </p:cNvPr>
          <p:cNvSpPr/>
          <p:nvPr/>
        </p:nvSpPr>
        <p:spPr>
          <a:xfrm>
            <a:off x="1981684" y="2589533"/>
            <a:ext cx="360040" cy="289021"/>
          </a:xfrm>
          <a:prstGeom prst="ben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ysClr val="windowText" lastClr="00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8" name="Freccia curva 17">
            <a:extLst>
              <a:ext uri="{FF2B5EF4-FFF2-40B4-BE49-F238E27FC236}">
                <a16:creationId xmlns:a16="http://schemas.microsoft.com/office/drawing/2014/main" id="{B04FB9C8-67EA-9C00-EEA8-16F4EC056588}"/>
              </a:ext>
            </a:extLst>
          </p:cNvPr>
          <p:cNvSpPr/>
          <p:nvPr/>
        </p:nvSpPr>
        <p:spPr>
          <a:xfrm rot="5400000">
            <a:off x="2917293" y="2941371"/>
            <a:ext cx="288032" cy="433038"/>
          </a:xfrm>
          <a:prstGeom prst="bentArrow">
            <a:avLst>
              <a:gd name="adj1" fmla="val 33218"/>
              <a:gd name="adj2" fmla="val 25000"/>
              <a:gd name="adj3" fmla="val 25000"/>
              <a:gd name="adj4" fmla="val 43750"/>
            </a:avLst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ysClr val="windowText" lastClr="00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ED9BDE1E-212C-0FE9-8A22-E47498A5585E}"/>
              </a:ext>
            </a:extLst>
          </p:cNvPr>
          <p:cNvSpPr/>
          <p:nvPr/>
        </p:nvSpPr>
        <p:spPr>
          <a:xfrm>
            <a:off x="3117785" y="2725842"/>
            <a:ext cx="160043" cy="238674"/>
          </a:xfrm>
          <a:prstGeom prst="ellipse">
            <a:avLst/>
          </a:prstGeom>
          <a:noFill/>
          <a:ln w="1270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Ovale 19">
            <a:extLst>
              <a:ext uri="{FF2B5EF4-FFF2-40B4-BE49-F238E27FC236}">
                <a16:creationId xmlns:a16="http://schemas.microsoft.com/office/drawing/2014/main" id="{BEAC2223-ABB4-2A44-07DF-6521F14E6E75}"/>
              </a:ext>
            </a:extLst>
          </p:cNvPr>
          <p:cNvSpPr/>
          <p:nvPr/>
        </p:nvSpPr>
        <p:spPr>
          <a:xfrm>
            <a:off x="4582681" y="3386142"/>
            <a:ext cx="160043" cy="347812"/>
          </a:xfrm>
          <a:prstGeom prst="ellipse">
            <a:avLst/>
          </a:prstGeom>
          <a:noFill/>
          <a:ln w="1270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5D79D975-7A7D-2C88-ED39-B264876B2136}"/>
              </a:ext>
            </a:extLst>
          </p:cNvPr>
          <p:cNvSpPr txBox="1"/>
          <p:nvPr/>
        </p:nvSpPr>
        <p:spPr>
          <a:xfrm>
            <a:off x="6497209" y="3344901"/>
            <a:ext cx="2454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/>
              <a:t>Agnes et al. PRD </a:t>
            </a:r>
            <a:r>
              <a:rPr lang="it-IT" sz="1600" b="1" dirty="0"/>
              <a:t>104</a:t>
            </a:r>
            <a:r>
              <a:rPr lang="it-IT" sz="1600" dirty="0"/>
              <a:t> (2021) 082005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462F96E-347E-2622-D783-688AC2898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931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8" grpId="0" animBg="1"/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20EAED-16C6-8CC1-8070-095F1AFFD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192" y="641412"/>
            <a:ext cx="8579296" cy="990600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Why</a:t>
            </a:r>
            <a:r>
              <a:rPr lang="it-IT" dirty="0"/>
              <a:t> and </a:t>
            </a:r>
            <a:r>
              <a:rPr lang="it-IT" dirty="0" err="1"/>
              <a:t>what</a:t>
            </a:r>
            <a:r>
              <a:rPr lang="it-IT" dirty="0"/>
              <a:t>: </a:t>
            </a:r>
            <a:r>
              <a:rPr lang="it-IT" dirty="0" err="1"/>
              <a:t>microphysics</a:t>
            </a:r>
            <a:r>
              <a:rPr lang="it-IT" dirty="0"/>
              <a:t> of NL </a:t>
            </a:r>
            <a:r>
              <a:rPr lang="it-IT" dirty="0" err="1"/>
              <a:t>response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FFBA89D-C615-DA74-1D9B-8CB0167D18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925952"/>
            <a:ext cx="8496944" cy="4527384"/>
          </a:xfrm>
        </p:spPr>
        <p:txBody>
          <a:bodyPr/>
          <a:lstStyle/>
          <a:p>
            <a:r>
              <a:rPr lang="it-IT" dirty="0">
                <a:solidFill>
                  <a:srgbClr val="0000FF"/>
                </a:solidFill>
              </a:rPr>
              <a:t>Better </a:t>
            </a:r>
            <a:r>
              <a:rPr lang="it-IT" dirty="0" err="1">
                <a:solidFill>
                  <a:srgbClr val="0000FF"/>
                </a:solidFill>
              </a:rPr>
              <a:t>understanding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/>
              <a:t>of the </a:t>
            </a:r>
            <a:r>
              <a:rPr lang="it-IT" dirty="0" err="1"/>
              <a:t>physics</a:t>
            </a:r>
            <a:r>
              <a:rPr lang="it-IT" dirty="0"/>
              <a:t> </a:t>
            </a:r>
            <a:r>
              <a:rPr lang="it-IT" dirty="0" err="1"/>
              <a:t>processes</a:t>
            </a:r>
            <a:r>
              <a:rPr lang="it-IT" dirty="0"/>
              <a:t> </a:t>
            </a:r>
            <a:r>
              <a:rPr lang="it-IT" dirty="0" err="1"/>
              <a:t>underlying</a:t>
            </a:r>
            <a:r>
              <a:rPr lang="it-IT" dirty="0"/>
              <a:t> the </a:t>
            </a:r>
            <a:r>
              <a:rPr lang="it-IT" b="1" dirty="0" err="1"/>
              <a:t>response</a:t>
            </a:r>
            <a:r>
              <a:rPr lang="it-IT" dirty="0"/>
              <a:t> in </a:t>
            </a:r>
            <a:r>
              <a:rPr lang="it-IT" b="1" dirty="0" err="1"/>
              <a:t>scintillation</a:t>
            </a:r>
            <a:r>
              <a:rPr lang="it-IT" dirty="0"/>
              <a:t> and </a:t>
            </a:r>
            <a:r>
              <a:rPr lang="it-IT" b="1" dirty="0" err="1"/>
              <a:t>ionization</a:t>
            </a:r>
            <a:r>
              <a:rPr lang="it-IT" dirty="0"/>
              <a:t>, </a:t>
            </a:r>
            <a:r>
              <a:rPr lang="it-IT" b="1" dirty="0" err="1"/>
              <a:t>especially</a:t>
            </a:r>
            <a:r>
              <a:rPr lang="it-IT" b="1" dirty="0"/>
              <a:t> in </a:t>
            </a:r>
            <a:r>
              <a:rPr lang="it-IT" dirty="0"/>
              <a:t>the</a:t>
            </a:r>
            <a:r>
              <a:rPr lang="it-IT" b="1" dirty="0"/>
              <a:t> sub-</a:t>
            </a:r>
            <a:r>
              <a:rPr lang="it-IT" b="1" dirty="0" err="1"/>
              <a:t>keV</a:t>
            </a:r>
            <a:r>
              <a:rPr lang="it-IT" b="1" dirty="0"/>
              <a:t> range</a:t>
            </a:r>
          </a:p>
          <a:p>
            <a:r>
              <a:rPr lang="it-IT" b="1" dirty="0" err="1"/>
              <a:t>Poorly</a:t>
            </a:r>
            <a:r>
              <a:rPr lang="it-IT" b="1" dirty="0"/>
              <a:t> </a:t>
            </a:r>
            <a:r>
              <a:rPr lang="it-IT" b="1" dirty="0" err="1"/>
              <a:t>known</a:t>
            </a:r>
            <a:r>
              <a:rPr lang="it-IT" b="1" dirty="0"/>
              <a:t> </a:t>
            </a:r>
            <a:r>
              <a:rPr lang="it-IT" dirty="0"/>
              <a:t>(</a:t>
            </a:r>
            <a:r>
              <a:rPr lang="it-IT" dirty="0" err="1"/>
              <a:t>especially</a:t>
            </a:r>
            <a:r>
              <a:rPr lang="it-IT" dirty="0"/>
              <a:t> </a:t>
            </a:r>
            <a:r>
              <a:rPr lang="it-IT" b="1" dirty="0"/>
              <a:t>in Ar</a:t>
            </a:r>
            <a:r>
              <a:rPr lang="it-IT" dirty="0"/>
              <a:t>) and </a:t>
            </a:r>
            <a:r>
              <a:rPr lang="it-IT" dirty="0" err="1"/>
              <a:t>critical</a:t>
            </a:r>
            <a:r>
              <a:rPr lang="it-IT" dirty="0"/>
              <a:t> </a:t>
            </a:r>
            <a:r>
              <a:rPr lang="it-IT" dirty="0" err="1"/>
              <a:t>ingredient</a:t>
            </a:r>
            <a:r>
              <a:rPr lang="it-IT" dirty="0"/>
              <a:t> for </a:t>
            </a:r>
            <a:r>
              <a:rPr lang="it-IT" b="1" dirty="0"/>
              <a:t>light DM </a:t>
            </a:r>
            <a:r>
              <a:rPr lang="it-IT" b="1" dirty="0" err="1"/>
              <a:t>searches</a:t>
            </a:r>
            <a:r>
              <a:rPr lang="it-IT" b="1" dirty="0"/>
              <a:t> </a:t>
            </a:r>
            <a:r>
              <a:rPr lang="it-IT" dirty="0">
                <a:solidFill>
                  <a:srgbClr val="0000FF"/>
                </a:solidFill>
              </a:rPr>
              <a:t>(«low mass WIMPS») </a:t>
            </a:r>
            <a:r>
              <a:rPr lang="it-IT" dirty="0"/>
              <a:t>and </a:t>
            </a:r>
            <a:r>
              <a:rPr lang="it-IT" dirty="0" err="1"/>
              <a:t>astrophysical</a:t>
            </a:r>
            <a:r>
              <a:rPr lang="it-IT" dirty="0"/>
              <a:t> </a:t>
            </a:r>
            <a:r>
              <a:rPr lang="it-IT" dirty="0" err="1"/>
              <a:t>neutrinos</a:t>
            </a:r>
            <a:r>
              <a:rPr lang="it-IT" dirty="0"/>
              <a:t> via </a:t>
            </a:r>
            <a:r>
              <a:rPr lang="it-IT" dirty="0" err="1"/>
              <a:t>CEvNS</a:t>
            </a:r>
            <a:endParaRPr lang="it-IT" dirty="0"/>
          </a:p>
          <a:p>
            <a:r>
              <a:rPr lang="it-IT" dirty="0" err="1"/>
              <a:t>Evaluate</a:t>
            </a:r>
            <a:r>
              <a:rPr lang="it-IT" dirty="0"/>
              <a:t> </a:t>
            </a:r>
            <a:r>
              <a:rPr lang="it-IT" dirty="0" err="1"/>
              <a:t>effect</a:t>
            </a:r>
            <a:r>
              <a:rPr lang="it-IT" dirty="0"/>
              <a:t> of </a:t>
            </a:r>
            <a:r>
              <a:rPr lang="it-IT" b="1" dirty="0"/>
              <a:t>single-electron background</a:t>
            </a:r>
            <a:r>
              <a:rPr lang="it-IT" dirty="0"/>
              <a:t>, </a:t>
            </a:r>
            <a:r>
              <a:rPr lang="it-IT" dirty="0" err="1"/>
              <a:t>which</a:t>
            </a:r>
            <a:r>
              <a:rPr lang="it-IT" dirty="0"/>
              <a:t> </a:t>
            </a:r>
            <a:r>
              <a:rPr lang="it-IT" dirty="0" err="1">
                <a:solidFill>
                  <a:srgbClr val="0000FF"/>
                </a:solidFill>
              </a:rPr>
              <a:t>limits</a:t>
            </a:r>
            <a:r>
              <a:rPr lang="it-IT" dirty="0">
                <a:solidFill>
                  <a:srgbClr val="0000FF"/>
                </a:solidFill>
              </a:rPr>
              <a:t> the </a:t>
            </a:r>
            <a:r>
              <a:rPr lang="it-IT" dirty="0" err="1">
                <a:solidFill>
                  <a:srgbClr val="0000FF"/>
                </a:solidFill>
              </a:rPr>
              <a:t>sensitivity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/>
              <a:t>to low-mass </a:t>
            </a:r>
            <a:r>
              <a:rPr lang="it-IT" dirty="0" err="1"/>
              <a:t>WIMPs</a:t>
            </a:r>
            <a:endParaRPr lang="it-IT" dirty="0"/>
          </a:p>
          <a:p>
            <a:pPr lvl="1"/>
            <a:r>
              <a:rPr lang="it-IT" dirty="0"/>
              <a:t>Vs. </a:t>
            </a:r>
            <a:r>
              <a:rPr lang="it-IT" dirty="0" err="1"/>
              <a:t>purity</a:t>
            </a:r>
            <a:endParaRPr lang="it-IT" dirty="0"/>
          </a:p>
          <a:p>
            <a:r>
              <a:rPr lang="it-IT" u="sng" dirty="0"/>
              <a:t>General strategy</a:t>
            </a:r>
            <a:r>
              <a:rPr lang="it-IT" dirty="0"/>
              <a:t>: use </a:t>
            </a:r>
            <a:r>
              <a:rPr lang="it-IT" b="1" dirty="0"/>
              <a:t>small-scale </a:t>
            </a:r>
            <a:r>
              <a:rPr lang="it-IT" b="1" dirty="0" err="1"/>
              <a:t>dedicated</a:t>
            </a:r>
            <a:r>
              <a:rPr lang="it-IT" b="1" dirty="0"/>
              <a:t> setups</a:t>
            </a:r>
            <a:r>
              <a:rPr lang="it-IT" dirty="0"/>
              <a:t>, </a:t>
            </a:r>
            <a:r>
              <a:rPr lang="it-IT" dirty="0" err="1"/>
              <a:t>exposed</a:t>
            </a:r>
            <a:r>
              <a:rPr lang="it-IT" dirty="0"/>
              <a:t> to </a:t>
            </a:r>
            <a:r>
              <a:rPr lang="it-IT" dirty="0" err="1">
                <a:solidFill>
                  <a:srgbClr val="0000FF"/>
                </a:solidFill>
              </a:rPr>
              <a:t>neutron</a:t>
            </a:r>
            <a:r>
              <a:rPr lang="it-IT" dirty="0">
                <a:solidFill>
                  <a:srgbClr val="0000FF"/>
                </a:solidFill>
              </a:rPr>
              <a:t> sources/</a:t>
            </a:r>
            <a:r>
              <a:rPr lang="it-IT" dirty="0" err="1">
                <a:solidFill>
                  <a:srgbClr val="0000FF"/>
                </a:solidFill>
              </a:rPr>
              <a:t>beams</a:t>
            </a:r>
            <a:endParaRPr lang="it-IT" dirty="0">
              <a:solidFill>
                <a:srgbClr val="0000FF"/>
              </a:solidFill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C8C20A0-B318-E105-D734-1D3324F3B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85F800D-293B-78B9-7C88-5BCA0277E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1761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735360"/>
          </a:xfrm>
        </p:spPr>
        <p:txBody>
          <a:bodyPr/>
          <a:lstStyle/>
          <a:p>
            <a:r>
              <a:rPr lang="it-IT" dirty="0"/>
              <a:t>The TPC …</a:t>
            </a:r>
            <a:endParaRPr lang="en-US" dirty="0"/>
          </a:p>
        </p:txBody>
      </p:sp>
      <p:grpSp>
        <p:nvGrpSpPr>
          <p:cNvPr id="12" name="IMG_20180510_091531.jpg"/>
          <p:cNvGrpSpPr/>
          <p:nvPr/>
        </p:nvGrpSpPr>
        <p:grpSpPr>
          <a:xfrm>
            <a:off x="6283826" y="558857"/>
            <a:ext cx="2664296" cy="3240360"/>
            <a:chOff x="0" y="0"/>
            <a:chExt cx="6113859" cy="7026275"/>
          </a:xfrm>
        </p:grpSpPr>
        <p:pic>
          <p:nvPicPr>
            <p:cNvPr id="13" name="IMG_20180510_091531.jpg" descr="IMG_20180510_091531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800" y="50800"/>
              <a:ext cx="6012434" cy="6924838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4" name="IMG_20180510_091531.jpg" descr="IMG_20180510_091531.jpg"/>
            <p:cNvPicPr>
              <a:picLocks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6113860" cy="7026275"/>
            </a:xfrm>
            <a:prstGeom prst="rect">
              <a:avLst/>
            </a:prstGeom>
            <a:effectLst/>
          </p:spPr>
        </p:pic>
      </p:grp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0072" y="4022277"/>
            <a:ext cx="1477576" cy="1482969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6457315" y="582285"/>
            <a:ext cx="2487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Design by UCLA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891B1F41-F355-4B74-8564-B95B9CE8E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496" y="1186556"/>
            <a:ext cx="6480721" cy="5671443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Miniaturized version </a:t>
            </a:r>
            <a:r>
              <a:rPr lang="en-US" dirty="0"/>
              <a:t>of the DS-20k TPC</a:t>
            </a:r>
          </a:p>
          <a:p>
            <a:pPr lvl="1"/>
            <a:r>
              <a:rPr lang="en-US" dirty="0"/>
              <a:t>Active volume: </a:t>
            </a:r>
            <a:r>
              <a:rPr lang="en-US" dirty="0">
                <a:solidFill>
                  <a:srgbClr val="0000FF"/>
                </a:solidFill>
              </a:rPr>
              <a:t>5(L) x 5 (W) x 6 (H) cm</a:t>
            </a:r>
          </a:p>
          <a:p>
            <a:pPr lvl="1"/>
            <a:r>
              <a:rPr lang="en-US" dirty="0"/>
              <a:t>Gas pocket: </a:t>
            </a:r>
            <a:r>
              <a:rPr lang="en-US" dirty="0">
                <a:solidFill>
                  <a:srgbClr val="0000FF"/>
                </a:solidFill>
              </a:rPr>
              <a:t>7 mm </a:t>
            </a:r>
            <a:r>
              <a:rPr lang="en-US" dirty="0"/>
              <a:t>thick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TPB coating </a:t>
            </a:r>
            <a:r>
              <a:rPr lang="en-US" dirty="0"/>
              <a:t>for wavelength shifting 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it-IT" dirty="0"/>
              <a:t>DS-20k light </a:t>
            </a:r>
            <a:r>
              <a:rPr lang="it-IT" dirty="0" err="1"/>
              <a:t>readout</a:t>
            </a:r>
            <a:r>
              <a:rPr lang="it-IT" dirty="0"/>
              <a:t>: </a:t>
            </a:r>
            <a:r>
              <a:rPr lang="it-IT" b="1" dirty="0"/>
              <a:t>5x5 cm</a:t>
            </a:r>
            <a:r>
              <a:rPr lang="it-IT" b="1" baseline="30000" dirty="0"/>
              <a:t>2 </a:t>
            </a:r>
            <a:r>
              <a:rPr lang="it-IT" b="1" dirty="0" err="1"/>
              <a:t>SiPM</a:t>
            </a:r>
            <a:r>
              <a:rPr lang="it-IT" dirty="0"/>
              <a:t>, 24x1cm</a:t>
            </a:r>
            <a:r>
              <a:rPr lang="it-IT" baseline="30000" dirty="0"/>
              <a:t>2</a:t>
            </a:r>
            <a:r>
              <a:rPr lang="it-IT" dirty="0"/>
              <a:t> </a:t>
            </a:r>
            <a:r>
              <a:rPr lang="it-IT" dirty="0" err="1"/>
              <a:t>SiPM</a:t>
            </a:r>
            <a:r>
              <a:rPr lang="it-IT" dirty="0"/>
              <a:t> </a:t>
            </a:r>
          </a:p>
          <a:p>
            <a:pPr lvl="1"/>
            <a:r>
              <a:rPr lang="it-IT" dirty="0">
                <a:solidFill>
                  <a:srgbClr val="0000FF"/>
                </a:solidFill>
              </a:rPr>
              <a:t>24 </a:t>
            </a:r>
            <a:r>
              <a:rPr lang="it-IT" dirty="0" err="1">
                <a:solidFill>
                  <a:srgbClr val="0000FF"/>
                </a:solidFill>
              </a:rPr>
              <a:t>ch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 err="1">
                <a:solidFill>
                  <a:srgbClr val="0000FF"/>
                </a:solidFill>
              </a:rPr>
              <a:t>readout</a:t>
            </a:r>
            <a:r>
              <a:rPr lang="it-IT" dirty="0">
                <a:solidFill>
                  <a:srgbClr val="0000FF"/>
                </a:solidFill>
              </a:rPr>
              <a:t> (top)</a:t>
            </a:r>
            <a:r>
              <a:rPr lang="it-IT" dirty="0"/>
              <a:t>,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/>
              <a:t>for </a:t>
            </a:r>
            <a:r>
              <a:rPr lang="it-IT" dirty="0" err="1"/>
              <a:t>increased</a:t>
            </a:r>
            <a:r>
              <a:rPr lang="it-IT" dirty="0"/>
              <a:t> </a:t>
            </a:r>
            <a:r>
              <a:rPr lang="it-IT" dirty="0">
                <a:solidFill>
                  <a:srgbClr val="0000FF"/>
                </a:solidFill>
              </a:rPr>
              <a:t>(</a:t>
            </a:r>
            <a:r>
              <a:rPr lang="it-IT" dirty="0" err="1">
                <a:solidFill>
                  <a:srgbClr val="0000FF"/>
                </a:solidFill>
              </a:rPr>
              <a:t>x,y</a:t>
            </a:r>
            <a:r>
              <a:rPr lang="it-IT" dirty="0">
                <a:solidFill>
                  <a:srgbClr val="0000FF"/>
                </a:solidFill>
              </a:rPr>
              <a:t>) </a:t>
            </a:r>
            <a:r>
              <a:rPr lang="it-IT" dirty="0" err="1">
                <a:solidFill>
                  <a:srgbClr val="0000FF"/>
                </a:solidFill>
              </a:rPr>
              <a:t>resolution</a:t>
            </a:r>
            <a:endParaRPr lang="it-IT" dirty="0">
              <a:solidFill>
                <a:srgbClr val="0000FF"/>
              </a:solidFill>
            </a:endParaRPr>
          </a:p>
          <a:p>
            <a:pPr lvl="1"/>
            <a:r>
              <a:rPr lang="it-IT" dirty="0"/>
              <a:t>24x1cm</a:t>
            </a:r>
            <a:r>
              <a:rPr lang="it-IT" baseline="30000" dirty="0"/>
              <a:t>2</a:t>
            </a:r>
            <a:r>
              <a:rPr lang="it-IT" dirty="0"/>
              <a:t> </a:t>
            </a:r>
            <a:r>
              <a:rPr lang="it-IT" dirty="0" err="1"/>
              <a:t>SiPM</a:t>
            </a:r>
            <a:r>
              <a:rPr lang="it-IT" dirty="0"/>
              <a:t>, </a:t>
            </a:r>
            <a:r>
              <a:rPr lang="it-IT" dirty="0">
                <a:solidFill>
                  <a:srgbClr val="0000FF"/>
                </a:solidFill>
              </a:rPr>
              <a:t>4 </a:t>
            </a:r>
            <a:r>
              <a:rPr lang="it-IT" dirty="0" err="1">
                <a:solidFill>
                  <a:srgbClr val="0000FF"/>
                </a:solidFill>
              </a:rPr>
              <a:t>ch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 err="1">
                <a:solidFill>
                  <a:srgbClr val="0000FF"/>
                </a:solidFill>
              </a:rPr>
              <a:t>readout</a:t>
            </a:r>
            <a:r>
              <a:rPr lang="it-IT" dirty="0">
                <a:solidFill>
                  <a:srgbClr val="0000FF"/>
                </a:solidFill>
              </a:rPr>
              <a:t> (bottom)</a:t>
            </a:r>
          </a:p>
          <a:p>
            <a:r>
              <a:rPr lang="it-IT" b="1" dirty="0"/>
              <a:t>Front End </a:t>
            </a:r>
            <a:r>
              <a:rPr lang="it-IT" dirty="0"/>
              <a:t>from the DS-20k R&amp;D</a:t>
            </a:r>
          </a:p>
          <a:p>
            <a:r>
              <a:rPr lang="it-IT" b="1" dirty="0"/>
              <a:t>3D event </a:t>
            </a:r>
            <a:r>
              <a:rPr lang="it-IT" b="1" dirty="0" err="1"/>
              <a:t>reconstruction</a:t>
            </a:r>
            <a:r>
              <a:rPr lang="it-IT" b="1" dirty="0"/>
              <a:t>:</a:t>
            </a:r>
          </a:p>
          <a:p>
            <a:pPr lvl="1"/>
            <a:r>
              <a:rPr lang="it-IT" dirty="0">
                <a:solidFill>
                  <a:srgbClr val="0000FF"/>
                </a:solidFill>
              </a:rPr>
              <a:t>(</a:t>
            </a:r>
            <a:r>
              <a:rPr lang="it-IT" dirty="0" err="1">
                <a:solidFill>
                  <a:srgbClr val="0000FF"/>
                </a:solidFill>
              </a:rPr>
              <a:t>x,y</a:t>
            </a:r>
            <a:r>
              <a:rPr lang="it-IT" dirty="0">
                <a:solidFill>
                  <a:srgbClr val="0000FF"/>
                </a:solidFill>
              </a:rPr>
              <a:t>)</a:t>
            </a:r>
            <a:r>
              <a:rPr lang="it-IT" dirty="0"/>
              <a:t> from </a:t>
            </a:r>
            <a:r>
              <a:rPr lang="it-IT" dirty="0">
                <a:solidFill>
                  <a:srgbClr val="0000FF"/>
                </a:solidFill>
              </a:rPr>
              <a:t>S2 pattern </a:t>
            </a:r>
            <a:r>
              <a:rPr lang="it-IT" dirty="0"/>
              <a:t>on the top </a:t>
            </a:r>
            <a:r>
              <a:rPr lang="it-IT" dirty="0" err="1"/>
              <a:t>SiPMs</a:t>
            </a:r>
            <a:endParaRPr lang="it-IT" dirty="0"/>
          </a:p>
          <a:p>
            <a:pPr lvl="1"/>
            <a:r>
              <a:rPr lang="it-IT" dirty="0">
                <a:solidFill>
                  <a:srgbClr val="0000FF"/>
                </a:solidFill>
              </a:rPr>
              <a:t>z</a:t>
            </a:r>
            <a:r>
              <a:rPr lang="it-IT" dirty="0"/>
              <a:t> from </a:t>
            </a:r>
            <a:r>
              <a:rPr lang="it-IT" b="1" dirty="0" err="1">
                <a:solidFill>
                  <a:srgbClr val="0000FF"/>
                </a:solidFill>
              </a:rPr>
              <a:t>drift</a:t>
            </a:r>
            <a:r>
              <a:rPr lang="it-IT" b="1" dirty="0">
                <a:solidFill>
                  <a:srgbClr val="0000FF"/>
                </a:solidFill>
              </a:rPr>
              <a:t> time </a:t>
            </a:r>
            <a:r>
              <a:rPr lang="it-IT" dirty="0"/>
              <a:t>(up to </a:t>
            </a:r>
            <a:r>
              <a:rPr lang="it-IT" dirty="0">
                <a:sym typeface="Symbol"/>
              </a:rPr>
              <a:t>55 </a:t>
            </a:r>
            <a:r>
              <a:rPr lang="el-GR" dirty="0">
                <a:sym typeface="Symbol"/>
              </a:rPr>
              <a:t>μ</a:t>
            </a:r>
            <a:r>
              <a:rPr lang="it-IT" dirty="0">
                <a:sym typeface="Symbol"/>
              </a:rPr>
              <a:t>s)</a:t>
            </a:r>
          </a:p>
          <a:p>
            <a:r>
              <a:rPr lang="it-IT" dirty="0">
                <a:sym typeface="Symbol"/>
              </a:rPr>
              <a:t>In </a:t>
            </a:r>
            <a:r>
              <a:rPr lang="it-IT" dirty="0" err="1">
                <a:sym typeface="Symbol"/>
              </a:rPr>
              <a:t>this</a:t>
            </a:r>
            <a:r>
              <a:rPr lang="it-IT" dirty="0">
                <a:sym typeface="Symbol"/>
              </a:rPr>
              <a:t> </a:t>
            </a:r>
            <a:r>
              <a:rPr lang="it-IT" dirty="0" err="1">
                <a:sym typeface="Symbol"/>
              </a:rPr>
              <a:t>campaign</a:t>
            </a:r>
            <a:r>
              <a:rPr lang="it-IT" dirty="0">
                <a:sym typeface="Symbol"/>
              </a:rPr>
              <a:t>: </a:t>
            </a:r>
          </a:p>
          <a:p>
            <a:pPr lvl="1"/>
            <a:r>
              <a:rPr lang="it-IT" dirty="0"/>
              <a:t>g</a:t>
            </a:r>
            <a:r>
              <a:rPr lang="it-IT" baseline="-25000" dirty="0"/>
              <a:t>2</a:t>
            </a:r>
            <a:r>
              <a:rPr lang="it-IT" dirty="0"/>
              <a:t> = </a:t>
            </a:r>
            <a:r>
              <a:rPr lang="it-IT" dirty="0">
                <a:solidFill>
                  <a:srgbClr val="0000FF"/>
                </a:solidFill>
              </a:rPr>
              <a:t>~17 PE/e- </a:t>
            </a:r>
            <a:r>
              <a:rPr lang="it-IT" dirty="0"/>
              <a:t>(</a:t>
            </a:r>
            <a:r>
              <a:rPr lang="it-IT" dirty="0" err="1"/>
              <a:t>E</a:t>
            </a:r>
            <a:r>
              <a:rPr lang="it-IT" baseline="-25000" dirty="0" err="1"/>
              <a:t>drift</a:t>
            </a:r>
            <a:r>
              <a:rPr lang="it-IT" dirty="0"/>
              <a:t> = 200 V/cm, </a:t>
            </a:r>
            <a:r>
              <a:rPr lang="it-IT" dirty="0" err="1"/>
              <a:t>E</a:t>
            </a:r>
            <a:r>
              <a:rPr lang="it-IT" baseline="-25000" dirty="0" err="1"/>
              <a:t>el</a:t>
            </a:r>
            <a:r>
              <a:rPr lang="it-IT" dirty="0"/>
              <a:t>=5.79 kV/cm)</a:t>
            </a:r>
          </a:p>
          <a:p>
            <a:pPr lvl="1"/>
            <a:r>
              <a:rPr lang="it-IT" dirty="0"/>
              <a:t>Electron </a:t>
            </a:r>
            <a:r>
              <a:rPr lang="it-IT" dirty="0" err="1"/>
              <a:t>lifetime</a:t>
            </a:r>
            <a:r>
              <a:rPr lang="it-IT" dirty="0"/>
              <a:t> </a:t>
            </a:r>
            <a:r>
              <a:rPr lang="it-IT" dirty="0">
                <a:solidFill>
                  <a:srgbClr val="0000FF"/>
                </a:solidFill>
              </a:rPr>
              <a:t>&gt; 1 </a:t>
            </a:r>
            <a:r>
              <a:rPr lang="it-IT" dirty="0" err="1">
                <a:solidFill>
                  <a:srgbClr val="0000FF"/>
                </a:solidFill>
              </a:rPr>
              <a:t>ms</a:t>
            </a:r>
            <a:endParaRPr lang="it-IT" dirty="0">
              <a:solidFill>
                <a:srgbClr val="0000FF"/>
              </a:solidFill>
            </a:endParaRPr>
          </a:p>
          <a:p>
            <a:pPr lvl="1"/>
            <a:endParaRPr lang="it-IT" dirty="0">
              <a:sym typeface="Symbol"/>
            </a:endParaRPr>
          </a:p>
          <a:p>
            <a:pPr lvl="1"/>
            <a:endParaRPr lang="it-IT" dirty="0"/>
          </a:p>
          <a:p>
            <a:endParaRPr lang="it-IT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egnaposto contenuto 2">
            <a:extLst>
              <a:ext uri="{FF2B5EF4-FFF2-40B4-BE49-F238E27FC236}">
                <a16:creationId xmlns:a16="http://schemas.microsoft.com/office/drawing/2014/main" id="{590490D0-8E13-E133-C1D3-5081DAE31B8F}"/>
              </a:ext>
            </a:extLst>
          </p:cNvPr>
          <p:cNvSpPr txBox="1">
            <a:spLocks/>
          </p:cNvSpPr>
          <p:nvPr/>
        </p:nvSpPr>
        <p:spPr>
          <a:xfrm>
            <a:off x="46256" y="6488005"/>
            <a:ext cx="8968179" cy="13607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813CCAF-C55F-26E0-50AB-3089046F9770}"/>
              </a:ext>
            </a:extLst>
          </p:cNvPr>
          <p:cNvSpPr txBox="1"/>
          <p:nvPr/>
        </p:nvSpPr>
        <p:spPr>
          <a:xfrm>
            <a:off x="5613843" y="6394196"/>
            <a:ext cx="3400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Agnes et al. EPJ C  </a:t>
            </a:r>
            <a:r>
              <a:rPr lang="it-IT" sz="1600" b="1" dirty="0"/>
              <a:t>81</a:t>
            </a:r>
            <a:r>
              <a:rPr lang="it-IT" sz="1600" dirty="0"/>
              <a:t> (2021) 1014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5ADF20F3-86CA-2E24-D736-1EB0F0A345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81" r="11896"/>
          <a:stretch/>
        </p:blipFill>
        <p:spPr>
          <a:xfrm>
            <a:off x="6710399" y="3950074"/>
            <a:ext cx="2356411" cy="212202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637AA344-596F-60EB-53F7-1D1FEEEFD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8408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25276B-9930-38BE-D1DB-8922C0DC6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433" y="316031"/>
            <a:ext cx="5499824" cy="952729"/>
          </a:xfrm>
        </p:spPr>
        <p:txBody>
          <a:bodyPr>
            <a:normAutofit/>
          </a:bodyPr>
          <a:lstStyle/>
          <a:p>
            <a:r>
              <a:rPr lang="it-IT" dirty="0"/>
              <a:t>… and </a:t>
            </a:r>
            <a:r>
              <a:rPr lang="it-IT" dirty="0" err="1"/>
              <a:t>all</a:t>
            </a:r>
            <a:r>
              <a:rPr lang="it-IT" dirty="0"/>
              <a:t> the </a:t>
            </a:r>
            <a:r>
              <a:rPr lang="it-IT" dirty="0" err="1"/>
              <a:t>rest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E89C691-A421-C348-EC6E-4EF1C81433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3" y="1226466"/>
            <a:ext cx="5514439" cy="5730926"/>
          </a:xfrm>
        </p:spPr>
        <p:txBody>
          <a:bodyPr>
            <a:normAutofit fontScale="85000" lnSpcReduction="20000"/>
          </a:bodyPr>
          <a:lstStyle/>
          <a:p>
            <a:r>
              <a:rPr lang="it-IT" sz="2800" b="1" baseline="30000" dirty="0"/>
              <a:t>252</a:t>
            </a:r>
            <a:r>
              <a:rPr lang="it-IT" sz="2800" b="1" dirty="0"/>
              <a:t>Cf source </a:t>
            </a:r>
            <a:r>
              <a:rPr lang="it-IT" sz="2800" dirty="0"/>
              <a:t>(26 </a:t>
            </a:r>
            <a:r>
              <a:rPr lang="it-IT" sz="2800" dirty="0" err="1"/>
              <a:t>kBq</a:t>
            </a:r>
            <a:r>
              <a:rPr lang="it-IT" sz="2800" dirty="0"/>
              <a:t> </a:t>
            </a:r>
            <a:r>
              <a:rPr lang="it-IT" sz="2800" dirty="0" err="1"/>
              <a:t>fission</a:t>
            </a:r>
            <a:r>
              <a:rPr lang="it-IT" sz="2800" dirty="0"/>
              <a:t>)</a:t>
            </a:r>
          </a:p>
          <a:p>
            <a:pPr lvl="1"/>
            <a:r>
              <a:rPr lang="it-IT" sz="2500" dirty="0" err="1"/>
              <a:t>Collimator</a:t>
            </a:r>
            <a:r>
              <a:rPr lang="it-IT" sz="2500" dirty="0"/>
              <a:t> of </a:t>
            </a:r>
            <a:r>
              <a:rPr lang="it-IT" sz="2500" dirty="0">
                <a:solidFill>
                  <a:srgbClr val="0000FF"/>
                </a:solidFill>
              </a:rPr>
              <a:t>opening angle ~2°</a:t>
            </a:r>
          </a:p>
          <a:p>
            <a:pPr lvl="1"/>
            <a:r>
              <a:rPr lang="it-IT" sz="2500" dirty="0" err="1"/>
              <a:t>Shines</a:t>
            </a:r>
            <a:r>
              <a:rPr lang="it-IT" sz="2500" dirty="0">
                <a:solidFill>
                  <a:srgbClr val="0000FF"/>
                </a:solidFill>
              </a:rPr>
              <a:t> the </a:t>
            </a:r>
            <a:r>
              <a:rPr lang="it-IT" sz="2500" dirty="0" err="1">
                <a:solidFill>
                  <a:srgbClr val="0000FF"/>
                </a:solidFill>
              </a:rPr>
              <a:t>entire</a:t>
            </a:r>
            <a:r>
              <a:rPr lang="it-IT" sz="2500" dirty="0">
                <a:solidFill>
                  <a:srgbClr val="0000FF"/>
                </a:solidFill>
              </a:rPr>
              <a:t> TPC </a:t>
            </a:r>
            <a:r>
              <a:rPr lang="it-IT" sz="2500" dirty="0" err="1"/>
              <a:t>at</a:t>
            </a:r>
            <a:r>
              <a:rPr lang="it-IT" sz="2500" dirty="0"/>
              <a:t> 1 m </a:t>
            </a:r>
            <a:r>
              <a:rPr lang="it-IT" sz="2500" dirty="0" err="1"/>
              <a:t>distance</a:t>
            </a:r>
            <a:endParaRPr lang="it-IT" sz="2500" b="1" dirty="0"/>
          </a:p>
          <a:p>
            <a:r>
              <a:rPr lang="it-IT" sz="2800" dirty="0"/>
              <a:t>Two </a:t>
            </a:r>
            <a:r>
              <a:rPr lang="it-IT" sz="2800" b="1" dirty="0"/>
              <a:t>BaF</a:t>
            </a:r>
            <a:r>
              <a:rPr lang="it-IT" sz="2800" b="1" baseline="-25000" dirty="0"/>
              <a:t>2</a:t>
            </a:r>
            <a:r>
              <a:rPr lang="it-IT" sz="2800" b="1" dirty="0"/>
              <a:t> detectors </a:t>
            </a:r>
            <a:r>
              <a:rPr lang="it-IT" sz="2800" dirty="0"/>
              <a:t>to tag </a:t>
            </a:r>
            <a:r>
              <a:rPr lang="it-IT" sz="2800" dirty="0" err="1"/>
              <a:t>fission</a:t>
            </a:r>
            <a:r>
              <a:rPr lang="it-IT" sz="2800" dirty="0"/>
              <a:t> products</a:t>
            </a:r>
          </a:p>
          <a:p>
            <a:pPr lvl="1"/>
            <a:r>
              <a:rPr lang="it-IT" sz="2500" dirty="0">
                <a:solidFill>
                  <a:srgbClr val="0000FF"/>
                </a:solidFill>
              </a:rPr>
              <a:t>Fast</a:t>
            </a:r>
            <a:r>
              <a:rPr lang="it-IT" sz="2500" dirty="0"/>
              <a:t> (high source rate, pile-up) </a:t>
            </a:r>
          </a:p>
          <a:p>
            <a:pPr lvl="1"/>
            <a:r>
              <a:rPr lang="it-IT" sz="2500" dirty="0">
                <a:solidFill>
                  <a:srgbClr val="0000FF"/>
                </a:solidFill>
              </a:rPr>
              <a:t>START</a:t>
            </a:r>
            <a:r>
              <a:rPr lang="it-IT" sz="2500" dirty="0"/>
              <a:t> for time of </a:t>
            </a:r>
            <a:r>
              <a:rPr lang="it-IT" sz="2500" dirty="0" err="1"/>
              <a:t>flight</a:t>
            </a:r>
            <a:endParaRPr lang="it-IT" sz="2500" dirty="0"/>
          </a:p>
          <a:p>
            <a:r>
              <a:rPr lang="it-IT" sz="2800" b="1" dirty="0" err="1"/>
              <a:t>Neutron</a:t>
            </a:r>
            <a:r>
              <a:rPr lang="it-IT" sz="2800" b="1" dirty="0"/>
              <a:t> </a:t>
            </a:r>
            <a:r>
              <a:rPr lang="it-IT" sz="2800" b="1" dirty="0" err="1"/>
              <a:t>spectrometer</a:t>
            </a:r>
            <a:r>
              <a:rPr lang="it-IT" sz="2800" dirty="0"/>
              <a:t>: </a:t>
            </a:r>
            <a:r>
              <a:rPr lang="it-IT" sz="2800" dirty="0" err="1"/>
              <a:t>two</a:t>
            </a:r>
            <a:r>
              <a:rPr lang="it-IT" sz="2800" dirty="0"/>
              <a:t> 3x3 arrays of EJ276 </a:t>
            </a:r>
            <a:r>
              <a:rPr lang="it-IT" sz="2800" b="1" dirty="0" err="1"/>
              <a:t>plastic</a:t>
            </a:r>
            <a:r>
              <a:rPr lang="it-IT" sz="2800" dirty="0"/>
              <a:t> </a:t>
            </a:r>
            <a:r>
              <a:rPr lang="it-IT" sz="2800" b="1" dirty="0" err="1"/>
              <a:t>scintillators</a:t>
            </a:r>
            <a:endParaRPr lang="it-IT" sz="2800" b="1" dirty="0"/>
          </a:p>
          <a:p>
            <a:pPr lvl="1"/>
            <a:r>
              <a:rPr lang="it-IT" sz="2500" dirty="0">
                <a:solidFill>
                  <a:srgbClr val="0000FF"/>
                </a:solidFill>
                <a:sym typeface="Wingdings" panose="05000000000000000000" pitchFamily="2" charset="2"/>
              </a:rPr>
              <a:t>STOP</a:t>
            </a:r>
            <a:r>
              <a:rPr lang="it-IT" sz="2500" dirty="0">
                <a:sym typeface="Wingdings" panose="05000000000000000000" pitchFamily="2" charset="2"/>
              </a:rPr>
              <a:t> for time of </a:t>
            </a:r>
            <a:r>
              <a:rPr lang="it-IT" sz="2500" dirty="0" err="1">
                <a:sym typeface="Wingdings" panose="05000000000000000000" pitchFamily="2" charset="2"/>
              </a:rPr>
              <a:t>flight</a:t>
            </a:r>
            <a:endParaRPr lang="it-IT" sz="2500" dirty="0"/>
          </a:p>
          <a:p>
            <a:pPr lvl="1"/>
            <a:r>
              <a:rPr lang="it-IT" sz="2500" dirty="0"/>
              <a:t>Features </a:t>
            </a:r>
            <a:r>
              <a:rPr lang="it-IT" sz="2500" dirty="0">
                <a:solidFill>
                  <a:srgbClr val="0000FF"/>
                </a:solidFill>
              </a:rPr>
              <a:t>n/</a:t>
            </a:r>
            <a:r>
              <a:rPr lang="el-GR" sz="2500" dirty="0">
                <a:solidFill>
                  <a:srgbClr val="0000FF"/>
                </a:solidFill>
              </a:rPr>
              <a:t>γ</a:t>
            </a:r>
            <a:r>
              <a:rPr lang="it-IT" sz="2500" dirty="0">
                <a:solidFill>
                  <a:srgbClr val="0000FF"/>
                </a:solidFill>
              </a:rPr>
              <a:t> </a:t>
            </a:r>
            <a:r>
              <a:rPr lang="it-IT" sz="2500" dirty="0" err="1">
                <a:solidFill>
                  <a:srgbClr val="0000FF"/>
                </a:solidFill>
              </a:rPr>
              <a:t>discrimination</a:t>
            </a:r>
            <a:endParaRPr lang="it-IT" sz="2500" dirty="0"/>
          </a:p>
          <a:p>
            <a:pPr lvl="1"/>
            <a:r>
              <a:rPr lang="it-IT" sz="2500" dirty="0"/>
              <a:t>1 m downstream the TPC</a:t>
            </a:r>
            <a:endParaRPr lang="it-IT" sz="2500" b="1" dirty="0"/>
          </a:p>
          <a:p>
            <a:pPr lvl="1"/>
            <a:r>
              <a:rPr lang="it-IT" sz="2500" dirty="0" err="1">
                <a:solidFill>
                  <a:srgbClr val="0000FF"/>
                </a:solidFill>
              </a:rPr>
              <a:t>Symmetric</a:t>
            </a:r>
            <a:r>
              <a:rPr lang="it-IT" sz="2500" dirty="0"/>
              <a:t> </a:t>
            </a:r>
            <a:r>
              <a:rPr lang="it-IT" sz="2500" dirty="0">
                <a:solidFill>
                  <a:srgbClr val="0000FF"/>
                </a:solidFill>
              </a:rPr>
              <a:t>deployment</a:t>
            </a:r>
            <a:r>
              <a:rPr lang="it-IT" sz="2500" dirty="0"/>
              <a:t> to control </a:t>
            </a:r>
            <a:r>
              <a:rPr lang="it-IT" sz="2500" dirty="0" err="1"/>
              <a:t>systematics</a:t>
            </a:r>
            <a:r>
              <a:rPr lang="it-IT" sz="2500" dirty="0"/>
              <a:t> due to </a:t>
            </a:r>
            <a:r>
              <a:rPr lang="it-IT" sz="2500" dirty="0" err="1"/>
              <a:t>alignment</a:t>
            </a:r>
            <a:endParaRPr lang="it-IT" sz="2500" dirty="0"/>
          </a:p>
          <a:p>
            <a:pPr lvl="1"/>
            <a:r>
              <a:rPr lang="it-IT" sz="2400" b="1" dirty="0"/>
              <a:t>θ ~ 12°-17° </a:t>
            </a:r>
            <a:r>
              <a:rPr lang="it-IT" sz="2400" dirty="0"/>
              <a:t>in </a:t>
            </a:r>
            <a:r>
              <a:rPr lang="it-IT" sz="2400" dirty="0" err="1"/>
              <a:t>order</a:t>
            </a:r>
            <a:r>
              <a:rPr lang="it-IT" sz="2400" dirty="0"/>
              <a:t> to </a:t>
            </a:r>
            <a:r>
              <a:rPr lang="it-IT" sz="2400" b="1" dirty="0" err="1"/>
              <a:t>avoid</a:t>
            </a:r>
            <a:r>
              <a:rPr lang="it-IT" sz="2400" b="1" dirty="0"/>
              <a:t> </a:t>
            </a:r>
            <a:r>
              <a:rPr lang="it-IT" sz="2400" b="1" dirty="0" err="1"/>
              <a:t>direct</a:t>
            </a:r>
            <a:r>
              <a:rPr lang="it-IT" sz="2400" b="1" dirty="0"/>
              <a:t> </a:t>
            </a:r>
            <a:r>
              <a:rPr lang="it-IT" sz="2400" b="1" dirty="0" err="1"/>
              <a:t>neutrons</a:t>
            </a:r>
            <a:r>
              <a:rPr lang="it-IT" sz="2400" b="1" dirty="0"/>
              <a:t> </a:t>
            </a:r>
            <a:r>
              <a:rPr lang="it-IT" sz="2400" dirty="0"/>
              <a:t>from the source</a:t>
            </a:r>
          </a:p>
          <a:p>
            <a:r>
              <a:rPr lang="it-IT" sz="2900" dirty="0"/>
              <a:t>Tag Ar </a:t>
            </a:r>
            <a:r>
              <a:rPr lang="it-IT" sz="2900" dirty="0" err="1"/>
              <a:t>recoils</a:t>
            </a:r>
            <a:r>
              <a:rPr lang="it-IT" sz="2900" dirty="0"/>
              <a:t> down to </a:t>
            </a:r>
            <a:r>
              <a:rPr lang="it-IT" sz="2900" b="1" dirty="0"/>
              <a:t>~1-2 </a:t>
            </a:r>
            <a:r>
              <a:rPr lang="it-IT" sz="2900" b="1" dirty="0" err="1"/>
              <a:t>keV</a:t>
            </a:r>
            <a:r>
              <a:rPr lang="it-IT" sz="2900" b="1" baseline="-25000" dirty="0" err="1"/>
              <a:t>nr</a:t>
            </a:r>
            <a:endParaRPr lang="it-IT" sz="2900" b="1" dirty="0"/>
          </a:p>
          <a:p>
            <a:endParaRPr lang="it-IT" sz="2800" dirty="0"/>
          </a:p>
          <a:p>
            <a:endParaRPr lang="it-IT" sz="28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0D25E35-A4D3-848C-B662-8BCAA5BBE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4ABFDFF0-4D0C-EF9B-52C4-07D33E6DC8D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67383" y="2877139"/>
            <a:ext cx="3297105" cy="3716775"/>
          </a:xfrm>
          <a:prstGeom prst="rect">
            <a:avLst/>
          </a:prstGeom>
        </p:spPr>
      </p:pic>
      <p:pic>
        <p:nvPicPr>
          <p:cNvPr id="10" name="Immagine 9" descr="Immagine che contiene parete, interni, bianco&#10;&#10;Descrizione generata automaticamente">
            <a:extLst>
              <a:ext uri="{FF2B5EF4-FFF2-40B4-BE49-F238E27FC236}">
                <a16:creationId xmlns:a16="http://schemas.microsoft.com/office/drawing/2014/main" id="{D5536426-E484-8965-A27D-D388954C427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173"/>
          <a:stretch/>
        </p:blipFill>
        <p:spPr>
          <a:xfrm>
            <a:off x="5732377" y="510107"/>
            <a:ext cx="3304119" cy="2126805"/>
          </a:xfrm>
          <a:prstGeom prst="rect">
            <a:avLst/>
          </a:prstGeom>
        </p:spPr>
      </p:pic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A28E4875-021E-C7ED-47F6-6EE14C52CAA3}"/>
              </a:ext>
            </a:extLst>
          </p:cNvPr>
          <p:cNvSpPr txBox="1"/>
          <p:nvPr/>
        </p:nvSpPr>
        <p:spPr>
          <a:xfrm>
            <a:off x="6804248" y="476672"/>
            <a:ext cx="1057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FF00"/>
                </a:solidFill>
              </a:rPr>
              <a:t>Ø 5 mm</a:t>
            </a:r>
          </a:p>
        </p:txBody>
      </p:sp>
      <p:pic>
        <p:nvPicPr>
          <p:cNvPr id="7" name="IMG_6273.jpg">
            <a:extLst>
              <a:ext uri="{FF2B5EF4-FFF2-40B4-BE49-F238E27FC236}">
                <a16:creationId xmlns:a16="http://schemas.microsoft.com/office/drawing/2014/main" id="{73B2270D-62BB-760C-FAF9-EDD7A2FEB4F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43" t="7915" r="5405" b="13078"/>
          <a:stretch/>
        </p:blipFill>
        <p:spPr>
          <a:xfrm>
            <a:off x="5709213" y="2880577"/>
            <a:ext cx="3225776" cy="3716775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Ovale 5">
            <a:extLst>
              <a:ext uri="{FF2B5EF4-FFF2-40B4-BE49-F238E27FC236}">
                <a16:creationId xmlns:a16="http://schemas.microsoft.com/office/drawing/2014/main" id="{04178FC0-86B6-9B31-23A2-9870B1932473}"/>
              </a:ext>
            </a:extLst>
          </p:cNvPr>
          <p:cNvSpPr/>
          <p:nvPr/>
        </p:nvSpPr>
        <p:spPr>
          <a:xfrm>
            <a:off x="6804248" y="836712"/>
            <a:ext cx="360040" cy="432048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AA4FCC88-4398-3F6A-932B-A2CB54C1513E}"/>
              </a:ext>
            </a:extLst>
          </p:cNvPr>
          <p:cNvCxnSpPr>
            <a:cxnSpLocks/>
          </p:cNvCxnSpPr>
          <p:nvPr/>
        </p:nvCxnSpPr>
        <p:spPr>
          <a:xfrm flipV="1">
            <a:off x="5220072" y="1268760"/>
            <a:ext cx="2399928" cy="1152128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diritto 14">
            <a:extLst>
              <a:ext uri="{FF2B5EF4-FFF2-40B4-BE49-F238E27FC236}">
                <a16:creationId xmlns:a16="http://schemas.microsoft.com/office/drawing/2014/main" id="{AB32D8D1-FD49-0640-8156-57267A5AE48C}"/>
              </a:ext>
            </a:extLst>
          </p:cNvPr>
          <p:cNvCxnSpPr>
            <a:cxnSpLocks/>
          </p:cNvCxnSpPr>
          <p:nvPr/>
        </p:nvCxnSpPr>
        <p:spPr>
          <a:xfrm flipV="1">
            <a:off x="5201718" y="1397960"/>
            <a:ext cx="1098474" cy="889796"/>
          </a:xfrm>
          <a:prstGeom prst="line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76CF476-3C30-9595-6932-AC9FC7E45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14674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PUTTING EVERYTHING AT WORK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0042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>
            <a:extLst>
              <a:ext uri="{FF2B5EF4-FFF2-40B4-BE49-F238E27FC236}">
                <a16:creationId xmlns:a16="http://schemas.microsoft.com/office/drawing/2014/main" id="{836D3FC0-8474-B87A-17A1-CD51298EC2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" t="8607" r="6817" b="1143"/>
          <a:stretch/>
        </p:blipFill>
        <p:spPr>
          <a:xfrm>
            <a:off x="4645749" y="4077072"/>
            <a:ext cx="4030707" cy="2726690"/>
          </a:xfrm>
          <a:prstGeom prst="rect">
            <a:avLst/>
          </a:prstGeo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AD0ABBC-AC54-596F-48A5-0BFA39309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29000" y="-27384"/>
            <a:ext cx="4114800" cy="329184"/>
          </a:xfrm>
        </p:spPr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22FC6A0-444B-C185-99A5-9F0DCF1DA6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9504" y="608766"/>
            <a:ext cx="5124496" cy="3494641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8116D4B-67DB-717C-CA6C-B8539371E53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9" t="8304" r="7037"/>
          <a:stretch/>
        </p:blipFill>
        <p:spPr>
          <a:xfrm>
            <a:off x="68165" y="3933056"/>
            <a:ext cx="4126277" cy="2882845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9B17BB2D-586F-54CA-140B-57B05415C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332656"/>
            <a:ext cx="4513274" cy="807368"/>
          </a:xfrm>
        </p:spPr>
        <p:txBody>
          <a:bodyPr/>
          <a:lstStyle/>
          <a:p>
            <a:r>
              <a:rPr lang="it-IT" dirty="0" err="1"/>
              <a:t>Finding</a:t>
            </a:r>
            <a:r>
              <a:rPr lang="it-IT" dirty="0"/>
              <a:t> </a:t>
            </a:r>
            <a:r>
              <a:rPr lang="it-IT" dirty="0" err="1"/>
              <a:t>neutrons</a:t>
            </a:r>
            <a:r>
              <a:rPr lang="it-IT" dirty="0"/>
              <a:t>…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7C3E722F-C5C5-F8BA-D1E2-18D2D30BAD99}"/>
              </a:ext>
            </a:extLst>
          </p:cNvPr>
          <p:cNvSpPr txBox="1"/>
          <p:nvPr/>
        </p:nvSpPr>
        <p:spPr>
          <a:xfrm>
            <a:off x="7798714" y="2607231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gamma flash</a:t>
            </a:r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47943AC6-DBAC-86E1-D52A-CA491653DEC7}"/>
              </a:ext>
            </a:extLst>
          </p:cNvPr>
          <p:cNvSpPr/>
          <p:nvPr/>
        </p:nvSpPr>
        <p:spPr>
          <a:xfrm>
            <a:off x="6581752" y="2821713"/>
            <a:ext cx="1374624" cy="288032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A4C6752-B21F-3C22-955E-BEE882F21A16}"/>
              </a:ext>
            </a:extLst>
          </p:cNvPr>
          <p:cNvSpPr txBox="1"/>
          <p:nvPr/>
        </p:nvSpPr>
        <p:spPr>
          <a:xfrm rot="16200000">
            <a:off x="7491476" y="1403516"/>
            <a:ext cx="1576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gamma </a:t>
            </a:r>
            <a:r>
              <a:rPr lang="it-IT" b="1" dirty="0" err="1"/>
              <a:t>accidentals</a:t>
            </a:r>
            <a:endParaRPr lang="it-IT" b="1" dirty="0"/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FE4E4E05-0C4E-EEE5-B315-47BAB848A011}"/>
              </a:ext>
            </a:extLst>
          </p:cNvPr>
          <p:cNvSpPr/>
          <p:nvPr/>
        </p:nvSpPr>
        <p:spPr>
          <a:xfrm>
            <a:off x="6880958" y="863048"/>
            <a:ext cx="607290" cy="187220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840DD444-077A-6694-225B-64382817CF6B}"/>
              </a:ext>
            </a:extLst>
          </p:cNvPr>
          <p:cNvSpPr txBox="1"/>
          <p:nvPr/>
        </p:nvSpPr>
        <p:spPr>
          <a:xfrm rot="18611186">
            <a:off x="4433409" y="1604306"/>
            <a:ext cx="1260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solidFill>
                  <a:srgbClr val="0000FF"/>
                </a:solidFill>
              </a:rPr>
              <a:t>neutrons</a:t>
            </a:r>
            <a:endParaRPr lang="it-IT" b="1" dirty="0">
              <a:solidFill>
                <a:srgbClr val="0000FF"/>
              </a:solidFill>
            </a:endParaRPr>
          </a:p>
        </p:txBody>
      </p:sp>
      <p:sp>
        <p:nvSpPr>
          <p:cNvPr id="21" name="Ovale 20">
            <a:extLst>
              <a:ext uri="{FF2B5EF4-FFF2-40B4-BE49-F238E27FC236}">
                <a16:creationId xmlns:a16="http://schemas.microsoft.com/office/drawing/2014/main" id="{1721DA3E-4E1A-C692-1195-BA82EA404530}"/>
              </a:ext>
            </a:extLst>
          </p:cNvPr>
          <p:cNvSpPr/>
          <p:nvPr/>
        </p:nvSpPr>
        <p:spPr>
          <a:xfrm>
            <a:off x="5796136" y="863048"/>
            <a:ext cx="924896" cy="1872208"/>
          </a:xfrm>
          <a:prstGeom prst="ellips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7B051786-7D68-0CC8-673D-42EF4AC6119F}"/>
              </a:ext>
            </a:extLst>
          </p:cNvPr>
          <p:cNvSpPr txBox="1"/>
          <p:nvPr/>
        </p:nvSpPr>
        <p:spPr>
          <a:xfrm>
            <a:off x="6834251" y="4680689"/>
            <a:ext cx="1670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Δ</a:t>
            </a:r>
            <a:r>
              <a:rPr lang="it-IT" dirty="0"/>
              <a:t>t(</a:t>
            </a:r>
            <a:r>
              <a:rPr lang="it-IT" dirty="0" err="1"/>
              <a:t>PSci-BaF</a:t>
            </a:r>
            <a:r>
              <a:rPr lang="it-IT" dirty="0"/>
              <a:t>)</a:t>
            </a:r>
          </a:p>
          <a:p>
            <a:pPr algn="ctr"/>
            <a:r>
              <a:rPr lang="it-IT" dirty="0"/>
              <a:t>γ-PSD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FE3D0B29-B618-931C-DC84-B72EC42E8375}"/>
              </a:ext>
            </a:extLst>
          </p:cNvPr>
          <p:cNvSpPr txBox="1"/>
          <p:nvPr/>
        </p:nvSpPr>
        <p:spPr>
          <a:xfrm>
            <a:off x="639396" y="4373198"/>
            <a:ext cx="1670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Δ</a:t>
            </a:r>
            <a:r>
              <a:rPr lang="it-IT" dirty="0"/>
              <a:t>t(</a:t>
            </a:r>
            <a:r>
              <a:rPr lang="it-IT" dirty="0" err="1"/>
              <a:t>PSci-BaF</a:t>
            </a:r>
            <a:r>
              <a:rPr lang="it-IT" dirty="0"/>
              <a:t>)</a:t>
            </a:r>
          </a:p>
          <a:p>
            <a:pPr algn="ctr"/>
            <a:r>
              <a:rPr lang="it-IT" dirty="0"/>
              <a:t>n-PSD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50EF0F60-CBA0-6B13-F3DE-761063D5F974}"/>
              </a:ext>
            </a:extLst>
          </p:cNvPr>
          <p:cNvSpPr txBox="1"/>
          <p:nvPr/>
        </p:nvSpPr>
        <p:spPr>
          <a:xfrm>
            <a:off x="5092319" y="476800"/>
            <a:ext cx="3594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Δ</a:t>
            </a:r>
            <a:r>
              <a:rPr lang="it-IT" dirty="0"/>
              <a:t>t(</a:t>
            </a:r>
            <a:r>
              <a:rPr lang="it-IT" dirty="0" err="1"/>
              <a:t>PSci-BaF</a:t>
            </a:r>
            <a:r>
              <a:rPr lang="it-IT" dirty="0"/>
              <a:t>) vs. PSD in </a:t>
            </a:r>
            <a:r>
              <a:rPr lang="it-IT" dirty="0" err="1"/>
              <a:t>PSci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08C2895-1927-89DB-B88E-A9B21D9B8B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5" y="1052736"/>
            <a:ext cx="4086938" cy="2840089"/>
          </a:xfrm>
        </p:spPr>
        <p:txBody>
          <a:bodyPr>
            <a:normAutofit fontScale="92500" lnSpcReduction="10000"/>
          </a:bodyPr>
          <a:lstStyle/>
          <a:p>
            <a:r>
              <a:rPr lang="it-IT" dirty="0"/>
              <a:t>Event rate </a:t>
            </a:r>
            <a:r>
              <a:rPr lang="it-IT" dirty="0" err="1"/>
              <a:t>dominated</a:t>
            </a:r>
            <a:r>
              <a:rPr lang="it-IT" dirty="0"/>
              <a:t> by </a:t>
            </a:r>
            <a:r>
              <a:rPr lang="el-GR" b="1" dirty="0"/>
              <a:t>γ</a:t>
            </a:r>
            <a:r>
              <a:rPr lang="it-IT" b="1" dirty="0"/>
              <a:t>-rays</a:t>
            </a:r>
            <a:r>
              <a:rPr lang="it-IT" dirty="0"/>
              <a:t> and </a:t>
            </a:r>
            <a:r>
              <a:rPr lang="it-IT" b="1" dirty="0" err="1"/>
              <a:t>accidentals</a:t>
            </a:r>
            <a:endParaRPr lang="it-IT" b="1" dirty="0"/>
          </a:p>
          <a:p>
            <a:r>
              <a:rPr lang="it-IT" dirty="0" err="1"/>
              <a:t>Selection</a:t>
            </a:r>
            <a:r>
              <a:rPr lang="it-IT" dirty="0"/>
              <a:t> of candidate </a:t>
            </a:r>
            <a:r>
              <a:rPr lang="it-IT" dirty="0" err="1"/>
              <a:t>neutrons</a:t>
            </a:r>
            <a:r>
              <a:rPr lang="it-IT" dirty="0"/>
              <a:t> by </a:t>
            </a:r>
            <a:r>
              <a:rPr lang="it-IT" b="1" dirty="0"/>
              <a:t>time of </a:t>
            </a:r>
            <a:r>
              <a:rPr lang="it-IT" b="1" dirty="0" err="1"/>
              <a:t>flight</a:t>
            </a:r>
            <a:r>
              <a:rPr lang="it-IT" b="1" dirty="0"/>
              <a:t> </a:t>
            </a:r>
            <a:r>
              <a:rPr lang="it-IT" dirty="0"/>
              <a:t>and </a:t>
            </a:r>
            <a:r>
              <a:rPr lang="it-IT" b="1" dirty="0"/>
              <a:t>PSD</a:t>
            </a:r>
          </a:p>
          <a:p>
            <a:pPr lvl="1"/>
            <a:r>
              <a:rPr lang="it-IT" dirty="0"/>
              <a:t>About </a:t>
            </a:r>
            <a:r>
              <a:rPr lang="it-IT" dirty="0">
                <a:solidFill>
                  <a:srgbClr val="0000FF"/>
                </a:solidFill>
              </a:rPr>
              <a:t>28 events/hour </a:t>
            </a:r>
            <a:r>
              <a:rPr lang="it-IT" dirty="0"/>
              <a:t>(0.3%)</a:t>
            </a:r>
          </a:p>
          <a:p>
            <a:r>
              <a:rPr lang="it-IT" dirty="0" err="1"/>
              <a:t>ToF</a:t>
            </a:r>
            <a:r>
              <a:rPr lang="it-IT" dirty="0"/>
              <a:t> </a:t>
            </a:r>
            <a:r>
              <a:rPr lang="it-IT" dirty="0" err="1"/>
              <a:t>resolution</a:t>
            </a:r>
            <a:r>
              <a:rPr lang="it-IT" dirty="0"/>
              <a:t> </a:t>
            </a:r>
            <a:r>
              <a:rPr lang="it-IT" b="1" dirty="0"/>
              <a:t>~ 0.7 ns</a:t>
            </a:r>
          </a:p>
          <a:p>
            <a:r>
              <a:rPr lang="it-IT" dirty="0"/>
              <a:t>Event-by-event </a:t>
            </a:r>
            <a:r>
              <a:rPr lang="it-IT" dirty="0">
                <a:solidFill>
                  <a:srgbClr val="0000FF"/>
                </a:solidFill>
              </a:rPr>
              <a:t>E</a:t>
            </a:r>
            <a:r>
              <a:rPr lang="it-IT" baseline="-25000" dirty="0">
                <a:solidFill>
                  <a:srgbClr val="0000FF"/>
                </a:solidFill>
              </a:rPr>
              <a:t>n </a:t>
            </a:r>
            <a:r>
              <a:rPr lang="it-IT" dirty="0" err="1"/>
              <a:t>at</a:t>
            </a:r>
            <a:r>
              <a:rPr lang="it-IT" dirty="0"/>
              <a:t> &lt;5%</a:t>
            </a:r>
            <a:endParaRPr lang="it-IT" baseline="-25000" dirty="0"/>
          </a:p>
          <a:p>
            <a:pPr lvl="1"/>
            <a:endParaRPr lang="it-IT" b="1" dirty="0"/>
          </a:p>
        </p:txBody>
      </p:sp>
      <p:cxnSp>
        <p:nvCxnSpPr>
          <p:cNvPr id="27" name="Connettore diritto 26">
            <a:extLst>
              <a:ext uri="{FF2B5EF4-FFF2-40B4-BE49-F238E27FC236}">
                <a16:creationId xmlns:a16="http://schemas.microsoft.com/office/drawing/2014/main" id="{55AEF160-31ED-2B6E-5AE0-1912177B8439}"/>
              </a:ext>
            </a:extLst>
          </p:cNvPr>
          <p:cNvCxnSpPr>
            <a:cxnSpLocks/>
          </p:cNvCxnSpPr>
          <p:nvPr/>
        </p:nvCxnSpPr>
        <p:spPr>
          <a:xfrm flipH="1">
            <a:off x="4019504" y="1512229"/>
            <a:ext cx="1678956" cy="239043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diritto 27">
            <a:extLst>
              <a:ext uri="{FF2B5EF4-FFF2-40B4-BE49-F238E27FC236}">
                <a16:creationId xmlns:a16="http://schemas.microsoft.com/office/drawing/2014/main" id="{20D0C8D0-FD9E-DE37-C04C-2FEC55C28917}"/>
              </a:ext>
            </a:extLst>
          </p:cNvPr>
          <p:cNvCxnSpPr>
            <a:cxnSpLocks/>
          </p:cNvCxnSpPr>
          <p:nvPr/>
        </p:nvCxnSpPr>
        <p:spPr>
          <a:xfrm flipH="1">
            <a:off x="4194442" y="2924944"/>
            <a:ext cx="1884692" cy="3410584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54D0EE2-155F-BDBB-B5A4-35CB5AB87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483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8" grpId="0"/>
      <p:bldP spid="19" grpId="0" animBg="1"/>
      <p:bldP spid="20" grpId="0"/>
      <p:bldP spid="21" grpId="0" animBg="1"/>
      <p:bldP spid="22" grpId="0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9605092C-6CB4-1BBA-4379-B37EF6C8AE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37" t="6285" r="5000" b="4104"/>
          <a:stretch/>
        </p:blipFill>
        <p:spPr>
          <a:xfrm>
            <a:off x="6699294" y="4142553"/>
            <a:ext cx="2264537" cy="2691258"/>
          </a:xfrm>
          <a:prstGeom prst="rect">
            <a:avLst/>
          </a:prstGeom>
        </p:spPr>
      </p:pic>
      <p:pic>
        <p:nvPicPr>
          <p:cNvPr id="7" name="Immagine 6" descr="Immagine che contiene testo, diagramma, linea, Diagramma&#10;&#10;Descrizione generata automaticamente">
            <a:extLst>
              <a:ext uri="{FF2B5EF4-FFF2-40B4-BE49-F238E27FC236}">
                <a16:creationId xmlns:a16="http://schemas.microsoft.com/office/drawing/2014/main" id="{F284E50C-3DC3-3242-488E-352E626C97B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85" t="6333" r="36563" b="3961"/>
          <a:stretch/>
        </p:blipFill>
        <p:spPr>
          <a:xfrm>
            <a:off x="4427984" y="4142553"/>
            <a:ext cx="2340824" cy="2691258"/>
          </a:xfrm>
          <a:prstGeom prst="rect">
            <a:avLst/>
          </a:prstGeom>
        </p:spPr>
      </p:pic>
      <p:pic>
        <p:nvPicPr>
          <p:cNvPr id="13" name="Immagine 12" descr="Immagine che contiene testo, diagramma, linea, schermata&#10;&#10;Descrizione generata automaticamente">
            <a:extLst>
              <a:ext uri="{FF2B5EF4-FFF2-40B4-BE49-F238E27FC236}">
                <a16:creationId xmlns:a16="http://schemas.microsoft.com/office/drawing/2014/main" id="{932A66E5-D99C-8AA7-1A79-291F7B0AA02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772" r="6430" b="3769"/>
          <a:stretch/>
        </p:blipFill>
        <p:spPr>
          <a:xfrm>
            <a:off x="5657838" y="914363"/>
            <a:ext cx="3378657" cy="3234717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9B17BB2D-586F-54CA-140B-57B05415C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577" y="332656"/>
            <a:ext cx="5470552" cy="768974"/>
          </a:xfrm>
        </p:spPr>
        <p:txBody>
          <a:bodyPr>
            <a:normAutofit/>
          </a:bodyPr>
          <a:lstStyle/>
          <a:p>
            <a:r>
              <a:rPr lang="it-IT" dirty="0"/>
              <a:t>… </a:t>
            </a:r>
            <a:r>
              <a:rPr lang="it-IT" dirty="0" err="1"/>
              <a:t>interacting</a:t>
            </a:r>
            <a:r>
              <a:rPr lang="it-IT" dirty="0"/>
              <a:t> in the TPC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AD0ABBC-AC54-596F-48A5-0BFA39309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08C2895-1927-89DB-B88E-A9B21D9B8B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5" y="1052736"/>
            <a:ext cx="5688632" cy="3960440"/>
          </a:xfrm>
        </p:spPr>
        <p:txBody>
          <a:bodyPr>
            <a:normAutofit fontScale="92500" lnSpcReduction="10000"/>
          </a:bodyPr>
          <a:lstStyle/>
          <a:p>
            <a:r>
              <a:rPr lang="it-IT" dirty="0"/>
              <a:t>Look for TPC events </a:t>
            </a:r>
            <a:r>
              <a:rPr lang="it-IT" b="1" dirty="0"/>
              <a:t>offline</a:t>
            </a:r>
          </a:p>
          <a:p>
            <a:pPr lvl="1"/>
            <a:r>
              <a:rPr lang="it-IT" u="sng" dirty="0"/>
              <a:t>A</a:t>
            </a:r>
            <a:r>
              <a:rPr lang="en-US" u="sng" dirty="0" err="1"/>
              <a:t>nalysis</a:t>
            </a:r>
            <a:r>
              <a:rPr lang="en-US" u="sng" dirty="0"/>
              <a:t> flow</a:t>
            </a:r>
            <a:r>
              <a:rPr lang="en-US" dirty="0"/>
              <a:t>: de-convolution of </a:t>
            </a:r>
            <a:r>
              <a:rPr lang="en-US" dirty="0" err="1"/>
              <a:t>SiPM</a:t>
            </a:r>
            <a:r>
              <a:rPr lang="en-US" dirty="0"/>
              <a:t> response function, TPC pulse finder</a:t>
            </a:r>
          </a:p>
          <a:p>
            <a:r>
              <a:rPr lang="en-US" dirty="0"/>
              <a:t>From MC: pulse finder </a:t>
            </a:r>
            <a:r>
              <a:rPr lang="en-US" b="1" dirty="0"/>
              <a:t>fully efficient </a:t>
            </a:r>
            <a:r>
              <a:rPr lang="en-US" dirty="0"/>
              <a:t>for S1 &gt; 25 PE, </a:t>
            </a:r>
            <a:r>
              <a:rPr lang="en-US" b="1" dirty="0"/>
              <a:t>S2 &gt; 4 e-  </a:t>
            </a:r>
          </a:p>
          <a:p>
            <a:r>
              <a:rPr lang="it-IT" dirty="0" err="1"/>
              <a:t>Selection</a:t>
            </a:r>
            <a:r>
              <a:rPr lang="it-IT" dirty="0"/>
              <a:t> </a:t>
            </a:r>
            <a:r>
              <a:rPr lang="it-IT" dirty="0" err="1"/>
              <a:t>cuts</a:t>
            </a:r>
            <a:r>
              <a:rPr lang="it-IT" dirty="0"/>
              <a:t>:</a:t>
            </a:r>
          </a:p>
          <a:p>
            <a:pPr lvl="1"/>
            <a:r>
              <a:rPr lang="it-IT" dirty="0">
                <a:solidFill>
                  <a:srgbClr val="0000FF"/>
                </a:solidFill>
              </a:rPr>
              <a:t>One S2 </a:t>
            </a:r>
            <a:r>
              <a:rPr lang="it-IT" dirty="0" err="1"/>
              <a:t>within</a:t>
            </a:r>
            <a:r>
              <a:rPr lang="it-IT" dirty="0"/>
              <a:t> 65 </a:t>
            </a:r>
            <a:r>
              <a:rPr lang="el-GR" dirty="0"/>
              <a:t>μ</a:t>
            </a:r>
            <a:r>
              <a:rPr lang="it-IT" dirty="0"/>
              <a:t>s from BaF</a:t>
            </a:r>
            <a:r>
              <a:rPr lang="it-IT" baseline="-25000" dirty="0"/>
              <a:t>2</a:t>
            </a:r>
            <a:r>
              <a:rPr lang="it-IT" dirty="0"/>
              <a:t> and </a:t>
            </a:r>
            <a:r>
              <a:rPr lang="it-IT" dirty="0" err="1">
                <a:solidFill>
                  <a:srgbClr val="0000FF"/>
                </a:solidFill>
              </a:rPr>
              <a:t>optionally</a:t>
            </a:r>
            <a:r>
              <a:rPr lang="it-IT" dirty="0"/>
              <a:t>, an </a:t>
            </a:r>
            <a:r>
              <a:rPr lang="it-IT" b="1" dirty="0">
                <a:solidFill>
                  <a:srgbClr val="0000FF"/>
                </a:solidFill>
              </a:rPr>
              <a:t>S1</a:t>
            </a:r>
            <a:r>
              <a:rPr lang="it-IT" dirty="0"/>
              <a:t> (&lt; 100 PE)</a:t>
            </a:r>
          </a:p>
          <a:p>
            <a:pPr lvl="1"/>
            <a:r>
              <a:rPr lang="it-IT" dirty="0" err="1"/>
              <a:t>If</a:t>
            </a:r>
            <a:r>
              <a:rPr lang="it-IT" dirty="0"/>
              <a:t> S1 </a:t>
            </a:r>
            <a:r>
              <a:rPr lang="it-IT" dirty="0" err="1"/>
              <a:t>available</a:t>
            </a:r>
            <a:r>
              <a:rPr lang="it-IT" dirty="0"/>
              <a:t>, </a:t>
            </a:r>
            <a:r>
              <a:rPr lang="it-IT" dirty="0" err="1"/>
              <a:t>consistent</a:t>
            </a:r>
            <a:r>
              <a:rPr lang="it-IT" dirty="0"/>
              <a:t> </a:t>
            </a:r>
            <a:r>
              <a:rPr lang="it-IT" dirty="0" err="1">
                <a:solidFill>
                  <a:srgbClr val="0000FF"/>
                </a:solidFill>
              </a:rPr>
              <a:t>BaF</a:t>
            </a:r>
            <a:r>
              <a:rPr lang="it-IT" dirty="0">
                <a:solidFill>
                  <a:srgbClr val="0000FF"/>
                </a:solidFill>
              </a:rPr>
              <a:t>-TPC </a:t>
            </a:r>
            <a:r>
              <a:rPr lang="it-IT" dirty="0" err="1">
                <a:solidFill>
                  <a:srgbClr val="0000FF"/>
                </a:solidFill>
              </a:rPr>
              <a:t>tof</a:t>
            </a:r>
            <a:r>
              <a:rPr lang="it-IT" dirty="0">
                <a:solidFill>
                  <a:srgbClr val="0000FF"/>
                </a:solidFill>
              </a:rPr>
              <a:t> </a:t>
            </a:r>
            <a:endParaRPr lang="it-IT" dirty="0"/>
          </a:p>
          <a:p>
            <a:pPr lvl="1"/>
            <a:r>
              <a:rPr lang="it-IT" dirty="0">
                <a:solidFill>
                  <a:srgbClr val="0000FF"/>
                </a:solidFill>
              </a:rPr>
              <a:t>No </a:t>
            </a:r>
            <a:r>
              <a:rPr lang="it-IT" dirty="0" err="1">
                <a:solidFill>
                  <a:srgbClr val="0000FF"/>
                </a:solidFill>
              </a:rPr>
              <a:t>tails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/>
              <a:t>of </a:t>
            </a:r>
            <a:r>
              <a:rPr lang="it-IT" dirty="0" err="1"/>
              <a:t>previous</a:t>
            </a:r>
            <a:r>
              <a:rPr lang="it-IT" dirty="0"/>
              <a:t> S2 </a:t>
            </a:r>
            <a:r>
              <a:rPr lang="it-IT" dirty="0" err="1"/>
              <a:t>pulses</a:t>
            </a:r>
            <a:endParaRPr lang="it-IT" dirty="0"/>
          </a:p>
          <a:p>
            <a:pPr lvl="1"/>
            <a:r>
              <a:rPr lang="it-IT" dirty="0"/>
              <a:t>(</a:t>
            </a:r>
            <a:r>
              <a:rPr lang="it-IT" dirty="0" err="1"/>
              <a:t>x,y</a:t>
            </a:r>
            <a:r>
              <a:rPr lang="it-IT" dirty="0"/>
              <a:t>) in the </a:t>
            </a:r>
            <a:r>
              <a:rPr lang="it-IT" dirty="0" err="1">
                <a:solidFill>
                  <a:srgbClr val="0000FF"/>
                </a:solidFill>
              </a:rPr>
              <a:t>central</a:t>
            </a:r>
            <a:r>
              <a:rPr lang="it-IT" dirty="0">
                <a:solidFill>
                  <a:srgbClr val="0000FF"/>
                </a:solidFill>
              </a:rPr>
              <a:t> 4x4 cm </a:t>
            </a:r>
            <a:r>
              <a:rPr lang="it-IT" dirty="0" err="1">
                <a:solidFill>
                  <a:srgbClr val="0000FF"/>
                </a:solidFill>
              </a:rPr>
              <a:t>region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/>
              <a:t>(</a:t>
            </a:r>
            <a:r>
              <a:rPr lang="it-IT" b="1" dirty="0" err="1"/>
              <a:t>fiducialization</a:t>
            </a:r>
            <a:r>
              <a:rPr lang="it-IT" dirty="0"/>
              <a:t>)</a:t>
            </a:r>
          </a:p>
          <a:p>
            <a:endParaRPr lang="it-IT" dirty="0"/>
          </a:p>
          <a:p>
            <a:endParaRPr lang="it-IT" dirty="0"/>
          </a:p>
        </p:txBody>
      </p:sp>
      <p:sp>
        <p:nvSpPr>
          <p:cNvPr id="22" name="Segnaposto contenuto 2">
            <a:extLst>
              <a:ext uri="{FF2B5EF4-FFF2-40B4-BE49-F238E27FC236}">
                <a16:creationId xmlns:a16="http://schemas.microsoft.com/office/drawing/2014/main" id="{77165CDD-6F46-9F29-85E7-D216D9662C19}"/>
              </a:ext>
            </a:extLst>
          </p:cNvPr>
          <p:cNvSpPr txBox="1">
            <a:spLocks/>
          </p:cNvSpPr>
          <p:nvPr/>
        </p:nvSpPr>
        <p:spPr>
          <a:xfrm>
            <a:off x="179512" y="4869160"/>
            <a:ext cx="4439423" cy="1800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200" u="sng" dirty="0" err="1"/>
              <a:t>Final</a:t>
            </a:r>
            <a:r>
              <a:rPr lang="it-IT" sz="2200" u="sng" dirty="0"/>
              <a:t> sample</a:t>
            </a:r>
            <a:r>
              <a:rPr lang="it-IT" sz="2200" dirty="0"/>
              <a:t>: ~</a:t>
            </a:r>
            <a:r>
              <a:rPr lang="it-IT" sz="2200" b="1" dirty="0"/>
              <a:t>820</a:t>
            </a:r>
            <a:r>
              <a:rPr lang="it-IT" sz="2200" dirty="0"/>
              <a:t> </a:t>
            </a:r>
            <a:r>
              <a:rPr lang="it-IT" sz="2200" dirty="0" err="1"/>
              <a:t>passing</a:t>
            </a:r>
            <a:r>
              <a:rPr lang="it-IT" sz="2200" dirty="0"/>
              <a:t> </a:t>
            </a:r>
            <a:r>
              <a:rPr lang="it-IT" sz="2200" dirty="0" err="1"/>
              <a:t>all</a:t>
            </a:r>
            <a:r>
              <a:rPr lang="it-IT" sz="2200" dirty="0"/>
              <a:t> </a:t>
            </a:r>
            <a:r>
              <a:rPr lang="it-IT" sz="2200" dirty="0" err="1"/>
              <a:t>cuts</a:t>
            </a:r>
            <a:r>
              <a:rPr lang="it-IT" sz="2200" dirty="0"/>
              <a:t>, out of 2300 candidate </a:t>
            </a:r>
            <a:r>
              <a:rPr lang="it-IT" sz="2200" dirty="0" err="1"/>
              <a:t>neutron</a:t>
            </a:r>
            <a:r>
              <a:rPr lang="it-IT" sz="2200" dirty="0"/>
              <a:t> events w/ TPC </a:t>
            </a:r>
            <a:r>
              <a:rPr lang="it-IT" sz="2200" dirty="0" err="1"/>
              <a:t>signal</a:t>
            </a:r>
            <a:r>
              <a:rPr lang="it-IT" sz="2200" dirty="0"/>
              <a:t> </a:t>
            </a:r>
          </a:p>
          <a:p>
            <a:pPr lvl="1"/>
            <a:r>
              <a:rPr lang="it-IT" sz="1900" dirty="0">
                <a:solidFill>
                  <a:srgbClr val="0000FF"/>
                </a:solidFill>
              </a:rPr>
              <a:t>75% </a:t>
            </a:r>
            <a:r>
              <a:rPr lang="it-IT" sz="1900" dirty="0"/>
              <a:t>are</a:t>
            </a:r>
            <a:r>
              <a:rPr lang="it-IT" sz="1900" dirty="0">
                <a:solidFill>
                  <a:srgbClr val="0000FF"/>
                </a:solidFill>
              </a:rPr>
              <a:t> S2-only </a:t>
            </a:r>
            <a:r>
              <a:rPr lang="it-IT" sz="1900" dirty="0"/>
              <a:t>(~ </a:t>
            </a:r>
            <a:r>
              <a:rPr lang="it-IT" sz="1900" dirty="0" err="1"/>
              <a:t>as</a:t>
            </a:r>
            <a:r>
              <a:rPr lang="it-IT" sz="1900" dirty="0"/>
              <a:t> in MC)</a:t>
            </a:r>
          </a:p>
          <a:p>
            <a:pPr lvl="1"/>
            <a:r>
              <a:rPr lang="it-IT" sz="1900" dirty="0" err="1"/>
              <a:t>Expected</a:t>
            </a:r>
            <a:r>
              <a:rPr lang="it-IT" sz="1900" dirty="0"/>
              <a:t>: S1~8 PE for 5 </a:t>
            </a:r>
            <a:r>
              <a:rPr lang="it-IT" sz="1900" dirty="0" err="1"/>
              <a:t>keV</a:t>
            </a:r>
            <a:r>
              <a:rPr lang="it-IT" sz="1900" baseline="-25000" dirty="0" err="1"/>
              <a:t>nr</a:t>
            </a:r>
            <a:endParaRPr lang="it-IT" sz="1900" baseline="-25000" dirty="0"/>
          </a:p>
          <a:p>
            <a:endParaRPr lang="it-IT" sz="1900" dirty="0"/>
          </a:p>
          <a:p>
            <a:endParaRPr lang="it-IT" dirty="0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9E485770-16EB-5909-9A2B-855C6DEE9366}"/>
              </a:ext>
            </a:extLst>
          </p:cNvPr>
          <p:cNvSpPr txBox="1"/>
          <p:nvPr/>
        </p:nvSpPr>
        <p:spPr>
          <a:xfrm>
            <a:off x="5520267" y="4287453"/>
            <a:ext cx="10415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00FF"/>
                </a:solidFill>
              </a:rPr>
              <a:t>S2 </a:t>
            </a:r>
            <a:r>
              <a:rPr lang="it-IT" dirty="0" err="1">
                <a:solidFill>
                  <a:srgbClr val="0000FF"/>
                </a:solidFill>
              </a:rPr>
              <a:t>only</a:t>
            </a:r>
            <a:endParaRPr lang="it-IT" dirty="0">
              <a:solidFill>
                <a:srgbClr val="0000FF"/>
              </a:solidFill>
            </a:endParaRPr>
          </a:p>
          <a:p>
            <a:pPr algn="ctr"/>
            <a:r>
              <a:rPr lang="it-IT" dirty="0">
                <a:solidFill>
                  <a:srgbClr val="FF0000"/>
                </a:solidFill>
              </a:rPr>
              <a:t>S1+S2</a:t>
            </a:r>
          </a:p>
          <a:p>
            <a:pPr algn="ctr"/>
            <a:endParaRPr lang="it-IT" dirty="0">
              <a:solidFill>
                <a:srgbClr val="FF0000"/>
              </a:solidFill>
            </a:endParaRPr>
          </a:p>
          <a:p>
            <a:pPr algn="ctr"/>
            <a:r>
              <a:rPr lang="it-IT" dirty="0"/>
              <a:t>Data &amp; MC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B9DB48C-1FBB-DA2B-2387-38BDDB6BD63F}"/>
              </a:ext>
            </a:extLst>
          </p:cNvPr>
          <p:cNvSpPr txBox="1"/>
          <p:nvPr/>
        </p:nvSpPr>
        <p:spPr>
          <a:xfrm>
            <a:off x="8194074" y="4115206"/>
            <a:ext cx="1041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00FF"/>
                </a:solidFill>
              </a:rPr>
              <a:t>S2 </a:t>
            </a:r>
            <a:r>
              <a:rPr lang="it-IT" dirty="0" err="1">
                <a:solidFill>
                  <a:srgbClr val="0000FF"/>
                </a:solidFill>
              </a:rPr>
              <a:t>only</a:t>
            </a:r>
            <a:endParaRPr lang="it-IT" dirty="0">
              <a:solidFill>
                <a:srgbClr val="0000FF"/>
              </a:solidFill>
            </a:endParaRPr>
          </a:p>
          <a:p>
            <a:pPr algn="ctr"/>
            <a:r>
              <a:rPr lang="it-IT" dirty="0">
                <a:solidFill>
                  <a:srgbClr val="FF0000"/>
                </a:solidFill>
              </a:rPr>
              <a:t>S1+S2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C4194DC-D928-7FE1-7C89-2A15D4CB0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417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84D05D77-8D99-D217-38EF-A201CDD067CC}"/>
              </a:ext>
            </a:extLst>
          </p:cNvPr>
          <p:cNvSpPr txBox="1"/>
          <p:nvPr/>
        </p:nvSpPr>
        <p:spPr>
          <a:xfrm>
            <a:off x="2732485" y="99475"/>
            <a:ext cx="1733398" cy="56178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3284" tIns="31639" rIns="63284" bIns="31639" anchor="t" anchorCtr="0" compatLnSpc="0">
            <a:spAutoFit/>
          </a:bodyPr>
          <a:lstStyle/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66" b="1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Rates</a:t>
            </a:r>
          </a:p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66">
              <a:solidFill>
                <a:srgbClr val="000000"/>
              </a:solidFill>
              <a:latin typeface="Liberation Sans" pitchFamily="18"/>
              <a:ea typeface="Noto Sans SC Regular" pitchFamily="2"/>
              <a:cs typeface="Droid Sans Devanagari" pitchFamily="2"/>
            </a:endParaRPr>
          </a:p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844">
              <a:solidFill>
                <a:srgbClr val="FF0000"/>
              </a:solidFill>
              <a:latin typeface="Liberation Sans" pitchFamily="18"/>
              <a:ea typeface="Noto Sans SC Regular" pitchFamily="2"/>
              <a:cs typeface="Droid Sans Devanagari" pitchFamily="2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2085407-1245-BB65-4BA0-5B29053D98AB}"/>
              </a:ext>
            </a:extLst>
          </p:cNvPr>
          <p:cNvSpPr txBox="1"/>
          <p:nvPr/>
        </p:nvSpPr>
        <p:spPr>
          <a:xfrm>
            <a:off x="512337" y="543212"/>
            <a:ext cx="2571750" cy="380702"/>
          </a:xfrm>
          <a:prstGeom prst="rect">
            <a:avLst/>
          </a:prstGeom>
          <a:noFill/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square" lIns="63284" tIns="31639" rIns="63284" bIns="31639" anchor="t" anchorCtr="0" compatLnSpc="0">
            <a:noAutofit/>
          </a:bodyPr>
          <a:lstStyle/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25">
                <a:solidFill>
                  <a:srgbClr val="FF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Psci tagged neutron:  red markers</a:t>
            </a:r>
          </a:p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25">
                <a:solidFill>
                  <a:srgbClr val="2A6099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Signal                     :   blue markers       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5116141E-BB97-78BE-DD41-92A1C01B1E4F}"/>
              </a:ext>
            </a:extLst>
          </p:cNvPr>
          <p:cNvSpPr txBox="1"/>
          <p:nvPr/>
        </p:nvSpPr>
        <p:spPr>
          <a:xfrm>
            <a:off x="5101953" y="809169"/>
            <a:ext cx="2402329" cy="395782"/>
          </a:xfrm>
          <a:prstGeom prst="rect">
            <a:avLst/>
          </a:prstGeom>
          <a:noFill/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square" lIns="63284" tIns="31639" rIns="63284" bIns="31639" anchor="t" anchorCtr="0" compatLnSpc="0">
            <a:spAutoFit/>
          </a:bodyPr>
          <a:lstStyle/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25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Solid Markers  :  small cryostat</a:t>
            </a:r>
          </a:p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125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Empty Markers:  big    cryostat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7B64477-671D-B34C-93BC-3D2CBD0F8D9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r="68557"/>
          <a:stretch>
            <a:fillRect/>
          </a:stretch>
        </p:blipFill>
        <p:spPr>
          <a:xfrm>
            <a:off x="3433833" y="1204884"/>
            <a:ext cx="5537157" cy="526902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CasellaDiTesto 8">
            <a:extLst>
              <a:ext uri="{FF2B5EF4-FFF2-40B4-BE49-F238E27FC236}">
                <a16:creationId xmlns:a16="http://schemas.microsoft.com/office/drawing/2014/main" id="{6B6EC328-BC26-E179-0C0F-0446AB57302A}"/>
              </a:ext>
            </a:extLst>
          </p:cNvPr>
          <p:cNvSpPr txBox="1"/>
          <p:nvPr/>
        </p:nvSpPr>
        <p:spPr>
          <a:xfrm>
            <a:off x="311419" y="1367644"/>
            <a:ext cx="2973585" cy="499774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4294" tIns="32147" rIns="64294" bIns="32147" anchor="t" anchorCtr="0" compatLnSpc="1">
            <a:spAutoFit/>
          </a:bodyPr>
          <a:lstStyle/>
          <a:p>
            <a:pPr defTabSz="64291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687">
                <a:solidFill>
                  <a:srgbClr val="000000"/>
                </a:solidFill>
                <a:latin typeface="Aptos"/>
              </a:rPr>
              <a:t>Blue curve: signal rate</a:t>
            </a:r>
          </a:p>
          <a:p>
            <a:pPr marL="200911" indent="-200911" defTabSz="642915"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687">
                <a:solidFill>
                  <a:srgbClr val="000000"/>
                </a:solidFill>
                <a:latin typeface="Aptos"/>
              </a:rPr>
              <a:t>Includes the effect </a:t>
            </a:r>
            <a:r>
              <a:rPr lang="it-IT" sz="1687" b="1">
                <a:solidFill>
                  <a:srgbClr val="000000"/>
                </a:solidFill>
                <a:latin typeface="Aptos"/>
              </a:rPr>
              <a:t>of total rate</a:t>
            </a:r>
            <a:r>
              <a:rPr lang="it-IT" sz="1687">
                <a:solidFill>
                  <a:srgbClr val="000000"/>
                </a:solidFill>
                <a:latin typeface="Aptos"/>
              </a:rPr>
              <a:t> and of </a:t>
            </a:r>
            <a:r>
              <a:rPr lang="it-IT" sz="1687" b="1">
                <a:solidFill>
                  <a:srgbClr val="000000"/>
                </a:solidFill>
                <a:latin typeface="Aptos"/>
              </a:rPr>
              <a:t>«good topology» </a:t>
            </a:r>
            <a:r>
              <a:rPr lang="it-IT" sz="1687">
                <a:solidFill>
                  <a:srgbClr val="000000"/>
                </a:solidFill>
                <a:latin typeface="Aptos"/>
              </a:rPr>
              <a:t>efficiency</a:t>
            </a:r>
          </a:p>
          <a:p>
            <a:pPr marL="200911" indent="-200911" defTabSz="642915"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687">
              <a:solidFill>
                <a:srgbClr val="000000"/>
              </a:solidFill>
              <a:latin typeface="Aptos"/>
            </a:endParaRPr>
          </a:p>
          <a:p>
            <a:pPr defTabSz="64291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687" b="1">
                <a:solidFill>
                  <a:srgbClr val="000000"/>
                </a:solidFill>
                <a:latin typeface="Aptos"/>
              </a:rPr>
              <a:t>Slope</a:t>
            </a:r>
            <a:r>
              <a:rPr lang="it-IT" sz="1687">
                <a:solidFill>
                  <a:srgbClr val="000000"/>
                </a:solidFill>
                <a:latin typeface="Aptos"/>
              </a:rPr>
              <a:t> in the big cryostat different for three reasons:</a:t>
            </a:r>
          </a:p>
          <a:p>
            <a:pPr marL="241093" indent="-241093" defTabSz="642915"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687">
                <a:solidFill>
                  <a:srgbClr val="000000"/>
                </a:solidFill>
                <a:latin typeface="Aptos"/>
              </a:rPr>
              <a:t>YZ beam containment in the TPC (TPC section &gt; beam spot)</a:t>
            </a:r>
          </a:p>
          <a:p>
            <a:pPr marL="241093" indent="-241093" defTabSz="642915"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687">
                <a:solidFill>
                  <a:srgbClr val="000000"/>
                </a:solidFill>
                <a:latin typeface="Aptos"/>
              </a:rPr>
              <a:t>Interaction in the passive Ar upstream</a:t>
            </a:r>
          </a:p>
          <a:p>
            <a:pPr marL="241093" indent="-241093" defTabSz="642915"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687">
                <a:solidFill>
                  <a:srgbClr val="000000"/>
                </a:solidFill>
                <a:latin typeface="Aptos"/>
              </a:rPr>
              <a:t>Increased probability of multi-hit (= bad topology) for a big TPC</a:t>
            </a:r>
          </a:p>
          <a:p>
            <a:pPr marL="241093" indent="-241093" defTabSz="642915">
              <a:buSzPct val="100000"/>
              <a:buFont typeface="Arial" pitchFamily="34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687">
              <a:solidFill>
                <a:srgbClr val="000000"/>
              </a:solidFill>
              <a:latin typeface="Aptos"/>
            </a:endParaRPr>
          </a:p>
          <a:p>
            <a:pPr defTabSz="64291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687">
                <a:solidFill>
                  <a:srgbClr val="000000"/>
                </a:solidFill>
                <a:latin typeface="Aptos"/>
              </a:rPr>
              <a:t>Same signal rate for r = 5 cm in the old cryostat and r = 10 cm in the large cryostat</a:t>
            </a:r>
          </a:p>
        </p:txBody>
      </p:sp>
      <p:sp>
        <p:nvSpPr>
          <p:cNvPr id="7" name="CasellaDiTesto 9">
            <a:extLst>
              <a:ext uri="{FF2B5EF4-FFF2-40B4-BE49-F238E27FC236}">
                <a16:creationId xmlns:a16="http://schemas.microsoft.com/office/drawing/2014/main" id="{C38ABD2E-A82C-FCFD-C92E-5EBBD3D4DDBB}"/>
              </a:ext>
            </a:extLst>
          </p:cNvPr>
          <p:cNvSpPr txBox="1"/>
          <p:nvPr/>
        </p:nvSpPr>
        <p:spPr>
          <a:xfrm>
            <a:off x="5595569" y="1858495"/>
            <a:ext cx="1908721" cy="2597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4294" tIns="32147" rIns="64294" bIns="32147" anchor="t" anchorCtr="1" compatLnSpc="1">
            <a:spAutoFit/>
          </a:bodyPr>
          <a:lstStyle/>
          <a:p>
            <a:pPr algn="ctr" defTabSz="64291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266">
                <a:solidFill>
                  <a:srgbClr val="FF0000"/>
                </a:solidFill>
                <a:latin typeface="Aptos"/>
              </a:rPr>
              <a:t>BaF AND Psci NAND TPC</a:t>
            </a:r>
          </a:p>
        </p:txBody>
      </p:sp>
      <p:sp>
        <p:nvSpPr>
          <p:cNvPr id="8" name="CasellaDiTesto 10">
            <a:extLst>
              <a:ext uri="{FF2B5EF4-FFF2-40B4-BE49-F238E27FC236}">
                <a16:creationId xmlns:a16="http://schemas.microsoft.com/office/drawing/2014/main" id="{46AEA11F-2BBD-4055-7F36-3CF51C2F714F}"/>
              </a:ext>
            </a:extLst>
          </p:cNvPr>
          <p:cNvSpPr txBox="1"/>
          <p:nvPr/>
        </p:nvSpPr>
        <p:spPr>
          <a:xfrm>
            <a:off x="5101953" y="4779250"/>
            <a:ext cx="1908721" cy="2597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4294" tIns="32147" rIns="64294" bIns="32147" anchor="t" anchorCtr="1" compatLnSpc="1">
            <a:spAutoFit/>
          </a:bodyPr>
          <a:lstStyle/>
          <a:p>
            <a:pPr algn="ctr" defTabSz="64291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266">
                <a:solidFill>
                  <a:srgbClr val="0000FF"/>
                </a:solidFill>
                <a:latin typeface="Aptos"/>
              </a:rPr>
              <a:t>BaF AND Psci AND TPC</a:t>
            </a: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FC25DE04-785A-F015-F270-08613B2BB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sp>
        <p:nvSpPr>
          <p:cNvPr id="10" name="Segnaposto numero diapositiva 9">
            <a:extLst>
              <a:ext uri="{FF2B5EF4-FFF2-40B4-BE49-F238E27FC236}">
                <a16:creationId xmlns:a16="http://schemas.microsoft.com/office/drawing/2014/main" id="{B189CC16-3D93-ADA1-F61E-F56AE3D3E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25</a:t>
            </a:fld>
            <a:endParaRPr lang="it-IT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6E895384-4249-1BB4-4995-0C25084E114D}"/>
              </a:ext>
            </a:extLst>
          </p:cNvPr>
          <p:cNvSpPr txBox="1"/>
          <p:nvPr/>
        </p:nvSpPr>
        <p:spPr>
          <a:xfrm>
            <a:off x="2571750" y="80239"/>
            <a:ext cx="3053953" cy="56178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3284" tIns="31639" rIns="63284" bIns="31639" anchor="t" anchorCtr="0" compatLnSpc="0">
            <a:spAutoFit/>
          </a:bodyPr>
          <a:lstStyle/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66" b="1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 Topologies      (Only cone=0)</a:t>
            </a:r>
          </a:p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66">
              <a:solidFill>
                <a:srgbClr val="000000"/>
              </a:solidFill>
              <a:latin typeface="Liberation Sans" pitchFamily="18"/>
              <a:ea typeface="Noto Sans SC Regular" pitchFamily="2"/>
              <a:cs typeface="Droid Sans Devanagari" pitchFamily="2"/>
            </a:endParaRPr>
          </a:p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844">
              <a:solidFill>
                <a:srgbClr val="FF0000"/>
              </a:solidFill>
              <a:latin typeface="Liberation Sans" pitchFamily="18"/>
              <a:ea typeface="Noto Sans SC Regular" pitchFamily="2"/>
              <a:cs typeface="Droid Sans Devanagari" pitchFamily="2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191E6CD-94C3-BE71-8A03-CD6FE14B812E}"/>
              </a:ext>
            </a:extLst>
          </p:cNvPr>
          <p:cNvSpPr txBox="1"/>
          <p:nvPr/>
        </p:nvSpPr>
        <p:spPr>
          <a:xfrm>
            <a:off x="3757384" y="720900"/>
            <a:ext cx="1064647" cy="2506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3284" tIns="31639" rIns="63284" bIns="31639" anchor="t" anchorCtr="0" compatLnSpc="0">
            <a:spAutoFit/>
          </a:bodyPr>
          <a:lstStyle/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66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Old Cryostat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0FACF1B-0430-A52B-1865-F2E110C9D516}"/>
              </a:ext>
            </a:extLst>
          </p:cNvPr>
          <p:cNvSpPr txBox="1"/>
          <p:nvPr/>
        </p:nvSpPr>
        <p:spPr>
          <a:xfrm>
            <a:off x="1828354" y="4416274"/>
            <a:ext cx="5334375" cy="1660039"/>
          </a:xfrm>
          <a:prstGeom prst="rect">
            <a:avLst/>
          </a:prstGeom>
          <a:solidFill>
            <a:srgbClr val="FF8000">
              <a:alpha val="20000"/>
            </a:srgbClr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square" lIns="63284" tIns="31639" rIns="63284" bIns="31639" anchor="t" anchorCtr="0" compatLnSpc="0">
            <a:spAutoFit/>
          </a:bodyPr>
          <a:lstStyle/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84" b="1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Irreducible bad topologies:</a:t>
            </a:r>
          </a:p>
          <a:p>
            <a:pPr defTabSz="642915" hangingPunct="0">
              <a:buSzPct val="45000"/>
              <a:buFont typeface="StarSymbol"/>
              <a:buChar char="●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84" b="1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10% :   </a:t>
            </a:r>
            <a:r>
              <a:rPr lang="en-US" sz="984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Inelastic Scattering / Unresolved MS / Passive Scattering in Shield and Cryostat</a:t>
            </a:r>
          </a:p>
          <a:p>
            <a:pPr defTabSz="642915" hangingPunct="0">
              <a:buSzPct val="45000"/>
              <a:buFont typeface="StarSymbol"/>
              <a:buChar char="●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84">
              <a:solidFill>
                <a:srgbClr val="000000"/>
              </a:solidFill>
              <a:latin typeface="Liberation Sans" pitchFamily="18"/>
              <a:ea typeface="Noto Sans SC Regular" pitchFamily="2"/>
              <a:cs typeface="Droid Sans Devanagari" pitchFamily="2"/>
            </a:endParaRPr>
          </a:p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84" b="1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Topology that can be improved</a:t>
            </a:r>
          </a:p>
          <a:p>
            <a:pPr defTabSz="642915" hangingPunct="0">
              <a:buSzPct val="45000"/>
              <a:buFont typeface="StarSymbol"/>
              <a:buChar char="●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84" b="1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10-20% : </a:t>
            </a:r>
            <a:r>
              <a:rPr lang="en-US" sz="984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Passive scattering in the Psci Spectrometer</a:t>
            </a:r>
          </a:p>
          <a:p>
            <a:pPr defTabSz="642915" hangingPunct="0">
              <a:buSzPct val="45000"/>
              <a:buFont typeface="StarSymbol"/>
              <a:buChar char="●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84">
              <a:solidFill>
                <a:srgbClr val="000000"/>
              </a:solidFill>
              <a:latin typeface="Liberation Sans" pitchFamily="18"/>
              <a:ea typeface="Noto Sans SC Regular" pitchFamily="2"/>
              <a:cs typeface="Droid Sans Devanagari" pitchFamily="2"/>
            </a:endParaRPr>
          </a:p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84" b="1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Topologies that get better with TPC radius:</a:t>
            </a:r>
          </a:p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84" b="1">
              <a:solidFill>
                <a:srgbClr val="000000"/>
              </a:solidFill>
              <a:latin typeface="Liberation Sans" pitchFamily="18"/>
              <a:ea typeface="Noto Sans SC Regular" pitchFamily="2"/>
              <a:cs typeface="Droid Sans Devanagari" pitchFamily="2"/>
            </a:endParaRPr>
          </a:p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84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Passive Scattering in LAr                   20% → 3%</a:t>
            </a:r>
          </a:p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84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Passive Scattering in TPC struct         8% →  2%</a:t>
            </a:r>
          </a:p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84">
              <a:solidFill>
                <a:srgbClr val="000000"/>
              </a:solidFill>
              <a:latin typeface="Liberation Sans" pitchFamily="18"/>
              <a:ea typeface="Noto Sans SC Regular" pitchFamily="2"/>
              <a:cs typeface="Droid Sans Devanagari" pitchFamily="2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E0E3990-3C63-6FCB-5F1F-996FD60BC06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50" y="1040852"/>
            <a:ext cx="9143632" cy="297750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Parentesi graffa aperta 5">
            <a:extLst>
              <a:ext uri="{FF2B5EF4-FFF2-40B4-BE49-F238E27FC236}">
                <a16:creationId xmlns:a16="http://schemas.microsoft.com/office/drawing/2014/main" id="{F87B6F0D-7CBC-1DD6-AF67-878A020FD77F}"/>
              </a:ext>
            </a:extLst>
          </p:cNvPr>
          <p:cNvSpPr/>
          <p:nvPr/>
        </p:nvSpPr>
        <p:spPr>
          <a:xfrm>
            <a:off x="4571999" y="1040852"/>
            <a:ext cx="450950" cy="268617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+- 0 0 5400000"/>
              <a:gd name="f9" fmla="val 8333"/>
              <a:gd name="f10" fmla="val 50000"/>
              <a:gd name="f11" fmla="+- 0 0 -180"/>
              <a:gd name="f12" fmla="+- 0 0 -270"/>
              <a:gd name="f13" fmla="+- 0 0 -360"/>
              <a:gd name="f14" fmla="abs f3"/>
              <a:gd name="f15" fmla="abs f4"/>
              <a:gd name="f16" fmla="abs f5"/>
              <a:gd name="f17" fmla="+- 2700000 f1 0"/>
              <a:gd name="f18" fmla="*/ f11 f0 1"/>
              <a:gd name="f19" fmla="*/ f12 f0 1"/>
              <a:gd name="f20" fmla="*/ f13 f0 1"/>
              <a:gd name="f21" fmla="?: f14 f3 1"/>
              <a:gd name="f22" fmla="?: f15 f4 1"/>
              <a:gd name="f23" fmla="?: f16 f5 1"/>
              <a:gd name="f24" fmla="+- f17 0 f1"/>
              <a:gd name="f25" fmla="*/ f18 1 f2"/>
              <a:gd name="f26" fmla="*/ f19 1 f2"/>
              <a:gd name="f27" fmla="*/ f20 1 f2"/>
              <a:gd name="f28" fmla="*/ f21 1 21600"/>
              <a:gd name="f29" fmla="*/ f22 1 21600"/>
              <a:gd name="f30" fmla="*/ 21600 f21 1"/>
              <a:gd name="f31" fmla="*/ 21600 f22 1"/>
              <a:gd name="f32" fmla="+- f24 f1 0"/>
              <a:gd name="f33" fmla="+- f25 0 f1"/>
              <a:gd name="f34" fmla="+- f26 0 f1"/>
              <a:gd name="f35" fmla="+- f27 0 f1"/>
              <a:gd name="f36" fmla="min f29 f28"/>
              <a:gd name="f37" fmla="*/ f30 1 f23"/>
              <a:gd name="f38" fmla="*/ f31 1 f23"/>
              <a:gd name="f39" fmla="*/ f32 f7 1"/>
              <a:gd name="f40" fmla="val f37"/>
              <a:gd name="f41" fmla="val f38"/>
              <a:gd name="f42" fmla="*/ f39 1 f0"/>
              <a:gd name="f43" fmla="*/ f6 f36 1"/>
              <a:gd name="f44" fmla="+- f41 0 f6"/>
              <a:gd name="f45" fmla="+- f40 0 f6"/>
              <a:gd name="f46" fmla="+- 0 0 f42"/>
              <a:gd name="f47" fmla="*/ f40 f36 1"/>
              <a:gd name="f48" fmla="*/ f41 f36 1"/>
              <a:gd name="f49" fmla="*/ f45 1 2"/>
              <a:gd name="f50" fmla="min f45 f44"/>
              <a:gd name="f51" fmla="*/ f44 f10 1"/>
              <a:gd name="f52" fmla="+- 0 0 f46"/>
              <a:gd name="f53" fmla="+- f6 f49 0"/>
              <a:gd name="f54" fmla="*/ f50 f9 1"/>
              <a:gd name="f55" fmla="*/ f51 1 100000"/>
              <a:gd name="f56" fmla="*/ f52 f0 1"/>
              <a:gd name="f57" fmla="*/ f49 f36 1"/>
              <a:gd name="f58" fmla="*/ f54 1 100000"/>
              <a:gd name="f59" fmla="*/ f56 1 f7"/>
              <a:gd name="f60" fmla="*/ f53 f36 1"/>
              <a:gd name="f61" fmla="*/ f55 f36 1"/>
              <a:gd name="f62" fmla="+- f59 0 f1"/>
              <a:gd name="f63" fmla="+- f55 f58 0"/>
              <a:gd name="f64" fmla="*/ f58 f36 1"/>
              <a:gd name="f65" fmla="cos 1 f62"/>
              <a:gd name="f66" fmla="sin 1 f62"/>
              <a:gd name="f67" fmla="*/ f63 f36 1"/>
              <a:gd name="f68" fmla="+- 0 0 f65"/>
              <a:gd name="f69" fmla="+- 0 0 f66"/>
              <a:gd name="f70" fmla="+- 0 0 f68"/>
              <a:gd name="f71" fmla="+- 0 0 f69"/>
              <a:gd name="f72" fmla="val f70"/>
              <a:gd name="f73" fmla="val f71"/>
              <a:gd name="f74" fmla="*/ f72 f49 1"/>
              <a:gd name="f75" fmla="*/ f73 f58 1"/>
              <a:gd name="f76" fmla="+- f40 0 f74"/>
              <a:gd name="f77" fmla="+- f58 0 f75"/>
              <a:gd name="f78" fmla="+- f41 f75 0"/>
              <a:gd name="f79" fmla="+- f78 0 f58"/>
              <a:gd name="f80" fmla="*/ f76 f36 1"/>
              <a:gd name="f81" fmla="*/ f77 f36 1"/>
              <a:gd name="f82" fmla="*/ f79 f3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3">
                <a:pos x="f47" y="f43"/>
              </a:cxn>
              <a:cxn ang="f34">
                <a:pos x="f43" y="f61"/>
              </a:cxn>
              <a:cxn ang="f35">
                <a:pos x="f47" y="f48"/>
              </a:cxn>
            </a:cxnLst>
            <a:rect l="f80" t="f81" r="f47" b="f82"/>
            <a:pathLst>
              <a:path stroke="0">
                <a:moveTo>
                  <a:pt x="f47" y="f48"/>
                </a:moveTo>
                <a:arcTo wR="f57" hR="f64" stAng="f1" swAng="f1"/>
                <a:lnTo>
                  <a:pt x="f60" y="f67"/>
                </a:lnTo>
                <a:arcTo wR="f57" hR="f64" stAng="f6" swAng="f8"/>
                <a:arcTo wR="f57" hR="f64" stAng="f1" swAng="f8"/>
                <a:lnTo>
                  <a:pt x="f60" y="f64"/>
                </a:lnTo>
                <a:arcTo wR="f57" hR="f64" stAng="f0" swAng="f1"/>
                <a:close/>
              </a:path>
              <a:path fill="none">
                <a:moveTo>
                  <a:pt x="f47" y="f48"/>
                </a:moveTo>
                <a:arcTo wR="f57" hR="f64" stAng="f1" swAng="f1"/>
                <a:lnTo>
                  <a:pt x="f60" y="f67"/>
                </a:lnTo>
                <a:arcTo wR="f57" hR="f64" stAng="f6" swAng="f8"/>
                <a:arcTo wR="f57" hR="f64" stAng="f1" swAng="f8"/>
                <a:lnTo>
                  <a:pt x="f60" y="f64"/>
                </a:lnTo>
                <a:arcTo wR="f57" hR="f64" stAng="f0" swAng="f1"/>
              </a:path>
            </a:pathLst>
          </a:custGeom>
          <a:noFill/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64294" tIns="32147" rIns="64294" bIns="32147" anchor="ctr" anchorCtr="1" compatLnSpc="1">
            <a:noAutofit/>
          </a:bodyPr>
          <a:lstStyle/>
          <a:p>
            <a:pPr algn="ctr" defTabSz="64291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it-IT" sz="1266">
              <a:solidFill>
                <a:srgbClr val="000000"/>
              </a:solidFill>
              <a:latin typeface="Aptos"/>
            </a:endParaRPr>
          </a:p>
        </p:txBody>
      </p:sp>
      <p:cxnSp>
        <p:nvCxnSpPr>
          <p:cNvPr id="7" name="Connettore 2 7">
            <a:extLst>
              <a:ext uri="{FF2B5EF4-FFF2-40B4-BE49-F238E27FC236}">
                <a16:creationId xmlns:a16="http://schemas.microsoft.com/office/drawing/2014/main" id="{EBABBAD0-3097-C6F0-75D6-B81EDEB4280D}"/>
              </a:ext>
            </a:extLst>
          </p:cNvPr>
          <p:cNvCxnSpPr/>
          <p:nvPr/>
        </p:nvCxnSpPr>
        <p:spPr>
          <a:xfrm flipV="1">
            <a:off x="3596432" y="2370832"/>
            <a:ext cx="1074914" cy="532436"/>
          </a:xfrm>
          <a:prstGeom prst="straightConnector1">
            <a:avLst/>
          </a:prstGeom>
          <a:noFill/>
          <a:ln w="19046" cap="flat">
            <a:solidFill>
              <a:srgbClr val="000000"/>
            </a:solidFill>
            <a:prstDash val="solid"/>
            <a:miter/>
            <a:tailEnd type="arrow"/>
          </a:ln>
        </p:spPr>
      </p:cxnSp>
      <p:sp>
        <p:nvSpPr>
          <p:cNvPr id="8" name="CasellaDiTesto 8">
            <a:extLst>
              <a:ext uri="{FF2B5EF4-FFF2-40B4-BE49-F238E27FC236}">
                <a16:creationId xmlns:a16="http://schemas.microsoft.com/office/drawing/2014/main" id="{E7591CB8-8627-1CA0-99E1-386CD932686F}"/>
              </a:ext>
            </a:extLst>
          </p:cNvPr>
          <p:cNvSpPr txBox="1"/>
          <p:nvPr/>
        </p:nvSpPr>
        <p:spPr>
          <a:xfrm rot="19986200">
            <a:off x="3308197" y="2300527"/>
            <a:ext cx="1266902" cy="28126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4294" tIns="32147" rIns="64294" bIns="32147" anchor="t" anchorCtr="1" compatLnSpc="1">
            <a:spAutoFit/>
          </a:bodyPr>
          <a:lstStyle/>
          <a:p>
            <a:pPr algn="ctr" defTabSz="642915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it-IT" sz="1406">
                <a:solidFill>
                  <a:srgbClr val="000000"/>
                </a:solidFill>
                <a:latin typeface="Aptos"/>
              </a:rPr>
              <a:t>breakdown</a:t>
            </a:r>
          </a:p>
        </p:txBody>
      </p:sp>
      <p:sp>
        <p:nvSpPr>
          <p:cNvPr id="9" name="Segnaposto piè di pagina 8">
            <a:extLst>
              <a:ext uri="{FF2B5EF4-FFF2-40B4-BE49-F238E27FC236}">
                <a16:creationId xmlns:a16="http://schemas.microsoft.com/office/drawing/2014/main" id="{60C3EC06-7AD7-0147-2F94-E052F64FA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sp>
        <p:nvSpPr>
          <p:cNvPr id="10" name="Segnaposto numero diapositiva 9">
            <a:extLst>
              <a:ext uri="{FF2B5EF4-FFF2-40B4-BE49-F238E27FC236}">
                <a16:creationId xmlns:a16="http://schemas.microsoft.com/office/drawing/2014/main" id="{42B11DF8-D456-D3D7-3346-B82999C84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26</a:t>
            </a:fld>
            <a:endParaRPr lang="it-IT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2">
            <a:extLst>
              <a:ext uri="{FF2B5EF4-FFF2-40B4-BE49-F238E27FC236}">
                <a16:creationId xmlns:a16="http://schemas.microsoft.com/office/drawing/2014/main" id="{DD3F9032-D204-1421-083E-9D276FDE6B5A}"/>
              </a:ext>
            </a:extLst>
          </p:cNvPr>
          <p:cNvSpPr txBox="1"/>
          <p:nvPr/>
        </p:nvSpPr>
        <p:spPr>
          <a:xfrm>
            <a:off x="4037088" y="482454"/>
            <a:ext cx="1588615" cy="312810"/>
          </a:xfrm>
          <a:prstGeom prst="rect">
            <a:avLst/>
          </a:prstGeom>
          <a:noFill/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square" lIns="63284" tIns="31639" rIns="63284" bIns="31639" anchor="t" anchorCtr="0" compatLnSpc="0">
            <a:spAutoFit/>
          </a:bodyPr>
          <a:lstStyle/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44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Solid Markers  :  small cryostat</a:t>
            </a:r>
          </a:p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44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Empty Markers:  big    cryostat</a:t>
            </a:r>
          </a:p>
        </p:txBody>
      </p:sp>
      <p:sp>
        <p:nvSpPr>
          <p:cNvPr id="3" name="CasellaDiTesto 3">
            <a:extLst>
              <a:ext uri="{FF2B5EF4-FFF2-40B4-BE49-F238E27FC236}">
                <a16:creationId xmlns:a16="http://schemas.microsoft.com/office/drawing/2014/main" id="{DB06F835-BC13-0592-A995-4FD730749E66}"/>
              </a:ext>
            </a:extLst>
          </p:cNvPr>
          <p:cNvSpPr txBox="1"/>
          <p:nvPr/>
        </p:nvSpPr>
        <p:spPr>
          <a:xfrm>
            <a:off x="1125141" y="4018359"/>
            <a:ext cx="2732484" cy="499208"/>
          </a:xfrm>
          <a:prstGeom prst="rect">
            <a:avLst/>
          </a:prstGeom>
          <a:solidFill>
            <a:srgbClr val="FF8000">
              <a:alpha val="10000"/>
            </a:srgbClr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square" lIns="63284" tIns="31639" rIns="63284" bIns="31639" anchor="t" anchorCtr="0" compatLnSpc="0">
            <a:spAutoFit/>
          </a:bodyPr>
          <a:lstStyle/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84" b="1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The same three effects mentioned for the signal sample drive the behaviour observed.</a:t>
            </a:r>
          </a:p>
        </p:txBody>
      </p:sp>
      <p:sp>
        <p:nvSpPr>
          <p:cNvPr id="4" name="CasellaDiTesto 5">
            <a:extLst>
              <a:ext uri="{FF2B5EF4-FFF2-40B4-BE49-F238E27FC236}">
                <a16:creationId xmlns:a16="http://schemas.microsoft.com/office/drawing/2014/main" id="{B3D79EAD-7F36-CCCC-5012-2D8C6B722410}"/>
              </a:ext>
            </a:extLst>
          </p:cNvPr>
          <p:cNvSpPr txBox="1"/>
          <p:nvPr/>
        </p:nvSpPr>
        <p:spPr>
          <a:xfrm>
            <a:off x="3159208" y="174152"/>
            <a:ext cx="3053953" cy="56178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3284" tIns="31639" rIns="63284" bIns="31639" anchor="t" anchorCtr="0" compatLnSpc="0">
            <a:spAutoFit/>
          </a:bodyPr>
          <a:lstStyle/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66" b="1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 TPC (single) rates</a:t>
            </a:r>
          </a:p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66">
              <a:solidFill>
                <a:srgbClr val="000000"/>
              </a:solidFill>
              <a:latin typeface="Liberation Sans" pitchFamily="18"/>
              <a:ea typeface="Noto Sans SC Regular" pitchFamily="2"/>
              <a:cs typeface="Droid Sans Devanagari" pitchFamily="2"/>
            </a:endParaRPr>
          </a:p>
          <a:p>
            <a:pPr defTabSz="642915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844">
              <a:solidFill>
                <a:srgbClr val="FF0000"/>
              </a:solidFill>
              <a:latin typeface="Liberation Sans" pitchFamily="18"/>
              <a:ea typeface="Noto Sans SC Regular" pitchFamily="2"/>
              <a:cs typeface="Droid Sans Devanagari" pitchFamily="2"/>
            </a:endParaRPr>
          </a:p>
        </p:txBody>
      </p:sp>
      <p:sp>
        <p:nvSpPr>
          <p:cNvPr id="5" name="CasellaDiTesto 6">
            <a:extLst>
              <a:ext uri="{FF2B5EF4-FFF2-40B4-BE49-F238E27FC236}">
                <a16:creationId xmlns:a16="http://schemas.microsoft.com/office/drawing/2014/main" id="{6E10D072-7AE8-E87D-8BA1-9EB1A6A181FE}"/>
              </a:ext>
            </a:extLst>
          </p:cNvPr>
          <p:cNvSpPr txBox="1"/>
          <p:nvPr/>
        </p:nvSpPr>
        <p:spPr>
          <a:xfrm>
            <a:off x="4822031" y="4179094"/>
            <a:ext cx="3445283" cy="264473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63284" tIns="31639" rIns="63284" bIns="31639" anchor="t" anchorCtr="0" compatLnSpc="0">
            <a:spAutoFit/>
          </a:bodyPr>
          <a:lstStyle/>
          <a:p>
            <a:pPr defTabSz="642915" hangingPunct="0">
              <a:buSzPct val="45000"/>
              <a:buFont typeface="StarSymbol"/>
              <a:buChar char="●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84" u="sng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Gamma/Neutron candidate</a:t>
            </a:r>
            <a:r>
              <a:rPr lang="en-US" sz="984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:  </a:t>
            </a:r>
          </a:p>
          <a:p>
            <a:pPr defTabSz="642915" hangingPunct="0">
              <a:buSzPct val="45000"/>
              <a:buFont typeface="StarSymbol"/>
              <a:buChar char="●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84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     →  Single Scatters , S1&gt;100 &amp;&amp; f100 compatible</a:t>
            </a:r>
          </a:p>
          <a:p>
            <a:pPr defTabSz="642915" hangingPunct="0">
              <a:buSzPct val="45000"/>
              <a:buFont typeface="StarSymbol"/>
              <a:buChar char="●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84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     →  S2 only and S1&lt;100  </a:t>
            </a:r>
            <a:r>
              <a:rPr lang="en-US" sz="703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(this population is counted in both types)</a:t>
            </a:r>
          </a:p>
          <a:p>
            <a:pPr defTabSz="642915" hangingPunct="0">
              <a:buSzPct val="45000"/>
              <a:buFont typeface="StarSymbol"/>
              <a:buChar char="●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84" u="sng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Double Hit:</a:t>
            </a:r>
          </a:p>
          <a:p>
            <a:pPr defTabSz="642915" hangingPunct="0">
              <a:buSzPct val="45000"/>
              <a:buFont typeface="StarSymbol"/>
              <a:buChar char="●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84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   S1&gt;100 &amp;&amp; f100&gt;0.5 &amp;&amp; Multiple S2</a:t>
            </a:r>
          </a:p>
          <a:p>
            <a:pPr defTabSz="642915" hangingPunct="0">
              <a:buSzPct val="45000"/>
              <a:buFont typeface="StarSymbol"/>
              <a:buChar char="●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84">
              <a:solidFill>
                <a:srgbClr val="000000"/>
              </a:solidFill>
              <a:latin typeface="Liberation Sans" pitchFamily="18"/>
              <a:ea typeface="Noto Sans SC Regular" pitchFamily="2"/>
              <a:cs typeface="Droid Sans Devanagari" pitchFamily="2"/>
            </a:endParaRPr>
          </a:p>
          <a:p>
            <a:pPr defTabSz="642915" hangingPunct="0">
              <a:buSzPct val="45000"/>
              <a:buFont typeface="StarSymbol"/>
              <a:buChar char="●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84">
              <a:solidFill>
                <a:srgbClr val="000000"/>
              </a:solidFill>
              <a:latin typeface="Liberation Sans" pitchFamily="18"/>
              <a:ea typeface="Noto Sans SC Regular" pitchFamily="2"/>
              <a:cs typeface="Droid Sans Devanagari" pitchFamily="2"/>
            </a:endParaRPr>
          </a:p>
          <a:p>
            <a:pPr defTabSz="642915" hangingPunct="0">
              <a:buSzPct val="45000"/>
              <a:buFont typeface="StarSymbol"/>
              <a:buChar char="●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84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The double hit rate is the base population for scattering angle calculation on the basis of LAr only.</a:t>
            </a:r>
          </a:p>
          <a:p>
            <a:pPr defTabSz="642915" hangingPunct="0">
              <a:buSzPct val="45000"/>
              <a:buFont typeface="StarSymbol"/>
              <a:buChar char="●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84">
              <a:solidFill>
                <a:srgbClr val="000000"/>
              </a:solidFill>
              <a:latin typeface="Liberation Sans" pitchFamily="18"/>
              <a:ea typeface="Noto Sans SC Regular" pitchFamily="2"/>
              <a:cs typeface="Droid Sans Devanagari" pitchFamily="2"/>
            </a:endParaRPr>
          </a:p>
          <a:p>
            <a:pPr defTabSz="642915" hangingPunct="0">
              <a:buSzPct val="45000"/>
              <a:buFont typeface="StarSymbol"/>
              <a:buChar char="●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84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The rate is 3 [Hz]</a:t>
            </a:r>
            <a:r>
              <a:rPr lang="en-US" sz="773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 (Old cryo r=5 [cm])</a:t>
            </a:r>
            <a:r>
              <a:rPr lang="en-US" sz="984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 and 10 [Hz] </a:t>
            </a:r>
            <a:r>
              <a:rPr lang="en-US" sz="773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(New cryo r=10 [cm])</a:t>
            </a:r>
          </a:p>
          <a:p>
            <a:pPr defTabSz="642915" hangingPunct="0">
              <a:buSzPct val="45000"/>
              <a:buFont typeface="StarSymbol"/>
              <a:buChar char="●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84">
              <a:solidFill>
                <a:srgbClr val="000000"/>
              </a:solidFill>
              <a:latin typeface="Liberation Sans" pitchFamily="18"/>
              <a:ea typeface="Noto Sans SC Regular" pitchFamily="2"/>
              <a:cs typeface="Droid Sans Devanagari" pitchFamily="2"/>
            </a:endParaRPr>
          </a:p>
          <a:p>
            <a:pPr defTabSz="642915" hangingPunct="0">
              <a:buSzPct val="45000"/>
              <a:buFont typeface="StarSymbol"/>
              <a:buChar char="●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84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If BaF is required in coincidence ~1.5 / 5 [Hz]</a:t>
            </a:r>
          </a:p>
          <a:p>
            <a:pPr defTabSz="642915" hangingPunct="0">
              <a:buSzPct val="45000"/>
              <a:buFont typeface="StarSymbol"/>
              <a:buChar char="●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84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 </a:t>
            </a:r>
          </a:p>
          <a:p>
            <a:pPr defTabSz="642915" hangingPunct="0">
              <a:buSzPct val="45000"/>
              <a:buFont typeface="StarSymbol"/>
              <a:buChar char="●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84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 </a:t>
            </a:r>
          </a:p>
          <a:p>
            <a:pPr defTabSz="642915" hangingPunct="0">
              <a:buSzPct val="45000"/>
              <a:buFont typeface="StarSymbol"/>
              <a:buChar char="●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984">
              <a:solidFill>
                <a:srgbClr val="000000"/>
              </a:solidFill>
              <a:latin typeface="Liberation Sans" pitchFamily="18"/>
              <a:ea typeface="Noto Sans SC Regular" pitchFamily="2"/>
              <a:cs typeface="Droid Sans Devanagari" pitchFamily="2"/>
            </a:endParaRPr>
          </a:p>
          <a:p>
            <a:pPr defTabSz="642915" hangingPunct="0">
              <a:buSzPct val="45000"/>
              <a:buFont typeface="StarSymbol"/>
              <a:buChar char="●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984">
                <a:solidFill>
                  <a:srgbClr val="000000"/>
                </a:solidFill>
                <a:latin typeface="Liberation Sans" pitchFamily="18"/>
                <a:ea typeface="Noto Sans SC Regular" pitchFamily="2"/>
                <a:cs typeface="Droid Sans Devanagari" pitchFamily="2"/>
              </a:rPr>
              <a:t>     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2DC393BA-CE3F-35A8-8005-1907B6BB563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8227" y="1058313"/>
            <a:ext cx="9143632" cy="279931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D9DFD5D7-46A1-213D-0D97-D021B9268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5AB3624F-5248-49CB-CD22-C751A72C9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27</a:t>
            </a:fld>
            <a:endParaRPr lang="it-I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6EEA77A-0731-1208-9BB7-8C0EE6DF9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179" y="423932"/>
            <a:ext cx="5334553" cy="821699"/>
          </a:xfrm>
        </p:spPr>
        <p:txBody>
          <a:bodyPr/>
          <a:lstStyle/>
          <a:p>
            <a:r>
              <a:rPr lang="it-IT" dirty="0"/>
              <a:t>The working </a:t>
            </a:r>
            <a:r>
              <a:rPr lang="it-IT" dirty="0" err="1"/>
              <a:t>principle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DE0B351-0F9D-CC61-4C06-706DA671C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pic>
        <p:nvPicPr>
          <p:cNvPr id="6" name="252cf_2.png" descr="252cf_2.png">
            <a:extLst>
              <a:ext uri="{FF2B5EF4-FFF2-40B4-BE49-F238E27FC236}">
                <a16:creationId xmlns:a16="http://schemas.microsoft.com/office/drawing/2014/main" id="{81F771DF-ACD0-6400-3002-A0B4DD9DA2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92" t="9778"/>
          <a:stretch/>
        </p:blipFill>
        <p:spPr>
          <a:xfrm>
            <a:off x="5623197" y="871345"/>
            <a:ext cx="3413299" cy="223224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F6FA59F5-B823-0926-97F0-EC50FC700F59}"/>
              </a:ext>
            </a:extLst>
          </p:cNvPr>
          <p:cNvSpPr txBox="1">
            <a:spLocks/>
          </p:cNvSpPr>
          <p:nvPr/>
        </p:nvSpPr>
        <p:spPr>
          <a:xfrm>
            <a:off x="35496" y="1196752"/>
            <a:ext cx="5688632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u="sng" dirty="0"/>
              <a:t>Strategy</a:t>
            </a:r>
            <a:r>
              <a:rPr lang="it-IT" dirty="0"/>
              <a:t>: Produce </a:t>
            </a:r>
            <a:r>
              <a:rPr lang="it-IT" b="1" dirty="0"/>
              <a:t>Ar </a:t>
            </a:r>
            <a:r>
              <a:rPr lang="it-IT" b="1" dirty="0" err="1"/>
              <a:t>recoils</a:t>
            </a:r>
            <a:r>
              <a:rPr lang="it-IT" b="1" dirty="0"/>
              <a:t> </a:t>
            </a:r>
            <a:r>
              <a:rPr lang="it-IT" dirty="0"/>
              <a:t>of </a:t>
            </a:r>
            <a:r>
              <a:rPr lang="it-IT" b="1" dirty="0" err="1"/>
              <a:t>known</a:t>
            </a:r>
            <a:r>
              <a:rPr lang="it-IT" b="1" dirty="0"/>
              <a:t> energy </a:t>
            </a:r>
            <a:r>
              <a:rPr lang="it-IT" dirty="0"/>
              <a:t>in the TPC by </a:t>
            </a:r>
            <a:r>
              <a:rPr lang="it-IT" b="1" dirty="0"/>
              <a:t>(</a:t>
            </a:r>
            <a:r>
              <a:rPr lang="it-IT" b="1" dirty="0" err="1"/>
              <a:t>n,n</a:t>
            </a:r>
            <a:r>
              <a:rPr lang="it-IT" b="1" dirty="0"/>
              <a:t>')</a:t>
            </a:r>
          </a:p>
          <a:p>
            <a:r>
              <a:rPr lang="it-IT" dirty="0" err="1"/>
              <a:t>Neutrons</a:t>
            </a:r>
            <a:r>
              <a:rPr lang="it-IT" dirty="0"/>
              <a:t> from a </a:t>
            </a:r>
            <a:r>
              <a:rPr lang="it-IT" b="1" baseline="30000" dirty="0"/>
              <a:t>252</a:t>
            </a:r>
            <a:r>
              <a:rPr lang="it-IT" b="1" dirty="0"/>
              <a:t>Cf </a:t>
            </a:r>
            <a:r>
              <a:rPr lang="it-IT" b="1" dirty="0" err="1"/>
              <a:t>fission</a:t>
            </a:r>
            <a:r>
              <a:rPr lang="it-IT" b="1" dirty="0"/>
              <a:t> source </a:t>
            </a:r>
          </a:p>
          <a:p>
            <a:pPr lvl="1"/>
            <a:r>
              <a:rPr lang="it-IT" dirty="0" err="1"/>
              <a:t>Neutrons</a:t>
            </a:r>
            <a:r>
              <a:rPr lang="it-IT" dirty="0"/>
              <a:t> </a:t>
            </a:r>
            <a:r>
              <a:rPr lang="it-IT" dirty="0">
                <a:solidFill>
                  <a:srgbClr val="0000FF"/>
                </a:solidFill>
              </a:rPr>
              <a:t>O(2 MeV) </a:t>
            </a:r>
            <a:r>
              <a:rPr lang="it-IT" dirty="0">
                <a:sym typeface="Wingdings" panose="05000000000000000000" pitchFamily="2" charset="2"/>
              </a:rPr>
              <a:t>and up to</a:t>
            </a:r>
            <a:r>
              <a:rPr lang="it-IT" dirty="0">
                <a:solidFill>
                  <a:srgbClr val="0000FF"/>
                </a:solidFill>
                <a:sym typeface="Symbol"/>
              </a:rPr>
              <a:t> 10 MeV</a:t>
            </a:r>
          </a:p>
          <a:p>
            <a:pPr lvl="1"/>
            <a:r>
              <a:rPr lang="it-IT" dirty="0">
                <a:sym typeface="Symbol"/>
              </a:rPr>
              <a:t>Appropriate to produce </a:t>
            </a:r>
            <a:r>
              <a:rPr lang="it-IT" dirty="0" err="1">
                <a:sym typeface="Symbol"/>
              </a:rPr>
              <a:t>recoils</a:t>
            </a:r>
            <a:r>
              <a:rPr lang="it-IT" dirty="0">
                <a:sym typeface="Symbol"/>
              </a:rPr>
              <a:t> of </a:t>
            </a:r>
            <a:r>
              <a:rPr lang="it-IT" dirty="0">
                <a:solidFill>
                  <a:srgbClr val="0000FF"/>
                </a:solidFill>
                <a:sym typeface="Symbol"/>
              </a:rPr>
              <a:t>a </a:t>
            </a:r>
            <a:r>
              <a:rPr lang="it-IT" dirty="0" err="1">
                <a:solidFill>
                  <a:srgbClr val="0000FF"/>
                </a:solidFill>
                <a:sym typeface="Symbol"/>
              </a:rPr>
              <a:t>few</a:t>
            </a:r>
            <a:r>
              <a:rPr lang="it-IT" dirty="0">
                <a:solidFill>
                  <a:srgbClr val="0000FF"/>
                </a:solidFill>
                <a:sym typeface="Symbol"/>
              </a:rPr>
              <a:t> </a:t>
            </a:r>
            <a:r>
              <a:rPr lang="it-IT" dirty="0" err="1">
                <a:solidFill>
                  <a:srgbClr val="0000FF"/>
                </a:solidFill>
                <a:sym typeface="Symbol"/>
              </a:rPr>
              <a:t>keV</a:t>
            </a:r>
            <a:endParaRPr lang="it-IT" dirty="0">
              <a:solidFill>
                <a:srgbClr val="0000FF"/>
              </a:solidFill>
              <a:sym typeface="Symbol"/>
            </a:endParaRPr>
          </a:p>
        </p:txBody>
      </p:sp>
      <p:pic>
        <p:nvPicPr>
          <p:cNvPr id="15" name="Immagine" descr="Immagine">
            <a:extLst>
              <a:ext uri="{FF2B5EF4-FFF2-40B4-BE49-F238E27FC236}">
                <a16:creationId xmlns:a16="http://schemas.microsoft.com/office/drawing/2014/main" id="{15552582-2538-40D8-88DC-FCECA87969B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998" y="4656715"/>
            <a:ext cx="4701493" cy="553125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3E455BB1-68EE-7334-0825-A5A255A467CD}"/>
              </a:ext>
            </a:extLst>
          </p:cNvPr>
          <p:cNvCxnSpPr>
            <a:cxnSpLocks/>
          </p:cNvCxnSpPr>
          <p:nvPr/>
        </p:nvCxnSpPr>
        <p:spPr>
          <a:xfrm flipH="1" flipV="1">
            <a:off x="5164043" y="5035795"/>
            <a:ext cx="128037" cy="3567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7BC1D0DA-F11F-1093-8E7A-64DD1C49B800}"/>
              </a:ext>
            </a:extLst>
          </p:cNvPr>
          <p:cNvCxnSpPr>
            <a:cxnSpLocks/>
          </p:cNvCxnSpPr>
          <p:nvPr/>
        </p:nvCxnSpPr>
        <p:spPr>
          <a:xfrm flipV="1">
            <a:off x="8300399" y="5080154"/>
            <a:ext cx="24414" cy="4443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99946FA3-D5C7-D2BE-AF5A-17E6D5A5BAC0}"/>
              </a:ext>
            </a:extLst>
          </p:cNvPr>
          <p:cNvGrpSpPr/>
          <p:nvPr/>
        </p:nvGrpSpPr>
        <p:grpSpPr>
          <a:xfrm>
            <a:off x="170893" y="4205620"/>
            <a:ext cx="4545123" cy="2679764"/>
            <a:chOff x="170893" y="4133612"/>
            <a:chExt cx="4545123" cy="2679764"/>
          </a:xfrm>
        </p:grpSpPr>
        <p:pic>
          <p:nvPicPr>
            <p:cNvPr id="8" name="Immagine 7" descr="Immagine che contiene testo, diagramma, cerchio, Carattere&#10;&#10;Descrizione generata automaticamente">
              <a:extLst>
                <a:ext uri="{FF2B5EF4-FFF2-40B4-BE49-F238E27FC236}">
                  <a16:creationId xmlns:a16="http://schemas.microsoft.com/office/drawing/2014/main" id="{BE6B121E-B135-138D-33A2-69F5ACF9DD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502"/>
            <a:stretch/>
          </p:blipFill>
          <p:spPr>
            <a:xfrm>
              <a:off x="646594" y="4133612"/>
              <a:ext cx="2932135" cy="2062273"/>
            </a:xfrm>
            <a:prstGeom prst="rect">
              <a:avLst/>
            </a:prstGeom>
          </p:spPr>
        </p:pic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0E79C9BB-E11C-439E-4383-762CFE71D721}"/>
                </a:ext>
              </a:extLst>
            </p:cNvPr>
            <p:cNvSpPr/>
            <p:nvPr/>
          </p:nvSpPr>
          <p:spPr>
            <a:xfrm rot="18672385">
              <a:off x="3019107" y="6064063"/>
              <a:ext cx="371890" cy="556399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16CBF84E-9AFC-BFFA-190B-76F952F0B220}"/>
                </a:ext>
              </a:extLst>
            </p:cNvPr>
            <p:cNvSpPr txBox="1"/>
            <p:nvPr/>
          </p:nvSpPr>
          <p:spPr>
            <a:xfrm>
              <a:off x="3659316" y="6444044"/>
              <a:ext cx="1056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/>
                <a:t>Detector</a:t>
              </a:r>
            </a:p>
          </p:txBody>
        </p:sp>
        <p:pic>
          <p:nvPicPr>
            <p:cNvPr id="12" name="Immagine 11" descr="Immagine che contiene cerchio, simbolo, logo&#10;&#10;Descrizione generata automaticamente">
              <a:extLst>
                <a:ext uri="{FF2B5EF4-FFF2-40B4-BE49-F238E27FC236}">
                  <a16:creationId xmlns:a16="http://schemas.microsoft.com/office/drawing/2014/main" id="{A800B3DA-E192-F2B7-62B7-331DCC29A27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0893" y="4684666"/>
              <a:ext cx="644656" cy="644656"/>
            </a:xfrm>
            <a:prstGeom prst="rect">
              <a:avLst/>
            </a:prstGeom>
          </p:spPr>
        </p:pic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FF6F9DFE-EC66-B8EC-49DE-2FD2C75A0DE2}"/>
                </a:ext>
              </a:extLst>
            </p:cNvPr>
            <p:cNvSpPr txBox="1"/>
            <p:nvPr/>
          </p:nvSpPr>
          <p:spPr>
            <a:xfrm>
              <a:off x="339848" y="4500000"/>
              <a:ext cx="6703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aseline="30000" dirty="0"/>
                <a:t>252</a:t>
              </a:r>
              <a:r>
                <a:rPr lang="it-IT" dirty="0"/>
                <a:t>Cf</a:t>
              </a:r>
            </a:p>
          </p:txBody>
        </p:sp>
        <p:sp>
          <p:nvSpPr>
            <p:cNvPr id="22" name="Freccia a destra 21">
              <a:extLst>
                <a:ext uri="{FF2B5EF4-FFF2-40B4-BE49-F238E27FC236}">
                  <a16:creationId xmlns:a16="http://schemas.microsoft.com/office/drawing/2014/main" id="{DD79ADD3-6828-1F20-A4B2-38A429B28F69}"/>
                </a:ext>
              </a:extLst>
            </p:cNvPr>
            <p:cNvSpPr/>
            <p:nvPr/>
          </p:nvSpPr>
          <p:spPr>
            <a:xfrm rot="1872723">
              <a:off x="3541170" y="4578308"/>
              <a:ext cx="375962" cy="242529"/>
            </a:xfrm>
            <a:prstGeom prst="rightArrow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3" name="Rettangolo 22">
              <a:extLst>
                <a:ext uri="{FF2B5EF4-FFF2-40B4-BE49-F238E27FC236}">
                  <a16:creationId xmlns:a16="http://schemas.microsoft.com/office/drawing/2014/main" id="{BFDDE7EF-CF29-183E-4029-8B7374FFEFC1}"/>
                </a:ext>
              </a:extLst>
            </p:cNvPr>
            <p:cNvSpPr/>
            <p:nvPr/>
          </p:nvSpPr>
          <p:spPr>
            <a:xfrm>
              <a:off x="339848" y="5544293"/>
              <a:ext cx="284415" cy="339027"/>
            </a:xfrm>
            <a:prstGeom prst="rect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303D7BD4-F857-8740-87E9-3DC07DF74467}"/>
                </a:ext>
              </a:extLst>
            </p:cNvPr>
            <p:cNvSpPr txBox="1"/>
            <p:nvPr/>
          </p:nvSpPr>
          <p:spPr>
            <a:xfrm>
              <a:off x="204917" y="6011996"/>
              <a:ext cx="838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dirty="0" err="1"/>
                <a:t>tagger</a:t>
              </a:r>
              <a:endParaRPr lang="it-IT" dirty="0"/>
            </a:p>
          </p:txBody>
        </p:sp>
      </p:grp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30AB8C9-6399-E69E-CBFA-BE0B8B8417FC}"/>
              </a:ext>
            </a:extLst>
          </p:cNvPr>
          <p:cNvSpPr txBox="1"/>
          <p:nvPr/>
        </p:nvSpPr>
        <p:spPr>
          <a:xfrm>
            <a:off x="4279200" y="5445224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/>
              <a:t>Time of </a:t>
            </a:r>
            <a:r>
              <a:rPr lang="it-IT" sz="2000" dirty="0" err="1"/>
              <a:t>flight</a:t>
            </a:r>
            <a:endParaRPr lang="it-IT" sz="2000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6421BB5E-A7D7-BE3D-DA6C-320D059F77A3}"/>
              </a:ext>
            </a:extLst>
          </p:cNvPr>
          <p:cNvSpPr txBox="1"/>
          <p:nvPr/>
        </p:nvSpPr>
        <p:spPr>
          <a:xfrm>
            <a:off x="6886600" y="5449724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err="1"/>
              <a:t>Fixed</a:t>
            </a:r>
            <a:r>
              <a:rPr lang="it-IT" sz="2000" dirty="0"/>
              <a:t> by </a:t>
            </a:r>
            <a:r>
              <a:rPr lang="it-IT" sz="2000" dirty="0" err="1"/>
              <a:t>geometry</a:t>
            </a:r>
            <a:endParaRPr lang="it-IT" sz="20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11A89A1-E90C-E66C-A0E5-3ECDF4E810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3212976"/>
            <a:ext cx="8727827" cy="1065304"/>
          </a:xfrm>
        </p:spPr>
        <p:txBody>
          <a:bodyPr/>
          <a:lstStyle/>
          <a:p>
            <a:r>
              <a:rPr lang="it-IT" b="1" dirty="0"/>
              <a:t>Close detectors </a:t>
            </a:r>
            <a:r>
              <a:rPr lang="it-IT" dirty="0"/>
              <a:t>(BaF</a:t>
            </a:r>
            <a:r>
              <a:rPr lang="it-IT" baseline="-25000" dirty="0"/>
              <a:t>2</a:t>
            </a:r>
            <a:r>
              <a:rPr lang="it-IT" dirty="0"/>
              <a:t>) to tag </a:t>
            </a:r>
            <a:r>
              <a:rPr lang="it-IT" dirty="0" err="1">
                <a:solidFill>
                  <a:srgbClr val="0000FF"/>
                </a:solidFill>
              </a:rPr>
              <a:t>fission</a:t>
            </a:r>
            <a:r>
              <a:rPr lang="it-IT" dirty="0">
                <a:solidFill>
                  <a:srgbClr val="0000FF"/>
                </a:solidFill>
              </a:rPr>
              <a:t> events</a:t>
            </a:r>
          </a:p>
          <a:p>
            <a:r>
              <a:rPr lang="it-IT" b="1" dirty="0" err="1"/>
              <a:t>Neutron</a:t>
            </a:r>
            <a:r>
              <a:rPr lang="it-IT" b="1" dirty="0"/>
              <a:t> </a:t>
            </a:r>
            <a:r>
              <a:rPr lang="it-IT" b="1" dirty="0" err="1"/>
              <a:t>spectrometer</a:t>
            </a:r>
            <a:r>
              <a:rPr lang="it-IT" b="1" dirty="0"/>
              <a:t> </a:t>
            </a:r>
            <a:r>
              <a:rPr lang="it-IT" dirty="0"/>
              <a:t>to </a:t>
            </a:r>
            <a:r>
              <a:rPr lang="it-IT" dirty="0" err="1"/>
              <a:t>detect</a:t>
            </a:r>
            <a:r>
              <a:rPr lang="it-IT" dirty="0"/>
              <a:t> </a:t>
            </a:r>
            <a:r>
              <a:rPr lang="it-IT" dirty="0" err="1"/>
              <a:t>neutrons</a:t>
            </a:r>
            <a:r>
              <a:rPr lang="it-IT" dirty="0"/>
              <a:t> </a:t>
            </a:r>
            <a:r>
              <a:rPr lang="it-IT" dirty="0" err="1"/>
              <a:t>scattered</a:t>
            </a:r>
            <a:r>
              <a:rPr lang="it-IT" dirty="0"/>
              <a:t> off-Ar</a:t>
            </a:r>
            <a:endParaRPr lang="it-IT" dirty="0">
              <a:solidFill>
                <a:srgbClr val="0000FF"/>
              </a:solidFill>
              <a:sym typeface="Symbol"/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43156851-6767-91F9-DD50-2C9201AC898D}"/>
              </a:ext>
            </a:extLst>
          </p:cNvPr>
          <p:cNvSpPr txBox="1"/>
          <p:nvPr/>
        </p:nvSpPr>
        <p:spPr>
          <a:xfrm>
            <a:off x="5004048" y="6237312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0000FF"/>
                </a:solidFill>
              </a:rPr>
              <a:t>Two-body </a:t>
            </a:r>
            <a:r>
              <a:rPr lang="it-IT" sz="2400" b="1" dirty="0" err="1">
                <a:solidFill>
                  <a:srgbClr val="0000FF"/>
                </a:solidFill>
              </a:rPr>
              <a:t>kinematics</a:t>
            </a:r>
            <a:r>
              <a:rPr lang="it-IT" sz="2400" b="1" dirty="0">
                <a:solidFill>
                  <a:srgbClr val="0000FF"/>
                </a:solidFill>
              </a:rPr>
              <a:t>!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3A159D5-5A5F-7B85-1D96-80EF4A712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>
            <a:extLst>
              <a:ext uri="{FF2B5EF4-FFF2-40B4-BE49-F238E27FC236}">
                <a16:creationId xmlns:a16="http://schemas.microsoft.com/office/drawing/2014/main" id="{A5F6B761-71F3-9FBD-76CE-E5817FD4E5F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1131" y="1428800"/>
            <a:ext cx="7817253" cy="5366833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507288" cy="807368"/>
          </a:xfrm>
        </p:spPr>
        <p:txBody>
          <a:bodyPr>
            <a:normAutofit/>
          </a:bodyPr>
          <a:lstStyle/>
          <a:p>
            <a:r>
              <a:rPr lang="it-IT" dirty="0"/>
              <a:t>The </a:t>
            </a:r>
            <a:r>
              <a:rPr lang="it-IT" dirty="0" err="1"/>
              <a:t>ReD</a:t>
            </a:r>
            <a:r>
              <a:rPr lang="it-IT" dirty="0"/>
              <a:t> </a:t>
            </a:r>
            <a:r>
              <a:rPr lang="it-IT" dirty="0" err="1"/>
              <a:t>conceptual</a:t>
            </a:r>
            <a:r>
              <a:rPr lang="it-IT" dirty="0"/>
              <a:t> layout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78BA9E8-C935-4688-9969-17EE62C4C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41B569D1-CD7E-34C8-D837-F710A9022256}"/>
              </a:ext>
            </a:extLst>
          </p:cNvPr>
          <p:cNvCxnSpPr/>
          <p:nvPr/>
        </p:nvCxnSpPr>
        <p:spPr>
          <a:xfrm flipV="1">
            <a:off x="2195736" y="3717032"/>
            <a:ext cx="1872208" cy="72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138BD685-4ADC-3D4E-5AF8-ECF9431A1C98}"/>
              </a:ext>
            </a:extLst>
          </p:cNvPr>
          <p:cNvCxnSpPr>
            <a:cxnSpLocks/>
          </p:cNvCxnSpPr>
          <p:nvPr/>
        </p:nvCxnSpPr>
        <p:spPr>
          <a:xfrm flipV="1">
            <a:off x="2195736" y="3737189"/>
            <a:ext cx="1944216" cy="79385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A731EF87-3D8E-711C-54F0-3CB8E9DE35BA}"/>
              </a:ext>
            </a:extLst>
          </p:cNvPr>
          <p:cNvCxnSpPr>
            <a:cxnSpLocks/>
          </p:cNvCxnSpPr>
          <p:nvPr/>
        </p:nvCxnSpPr>
        <p:spPr>
          <a:xfrm flipV="1">
            <a:off x="4146377" y="3133591"/>
            <a:ext cx="2016222" cy="603598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e 10">
            <a:extLst>
              <a:ext uri="{FF2B5EF4-FFF2-40B4-BE49-F238E27FC236}">
                <a16:creationId xmlns:a16="http://schemas.microsoft.com/office/drawing/2014/main" id="{5B422178-C297-E273-9E64-1A882B0DDDBF}"/>
              </a:ext>
            </a:extLst>
          </p:cNvPr>
          <p:cNvSpPr/>
          <p:nvPr/>
        </p:nvSpPr>
        <p:spPr>
          <a:xfrm>
            <a:off x="3995936" y="3672558"/>
            <a:ext cx="144016" cy="144016"/>
          </a:xfrm>
          <a:prstGeom prst="ellips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6" name="Immagine 15" descr="Immagine che contiene parete, interni, bianco&#10;&#10;Descrizione generata automaticamente">
            <a:extLst>
              <a:ext uri="{FF2B5EF4-FFF2-40B4-BE49-F238E27FC236}">
                <a16:creationId xmlns:a16="http://schemas.microsoft.com/office/drawing/2014/main" id="{93FA6911-0765-7891-0C4E-2B5C5974815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173"/>
          <a:stretch/>
        </p:blipFill>
        <p:spPr>
          <a:xfrm>
            <a:off x="164554" y="4331239"/>
            <a:ext cx="1998482" cy="1286389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87172C20-87A4-1725-E9A8-FA40A7621B3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4112" y="3600400"/>
            <a:ext cx="476672" cy="476672"/>
          </a:xfrm>
          <a:prstGeom prst="rect">
            <a:avLst/>
          </a:prstGeom>
        </p:spPr>
      </p:pic>
      <p:pic>
        <p:nvPicPr>
          <p:cNvPr id="18" name="Immagine 17" descr="Immagine che contiene giallo&#10;&#10;Descrizione generata automaticamente">
            <a:extLst>
              <a:ext uri="{FF2B5EF4-FFF2-40B4-BE49-F238E27FC236}">
                <a16:creationId xmlns:a16="http://schemas.microsoft.com/office/drawing/2014/main" id="{01AB09CA-BDCB-7443-6C4A-7B3043166B6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51520" y="1140025"/>
            <a:ext cx="1671520" cy="1640904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C6C5EE46-3CB1-13D2-6720-C6228F3AAC3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40294" y="4093535"/>
            <a:ext cx="1414194" cy="1524093"/>
          </a:xfrm>
          <a:prstGeom prst="rect">
            <a:avLst/>
          </a:prstGeom>
        </p:spPr>
      </p:pic>
      <p:pic>
        <p:nvPicPr>
          <p:cNvPr id="6" name="IMG_6273.jpg">
            <a:extLst>
              <a:ext uri="{FF2B5EF4-FFF2-40B4-BE49-F238E27FC236}">
                <a16:creationId xmlns:a16="http://schemas.microsoft.com/office/drawing/2014/main" id="{121C6F63-1950-D9A4-67DF-C19484EA628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84796" y="2780929"/>
            <a:ext cx="1414194" cy="156663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25" name="Segnaposto contenuto 6">
            <a:extLst>
              <a:ext uri="{FF2B5EF4-FFF2-40B4-BE49-F238E27FC236}">
                <a16:creationId xmlns:a16="http://schemas.microsoft.com/office/drawing/2014/main" id="{536B42E2-6A73-BBE5-F0D6-2655236B4DC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7200" y="2957542"/>
            <a:ext cx="748416" cy="1122624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3D9F2231-E0D0-0F74-C058-D901EB68E43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6376" y="1447673"/>
            <a:ext cx="815314" cy="1083939"/>
          </a:xfrm>
          <a:prstGeom prst="rect">
            <a:avLst/>
          </a:prstGeom>
        </p:spPr>
      </p:pic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B7CAD61-9EC9-841B-F17C-3DFE637F5645}"/>
              </a:ext>
            </a:extLst>
          </p:cNvPr>
          <p:cNvSpPr txBox="1">
            <a:spLocks/>
          </p:cNvSpPr>
          <p:nvPr/>
        </p:nvSpPr>
        <p:spPr>
          <a:xfrm>
            <a:off x="4764798" y="5805264"/>
            <a:ext cx="4199690" cy="9451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/>
              <a:t>Design </a:t>
            </a:r>
            <a:r>
              <a:rPr lang="it-IT" dirty="0" err="1"/>
              <a:t>sensitivity</a:t>
            </a:r>
            <a:r>
              <a:rPr lang="it-IT" dirty="0"/>
              <a:t> in the range </a:t>
            </a:r>
            <a:r>
              <a:rPr lang="it-IT" b="1" dirty="0"/>
              <a:t>2-5 </a:t>
            </a:r>
            <a:r>
              <a:rPr lang="it-IT" b="1" dirty="0" err="1"/>
              <a:t>keV</a:t>
            </a:r>
            <a:r>
              <a:rPr lang="it-IT" b="1" baseline="-25000" dirty="0" err="1"/>
              <a:t>nr</a:t>
            </a:r>
            <a:endParaRPr lang="it-IT" b="1" baseline="-250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D47DEDF-73BC-04E2-0521-C3C2729434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7020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185359-974C-9792-967F-5290F54B2B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F2C891-67DC-D73C-592D-096BD2829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real</a:t>
            </a:r>
            <a:r>
              <a:rPr lang="it-IT" dirty="0"/>
              <a:t> </a:t>
            </a:r>
            <a:r>
              <a:rPr lang="it-IT" dirty="0" err="1"/>
              <a:t>thing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79BEF51-4C4D-983D-7109-5E2C6C0F5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pic>
        <p:nvPicPr>
          <p:cNvPr id="6" name="Immagine" descr="Immagine">
            <a:extLst>
              <a:ext uri="{FF2B5EF4-FFF2-40B4-BE49-F238E27FC236}">
                <a16:creationId xmlns:a16="http://schemas.microsoft.com/office/drawing/2014/main" id="{4CEFE83B-1FBD-B76A-54FE-60F78EA0C4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5870" y="462039"/>
            <a:ext cx="1470266" cy="1018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magine 7" descr="Immagine che contiene interni, pavimento, giallo&#10;&#10;Descrizione generata automaticamente">
            <a:extLst>
              <a:ext uri="{FF2B5EF4-FFF2-40B4-BE49-F238E27FC236}">
                <a16:creationId xmlns:a16="http://schemas.microsoft.com/office/drawing/2014/main" id="{43901165-350E-116B-218D-9DCC9BADFF8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1651116"/>
            <a:ext cx="5400600" cy="4744845"/>
          </a:xfrm>
          <a:prstGeom prst="rect">
            <a:avLst/>
          </a:prstGeom>
        </p:spPr>
      </p:pic>
      <p:pic>
        <p:nvPicPr>
          <p:cNvPr id="10" name="Immagine 9" descr="Immagine che contiene interni&#10;&#10;Descrizione generata automaticamente">
            <a:extLst>
              <a:ext uri="{FF2B5EF4-FFF2-40B4-BE49-F238E27FC236}">
                <a16:creationId xmlns:a16="http://schemas.microsoft.com/office/drawing/2014/main" id="{FDFFE79C-2588-3A76-9758-847B33149F7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4168" y="1052736"/>
            <a:ext cx="2904986" cy="5475513"/>
          </a:xfrm>
          <a:prstGeom prst="rect">
            <a:avLst/>
          </a:prstGeom>
        </p:spPr>
      </p:pic>
      <p:grpSp>
        <p:nvGrpSpPr>
          <p:cNvPr id="21" name="Gruppo 20">
            <a:extLst>
              <a:ext uri="{FF2B5EF4-FFF2-40B4-BE49-F238E27FC236}">
                <a16:creationId xmlns:a16="http://schemas.microsoft.com/office/drawing/2014/main" id="{F7AE46AB-1A46-F765-0A3E-B2812875DF7C}"/>
              </a:ext>
            </a:extLst>
          </p:cNvPr>
          <p:cNvGrpSpPr/>
          <p:nvPr/>
        </p:nvGrpSpPr>
        <p:grpSpPr>
          <a:xfrm>
            <a:off x="2483768" y="4023538"/>
            <a:ext cx="1944216" cy="917630"/>
            <a:chOff x="2483768" y="4023538"/>
            <a:chExt cx="1944216" cy="917630"/>
          </a:xfrm>
        </p:grpSpPr>
        <p:cxnSp>
          <p:nvCxnSpPr>
            <p:cNvPr id="14" name="Connettore diritto 13">
              <a:extLst>
                <a:ext uri="{FF2B5EF4-FFF2-40B4-BE49-F238E27FC236}">
                  <a16:creationId xmlns:a16="http://schemas.microsoft.com/office/drawing/2014/main" id="{4B1DB134-7870-A3C8-A430-F1499F7338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83768" y="4509120"/>
              <a:ext cx="1296144" cy="43204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diritto 15">
              <a:extLst>
                <a:ext uri="{FF2B5EF4-FFF2-40B4-BE49-F238E27FC236}">
                  <a16:creationId xmlns:a16="http://schemas.microsoft.com/office/drawing/2014/main" id="{55DA948E-49EE-4DB2-B20D-B14B77CEA9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79912" y="4023538"/>
              <a:ext cx="648072" cy="48558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AD55E58E-54C9-F0E2-B88A-D20C571FB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1828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magine 11" descr="Immagine che contiene testo, segnale, giallo, palo&#10;&#10;Descrizione generata automaticamente">
            <a:extLst>
              <a:ext uri="{FF2B5EF4-FFF2-40B4-BE49-F238E27FC236}">
                <a16:creationId xmlns:a16="http://schemas.microsoft.com/office/drawing/2014/main" id="{549DB313-2664-2AD8-1EE3-D22CE659BB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3516" y="1427032"/>
            <a:ext cx="1402281" cy="1306077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450F3C7C-2AFC-E903-F167-1C8F3CE49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410" y="350168"/>
            <a:ext cx="8229600" cy="990600"/>
          </a:xfrm>
        </p:spPr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lesson</a:t>
            </a:r>
            <a:r>
              <a:rPr lang="it-IT" dirty="0"/>
              <a:t> </a:t>
            </a:r>
            <a:r>
              <a:rPr lang="it-IT" dirty="0" err="1"/>
              <a:t>learnt</a:t>
            </a:r>
            <a:r>
              <a:rPr lang="it-IT" dirty="0"/>
              <a:t> for the new round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B8E1D05-C2C0-0EE4-A196-4BA64C56EA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190" y="1196752"/>
            <a:ext cx="8846082" cy="1751496"/>
          </a:xfrm>
        </p:spPr>
        <p:txBody>
          <a:bodyPr>
            <a:normAutofit lnSpcReduction="10000"/>
          </a:bodyPr>
          <a:lstStyle/>
          <a:p>
            <a:r>
              <a:rPr lang="it-IT" dirty="0" err="1"/>
              <a:t>ReD</a:t>
            </a:r>
            <a:r>
              <a:rPr lang="it-IT" dirty="0"/>
              <a:t> </a:t>
            </a:r>
            <a:r>
              <a:rPr lang="it-IT" dirty="0" err="1">
                <a:solidFill>
                  <a:srgbClr val="0000FF"/>
                </a:solidFill>
              </a:rPr>
              <a:t>took</a:t>
            </a:r>
            <a:r>
              <a:rPr lang="it-IT" dirty="0">
                <a:solidFill>
                  <a:srgbClr val="0000FF"/>
                </a:solidFill>
              </a:rPr>
              <a:t> data </a:t>
            </a:r>
            <a:r>
              <a:rPr lang="it-IT" dirty="0"/>
              <a:t>in Winter 2023 </a:t>
            </a:r>
            <a:r>
              <a:rPr lang="it-IT" dirty="0">
                <a:sym typeface="Wingdings" panose="05000000000000000000" pitchFamily="2" charset="2"/>
              </a:rPr>
              <a:t></a:t>
            </a:r>
            <a:r>
              <a:rPr lang="it-IT" dirty="0"/>
              <a:t> </a:t>
            </a:r>
            <a:r>
              <a:rPr lang="it-IT" dirty="0" err="1"/>
              <a:t>analysis</a:t>
            </a:r>
            <a:r>
              <a:rPr lang="it-IT" dirty="0"/>
              <a:t> in progress </a:t>
            </a:r>
            <a:endParaRPr lang="it-IT" dirty="0">
              <a:sym typeface="Wingdings" panose="05000000000000000000" pitchFamily="2" charset="2"/>
            </a:endParaRPr>
          </a:p>
          <a:p>
            <a:r>
              <a:rPr lang="it-IT" dirty="0" err="1"/>
              <a:t>Sensitivity</a:t>
            </a:r>
            <a:r>
              <a:rPr lang="it-IT" dirty="0"/>
              <a:t> </a:t>
            </a:r>
            <a:r>
              <a:rPr lang="it-IT" dirty="0" err="1">
                <a:solidFill>
                  <a:srgbClr val="0000FF"/>
                </a:solidFill>
              </a:rPr>
              <a:t>confirmed</a:t>
            </a:r>
            <a:r>
              <a:rPr lang="it-IT" dirty="0"/>
              <a:t> down to </a:t>
            </a:r>
            <a:r>
              <a:rPr lang="it-IT" b="1" dirty="0"/>
              <a:t>2 </a:t>
            </a:r>
            <a:r>
              <a:rPr lang="it-IT" b="1" dirty="0" err="1"/>
              <a:t>keV</a:t>
            </a:r>
            <a:r>
              <a:rPr lang="it-IT" b="1" baseline="-25000" dirty="0" err="1"/>
              <a:t>nr</a:t>
            </a:r>
            <a:endParaRPr lang="it-IT" dirty="0"/>
          </a:p>
          <a:p>
            <a:r>
              <a:rPr lang="it-IT" b="1" dirty="0"/>
              <a:t>Concept </a:t>
            </a:r>
            <a:r>
              <a:rPr lang="it-IT" b="1" dirty="0" err="1"/>
              <a:t>validated</a:t>
            </a:r>
            <a:r>
              <a:rPr lang="it-IT" b="1" dirty="0"/>
              <a:t>!</a:t>
            </a:r>
          </a:p>
          <a:p>
            <a:r>
              <a:rPr lang="it-IT" dirty="0" err="1"/>
              <a:t>Sensitivity</a:t>
            </a:r>
            <a:r>
              <a:rPr lang="it-IT" dirty="0"/>
              <a:t> to </a:t>
            </a:r>
            <a:r>
              <a:rPr lang="it-IT" dirty="0">
                <a:solidFill>
                  <a:srgbClr val="0000FF"/>
                </a:solidFill>
              </a:rPr>
              <a:t>screening models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DA77548-E813-8A18-3A2E-BBEEE67AD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pic>
        <p:nvPicPr>
          <p:cNvPr id="7" name="Immagine 6" descr="Immagine che contiene testo, linea, schermata, diagramma&#10;&#10;Descrizione generata automaticamente">
            <a:extLst>
              <a:ext uri="{FF2B5EF4-FFF2-40B4-BE49-F238E27FC236}">
                <a16:creationId xmlns:a16="http://schemas.microsoft.com/office/drawing/2014/main" id="{3AD41510-173D-5F73-EFE5-673E3193840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96" r="9133"/>
          <a:stretch/>
        </p:blipFill>
        <p:spPr>
          <a:xfrm>
            <a:off x="3945321" y="3357327"/>
            <a:ext cx="5012951" cy="3384041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412CA78E-18C8-B664-66C6-F601954928A3}"/>
              </a:ext>
            </a:extLst>
          </p:cNvPr>
          <p:cNvSpPr txBox="1"/>
          <p:nvPr/>
        </p:nvSpPr>
        <p:spPr>
          <a:xfrm>
            <a:off x="7329879" y="3673767"/>
            <a:ext cx="17066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00B050"/>
                </a:solidFill>
              </a:rPr>
              <a:t>DS-50 model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7A62A3B0-A62F-D218-0861-6B4DE82F74C0}"/>
              </a:ext>
            </a:extLst>
          </p:cNvPr>
          <p:cNvSpPr/>
          <p:nvPr/>
        </p:nvSpPr>
        <p:spPr>
          <a:xfrm>
            <a:off x="4514528" y="3387799"/>
            <a:ext cx="310547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P</a:t>
            </a:r>
            <a:r>
              <a:rPr lang="it-IT" sz="40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00FF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reliminary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9D71DE8-C259-9E75-F5C1-2F8AA05FD6BB}"/>
              </a:ext>
            </a:extLst>
          </p:cNvPr>
          <p:cNvSpPr txBox="1"/>
          <p:nvPr/>
        </p:nvSpPr>
        <p:spPr>
          <a:xfrm>
            <a:off x="5574050" y="3049550"/>
            <a:ext cx="3600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I. </a:t>
            </a:r>
            <a:r>
              <a:rPr lang="it-IT" sz="1400" dirty="0" err="1"/>
              <a:t>Amhad</a:t>
            </a:r>
            <a:r>
              <a:rPr lang="it-IT" sz="1400" dirty="0"/>
              <a:t> et al. </a:t>
            </a:r>
            <a:r>
              <a:rPr lang="it-IT" sz="1400" dirty="0" err="1"/>
              <a:t>PoS</a:t>
            </a:r>
            <a:r>
              <a:rPr lang="it-IT" sz="1400" dirty="0"/>
              <a:t>(TAUP2023) 052</a:t>
            </a:r>
          </a:p>
        </p:txBody>
      </p:sp>
      <p:sp>
        <p:nvSpPr>
          <p:cNvPr id="11" name="Segnaposto contenuto 2">
            <a:extLst>
              <a:ext uri="{FF2B5EF4-FFF2-40B4-BE49-F238E27FC236}">
                <a16:creationId xmlns:a16="http://schemas.microsoft.com/office/drawing/2014/main" id="{E13760F7-2840-073D-A8EB-FABF4379D414}"/>
              </a:ext>
            </a:extLst>
          </p:cNvPr>
          <p:cNvSpPr txBox="1">
            <a:spLocks/>
          </p:cNvSpPr>
          <p:nvPr/>
        </p:nvSpPr>
        <p:spPr>
          <a:xfrm>
            <a:off x="107504" y="2948248"/>
            <a:ext cx="3621640" cy="3793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err="1"/>
              <a:t>Sensitivity</a:t>
            </a:r>
            <a:r>
              <a:rPr lang="it-IT" dirty="0"/>
              <a:t> </a:t>
            </a:r>
            <a:r>
              <a:rPr lang="it-IT" b="1" dirty="0"/>
              <a:t>limited by</a:t>
            </a:r>
            <a:r>
              <a:rPr lang="it-IT" dirty="0"/>
              <a:t>:</a:t>
            </a:r>
          </a:p>
          <a:p>
            <a:pPr lvl="1"/>
            <a:r>
              <a:rPr lang="it-IT" dirty="0" err="1">
                <a:solidFill>
                  <a:srgbClr val="0000FF"/>
                </a:solidFill>
              </a:rPr>
              <a:t>Intensity</a:t>
            </a:r>
            <a:r>
              <a:rPr lang="it-IT" dirty="0"/>
              <a:t> of the </a:t>
            </a:r>
            <a:r>
              <a:rPr lang="it-IT" baseline="30000" dirty="0"/>
              <a:t>252</a:t>
            </a:r>
            <a:r>
              <a:rPr lang="it-IT" dirty="0"/>
              <a:t>Cf source: </a:t>
            </a:r>
            <a:r>
              <a:rPr lang="it-IT" dirty="0" err="1"/>
              <a:t>signal</a:t>
            </a:r>
            <a:r>
              <a:rPr lang="it-IT" dirty="0"/>
              <a:t> rate O(</a:t>
            </a:r>
            <a:r>
              <a:rPr lang="it-IT" dirty="0" err="1"/>
              <a:t>cph</a:t>
            </a:r>
            <a:r>
              <a:rPr lang="it-IT" dirty="0"/>
              <a:t>)</a:t>
            </a:r>
          </a:p>
          <a:p>
            <a:pPr lvl="1"/>
            <a:r>
              <a:rPr lang="it-IT" dirty="0" err="1"/>
              <a:t>Unfavourable</a:t>
            </a:r>
            <a:r>
              <a:rPr lang="it-IT" dirty="0"/>
              <a:t> </a:t>
            </a:r>
            <a:r>
              <a:rPr lang="it-IT" dirty="0" err="1">
                <a:solidFill>
                  <a:srgbClr val="0000FF"/>
                </a:solidFill>
              </a:rPr>
              <a:t>signal</a:t>
            </a:r>
            <a:r>
              <a:rPr lang="it-IT" dirty="0">
                <a:solidFill>
                  <a:srgbClr val="0000FF"/>
                </a:solidFill>
              </a:rPr>
              <a:t>/</a:t>
            </a:r>
            <a:r>
              <a:rPr lang="it-IT" dirty="0" err="1">
                <a:solidFill>
                  <a:srgbClr val="0000FF"/>
                </a:solidFill>
              </a:rPr>
              <a:t>accidental</a:t>
            </a:r>
            <a:r>
              <a:rPr lang="it-IT" dirty="0">
                <a:solidFill>
                  <a:srgbClr val="0000FF"/>
                </a:solidFill>
              </a:rPr>
              <a:t> ratio</a:t>
            </a:r>
          </a:p>
          <a:p>
            <a:pPr lvl="1"/>
            <a:r>
              <a:rPr lang="it-IT" dirty="0">
                <a:solidFill>
                  <a:srgbClr val="0000FF"/>
                </a:solidFill>
              </a:rPr>
              <a:t>Multiple</a:t>
            </a:r>
            <a:r>
              <a:rPr lang="it-IT" dirty="0"/>
              <a:t> </a:t>
            </a:r>
            <a:r>
              <a:rPr lang="it-IT" dirty="0" err="1"/>
              <a:t>neutron</a:t>
            </a:r>
            <a:r>
              <a:rPr lang="it-IT" dirty="0"/>
              <a:t> </a:t>
            </a:r>
            <a:r>
              <a:rPr lang="it-IT" dirty="0">
                <a:solidFill>
                  <a:srgbClr val="0000FF"/>
                </a:solidFill>
              </a:rPr>
              <a:t>scattering</a:t>
            </a:r>
            <a:r>
              <a:rPr lang="it-IT" dirty="0"/>
              <a:t> in </a:t>
            </a:r>
            <a:r>
              <a:rPr lang="it-IT" i="1" dirty="0"/>
              <a:t>passive</a:t>
            </a:r>
            <a:r>
              <a:rPr lang="it-IT" dirty="0"/>
              <a:t> </a:t>
            </a:r>
            <a:r>
              <a:rPr lang="it-IT" dirty="0" err="1"/>
              <a:t>material</a:t>
            </a:r>
            <a:r>
              <a:rPr lang="it-IT" dirty="0"/>
              <a:t> and </a:t>
            </a:r>
            <a:r>
              <a:rPr lang="it-IT" dirty="0" err="1"/>
              <a:t>neutrons</a:t>
            </a:r>
            <a:r>
              <a:rPr lang="it-IT" dirty="0"/>
              <a:t> </a:t>
            </a:r>
            <a:r>
              <a:rPr lang="it-IT" dirty="0" err="1"/>
              <a:t>leaking</a:t>
            </a:r>
            <a:r>
              <a:rPr lang="it-IT" dirty="0"/>
              <a:t> from the </a:t>
            </a:r>
            <a:r>
              <a:rPr lang="it-IT" dirty="0" err="1"/>
              <a:t>shielding</a:t>
            </a:r>
            <a:endParaRPr lang="it-IT" dirty="0"/>
          </a:p>
          <a:p>
            <a:pPr lvl="2"/>
            <a:r>
              <a:rPr lang="it-IT" b="1" dirty="0"/>
              <a:t>Spoils </a:t>
            </a:r>
            <a:r>
              <a:rPr lang="it-IT" b="1" dirty="0" err="1"/>
              <a:t>kinematics</a:t>
            </a:r>
            <a:r>
              <a:rPr lang="it-IT" b="1" dirty="0"/>
              <a:t> </a:t>
            </a:r>
            <a:r>
              <a:rPr lang="it-IT" b="1" dirty="0" err="1"/>
              <a:t>correlation</a:t>
            </a:r>
            <a:endParaRPr lang="it-IT" b="1" dirty="0"/>
          </a:p>
          <a:p>
            <a:pPr lvl="1"/>
            <a:endParaRPr lang="it-IT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095A134-210A-D8CE-C68A-F96EB5081FB2}"/>
              </a:ext>
            </a:extLst>
          </p:cNvPr>
          <p:cNvSpPr txBox="1"/>
          <p:nvPr/>
        </p:nvSpPr>
        <p:spPr>
          <a:xfrm>
            <a:off x="3169781" y="1844738"/>
            <a:ext cx="648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b="1" dirty="0">
                <a:solidFill>
                  <a:srgbClr val="00B050"/>
                </a:solidFill>
                <a:sym typeface="Wingdings" panose="05000000000000000000" pitchFamily="2" charset="2"/>
              </a:rPr>
              <a:t></a:t>
            </a:r>
            <a:endParaRPr lang="it-IT" sz="4400" dirty="0">
              <a:solidFill>
                <a:srgbClr val="00B05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3EF5EE9-3794-A716-192E-1C651C3FD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14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5EACB1-5771-C2AE-742B-21EFE711AD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D60264-B2DC-5C57-E975-F93DAAF81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824" y="332656"/>
            <a:ext cx="8229600" cy="807368"/>
          </a:xfrm>
        </p:spPr>
        <p:txBody>
          <a:bodyPr>
            <a:normAutofit fontScale="90000"/>
          </a:bodyPr>
          <a:lstStyle/>
          <a:p>
            <a:r>
              <a:rPr lang="it-IT" dirty="0"/>
              <a:t>The (</a:t>
            </a:r>
            <a:r>
              <a:rPr lang="it-IT" dirty="0" err="1"/>
              <a:t>staged</a:t>
            </a:r>
            <a:r>
              <a:rPr lang="it-IT" dirty="0"/>
              <a:t>) </a:t>
            </a:r>
            <a:r>
              <a:rPr lang="it-IT" dirty="0" err="1"/>
              <a:t>path</a:t>
            </a:r>
            <a:r>
              <a:rPr lang="it-IT" dirty="0"/>
              <a:t> to the sub-</a:t>
            </a:r>
            <a:r>
              <a:rPr lang="it-IT" dirty="0" err="1"/>
              <a:t>keV</a:t>
            </a:r>
            <a:r>
              <a:rPr lang="it-IT" dirty="0"/>
              <a:t> range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293C143-119A-F70E-C574-CD3F0A021B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1052736"/>
            <a:ext cx="8995320" cy="5781596"/>
          </a:xfrm>
        </p:spPr>
        <p:txBody>
          <a:bodyPr>
            <a:normAutofit/>
          </a:bodyPr>
          <a:lstStyle/>
          <a:p>
            <a:r>
              <a:rPr lang="it-IT" b="1" dirty="0"/>
              <a:t>Concept OK 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dirty="0" err="1">
                <a:sym typeface="Wingdings" panose="05000000000000000000" pitchFamily="2" charset="2"/>
              </a:rPr>
              <a:t>i</a:t>
            </a:r>
            <a:r>
              <a:rPr lang="it-IT" dirty="0" err="1"/>
              <a:t>mproved</a:t>
            </a:r>
            <a:r>
              <a:rPr lang="it-IT" dirty="0"/>
              <a:t> </a:t>
            </a:r>
            <a:r>
              <a:rPr lang="it-IT" dirty="0" err="1"/>
              <a:t>version</a:t>
            </a:r>
            <a:r>
              <a:rPr lang="it-IT" dirty="0"/>
              <a:t> to </a:t>
            </a:r>
            <a:r>
              <a:rPr lang="it-IT" dirty="0" err="1"/>
              <a:t>reach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b="1" dirty="0"/>
              <a:t>0.2-0.5 </a:t>
            </a:r>
            <a:r>
              <a:rPr lang="it-IT" b="1" dirty="0" err="1"/>
              <a:t>keV</a:t>
            </a:r>
            <a:r>
              <a:rPr lang="it-IT" b="1" baseline="-25000" dirty="0" err="1"/>
              <a:t>nr</a:t>
            </a:r>
            <a:r>
              <a:rPr lang="it-IT" b="1" dirty="0"/>
              <a:t> range</a:t>
            </a:r>
          </a:p>
          <a:p>
            <a:pPr lvl="1"/>
            <a:r>
              <a:rPr lang="it-IT" dirty="0" err="1"/>
              <a:t>Improve</a:t>
            </a:r>
            <a:r>
              <a:rPr lang="it-IT" dirty="0"/>
              <a:t> on: source, TPC, </a:t>
            </a:r>
            <a:r>
              <a:rPr lang="it-IT" dirty="0" err="1"/>
              <a:t>neutron</a:t>
            </a:r>
            <a:r>
              <a:rPr lang="it-IT" dirty="0"/>
              <a:t> </a:t>
            </a:r>
            <a:r>
              <a:rPr lang="it-IT" dirty="0" err="1"/>
              <a:t>spectrometer</a:t>
            </a:r>
            <a:r>
              <a:rPr lang="it-IT" dirty="0"/>
              <a:t>, </a:t>
            </a:r>
            <a:r>
              <a:rPr lang="it-IT" dirty="0" err="1"/>
              <a:t>shielding</a:t>
            </a:r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Intermediate step: </a:t>
            </a:r>
            <a:r>
              <a:rPr lang="it-IT" b="1" dirty="0" err="1"/>
              <a:t>ReD</a:t>
            </a:r>
            <a:r>
              <a:rPr lang="it-IT" b="1" dirty="0"/>
              <a:t>+</a:t>
            </a:r>
            <a:r>
              <a:rPr lang="it-IT" dirty="0"/>
              <a:t>, </a:t>
            </a:r>
            <a:r>
              <a:rPr lang="it-IT" dirty="0" err="1"/>
              <a:t>funded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a </a:t>
            </a:r>
            <a:r>
              <a:rPr lang="it-IT" b="1" dirty="0"/>
              <a:t>2-year </a:t>
            </a:r>
            <a:r>
              <a:rPr lang="it-IT" b="1" dirty="0" err="1"/>
              <a:t>grant</a:t>
            </a:r>
            <a:r>
              <a:rPr lang="it-IT" b="1" dirty="0"/>
              <a:t> </a:t>
            </a:r>
            <a:r>
              <a:rPr lang="it-IT" dirty="0"/>
              <a:t>of the </a:t>
            </a:r>
            <a:r>
              <a:rPr lang="it-IT" dirty="0" err="1"/>
              <a:t>Italian</a:t>
            </a:r>
            <a:r>
              <a:rPr lang="it-IT" dirty="0"/>
              <a:t> </a:t>
            </a:r>
            <a:r>
              <a:rPr lang="it-IT" dirty="0" err="1"/>
              <a:t>Ministry</a:t>
            </a:r>
            <a:r>
              <a:rPr lang="it-IT" dirty="0"/>
              <a:t> of </a:t>
            </a:r>
            <a:r>
              <a:rPr lang="it-IT" dirty="0" err="1"/>
              <a:t>Research</a:t>
            </a:r>
            <a:r>
              <a:rPr lang="it-IT" dirty="0"/>
              <a:t> (PRIN project)</a:t>
            </a:r>
          </a:p>
          <a:p>
            <a:pPr lvl="1"/>
            <a:r>
              <a:rPr lang="it-IT" dirty="0" err="1"/>
              <a:t>Approved</a:t>
            </a:r>
            <a:r>
              <a:rPr lang="it-IT" dirty="0"/>
              <a:t> </a:t>
            </a:r>
            <a:r>
              <a:rPr lang="it-IT" dirty="0">
                <a:solidFill>
                  <a:srgbClr val="0000FF"/>
                </a:solidFill>
              </a:rPr>
              <a:t>after</a:t>
            </a:r>
            <a:r>
              <a:rPr lang="it-IT" dirty="0"/>
              <a:t> DRD </a:t>
            </a:r>
            <a:r>
              <a:rPr lang="it-IT" dirty="0" err="1">
                <a:solidFill>
                  <a:srgbClr val="0000FF"/>
                </a:solidFill>
              </a:rPr>
              <a:t>submission</a:t>
            </a:r>
            <a:endParaRPr lang="it-IT" dirty="0">
              <a:solidFill>
                <a:srgbClr val="0000FF"/>
              </a:solidFill>
            </a:endParaRPr>
          </a:p>
          <a:p>
            <a:pPr lvl="1"/>
            <a:r>
              <a:rPr lang="it-IT" u="sng" dirty="0"/>
              <a:t>Goal</a:t>
            </a:r>
            <a:r>
              <a:rPr lang="it-IT" dirty="0"/>
              <a:t>: </a:t>
            </a:r>
            <a:r>
              <a:rPr lang="it-IT" b="1" dirty="0" err="1">
                <a:solidFill>
                  <a:srgbClr val="0000FF"/>
                </a:solidFill>
              </a:rPr>
              <a:t>improve</a:t>
            </a:r>
            <a:r>
              <a:rPr lang="it-IT" dirty="0"/>
              <a:t> and </a:t>
            </a:r>
            <a:r>
              <a:rPr lang="it-IT" dirty="0" err="1"/>
              <a:t>extend</a:t>
            </a:r>
            <a:r>
              <a:rPr lang="it-IT" dirty="0"/>
              <a:t> coverage of </a:t>
            </a:r>
            <a:r>
              <a:rPr lang="it-IT" dirty="0" err="1"/>
              <a:t>ReD</a:t>
            </a:r>
            <a:r>
              <a:rPr lang="it-IT" dirty="0"/>
              <a:t> </a:t>
            </a:r>
            <a:r>
              <a:rPr lang="it-IT" b="1" dirty="0">
                <a:solidFill>
                  <a:srgbClr val="0000FF"/>
                </a:solidFill>
              </a:rPr>
              <a:t>down to 0.5 </a:t>
            </a:r>
            <a:r>
              <a:rPr lang="it-IT" b="1" dirty="0" err="1">
                <a:solidFill>
                  <a:srgbClr val="0000FF"/>
                </a:solidFill>
              </a:rPr>
              <a:t>keV</a:t>
            </a:r>
            <a:r>
              <a:rPr lang="it-IT" b="1" baseline="-25000" dirty="0" err="1">
                <a:solidFill>
                  <a:srgbClr val="0000FF"/>
                </a:solidFill>
              </a:rPr>
              <a:t>nr</a:t>
            </a:r>
            <a:r>
              <a:rPr lang="it-IT" b="1" dirty="0">
                <a:solidFill>
                  <a:srgbClr val="0000FF"/>
                </a:solidFill>
              </a:rPr>
              <a:t> </a:t>
            </a:r>
          </a:p>
          <a:p>
            <a:pPr lvl="2"/>
            <a:r>
              <a:rPr lang="it-IT" dirty="0" err="1">
                <a:solidFill>
                  <a:srgbClr val="0000FF"/>
                </a:solidFill>
              </a:rPr>
              <a:t>same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 err="1">
                <a:solidFill>
                  <a:srgbClr val="0000FF"/>
                </a:solidFill>
              </a:rPr>
              <a:t>approach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/>
              <a:t>(</a:t>
            </a:r>
            <a:r>
              <a:rPr lang="it-IT" dirty="0" err="1"/>
              <a:t>stronger</a:t>
            </a:r>
            <a:r>
              <a:rPr lang="it-IT" dirty="0"/>
              <a:t> </a:t>
            </a:r>
            <a:r>
              <a:rPr lang="it-IT" baseline="30000" dirty="0"/>
              <a:t>252</a:t>
            </a:r>
            <a:r>
              <a:rPr lang="it-IT" dirty="0"/>
              <a:t>Cf source) </a:t>
            </a:r>
            <a:r>
              <a:rPr lang="it-IT" dirty="0" err="1"/>
              <a:t>but</a:t>
            </a:r>
            <a:r>
              <a:rPr lang="it-IT" dirty="0"/>
              <a:t> </a:t>
            </a:r>
            <a:r>
              <a:rPr lang="it-IT" dirty="0" err="1"/>
              <a:t>optimized</a:t>
            </a:r>
            <a:r>
              <a:rPr lang="it-IT" dirty="0"/>
              <a:t> </a:t>
            </a:r>
            <a:r>
              <a:rPr lang="it-IT" dirty="0" err="1"/>
              <a:t>spectrometer</a:t>
            </a:r>
            <a:r>
              <a:rPr lang="it-IT" dirty="0"/>
              <a:t> and new TPC </a:t>
            </a:r>
          </a:p>
          <a:p>
            <a:pPr lvl="1"/>
            <a:r>
              <a:rPr lang="it-IT" u="sng" dirty="0"/>
              <a:t>Timeline</a:t>
            </a:r>
            <a:r>
              <a:rPr lang="it-IT" dirty="0"/>
              <a:t>: 2023 -  2025, </a:t>
            </a:r>
            <a:r>
              <a:rPr lang="it-IT" dirty="0" err="1"/>
              <a:t>at</a:t>
            </a:r>
            <a:r>
              <a:rPr lang="it-IT" dirty="0"/>
              <a:t> INFN-LNS (Catania) </a:t>
            </a:r>
          </a:p>
          <a:p>
            <a:r>
              <a:rPr lang="it-IT" dirty="0" err="1"/>
              <a:t>Within</a:t>
            </a:r>
            <a:r>
              <a:rPr lang="it-IT" dirty="0"/>
              <a:t> DRD2 WP3.2: </a:t>
            </a:r>
            <a:r>
              <a:rPr lang="it-IT" dirty="0" err="1"/>
              <a:t>aiming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b="1" dirty="0"/>
              <a:t>0.2 </a:t>
            </a:r>
            <a:r>
              <a:rPr lang="it-IT" b="1" dirty="0" err="1"/>
              <a:t>keV</a:t>
            </a:r>
            <a:r>
              <a:rPr lang="it-IT" b="1" baseline="-25000" dirty="0" err="1"/>
              <a:t>nr</a:t>
            </a:r>
            <a:r>
              <a:rPr lang="it-IT" b="1" dirty="0"/>
              <a:t> </a:t>
            </a:r>
            <a:r>
              <a:rPr lang="it-IT" dirty="0"/>
              <a:t>by </a:t>
            </a:r>
            <a:r>
              <a:rPr lang="it-IT" dirty="0" err="1"/>
              <a:t>using</a:t>
            </a:r>
            <a:r>
              <a:rPr lang="it-IT" dirty="0"/>
              <a:t> a </a:t>
            </a:r>
            <a:r>
              <a:rPr lang="it-IT" b="1" dirty="0"/>
              <a:t>DD </a:t>
            </a:r>
            <a:r>
              <a:rPr lang="it-IT" b="1" dirty="0" err="1"/>
              <a:t>neutron</a:t>
            </a:r>
            <a:r>
              <a:rPr lang="it-IT" b="1" dirty="0"/>
              <a:t> generator</a:t>
            </a:r>
            <a:r>
              <a:rPr lang="it-IT" dirty="0"/>
              <a:t> (2026-2027)</a:t>
            </a:r>
          </a:p>
          <a:p>
            <a:pPr lvl="1"/>
            <a:r>
              <a:rPr lang="it-IT" dirty="0"/>
              <a:t>Use the TPC and the </a:t>
            </a:r>
            <a:r>
              <a:rPr lang="it-IT" dirty="0" err="1"/>
              <a:t>infrastructure</a:t>
            </a:r>
            <a:r>
              <a:rPr lang="it-IT" dirty="0"/>
              <a:t> for a </a:t>
            </a:r>
            <a:r>
              <a:rPr lang="it-IT" dirty="0">
                <a:solidFill>
                  <a:srgbClr val="0000FF"/>
                </a:solidFill>
              </a:rPr>
              <a:t>single-e background </a:t>
            </a:r>
            <a:r>
              <a:rPr lang="it-IT" dirty="0" err="1">
                <a:solidFill>
                  <a:srgbClr val="0000FF"/>
                </a:solidFill>
              </a:rPr>
              <a:t>campaign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/>
              <a:t>(2028-9), </a:t>
            </a:r>
            <a:r>
              <a:rPr lang="it-IT" dirty="0" err="1">
                <a:solidFill>
                  <a:srgbClr val="0000FF"/>
                </a:solidFill>
              </a:rPr>
              <a:t>controlled</a:t>
            </a:r>
            <a:r>
              <a:rPr lang="it-IT" dirty="0"/>
              <a:t> </a:t>
            </a:r>
            <a:r>
              <a:rPr lang="it-IT" dirty="0">
                <a:solidFill>
                  <a:srgbClr val="0000FF"/>
                </a:solidFill>
              </a:rPr>
              <a:t>doping </a:t>
            </a:r>
            <a:r>
              <a:rPr lang="it-IT" dirty="0"/>
              <a:t>with N</a:t>
            </a:r>
            <a:r>
              <a:rPr lang="it-IT" baseline="-25000" dirty="0"/>
              <a:t>2</a:t>
            </a:r>
            <a:r>
              <a:rPr lang="it-IT" dirty="0"/>
              <a:t> and O</a:t>
            </a:r>
            <a:r>
              <a:rPr lang="it-IT" baseline="-25000" dirty="0"/>
              <a:t>2</a:t>
            </a:r>
          </a:p>
          <a:p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EFEDF76-0843-9FD9-195A-6C24E330C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F0F154D-C1CA-AB62-30DB-B3B9C757E4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8691" y="1884633"/>
            <a:ext cx="6950050" cy="794292"/>
          </a:xfrm>
          <a:prstGeom prst="rect">
            <a:avLst/>
          </a:prstGeom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8D53A8E-B067-BE62-C73B-426234CF9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662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63E93A-3445-9CCE-8F7C-F9F53EE33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96" y="332656"/>
            <a:ext cx="8229600" cy="815752"/>
          </a:xfrm>
        </p:spPr>
        <p:txBody>
          <a:bodyPr/>
          <a:lstStyle/>
          <a:p>
            <a:r>
              <a:rPr lang="it-IT" dirty="0" err="1"/>
              <a:t>Improvements</a:t>
            </a:r>
            <a:r>
              <a:rPr lang="it-IT" dirty="0"/>
              <a:t>: new TPC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2804C1-B8F0-095E-B4C8-15A8F8FF84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1124744"/>
            <a:ext cx="9036496" cy="5760640"/>
          </a:xfrm>
        </p:spPr>
        <p:txBody>
          <a:bodyPr>
            <a:normAutofit/>
          </a:bodyPr>
          <a:lstStyle/>
          <a:p>
            <a:r>
              <a:rPr lang="it-IT" dirty="0"/>
              <a:t>New </a:t>
            </a:r>
            <a:r>
              <a:rPr lang="it-IT" b="1" dirty="0" err="1"/>
              <a:t>optimized</a:t>
            </a:r>
            <a:r>
              <a:rPr lang="it-IT" b="1" dirty="0"/>
              <a:t> TPC</a:t>
            </a:r>
            <a:r>
              <a:rPr lang="it-IT" dirty="0"/>
              <a:t>, </a:t>
            </a:r>
            <a:r>
              <a:rPr lang="it-IT" dirty="0" err="1"/>
              <a:t>readout</a:t>
            </a:r>
            <a:r>
              <a:rPr lang="it-IT" dirty="0"/>
              <a:t> by </a:t>
            </a:r>
            <a:r>
              <a:rPr lang="it-IT" dirty="0" err="1">
                <a:solidFill>
                  <a:srgbClr val="0000FF"/>
                </a:solidFill>
              </a:rPr>
              <a:t>SiPM</a:t>
            </a:r>
            <a:r>
              <a:rPr lang="it-IT" dirty="0"/>
              <a:t> </a:t>
            </a:r>
          </a:p>
          <a:p>
            <a:pPr lvl="1"/>
            <a:r>
              <a:rPr lang="it-IT" dirty="0" err="1"/>
              <a:t>Improve</a:t>
            </a:r>
            <a:r>
              <a:rPr lang="it-IT" dirty="0"/>
              <a:t> </a:t>
            </a:r>
            <a:r>
              <a:rPr lang="it-IT" dirty="0" err="1">
                <a:solidFill>
                  <a:srgbClr val="0000FF"/>
                </a:solidFill>
              </a:rPr>
              <a:t>signal</a:t>
            </a:r>
            <a:r>
              <a:rPr lang="it-IT" dirty="0">
                <a:solidFill>
                  <a:srgbClr val="0000FF"/>
                </a:solidFill>
              </a:rPr>
              <a:t>/background </a:t>
            </a:r>
            <a:r>
              <a:rPr lang="it-IT" dirty="0"/>
              <a:t>and </a:t>
            </a:r>
            <a:r>
              <a:rPr lang="it-IT" dirty="0" err="1"/>
              <a:t>maximize</a:t>
            </a:r>
            <a:r>
              <a:rPr lang="it-IT" dirty="0"/>
              <a:t> the </a:t>
            </a:r>
            <a:r>
              <a:rPr lang="it-IT" dirty="0" err="1">
                <a:solidFill>
                  <a:srgbClr val="0000FF"/>
                </a:solidFill>
              </a:rPr>
              <a:t>signal</a:t>
            </a:r>
            <a:r>
              <a:rPr lang="it-IT" dirty="0">
                <a:solidFill>
                  <a:srgbClr val="0000FF"/>
                </a:solidFill>
              </a:rPr>
              <a:t> rate</a:t>
            </a:r>
          </a:p>
          <a:p>
            <a:pPr lvl="1"/>
            <a:r>
              <a:rPr lang="it-IT" dirty="0">
                <a:solidFill>
                  <a:srgbClr val="0000FF"/>
                </a:solidFill>
              </a:rPr>
              <a:t>Re-use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much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possible</a:t>
            </a:r>
            <a:r>
              <a:rPr lang="it-IT" dirty="0"/>
              <a:t> the </a:t>
            </a:r>
            <a:r>
              <a:rPr lang="it-IT" dirty="0" err="1"/>
              <a:t>existing</a:t>
            </a:r>
            <a:r>
              <a:rPr lang="it-IT" dirty="0"/>
              <a:t> </a:t>
            </a:r>
            <a:r>
              <a:rPr lang="it-IT" dirty="0" err="1">
                <a:solidFill>
                  <a:srgbClr val="0000FF"/>
                </a:solidFill>
              </a:rPr>
              <a:t>cryogenic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 err="1">
                <a:solidFill>
                  <a:srgbClr val="0000FF"/>
                </a:solidFill>
              </a:rPr>
              <a:t>infrastructure</a:t>
            </a:r>
            <a:endParaRPr lang="it-IT" dirty="0">
              <a:solidFill>
                <a:srgbClr val="0000FF"/>
              </a:solidFill>
            </a:endParaRPr>
          </a:p>
          <a:p>
            <a:pPr lvl="1"/>
            <a:r>
              <a:rPr lang="it-IT" dirty="0" err="1">
                <a:solidFill>
                  <a:srgbClr val="0000FF"/>
                </a:solidFill>
              </a:rPr>
              <a:t>SiPM</a:t>
            </a:r>
            <a:r>
              <a:rPr lang="it-IT" dirty="0"/>
              <a:t> from DarkSide-20k</a:t>
            </a:r>
          </a:p>
          <a:p>
            <a:r>
              <a:rPr lang="it-IT" dirty="0"/>
              <a:t>Preliminary </a:t>
            </a:r>
            <a:r>
              <a:rPr lang="it-IT" b="1" dirty="0"/>
              <a:t>MC </a:t>
            </a:r>
            <a:r>
              <a:rPr lang="it-IT" b="1" dirty="0" err="1"/>
              <a:t>simulations</a:t>
            </a:r>
            <a:r>
              <a:rPr lang="it-IT" dirty="0"/>
              <a:t>, </a:t>
            </a:r>
            <a:r>
              <a:rPr lang="it-IT" dirty="0" err="1"/>
              <a:t>now</a:t>
            </a:r>
            <a:r>
              <a:rPr lang="it-IT" dirty="0"/>
              <a:t> </a:t>
            </a:r>
            <a:r>
              <a:rPr lang="it-IT" b="1" dirty="0"/>
              <a:t>technical design </a:t>
            </a:r>
            <a:r>
              <a:rPr lang="it-IT" dirty="0"/>
              <a:t>in progress </a:t>
            </a:r>
          </a:p>
          <a:p>
            <a:r>
              <a:rPr lang="it-IT" i="1" dirty="0"/>
              <a:t>Desiderata</a:t>
            </a:r>
            <a:r>
              <a:rPr lang="it-IT" dirty="0"/>
              <a:t>:</a:t>
            </a:r>
          </a:p>
          <a:p>
            <a:pPr lvl="1"/>
            <a:r>
              <a:rPr lang="it-IT" dirty="0" err="1">
                <a:solidFill>
                  <a:srgbClr val="0000FF"/>
                </a:solidFill>
              </a:rPr>
              <a:t>Cylindrical</a:t>
            </a:r>
            <a:r>
              <a:rPr lang="it-IT" dirty="0"/>
              <a:t> </a:t>
            </a:r>
            <a:r>
              <a:rPr lang="it-IT" dirty="0" err="1"/>
              <a:t>shape</a:t>
            </a:r>
            <a:r>
              <a:rPr lang="it-IT" dirty="0"/>
              <a:t> for </a:t>
            </a:r>
            <a:r>
              <a:rPr lang="it-IT" dirty="0" err="1">
                <a:solidFill>
                  <a:srgbClr val="0000FF"/>
                </a:solidFill>
              </a:rPr>
              <a:t>symmetry</a:t>
            </a:r>
            <a:r>
              <a:rPr lang="it-IT" dirty="0"/>
              <a:t> </a:t>
            </a:r>
            <a:r>
              <a:rPr lang="it-IT" dirty="0" err="1"/>
              <a:t>reasons</a:t>
            </a:r>
            <a:endParaRPr lang="it-IT" dirty="0"/>
          </a:p>
          <a:p>
            <a:pPr lvl="1"/>
            <a:r>
              <a:rPr lang="it-IT" dirty="0"/>
              <a:t>Size </a:t>
            </a:r>
            <a:r>
              <a:rPr lang="it-IT" dirty="0">
                <a:sym typeface="Wingdings" panose="05000000000000000000" pitchFamily="2" charset="2"/>
              </a:rPr>
              <a:t></a:t>
            </a:r>
            <a:r>
              <a:rPr lang="it-IT" dirty="0"/>
              <a:t> </a:t>
            </a:r>
            <a:r>
              <a:rPr lang="it-IT" dirty="0">
                <a:solidFill>
                  <a:srgbClr val="0000FF"/>
                </a:solidFill>
              </a:rPr>
              <a:t>compromise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single-scattering </a:t>
            </a:r>
            <a:r>
              <a:rPr lang="it-IT" dirty="0" err="1"/>
              <a:t>topology</a:t>
            </a:r>
            <a:r>
              <a:rPr lang="it-IT" dirty="0"/>
              <a:t> and </a:t>
            </a:r>
            <a:r>
              <a:rPr lang="it-IT" dirty="0" err="1"/>
              <a:t>signal</a:t>
            </a:r>
            <a:r>
              <a:rPr lang="it-IT" dirty="0"/>
              <a:t> rate </a:t>
            </a:r>
          </a:p>
          <a:p>
            <a:pPr lvl="1"/>
            <a:r>
              <a:rPr lang="it-IT" dirty="0">
                <a:solidFill>
                  <a:srgbClr val="0000FF"/>
                </a:solidFill>
              </a:rPr>
              <a:t>Passive </a:t>
            </a:r>
            <a:r>
              <a:rPr lang="it-IT" dirty="0" err="1">
                <a:solidFill>
                  <a:srgbClr val="0000FF"/>
                </a:solidFill>
              </a:rPr>
              <a:t>volumes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/>
              <a:t>upstream and downstream to be </a:t>
            </a:r>
            <a:r>
              <a:rPr lang="it-IT" dirty="0" err="1">
                <a:solidFill>
                  <a:srgbClr val="0000FF"/>
                </a:solidFill>
              </a:rPr>
              <a:t>minimized</a:t>
            </a:r>
            <a:r>
              <a:rPr lang="it-IT" dirty="0"/>
              <a:t> </a:t>
            </a:r>
          </a:p>
          <a:p>
            <a:pPr lvl="2"/>
            <a:r>
              <a:rPr lang="it-IT" dirty="0">
                <a:solidFill>
                  <a:srgbClr val="FF0000"/>
                </a:solidFill>
              </a:rPr>
              <a:t>Spoil</a:t>
            </a:r>
            <a:r>
              <a:rPr lang="it-IT" dirty="0"/>
              <a:t> </a:t>
            </a:r>
            <a:r>
              <a:rPr lang="it-IT" dirty="0" err="1"/>
              <a:t>kinematic</a:t>
            </a:r>
            <a:r>
              <a:rPr lang="it-IT" dirty="0"/>
              <a:t> </a:t>
            </a:r>
            <a:r>
              <a:rPr lang="it-IT" dirty="0" err="1"/>
              <a:t>correlation</a:t>
            </a:r>
            <a:endParaRPr lang="it-IT" dirty="0"/>
          </a:p>
          <a:p>
            <a:pPr lvl="1"/>
            <a:r>
              <a:rPr lang="it-IT" dirty="0" err="1">
                <a:solidFill>
                  <a:srgbClr val="0000FF"/>
                </a:solidFill>
              </a:rPr>
              <a:t>Higher</a:t>
            </a:r>
            <a:r>
              <a:rPr lang="it-IT" dirty="0">
                <a:solidFill>
                  <a:srgbClr val="0000FF"/>
                </a:solidFill>
              </a:rPr>
              <a:t> g</a:t>
            </a:r>
            <a:r>
              <a:rPr lang="it-IT" baseline="-25000" dirty="0">
                <a:solidFill>
                  <a:srgbClr val="0000FF"/>
                </a:solidFill>
              </a:rPr>
              <a:t>2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/>
              <a:t>to target </a:t>
            </a:r>
            <a:r>
              <a:rPr lang="it-IT" dirty="0" err="1">
                <a:solidFill>
                  <a:srgbClr val="0000FF"/>
                </a:solidFill>
              </a:rPr>
              <a:t>weaker</a:t>
            </a:r>
            <a:r>
              <a:rPr lang="it-IT" dirty="0"/>
              <a:t> S2 </a:t>
            </a:r>
            <a:r>
              <a:rPr lang="it-IT" dirty="0" err="1"/>
              <a:t>signals</a:t>
            </a:r>
            <a:r>
              <a:rPr lang="it-IT" dirty="0"/>
              <a:t> (~ 2-3 e-)</a:t>
            </a:r>
          </a:p>
          <a:p>
            <a:r>
              <a:rPr lang="it-IT" u="sng" dirty="0" err="1"/>
              <a:t>Conceptual</a:t>
            </a:r>
            <a:r>
              <a:rPr lang="it-IT" u="sng" dirty="0"/>
              <a:t> design</a:t>
            </a:r>
            <a:r>
              <a:rPr lang="it-IT" dirty="0"/>
              <a:t>: TPC with the </a:t>
            </a:r>
            <a:r>
              <a:rPr lang="it-IT" b="1" dirty="0" err="1"/>
              <a:t>largest</a:t>
            </a:r>
            <a:r>
              <a:rPr lang="it-IT" b="1" dirty="0"/>
              <a:t> </a:t>
            </a:r>
            <a:r>
              <a:rPr lang="it-IT" b="1" dirty="0" err="1"/>
              <a:t>active</a:t>
            </a:r>
            <a:r>
              <a:rPr lang="it-IT" b="1" dirty="0"/>
              <a:t> volume fitting in the </a:t>
            </a:r>
            <a:r>
              <a:rPr lang="it-IT" b="1" dirty="0" err="1"/>
              <a:t>existing</a:t>
            </a:r>
            <a:r>
              <a:rPr lang="it-IT" b="1" dirty="0"/>
              <a:t> </a:t>
            </a:r>
            <a:r>
              <a:rPr lang="it-IT" b="1" dirty="0" err="1"/>
              <a:t>cryostat</a:t>
            </a:r>
            <a:r>
              <a:rPr lang="it-IT" b="1" dirty="0"/>
              <a:t> </a:t>
            </a:r>
            <a:r>
              <a:rPr lang="it-IT" dirty="0"/>
              <a:t>(Ø 132 mm)</a:t>
            </a:r>
          </a:p>
          <a:p>
            <a:pPr lvl="1"/>
            <a:r>
              <a:rPr lang="it-IT" dirty="0" err="1"/>
              <a:t>Current</a:t>
            </a:r>
            <a:r>
              <a:rPr lang="it-IT" dirty="0"/>
              <a:t> design TPC </a:t>
            </a:r>
            <a:r>
              <a:rPr lang="it-IT" dirty="0" err="1"/>
              <a:t>active</a:t>
            </a:r>
            <a:r>
              <a:rPr lang="it-IT" dirty="0"/>
              <a:t> volume </a:t>
            </a:r>
            <a:r>
              <a:rPr lang="it-IT" dirty="0">
                <a:solidFill>
                  <a:srgbClr val="0000FF"/>
                </a:solidFill>
              </a:rPr>
              <a:t>Ø ~85 mm </a:t>
            </a:r>
            <a:r>
              <a:rPr lang="it-IT" dirty="0">
                <a:sym typeface="Wingdings" panose="05000000000000000000" pitchFamily="2" charset="2"/>
              </a:rPr>
              <a:t> minimal passive </a:t>
            </a:r>
            <a:r>
              <a:rPr lang="it-IT" dirty="0" err="1">
                <a:sym typeface="Wingdings" panose="05000000000000000000" pitchFamily="2" charset="2"/>
              </a:rPr>
              <a:t>LAr</a:t>
            </a:r>
            <a:endParaRPr lang="it-IT" dirty="0"/>
          </a:p>
          <a:p>
            <a:pPr lvl="2"/>
            <a:r>
              <a:rPr lang="it-IT" dirty="0" err="1"/>
              <a:t>Old</a:t>
            </a:r>
            <a:r>
              <a:rPr lang="it-IT" dirty="0"/>
              <a:t> TPC: 50x50x50 mm (</a:t>
            </a:r>
            <a:r>
              <a:rPr lang="it-IT" dirty="0" err="1"/>
              <a:t>cubic</a:t>
            </a:r>
            <a:r>
              <a:rPr lang="it-IT" dirty="0"/>
              <a:t>)</a:t>
            </a:r>
          </a:p>
          <a:p>
            <a:pPr marL="274320" lvl="1" indent="0">
              <a:buNone/>
            </a:pP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F6DB570-E959-A5A8-9640-168673F08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pic>
        <p:nvPicPr>
          <p:cNvPr id="8" name="Immagine 7" descr="Immagine che contiene Elementi grafici, Carattere, logo, grafica&#10;&#10;Descrizione generata automaticamente">
            <a:extLst>
              <a:ext uri="{FF2B5EF4-FFF2-40B4-BE49-F238E27FC236}">
                <a16:creationId xmlns:a16="http://schemas.microsoft.com/office/drawing/2014/main" id="{224233A4-4513-5687-9BDF-64D9C07022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495" y="3159557"/>
            <a:ext cx="1550257" cy="701491"/>
          </a:xfrm>
          <a:prstGeom prst="rect">
            <a:avLst/>
          </a:prstGeom>
        </p:spPr>
      </p:pic>
      <p:pic>
        <p:nvPicPr>
          <p:cNvPr id="10" name="Immagine 9" descr="Immagine che contiene Carattere, Elementi grafici, testo, grafica&#10;&#10;Descrizione generata automaticamente">
            <a:extLst>
              <a:ext uri="{FF2B5EF4-FFF2-40B4-BE49-F238E27FC236}">
                <a16:creationId xmlns:a16="http://schemas.microsoft.com/office/drawing/2014/main" id="{4621ADF3-B170-C6C1-0070-2D964F8C13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228701"/>
            <a:ext cx="1800200" cy="472553"/>
          </a:xfrm>
          <a:prstGeom prst="rect">
            <a:avLst/>
          </a:prstGeom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B4F794B-6CA0-3BC1-03A6-E05FB8F1A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5043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CD4B68A-1EFA-4A6C-2256-31FA39905B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404664"/>
            <a:ext cx="8085584" cy="752690"/>
          </a:xfrm>
        </p:spPr>
        <p:txBody>
          <a:bodyPr>
            <a:normAutofit/>
          </a:bodyPr>
          <a:lstStyle/>
          <a:p>
            <a:r>
              <a:rPr lang="it-IT" dirty="0" err="1"/>
              <a:t>Improvements</a:t>
            </a:r>
            <a:r>
              <a:rPr lang="it-IT" dirty="0"/>
              <a:t>: source and </a:t>
            </a:r>
            <a:r>
              <a:rPr lang="it-IT" dirty="0" err="1"/>
              <a:t>shielding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A39C657-6DA5-348C-1B51-A7C5162DC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196" y="1124744"/>
            <a:ext cx="8851607" cy="2374130"/>
          </a:xfrm>
        </p:spPr>
        <p:txBody>
          <a:bodyPr/>
          <a:lstStyle/>
          <a:p>
            <a:r>
              <a:rPr lang="it-IT" dirty="0"/>
              <a:t>First </a:t>
            </a:r>
            <a:r>
              <a:rPr lang="it-IT" dirty="0" err="1"/>
              <a:t>phase</a:t>
            </a:r>
            <a:r>
              <a:rPr lang="it-IT" dirty="0"/>
              <a:t> (</a:t>
            </a:r>
            <a:r>
              <a:rPr lang="it-IT" dirty="0" err="1"/>
              <a:t>ReD</a:t>
            </a:r>
            <a:r>
              <a:rPr lang="it-IT" dirty="0"/>
              <a:t>+): </a:t>
            </a:r>
            <a:r>
              <a:rPr lang="it-IT" b="1" dirty="0" err="1"/>
              <a:t>stronger</a:t>
            </a:r>
            <a:r>
              <a:rPr lang="it-IT" b="1" dirty="0"/>
              <a:t> </a:t>
            </a:r>
            <a:r>
              <a:rPr lang="it-IT" b="1" baseline="30000" dirty="0"/>
              <a:t>252</a:t>
            </a:r>
            <a:r>
              <a:rPr lang="it-IT" b="1" dirty="0"/>
              <a:t>Cf</a:t>
            </a:r>
            <a:r>
              <a:rPr lang="it-IT" dirty="0"/>
              <a:t> </a:t>
            </a:r>
            <a:r>
              <a:rPr lang="it-IT" dirty="0" err="1"/>
              <a:t>neutron</a:t>
            </a:r>
            <a:r>
              <a:rPr lang="it-IT" dirty="0"/>
              <a:t> source	</a:t>
            </a:r>
          </a:p>
          <a:p>
            <a:pPr lvl="1"/>
            <a:r>
              <a:rPr lang="it-IT" dirty="0"/>
              <a:t>About a </a:t>
            </a:r>
            <a:r>
              <a:rPr lang="it-IT" dirty="0" err="1">
                <a:solidFill>
                  <a:srgbClr val="0000FF"/>
                </a:solidFill>
              </a:rPr>
              <a:t>factor</a:t>
            </a:r>
            <a:r>
              <a:rPr lang="it-IT" dirty="0">
                <a:solidFill>
                  <a:srgbClr val="0000FF"/>
                </a:solidFill>
              </a:rPr>
              <a:t> of 2</a:t>
            </a:r>
            <a:r>
              <a:rPr lang="it-IT" dirty="0"/>
              <a:t>, </a:t>
            </a:r>
            <a:r>
              <a:rPr lang="it-IT" dirty="0" err="1"/>
              <a:t>funded</a:t>
            </a:r>
            <a:r>
              <a:rPr lang="it-IT" dirty="0"/>
              <a:t> under the PRIN </a:t>
            </a:r>
            <a:r>
              <a:rPr lang="it-IT" dirty="0" err="1"/>
              <a:t>grant</a:t>
            </a:r>
            <a:r>
              <a:rPr lang="it-IT" dirty="0"/>
              <a:t> 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dirty="0" err="1">
                <a:solidFill>
                  <a:srgbClr val="0000FF"/>
                </a:solidFill>
                <a:sym typeface="Wingdings" panose="05000000000000000000" pitchFamily="2" charset="2"/>
              </a:rPr>
              <a:t>being</a:t>
            </a:r>
            <a:r>
              <a:rPr lang="it-IT" dirty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olidFill>
                  <a:srgbClr val="0000FF"/>
                </a:solidFill>
                <a:sym typeface="Wingdings" panose="05000000000000000000" pitchFamily="2" charset="2"/>
              </a:rPr>
              <a:t>ordered</a:t>
            </a:r>
            <a:endParaRPr lang="it-IT" dirty="0">
              <a:solidFill>
                <a:srgbClr val="0000FF"/>
              </a:solidFill>
            </a:endParaRPr>
          </a:p>
          <a:p>
            <a:pPr lvl="1"/>
            <a:r>
              <a:rPr lang="it-IT" dirty="0"/>
              <a:t>BaF</a:t>
            </a:r>
            <a:r>
              <a:rPr lang="it-IT" baseline="-25000" dirty="0"/>
              <a:t>2</a:t>
            </a:r>
            <a:r>
              <a:rPr lang="it-IT" dirty="0"/>
              <a:t> detectors to be </a:t>
            </a:r>
            <a:r>
              <a:rPr lang="it-IT" dirty="0" err="1">
                <a:solidFill>
                  <a:srgbClr val="0000FF"/>
                </a:solidFill>
              </a:rPr>
              <a:t>replaced</a:t>
            </a:r>
            <a:r>
              <a:rPr lang="it-IT" dirty="0"/>
              <a:t> with </a:t>
            </a:r>
            <a:r>
              <a:rPr lang="it-IT" dirty="0" err="1">
                <a:solidFill>
                  <a:srgbClr val="0000FF"/>
                </a:solidFill>
              </a:rPr>
              <a:t>faster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 err="1">
                <a:solidFill>
                  <a:srgbClr val="0000FF"/>
                </a:solidFill>
              </a:rPr>
              <a:t>ones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/>
              <a:t>to reduce pile-up and </a:t>
            </a:r>
            <a:r>
              <a:rPr lang="it-IT" dirty="0" err="1"/>
              <a:t>accidental</a:t>
            </a:r>
            <a:r>
              <a:rPr lang="it-IT" dirty="0"/>
              <a:t> </a:t>
            </a:r>
            <a:r>
              <a:rPr lang="it-IT" dirty="0" err="1"/>
              <a:t>coincidences</a:t>
            </a:r>
            <a:endParaRPr lang="it-IT" dirty="0"/>
          </a:p>
          <a:p>
            <a:r>
              <a:rPr lang="it-IT" dirty="0" err="1"/>
              <a:t>Possibly</a:t>
            </a:r>
            <a:r>
              <a:rPr lang="it-IT" dirty="0"/>
              <a:t> </a:t>
            </a:r>
            <a:r>
              <a:rPr lang="it-IT" dirty="0" err="1"/>
              <a:t>using</a:t>
            </a:r>
            <a:r>
              <a:rPr lang="it-IT" dirty="0"/>
              <a:t> a </a:t>
            </a:r>
            <a:r>
              <a:rPr lang="it-IT" b="1" dirty="0"/>
              <a:t>D-D generator</a:t>
            </a:r>
            <a:r>
              <a:rPr lang="it-IT" dirty="0"/>
              <a:t>: mono-</a:t>
            </a:r>
            <a:r>
              <a:rPr lang="it-IT" dirty="0" err="1"/>
              <a:t>energetic</a:t>
            </a:r>
            <a:r>
              <a:rPr lang="it-IT" dirty="0"/>
              <a:t> </a:t>
            </a:r>
            <a:r>
              <a:rPr lang="it-IT" dirty="0">
                <a:solidFill>
                  <a:srgbClr val="0000FF"/>
                </a:solidFill>
              </a:rPr>
              <a:t>2.4 MeV </a:t>
            </a:r>
            <a:r>
              <a:rPr lang="it-IT" dirty="0" err="1">
                <a:solidFill>
                  <a:srgbClr val="0000FF"/>
                </a:solidFill>
              </a:rPr>
              <a:t>neutrons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/>
              <a:t>(</a:t>
            </a:r>
            <a:r>
              <a:rPr lang="it-IT" dirty="0" err="1"/>
              <a:t>taggable</a:t>
            </a:r>
            <a:r>
              <a:rPr lang="it-IT" dirty="0"/>
              <a:t> via </a:t>
            </a:r>
            <a:r>
              <a:rPr lang="it-IT" dirty="0" err="1">
                <a:solidFill>
                  <a:srgbClr val="0000FF"/>
                </a:solidFill>
              </a:rPr>
              <a:t>associated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baseline="30000" dirty="0">
                <a:solidFill>
                  <a:srgbClr val="0000FF"/>
                </a:solidFill>
              </a:rPr>
              <a:t>3</a:t>
            </a:r>
            <a:r>
              <a:rPr lang="it-IT" dirty="0">
                <a:solidFill>
                  <a:srgbClr val="0000FF"/>
                </a:solidFill>
              </a:rPr>
              <a:t>He</a:t>
            </a:r>
            <a:r>
              <a:rPr lang="it-IT" dirty="0"/>
              <a:t>), up to 10</a:t>
            </a:r>
            <a:r>
              <a:rPr lang="it-IT" baseline="30000" dirty="0"/>
              <a:t>7</a:t>
            </a:r>
            <a:r>
              <a:rPr lang="it-IT" dirty="0"/>
              <a:t> n/s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1DB8A32-2B3C-B2BF-77CF-D387272CF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DRD2 Collaboration Meeting, CERN</a:t>
            </a:r>
            <a:endParaRPr lang="it-IT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48171D10-5BEE-C3E2-3132-D60897BB0C3A}"/>
              </a:ext>
            </a:extLst>
          </p:cNvPr>
          <p:cNvSpPr txBox="1">
            <a:spLocks/>
          </p:cNvSpPr>
          <p:nvPr/>
        </p:nvSpPr>
        <p:spPr>
          <a:xfrm>
            <a:off x="107504" y="3498873"/>
            <a:ext cx="3777731" cy="33350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err="1"/>
              <a:t>Improve</a:t>
            </a:r>
            <a:r>
              <a:rPr lang="it-IT" dirty="0"/>
              <a:t> </a:t>
            </a:r>
            <a:r>
              <a:rPr lang="it-IT" b="1" dirty="0" err="1"/>
              <a:t>shielding</a:t>
            </a:r>
            <a:endParaRPr lang="it-IT" b="1" dirty="0"/>
          </a:p>
          <a:p>
            <a:pPr lvl="1"/>
            <a:r>
              <a:rPr lang="it-IT" dirty="0" err="1"/>
              <a:t>Significant</a:t>
            </a:r>
            <a:r>
              <a:rPr lang="it-IT" dirty="0"/>
              <a:t> of </a:t>
            </a:r>
            <a:r>
              <a:rPr lang="it-IT" dirty="0">
                <a:solidFill>
                  <a:srgbClr val="0000FF"/>
                </a:solidFill>
              </a:rPr>
              <a:t>background</a:t>
            </a:r>
            <a:r>
              <a:rPr lang="it-IT" dirty="0"/>
              <a:t> in </a:t>
            </a:r>
            <a:r>
              <a:rPr lang="it-IT" dirty="0" err="1"/>
              <a:t>ReD</a:t>
            </a:r>
            <a:r>
              <a:rPr lang="it-IT" dirty="0"/>
              <a:t> (&gt; 70%) due to </a:t>
            </a:r>
            <a:r>
              <a:rPr lang="it-IT" dirty="0" err="1">
                <a:solidFill>
                  <a:srgbClr val="0000FF"/>
                </a:solidFill>
              </a:rPr>
              <a:t>neutrons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 err="1">
                <a:solidFill>
                  <a:srgbClr val="0000FF"/>
                </a:solidFill>
              </a:rPr>
              <a:t>leaking</a:t>
            </a:r>
            <a:r>
              <a:rPr lang="it-IT" dirty="0">
                <a:solidFill>
                  <a:srgbClr val="0000FF"/>
                </a:solidFill>
              </a:rPr>
              <a:t> the </a:t>
            </a:r>
            <a:r>
              <a:rPr lang="it-IT" dirty="0" err="1">
                <a:solidFill>
                  <a:srgbClr val="0000FF"/>
                </a:solidFill>
              </a:rPr>
              <a:t>shielding</a:t>
            </a:r>
            <a:r>
              <a:rPr lang="it-IT" dirty="0">
                <a:solidFill>
                  <a:srgbClr val="0000FF"/>
                </a:solidFill>
              </a:rPr>
              <a:t> </a:t>
            </a:r>
            <a:r>
              <a:rPr lang="it-IT" dirty="0"/>
              <a:t>from the </a:t>
            </a:r>
            <a:r>
              <a:rPr lang="it-IT" dirty="0">
                <a:solidFill>
                  <a:srgbClr val="0000FF"/>
                </a:solidFill>
              </a:rPr>
              <a:t>front side </a:t>
            </a:r>
            <a:r>
              <a:rPr lang="it-IT" dirty="0">
                <a:sym typeface="Wingdings" panose="05000000000000000000" pitchFamily="2" charset="2"/>
              </a:rPr>
              <a:t> no single-scattering!</a:t>
            </a:r>
            <a:endParaRPr lang="it-IT" dirty="0"/>
          </a:p>
          <a:p>
            <a:pPr lvl="1"/>
            <a:r>
              <a:rPr lang="it-IT" dirty="0" err="1"/>
              <a:t>Add</a:t>
            </a:r>
            <a:r>
              <a:rPr lang="it-IT" dirty="0"/>
              <a:t> </a:t>
            </a:r>
            <a:r>
              <a:rPr lang="it-IT" dirty="0">
                <a:solidFill>
                  <a:srgbClr val="0000FF"/>
                </a:solidFill>
              </a:rPr>
              <a:t>10-15 cm </a:t>
            </a:r>
            <a:r>
              <a:rPr lang="it-IT" dirty="0"/>
              <a:t>of extra B-</a:t>
            </a:r>
            <a:r>
              <a:rPr lang="it-IT" dirty="0" err="1"/>
              <a:t>loaded</a:t>
            </a:r>
            <a:r>
              <a:rPr lang="it-IT" dirty="0"/>
              <a:t> PE to the </a:t>
            </a:r>
            <a:r>
              <a:rPr lang="it-IT" dirty="0" err="1"/>
              <a:t>existing</a:t>
            </a:r>
            <a:r>
              <a:rPr lang="it-IT" dirty="0"/>
              <a:t> </a:t>
            </a:r>
            <a:r>
              <a:rPr lang="it-IT" dirty="0" err="1"/>
              <a:t>shielding</a:t>
            </a:r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5016906D-9DDF-04F2-E878-1A42E85A51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700"/>
          <a:stretch/>
        </p:blipFill>
        <p:spPr>
          <a:xfrm>
            <a:off x="6012160" y="4779449"/>
            <a:ext cx="3083456" cy="205443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Immagine 7" descr="Immagine che contiene giallo&#10;&#10;Descrizione generata automaticamente">
            <a:extLst>
              <a:ext uri="{FF2B5EF4-FFF2-40B4-BE49-F238E27FC236}">
                <a16:creationId xmlns:a16="http://schemas.microsoft.com/office/drawing/2014/main" id="{77307DAD-6BED-85B8-2A8F-CC0EBD0276C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3823412" y="3498872"/>
            <a:ext cx="2642831" cy="2594424"/>
          </a:xfrm>
          <a:prstGeom prst="rect">
            <a:avLst/>
          </a:prstGeom>
        </p:spPr>
      </p:pic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0378BAC2-3052-C391-4F5A-08E8C478D5A3}"/>
              </a:ext>
            </a:extLst>
          </p:cNvPr>
          <p:cNvCxnSpPr>
            <a:cxnSpLocks/>
          </p:cNvCxnSpPr>
          <p:nvPr/>
        </p:nvCxnSpPr>
        <p:spPr>
          <a:xfrm flipH="1">
            <a:off x="5544639" y="3606496"/>
            <a:ext cx="862486" cy="57393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03587B95-A92B-4C4F-C0A3-BD841D1671B4}"/>
              </a:ext>
            </a:extLst>
          </p:cNvPr>
          <p:cNvCxnSpPr>
            <a:cxnSpLocks/>
          </p:cNvCxnSpPr>
          <p:nvPr/>
        </p:nvCxnSpPr>
        <p:spPr>
          <a:xfrm>
            <a:off x="4747589" y="3713090"/>
            <a:ext cx="450600" cy="49060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74664529-6284-437B-ED44-0A7224E58DAA}"/>
              </a:ext>
            </a:extLst>
          </p:cNvPr>
          <p:cNvCxnSpPr>
            <a:cxnSpLocks/>
          </p:cNvCxnSpPr>
          <p:nvPr/>
        </p:nvCxnSpPr>
        <p:spPr>
          <a:xfrm flipV="1">
            <a:off x="4704650" y="5107955"/>
            <a:ext cx="425327" cy="69870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B9B66CF-3E2D-BF33-3CA2-4132C40BCF2A}"/>
              </a:ext>
            </a:extLst>
          </p:cNvPr>
          <p:cNvSpPr txBox="1"/>
          <p:nvPr/>
        </p:nvSpPr>
        <p:spPr>
          <a:xfrm>
            <a:off x="8244408" y="1293406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>
                <a:solidFill>
                  <a:srgbClr val="FFC000"/>
                </a:solidFill>
                <a:sym typeface="Wingdings" panose="05000000000000000000" pitchFamily="2" charset="2"/>
              </a:rPr>
              <a:t></a:t>
            </a:r>
            <a:endParaRPr lang="it-IT" sz="4000" dirty="0">
              <a:solidFill>
                <a:srgbClr val="FFC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E386587-102B-4497-565E-2BA0EA533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4807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aro">
  <a:themeElements>
    <a:clrScheme name="Chiaro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ar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373</TotalTime>
  <Words>2176</Words>
  <Application>Microsoft Office PowerPoint</Application>
  <PresentationFormat>Presentazione su schermo (4:3)</PresentationFormat>
  <Paragraphs>326</Paragraphs>
  <Slides>27</Slides>
  <Notes>10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36" baseType="lpstr">
      <vt:lpstr>Aptos</vt:lpstr>
      <vt:lpstr>Arial</vt:lpstr>
      <vt:lpstr>Calibri</vt:lpstr>
      <vt:lpstr>Liberation Sans</vt:lpstr>
      <vt:lpstr>Liberation Serif</vt:lpstr>
      <vt:lpstr>StarSymbol</vt:lpstr>
      <vt:lpstr>Symbol</vt:lpstr>
      <vt:lpstr>Wingdings</vt:lpstr>
      <vt:lpstr>Chiaro</vt:lpstr>
      <vt:lpstr>Characterization of the ArGON ionization yield for sub-keV nuclear recoils</vt:lpstr>
      <vt:lpstr>Why and what: microphysics of NL response</vt:lpstr>
      <vt:lpstr>The working principle</vt:lpstr>
      <vt:lpstr>The ReD conceptual layout</vt:lpstr>
      <vt:lpstr>The real thing at </vt:lpstr>
      <vt:lpstr>The lesson learnt for the new round</vt:lpstr>
      <vt:lpstr>The (staged) path to the sub-keV range</vt:lpstr>
      <vt:lpstr>Improvements: new TPC</vt:lpstr>
      <vt:lpstr>Improvements: source and shielding</vt:lpstr>
      <vt:lpstr>DD-Gun</vt:lpstr>
      <vt:lpstr>Improvements: spectrometer</vt:lpstr>
      <vt:lpstr>Improvements: spectrometer</vt:lpstr>
      <vt:lpstr>Improvements: spectrometer</vt:lpstr>
      <vt:lpstr>The T3.2.G1 work and timeplan </vt:lpstr>
      <vt:lpstr>Conclusions</vt:lpstr>
      <vt:lpstr>THANKS FOR YOUR ATTENTION</vt:lpstr>
      <vt:lpstr>BACkup</vt:lpstr>
      <vt:lpstr>SWOT</vt:lpstr>
      <vt:lpstr>Ar NRs ionisation yield at low energy</vt:lpstr>
      <vt:lpstr>The TPC …</vt:lpstr>
      <vt:lpstr>… and all the rest</vt:lpstr>
      <vt:lpstr>PUTTING EVERYTHING AT WORK</vt:lpstr>
      <vt:lpstr>Finding neutrons…</vt:lpstr>
      <vt:lpstr>… interacting in the TPC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 - LP2021 Talk</dc:title>
  <dc:creator>Luciano</dc:creator>
  <cp:lastModifiedBy>Luciano Pandola</cp:lastModifiedBy>
  <cp:revision>838</cp:revision>
  <cp:lastPrinted>2023-08-05T13:48:32Z</cp:lastPrinted>
  <dcterms:created xsi:type="dcterms:W3CDTF">2016-06-10T13:29:39Z</dcterms:created>
  <dcterms:modified xsi:type="dcterms:W3CDTF">2025-02-12T09:22:37Z</dcterms:modified>
</cp:coreProperties>
</file>