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355" r:id="rId3"/>
    <p:sldId id="350" r:id="rId4"/>
    <p:sldId id="384" r:id="rId5"/>
    <p:sldId id="366" r:id="rId6"/>
    <p:sldId id="369" r:id="rId7"/>
    <p:sldId id="363" r:id="rId8"/>
    <p:sldId id="270" r:id="rId9"/>
    <p:sldId id="271" r:id="rId10"/>
    <p:sldId id="353" r:id="rId11"/>
    <p:sldId id="379" r:id="rId12"/>
    <p:sldId id="380" r:id="rId13"/>
    <p:sldId id="269" r:id="rId14"/>
    <p:sldId id="283" r:id="rId15"/>
    <p:sldId id="354" r:id="rId16"/>
    <p:sldId id="381" r:id="rId17"/>
    <p:sldId id="382" r:id="rId18"/>
    <p:sldId id="359" r:id="rId19"/>
    <p:sldId id="386" r:id="rId20"/>
    <p:sldId id="383" r:id="rId21"/>
    <p:sldId id="385" r:id="rId22"/>
    <p:sldId id="36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4F57C08-9476-96B2-FC82-1FC892E59A04}" name="Vitaly Kudryavtsev" initials="VK" userId="S::v.kudryavtsev@sheffield.ac.uk::91fd757d-dca5-4361-8967-2bbf1a1d2e38" providerId="AD"/>
  <p188:author id="{003D4618-6D73-1D81-31DA-53EC6DF5C549}" name="Mihaela Parvu" initials="MP" userId="0f4a0bd7e65a7f6f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HAELA PARVU" initials="MP" lastIdx="1" clrIdx="0">
    <p:extLst>
      <p:ext uri="{19B8F6BF-5375-455C-9EA6-DF929625EA0E}">
        <p15:presenceInfo xmlns:p15="http://schemas.microsoft.com/office/powerpoint/2012/main" userId="S::mihaela.parvu@unibuc.ro::8ed17b67-7531-4ebd-8f42-072bb6ca55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20" autoAdjust="0"/>
    <p:restoredTop sz="83607" autoAdjust="0"/>
  </p:normalViewPr>
  <p:slideViewPr>
    <p:cSldViewPr snapToGrid="0">
      <p:cViewPr varScale="1">
        <p:scale>
          <a:sx n="62" d="100"/>
          <a:sy n="62" d="100"/>
        </p:scale>
        <p:origin x="939" y="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D1A3-E88C-4233-ACD1-E254137E796E}" type="datetimeFigureOut">
              <a:rPr lang="en-GB" smtClean="0"/>
              <a:t>12/02/2025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DB642F-01EB-4750-BDA8-E98E5831A6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639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b="0" i="0" u="none" strike="noStrike" baseline="0" dirty="0">
                <a:latin typeface="CMR12"/>
              </a:rPr>
              <a:t>6.5 MeV energy cut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DB642F-01EB-4750-BDA8-E98E5831A6F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69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DB642F-01EB-4750-BDA8-E98E5831A6F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22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65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92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A9951-745A-7956-9993-92E6E430F3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84CBF5-0514-9C7B-F2F9-FBC657FC02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C4672-C0C3-91E2-868E-93A2E02C3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85131-9465-4204-85DD-FD9E84C759B3}" type="datetime1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1B1A43-105D-354F-E24B-FAF1D6289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C31F9-7CA6-A7D7-59A9-23F3EDE2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AC956-438A-4079-BB87-A0890105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98010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5FCB6-67E7-8F72-CB01-B8B3A3826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E72291-4986-3ED2-86E5-6596BF2DBC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423F6-9688-261E-13D9-B615DDDE8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7F868-7B90-46D4-A8C1-EF1723A72D16}" type="datetime1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28A215-B291-0728-B196-CEE051A55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DE83C8-D921-C593-C696-45B562DB4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AC956-438A-4079-BB87-A0890105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07265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E3A911-983B-D655-EF48-9C2604E18B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E5E10E-9AB6-1983-F1D0-E39812006B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DFAF30-9A75-46BA-5E68-7AAFAB439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35F4A-16A5-4046-A533-69423F403961}" type="datetime1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FC993-B282-0E85-985C-272815523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021A1-F6DB-9C37-3BAF-FFF884415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AC956-438A-4079-BB87-A0890105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47081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09600" y="462518"/>
            <a:ext cx="109728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3" y="6549549"/>
            <a:ext cx="1331423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o-RO">
                <a:latin typeface="Helvetica"/>
                <a:cs typeface="Helvetica"/>
              </a:rPr>
              <a:t>11/09/2024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714" y="6549549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ro-RO" dirty="0"/>
              <a:t>Mihaela Parvu </a:t>
            </a:r>
            <a:r>
              <a:rPr lang="de-DE" dirty="0"/>
              <a:t>| </a:t>
            </a:r>
            <a:r>
              <a:rPr lang="en-GB" dirty="0"/>
              <a:t>Neutron yields from (α,n) reactions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605368" y="1207770"/>
            <a:ext cx="532100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6261400" y="1215721"/>
            <a:ext cx="532100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7606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09600" y="462518"/>
            <a:ext cx="109728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3" y="6549549"/>
            <a:ext cx="1331423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o-RO">
                <a:latin typeface="Helvetica"/>
                <a:cs typeface="Helvetica"/>
              </a:rPr>
              <a:t>11/09/2024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714" y="6549549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ro-RO" dirty="0"/>
              <a:t>Mihaela Parvu </a:t>
            </a:r>
            <a:r>
              <a:rPr lang="de-DE" dirty="0"/>
              <a:t>| </a:t>
            </a:r>
            <a:r>
              <a:rPr lang="en-GB" dirty="0"/>
              <a:t>Neutron yields from (α,n) reactions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49549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605368" y="1207770"/>
            <a:ext cx="532100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6261400" y="1215721"/>
            <a:ext cx="532100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6522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6C3D4-D63B-462F-158A-B25AF0F15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AACCF-4784-F5A7-55C7-6E506848DB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233BB-6059-8D85-4DF0-FED92340D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2F5A-3781-4C4B-BCB3-27E2BDFAC92C}" type="datetime1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F074EC-6C98-DCE2-ACA4-1F7447591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A52331-12F7-E4DD-8B5F-3B4F100A6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AC956-438A-4079-BB87-A0890105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75230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B412E-07D7-C550-51D5-601BDFFA5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B55D89-03A5-7163-4977-F07E21F6B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2EC6A-CA51-D05A-4309-1952CCD18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9572B-BE7D-48A0-A769-CE8AAE2F7F2C}" type="datetime1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C45E8-BCE9-72E5-923E-55DB46FFF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20797-2D9C-D229-F45D-2BB0F311A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AC956-438A-4079-BB87-A0890105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63695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A062A-4FE5-BB84-D8D7-5DA8B028D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9CC9D-3672-F26E-1D03-66AB81B0EB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2DEE4E-982D-7F1D-7132-9FDDBC41C0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D86069-5C77-F049-5E03-1938E0C78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CF28F-B176-46EC-89C7-52C562096A2B}" type="datetime1">
              <a:rPr lang="en-GB" smtClean="0"/>
              <a:t>12/02/2025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659567-3EF7-4250-8D73-EB76ACBC5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D27488-11AC-C7D6-18D3-90C4E4C66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AC956-438A-4079-BB87-A0890105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10024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2794A-7A43-6C7F-C0FD-3D47FA4C4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01D53-2C73-7293-8FE1-B1B4526935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6DE4FF-6974-EE18-A675-9C75EDF5D9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B2BAE8-AF99-5DC2-C3E8-B60CF9530D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37F43A-C497-A04F-7BB0-ED77B5C7D9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841AAE-FBC7-9DB2-5EF7-E56686EB1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BD2F4-234E-4DA0-89C2-DA5990F7E265}" type="datetime1">
              <a:rPr lang="en-GB" smtClean="0"/>
              <a:t>12/02/2025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295EA0-759C-F766-3A20-831BC6F5C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417C23-B3F9-C83B-4393-DF75955EB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AC956-438A-4079-BB87-A0890105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51778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50875-80D2-EC15-CA7F-EA9465E71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56A647-88BE-46C0-5F84-44A2B1B68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EF91-D718-4954-B522-7FC23BFE2E50}" type="datetime1">
              <a:rPr lang="en-GB" smtClean="0"/>
              <a:t>12/02/2025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385761-1DB9-FCF5-CADB-69E94AE10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402AB7-0B28-C802-DFD6-CEE32E58C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AC956-438A-4079-BB87-A0890105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12253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88A503-599A-967C-4B1A-01E3408BA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9760-3C87-4F4C-AD0D-4B9F410452AB}" type="datetime1">
              <a:rPr lang="en-GB" smtClean="0"/>
              <a:t>12/02/2025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A000E7-90A7-5B70-423D-F886E982B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1E376E-3A09-C4E9-76CA-C466A4CFB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AC956-438A-4079-BB87-A0890105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96849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60C11-6006-6B41-D47A-94109DBEC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C1E1EC-D97F-CCB8-6D90-1F3C8CF13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76C4FF-B94A-0BC6-7E72-CEAB4040A0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5B025-88D2-648C-A3AF-C2E24998E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BF750-EC48-498F-90E9-4EB95CD6EE8B}" type="datetime1">
              <a:rPr lang="en-GB" smtClean="0"/>
              <a:t>12/02/2025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4DB712-5F86-C1C7-DA5D-5D41FC44C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866C96-A191-EF3E-5BF9-9F26FAE1D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AC956-438A-4079-BB87-A0890105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92339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B4AED-C41D-9D9F-3DA8-574164CAA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5BBE01-5443-7C0D-5E6B-E696F87716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8A4DFB-4778-96C2-2F46-EAC3C2D759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2C4D4E-EB18-CDD5-B438-9698F7D2C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DD54A-7CF1-4CE7-9E16-799EC2A30348}" type="datetime1">
              <a:rPr lang="en-GB" smtClean="0"/>
              <a:t>12/02/2025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42931-3BA5-6AFB-803C-0696C3079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6330F2-B293-052D-045F-6B5BE04D9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AC956-438A-4079-BB87-A0890105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43715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926E97-C858-EC3B-3085-2B81ADD15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09A758-754B-0F38-5887-AEAAF6B910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A324E4-8D81-A53E-76CE-12B4C404E2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94339-22D3-4826-9887-ACF0AB883692}" type="datetime1">
              <a:rPr lang="en-GB" smtClean="0"/>
              <a:t>12/02/2025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BF39A-8413-ED8A-5992-0777198526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60440-BFD7-216C-6D6A-4CE8910865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AC956-438A-4079-BB87-A0890105DF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80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405.07952" TargetMode="External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405.07952" TargetMode="External"/><Relationship Id="rId7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8.1091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doi.org/10.2172/618893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05386-EC37-3842-B58F-0766D66201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2825" y="1135063"/>
            <a:ext cx="10166350" cy="2387600"/>
          </a:xfrm>
        </p:spPr>
        <p:txBody>
          <a:bodyPr>
            <a:norm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Updates of the SOURCES4 code for (α,n) reactions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C31F01-6709-8D3B-B3B0-1146DC2FEE8F}"/>
              </a:ext>
            </a:extLst>
          </p:cNvPr>
          <p:cNvSpPr txBox="1"/>
          <p:nvPr/>
        </p:nvSpPr>
        <p:spPr>
          <a:xfrm>
            <a:off x="3048000" y="385030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u="sng" dirty="0"/>
              <a:t>Mihaela Parvu</a:t>
            </a:r>
            <a:r>
              <a:rPr lang="en-GB" sz="2000" baseline="30000" dirty="0"/>
              <a:t>1</a:t>
            </a:r>
            <a:r>
              <a:rPr lang="ro-RO" sz="2000" dirty="0"/>
              <a:t>, </a:t>
            </a:r>
            <a:r>
              <a:rPr lang="en-GB" sz="2000" dirty="0"/>
              <a:t>Vitaly Kudryavtsev</a:t>
            </a:r>
            <a:r>
              <a:rPr lang="en-GB" sz="2000" baseline="30000" dirty="0"/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78F0C6-ABED-6C11-1E4F-359A3F66464F}"/>
              </a:ext>
            </a:extLst>
          </p:cNvPr>
          <p:cNvSpPr txBox="1"/>
          <p:nvPr/>
        </p:nvSpPr>
        <p:spPr>
          <a:xfrm>
            <a:off x="3244850" y="4449524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2000" baseline="30000" dirty="0"/>
              <a:t>1</a:t>
            </a:r>
            <a:r>
              <a:rPr lang="en-US" sz="2000" dirty="0"/>
              <a:t> University of Bucharest, Romania</a:t>
            </a:r>
          </a:p>
          <a:p>
            <a:pPr lvl="2"/>
            <a:r>
              <a:rPr lang="en-GB" sz="2000" baseline="30000" dirty="0"/>
              <a:t>2</a:t>
            </a:r>
            <a:r>
              <a:rPr lang="en-GB" sz="2000" dirty="0"/>
              <a:t> University of Sheffield, United Kingdom</a:t>
            </a: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6770A74E-67B7-174C-FB5E-3BDECAC3E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162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3118261F-B13E-183F-7F46-103F2F30E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9"/>
          <a:stretch>
            <a:fillRect/>
          </a:stretch>
        </p:blipFill>
        <p:spPr bwMode="auto">
          <a:xfrm>
            <a:off x="10515599" y="-1"/>
            <a:ext cx="1676401" cy="80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D851DC-BA37-DB1E-3968-C30D6E9F37C7}"/>
              </a:ext>
            </a:extLst>
          </p:cNvPr>
          <p:cNvSpPr txBox="1"/>
          <p:nvPr/>
        </p:nvSpPr>
        <p:spPr>
          <a:xfrm>
            <a:off x="2357438" y="6195705"/>
            <a:ext cx="7493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DRD2 Collaboration Meeting, CERN, 11-13 February 2025</a:t>
            </a:r>
          </a:p>
        </p:txBody>
      </p:sp>
    </p:spTree>
    <p:extLst>
      <p:ext uri="{BB962C8B-B14F-4D97-AF65-F5344CB8AC3E}">
        <p14:creationId xmlns:p14="http://schemas.microsoft.com/office/powerpoint/2010/main" val="126328107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BC85C77-B8B0-A078-A1CB-EC3FBD7F44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9623"/>
            <a:ext cx="6412083" cy="49077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0EAAAC-06B3-EC3E-C6C9-6CEEF5CBEC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917" y="999623"/>
            <a:ext cx="6412083" cy="49077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D5D108-456E-838A-4CB0-30A884A4A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113"/>
            <a:ext cx="12192000" cy="51117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Neutron Yield from </a:t>
            </a:r>
            <a:r>
              <a:rPr lang="el-G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(α,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reactions with optimised SOURCES4 code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E10562-2C40-477F-5DA1-34F0E157FC76}"/>
              </a:ext>
            </a:extLst>
          </p:cNvPr>
          <p:cNvSpPr txBox="1"/>
          <p:nvPr/>
        </p:nvSpPr>
        <p:spPr>
          <a:xfrm>
            <a:off x="0" y="6608652"/>
            <a:ext cx="122714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Gorshkov, G. V., and O. S. Tsvetkov. "Be, B, C, O, F, Na, Mg, Al and Si neutron yields from an (α, n) reaction under the effect of thorium and uranium α-particles and their decay products." Soviet Atomic Energy 14.6 (1964): 573-577.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0782F0-898C-CDFE-BCA8-318CB123E99C}"/>
              </a:ext>
            </a:extLst>
          </p:cNvPr>
          <p:cNvSpPr txBox="1"/>
          <p:nvPr/>
        </p:nvSpPr>
        <p:spPr>
          <a:xfrm>
            <a:off x="702332" y="6204316"/>
            <a:ext cx="8205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>
                <a:solidFill>
                  <a:srgbClr val="C00000"/>
                </a:solidFill>
              </a:rPr>
              <a:t>A</a:t>
            </a:r>
            <a:r>
              <a:rPr lang="en-GB" dirty="0" err="1">
                <a:solidFill>
                  <a:srgbClr val="C00000"/>
                </a:solidFill>
              </a:rPr>
              <a:t>greement</a:t>
            </a:r>
            <a:r>
              <a:rPr lang="en-GB" dirty="0">
                <a:solidFill>
                  <a:srgbClr val="C00000"/>
                </a:solidFill>
              </a:rPr>
              <a:t> within 10% for most isotopes and within 20% for almost all of them.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F1B1CB-2BA8-4966-774E-1A693F5B69A1}"/>
              </a:ext>
            </a:extLst>
          </p:cNvPr>
          <p:cNvSpPr txBox="1"/>
          <p:nvPr/>
        </p:nvSpPr>
        <p:spPr>
          <a:xfrm>
            <a:off x="721221" y="5630288"/>
            <a:ext cx="107495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dirty="0"/>
              <a:t>Ratio of the calculations with optimised SOURCES4 to the neutron yield measured by Gorshkov et al. for: (a) </a:t>
            </a:r>
            <a:r>
              <a:rPr lang="en-GB" sz="1600" baseline="30000" dirty="0" err="1"/>
              <a:t>nat</a:t>
            </a:r>
            <a:r>
              <a:rPr lang="en-GB" sz="1600" dirty="0" err="1"/>
              <a:t>U</a:t>
            </a:r>
            <a:r>
              <a:rPr lang="en-GB" sz="1600" dirty="0"/>
              <a:t> and (b) </a:t>
            </a:r>
            <a:r>
              <a:rPr lang="en-GB" sz="1600" baseline="30000" dirty="0"/>
              <a:t>232</a:t>
            </a:r>
            <a:r>
              <a:rPr lang="en-GB" sz="1600" dirty="0"/>
              <a:t>Th decay chains in several materials. The shaded area represents the ±10% difference. Only the experimental errors are included.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227067-FF94-7E94-7BAD-5D8EAA30CDFB}"/>
              </a:ext>
            </a:extLst>
          </p:cNvPr>
          <p:cNvSpPr txBox="1"/>
          <p:nvPr/>
        </p:nvSpPr>
        <p:spPr>
          <a:xfrm>
            <a:off x="147782" y="617330"/>
            <a:ext cx="120442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o-RO" sz="1600" dirty="0">
                <a:solidFill>
                  <a:srgbClr val="C00000"/>
                </a:solidFill>
              </a:rPr>
              <a:t>In </a:t>
            </a:r>
            <a:r>
              <a:rPr lang="ro-RO" sz="1600" dirty="0" err="1">
                <a:solidFill>
                  <a:srgbClr val="C00000"/>
                </a:solidFill>
              </a:rPr>
              <a:t>the</a:t>
            </a:r>
            <a:r>
              <a:rPr lang="ro-RO" sz="1600" dirty="0">
                <a:solidFill>
                  <a:srgbClr val="C00000"/>
                </a:solidFill>
              </a:rPr>
              <a:t> case of </a:t>
            </a:r>
            <a:r>
              <a:rPr lang="en-GB" sz="1600" dirty="0">
                <a:solidFill>
                  <a:srgbClr val="C00000"/>
                </a:solidFill>
              </a:rPr>
              <a:t>Al</a:t>
            </a:r>
            <a:r>
              <a:rPr lang="ro-RO" sz="1600" dirty="0">
                <a:solidFill>
                  <a:srgbClr val="C00000"/>
                </a:solidFill>
              </a:rPr>
              <a:t>, </a:t>
            </a:r>
            <a:r>
              <a:rPr lang="ro-RO" sz="1600" dirty="0" err="1">
                <a:solidFill>
                  <a:srgbClr val="C00000"/>
                </a:solidFill>
              </a:rPr>
              <a:t>the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Yn</a:t>
            </a:r>
            <a:r>
              <a:rPr lang="ro-RO" sz="1600" dirty="0">
                <a:solidFill>
                  <a:srgbClr val="C00000"/>
                </a:solidFill>
              </a:rPr>
              <a:t> for U </a:t>
            </a:r>
            <a:r>
              <a:rPr lang="ro-RO" sz="1600" dirty="0" err="1">
                <a:solidFill>
                  <a:srgbClr val="C00000"/>
                </a:solidFill>
              </a:rPr>
              <a:t>decay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chain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is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en-GB" sz="1600" dirty="0">
                <a:solidFill>
                  <a:srgbClr val="C00000"/>
                </a:solidFill>
              </a:rPr>
              <a:t>higher</a:t>
            </a:r>
            <a:r>
              <a:rPr lang="ro-RO" sz="1600" dirty="0">
                <a:solidFill>
                  <a:srgbClr val="C00000"/>
                </a:solidFill>
              </a:rPr>
              <a:t>, but in </a:t>
            </a:r>
            <a:r>
              <a:rPr lang="ro-RO" sz="1600" dirty="0" err="1">
                <a:solidFill>
                  <a:srgbClr val="C00000"/>
                </a:solidFill>
              </a:rPr>
              <a:t>the</a:t>
            </a:r>
            <a:r>
              <a:rPr lang="ro-RO" sz="1600" dirty="0">
                <a:solidFill>
                  <a:srgbClr val="C00000"/>
                </a:solidFill>
              </a:rPr>
              <a:t> case of Th-232 </a:t>
            </a:r>
            <a:r>
              <a:rPr lang="ro-RO" sz="1600" dirty="0" err="1">
                <a:solidFill>
                  <a:srgbClr val="C00000"/>
                </a:solidFill>
              </a:rPr>
              <a:t>decay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chain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the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results</a:t>
            </a:r>
            <a:r>
              <a:rPr lang="ro-RO" sz="1600" dirty="0">
                <a:solidFill>
                  <a:srgbClr val="C00000"/>
                </a:solidFill>
              </a:rPr>
              <a:t> are </a:t>
            </a:r>
            <a:r>
              <a:rPr lang="ro-RO" sz="1600" dirty="0" err="1">
                <a:solidFill>
                  <a:srgbClr val="C00000"/>
                </a:solidFill>
              </a:rPr>
              <a:t>closer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to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the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evaluated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ones</a:t>
            </a:r>
            <a:r>
              <a:rPr lang="ro-RO" sz="1600" dirty="0">
                <a:solidFill>
                  <a:srgbClr val="C00000"/>
                </a:solidFill>
              </a:rPr>
              <a:t>.</a:t>
            </a:r>
            <a:endParaRPr lang="en-GB" sz="1600" dirty="0">
              <a:solidFill>
                <a:srgbClr val="C00000"/>
              </a:solidFill>
            </a:endParaRPr>
          </a:p>
          <a:p>
            <a:pPr algn="just"/>
            <a:r>
              <a:rPr lang="ro-RO" sz="1600" dirty="0">
                <a:solidFill>
                  <a:srgbClr val="C00000"/>
                </a:solidFill>
              </a:rPr>
              <a:t>→</a:t>
            </a:r>
            <a:r>
              <a:rPr lang="en-GB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Is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this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due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to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different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el-GR" sz="1600" dirty="0">
                <a:solidFill>
                  <a:srgbClr val="C00000"/>
                </a:solidFill>
              </a:rPr>
              <a:t>α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energies</a:t>
            </a:r>
            <a:r>
              <a:rPr lang="ro-RO" sz="1600" dirty="0">
                <a:solidFill>
                  <a:srgbClr val="C00000"/>
                </a:solidFill>
              </a:rPr>
              <a:t> or </a:t>
            </a:r>
            <a:r>
              <a:rPr lang="ro-RO" sz="1600" dirty="0" err="1">
                <a:solidFill>
                  <a:srgbClr val="C00000"/>
                </a:solidFill>
              </a:rPr>
              <a:t>uncertainties</a:t>
            </a:r>
            <a:r>
              <a:rPr lang="ro-RO" sz="1600" dirty="0">
                <a:solidFill>
                  <a:srgbClr val="C00000"/>
                </a:solidFill>
              </a:rPr>
              <a:t>?</a:t>
            </a:r>
            <a:endParaRPr lang="en-GB" sz="1600" dirty="0">
              <a:solidFill>
                <a:srgbClr val="C0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GB" sz="1600" dirty="0" err="1">
                <a:solidFill>
                  <a:srgbClr val="C00000"/>
                </a:solidFill>
              </a:rPr>
              <a:t>NaF</a:t>
            </a:r>
            <a:r>
              <a:rPr lang="en-GB" sz="1600" dirty="0">
                <a:solidFill>
                  <a:srgbClr val="C00000"/>
                </a:solidFill>
              </a:rPr>
              <a:t> neutron yield is higher than measurement.</a:t>
            </a:r>
            <a:endParaRPr lang="ro-RO" sz="1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10BFFED-843E-7896-3462-E8BF252B45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8075"/>
            <a:ext cx="6412083" cy="49077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19F3794-2D9B-2103-CA02-5EAF11D5CE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330" y="1048075"/>
            <a:ext cx="6412083" cy="490775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65F481B-E4E5-19B6-4DCF-482A67EA7560}"/>
              </a:ext>
            </a:extLst>
          </p:cNvPr>
          <p:cNvSpPr txBox="1"/>
          <p:nvPr/>
        </p:nvSpPr>
        <p:spPr>
          <a:xfrm>
            <a:off x="0" y="6596390"/>
            <a:ext cx="1121334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Fernandes, Ana C., Andreas Kling, and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Gennadiy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N.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Vlaskin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"Comparison of thick-target (alpha, n) yield calculation codes." EPJ Web of Conferences. Vol. 153. EDP Sciences, 2017.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2B112E-BE35-2071-19E6-A3C4AD3648DF}"/>
              </a:ext>
            </a:extLst>
          </p:cNvPr>
          <p:cNvSpPr txBox="1"/>
          <p:nvPr/>
        </p:nvSpPr>
        <p:spPr>
          <a:xfrm>
            <a:off x="147782" y="617330"/>
            <a:ext cx="120442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GB" sz="1600" dirty="0" err="1">
                <a:solidFill>
                  <a:srgbClr val="C00000"/>
                </a:solidFill>
              </a:rPr>
              <a:t>NaF</a:t>
            </a:r>
            <a:r>
              <a:rPr lang="en-GB" sz="1600" dirty="0">
                <a:solidFill>
                  <a:srgbClr val="C00000"/>
                </a:solidFill>
              </a:rPr>
              <a:t> neutron yield is higher than measurements but for CaF</a:t>
            </a:r>
            <a:r>
              <a:rPr lang="en-GB" sz="1600" baseline="-25000" dirty="0">
                <a:solidFill>
                  <a:srgbClr val="C00000"/>
                </a:solidFill>
              </a:rPr>
              <a:t>2</a:t>
            </a:r>
            <a:r>
              <a:rPr lang="en-GB" sz="1600" dirty="0">
                <a:solidFill>
                  <a:srgbClr val="C00000"/>
                </a:solidFill>
              </a:rPr>
              <a:t> and PbF</a:t>
            </a:r>
            <a:r>
              <a:rPr lang="en-GB" sz="1600" baseline="-25000" dirty="0">
                <a:solidFill>
                  <a:srgbClr val="C00000"/>
                </a:solidFill>
              </a:rPr>
              <a:t>2</a:t>
            </a:r>
            <a:r>
              <a:rPr lang="en-GB" sz="1600" dirty="0">
                <a:solidFill>
                  <a:srgbClr val="C00000"/>
                </a:solidFill>
              </a:rPr>
              <a:t> are not so high. In all cases F dominates. Is this a problem with data?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o-RO" sz="1600" dirty="0">
                <a:solidFill>
                  <a:srgbClr val="C00000"/>
                </a:solidFill>
              </a:rPr>
              <a:t>In </a:t>
            </a:r>
            <a:r>
              <a:rPr lang="ro-RO" sz="1600" dirty="0" err="1">
                <a:solidFill>
                  <a:srgbClr val="C00000"/>
                </a:solidFill>
              </a:rPr>
              <a:t>the</a:t>
            </a:r>
            <a:r>
              <a:rPr lang="ro-RO" sz="1600" dirty="0">
                <a:solidFill>
                  <a:srgbClr val="C00000"/>
                </a:solidFill>
              </a:rPr>
              <a:t> case of Fe, </a:t>
            </a:r>
            <a:r>
              <a:rPr lang="ro-RO" sz="1600" dirty="0" err="1">
                <a:solidFill>
                  <a:srgbClr val="C00000"/>
                </a:solidFill>
              </a:rPr>
              <a:t>the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Yn</a:t>
            </a:r>
            <a:r>
              <a:rPr lang="ro-RO" sz="1600" dirty="0">
                <a:solidFill>
                  <a:srgbClr val="C00000"/>
                </a:solidFill>
              </a:rPr>
              <a:t> for U-238 </a:t>
            </a:r>
            <a:r>
              <a:rPr lang="ro-RO" sz="1600" dirty="0" err="1">
                <a:solidFill>
                  <a:srgbClr val="C00000"/>
                </a:solidFill>
              </a:rPr>
              <a:t>decay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chain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is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much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smaller</a:t>
            </a:r>
            <a:r>
              <a:rPr lang="ro-RO" sz="1600" dirty="0">
                <a:solidFill>
                  <a:srgbClr val="C00000"/>
                </a:solidFill>
              </a:rPr>
              <a:t>, but in </a:t>
            </a:r>
            <a:r>
              <a:rPr lang="ro-RO" sz="1600" dirty="0" err="1">
                <a:solidFill>
                  <a:srgbClr val="C00000"/>
                </a:solidFill>
              </a:rPr>
              <a:t>the</a:t>
            </a:r>
            <a:r>
              <a:rPr lang="ro-RO" sz="1600" dirty="0">
                <a:solidFill>
                  <a:srgbClr val="C00000"/>
                </a:solidFill>
              </a:rPr>
              <a:t> case of Th-232 </a:t>
            </a:r>
            <a:r>
              <a:rPr lang="ro-RO" sz="1600" dirty="0" err="1">
                <a:solidFill>
                  <a:srgbClr val="C00000"/>
                </a:solidFill>
              </a:rPr>
              <a:t>decay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chain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the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results</a:t>
            </a:r>
            <a:r>
              <a:rPr lang="ro-RO" sz="1600" dirty="0">
                <a:solidFill>
                  <a:srgbClr val="C00000"/>
                </a:solidFill>
              </a:rPr>
              <a:t> are </a:t>
            </a:r>
            <a:r>
              <a:rPr lang="ro-RO" sz="1600" dirty="0" err="1">
                <a:solidFill>
                  <a:srgbClr val="C00000"/>
                </a:solidFill>
              </a:rPr>
              <a:t>closer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to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the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evaluated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ones</a:t>
            </a:r>
            <a:r>
              <a:rPr lang="ro-RO" sz="1600" dirty="0">
                <a:solidFill>
                  <a:srgbClr val="C00000"/>
                </a:solidFill>
              </a:rPr>
              <a:t>. </a:t>
            </a:r>
            <a:r>
              <a:rPr lang="ro-RO" sz="1600" dirty="0" err="1">
                <a:solidFill>
                  <a:srgbClr val="C00000"/>
                </a:solidFill>
              </a:rPr>
              <a:t>Is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this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due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to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different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el-GR" sz="1600" dirty="0">
                <a:solidFill>
                  <a:srgbClr val="C00000"/>
                </a:solidFill>
              </a:rPr>
              <a:t>α</a:t>
            </a:r>
            <a:r>
              <a:rPr lang="ro-RO" sz="1600" dirty="0">
                <a:solidFill>
                  <a:srgbClr val="C00000"/>
                </a:solidFill>
              </a:rPr>
              <a:t> </a:t>
            </a:r>
            <a:r>
              <a:rPr lang="ro-RO" sz="1600" dirty="0" err="1">
                <a:solidFill>
                  <a:srgbClr val="C00000"/>
                </a:solidFill>
              </a:rPr>
              <a:t>energies</a:t>
            </a:r>
            <a:r>
              <a:rPr lang="ro-RO" sz="1600" dirty="0">
                <a:solidFill>
                  <a:srgbClr val="C00000"/>
                </a:solidFill>
              </a:rPr>
              <a:t> or </a:t>
            </a:r>
            <a:r>
              <a:rPr lang="ro-RO" sz="1600" dirty="0" err="1">
                <a:solidFill>
                  <a:srgbClr val="C00000"/>
                </a:solidFill>
              </a:rPr>
              <a:t>uncertainties</a:t>
            </a:r>
            <a:r>
              <a:rPr lang="ro-RO" sz="1600" dirty="0">
                <a:solidFill>
                  <a:srgbClr val="C00000"/>
                </a:solidFill>
              </a:rPr>
              <a:t>?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67D0D7-54C8-B0E8-AE09-084615215F1F}"/>
              </a:ext>
            </a:extLst>
          </p:cNvPr>
          <p:cNvSpPr txBox="1"/>
          <p:nvPr/>
        </p:nvSpPr>
        <p:spPr>
          <a:xfrm>
            <a:off x="814311" y="5684639"/>
            <a:ext cx="105633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dirty="0"/>
              <a:t>Ratio of the calculated values from the optimised SOURCES4 code to the evaluated neutron yield data from Fernandes et al. for (a) </a:t>
            </a:r>
            <a:r>
              <a:rPr lang="en-GB" sz="1600" baseline="30000" dirty="0"/>
              <a:t>238</a:t>
            </a:r>
            <a:r>
              <a:rPr lang="en-GB" sz="1600" dirty="0"/>
              <a:t>U and (b) </a:t>
            </a:r>
            <a:r>
              <a:rPr lang="en-GB" sz="1600" baseline="30000" dirty="0"/>
              <a:t>232</a:t>
            </a:r>
            <a:r>
              <a:rPr lang="en-GB" sz="1600" dirty="0"/>
              <a:t>Th decay chains in several materials. The shaded area represents the ±10% difference. No error was given for Fe. Only the experimental errors were taken into account for other materials.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0A8DBD4-1CFF-07A9-54FF-886162F05611}"/>
              </a:ext>
            </a:extLst>
          </p:cNvPr>
          <p:cNvSpPr txBox="1">
            <a:spLocks/>
          </p:cNvSpPr>
          <p:nvPr/>
        </p:nvSpPr>
        <p:spPr>
          <a:xfrm>
            <a:off x="9328728" y="6602269"/>
            <a:ext cx="2743200" cy="25573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56032" indent="-265176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2pPr>
            <a:lvl3pPr marL="898525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3pPr>
            <a:lvl4pPr marL="11652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4pPr>
            <a:lvl5pPr marL="14319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CE3AC956-438A-4079-BB87-A0890105DF90}" type="slidenum">
              <a:rPr lang="en-GB" sz="12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indent="0" algn="r">
                <a:buNone/>
              </a:pPr>
              <a:t>11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393A81-E321-E094-F06B-A17F374BA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113"/>
            <a:ext cx="12192000" cy="51117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Neutron Yield from </a:t>
            </a:r>
            <a:r>
              <a:rPr lang="el-G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(α,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 reactions with optimised SOURCES4 code</a:t>
            </a:r>
          </a:p>
        </p:txBody>
      </p:sp>
    </p:spTree>
    <p:extLst>
      <p:ext uri="{BB962C8B-B14F-4D97-AF65-F5344CB8AC3E}">
        <p14:creationId xmlns:p14="http://schemas.microsoft.com/office/powerpoint/2010/main" val="2852175782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59068E8-C997-24A8-79C4-1D4442C555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7802" y="336157"/>
            <a:ext cx="8916396" cy="5159886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EBFE08-B11D-C83F-6630-56E500CB6F61}"/>
              </a:ext>
            </a:extLst>
          </p:cNvPr>
          <p:cNvSpPr txBox="1"/>
          <p:nvPr/>
        </p:nvSpPr>
        <p:spPr>
          <a:xfrm>
            <a:off x="1301353" y="5525353"/>
            <a:ext cx="95892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/>
              <a:t>Neutron yield from (α, n) reactions originated in </a:t>
            </a:r>
            <a:r>
              <a:rPr lang="en-GB" sz="1600" baseline="30000" dirty="0" err="1"/>
              <a:t>nat</a:t>
            </a:r>
            <a:r>
              <a:rPr lang="en-GB" sz="1600" dirty="0" err="1"/>
              <a:t>U</a:t>
            </a:r>
            <a:r>
              <a:rPr lang="en-GB" sz="1600" dirty="0"/>
              <a:t> and </a:t>
            </a:r>
            <a:r>
              <a:rPr lang="en-GB" sz="1600" baseline="30000" dirty="0"/>
              <a:t>232</a:t>
            </a:r>
            <a:r>
              <a:rPr lang="en-GB" sz="1600" dirty="0"/>
              <a:t>Th decay chains in several materials as calculated by the SOURCES4 code. Neutron yield is given as the number of neutrons per gram of material per second per ppb of U or Th concentration. Spontaneous fission of </a:t>
            </a:r>
            <a:r>
              <a:rPr lang="en-GB" sz="1600" baseline="30000" dirty="0"/>
              <a:t>238</a:t>
            </a:r>
            <a:r>
              <a:rPr lang="en-GB" sz="1600" dirty="0"/>
              <a:t>U gives a neutron yield of 1.35×10</a:t>
            </a:r>
            <a:r>
              <a:rPr lang="en-GB" sz="1600" baseline="30000" dirty="0"/>
              <a:t>−11</a:t>
            </a:r>
            <a:r>
              <a:rPr lang="en-GB" sz="1600" dirty="0"/>
              <a:t> n/g/s/ppb in all materials. 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24437685-0DFD-69E2-E4F5-5EA084810B6D}"/>
              </a:ext>
            </a:extLst>
          </p:cNvPr>
          <p:cNvSpPr txBox="1">
            <a:spLocks/>
          </p:cNvSpPr>
          <p:nvPr/>
        </p:nvSpPr>
        <p:spPr>
          <a:xfrm>
            <a:off x="9328728" y="6602269"/>
            <a:ext cx="2743200" cy="25573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56032" indent="-265176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2pPr>
            <a:lvl3pPr marL="898525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3pPr>
            <a:lvl4pPr marL="11652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4pPr>
            <a:lvl5pPr marL="14319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CE3AC956-438A-4079-BB87-A0890105DF90}" type="slidenum">
              <a:rPr lang="en-GB" sz="12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indent="0" algn="r">
                <a:buNone/>
              </a:pPr>
              <a:t>12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005011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56355F0-F944-1D60-6D6B-EF0B96F3AA3E}"/>
              </a:ext>
            </a:extLst>
          </p:cNvPr>
          <p:cNvGraphicFramePr>
            <a:graphicFrameLocks noGrp="1"/>
          </p:cNvGraphicFramePr>
          <p:nvPr/>
        </p:nvGraphicFramePr>
        <p:xfrm>
          <a:off x="2048670" y="2184892"/>
          <a:ext cx="8094660" cy="286893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195420">
                  <a:extLst>
                    <a:ext uri="{9D8B030D-6E8A-4147-A177-3AD203B41FA5}">
                      <a16:colId xmlns:a16="http://schemas.microsoft.com/office/drawing/2014/main" val="1236102376"/>
                    </a:ext>
                  </a:extLst>
                </a:gridCol>
                <a:gridCol w="1290279">
                  <a:extLst>
                    <a:ext uri="{9D8B030D-6E8A-4147-A177-3AD203B41FA5}">
                      <a16:colId xmlns:a16="http://schemas.microsoft.com/office/drawing/2014/main" val="2074637207"/>
                    </a:ext>
                  </a:extLst>
                </a:gridCol>
                <a:gridCol w="1235413">
                  <a:extLst>
                    <a:ext uri="{9D8B030D-6E8A-4147-A177-3AD203B41FA5}">
                      <a16:colId xmlns:a16="http://schemas.microsoft.com/office/drawing/2014/main" val="2731527004"/>
                    </a:ext>
                  </a:extLst>
                </a:gridCol>
                <a:gridCol w="1089498">
                  <a:extLst>
                    <a:ext uri="{9D8B030D-6E8A-4147-A177-3AD203B41FA5}">
                      <a16:colId xmlns:a16="http://schemas.microsoft.com/office/drawing/2014/main" val="864415667"/>
                    </a:ext>
                  </a:extLst>
                </a:gridCol>
                <a:gridCol w="1284050">
                  <a:extLst>
                    <a:ext uri="{9D8B030D-6E8A-4147-A177-3AD203B41FA5}">
                      <a16:colId xmlns:a16="http://schemas.microsoft.com/office/drawing/2014/main" val="1349912516"/>
                    </a:ext>
                  </a:extLst>
                </a:gridCol>
              </a:tblGrid>
              <a:tr h="89853">
                <a:tc rowSpan="2">
                  <a:txBody>
                    <a:bodyPr/>
                    <a:lstStyle/>
                    <a:p>
                      <a:pPr rtl="0" fontAlgn="b"/>
                      <a:r>
                        <a:rPr lang="en-GB" sz="14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Stainless Steel 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14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SOURCES4 [n/s/g/ppb]</a:t>
                      </a:r>
                    </a:p>
                  </a:txBody>
                  <a:tcPr marL="14288" marR="14288" marT="9525" marB="9525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016898"/>
                  </a:ext>
                </a:extLst>
              </a:tr>
              <a:tr h="100013">
                <a:tc vMerge="1"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</a:t>
                      </a:r>
                      <a:r>
                        <a:rPr lang="ro-RO" sz="1400" b="1" baseline="-250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</a:t>
                      </a:r>
                      <a:endParaRPr lang="en-GB" sz="1400" b="1" baseline="-250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</a:t>
                      </a:r>
                      <a:r>
                        <a:rPr lang="en-GB" sz="1400" b="1" baseline="-250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early</a:t>
                      </a:r>
                      <a:endParaRPr lang="en-GB" sz="1400" b="1" baseline="-250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</a:t>
                      </a:r>
                      <a:r>
                        <a:rPr lang="en-GB" sz="1400" b="1" baseline="-250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late</a:t>
                      </a:r>
                      <a:endParaRPr lang="en-GB" sz="1400" b="1" baseline="-250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Th-232</a:t>
                      </a: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890938616"/>
                  </a:ext>
                </a:extLst>
              </a:tr>
              <a:tr h="100013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SS304L</a:t>
                      </a:r>
                      <a:br>
                        <a:rPr lang="en-GB" sz="14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Fe(66.76%), C(0.16%), Cr(19.99%), Ni(9.31%), Mn(1.97%), Si(1.48%), P(0.05), S(0.05%), Al(0.22)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6.58</a:t>
                      </a:r>
                      <a:r>
                        <a:rPr lang="en-US" sz="1400" dirty="0"/>
                        <a:t> × 10</a:t>
                      </a:r>
                      <a:r>
                        <a:rPr lang="en-US" sz="1400" baseline="30000" dirty="0"/>
                        <a:t>-12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2.57</a:t>
                      </a:r>
                      <a:r>
                        <a:rPr lang="en-US" sz="1400" dirty="0"/>
                        <a:t> × 10</a:t>
                      </a:r>
                      <a:r>
                        <a:rPr lang="en-US" sz="1400" baseline="30000" dirty="0"/>
                        <a:t>-1</a:t>
                      </a:r>
                      <a:r>
                        <a:rPr lang="ro-RO" sz="1400" baseline="30000" dirty="0"/>
                        <a:t>3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6.32</a:t>
                      </a:r>
                      <a:r>
                        <a:rPr lang="en-US" sz="1400" dirty="0"/>
                        <a:t> × 10</a:t>
                      </a:r>
                      <a:r>
                        <a:rPr lang="en-US" sz="1400" baseline="30000" dirty="0"/>
                        <a:t>-12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7.76</a:t>
                      </a:r>
                      <a:r>
                        <a:rPr lang="en-US" sz="1400" dirty="0"/>
                        <a:t> × 10</a:t>
                      </a:r>
                      <a:r>
                        <a:rPr lang="en-US" sz="1400" baseline="30000" dirty="0"/>
                        <a:t>-12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712165476"/>
                  </a:ext>
                </a:extLst>
              </a:tr>
              <a:tr h="100013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S460ML</a:t>
                      </a:r>
                      <a:b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Fe(95.35%), Mn(1.7%), Ni(0.8%), Si(0.6%), Cu(0.55%), C(0.18%), P(0.03%), S(0.025%), Al(2e-8%), N(0.025%), Nb(0.05%), V(0.12%), Ti(0.05%), Cr(0.3%), Mo(0.2%)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4.92</a:t>
                      </a:r>
                      <a:r>
                        <a:rPr lang="en-US" sz="1400" dirty="0"/>
                        <a:t> × 10</a:t>
                      </a:r>
                      <a:r>
                        <a:rPr lang="en-US" sz="1400" baseline="30000" dirty="0"/>
                        <a:t>-12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1.652</a:t>
                      </a:r>
                      <a:r>
                        <a:rPr lang="en-US" sz="1400" dirty="0"/>
                        <a:t> × 10</a:t>
                      </a:r>
                      <a:r>
                        <a:rPr lang="en-US" sz="1400" baseline="30000" dirty="0"/>
                        <a:t>-1</a:t>
                      </a:r>
                      <a:r>
                        <a:rPr lang="ro-RO" sz="1400" baseline="30000" dirty="0"/>
                        <a:t>3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4.75</a:t>
                      </a:r>
                      <a:r>
                        <a:rPr lang="en-US" sz="1400" dirty="0"/>
                        <a:t> × 10</a:t>
                      </a:r>
                      <a:r>
                        <a:rPr lang="en-US" sz="1400" baseline="30000" dirty="0"/>
                        <a:t>-12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6.71</a:t>
                      </a:r>
                      <a:r>
                        <a:rPr lang="en-US" sz="1400" dirty="0"/>
                        <a:t> × 10</a:t>
                      </a:r>
                      <a:r>
                        <a:rPr lang="en-US" sz="1400" baseline="30000" dirty="0"/>
                        <a:t>-12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268436199"/>
                  </a:ext>
                </a:extLst>
              </a:tr>
              <a:tr h="100013">
                <a:tc>
                  <a:txBody>
                    <a:bodyPr/>
                    <a:lstStyle/>
                    <a:p>
                      <a:pPr rtl="0" fontAlgn="b"/>
                      <a:r>
                        <a:rPr lang="ro-RO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Rel. </a:t>
                      </a:r>
                      <a:r>
                        <a:rPr lang="ro-RO" sz="14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diff</a:t>
                      </a:r>
                      <a:r>
                        <a:rPr lang="ro-RO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. (%)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o-RO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25.22%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o-RO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35.71%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o-RO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24.84%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o-RO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13.53%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4038391579"/>
                  </a:ext>
                </a:extLst>
              </a:tr>
            </a:tbl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D4E5E59C-6544-4D69-13E1-1C9A86040304}"/>
              </a:ext>
            </a:extLst>
          </p:cNvPr>
          <p:cNvSpPr txBox="1">
            <a:spLocks/>
          </p:cNvSpPr>
          <p:nvPr/>
        </p:nvSpPr>
        <p:spPr>
          <a:xfrm>
            <a:off x="609600" y="462518"/>
            <a:ext cx="10972800" cy="647102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rgbClr val="E95125"/>
                </a:solidFill>
                <a:latin typeface="Helvetica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tx1"/>
                </a:solidFill>
              </a:rPr>
              <a:t>Neutron yields from (</a:t>
            </a:r>
            <a:r>
              <a:rPr lang="el-GR" sz="3600" dirty="0">
                <a:solidFill>
                  <a:schemeClr val="tx1"/>
                </a:solidFill>
              </a:rPr>
              <a:t>α,</a:t>
            </a:r>
            <a:r>
              <a:rPr lang="en-GB" sz="3600" dirty="0">
                <a:solidFill>
                  <a:schemeClr val="tx1"/>
                </a:solidFill>
              </a:rPr>
              <a:t>n) reactions for Stainless Steel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2B12609-E7CE-15D3-C7F6-1CB10AA23A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482109" y="3278909"/>
            <a:ext cx="803564" cy="27709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C6B59EA-C561-F4BB-898F-77BC5520FB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73054" y="4147889"/>
            <a:ext cx="891310" cy="27709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8B972B44-9A70-2F38-0305-6AFF7AE22B65}"/>
              </a:ext>
            </a:extLst>
          </p:cNvPr>
          <p:cNvSpPr txBox="1">
            <a:spLocks/>
          </p:cNvSpPr>
          <p:nvPr/>
        </p:nvSpPr>
        <p:spPr>
          <a:xfrm>
            <a:off x="9328728" y="6602269"/>
            <a:ext cx="2743200" cy="25573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56032" indent="-265176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2pPr>
            <a:lvl3pPr marL="898525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3pPr>
            <a:lvl4pPr marL="11652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4pPr>
            <a:lvl5pPr marL="14319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CE3AC956-438A-4079-BB87-A0890105DF90}" type="slidenum">
              <a:rPr lang="en-GB" sz="12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indent="0" algn="r">
                <a:buNone/>
              </a:pPr>
              <a:t>13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5B0B50B-458C-466A-2F40-8EBF5721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83891" y="2844419"/>
            <a:ext cx="1029854" cy="27709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0E93C01-52DF-B881-4085-19556B92EB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967347" y="2844418"/>
            <a:ext cx="1039090" cy="27709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98ABE91-66E1-9A36-7456-C1B946C4A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867892" y="4559290"/>
            <a:ext cx="803564" cy="27709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CD436CC-737A-B45C-114B-43ADC277DA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967347" y="3717399"/>
            <a:ext cx="1039090" cy="27709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407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" grpId="0" animBg="1"/>
      <p:bldP spid="3" grpId="0" animBg="1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7E6B96D-F8A1-9706-6E56-1384AD62E4C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8236" y="1251918"/>
            <a:ext cx="6803047" cy="52080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EAEE24-CC5C-6672-E489-23EC6399E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>
                <a:solidFill>
                  <a:schemeClr val="tx1"/>
                </a:solidFill>
              </a:rPr>
              <a:t>Neutron spectra</a:t>
            </a:r>
            <a:r>
              <a:rPr lang="ro-RO" sz="3600" dirty="0">
                <a:solidFill>
                  <a:schemeClr val="tx1"/>
                </a:solidFill>
              </a:rPr>
              <a:t> </a:t>
            </a:r>
            <a:r>
              <a:rPr lang="en-GB" sz="3600" dirty="0">
                <a:solidFill>
                  <a:schemeClr val="tx1"/>
                </a:solidFill>
              </a:rPr>
              <a:t>from</a:t>
            </a:r>
            <a:r>
              <a:rPr lang="ro-RO" sz="3600" dirty="0">
                <a:solidFill>
                  <a:schemeClr val="tx1"/>
                </a:solidFill>
              </a:rPr>
              <a:t> </a:t>
            </a:r>
            <a:r>
              <a:rPr lang="ro-RO" sz="3600" dirty="0" err="1">
                <a:solidFill>
                  <a:schemeClr val="tx1"/>
                </a:solidFill>
              </a:rPr>
              <a:t>Stainless</a:t>
            </a:r>
            <a:r>
              <a:rPr lang="ro-RO" sz="3600" dirty="0">
                <a:solidFill>
                  <a:schemeClr val="tx1"/>
                </a:solidFill>
              </a:rPr>
              <a:t> </a:t>
            </a:r>
            <a:r>
              <a:rPr lang="ro-RO" sz="3600" dirty="0" err="1">
                <a:solidFill>
                  <a:schemeClr val="tx1"/>
                </a:solidFill>
              </a:rPr>
              <a:t>Steel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D634FD-5234-9C41-FCEB-203A3AA48563}"/>
              </a:ext>
            </a:extLst>
          </p:cNvPr>
          <p:cNvSpPr txBox="1"/>
          <p:nvPr/>
        </p:nvSpPr>
        <p:spPr>
          <a:xfrm>
            <a:off x="1978026" y="1016564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3C5A7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SS304L</a:t>
            </a:r>
            <a:r>
              <a:rPr lang="ro-RO" sz="2000" b="1" dirty="0">
                <a:solidFill>
                  <a:srgbClr val="3C5A7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vs. S460ML</a:t>
            </a:r>
            <a:endParaRPr lang="it-IT" sz="2000" b="1" dirty="0">
              <a:solidFill>
                <a:srgbClr val="3C5A77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00FEE90-A0A1-B162-66AC-C9139CA18F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687929"/>
              </p:ext>
            </p:extLst>
          </p:nvPr>
        </p:nvGraphicFramePr>
        <p:xfrm>
          <a:off x="7519454" y="2885864"/>
          <a:ext cx="3618547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4658">
                  <a:extLst>
                    <a:ext uri="{9D8B030D-6E8A-4147-A177-3AD203B41FA5}">
                      <a16:colId xmlns:a16="http://schemas.microsoft.com/office/drawing/2014/main" val="2797367184"/>
                    </a:ext>
                  </a:extLst>
                </a:gridCol>
                <a:gridCol w="1359097">
                  <a:extLst>
                    <a:ext uri="{9D8B030D-6E8A-4147-A177-3AD203B41FA5}">
                      <a16:colId xmlns:a16="http://schemas.microsoft.com/office/drawing/2014/main" val="4161791345"/>
                    </a:ext>
                  </a:extLst>
                </a:gridCol>
                <a:gridCol w="1484792">
                  <a:extLst>
                    <a:ext uri="{9D8B030D-6E8A-4147-A177-3AD203B41FA5}">
                      <a16:colId xmlns:a16="http://schemas.microsoft.com/office/drawing/2014/main" val="3805035981"/>
                    </a:ext>
                  </a:extLst>
                </a:gridCol>
              </a:tblGrid>
              <a:tr h="262890">
                <a:tc row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o-RO" sz="1400" dirty="0" err="1"/>
                        <a:t>Average</a:t>
                      </a:r>
                      <a:r>
                        <a:rPr lang="ro-RO" sz="1400" dirty="0"/>
                        <a:t> neutron </a:t>
                      </a:r>
                      <a:r>
                        <a:rPr lang="ro-RO" sz="1400" dirty="0" err="1"/>
                        <a:t>energy</a:t>
                      </a:r>
                      <a:r>
                        <a:rPr lang="ro-RO" sz="1400" dirty="0"/>
                        <a:t> </a:t>
                      </a:r>
                      <a:r>
                        <a:rPr lang="en-US" sz="1400" dirty="0"/>
                        <a:t>[MeV]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048070"/>
                  </a:ext>
                </a:extLst>
              </a:tr>
              <a:tr h="26289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SS304L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S460ML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266215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r>
                        <a:rPr lang="en-US" sz="1400" dirty="0"/>
                        <a:t>Th-232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1.583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1.420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894050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r>
                        <a:rPr lang="en-US" sz="1400" dirty="0" err="1"/>
                        <a:t>U</a:t>
                      </a:r>
                      <a:r>
                        <a:rPr lang="en-US" sz="1400" baseline="-25000" dirty="0" err="1"/>
                        <a:t>early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1.248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1.005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015252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r>
                        <a:rPr lang="en-US" sz="1400" dirty="0" err="1"/>
                        <a:t>U</a:t>
                      </a:r>
                      <a:r>
                        <a:rPr lang="en-US" sz="1400" baseline="-25000" dirty="0" err="1"/>
                        <a:t>late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1.346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1.116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284122"/>
                  </a:ext>
                </a:extLst>
              </a:tr>
            </a:tbl>
          </a:graphicData>
        </a:graphic>
      </p:graphicFrame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3BEE086E-9223-1F8C-E75A-D36791652E5D}"/>
              </a:ext>
            </a:extLst>
          </p:cNvPr>
          <p:cNvSpPr txBox="1">
            <a:spLocks/>
          </p:cNvSpPr>
          <p:nvPr/>
        </p:nvSpPr>
        <p:spPr>
          <a:xfrm>
            <a:off x="9328728" y="6602269"/>
            <a:ext cx="2743200" cy="25573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56032" indent="-265176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2pPr>
            <a:lvl3pPr marL="898525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3pPr>
            <a:lvl4pPr marL="11652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4pPr>
            <a:lvl5pPr marL="14319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CE3AC956-438A-4079-BB87-A0890105DF90}" type="slidenum">
              <a:rPr lang="en-GB" sz="12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indent="0" algn="r">
                <a:buNone/>
              </a:pPr>
              <a:t>14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EC2797-A035-1F18-60F7-13F46B9C4C97}"/>
              </a:ext>
            </a:extLst>
          </p:cNvPr>
          <p:cNvSpPr txBox="1"/>
          <p:nvPr/>
        </p:nvSpPr>
        <p:spPr>
          <a:xfrm>
            <a:off x="6977817" y="4682752"/>
            <a:ext cx="49366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* this does not include the </a:t>
            </a:r>
            <a:r>
              <a:rPr lang="en-GB" dirty="0" err="1"/>
              <a:t>s.f.</a:t>
            </a:r>
            <a:r>
              <a:rPr lang="en-GB" dirty="0"/>
              <a:t> of </a:t>
            </a:r>
            <a:r>
              <a:rPr lang="en-GB" baseline="30000" dirty="0"/>
              <a:t>238</a:t>
            </a:r>
            <a:r>
              <a:rPr lang="en-GB" dirty="0"/>
              <a:t>U which will add a supplementary neutron yield of 1.353 × 10</a:t>
            </a:r>
            <a:r>
              <a:rPr lang="en-GB" baseline="30000" dirty="0"/>
              <a:t>-11</a:t>
            </a:r>
            <a:r>
              <a:rPr lang="en-GB" dirty="0"/>
              <a:t> n/s/g/ppb with a mean energy of 1.688 MeV</a:t>
            </a:r>
          </a:p>
        </p:txBody>
      </p:sp>
    </p:spTree>
    <p:extLst>
      <p:ext uri="{BB962C8B-B14F-4D97-AF65-F5344CB8AC3E}">
        <p14:creationId xmlns:p14="http://schemas.microsoft.com/office/powerpoint/2010/main" val="1097191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EDB8EA96-67B1-9AD3-1CC6-8D9E1A6E8F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GB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2BD7EF89-D061-F567-8DB3-E2B50C623BB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41300" y="1892642"/>
            <a:ext cx="11709400" cy="4351338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on cross-sections are not always sufficient to choose the best code/model </a:t>
            </a:r>
            <a:r>
              <a:rPr lang="ro-RO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data set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/>
              <a:t>New experimental and calculated cross-sections were added to SOURCES4 libraries.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/>
              <a:t>The code was modified to include extended range of excited states and isotopes.</a:t>
            </a:r>
            <a:endParaRPr lang="ro-RO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ro-RO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ptimised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' approach</a:t>
            </a:r>
            <a:endParaRPr lang="ro-RO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</a:pPr>
            <a:r>
              <a:rPr lang="en-GB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reliable cross-section data where possible</a:t>
            </a:r>
            <a:endParaRPr lang="ro-RO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</a:pPr>
            <a:r>
              <a:rPr lang="en-GB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no data exist for an isotope, use a model (TALYS</a:t>
            </a:r>
            <a:r>
              <a:rPr lang="ro-RO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GB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EMPIRE) </a:t>
            </a:r>
            <a:r>
              <a:rPr lang="ro-RO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JENDL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database</a:t>
            </a:r>
            <a:endParaRPr lang="en-GB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</a:pPr>
            <a:r>
              <a:rPr lang="en-GB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Choose the model based on comparison with alpha beam data (when available)</a:t>
            </a:r>
            <a:endParaRPr lang="ro-RO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o-RO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</a:t>
            </a:r>
            <a:r>
              <a:rPr lang="en-GB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utron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yields with the 'optimised' approach show a good agreement with data within 10% for most materials where comparison is possible.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A458C86-A94A-8772-C2D0-D6DFAEB83CD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1228"/>
          <a:stretch/>
        </p:blipFill>
        <p:spPr>
          <a:xfrm>
            <a:off x="726063" y="3117505"/>
            <a:ext cx="5039469" cy="3481676"/>
          </a:xfrm>
          <a:prstGeom prst="rect">
            <a:avLst/>
          </a:prstGeom>
        </p:spPr>
      </p:pic>
      <p:pic>
        <p:nvPicPr>
          <p:cNvPr id="6" name="Content Placeholder 5">
            <a:hlinkClick r:id="rId3"/>
            <a:extLst>
              <a:ext uri="{FF2B5EF4-FFF2-40B4-BE49-F238E27FC236}">
                <a16:creationId xmlns:a16="http://schemas.microsoft.com/office/drawing/2014/main" id="{B0E50305-E9F2-E3BC-92D8-B1F0B14CE6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38199" y="578098"/>
            <a:ext cx="10515600" cy="19760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4D5A19-6789-1700-00EE-732158B27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AC956-438A-4079-BB87-A0890105DF90}" type="slidenum">
              <a:rPr lang="en-GB" smtClean="0"/>
              <a:t>16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EBD99BB-CB6E-3ECF-AD50-DBE12B62E4B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8854"/>
          <a:stretch/>
        </p:blipFill>
        <p:spPr>
          <a:xfrm>
            <a:off x="6596353" y="3172425"/>
            <a:ext cx="4805572" cy="3481675"/>
          </a:xfrm>
          <a:prstGeom prst="rect">
            <a:avLst/>
          </a:prstGeom>
        </p:spPr>
      </p:pic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87E946A3-8D41-427E-5CED-697568A22196}"/>
              </a:ext>
            </a:extLst>
          </p:cNvPr>
          <p:cNvSpPr txBox="1">
            <a:spLocks/>
          </p:cNvSpPr>
          <p:nvPr/>
        </p:nvSpPr>
        <p:spPr>
          <a:xfrm>
            <a:off x="9328728" y="6602269"/>
            <a:ext cx="2743200" cy="25573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56032" indent="-265176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2pPr>
            <a:lvl3pPr marL="898525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3pPr>
            <a:lvl4pPr marL="11652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4pPr>
            <a:lvl5pPr marL="14319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CE3AC956-438A-4079-BB87-A0890105DF90}" type="slidenum">
              <a:rPr lang="en-GB" sz="12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indent="0" algn="r">
                <a:buNone/>
              </a:pPr>
              <a:t>16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0C01421-B779-BF5F-F1A3-3FADF7BE53F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3730" t="20755" r="30233" b="19956"/>
          <a:stretch/>
        </p:blipFill>
        <p:spPr>
          <a:xfrm>
            <a:off x="4573441" y="2649043"/>
            <a:ext cx="320105" cy="318605"/>
          </a:xfrm>
          <a:prstGeom prst="rect">
            <a:avLst/>
          </a:prstGeom>
        </p:spPr>
      </p:pic>
      <p:pic>
        <p:nvPicPr>
          <p:cNvPr id="15" name="Picture 14">
            <a:hlinkClick r:id="rId3"/>
            <a:extLst>
              <a:ext uri="{FF2B5EF4-FFF2-40B4-BE49-F238E27FC236}">
                <a16:creationId xmlns:a16="http://schemas.microsoft.com/office/drawing/2014/main" id="{DA8CA9FC-EBF2-EBCD-CA8B-86B02BF0804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3456"/>
          <a:stretch/>
        </p:blipFill>
        <p:spPr>
          <a:xfrm rot="5400000">
            <a:off x="5936697" y="1703738"/>
            <a:ext cx="318605" cy="22092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D12413B-2268-8D33-7491-58B947612D2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5758" t="23593" r="25012" b="29654"/>
          <a:stretch/>
        </p:blipFill>
        <p:spPr>
          <a:xfrm>
            <a:off x="7316923" y="2649043"/>
            <a:ext cx="311525" cy="31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16934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8AF5E8-F723-3B01-B175-14EBC33D7A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0856F05-B9AE-7178-54D5-8C73C44B9A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730" t="20755" r="30233" b="19956"/>
          <a:stretch/>
        </p:blipFill>
        <p:spPr>
          <a:xfrm>
            <a:off x="4573441" y="2649043"/>
            <a:ext cx="320105" cy="318605"/>
          </a:xfrm>
          <a:prstGeom prst="rect">
            <a:avLst/>
          </a:prstGeom>
        </p:spPr>
      </p:pic>
      <p:pic>
        <p:nvPicPr>
          <p:cNvPr id="6" name="Content Placeholder 5">
            <a:hlinkClick r:id="rId3"/>
            <a:extLst>
              <a:ext uri="{FF2B5EF4-FFF2-40B4-BE49-F238E27FC236}">
                <a16:creationId xmlns:a16="http://schemas.microsoft.com/office/drawing/2014/main" id="{1A30A0C8-6910-AB50-8945-72E087C2D7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38199" y="578098"/>
            <a:ext cx="10515600" cy="19760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hlinkClick r:id="rId3"/>
            <a:extLst>
              <a:ext uri="{FF2B5EF4-FFF2-40B4-BE49-F238E27FC236}">
                <a16:creationId xmlns:a16="http://schemas.microsoft.com/office/drawing/2014/main" id="{2FAB2507-613E-60B9-A5B8-790C04F3406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3456"/>
          <a:stretch/>
        </p:blipFill>
        <p:spPr>
          <a:xfrm rot="5400000">
            <a:off x="5936697" y="1703738"/>
            <a:ext cx="318605" cy="22092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E1D5A6F-726F-88F9-5999-406B03D16C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7917" y="3429000"/>
            <a:ext cx="7076165" cy="2714563"/>
          </a:xfrm>
          <a:prstGeom prst="rect">
            <a:avLst/>
          </a:prstGeom>
        </p:spPr>
      </p:pic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072DB9F4-B4BB-E087-0E0F-1D6083C604A7}"/>
              </a:ext>
            </a:extLst>
          </p:cNvPr>
          <p:cNvSpPr txBox="1">
            <a:spLocks/>
          </p:cNvSpPr>
          <p:nvPr/>
        </p:nvSpPr>
        <p:spPr>
          <a:xfrm>
            <a:off x="9328728" y="6602269"/>
            <a:ext cx="2743200" cy="25573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56032" indent="-265176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2pPr>
            <a:lvl3pPr marL="898525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3pPr>
            <a:lvl4pPr marL="11652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4pPr>
            <a:lvl5pPr marL="14319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CE3AC956-438A-4079-BB87-A0890105DF90}" type="slidenum">
              <a:rPr lang="en-GB" sz="12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indent="0" algn="r">
                <a:buNone/>
              </a:pPr>
              <a:t>17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83390C-AFA9-7F15-C777-2D72025DDA9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5758" t="23593" r="25012" b="29654"/>
          <a:stretch/>
        </p:blipFill>
        <p:spPr>
          <a:xfrm>
            <a:off x="7316923" y="2649043"/>
            <a:ext cx="311525" cy="31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23233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B619E-CDF8-E0DE-D135-308994380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46409"/>
            <a:ext cx="10515600" cy="1325563"/>
          </a:xfrm>
        </p:spPr>
        <p:txBody>
          <a:bodyPr/>
          <a:lstStyle/>
          <a:p>
            <a:pPr algn="ctr"/>
            <a:r>
              <a:rPr lang="ro-RO" dirty="0" err="1"/>
              <a:t>Thank</a:t>
            </a:r>
            <a:r>
              <a:rPr lang="ro-RO" dirty="0"/>
              <a:t> </a:t>
            </a:r>
            <a:r>
              <a:rPr lang="ro-RO" dirty="0" err="1"/>
              <a:t>you</a:t>
            </a:r>
            <a:r>
              <a:rPr lang="ro-RO" dirty="0"/>
              <a:t> for </a:t>
            </a:r>
            <a:r>
              <a:rPr lang="ro-RO" dirty="0" err="1"/>
              <a:t>your</a:t>
            </a:r>
            <a:r>
              <a:rPr lang="ro-RO" dirty="0"/>
              <a:t> </a:t>
            </a:r>
            <a:r>
              <a:rPr lang="ro-RO" dirty="0" err="1"/>
              <a:t>attention</a:t>
            </a:r>
            <a:r>
              <a:rPr lang="ro-RO" dirty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203279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A17E2-C9FC-2B38-6B10-55AF163C5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24030"/>
            <a:ext cx="10515600" cy="10099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6000" dirty="0"/>
              <a:t>Additional slides</a:t>
            </a:r>
          </a:p>
        </p:txBody>
      </p:sp>
    </p:spTree>
    <p:extLst>
      <p:ext uri="{BB962C8B-B14F-4D97-AF65-F5344CB8AC3E}">
        <p14:creationId xmlns:p14="http://schemas.microsoft.com/office/powerpoint/2010/main" val="38018307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8304E-FD45-0EF8-4999-F5E83D1F6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A51DF0-C8AA-CC26-8512-F0D84873D3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Neutron</a:t>
            </a:r>
            <a:r>
              <a:rPr lang="en-GB" sz="2400" dirty="0"/>
              <a:t> production in (α,n) reactions in SOURCES4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/>
              <a:t>Modifications of the SOURCES4 code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dirty="0"/>
              <a:t>Cross sections comparison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dirty="0"/>
              <a:t>Branching ratios calculations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/>
              <a:t>Neutron yields and neutron spectra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dirty="0"/>
              <a:t>Conclusions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3F855BA-47D0-9B55-0D10-2F9CD8D9FA59}"/>
              </a:ext>
            </a:extLst>
          </p:cNvPr>
          <p:cNvSpPr txBox="1">
            <a:spLocks/>
          </p:cNvSpPr>
          <p:nvPr/>
        </p:nvSpPr>
        <p:spPr>
          <a:xfrm>
            <a:off x="9328728" y="6602269"/>
            <a:ext cx="2743200" cy="25573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56032" indent="-265176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2pPr>
            <a:lvl3pPr marL="898525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3pPr>
            <a:lvl4pPr marL="11652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4pPr>
            <a:lvl5pPr marL="14319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CE3AC956-438A-4079-BB87-A0890105DF90}" type="slidenum">
              <a:rPr lang="en-GB" sz="12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indent="0" algn="r">
                <a:buNone/>
              </a:pPr>
              <a:t>2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855278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EC73397-409C-2639-E682-72CD47D287AF}"/>
              </a:ext>
            </a:extLst>
          </p:cNvPr>
          <p:cNvSpPr txBox="1">
            <a:spLocks/>
          </p:cNvSpPr>
          <p:nvPr/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Important!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C602CA-AE35-619F-5A7F-D905465142B6}"/>
              </a:ext>
            </a:extLst>
          </p:cNvPr>
          <p:cNvSpPr txBox="1">
            <a:spLocks/>
          </p:cNvSpPr>
          <p:nvPr/>
        </p:nvSpPr>
        <p:spPr>
          <a:xfrm>
            <a:off x="457199" y="1021198"/>
            <a:ext cx="11199091" cy="11285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o-RO" sz="2400" dirty="0">
                <a:solidFill>
                  <a:schemeClr val="tx1"/>
                </a:solidFill>
              </a:rPr>
              <a:t>For </a:t>
            </a:r>
            <a:r>
              <a:rPr lang="ro-RO" sz="2400" dirty="0" err="1">
                <a:solidFill>
                  <a:schemeClr val="tx1"/>
                </a:solidFill>
              </a:rPr>
              <a:t>all</a:t>
            </a:r>
            <a:r>
              <a:rPr lang="ro-RO" sz="2400" dirty="0">
                <a:solidFill>
                  <a:schemeClr val="tx1"/>
                </a:solidFill>
              </a:rPr>
              <a:t> </a:t>
            </a:r>
            <a:r>
              <a:rPr lang="ro-RO" sz="2400" dirty="0" err="1">
                <a:solidFill>
                  <a:schemeClr val="tx1"/>
                </a:solidFill>
              </a:rPr>
              <a:t>the</a:t>
            </a:r>
            <a:r>
              <a:rPr lang="ro-RO" sz="2400" dirty="0">
                <a:solidFill>
                  <a:schemeClr val="tx1"/>
                </a:solidFill>
              </a:rPr>
              <a:t> </a:t>
            </a:r>
            <a:r>
              <a:rPr lang="ro-RO" sz="2400" dirty="0" err="1">
                <a:solidFill>
                  <a:schemeClr val="tx1"/>
                </a:solidFill>
              </a:rPr>
              <a:t>elements</a:t>
            </a:r>
            <a:r>
              <a:rPr lang="en-US" sz="2400" dirty="0">
                <a:solidFill>
                  <a:schemeClr val="tx1"/>
                </a:solidFill>
              </a:rPr>
              <a:t> the</a:t>
            </a:r>
            <a:r>
              <a:rPr lang="ro-RO" sz="2400" dirty="0">
                <a:solidFill>
                  <a:schemeClr val="tx1"/>
                </a:solidFill>
              </a:rPr>
              <a:t> </a:t>
            </a:r>
            <a:r>
              <a:rPr lang="en-GB" sz="2400" dirty="0">
                <a:solidFill>
                  <a:schemeClr val="tx1"/>
                </a:solidFill>
              </a:rPr>
              <a:t>spontaneous fission of </a:t>
            </a:r>
            <a:r>
              <a:rPr lang="en-GB" sz="2400" baseline="30000" dirty="0">
                <a:solidFill>
                  <a:schemeClr val="tx1"/>
                </a:solidFill>
              </a:rPr>
              <a:t>238</a:t>
            </a:r>
            <a:r>
              <a:rPr lang="ro-RO" sz="2400" dirty="0">
                <a:solidFill>
                  <a:schemeClr val="tx1"/>
                </a:solidFill>
              </a:rPr>
              <a:t>U </a:t>
            </a:r>
            <a:r>
              <a:rPr lang="en-GB" sz="2400" dirty="0">
                <a:solidFill>
                  <a:schemeClr val="tx1"/>
                </a:solidFill>
              </a:rPr>
              <a:t>decay </a:t>
            </a:r>
            <a:r>
              <a:rPr lang="ro-RO" sz="2400" dirty="0" err="1">
                <a:solidFill>
                  <a:schemeClr val="tx1"/>
                </a:solidFill>
              </a:rPr>
              <a:t>chain</a:t>
            </a:r>
            <a:r>
              <a:rPr lang="ro-RO" sz="2400" dirty="0">
                <a:solidFill>
                  <a:schemeClr val="tx1"/>
                </a:solidFill>
              </a:rPr>
              <a:t> </a:t>
            </a:r>
            <a:r>
              <a:rPr lang="ro-RO" sz="2400" dirty="0" err="1">
                <a:solidFill>
                  <a:schemeClr val="tx1"/>
                </a:solidFill>
              </a:rPr>
              <a:t>will</a:t>
            </a:r>
            <a:r>
              <a:rPr lang="ro-RO" sz="2400" dirty="0">
                <a:solidFill>
                  <a:schemeClr val="tx1"/>
                </a:solidFill>
              </a:rPr>
              <a:t> </a:t>
            </a:r>
            <a:r>
              <a:rPr lang="ro-RO" sz="2400" dirty="0" err="1">
                <a:solidFill>
                  <a:schemeClr val="tx1"/>
                </a:solidFill>
              </a:rPr>
              <a:t>add</a:t>
            </a:r>
            <a:r>
              <a:rPr lang="ro-RO" sz="2400" dirty="0">
                <a:solidFill>
                  <a:schemeClr val="tx1"/>
                </a:solidFill>
              </a:rPr>
              <a:t> a </a:t>
            </a:r>
            <a:r>
              <a:rPr lang="ro-RO" sz="2400" dirty="0" err="1">
                <a:solidFill>
                  <a:schemeClr val="tx1"/>
                </a:solidFill>
              </a:rPr>
              <a:t>supplementary</a:t>
            </a:r>
            <a:r>
              <a:rPr lang="ro-RO" sz="2400" dirty="0">
                <a:solidFill>
                  <a:schemeClr val="tx1"/>
                </a:solidFill>
              </a:rPr>
              <a:t> neutron </a:t>
            </a:r>
            <a:r>
              <a:rPr lang="ro-RO" sz="2400" dirty="0" err="1">
                <a:solidFill>
                  <a:schemeClr val="tx1"/>
                </a:solidFill>
              </a:rPr>
              <a:t>yield</a:t>
            </a:r>
            <a:r>
              <a:rPr lang="ro-RO" sz="2400" dirty="0">
                <a:solidFill>
                  <a:schemeClr val="tx1"/>
                </a:solidFill>
              </a:rPr>
              <a:t> of 1.353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GB" sz="2400" dirty="0">
                <a:solidFill>
                  <a:schemeClr val="tx1"/>
                </a:solidFill>
              </a:rPr>
              <a:t>×</a:t>
            </a:r>
            <a:r>
              <a:rPr lang="ro-RO" sz="2400" dirty="0">
                <a:solidFill>
                  <a:schemeClr val="tx1"/>
                </a:solidFill>
              </a:rPr>
              <a:t> 10</a:t>
            </a:r>
            <a:r>
              <a:rPr lang="ro-RO" sz="2400" baseline="30000" dirty="0">
                <a:solidFill>
                  <a:schemeClr val="tx1"/>
                </a:solidFill>
              </a:rPr>
              <a:t>-11 </a:t>
            </a:r>
            <a:r>
              <a:rPr lang="ro-RO" sz="2400" dirty="0">
                <a:solidFill>
                  <a:schemeClr val="tx1"/>
                </a:solidFill>
              </a:rPr>
              <a:t>n/s/g/</a:t>
            </a:r>
            <a:r>
              <a:rPr lang="ro-RO" sz="2400" dirty="0" err="1">
                <a:solidFill>
                  <a:schemeClr val="tx1"/>
                </a:solidFill>
              </a:rPr>
              <a:t>ppb</a:t>
            </a:r>
            <a:r>
              <a:rPr lang="en-US" sz="2400" dirty="0">
                <a:solidFill>
                  <a:schemeClr val="tx1"/>
                </a:solidFill>
              </a:rPr>
              <a:t> with a mean energy of 1.688 MeV.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A54F5B-E252-D7C7-B523-A1AD17394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3987" y="2006181"/>
            <a:ext cx="5869999" cy="4493762"/>
          </a:xfrm>
          <a:prstGeom prst="rect">
            <a:avLst/>
          </a:prstGeom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86343498-7FCE-9D86-65E2-A215741EB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9213" y="6492875"/>
            <a:ext cx="2743200" cy="365125"/>
          </a:xfrm>
        </p:spPr>
        <p:txBody>
          <a:bodyPr/>
          <a:lstStyle/>
          <a:p>
            <a:fld id="{CE3AC956-438A-4079-BB87-A0890105DF9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11473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9D46E8F-F993-82B0-9990-0570EDC510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490818"/>
              </p:ext>
            </p:extLst>
          </p:nvPr>
        </p:nvGraphicFramePr>
        <p:xfrm>
          <a:off x="2003328" y="4438211"/>
          <a:ext cx="8185343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7711">
                  <a:extLst>
                    <a:ext uri="{9D8B030D-6E8A-4147-A177-3AD203B41FA5}">
                      <a16:colId xmlns:a16="http://schemas.microsoft.com/office/drawing/2014/main" val="1430952053"/>
                    </a:ext>
                  </a:extLst>
                </a:gridCol>
                <a:gridCol w="1060768">
                  <a:extLst>
                    <a:ext uri="{9D8B030D-6E8A-4147-A177-3AD203B41FA5}">
                      <a16:colId xmlns:a16="http://schemas.microsoft.com/office/drawing/2014/main" val="371151563"/>
                    </a:ext>
                  </a:extLst>
                </a:gridCol>
                <a:gridCol w="1060768">
                  <a:extLst>
                    <a:ext uri="{9D8B030D-6E8A-4147-A177-3AD203B41FA5}">
                      <a16:colId xmlns:a16="http://schemas.microsoft.com/office/drawing/2014/main" val="1183547070"/>
                    </a:ext>
                  </a:extLst>
                </a:gridCol>
                <a:gridCol w="1060768">
                  <a:extLst>
                    <a:ext uri="{9D8B030D-6E8A-4147-A177-3AD203B41FA5}">
                      <a16:colId xmlns:a16="http://schemas.microsoft.com/office/drawing/2014/main" val="18776054"/>
                    </a:ext>
                  </a:extLst>
                </a:gridCol>
                <a:gridCol w="1060768">
                  <a:extLst>
                    <a:ext uri="{9D8B030D-6E8A-4147-A177-3AD203B41FA5}">
                      <a16:colId xmlns:a16="http://schemas.microsoft.com/office/drawing/2014/main" val="3177574285"/>
                    </a:ext>
                  </a:extLst>
                </a:gridCol>
                <a:gridCol w="1060767">
                  <a:extLst>
                    <a:ext uri="{9D8B030D-6E8A-4147-A177-3AD203B41FA5}">
                      <a16:colId xmlns:a16="http://schemas.microsoft.com/office/drawing/2014/main" val="593962546"/>
                    </a:ext>
                  </a:extLst>
                </a:gridCol>
                <a:gridCol w="1060767">
                  <a:extLst>
                    <a:ext uri="{9D8B030D-6E8A-4147-A177-3AD203B41FA5}">
                      <a16:colId xmlns:a16="http://schemas.microsoft.com/office/drawing/2014/main" val="2585870154"/>
                    </a:ext>
                  </a:extLst>
                </a:gridCol>
                <a:gridCol w="636588">
                  <a:extLst>
                    <a:ext uri="{9D8B030D-6E8A-4147-A177-3AD203B41FA5}">
                      <a16:colId xmlns:a16="http://schemas.microsoft.com/office/drawing/2014/main" val="1574669970"/>
                    </a:ext>
                  </a:extLst>
                </a:gridCol>
                <a:gridCol w="706438">
                  <a:extLst>
                    <a:ext uri="{9D8B030D-6E8A-4147-A177-3AD203B41FA5}">
                      <a16:colId xmlns:a16="http://schemas.microsoft.com/office/drawing/2014/main" val="25175335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>
                          <a:effectLst/>
                          <a:latin typeface="+mj-lt"/>
                          <a:cs typeface="Helvetica" panose="020B0604020202020204" pitchFamily="34" charset="0"/>
                        </a:rPr>
                        <a:t>U</a:t>
                      </a:r>
                      <a:r>
                        <a:rPr lang="en-GB" sz="1400" b="1" baseline="-25000" dirty="0" err="1">
                          <a:effectLst/>
                          <a:latin typeface="+mj-lt"/>
                          <a:cs typeface="Helvetica" panose="020B0604020202020204" pitchFamily="34" charset="0"/>
                        </a:rPr>
                        <a:t>early</a:t>
                      </a:r>
                      <a:endParaRPr lang="en-GB" sz="1400" b="1" baseline="-25000" dirty="0">
                        <a:effectLst/>
                        <a:latin typeface="+mj-lt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>
                          <a:effectLst/>
                          <a:latin typeface="+mj-lt"/>
                          <a:cs typeface="Helvetica" panose="020B0604020202020204" pitchFamily="34" charset="0"/>
                        </a:rPr>
                        <a:t>U</a:t>
                      </a:r>
                      <a:r>
                        <a:rPr lang="en-GB" sz="1400" b="1" baseline="-25000" dirty="0" err="1">
                          <a:effectLst/>
                          <a:latin typeface="+mj-lt"/>
                          <a:cs typeface="Helvetica" panose="020B0604020202020204" pitchFamily="34" charset="0"/>
                        </a:rPr>
                        <a:t>late</a:t>
                      </a:r>
                      <a:endParaRPr lang="en-GB" sz="1400" b="1" baseline="-25000" dirty="0">
                        <a:effectLst/>
                        <a:latin typeface="+mj-lt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baseline="-250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+mj-lt"/>
                        </a:rPr>
                        <a:t>Th-232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fraction</a:t>
                      </a:r>
                    </a:p>
                  </a:txBody>
                  <a:tcPr marL="4763" marR="4763" marT="4763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027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effectLst/>
                          <a:latin typeface="+mj-lt"/>
                          <a:cs typeface="Helvetica" panose="020B0604020202020204" pitchFamily="34" charset="0"/>
                        </a:rPr>
                        <a:t>SS304L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effectLst/>
                          <a:latin typeface="+mj-lt"/>
                          <a:cs typeface="Helvetica" panose="020B0604020202020204" pitchFamily="34" charset="0"/>
                        </a:rPr>
                        <a:t>S460ML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effectLst/>
                          <a:latin typeface="+mj-lt"/>
                          <a:cs typeface="Helvetica" panose="020B0604020202020204" pitchFamily="34" charset="0"/>
                        </a:rPr>
                        <a:t>SS304L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effectLst/>
                          <a:latin typeface="+mj-lt"/>
                          <a:cs typeface="Helvetica" panose="020B0604020202020204" pitchFamily="34" charset="0"/>
                        </a:rPr>
                        <a:t>S460ML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effectLst/>
                          <a:latin typeface="+mj-lt"/>
                          <a:cs typeface="Helvetica" panose="020B0604020202020204" pitchFamily="34" charset="0"/>
                        </a:rPr>
                        <a:t>SS304L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effectLst/>
                          <a:latin typeface="+mj-lt"/>
                          <a:cs typeface="Helvetica" panose="020B0604020202020204" pitchFamily="34" charset="0"/>
                        </a:rPr>
                        <a:t>S460ML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SS304L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S460ML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74573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+mj-lt"/>
                        </a:rPr>
                        <a:t>Cr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8.5692E-14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1.2693E-15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2.2070E-12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3.2702E-14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+mj-lt"/>
                        </a:rPr>
                        <a:t>2.3842E-12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+mj-lt"/>
                        </a:rPr>
                        <a:t>3.5343E-14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32.61%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0.60%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406131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+mj-lt"/>
                        </a:rPr>
                        <a:t>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2.0753E-14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1.8587E-15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2.1070E-13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1.8889E-14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+mj-lt"/>
                        </a:rPr>
                        <a:t>1.1376E-13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+mj-lt"/>
                        </a:rPr>
                        <a:t>1.0202E-14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2.41%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0.27%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845148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+mj-lt"/>
                        </a:rPr>
                        <a:t>Fe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8.7742E-14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1.3533E-13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2.7075E-12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4.1770E-12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+mj-lt"/>
                        </a:rPr>
                        <a:t>3.9452E-12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+mj-lt"/>
                        </a:rPr>
                        <a:t>6.0893E-12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47.00%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89.44%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548589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>
                          <a:latin typeface="+mj-lt"/>
                        </a:rPr>
                        <a:t>Tot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1.94E-13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1.38E-13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5.13E-12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4.23E-12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6.44E-12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6.13E-12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82.03%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90.30%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18664427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9526880-F9B9-8D64-00AA-076D901706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547391"/>
              </p:ext>
            </p:extLst>
          </p:nvPr>
        </p:nvGraphicFramePr>
        <p:xfrm>
          <a:off x="2048670" y="1399865"/>
          <a:ext cx="8094660" cy="286893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195420">
                  <a:extLst>
                    <a:ext uri="{9D8B030D-6E8A-4147-A177-3AD203B41FA5}">
                      <a16:colId xmlns:a16="http://schemas.microsoft.com/office/drawing/2014/main" val="1236102376"/>
                    </a:ext>
                  </a:extLst>
                </a:gridCol>
                <a:gridCol w="1290279">
                  <a:extLst>
                    <a:ext uri="{9D8B030D-6E8A-4147-A177-3AD203B41FA5}">
                      <a16:colId xmlns:a16="http://schemas.microsoft.com/office/drawing/2014/main" val="2074637207"/>
                    </a:ext>
                  </a:extLst>
                </a:gridCol>
                <a:gridCol w="1235413">
                  <a:extLst>
                    <a:ext uri="{9D8B030D-6E8A-4147-A177-3AD203B41FA5}">
                      <a16:colId xmlns:a16="http://schemas.microsoft.com/office/drawing/2014/main" val="2731527004"/>
                    </a:ext>
                  </a:extLst>
                </a:gridCol>
                <a:gridCol w="1089498">
                  <a:extLst>
                    <a:ext uri="{9D8B030D-6E8A-4147-A177-3AD203B41FA5}">
                      <a16:colId xmlns:a16="http://schemas.microsoft.com/office/drawing/2014/main" val="864415667"/>
                    </a:ext>
                  </a:extLst>
                </a:gridCol>
                <a:gridCol w="1284050">
                  <a:extLst>
                    <a:ext uri="{9D8B030D-6E8A-4147-A177-3AD203B41FA5}">
                      <a16:colId xmlns:a16="http://schemas.microsoft.com/office/drawing/2014/main" val="1349912516"/>
                    </a:ext>
                  </a:extLst>
                </a:gridCol>
              </a:tblGrid>
              <a:tr h="89853">
                <a:tc rowSpan="2">
                  <a:txBody>
                    <a:bodyPr/>
                    <a:lstStyle/>
                    <a:p>
                      <a:pPr rtl="0" fontAlgn="b"/>
                      <a:r>
                        <a:rPr lang="en-GB" sz="14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Stainless Steel 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14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SOURCES4 [n/s/g/ppb]</a:t>
                      </a:r>
                    </a:p>
                  </a:txBody>
                  <a:tcPr marL="14288" marR="14288" marT="9525" marB="9525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016898"/>
                  </a:ext>
                </a:extLst>
              </a:tr>
              <a:tr h="100013">
                <a:tc vMerge="1">
                  <a:txBody>
                    <a:bodyPr/>
                    <a:lstStyle/>
                    <a:p>
                      <a:pPr rtl="0" fontAlgn="b"/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</a:t>
                      </a:r>
                      <a:r>
                        <a:rPr lang="ro-RO" sz="1400" b="1" baseline="-250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tot</a:t>
                      </a:r>
                      <a:endParaRPr lang="en-GB" sz="1400" b="1" baseline="-250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</a:t>
                      </a:r>
                      <a:r>
                        <a:rPr lang="en-GB" sz="1400" b="1" baseline="-250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early</a:t>
                      </a:r>
                      <a:endParaRPr lang="en-GB" sz="1400" b="1" baseline="-250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</a:t>
                      </a:r>
                      <a:r>
                        <a:rPr lang="en-GB" sz="1400" b="1" baseline="-250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late</a:t>
                      </a:r>
                      <a:endParaRPr lang="en-GB" sz="1400" b="1" baseline="-250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Th-232</a:t>
                      </a: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890938616"/>
                  </a:ext>
                </a:extLst>
              </a:tr>
              <a:tr h="100013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SS304L</a:t>
                      </a:r>
                      <a:br>
                        <a:rPr lang="en-GB" sz="14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Fe(66.76%), C(0.16%), Cr(19.99%), Ni(9.31%), Mn(1.97%), Si(1.48%), P(0.05), S(0.05%), Al(0.22)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6.58</a:t>
                      </a:r>
                      <a:r>
                        <a:rPr lang="en-US" sz="1400" dirty="0"/>
                        <a:t> × 10</a:t>
                      </a:r>
                      <a:r>
                        <a:rPr lang="en-US" sz="1400" baseline="30000" dirty="0"/>
                        <a:t>-12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2.57</a:t>
                      </a:r>
                      <a:r>
                        <a:rPr lang="en-US" sz="1400" dirty="0"/>
                        <a:t> × 10</a:t>
                      </a:r>
                      <a:r>
                        <a:rPr lang="en-US" sz="1400" baseline="30000" dirty="0"/>
                        <a:t>-1</a:t>
                      </a:r>
                      <a:r>
                        <a:rPr lang="ro-RO" sz="1400" baseline="30000" dirty="0"/>
                        <a:t>3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6.32</a:t>
                      </a:r>
                      <a:r>
                        <a:rPr lang="en-US" sz="1400" dirty="0"/>
                        <a:t> × 10</a:t>
                      </a:r>
                      <a:r>
                        <a:rPr lang="en-US" sz="1400" baseline="30000" dirty="0"/>
                        <a:t>-12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7.76</a:t>
                      </a:r>
                      <a:r>
                        <a:rPr lang="en-US" sz="1400" dirty="0"/>
                        <a:t> × 10</a:t>
                      </a:r>
                      <a:r>
                        <a:rPr lang="en-US" sz="1400" baseline="30000" dirty="0"/>
                        <a:t>-12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712165476"/>
                  </a:ext>
                </a:extLst>
              </a:tr>
              <a:tr h="100013">
                <a:tc>
                  <a:txBody>
                    <a:bodyPr/>
                    <a:lstStyle/>
                    <a:p>
                      <a:pPr rtl="0" fontAlgn="b"/>
                      <a:r>
                        <a:rPr lang="en-GB" sz="1400" b="1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S460ML</a:t>
                      </a:r>
                      <a:b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Fe(95.35%), Mn(1.7%), Ni(0.8%), Si(0.6%), Cu(0.55%), C(0.18%), P(0.03%), S(0.025%), Al(2e-8%), N(0.025%), Nb(0.05%), V(0.12%), Ti(0.05%), Cr(0.3%), Mo(0.2%)</a:t>
                      </a: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4.92</a:t>
                      </a:r>
                      <a:r>
                        <a:rPr lang="en-US" sz="1400" dirty="0"/>
                        <a:t> × 10</a:t>
                      </a:r>
                      <a:r>
                        <a:rPr lang="en-US" sz="1400" baseline="30000" dirty="0"/>
                        <a:t>-12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1.652</a:t>
                      </a:r>
                      <a:r>
                        <a:rPr lang="en-US" sz="1400" dirty="0"/>
                        <a:t> × 10</a:t>
                      </a:r>
                      <a:r>
                        <a:rPr lang="en-US" sz="1400" baseline="30000" dirty="0"/>
                        <a:t>-1</a:t>
                      </a:r>
                      <a:r>
                        <a:rPr lang="ro-RO" sz="1400" baseline="30000" dirty="0"/>
                        <a:t>3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4.75</a:t>
                      </a:r>
                      <a:r>
                        <a:rPr lang="en-US" sz="1400" dirty="0"/>
                        <a:t> × 10</a:t>
                      </a:r>
                      <a:r>
                        <a:rPr lang="en-US" sz="1400" baseline="30000" dirty="0"/>
                        <a:t>-12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6.71</a:t>
                      </a:r>
                      <a:r>
                        <a:rPr lang="en-US" sz="1400" dirty="0"/>
                        <a:t> × 10</a:t>
                      </a:r>
                      <a:r>
                        <a:rPr lang="en-US" sz="1400" baseline="30000" dirty="0"/>
                        <a:t>-12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268436199"/>
                  </a:ext>
                </a:extLst>
              </a:tr>
              <a:tr h="100013">
                <a:tc>
                  <a:txBody>
                    <a:bodyPr/>
                    <a:lstStyle/>
                    <a:p>
                      <a:pPr rtl="0" fontAlgn="b"/>
                      <a:r>
                        <a:rPr lang="ro-RO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Rel. </a:t>
                      </a:r>
                      <a:r>
                        <a:rPr lang="ro-RO" sz="140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diff</a:t>
                      </a:r>
                      <a:r>
                        <a:rPr lang="ro-RO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. (%)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o-RO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25.22%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o-RO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35.71%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o-RO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24.84%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o-RO" sz="14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13.53%</a:t>
                      </a:r>
                      <a:endParaRPr lang="en-GB" sz="1400" dirty="0"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4038391579"/>
                  </a:ext>
                </a:extLst>
              </a:tr>
            </a:tbl>
          </a:graphicData>
        </a:graphic>
      </p:graphicFrame>
      <p:sp>
        <p:nvSpPr>
          <p:cNvPr id="7" name="Oval 6">
            <a:extLst>
              <a:ext uri="{FF2B5EF4-FFF2-40B4-BE49-F238E27FC236}">
                <a16:creationId xmlns:a16="http://schemas.microsoft.com/office/drawing/2014/main" id="{7161E02F-9D92-13CE-C1DE-56CF5B7D36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482109" y="2493882"/>
            <a:ext cx="803564" cy="27709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2DCD634-447F-5D0B-F552-79D3F6C8BA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73054" y="3362862"/>
            <a:ext cx="891310" cy="27709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8892D99-6BAE-BBDE-EED9-BED843A4E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83891" y="2059392"/>
            <a:ext cx="1029854" cy="27709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37CB707-953C-F614-701C-C1F7BACBCA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967347" y="2059391"/>
            <a:ext cx="1039090" cy="27709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10F244D-D861-B668-9695-CCDBC74C12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867892" y="3774263"/>
            <a:ext cx="803564" cy="27709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B7AF411-9B56-5D13-560C-4B9C42CDC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967347" y="2932372"/>
            <a:ext cx="1039090" cy="27709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7CD904B-83D4-8ECE-FF54-906F27231670}"/>
              </a:ext>
            </a:extLst>
          </p:cNvPr>
          <p:cNvSpPr txBox="1">
            <a:spLocks/>
          </p:cNvSpPr>
          <p:nvPr/>
        </p:nvSpPr>
        <p:spPr>
          <a:xfrm>
            <a:off x="609600" y="462518"/>
            <a:ext cx="10972800" cy="647102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rgbClr val="E95125"/>
                </a:solidFill>
                <a:latin typeface="Helvetica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tx1"/>
                </a:solidFill>
              </a:rPr>
              <a:t>Neutron yields from (</a:t>
            </a:r>
            <a:r>
              <a:rPr lang="el-GR" sz="3600" dirty="0">
                <a:solidFill>
                  <a:schemeClr val="tx1"/>
                </a:solidFill>
              </a:rPr>
              <a:t>α,</a:t>
            </a:r>
            <a:r>
              <a:rPr lang="en-GB" sz="3600" dirty="0">
                <a:solidFill>
                  <a:schemeClr val="tx1"/>
                </a:solidFill>
              </a:rPr>
              <a:t>n) reactions for Stainless Steel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4DC7FB4A-65D0-51A8-F65D-90F731DDD4CF}"/>
              </a:ext>
            </a:extLst>
          </p:cNvPr>
          <p:cNvSpPr txBox="1">
            <a:spLocks/>
          </p:cNvSpPr>
          <p:nvPr/>
        </p:nvSpPr>
        <p:spPr>
          <a:xfrm>
            <a:off x="9328728" y="6602269"/>
            <a:ext cx="2743200" cy="25573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56032" indent="-265176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2pPr>
            <a:lvl3pPr marL="898525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3pPr>
            <a:lvl4pPr marL="11652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4pPr>
            <a:lvl5pPr marL="14319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CE3AC956-438A-4079-BB87-A0890105DF90}" type="slidenum">
              <a:rPr lang="en-GB" sz="12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indent="0" algn="r">
                <a:buNone/>
              </a:pPr>
              <a:t>21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4293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7BB1A18-9B21-00DB-48F5-A49806148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703" y="326778"/>
            <a:ext cx="7548196" cy="5778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F3E23D8-2AC4-6EEF-61BF-6F598E9361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0544" y="326778"/>
            <a:ext cx="7548196" cy="57785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C56B5A4-2BA6-6A9B-6C8D-35F547DEC822}"/>
              </a:ext>
            </a:extLst>
          </p:cNvPr>
          <p:cNvSpPr txBox="1"/>
          <p:nvPr/>
        </p:nvSpPr>
        <p:spPr>
          <a:xfrm>
            <a:off x="2729753" y="110077"/>
            <a:ext cx="6732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altLang="en-US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lang="en-GB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Al(</a:t>
            </a:r>
            <a:r>
              <a:rPr lang="el-GR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α,</a:t>
            </a:r>
            <a:r>
              <a:rPr lang="en-GB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n)</a:t>
            </a:r>
            <a:r>
              <a:rPr lang="en-GB" altLang="en-US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GB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o-RO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Neutron </a:t>
            </a:r>
            <a:r>
              <a:rPr lang="ro-RO" alt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Spectra</a:t>
            </a:r>
            <a:r>
              <a:rPr lang="en-GB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2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F1D53D-FF01-2CFD-87A4-53D0E14F56E9}"/>
              </a:ext>
            </a:extLst>
          </p:cNvPr>
          <p:cNvSpPr txBox="1"/>
          <p:nvPr/>
        </p:nvSpPr>
        <p:spPr>
          <a:xfrm>
            <a:off x="623052" y="6232691"/>
            <a:ext cx="944330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Jacobs, G. J. H., and Horst </a:t>
            </a:r>
            <a:r>
              <a:rPr lang="en-GB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Liskien</a:t>
            </a:r>
            <a:r>
              <a:rPr lang="en-GB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"Energy spectra of neutrons produced by α-particles in thick targets of light elements." Annals of Nuclear Energy 10.10 (1983): 541-552.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A2B27040-40F2-880C-F1B4-09DB1624B7FA}"/>
              </a:ext>
            </a:extLst>
          </p:cNvPr>
          <p:cNvSpPr txBox="1">
            <a:spLocks/>
          </p:cNvSpPr>
          <p:nvPr/>
        </p:nvSpPr>
        <p:spPr>
          <a:xfrm>
            <a:off x="9328728" y="6602269"/>
            <a:ext cx="2743200" cy="25573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56032" indent="-265176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2pPr>
            <a:lvl3pPr marL="898525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3pPr>
            <a:lvl4pPr marL="11652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4pPr>
            <a:lvl5pPr marL="14319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CE3AC956-438A-4079-BB87-A0890105DF90}" type="slidenum">
              <a:rPr lang="en-GB" sz="12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indent="0" algn="r">
                <a:buNone/>
              </a:pPr>
              <a:t>22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437115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B2166BE6-F904-71D9-261A-864A07271E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133350" y="246064"/>
            <a:ext cx="12058650" cy="51911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GB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SOURCES4 code to calculate neutron production (α,n) reactions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A5500082-52B4-85DD-E381-EFA9D96E1F0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38150" y="1631576"/>
            <a:ext cx="10915650" cy="4116762"/>
          </a:xfrm>
        </p:spPr>
        <p:txBody>
          <a:bodyPr>
            <a:normAutofit/>
          </a:bodyPr>
          <a:lstStyle/>
          <a:p>
            <a:pPr algn="just"/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probability for an alpha particle to produce a neutron by interacting with a nuclide </a:t>
            </a:r>
            <a:r>
              <a:rPr lang="en-GB" alt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o-RO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alt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alt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the number density of atoms of nuclide </a:t>
            </a:r>
            <a:r>
              <a:rPr lang="en-GB" alt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endParaRPr lang="ro-RO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buNone/>
            </a:pPr>
            <a:endParaRPr lang="ro-RO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buNone/>
            </a:pPr>
            <a:endParaRPr lang="ro-RO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buNone/>
            </a:pPr>
            <a:endParaRPr lang="ro-RO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buNone/>
            </a:pPr>
            <a:endParaRPr lang="ro-RO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buNone/>
            </a:pPr>
            <a:endParaRPr lang="ro-RO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Stopping power cross-sections from the tables compiled by Ziegler</a:t>
            </a:r>
            <a:r>
              <a:rPr lang="ro-RO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>
              <a:buFont typeface="Wingdings" pitchFamily="2" charset="2"/>
              <a:buChar char="Ø"/>
            </a:pPr>
            <a:endParaRPr lang="ro-RO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DDA93E-206E-E898-F8D6-75746ABC1561}"/>
              </a:ext>
            </a:extLst>
          </p:cNvPr>
          <p:cNvSpPr txBox="1"/>
          <p:nvPr/>
        </p:nvSpPr>
        <p:spPr>
          <a:xfrm>
            <a:off x="0" y="6173068"/>
            <a:ext cx="1109041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Ziegler, James F. "Helium: stopping powers and ranges in all elemental matter." (1977).</a:t>
            </a:r>
            <a:endParaRPr lang="ro-RO" sz="10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W.B. Wilson, et al., SOURCES4A: a code for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calculating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l-G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α,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n),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spontaneous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fission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delayed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neutron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sourcesand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spectra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Report LA-13639-MS, Los Alamos, 1999; </a:t>
            </a:r>
          </a:p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Carson, et al., Neutron background in large-scale xenon detectors for dark matter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searches,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Astropart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Phys. 21 (2004) 667–687.</a:t>
            </a:r>
          </a:p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Tomasello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V. A. Kudryavtsev, M. Robinson, Calculation of neutron background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underground experiments,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&amp; Meth. in Phys. Res. A 595 (2) (2008)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arXiv:0807.0851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49BAD0-2873-514C-1DDB-442FA531E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479" y="2769899"/>
            <a:ext cx="2817450" cy="1461104"/>
          </a:xfrm>
          <a:prstGeom prst="rect">
            <a:avLst/>
          </a:prstGeom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48761F3B-5222-9781-9A00-39D0B97D794C}"/>
              </a:ext>
            </a:extLst>
          </p:cNvPr>
          <p:cNvSpPr txBox="1">
            <a:spLocks/>
          </p:cNvSpPr>
          <p:nvPr/>
        </p:nvSpPr>
        <p:spPr>
          <a:xfrm>
            <a:off x="9328728" y="6602269"/>
            <a:ext cx="2743200" cy="25573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56032" indent="-265176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2pPr>
            <a:lvl3pPr marL="898525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3pPr>
            <a:lvl4pPr marL="11652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4pPr>
            <a:lvl5pPr marL="14319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CE3AC956-438A-4079-BB87-A0890105DF90}" type="slidenum">
              <a:rPr lang="en-GB" sz="12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indent="0" algn="r">
                <a:buNone/>
              </a:pPr>
              <a:t>3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69A47-3B0A-AAF1-2715-BB46883441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4E7E5195-8CD3-1432-3BFA-980E767E71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133350" y="246064"/>
            <a:ext cx="12058650" cy="51911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GB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SOURCES4 code to calculate neutron production (α,n) reactions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53D708-4B30-DF33-14B8-474C17C045BF}"/>
              </a:ext>
            </a:extLst>
          </p:cNvPr>
          <p:cNvSpPr txBox="1"/>
          <p:nvPr/>
        </p:nvSpPr>
        <p:spPr>
          <a:xfrm>
            <a:off x="0" y="6173068"/>
            <a:ext cx="1109041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Ziegler, James F. "Helium: stopping powers and ranges in all elemental matter." (1977).</a:t>
            </a:r>
            <a:endParaRPr lang="ro-RO" sz="10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W.B. Wilson, et al., SOURCES4A: a code for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calculating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l-G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α,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n),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spontaneous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fission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delayed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neutron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sourcesand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spectra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Report LA-13639-MS, Los Alamos, 1999; </a:t>
            </a:r>
          </a:p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Carson, et al., Neutron background in large-scale xenon detectors for dark matter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searches,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Astropart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Phys. 21 (2004) 667–687.</a:t>
            </a:r>
          </a:p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Tomasello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V. A. Kudryavtsev, M. Robinson, Calculation of neutron background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underground experiments,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&amp; Meth. in Phys. Res. A 595 (2) (2008)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arXiv:0807.0851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B46A7DEB-D31D-A125-4A32-A8D48B24D72D}"/>
              </a:ext>
            </a:extLst>
          </p:cNvPr>
          <p:cNvSpPr txBox="1">
            <a:spLocks/>
          </p:cNvSpPr>
          <p:nvPr/>
        </p:nvSpPr>
        <p:spPr>
          <a:xfrm>
            <a:off x="9328728" y="6602269"/>
            <a:ext cx="2743200" cy="25573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56032" indent="-265176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2pPr>
            <a:lvl3pPr marL="898525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3pPr>
            <a:lvl4pPr marL="11652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4pPr>
            <a:lvl5pPr marL="14319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CE3AC956-438A-4079-BB87-A0890105DF90}" type="slidenum">
              <a:rPr lang="en-GB" sz="12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indent="0" algn="r">
                <a:buNone/>
              </a:pPr>
              <a:t>4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042098-467D-6D9A-78ED-2BC58F505F98}"/>
              </a:ext>
            </a:extLst>
          </p:cNvPr>
          <p:cNvSpPr txBox="1"/>
          <p:nvPr/>
        </p:nvSpPr>
        <p:spPr>
          <a:xfrm>
            <a:off x="650501" y="1464060"/>
            <a:ext cx="10490947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/>
              <a:t>Advantages </a:t>
            </a:r>
            <a:endParaRPr lang="ro-RO" sz="2800" b="1" dirty="0"/>
          </a:p>
          <a:p>
            <a:endParaRPr lang="ro-RO" sz="24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Flexible libraries of cross-sections and branching ratios </a:t>
            </a:r>
            <a:endParaRPr lang="ro-RO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o-RO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Fast calculation </a:t>
            </a:r>
            <a:endParaRPr lang="ro-RO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o-RO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/>
              <a:t>Total neutron spectra; spectra from interactions on individual isotopes and from the variety of radioisotopes in a single calculation</a:t>
            </a:r>
            <a:endParaRPr lang="ro-RO" sz="2400" dirty="0"/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ro-RO" sz="2000" dirty="0"/>
              <a:t>S</a:t>
            </a:r>
            <a:r>
              <a:rPr lang="en-GB" sz="2000" dirty="0" err="1"/>
              <a:t>pectra</a:t>
            </a:r>
            <a:r>
              <a:rPr lang="en-GB" sz="2000" dirty="0"/>
              <a:t> from the ground state</a:t>
            </a:r>
            <a:endParaRPr lang="ro-RO" sz="2000" dirty="0"/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ro-RO" sz="2000" dirty="0" err="1"/>
              <a:t>Spectra</a:t>
            </a:r>
            <a:r>
              <a:rPr lang="ro-RO" sz="2000" dirty="0"/>
              <a:t> </a:t>
            </a:r>
            <a:r>
              <a:rPr lang="ro-RO" sz="2000" dirty="0" err="1"/>
              <a:t>from</a:t>
            </a:r>
            <a:r>
              <a:rPr lang="ro-RO" sz="2000" dirty="0"/>
              <a:t> </a:t>
            </a:r>
            <a:r>
              <a:rPr lang="en-GB" sz="2000" dirty="0"/>
              <a:t>excited states.</a:t>
            </a:r>
          </a:p>
        </p:txBody>
      </p:sp>
    </p:spTree>
    <p:extLst>
      <p:ext uri="{BB962C8B-B14F-4D97-AF65-F5344CB8AC3E}">
        <p14:creationId xmlns:p14="http://schemas.microsoft.com/office/powerpoint/2010/main" val="76442309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B2166BE6-F904-71D9-261A-864A07271E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133350" y="246064"/>
            <a:ext cx="12058650" cy="51911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GB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SOURCES4 code to calculate neutron production (α,n) reactions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A5500082-52B4-85DD-E381-EFA9D96E1F0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94283" y="1054401"/>
            <a:ext cx="11403434" cy="4759262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Char char="Ø"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original code SOURCES4A was </a:t>
            </a:r>
            <a:r>
              <a:rPr lang="en-GB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modified</a:t>
            </a: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</a:t>
            </a:r>
            <a:r>
              <a:rPr lang="ro-RO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 calculations of neutron</a:t>
            </a:r>
            <a:r>
              <a:rPr lang="ro-RO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from alphas with </a:t>
            </a:r>
            <a:r>
              <a:rPr lang="en-GB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energies up to 10 Me</a:t>
            </a:r>
            <a:r>
              <a:rPr lang="ro-RO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o-RO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maximum number of discrete nuclear levels </a:t>
            </a: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product nuclides was increased from 100 to </a:t>
            </a:r>
            <a:r>
              <a:rPr lang="en-GB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>
              <a:buFont typeface="Wingdings" pitchFamily="2" charset="2"/>
              <a:buChar char="Ø"/>
            </a:pPr>
            <a:endParaRPr lang="en-GB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GB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ro-RO" alt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imum</a:t>
            </a:r>
            <a:r>
              <a:rPr lang="en-GB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number of target elements </a:t>
            </a: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 increased from 20 to </a:t>
            </a:r>
            <a:r>
              <a:rPr lang="en-GB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110</a:t>
            </a:r>
            <a:r>
              <a:rPr lang="ro-RO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>
              <a:buFont typeface="Wingdings" pitchFamily="2" charset="2"/>
              <a:buChar char="Ø"/>
            </a:pPr>
            <a:endParaRPr lang="en-GB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o-RO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cross-sections and the branching ratios for (α, n) reactions in SOURCES4 have been taken from reliable experimental</a:t>
            </a:r>
            <a:r>
              <a:rPr lang="ro-RO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ro-RO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o-RO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including</a:t>
            </a:r>
            <a:r>
              <a:rPr lang="ro-RO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o-RO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recent </a:t>
            </a:r>
            <a:r>
              <a:rPr lang="ro-RO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ones</a:t>
            </a:r>
            <a:r>
              <a:rPr lang="ro-RO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where possible </a:t>
            </a:r>
            <a:r>
              <a:rPr lang="ro-RO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o-RO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complemented by the calculations with EMPIRE2.19/3.2.3, TALYS1.96</a:t>
            </a:r>
            <a:r>
              <a:rPr lang="ro-RO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JENDL-5 where the data were scarce or unavailable.</a:t>
            </a:r>
            <a:endParaRPr lang="ro-RO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endParaRPr lang="en-GB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en-GB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Various sets of cross-sections are available in the library → we just recommend the most reliable.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2C2F80-0658-ED0D-A07C-4E0C3F4D14AD}"/>
              </a:ext>
            </a:extLst>
          </p:cNvPr>
          <p:cNvSpPr txBox="1"/>
          <p:nvPr/>
        </p:nvSpPr>
        <p:spPr>
          <a:xfrm>
            <a:off x="19587" y="5749465"/>
            <a:ext cx="11090413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W.B. Wilson, et al.,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Report LA-13639-MS, Los Alamos, 1999; </a:t>
            </a:r>
          </a:p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Carson, et al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Astropart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Phys. 21 (2004) 667–687.</a:t>
            </a:r>
          </a:p>
          <a:p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en-GB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Tomasello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al.,NIM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595 (2) (2008)</a:t>
            </a:r>
            <a:endParaRPr lang="ro-RO" sz="10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V.A.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Kudryavtsev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NIMA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972 (2020): 164095.</a:t>
            </a:r>
          </a:p>
          <a:p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V.A.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Kudryavtsevet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al.,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SciPost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Proceedings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12 (2023): 018.</a:t>
            </a:r>
          </a:p>
          <a:p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V.A.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Kudryavtsev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AIP Conference Proceedings. Vol. 2908. No. 1 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  <a:r>
              <a:rPr lang="ro-RO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000" dirty="0">
                <a:solidFill>
                  <a:srgbClr val="7F7F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Parvu, P. </a:t>
            </a:r>
            <a:r>
              <a:rPr lang="en-GB" sz="1000" dirty="0" err="1">
                <a:solidFill>
                  <a:srgbClr val="7F7F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Krawczun</a:t>
            </a:r>
            <a:r>
              <a:rPr lang="en-GB" sz="1000" dirty="0">
                <a:solidFill>
                  <a:srgbClr val="7F7F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V.A. Kudryavtsev, </a:t>
            </a:r>
            <a:r>
              <a:rPr lang="en-GB" sz="1000" dirty="0">
                <a:solidFill>
                  <a:srgbClr val="7F7F7F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arXiv:2408.10910</a:t>
            </a:r>
            <a:endParaRPr lang="en-GB" sz="1000" dirty="0">
              <a:solidFill>
                <a:srgbClr val="7F7F7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4B4EDCA8-C6B6-0280-7EB9-26805A0CF611}"/>
              </a:ext>
            </a:extLst>
          </p:cNvPr>
          <p:cNvSpPr txBox="1">
            <a:spLocks/>
          </p:cNvSpPr>
          <p:nvPr/>
        </p:nvSpPr>
        <p:spPr>
          <a:xfrm>
            <a:off x="9328728" y="6602269"/>
            <a:ext cx="2743200" cy="25573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56032" indent="-265176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2pPr>
            <a:lvl3pPr marL="898525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3pPr>
            <a:lvl4pPr marL="11652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4pPr>
            <a:lvl5pPr marL="14319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CE3AC956-438A-4079-BB87-A0890105DF90}" type="slidenum">
              <a:rPr lang="en-GB" sz="12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indent="0" algn="r">
                <a:buNone/>
              </a:pPr>
              <a:t>5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5706085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06CED86E-DD95-9C67-0C4F-B959432E706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216781"/>
            <a:ext cx="10515600" cy="4351338"/>
          </a:xfr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Currently, in the default version of the TALYS 1.96 nuclear reaction code, the maximum</a:t>
            </a:r>
            <a:r>
              <a:rPr lang="ro-RO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discrete levels that are considered in the Hauser-</a:t>
            </a:r>
            <a:r>
              <a:rPr lang="en-GB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Feshbach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model for the residual</a:t>
            </a:r>
            <a:r>
              <a:rPr lang="ro-RO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nuclei is set to 30. </a:t>
            </a: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endParaRPr lang="ro-RO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modified the code in order to increase the number of levels,</a:t>
            </a:r>
            <a:r>
              <a:rPr lang="ro-RO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therefore </a:t>
            </a:r>
            <a:r>
              <a:rPr lang="en-GB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possible excited states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the final state nucleus that are available in RIPL-3</a:t>
            </a:r>
            <a:r>
              <a:rPr lang="ro-RO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considered </a:t>
            </a:r>
            <a:r>
              <a:rPr lang="en-GB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calculation of the branching ratios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In this way, we ensure that</a:t>
            </a:r>
            <a:r>
              <a:rPr lang="ro-RO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100% of neutrons from the neutron energy spectrum are accounted for in the total neutron</a:t>
            </a:r>
            <a:r>
              <a:rPr lang="ro-RO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yield</a:t>
            </a:r>
            <a:r>
              <a:rPr lang="ro-RO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endParaRPr lang="en-GB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864F523-BF33-CF41-68C7-12011FAF4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33350" y="246064"/>
            <a:ext cx="12058650" cy="434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 eaLnBrk="1" hangingPunct="1"/>
            <a:r>
              <a:rPr lang="en-GB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TALYS 1.96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0C8348-367C-A256-568E-D2C50A2BCB83}"/>
              </a:ext>
            </a:extLst>
          </p:cNvPr>
          <p:cNvSpPr txBox="1"/>
          <p:nvPr/>
        </p:nvSpPr>
        <p:spPr>
          <a:xfrm>
            <a:off x="1068523" y="5734531"/>
            <a:ext cx="109417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en-GB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Codes based on statistical models do not predict the resonance structure or the cross sections for light elements</a:t>
            </a:r>
            <a:r>
              <a:rPr lang="en-GB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C1E31F8-309E-E67C-EBAF-B35695D503E7}"/>
              </a:ext>
            </a:extLst>
          </p:cNvPr>
          <p:cNvSpPr txBox="1">
            <a:spLocks/>
          </p:cNvSpPr>
          <p:nvPr/>
        </p:nvSpPr>
        <p:spPr>
          <a:xfrm>
            <a:off x="9328728" y="6602269"/>
            <a:ext cx="2743200" cy="25573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56032" indent="-265176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2pPr>
            <a:lvl3pPr marL="898525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3pPr>
            <a:lvl4pPr marL="11652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4pPr>
            <a:lvl5pPr marL="14319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CE3AC956-438A-4079-BB87-A0890105DF90}" type="slidenum">
              <a:rPr lang="en-GB" sz="12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indent="0" algn="r">
                <a:buNone/>
              </a:pPr>
              <a:t>6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6509408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DCD5DCF-ECEF-F7AF-2EA0-7A1E92E371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1655"/>
            <a:ext cx="6151746" cy="470849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FDB70E7-2237-FEE4-99A0-8015C98D9FE4}"/>
              </a:ext>
            </a:extLst>
          </p:cNvPr>
          <p:cNvSpPr txBox="1"/>
          <p:nvPr/>
        </p:nvSpPr>
        <p:spPr>
          <a:xfrm>
            <a:off x="6798889" y="5938010"/>
            <a:ext cx="53931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tx2"/>
                </a:solidFill>
              </a:rPr>
              <a:t>Kellogg, S. E., R. B. </a:t>
            </a:r>
            <a:r>
              <a:rPr lang="en-GB" sz="900" dirty="0" err="1">
                <a:solidFill>
                  <a:schemeClr val="tx2"/>
                </a:solidFill>
              </a:rPr>
              <a:t>Vogelaar</a:t>
            </a:r>
            <a:r>
              <a:rPr lang="en-GB" sz="900" dirty="0">
                <a:solidFill>
                  <a:schemeClr val="tx2"/>
                </a:solidFill>
              </a:rPr>
              <a:t>, and R. W. Kavanagh. "13C (α, n) and 14C (p, n): Astrophysical neutron sources and sinks." Bulletin of the American Physical Society 34 (1989)</a:t>
            </a:r>
          </a:p>
          <a:p>
            <a:r>
              <a:rPr lang="en-GB" sz="900" dirty="0">
                <a:solidFill>
                  <a:schemeClr val="tx2"/>
                </a:solidFill>
              </a:rPr>
              <a:t>J. K. Bair and F. X. Haas, Phys. Rev. C 7, 1356 (1973)</a:t>
            </a:r>
          </a:p>
          <a:p>
            <a:r>
              <a:rPr lang="en-GB" sz="900" dirty="0">
                <a:solidFill>
                  <a:schemeClr val="tx2"/>
                </a:solidFill>
              </a:rPr>
              <a:t>Davids, Cary N. "A study of (α, n) reactions on 9Be and 13C at low energies." Nuclear Physics A 110.3 (1968)</a:t>
            </a:r>
          </a:p>
          <a:p>
            <a:r>
              <a:rPr lang="en-GB" sz="900" dirty="0">
                <a:solidFill>
                  <a:schemeClr val="tx2"/>
                </a:solidFill>
              </a:rPr>
              <a:t>K. K. </a:t>
            </a:r>
            <a:r>
              <a:rPr lang="en-GB" sz="900" dirty="0" err="1">
                <a:solidFill>
                  <a:schemeClr val="tx2"/>
                </a:solidFill>
              </a:rPr>
              <a:t>Sekharan</a:t>
            </a:r>
            <a:r>
              <a:rPr lang="en-GB" sz="900" dirty="0">
                <a:solidFill>
                  <a:schemeClr val="tx2"/>
                </a:solidFill>
              </a:rPr>
              <a:t>, A. S. </a:t>
            </a:r>
            <a:r>
              <a:rPr lang="en-GB" sz="900" dirty="0" err="1">
                <a:solidFill>
                  <a:schemeClr val="tx2"/>
                </a:solidFill>
              </a:rPr>
              <a:t>Divatia</a:t>
            </a:r>
            <a:r>
              <a:rPr lang="en-GB" sz="900" dirty="0">
                <a:solidFill>
                  <a:schemeClr val="tx2"/>
                </a:solidFill>
              </a:rPr>
              <a:t>, M. K. Mehta, S. S. </a:t>
            </a:r>
            <a:r>
              <a:rPr lang="en-GB" sz="900" dirty="0" err="1">
                <a:solidFill>
                  <a:schemeClr val="tx2"/>
                </a:solidFill>
              </a:rPr>
              <a:t>Kerekatte</a:t>
            </a:r>
            <a:r>
              <a:rPr lang="en-GB" sz="900" dirty="0">
                <a:solidFill>
                  <a:schemeClr val="tx2"/>
                </a:solidFill>
              </a:rPr>
              <a:t>, and K. B. Nambiar, Phys. Rev. 156, 1187 (1967)</a:t>
            </a:r>
          </a:p>
          <a:p>
            <a:r>
              <a:rPr lang="en-GB" sz="900" dirty="0">
                <a:solidFill>
                  <a:schemeClr val="tx2"/>
                </a:solidFill>
              </a:rPr>
              <a:t>R. B. Walton, J. D. Clement, and F. </a:t>
            </a:r>
            <a:r>
              <a:rPr lang="en-GB" sz="900" dirty="0" err="1">
                <a:solidFill>
                  <a:schemeClr val="tx2"/>
                </a:solidFill>
              </a:rPr>
              <a:t>Boreli</a:t>
            </a:r>
            <a:r>
              <a:rPr lang="en-GB" sz="900" dirty="0">
                <a:solidFill>
                  <a:schemeClr val="tx2"/>
                </a:solidFill>
              </a:rPr>
              <a:t>, Phys. Rev. 107, 1065 (1957)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C8AB3D6-AC84-043E-5A1B-0A8E50653535}"/>
              </a:ext>
            </a:extLst>
          </p:cNvPr>
          <p:cNvSpPr txBox="1">
            <a:spLocks/>
          </p:cNvSpPr>
          <p:nvPr/>
        </p:nvSpPr>
        <p:spPr>
          <a:xfrm>
            <a:off x="4808927" y="28313"/>
            <a:ext cx="2966049" cy="715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sz="4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o-RO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,n)</a:t>
            </a:r>
            <a:r>
              <a:rPr lang="ro-RO" sz="4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o-RO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74AD83-A426-DB7B-E091-68DCC4752F8A}"/>
              </a:ext>
            </a:extLst>
          </p:cNvPr>
          <p:cNvSpPr txBox="1"/>
          <p:nvPr/>
        </p:nvSpPr>
        <p:spPr>
          <a:xfrm>
            <a:off x="6856828" y="5434489"/>
            <a:ext cx="52012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Brandenburg (2023) + TALYS 1.96 calc. - new default in SOURCES4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406EFB-BE87-2B4F-1259-EFE28A19F97F}"/>
              </a:ext>
            </a:extLst>
          </p:cNvPr>
          <p:cNvSpPr txBox="1"/>
          <p:nvPr/>
        </p:nvSpPr>
        <p:spPr>
          <a:xfrm>
            <a:off x="0" y="6131216"/>
            <a:ext cx="68429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tx2"/>
                </a:solidFill>
              </a:rPr>
              <a:t>K. Brandenburg, et al., Measurements of the 13C(α, n)16O cross section up to Eα = 8MeV, Phys. Rev. C, 108 (2023) L061601.</a:t>
            </a:r>
          </a:p>
          <a:p>
            <a:r>
              <a:rPr lang="en-GB" sz="900" dirty="0">
                <a:solidFill>
                  <a:schemeClr val="tx2"/>
                </a:solidFill>
              </a:rPr>
              <a:t>P. S. </a:t>
            </a:r>
            <a:r>
              <a:rPr lang="en-GB" sz="900" dirty="0" err="1">
                <a:solidFill>
                  <a:schemeClr val="tx2"/>
                </a:solidFill>
              </a:rPr>
              <a:t>Prusachenko</a:t>
            </a:r>
            <a:r>
              <a:rPr lang="en-GB" sz="900" dirty="0">
                <a:solidFill>
                  <a:schemeClr val="tx2"/>
                </a:solidFill>
              </a:rPr>
              <a:t>, T. L. Bobrovsky, I. P. </a:t>
            </a:r>
            <a:r>
              <a:rPr lang="en-GB" sz="900" dirty="0" err="1">
                <a:solidFill>
                  <a:schemeClr val="tx2"/>
                </a:solidFill>
              </a:rPr>
              <a:t>Bondarenko</a:t>
            </a:r>
            <a:r>
              <a:rPr lang="en-GB" sz="900" dirty="0">
                <a:solidFill>
                  <a:schemeClr val="tx2"/>
                </a:solidFill>
              </a:rPr>
              <a:t>, M. V. </a:t>
            </a:r>
            <a:r>
              <a:rPr lang="en-GB" sz="900" dirty="0" err="1">
                <a:solidFill>
                  <a:schemeClr val="tx2"/>
                </a:solidFill>
              </a:rPr>
              <a:t>Bokhovko</a:t>
            </a:r>
            <a:r>
              <a:rPr lang="en-GB" sz="900" dirty="0">
                <a:solidFill>
                  <a:schemeClr val="tx2"/>
                </a:solidFill>
              </a:rPr>
              <a:t>, A. F. </a:t>
            </a:r>
            <a:r>
              <a:rPr lang="en-GB" sz="900" dirty="0" err="1">
                <a:solidFill>
                  <a:schemeClr val="tx2"/>
                </a:solidFill>
              </a:rPr>
              <a:t>Gurbich</a:t>
            </a:r>
            <a:r>
              <a:rPr lang="en-GB" sz="900" dirty="0">
                <a:solidFill>
                  <a:schemeClr val="tx2"/>
                </a:solidFill>
              </a:rPr>
              <a:t>, and V. V. </a:t>
            </a:r>
            <a:r>
              <a:rPr lang="en-GB" sz="900" dirty="0" err="1">
                <a:solidFill>
                  <a:schemeClr val="tx2"/>
                </a:solidFill>
              </a:rPr>
              <a:t>Ketlerov</a:t>
            </a:r>
            <a:r>
              <a:rPr lang="en-GB" sz="900" dirty="0">
                <a:solidFill>
                  <a:schemeClr val="tx2"/>
                </a:solidFill>
              </a:rPr>
              <a:t>, Phys. Rev. C 105, 024612 (2022)</a:t>
            </a:r>
          </a:p>
          <a:p>
            <a:r>
              <a:rPr lang="en-GB" sz="900" dirty="0">
                <a:solidFill>
                  <a:schemeClr val="tx2"/>
                </a:solidFill>
              </a:rPr>
              <a:t>S. </a:t>
            </a:r>
            <a:r>
              <a:rPr lang="en-GB" sz="900" dirty="0" err="1">
                <a:solidFill>
                  <a:schemeClr val="tx2"/>
                </a:solidFill>
              </a:rPr>
              <a:t>Harissopulos</a:t>
            </a:r>
            <a:r>
              <a:rPr lang="en-GB" sz="900" dirty="0">
                <a:solidFill>
                  <a:schemeClr val="tx2"/>
                </a:solidFill>
              </a:rPr>
              <a:t>, H. W. Becker, J. W. Hammer, A. </a:t>
            </a:r>
            <a:r>
              <a:rPr lang="en-GB" sz="900" dirty="0" err="1">
                <a:solidFill>
                  <a:schemeClr val="tx2"/>
                </a:solidFill>
              </a:rPr>
              <a:t>Lagoyannis</a:t>
            </a:r>
            <a:r>
              <a:rPr lang="en-GB" sz="900" dirty="0">
                <a:solidFill>
                  <a:schemeClr val="tx2"/>
                </a:solidFill>
              </a:rPr>
              <a:t>, C. Rolfs, and F. </a:t>
            </a:r>
            <a:r>
              <a:rPr lang="en-GB" sz="900" dirty="0" err="1">
                <a:solidFill>
                  <a:schemeClr val="tx2"/>
                </a:solidFill>
              </a:rPr>
              <a:t>Strieder</a:t>
            </a:r>
            <a:r>
              <a:rPr lang="en-GB" sz="900" dirty="0">
                <a:solidFill>
                  <a:schemeClr val="tx2"/>
                </a:solidFill>
              </a:rPr>
              <a:t>, Phys. Rev. C 72, 062801(R) (2005)</a:t>
            </a:r>
          </a:p>
          <a:p>
            <a:r>
              <a:rPr lang="en-GB" sz="900" dirty="0">
                <a:solidFill>
                  <a:schemeClr val="tx2"/>
                </a:solidFill>
              </a:rPr>
              <a:t>H.W. </a:t>
            </a:r>
            <a:r>
              <a:rPr lang="en-GB" sz="900" dirty="0" err="1">
                <a:solidFill>
                  <a:schemeClr val="tx2"/>
                </a:solidFill>
              </a:rPr>
              <a:t>Drotleff</a:t>
            </a:r>
            <a:r>
              <a:rPr lang="en-GB" sz="900" dirty="0">
                <a:solidFill>
                  <a:schemeClr val="tx2"/>
                </a:solidFill>
              </a:rPr>
              <a:t> et al., </a:t>
            </a:r>
            <a:r>
              <a:rPr lang="fr-FR" sz="900" dirty="0" err="1">
                <a:solidFill>
                  <a:schemeClr val="tx2"/>
                </a:solidFill>
              </a:rPr>
              <a:t>Astrophysical</a:t>
            </a:r>
            <a:r>
              <a:rPr lang="fr-FR" sz="900" dirty="0">
                <a:solidFill>
                  <a:schemeClr val="tx2"/>
                </a:solidFill>
              </a:rPr>
              <a:t> Journal v.414, p.735 (1993)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ACE021-3E3B-A75A-F016-161F439EA9A2}"/>
              </a:ext>
            </a:extLst>
          </p:cNvPr>
          <p:cNvSpPr txBox="1"/>
          <p:nvPr/>
        </p:nvSpPr>
        <p:spPr>
          <a:xfrm>
            <a:off x="-77266" y="5744363"/>
            <a:ext cx="51113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*</a:t>
            </a:r>
            <a:r>
              <a:rPr lang="en-GB" dirty="0" err="1"/>
              <a:t>Prusachenko</a:t>
            </a:r>
            <a:r>
              <a:rPr lang="en-GB" dirty="0"/>
              <a:t> data are for the ground state transition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9F8BA3-9118-D95F-CB46-DE3B14C7C418}"/>
              </a:ext>
            </a:extLst>
          </p:cNvPr>
          <p:cNvSpPr txBox="1">
            <a:spLocks/>
          </p:cNvSpPr>
          <p:nvPr/>
        </p:nvSpPr>
        <p:spPr>
          <a:xfrm>
            <a:off x="9328728" y="6602269"/>
            <a:ext cx="2743200" cy="25573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56032" indent="-265176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2pPr>
            <a:lvl3pPr marL="898525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3pPr>
            <a:lvl4pPr marL="11652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4pPr>
            <a:lvl5pPr marL="14319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CE3AC956-438A-4079-BB87-A0890105DF90}" type="slidenum">
              <a:rPr lang="en-GB" sz="12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indent="0" algn="r">
                <a:buNone/>
              </a:pPr>
              <a:t>7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E2DC8E-D91C-C0BC-7DC9-E555885A3D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9058" y="961247"/>
            <a:ext cx="6150498" cy="47084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55F4C4-3B87-488B-AF7B-51981A3700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8133" y="967143"/>
            <a:ext cx="6150498" cy="47084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56E4DA8-8BAA-AB44-E01F-AE37D39D96DF}"/>
              </a:ext>
            </a:extLst>
          </p:cNvPr>
          <p:cNvSpPr txBox="1"/>
          <p:nvPr/>
        </p:nvSpPr>
        <p:spPr>
          <a:xfrm>
            <a:off x="6842941" y="670993"/>
            <a:ext cx="52289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previous cross-sections resulted in a higher neutron yield.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89B77D-2890-A84D-343B-5AE44D096AC5}"/>
              </a:ext>
            </a:extLst>
          </p:cNvPr>
          <p:cNvSpPr txBox="1"/>
          <p:nvPr/>
        </p:nvSpPr>
        <p:spPr>
          <a:xfrm>
            <a:off x="6842941" y="905658"/>
            <a:ext cx="51458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600" dirty="0"/>
              <a:t>most recent experimental data lead to a very good agreement for the neutron yield.</a:t>
            </a:r>
          </a:p>
        </p:txBody>
      </p:sp>
    </p:spTree>
    <p:extLst>
      <p:ext uri="{BB962C8B-B14F-4D97-AF65-F5344CB8AC3E}">
        <p14:creationId xmlns:p14="http://schemas.microsoft.com/office/powerpoint/2010/main" val="20556024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CE9720B-DD16-F08E-D1A5-DA6E5036CD37}"/>
              </a:ext>
            </a:extLst>
          </p:cNvPr>
          <p:cNvSpPr txBox="1">
            <a:spLocks/>
          </p:cNvSpPr>
          <p:nvPr/>
        </p:nvSpPr>
        <p:spPr>
          <a:xfrm>
            <a:off x="1721269" y="662536"/>
            <a:ext cx="2966049" cy="715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O(</a:t>
            </a:r>
            <a:r>
              <a:rPr lang="el-G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,n)</a:t>
            </a:r>
            <a:r>
              <a:rPr lang="en-GB" sz="4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CFB5AA-75A2-9E3F-4B42-9CE73AC1EA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9275"/>
            <a:ext cx="6408589" cy="49054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04AD865-D4E7-FC4C-0DDF-685DBF6FA0C5}"/>
              </a:ext>
            </a:extLst>
          </p:cNvPr>
          <p:cNvSpPr txBox="1"/>
          <p:nvPr/>
        </p:nvSpPr>
        <p:spPr>
          <a:xfrm>
            <a:off x="6100226" y="6169709"/>
            <a:ext cx="57357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o-RO" alt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cross-sections measured by </a:t>
            </a:r>
            <a:r>
              <a:rPr lang="ro-RO" altLang="en-US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Kunz</a:t>
            </a:r>
            <a:r>
              <a:rPr lang="ro-RO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en-US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o-RO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en-US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Bair</a:t>
            </a:r>
            <a:r>
              <a:rPr lang="ro-RO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o-RO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 </a:t>
            </a:r>
            <a:r>
              <a:rPr lang="ro-RO" altLang="en-US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ro-RO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o-RO" altLang="en-US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o-RO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en-US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replaced</a:t>
            </a:r>
            <a:r>
              <a:rPr lang="ro-RO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en-US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o-RO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en-US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o-RO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en-US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ones</a:t>
            </a:r>
            <a:r>
              <a:rPr lang="ro-RO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en-US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o-RO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JENDL-5</a:t>
            </a:r>
            <a:r>
              <a:rPr lang="en-GB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above</a:t>
            </a:r>
            <a:r>
              <a:rPr lang="ro-RO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⁓5.2 MeV</a:t>
            </a:r>
            <a:r>
              <a:rPr lang="en-GB" alt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2927E0-AB32-E73F-4962-4E28D352E46E}"/>
              </a:ext>
            </a:extLst>
          </p:cNvPr>
          <p:cNvSpPr txBox="1"/>
          <p:nvPr/>
        </p:nvSpPr>
        <p:spPr>
          <a:xfrm>
            <a:off x="0" y="6361222"/>
            <a:ext cx="573578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J.K.Bair,J.Gomez</a:t>
            </a:r>
            <a:r>
              <a:rPr lang="en-GB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del Campo:Nucl.Sci.Eng.71,18(1979)</a:t>
            </a:r>
            <a:endParaRPr lang="ro-RO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Kunz, Rino E., et al.</a:t>
            </a:r>
            <a:r>
              <a:rPr lang="ro-RO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GB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International Conference on Neutrons and Their Applications. Vol. 2339. SPIE, 1995.</a:t>
            </a:r>
            <a:endParaRPr lang="ro-RO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Hansen</a:t>
            </a:r>
            <a:r>
              <a:rPr lang="ro-RO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et al</a:t>
            </a:r>
            <a:r>
              <a:rPr lang="ro-RO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.,</a:t>
            </a:r>
            <a:r>
              <a:rPr lang="en-GB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Nuclear Physics A 98.1 (1967): 25-32.</a:t>
            </a:r>
            <a:endParaRPr lang="ro-RO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7513738-119B-E5CA-4AB3-7FCBA5B1E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3823" y="900527"/>
            <a:ext cx="6408590" cy="490541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7CC4E61-D388-75C1-1E8A-13CC4D1B0B42}"/>
              </a:ext>
            </a:extLst>
          </p:cNvPr>
          <p:cNvSpPr txBox="1">
            <a:spLocks/>
          </p:cNvSpPr>
          <p:nvPr/>
        </p:nvSpPr>
        <p:spPr>
          <a:xfrm>
            <a:off x="7807476" y="662536"/>
            <a:ext cx="2966049" cy="715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O(</a:t>
            </a:r>
            <a:r>
              <a:rPr lang="el-G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,n)</a:t>
            </a:r>
            <a:r>
              <a:rPr lang="en-GB" sz="4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21A06708-2C4B-7B10-60D6-E79C020B6E62}"/>
              </a:ext>
            </a:extLst>
          </p:cNvPr>
          <p:cNvSpPr txBox="1">
            <a:spLocks/>
          </p:cNvSpPr>
          <p:nvPr/>
        </p:nvSpPr>
        <p:spPr>
          <a:xfrm>
            <a:off x="9328728" y="6602269"/>
            <a:ext cx="2743200" cy="25573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56032" indent="-265176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2pPr>
            <a:lvl3pPr marL="898525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3pPr>
            <a:lvl4pPr marL="11652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4pPr>
            <a:lvl5pPr marL="14319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CE3AC956-438A-4079-BB87-A0890105DF90}" type="slidenum">
              <a:rPr lang="en-GB" sz="12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indent="0" algn="r">
                <a:buNone/>
              </a:pPr>
              <a:t>8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587285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42953-365F-6540-50C7-B237BD0DE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538133" cy="650875"/>
          </a:xfrm>
        </p:spPr>
        <p:txBody>
          <a:bodyPr>
            <a:normAutofit/>
          </a:bodyPr>
          <a:lstStyle/>
          <a:p>
            <a:r>
              <a:rPr lang="en-GB" sz="3600" dirty="0"/>
              <a:t>UO2 neutron yield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664851-C79C-571D-4135-D3FFE8B9A039}"/>
              </a:ext>
            </a:extLst>
          </p:cNvPr>
          <p:cNvSpPr txBox="1"/>
          <p:nvPr/>
        </p:nvSpPr>
        <p:spPr>
          <a:xfrm>
            <a:off x="-10776" y="6488668"/>
            <a:ext cx="45489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West, D., and A. C. Sherwood, Annals of Nuclear Energy 9.11-12 (1982): 551-577.</a:t>
            </a:r>
          </a:p>
          <a:p>
            <a:r>
              <a:rPr lang="en-GB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J.K.Bair,J.Gomez</a:t>
            </a:r>
            <a:r>
              <a:rPr lang="en-GB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del Campo:Nucl.Sci.Eng.71,18(1979)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F93FB1-D1B6-F50B-6610-7A99991D493B}"/>
              </a:ext>
            </a:extLst>
          </p:cNvPr>
          <p:cNvSpPr txBox="1"/>
          <p:nvPr/>
        </p:nvSpPr>
        <p:spPr>
          <a:xfrm>
            <a:off x="6581803" y="1829146"/>
            <a:ext cx="529577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dirty="0"/>
              <a:t>Previous cross sections were taken from evaluated data of Perry and Wilson, Los Alamos report </a:t>
            </a:r>
            <a:r>
              <a:rPr lang="en-GB" dirty="0">
                <a:hlinkClick r:id="rId2"/>
              </a:rPr>
              <a:t>la-8869-ms</a:t>
            </a:r>
            <a:r>
              <a:rPr lang="en-GB" dirty="0"/>
              <a:t> and complemented with </a:t>
            </a:r>
            <a:r>
              <a:rPr lang="en-GB" dirty="0" err="1"/>
              <a:t>Talys</a:t>
            </a:r>
            <a:r>
              <a:rPr lang="en-GB" dirty="0"/>
              <a:t> (red curve) </a:t>
            </a:r>
          </a:p>
          <a:p>
            <a:pPr algn="just"/>
            <a:r>
              <a:rPr lang="en-GB" dirty="0"/>
              <a:t>→ Yn does not reproduce the data above 7 MeV.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440863-FF5D-6540-7299-CDD644DF496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14525" y="1221897"/>
            <a:ext cx="6110525" cy="46778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9032C99-2BD2-76CA-AE67-3FDD5618094E}"/>
              </a:ext>
            </a:extLst>
          </p:cNvPr>
          <p:cNvSpPr txBox="1"/>
          <p:nvPr/>
        </p:nvSpPr>
        <p:spPr>
          <a:xfrm>
            <a:off x="6581803" y="3560845"/>
            <a:ext cx="529577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o-RO" alt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cross-sections measured by </a:t>
            </a:r>
            <a:r>
              <a:rPr lang="ro-RO" altLang="en-US" sz="18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Kunz</a:t>
            </a:r>
            <a:r>
              <a:rPr lang="ro-RO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en-US" sz="18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o-RO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en-US" sz="18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Bair</a:t>
            </a:r>
            <a:r>
              <a:rPr lang="ro-RO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o-RO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 </a:t>
            </a:r>
            <a:r>
              <a:rPr lang="ro-RO" altLang="en-US" sz="18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ro-RO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en-US" sz="18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o-RO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complemented</a:t>
            </a:r>
            <a:r>
              <a:rPr lang="ro-RO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en-US" sz="18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o-RO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en-US" sz="18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o-RO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en-US" sz="18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ones</a:t>
            </a:r>
            <a:r>
              <a:rPr lang="ro-RO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en-US" sz="18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o-RO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JENDL-5</a:t>
            </a:r>
            <a:r>
              <a:rPr lang="en-GB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above</a:t>
            </a:r>
            <a:r>
              <a:rPr lang="ro-RO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⁓5.2 MeV</a:t>
            </a:r>
            <a:r>
              <a:rPr lang="en-GB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o-RO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altLang="en-US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ro-RO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ro-RO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</a:t>
            </a:r>
            <a:r>
              <a:rPr lang="ro-RO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agreement </a:t>
            </a:r>
            <a:r>
              <a:rPr lang="ro-RO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o-RO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o-RO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experimental data.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5268CE-BC38-FD45-7BCE-F3653482CE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528" y="1221896"/>
            <a:ext cx="6110525" cy="4677896"/>
          </a:xfrm>
          <a:prstGeom prst="rect">
            <a:avLst/>
          </a:prstGeom>
        </p:spPr>
      </p:pic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4C49691-AB24-439A-BDC4-41996D8A61BE}"/>
              </a:ext>
            </a:extLst>
          </p:cNvPr>
          <p:cNvSpPr txBox="1">
            <a:spLocks/>
          </p:cNvSpPr>
          <p:nvPr/>
        </p:nvSpPr>
        <p:spPr>
          <a:xfrm>
            <a:off x="9328728" y="6602269"/>
            <a:ext cx="2743200" cy="255731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256032" indent="-265176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1pPr>
            <a:lvl2pPr marL="541338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2pPr>
            <a:lvl3pPr marL="898525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3pPr>
            <a:lvl4pPr marL="11652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4pPr>
            <a:lvl5pPr marL="1431925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CE3AC956-438A-4079-BB87-A0890105DF90}" type="slidenum">
              <a:rPr lang="en-GB" sz="12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indent="0" algn="r">
                <a:buNone/>
              </a:pPr>
              <a:t>9</a:t>
            </a:fld>
            <a:endParaRPr lang="en-GB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33809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13125</TotalTime>
  <Words>2544</Words>
  <Application>Microsoft Office PowerPoint</Application>
  <PresentationFormat>Widescreen</PresentationFormat>
  <Paragraphs>245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CMR12</vt:lpstr>
      <vt:lpstr>Helvetica</vt:lpstr>
      <vt:lpstr>Lucida Grande</vt:lpstr>
      <vt:lpstr>Times New Roman</vt:lpstr>
      <vt:lpstr>Wingdings</vt:lpstr>
      <vt:lpstr>Office Theme</vt:lpstr>
      <vt:lpstr>Updates of the SOURCES4 code for (α,n) reactions</vt:lpstr>
      <vt:lpstr>Outline</vt:lpstr>
      <vt:lpstr>The SOURCES4 code to calculate neutron production (α,n) reactions</vt:lpstr>
      <vt:lpstr>The SOURCES4 code to calculate neutron production (α,n) reactions</vt:lpstr>
      <vt:lpstr>The SOURCES4 code to calculate neutron production (α,n) reactions</vt:lpstr>
      <vt:lpstr>PowerPoint Presentation</vt:lpstr>
      <vt:lpstr>PowerPoint Presentation</vt:lpstr>
      <vt:lpstr>PowerPoint Presentation</vt:lpstr>
      <vt:lpstr>UO2 neutron yield</vt:lpstr>
      <vt:lpstr>Neutron Yield from (α,n) reactions with optimised SOURCES4 code</vt:lpstr>
      <vt:lpstr>Neutron Yield from (α,n) reactions with optimised SOURCES4 code</vt:lpstr>
      <vt:lpstr>PowerPoint Presentation</vt:lpstr>
      <vt:lpstr>PowerPoint Presentation</vt:lpstr>
      <vt:lpstr>Neutron spectra from Stainless Steel</vt:lpstr>
      <vt:lpstr>Conclusions</vt:lpstr>
      <vt:lpstr>PowerPoint Presentation</vt:lpstr>
      <vt:lpstr>PowerPoint Presentation</vt:lpstr>
      <vt:lpstr>Thank you for your attention!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(α,n) reactions update</dc:title>
  <dc:creator>MIHAELA PARVU</dc:creator>
  <cp:lastModifiedBy>Mihaela Parvu</cp:lastModifiedBy>
  <cp:revision>693</cp:revision>
  <dcterms:created xsi:type="dcterms:W3CDTF">2023-02-17T10:07:55Z</dcterms:created>
  <dcterms:modified xsi:type="dcterms:W3CDTF">2025-02-12T12:05:33Z</dcterms:modified>
</cp:coreProperties>
</file>