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2"/>
  </p:notesMasterIdLst>
  <p:handoutMasterIdLst>
    <p:handoutMasterId r:id="rId13"/>
  </p:handoutMasterIdLst>
  <p:sldIdLst>
    <p:sldId id="259" r:id="rId2"/>
    <p:sldId id="303" r:id="rId3"/>
    <p:sldId id="304" r:id="rId4"/>
    <p:sldId id="306" r:id="rId5"/>
    <p:sldId id="315" r:id="rId6"/>
    <p:sldId id="307" r:id="rId7"/>
    <p:sldId id="308" r:id="rId8"/>
    <p:sldId id="310" r:id="rId9"/>
    <p:sldId id="316" r:id="rId10"/>
    <p:sldId id="312" r:id="rId11"/>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33" autoAdjust="0"/>
    <p:restoredTop sz="94686"/>
  </p:normalViewPr>
  <p:slideViewPr>
    <p:cSldViewPr snapToObjects="1">
      <p:cViewPr varScale="1">
        <p:scale>
          <a:sx n="122" d="100"/>
          <a:sy n="122" d="100"/>
        </p:scale>
        <p:origin x="2280"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93" d="100"/>
          <a:sy n="93" d="100"/>
        </p:scale>
        <p:origin x="6206"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CBB72EAA-2733-D14F-950A-8F4240385864}" type="datetimeFigureOut">
              <a:rPr lang="en-US" smtClean="0"/>
              <a:t>12/10/2024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D4DD062E-52F7-A14D-A443-1F3854784447}" type="datetimeFigureOut">
              <a:rPr lang="en-US" smtClean="0"/>
              <a:t>12/10/2024</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dirty="0"/>
              <a:t>F. Butin BE-EA</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dirty="0"/>
              <a:t>F. Butin BE-EA</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dirty="0"/>
              <a:t>F. Butin BE-EA</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dirty="0"/>
              <a:t>F. Butin BE-EA</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dirty="0"/>
              <a:t>F. Butin BE-EA</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dirty="0"/>
              <a:t>F. Butin BE-EA</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dirty="0"/>
              <a:t>F. Butin BE-EA</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dirty="0"/>
              <a:t>F. Butin BE-EA</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dirty="0"/>
              <a:t>F. Butin BE-EA</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dirty="0"/>
              <a:t>F. Butin BE-EA</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dirty="0"/>
              <a:t>F. Butin BE-EA</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dirty="0"/>
              <a:t>F. Butin BE-EA</a:t>
            </a: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lvl1pPr>
              <a:defRPr/>
            </a:lvl1pPr>
          </a:lstStyle>
          <a:p>
            <a:r>
              <a:rPr lang="en-US" dirty="0"/>
              <a:t>F. Butin BE-EA</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159896" y="2276872"/>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4" name="Footer Placeholder 3">
            <a:extLst>
              <a:ext uri="{FF2B5EF4-FFF2-40B4-BE49-F238E27FC236}">
                <a16:creationId xmlns:a16="http://schemas.microsoft.com/office/drawing/2014/main" id="{315BFD15-A1BC-4352-AB14-5B5A4925D4A2}"/>
              </a:ext>
            </a:extLst>
          </p:cNvPr>
          <p:cNvSpPr>
            <a:spLocks noGrp="1"/>
          </p:cNvSpPr>
          <p:nvPr>
            <p:ph type="ftr" sz="quarter" idx="11"/>
          </p:nvPr>
        </p:nvSpPr>
        <p:spPr/>
        <p:txBody>
          <a:bodyPr/>
          <a:lstStyle/>
          <a:p>
            <a:r>
              <a:rPr lang="en-US" dirty="0"/>
              <a:t>F. Butin BE-EA</a:t>
            </a:r>
          </a:p>
        </p:txBody>
      </p:sp>
      <p:sp>
        <p:nvSpPr>
          <p:cNvPr id="5" name="Slide Number Placeholder 4">
            <a:extLst>
              <a:ext uri="{FF2B5EF4-FFF2-40B4-BE49-F238E27FC236}">
                <a16:creationId xmlns:a16="http://schemas.microsoft.com/office/drawing/2014/main" id="{A303B7F1-83DF-4B44-9D13-622BDD70D13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a:lvl1pPr>
          </a:lstStyle>
          <a:p>
            <a:r>
              <a:rPr lang="en-US" dirty="0"/>
              <a:t>F. Butin BE-EA</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Title 1">
            <a:extLst>
              <a:ext uri="{FF2B5EF4-FFF2-40B4-BE49-F238E27FC236}">
                <a16:creationId xmlns:a16="http://schemas.microsoft.com/office/drawing/2014/main" id="{D427E3D5-2194-4AE8-80D4-1FCE73F4D65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F. Butin BE-EA</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a:xfrm>
            <a:off x="3287688" y="6378349"/>
            <a:ext cx="828700" cy="365125"/>
          </a:xfrm>
          <a:prstGeom prst="rect">
            <a:avLst/>
          </a:prstGeom>
        </p:spPr>
        <p:txBody>
          <a:bodyPr/>
          <a:lstStyle>
            <a:lvl1pPr>
              <a:defRPr>
                <a:solidFill>
                  <a:schemeClr val="bg1"/>
                </a:solidFill>
              </a:defRPr>
            </a:lvl1pPr>
          </a:lstStyle>
          <a:p>
            <a:r>
              <a:rPr lang="fr-FR"/>
              <a:t>YYYY-MM-DD</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Presenter | Presentation Title | Reference</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F. Butin BE-EA</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dirty="0"/>
              <a:t>F. Butin BE-EA</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dirty="0"/>
              <a:t>F. Butin BE-EA</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pPr algn="ctr"/>
            <a:r>
              <a:rPr lang="en-US" dirty="0"/>
              <a:t>HI-ECN3 project - WP5 </a:t>
            </a:r>
            <a:br>
              <a:rPr lang="en-US" dirty="0"/>
            </a:br>
            <a:r>
              <a:rPr lang="en-US" dirty="0"/>
              <a:t>Experimental Area, </a:t>
            </a:r>
            <a:br>
              <a:rPr lang="en-US" dirty="0"/>
            </a:br>
            <a:r>
              <a:rPr lang="en-US" dirty="0"/>
              <a:t>Experiment Interface &amp; Integration</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F. Butin BE-EA</a:t>
            </a:r>
          </a:p>
        </p:txBody>
      </p:sp>
      <p:pic>
        <p:nvPicPr>
          <p:cNvPr id="5" name="Picture 4" descr="A blue and white logo&#10;&#10;Description automatically generated">
            <a:extLst>
              <a:ext uri="{FF2B5EF4-FFF2-40B4-BE49-F238E27FC236}">
                <a16:creationId xmlns:a16="http://schemas.microsoft.com/office/drawing/2014/main" id="{5BC0CE1F-BA78-A733-8DBD-451E8EAD499F}"/>
              </a:ext>
            </a:extLst>
          </p:cNvPr>
          <p:cNvPicPr>
            <a:picLocks noChangeAspect="1"/>
          </p:cNvPicPr>
          <p:nvPr/>
        </p:nvPicPr>
        <p:blipFill>
          <a:blip r:embed="rId2"/>
          <a:stretch>
            <a:fillRect/>
          </a:stretch>
        </p:blipFill>
        <p:spPr>
          <a:xfrm>
            <a:off x="7896200" y="1124744"/>
            <a:ext cx="3935760" cy="1245224"/>
          </a:xfrm>
          <a:prstGeom prst="rect">
            <a:avLst/>
          </a:prstGeom>
        </p:spPr>
      </p:pic>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0AE971F-1293-7836-72C0-DFE30AECF9A9}"/>
              </a:ext>
            </a:extLst>
          </p:cNvPr>
          <p:cNvSpPr>
            <a:spLocks noGrp="1"/>
          </p:cNvSpPr>
          <p:nvPr>
            <p:ph type="ftr" sz="quarter" idx="11"/>
          </p:nvPr>
        </p:nvSpPr>
        <p:spPr/>
        <p:txBody>
          <a:bodyPr/>
          <a:lstStyle/>
          <a:p>
            <a:r>
              <a:rPr lang="en-US" dirty="0"/>
              <a:t>F. Butin BE-EA</a:t>
            </a:r>
          </a:p>
        </p:txBody>
      </p:sp>
      <p:sp>
        <p:nvSpPr>
          <p:cNvPr id="5" name="Slide Number Placeholder 4">
            <a:extLst>
              <a:ext uri="{FF2B5EF4-FFF2-40B4-BE49-F238E27FC236}">
                <a16:creationId xmlns:a16="http://schemas.microsoft.com/office/drawing/2014/main" id="{DBCA59C9-F155-896B-CB94-466AE4A5F80F}"/>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6" name="Title 5">
            <a:extLst>
              <a:ext uri="{FF2B5EF4-FFF2-40B4-BE49-F238E27FC236}">
                <a16:creationId xmlns:a16="http://schemas.microsoft.com/office/drawing/2014/main" id="{7D63DD5F-F43C-4815-0406-3671312F5895}"/>
              </a:ext>
            </a:extLst>
          </p:cNvPr>
          <p:cNvSpPr>
            <a:spLocks noGrp="1"/>
          </p:cNvSpPr>
          <p:nvPr>
            <p:ph type="title"/>
          </p:nvPr>
        </p:nvSpPr>
        <p:spPr/>
        <p:txBody>
          <a:bodyPr/>
          <a:lstStyle/>
          <a:p>
            <a:r>
              <a:rPr lang="fr-CH" dirty="0"/>
              <a:t>Meetings - interfaces</a:t>
            </a:r>
            <a:endParaRPr lang="en-GB" dirty="0"/>
          </a:p>
        </p:txBody>
      </p:sp>
      <p:sp>
        <p:nvSpPr>
          <p:cNvPr id="7" name="Rectangle 6">
            <a:extLst>
              <a:ext uri="{FF2B5EF4-FFF2-40B4-BE49-F238E27FC236}">
                <a16:creationId xmlns:a16="http://schemas.microsoft.com/office/drawing/2014/main" id="{411325B7-E832-F5B5-B92F-ABC15DD6516D}"/>
              </a:ext>
            </a:extLst>
          </p:cNvPr>
          <p:cNvSpPr/>
          <p:nvPr/>
        </p:nvSpPr>
        <p:spPr>
          <a:xfrm>
            <a:off x="4727848" y="2348880"/>
            <a:ext cx="1944216" cy="237626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H" dirty="0"/>
              <a:t>WP5 coordination meetings</a:t>
            </a:r>
          </a:p>
          <a:p>
            <a:pPr algn="ctr"/>
            <a:r>
              <a:rPr lang="fr-CH" dirty="0"/>
              <a:t>(Chair F. Butin)</a:t>
            </a:r>
          </a:p>
          <a:p>
            <a:pPr algn="ctr"/>
            <a:endParaRPr lang="fr-CH" dirty="0"/>
          </a:p>
          <a:p>
            <a:pPr algn="ctr"/>
            <a:r>
              <a:rPr lang="fr-CH" dirty="0"/>
              <a:t>All </a:t>
            </a:r>
            <a:r>
              <a:rPr lang="fr-CH" dirty="0" err="1"/>
              <a:t>concerned</a:t>
            </a:r>
            <a:r>
              <a:rPr lang="fr-CH" dirty="0"/>
              <a:t> service groups</a:t>
            </a:r>
          </a:p>
          <a:p>
            <a:pPr algn="ctr"/>
            <a:r>
              <a:rPr lang="fr-CH" dirty="0" err="1"/>
              <a:t>Exp</a:t>
            </a:r>
            <a:r>
              <a:rPr lang="fr-CH" dirty="0"/>
              <a:t> coordination</a:t>
            </a:r>
            <a:endParaRPr lang="en-GB" dirty="0"/>
          </a:p>
        </p:txBody>
      </p:sp>
      <p:sp>
        <p:nvSpPr>
          <p:cNvPr id="8" name="Rectangle 7">
            <a:extLst>
              <a:ext uri="{FF2B5EF4-FFF2-40B4-BE49-F238E27FC236}">
                <a16:creationId xmlns:a16="http://schemas.microsoft.com/office/drawing/2014/main" id="{FC9A584B-805F-93C5-EDA9-594559DED57B}"/>
              </a:ext>
            </a:extLst>
          </p:cNvPr>
          <p:cNvSpPr/>
          <p:nvPr/>
        </p:nvSpPr>
        <p:spPr>
          <a:xfrm>
            <a:off x="1847528" y="2348880"/>
            <a:ext cx="1728192" cy="237626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H" dirty="0"/>
              <a:t>ICEA meetings</a:t>
            </a:r>
          </a:p>
          <a:p>
            <a:pPr algn="ctr"/>
            <a:r>
              <a:rPr lang="fr-CH" dirty="0"/>
              <a:t>(Chair F. Butin, J-L. Grenard</a:t>
            </a:r>
          </a:p>
          <a:p>
            <a:pPr algn="ctr"/>
            <a:r>
              <a:rPr lang="fr-CH" dirty="0"/>
              <a:t>M. Lazzaroni)</a:t>
            </a:r>
            <a:endParaRPr lang="en-GB" dirty="0"/>
          </a:p>
        </p:txBody>
      </p:sp>
      <p:sp>
        <p:nvSpPr>
          <p:cNvPr id="9" name="Rectangle 8">
            <a:extLst>
              <a:ext uri="{FF2B5EF4-FFF2-40B4-BE49-F238E27FC236}">
                <a16:creationId xmlns:a16="http://schemas.microsoft.com/office/drawing/2014/main" id="{435BAD26-80DF-4820-BB67-568F2161E5A0}"/>
              </a:ext>
            </a:extLst>
          </p:cNvPr>
          <p:cNvSpPr/>
          <p:nvPr/>
        </p:nvSpPr>
        <p:spPr>
          <a:xfrm>
            <a:off x="7896200" y="2348880"/>
            <a:ext cx="1728192" cy="237626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H" dirty="0"/>
              <a:t>HI ECN3 </a:t>
            </a:r>
          </a:p>
          <a:p>
            <a:pPr algn="ctr"/>
            <a:r>
              <a:rPr lang="fr-CH" dirty="0"/>
              <a:t>Project Team meetings</a:t>
            </a:r>
          </a:p>
          <a:p>
            <a:pPr algn="ctr"/>
            <a:r>
              <a:rPr lang="fr-CH" dirty="0"/>
              <a:t>(Chair </a:t>
            </a:r>
            <a:br>
              <a:rPr lang="fr-CH" dirty="0"/>
            </a:br>
            <a:r>
              <a:rPr lang="fr-CH" dirty="0"/>
              <a:t>M. Frazer)</a:t>
            </a:r>
            <a:endParaRPr lang="en-GB" dirty="0"/>
          </a:p>
        </p:txBody>
      </p:sp>
      <p:sp>
        <p:nvSpPr>
          <p:cNvPr id="10" name="Rectangle 9">
            <a:extLst>
              <a:ext uri="{FF2B5EF4-FFF2-40B4-BE49-F238E27FC236}">
                <a16:creationId xmlns:a16="http://schemas.microsoft.com/office/drawing/2014/main" id="{49D3D0CC-ED4C-DE63-183E-85C6990760CA}"/>
              </a:ext>
            </a:extLst>
          </p:cNvPr>
          <p:cNvSpPr/>
          <p:nvPr/>
        </p:nvSpPr>
        <p:spPr>
          <a:xfrm>
            <a:off x="4871864" y="5301208"/>
            <a:ext cx="1800200" cy="93610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H" dirty="0" err="1"/>
              <a:t>Experiment</a:t>
            </a:r>
            <a:r>
              <a:rPr lang="fr-CH" dirty="0"/>
              <a:t> TC meetings (Chair: </a:t>
            </a:r>
            <a:r>
              <a:rPr lang="fr-CH" dirty="0" err="1"/>
              <a:t>Exp</a:t>
            </a:r>
            <a:r>
              <a:rPr lang="fr-CH" dirty="0"/>
              <a:t> TC)</a:t>
            </a:r>
            <a:endParaRPr lang="en-GB" dirty="0"/>
          </a:p>
        </p:txBody>
      </p:sp>
      <p:sp>
        <p:nvSpPr>
          <p:cNvPr id="11" name="Rectangle 10">
            <a:extLst>
              <a:ext uri="{FF2B5EF4-FFF2-40B4-BE49-F238E27FC236}">
                <a16:creationId xmlns:a16="http://schemas.microsoft.com/office/drawing/2014/main" id="{C1AF5BF0-96E2-F118-2260-D680CC425534}"/>
              </a:ext>
            </a:extLst>
          </p:cNvPr>
          <p:cNvSpPr/>
          <p:nvPr/>
        </p:nvSpPr>
        <p:spPr>
          <a:xfrm>
            <a:off x="3143672" y="1196752"/>
            <a:ext cx="792088" cy="36004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H" dirty="0"/>
              <a:t>WP 2</a:t>
            </a:r>
            <a:endParaRPr lang="en-GB" dirty="0"/>
          </a:p>
        </p:txBody>
      </p:sp>
      <p:sp>
        <p:nvSpPr>
          <p:cNvPr id="12" name="Rectangle 11">
            <a:extLst>
              <a:ext uri="{FF2B5EF4-FFF2-40B4-BE49-F238E27FC236}">
                <a16:creationId xmlns:a16="http://schemas.microsoft.com/office/drawing/2014/main" id="{23965636-82C4-D2CB-C92A-143663461F96}"/>
              </a:ext>
            </a:extLst>
          </p:cNvPr>
          <p:cNvSpPr/>
          <p:nvPr/>
        </p:nvSpPr>
        <p:spPr>
          <a:xfrm>
            <a:off x="4240782" y="1196752"/>
            <a:ext cx="792088" cy="36004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H" dirty="0"/>
              <a:t>WP 3</a:t>
            </a:r>
            <a:endParaRPr lang="en-GB" dirty="0"/>
          </a:p>
        </p:txBody>
      </p:sp>
      <p:sp>
        <p:nvSpPr>
          <p:cNvPr id="13" name="Rectangle 12">
            <a:extLst>
              <a:ext uri="{FF2B5EF4-FFF2-40B4-BE49-F238E27FC236}">
                <a16:creationId xmlns:a16="http://schemas.microsoft.com/office/drawing/2014/main" id="{AA83BDB8-94EA-2A32-1FBF-76CB28A93334}"/>
              </a:ext>
            </a:extLst>
          </p:cNvPr>
          <p:cNvSpPr/>
          <p:nvPr/>
        </p:nvSpPr>
        <p:spPr>
          <a:xfrm>
            <a:off x="5303912" y="1196752"/>
            <a:ext cx="792088" cy="36004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H" dirty="0"/>
              <a:t>WP 4</a:t>
            </a:r>
            <a:endParaRPr lang="en-GB" dirty="0"/>
          </a:p>
        </p:txBody>
      </p:sp>
      <p:sp>
        <p:nvSpPr>
          <p:cNvPr id="14" name="Rectangle 13">
            <a:extLst>
              <a:ext uri="{FF2B5EF4-FFF2-40B4-BE49-F238E27FC236}">
                <a16:creationId xmlns:a16="http://schemas.microsoft.com/office/drawing/2014/main" id="{5DCBB699-6D0B-AAF8-AC47-8A054C464145}"/>
              </a:ext>
            </a:extLst>
          </p:cNvPr>
          <p:cNvSpPr/>
          <p:nvPr/>
        </p:nvSpPr>
        <p:spPr>
          <a:xfrm>
            <a:off x="6384032" y="1196752"/>
            <a:ext cx="792088" cy="36004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H" dirty="0"/>
              <a:t>WP 6</a:t>
            </a:r>
            <a:endParaRPr lang="en-GB" dirty="0"/>
          </a:p>
        </p:txBody>
      </p:sp>
      <p:sp>
        <p:nvSpPr>
          <p:cNvPr id="15" name="Rectangle 14">
            <a:extLst>
              <a:ext uri="{FF2B5EF4-FFF2-40B4-BE49-F238E27FC236}">
                <a16:creationId xmlns:a16="http://schemas.microsoft.com/office/drawing/2014/main" id="{F073E245-44C4-7C3F-7A51-6B050F17262C}"/>
              </a:ext>
            </a:extLst>
          </p:cNvPr>
          <p:cNvSpPr/>
          <p:nvPr/>
        </p:nvSpPr>
        <p:spPr>
          <a:xfrm>
            <a:off x="7464152" y="1196752"/>
            <a:ext cx="792088" cy="36004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H" dirty="0"/>
              <a:t>WP 7</a:t>
            </a:r>
            <a:endParaRPr lang="en-GB" dirty="0"/>
          </a:p>
        </p:txBody>
      </p:sp>
      <p:sp>
        <p:nvSpPr>
          <p:cNvPr id="16" name="Arrow: Up-Down 15">
            <a:extLst>
              <a:ext uri="{FF2B5EF4-FFF2-40B4-BE49-F238E27FC236}">
                <a16:creationId xmlns:a16="http://schemas.microsoft.com/office/drawing/2014/main" id="{33F0CA0E-7EE1-D038-6D86-F9437130898D}"/>
              </a:ext>
            </a:extLst>
          </p:cNvPr>
          <p:cNvSpPr/>
          <p:nvPr/>
        </p:nvSpPr>
        <p:spPr>
          <a:xfrm rot="16200000">
            <a:off x="4079242" y="3127546"/>
            <a:ext cx="360040" cy="818932"/>
          </a:xfrm>
          <a:prstGeom prst="up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Arrow: Up-Down 16">
            <a:extLst>
              <a:ext uri="{FF2B5EF4-FFF2-40B4-BE49-F238E27FC236}">
                <a16:creationId xmlns:a16="http://schemas.microsoft.com/office/drawing/2014/main" id="{E4727726-C3EB-7DD4-33C2-C2C286AF4E30}"/>
              </a:ext>
            </a:extLst>
          </p:cNvPr>
          <p:cNvSpPr/>
          <p:nvPr/>
        </p:nvSpPr>
        <p:spPr>
          <a:xfrm rot="16200000">
            <a:off x="6996100" y="3127546"/>
            <a:ext cx="360040" cy="818932"/>
          </a:xfrm>
          <a:prstGeom prst="up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Arrow: Up-Down 17">
            <a:extLst>
              <a:ext uri="{FF2B5EF4-FFF2-40B4-BE49-F238E27FC236}">
                <a16:creationId xmlns:a16="http://schemas.microsoft.com/office/drawing/2014/main" id="{55F40D09-7494-D60A-B23F-CE17386A2AC5}"/>
              </a:ext>
            </a:extLst>
          </p:cNvPr>
          <p:cNvSpPr/>
          <p:nvPr/>
        </p:nvSpPr>
        <p:spPr>
          <a:xfrm>
            <a:off x="5591944" y="4736964"/>
            <a:ext cx="360040" cy="492236"/>
          </a:xfrm>
          <a:prstGeom prst="up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Arrow: Up-Down 18">
            <a:extLst>
              <a:ext uri="{FF2B5EF4-FFF2-40B4-BE49-F238E27FC236}">
                <a16:creationId xmlns:a16="http://schemas.microsoft.com/office/drawing/2014/main" id="{F8A6C0DE-6F71-B173-C54F-39E4D9A08270}"/>
              </a:ext>
            </a:extLst>
          </p:cNvPr>
          <p:cNvSpPr/>
          <p:nvPr/>
        </p:nvSpPr>
        <p:spPr>
          <a:xfrm rot="18571229">
            <a:off x="4257377" y="1453573"/>
            <a:ext cx="191996" cy="1104966"/>
          </a:xfrm>
          <a:prstGeom prst="up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Arrow: Up-Down 19">
            <a:extLst>
              <a:ext uri="{FF2B5EF4-FFF2-40B4-BE49-F238E27FC236}">
                <a16:creationId xmlns:a16="http://schemas.microsoft.com/office/drawing/2014/main" id="{BEA564DC-3C12-2787-9DF0-D529C4BE8DED}"/>
              </a:ext>
            </a:extLst>
          </p:cNvPr>
          <p:cNvSpPr/>
          <p:nvPr/>
        </p:nvSpPr>
        <p:spPr>
          <a:xfrm rot="19449151">
            <a:off x="4878640" y="1552338"/>
            <a:ext cx="191996" cy="793662"/>
          </a:xfrm>
          <a:prstGeom prst="up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Arrow: Up-Down 20">
            <a:extLst>
              <a:ext uri="{FF2B5EF4-FFF2-40B4-BE49-F238E27FC236}">
                <a16:creationId xmlns:a16="http://schemas.microsoft.com/office/drawing/2014/main" id="{31667580-498F-3FD1-1233-493073124B85}"/>
              </a:ext>
            </a:extLst>
          </p:cNvPr>
          <p:cNvSpPr/>
          <p:nvPr/>
        </p:nvSpPr>
        <p:spPr>
          <a:xfrm>
            <a:off x="5640708" y="1627774"/>
            <a:ext cx="191996" cy="649098"/>
          </a:xfrm>
          <a:prstGeom prst="up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Arrow: Up-Down 21">
            <a:extLst>
              <a:ext uri="{FF2B5EF4-FFF2-40B4-BE49-F238E27FC236}">
                <a16:creationId xmlns:a16="http://schemas.microsoft.com/office/drawing/2014/main" id="{D4A6A178-99A8-C275-0925-CFD861EEC050}"/>
              </a:ext>
            </a:extLst>
          </p:cNvPr>
          <p:cNvSpPr/>
          <p:nvPr/>
        </p:nvSpPr>
        <p:spPr>
          <a:xfrm rot="2193450">
            <a:off x="6331334" y="1570505"/>
            <a:ext cx="191996" cy="793662"/>
          </a:xfrm>
          <a:prstGeom prst="up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Arrow: Up-Down 22">
            <a:extLst>
              <a:ext uri="{FF2B5EF4-FFF2-40B4-BE49-F238E27FC236}">
                <a16:creationId xmlns:a16="http://schemas.microsoft.com/office/drawing/2014/main" id="{0A81E48B-BB7E-A9C4-D3B6-1B231995BB7E}"/>
              </a:ext>
            </a:extLst>
          </p:cNvPr>
          <p:cNvSpPr/>
          <p:nvPr/>
        </p:nvSpPr>
        <p:spPr>
          <a:xfrm rot="3055633">
            <a:off x="6993483" y="1450706"/>
            <a:ext cx="191996" cy="1104966"/>
          </a:xfrm>
          <a:prstGeom prst="up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a:extLst>
              <a:ext uri="{FF2B5EF4-FFF2-40B4-BE49-F238E27FC236}">
                <a16:creationId xmlns:a16="http://schemas.microsoft.com/office/drawing/2014/main" id="{5631A7EB-8182-852B-F34D-8F3368A6A6CE}"/>
              </a:ext>
            </a:extLst>
          </p:cNvPr>
          <p:cNvSpPr/>
          <p:nvPr/>
        </p:nvSpPr>
        <p:spPr>
          <a:xfrm>
            <a:off x="5303912" y="692696"/>
            <a:ext cx="792088" cy="36004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H" dirty="0"/>
              <a:t>WP 1</a:t>
            </a:r>
            <a:endParaRPr lang="en-GB" dirty="0"/>
          </a:p>
        </p:txBody>
      </p:sp>
    </p:spTree>
    <p:extLst>
      <p:ext uri="{BB962C8B-B14F-4D97-AF65-F5344CB8AC3E}">
        <p14:creationId xmlns:p14="http://schemas.microsoft.com/office/powerpoint/2010/main" val="1126621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a:extLst>
              <a:ext uri="{FF2B5EF4-FFF2-40B4-BE49-F238E27FC236}">
                <a16:creationId xmlns:a16="http://schemas.microsoft.com/office/drawing/2014/main" id="{A02D4AB2-AAE6-8438-951B-F0F2539109A9}"/>
              </a:ext>
            </a:extLst>
          </p:cNvPr>
          <p:cNvGraphicFramePr>
            <a:graphicFrameLocks noGrp="1"/>
          </p:cNvGraphicFramePr>
          <p:nvPr>
            <p:ph idx="1"/>
            <p:extLst>
              <p:ext uri="{D42A27DB-BD31-4B8C-83A1-F6EECF244321}">
                <p14:modId xmlns:p14="http://schemas.microsoft.com/office/powerpoint/2010/main" val="1515871545"/>
              </p:ext>
            </p:extLst>
          </p:nvPr>
        </p:nvGraphicFramePr>
        <p:xfrm>
          <a:off x="584354" y="1268760"/>
          <a:ext cx="10280099" cy="4812837"/>
        </p:xfrm>
        <a:graphic>
          <a:graphicData uri="http://schemas.openxmlformats.org/drawingml/2006/table">
            <a:tbl>
              <a:tblPr firstRow="1" firstCol="1" bandRow="1">
                <a:tableStyleId>{8EC20E35-A176-4012-BC5E-935CFFF8708E}</a:tableStyleId>
              </a:tblPr>
              <a:tblGrid>
                <a:gridCol w="3960441">
                  <a:extLst>
                    <a:ext uri="{9D8B030D-6E8A-4147-A177-3AD203B41FA5}">
                      <a16:colId xmlns:a16="http://schemas.microsoft.com/office/drawing/2014/main" val="3487260749"/>
                    </a:ext>
                  </a:extLst>
                </a:gridCol>
                <a:gridCol w="6319658">
                  <a:extLst>
                    <a:ext uri="{9D8B030D-6E8A-4147-A177-3AD203B41FA5}">
                      <a16:colId xmlns:a16="http://schemas.microsoft.com/office/drawing/2014/main" val="820076632"/>
                    </a:ext>
                  </a:extLst>
                </a:gridCol>
              </a:tblGrid>
              <a:tr h="509102">
                <a:tc>
                  <a:txBody>
                    <a:bodyPr/>
                    <a:lstStyle/>
                    <a:p>
                      <a:pPr marL="540385" indent="-540385" algn="l">
                        <a:lnSpc>
                          <a:spcPct val="120000"/>
                        </a:lnSpc>
                        <a:spcAft>
                          <a:spcPts val="600"/>
                        </a:spcAft>
                      </a:pPr>
                      <a:r>
                        <a:rPr lang="fr-CH" sz="1800" dirty="0" err="1">
                          <a:effectLst/>
                          <a:latin typeface="Verdana" panose="020B0604030504040204" pitchFamily="34" charset="0"/>
                          <a:ea typeface="Times New Roman" panose="02020603050405020304" pitchFamily="18" charset="0"/>
                          <a:cs typeface="Times New Roman" panose="02020603050405020304" pitchFamily="18" charset="0"/>
                        </a:rPr>
                        <a:t>Sub</a:t>
                      </a:r>
                      <a:r>
                        <a:rPr lang="fr-CH"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fr-CH" sz="1800" dirty="0" err="1">
                          <a:effectLst/>
                          <a:latin typeface="Verdana" panose="020B0604030504040204" pitchFamily="34" charset="0"/>
                          <a:ea typeface="Times New Roman" panose="02020603050405020304" pitchFamily="18" charset="0"/>
                          <a:cs typeface="Times New Roman" panose="02020603050405020304" pitchFamily="18" charset="0"/>
                        </a:rPr>
                        <a:t>WPs</a:t>
                      </a: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20000"/>
                        </a:lnSpc>
                      </a:pPr>
                      <a:r>
                        <a:rPr lang="fr-CH" sz="1800" dirty="0" err="1">
                          <a:effectLst/>
                          <a:latin typeface="Verdana" panose="020B0604030504040204" pitchFamily="34" charset="0"/>
                          <a:ea typeface="Times New Roman" panose="02020603050405020304" pitchFamily="18" charset="0"/>
                          <a:cs typeface="Times New Roman" panose="02020603050405020304" pitchFamily="18" charset="0"/>
                        </a:rPr>
                        <a:t>Objects</a:t>
                      </a: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82345682"/>
                  </a:ext>
                </a:extLst>
              </a:tr>
              <a:tr h="509102">
                <a:tc>
                  <a:txBody>
                    <a:bodyPr/>
                    <a:lstStyle/>
                    <a:p>
                      <a:pPr marL="540385" indent="-540385" algn="l">
                        <a:lnSpc>
                          <a:spcPct val="120000"/>
                        </a:lnSpc>
                        <a:spcAft>
                          <a:spcPts val="600"/>
                        </a:spcAft>
                      </a:pPr>
                      <a:r>
                        <a:rPr lang="en-GB" sz="1800" dirty="0">
                          <a:effectLst/>
                        </a:rPr>
                        <a:t>WP 5.1 - F. Butin – Grad 2</a:t>
                      </a: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20000"/>
                        </a:lnSpc>
                      </a:pPr>
                      <a:r>
                        <a:rPr lang="en-GB" sz="1800" dirty="0">
                          <a:effectLst/>
                        </a:rPr>
                        <a:t>Technical coordination of the Experimental Area, interface with experiment and accelerator</a:t>
                      </a: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12175895"/>
                  </a:ext>
                </a:extLst>
              </a:tr>
              <a:tr h="509102">
                <a:tc>
                  <a:txBody>
                    <a:bodyPr/>
                    <a:lstStyle/>
                    <a:p>
                      <a:pPr marL="540385" indent="-540385" algn="l">
                        <a:lnSpc>
                          <a:spcPct val="120000"/>
                        </a:lnSpc>
                        <a:spcAft>
                          <a:spcPts val="600"/>
                        </a:spcAft>
                      </a:pPr>
                      <a:r>
                        <a:rPr lang="en-GB" sz="1800" dirty="0">
                          <a:effectLst/>
                        </a:rPr>
                        <a:t>WP 5.2 - S. Girod / B. Martinez</a:t>
                      </a: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20000"/>
                        </a:lnSpc>
                      </a:pPr>
                      <a:r>
                        <a:rPr lang="en-GB" sz="1800" dirty="0">
                          <a:effectLst/>
                        </a:rPr>
                        <a:t>Design, engineering and Overall 3d integration of the experimental area and related technical infrastructure</a:t>
                      </a: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390577834"/>
                  </a:ext>
                </a:extLst>
              </a:tr>
              <a:tr h="241935">
                <a:tc>
                  <a:txBody>
                    <a:bodyPr/>
                    <a:lstStyle/>
                    <a:p>
                      <a:pPr marL="540385" indent="-540385" algn="l">
                        <a:lnSpc>
                          <a:spcPct val="120000"/>
                        </a:lnSpc>
                        <a:spcAft>
                          <a:spcPts val="600"/>
                        </a:spcAft>
                      </a:pPr>
                      <a:r>
                        <a:rPr lang="en-GB" sz="1800" dirty="0">
                          <a:effectLst/>
                        </a:rPr>
                        <a:t>WP 5.3 - M. Lazzaroni / Grad 2</a:t>
                      </a: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20000"/>
                        </a:lnSpc>
                      </a:pPr>
                      <a:r>
                        <a:rPr lang="en-GB" sz="1800" dirty="0">
                          <a:effectLst/>
                        </a:rPr>
                        <a:t>Shielding procurement organization and existing shielding recovery</a:t>
                      </a: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80616146"/>
                  </a:ext>
                </a:extLst>
              </a:tr>
              <a:tr h="241935">
                <a:tc>
                  <a:txBody>
                    <a:bodyPr/>
                    <a:lstStyle/>
                    <a:p>
                      <a:pPr marL="540385" indent="-540385" algn="l">
                        <a:lnSpc>
                          <a:spcPct val="120000"/>
                        </a:lnSpc>
                        <a:spcAft>
                          <a:spcPts val="600"/>
                        </a:spcAft>
                      </a:pPr>
                      <a:r>
                        <a:rPr lang="en-GB" sz="1800" dirty="0">
                          <a:effectLst/>
                        </a:rPr>
                        <a:t>WP 5.4 - F. Butin / Grad 2</a:t>
                      </a: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20000"/>
                        </a:lnSpc>
                      </a:pPr>
                      <a:r>
                        <a:rPr lang="en-GB" sz="1800" dirty="0">
                          <a:effectLst/>
                        </a:rPr>
                        <a:t>Supervision and coordination for dismantling of the existing ATS equipment and installation of the new technical infrastructure</a:t>
                      </a: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20268310"/>
                  </a:ext>
                </a:extLst>
              </a:tr>
              <a:tr h="509102">
                <a:tc>
                  <a:txBody>
                    <a:bodyPr/>
                    <a:lstStyle/>
                    <a:p>
                      <a:pPr marL="540385" indent="-540385" algn="l">
                        <a:lnSpc>
                          <a:spcPct val="120000"/>
                        </a:lnSpc>
                        <a:spcAft>
                          <a:spcPts val="600"/>
                        </a:spcAft>
                      </a:pPr>
                      <a:r>
                        <a:rPr lang="en-GB" sz="1800" dirty="0">
                          <a:effectLst/>
                        </a:rPr>
                        <a:t>WP 5.5 – D. Mergelkuhl</a:t>
                      </a: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20000"/>
                        </a:lnSpc>
                      </a:pPr>
                      <a:r>
                        <a:rPr lang="en-GB" sz="1800" dirty="0">
                          <a:effectLst/>
                        </a:rPr>
                        <a:t>Supervision and coordination for dismantling of the existing ATS equipment and installation of the new technical infrastructure</a:t>
                      </a:r>
                      <a:endParaRPr lang="en-GB" sz="18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37840520"/>
                  </a:ext>
                </a:extLst>
              </a:tr>
              <a:tr h="509102">
                <a:tc>
                  <a:txBody>
                    <a:bodyPr/>
                    <a:lstStyle/>
                    <a:p>
                      <a:pPr marL="540385" indent="-540385" algn="l">
                        <a:lnSpc>
                          <a:spcPct val="120000"/>
                        </a:lnSpc>
                        <a:spcAft>
                          <a:spcPts val="600"/>
                        </a:spcAft>
                      </a:pPr>
                      <a:r>
                        <a:rPr lang="en-GB" sz="1800" dirty="0">
                          <a:solidFill>
                            <a:schemeClr val="bg1"/>
                          </a:solidFill>
                          <a:effectLst/>
                        </a:rPr>
                        <a:t>WP 5.6 – C. Bertone, R. Rinaldesi</a:t>
                      </a:r>
                      <a:endParaRPr lang="en-GB" sz="18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20000"/>
                        </a:lnSpc>
                      </a:pPr>
                      <a:r>
                        <a:rPr lang="en-GB" sz="1800" dirty="0">
                          <a:effectLst/>
                        </a:rPr>
                        <a:t>Transport - handling</a:t>
                      </a:r>
                      <a:endParaRPr lang="en-GB" sz="1800" dirty="0">
                        <a:solidFill>
                          <a:schemeClr val="accent1">
                            <a:lumMod val="75000"/>
                          </a:schemeClr>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381840064"/>
                  </a:ext>
                </a:extLst>
              </a:tr>
            </a:tbl>
          </a:graphicData>
        </a:graphic>
      </p:graphicFrame>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fr-FR" dirty="0"/>
              <a:t>WP5 </a:t>
            </a:r>
            <a:r>
              <a:rPr lang="fr-FR" dirty="0" err="1"/>
              <a:t>proposed</a:t>
            </a:r>
            <a:r>
              <a:rPr lang="fr-FR" dirty="0"/>
              <a:t> structure</a:t>
            </a:r>
          </a:p>
        </p:txBody>
      </p:sp>
      <p:sp>
        <p:nvSpPr>
          <p:cNvPr id="8" name="Footer Placeholder 7">
            <a:extLst>
              <a:ext uri="{FF2B5EF4-FFF2-40B4-BE49-F238E27FC236}">
                <a16:creationId xmlns:a16="http://schemas.microsoft.com/office/drawing/2014/main" id="{F6E9E4A5-D9EE-4764-B97A-BA936F4AE2F6}"/>
              </a:ext>
            </a:extLst>
          </p:cNvPr>
          <p:cNvSpPr>
            <a:spLocks noGrp="1"/>
          </p:cNvSpPr>
          <p:nvPr>
            <p:ph type="ftr" sz="quarter" idx="11"/>
          </p:nvPr>
        </p:nvSpPr>
        <p:spPr/>
        <p:txBody>
          <a:bodyPr/>
          <a:lstStyle/>
          <a:p>
            <a:r>
              <a:rPr lang="en-US" dirty="0"/>
              <a:t>François BUTIN | HI ECN3| WP5</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32655716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9FF549D6-C48E-4873-B9F4-C63090C7D231}"/>
              </a:ext>
            </a:extLst>
          </p:cNvPr>
          <p:cNvSpPr>
            <a:spLocks noGrp="1"/>
          </p:cNvSpPr>
          <p:nvPr>
            <p:ph type="ftr" sz="quarter" idx="11"/>
          </p:nvPr>
        </p:nvSpPr>
        <p:spPr/>
        <p:txBody>
          <a:bodyPr/>
          <a:lstStyle/>
          <a:p>
            <a:r>
              <a:rPr lang="en-US" dirty="0"/>
              <a:t>F. Butin BE-EA</a:t>
            </a:r>
          </a:p>
        </p:txBody>
      </p:sp>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407988" y="373593"/>
            <a:ext cx="11376025" cy="1543240"/>
          </a:xfrm>
        </p:spPr>
        <p:txBody>
          <a:bodyPr/>
          <a:lstStyle/>
          <a:p>
            <a:r>
              <a:rPr lang="en-GB" sz="3200" b="1" dirty="0">
                <a:effectLst/>
                <a:latin typeface="Verdana" panose="020B0604030504040204" pitchFamily="34" charset="0"/>
                <a:ea typeface="Times New Roman" panose="02020603050405020304" pitchFamily="18" charset="0"/>
                <a:cs typeface="Times New Roman" panose="02020603050405020304" pitchFamily="18" charset="0"/>
              </a:rPr>
              <a:t>WP 5.1: Technical coordination of the Experimental Area, interface with experiment and accelerator</a:t>
            </a:r>
            <a:br>
              <a:rPr lang="en-GB" sz="3200" b="1" dirty="0">
                <a:effectLst/>
                <a:latin typeface="Verdana" panose="020B0604030504040204" pitchFamily="34" charset="0"/>
                <a:ea typeface="Times New Roman" panose="02020603050405020304" pitchFamily="18" charset="0"/>
                <a:cs typeface="Times New Roman" panose="02020603050405020304" pitchFamily="18" charset="0"/>
              </a:rPr>
            </a:br>
            <a:br>
              <a:rPr lang="en-GB" sz="3600" b="1" dirty="0">
                <a:effectLst/>
                <a:latin typeface="Verdana" panose="020B0604030504040204" pitchFamily="34" charset="0"/>
                <a:ea typeface="Times New Roman" panose="02020603050405020304" pitchFamily="18" charset="0"/>
                <a:cs typeface="Times New Roman" panose="02020603050405020304" pitchFamily="18" charset="0"/>
              </a:rPr>
            </a:br>
            <a:endParaRPr lang="fr-FR" dirty="0"/>
          </a:p>
        </p:txBody>
      </p:sp>
      <p:sp>
        <p:nvSpPr>
          <p:cNvPr id="3" name="Content Placeholder 2">
            <a:extLst>
              <a:ext uri="{FF2B5EF4-FFF2-40B4-BE49-F238E27FC236}">
                <a16:creationId xmlns:a16="http://schemas.microsoft.com/office/drawing/2014/main" id="{7A3A679E-F823-21F6-2D4F-BF8632DAE7CB}"/>
              </a:ext>
            </a:extLst>
          </p:cNvPr>
          <p:cNvSpPr>
            <a:spLocks noGrp="1"/>
          </p:cNvSpPr>
          <p:nvPr>
            <p:ph idx="1"/>
          </p:nvPr>
        </p:nvSpPr>
        <p:spPr>
          <a:xfrm>
            <a:off x="407989" y="1988839"/>
            <a:ext cx="11376024" cy="4211935"/>
          </a:xfrm>
        </p:spPr>
        <p:txBody>
          <a:bodyPr/>
          <a:lstStyle/>
          <a:p>
            <a:pPr marL="0" indent="0">
              <a:buNone/>
            </a:pPr>
            <a:r>
              <a:rPr lang="en-GB" sz="1800" dirty="0">
                <a:solidFill>
                  <a:schemeClr val="accent3"/>
                </a:solidFill>
                <a:effectLst/>
                <a:latin typeface="Verdana" panose="020B0604030504040204" pitchFamily="34" charset="0"/>
                <a:ea typeface="Times New Roman" panose="02020603050405020304" pitchFamily="18" charset="0"/>
                <a:cs typeface="Times New Roman" panose="02020603050405020304" pitchFamily="18" charset="0"/>
              </a:rPr>
              <a:t>Objective: ensure the overall coherence of adaptation of experimental area to the new experiment project -&gt; close contact with the experiment technical coordination</a:t>
            </a:r>
            <a:endParaRPr lang="en-GB" dirty="0">
              <a:solidFill>
                <a:schemeClr val="accent3"/>
              </a:solidFill>
            </a:endParaRPr>
          </a:p>
          <a:p>
            <a:r>
              <a:rPr lang="en-GB" dirty="0"/>
              <a:t>Sub WP 5.1.1: Definition of </a:t>
            </a:r>
            <a:r>
              <a:rPr lang="en-GB" dirty="0">
                <a:solidFill>
                  <a:schemeClr val="tx1">
                    <a:lumMod val="60000"/>
                    <a:lumOff val="40000"/>
                  </a:schemeClr>
                </a:solidFill>
              </a:rPr>
              <a:t>infrastructure requirements for the experiment</a:t>
            </a:r>
            <a:r>
              <a:rPr lang="en-GB" dirty="0"/>
              <a:t>, including functional specification of Access structures, Cooling and Ventilation, Specialized transport , Access safety systems, power distribution and signal networks, Vacuum, Cryogenics, Gas distribution systems, IT and controls networks, Power supplies</a:t>
            </a:r>
          </a:p>
          <a:p>
            <a:r>
              <a:rPr lang="en-GB" dirty="0"/>
              <a:t>Sub WP 5.1.2: Definition of </a:t>
            </a:r>
            <a:r>
              <a:rPr lang="en-GB" dirty="0">
                <a:solidFill>
                  <a:schemeClr val="tx1">
                    <a:lumMod val="60000"/>
                    <a:lumOff val="40000"/>
                  </a:schemeClr>
                </a:solidFill>
              </a:rPr>
              <a:t>interfaces with the accelerator and experiment</a:t>
            </a:r>
          </a:p>
          <a:p>
            <a:r>
              <a:rPr lang="en-GB" dirty="0"/>
              <a:t>Sub WP 5.1.3: Overall </a:t>
            </a:r>
            <a:r>
              <a:rPr lang="en-GB" dirty="0">
                <a:solidFill>
                  <a:schemeClr val="tx1">
                    <a:lumMod val="60000"/>
                    <a:lumOff val="40000"/>
                  </a:schemeClr>
                </a:solidFill>
              </a:rPr>
              <a:t>master planning of the experimental area</a:t>
            </a:r>
            <a:r>
              <a:rPr lang="en-GB" dirty="0"/>
              <a:t>, budget control and report to management</a:t>
            </a:r>
          </a:p>
          <a:p>
            <a:endParaRPr lang="en-GB" dirty="0"/>
          </a:p>
        </p:txBody>
      </p:sp>
    </p:spTree>
    <p:extLst>
      <p:ext uri="{BB962C8B-B14F-4D97-AF65-F5344CB8AC3E}">
        <p14:creationId xmlns:p14="http://schemas.microsoft.com/office/powerpoint/2010/main" val="32507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04001D3D-E197-E9E1-B740-5805F4DA7503}"/>
              </a:ext>
            </a:extLst>
          </p:cNvPr>
          <p:cNvSpPr>
            <a:spLocks noGrp="1"/>
          </p:cNvSpPr>
          <p:nvPr>
            <p:ph type="ftr" sz="quarter" idx="11"/>
          </p:nvPr>
        </p:nvSpPr>
        <p:spPr/>
        <p:txBody>
          <a:bodyPr/>
          <a:lstStyle/>
          <a:p>
            <a:r>
              <a:rPr lang="en-US" dirty="0"/>
              <a:t>F. Butin BE-EA</a:t>
            </a:r>
          </a:p>
        </p:txBody>
      </p:sp>
      <p:sp>
        <p:nvSpPr>
          <p:cNvPr id="5" name="Slide Number Placeholder 4">
            <a:extLst>
              <a:ext uri="{FF2B5EF4-FFF2-40B4-BE49-F238E27FC236}">
                <a16:creationId xmlns:a16="http://schemas.microsoft.com/office/drawing/2014/main" id="{2272EB99-011E-D384-A62D-1C74C8DDC621}"/>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6" name="Title 5">
            <a:extLst>
              <a:ext uri="{FF2B5EF4-FFF2-40B4-BE49-F238E27FC236}">
                <a16:creationId xmlns:a16="http://schemas.microsoft.com/office/drawing/2014/main" id="{CF03C5CF-6209-4D48-49D7-91A2FAE54C66}"/>
              </a:ext>
            </a:extLst>
          </p:cNvPr>
          <p:cNvSpPr>
            <a:spLocks noGrp="1"/>
          </p:cNvSpPr>
          <p:nvPr>
            <p:ph type="title"/>
          </p:nvPr>
        </p:nvSpPr>
        <p:spPr/>
        <p:txBody>
          <a:bodyPr/>
          <a:lstStyle/>
          <a:p>
            <a:r>
              <a:rPr lang="en-GB" sz="2800" b="1" dirty="0">
                <a:effectLst/>
                <a:latin typeface="Verdana" panose="020B0604030504040204" pitchFamily="34" charset="0"/>
                <a:ea typeface="Times New Roman" panose="02020603050405020304" pitchFamily="18" charset="0"/>
                <a:cs typeface="Times New Roman" panose="02020603050405020304" pitchFamily="18" charset="0"/>
              </a:rPr>
              <a:t>WP 5.2: Design and engineering of the experimental area and 3d integration of the related technical infrastructure</a:t>
            </a:r>
            <a:endParaRPr lang="en-GB" dirty="0"/>
          </a:p>
        </p:txBody>
      </p:sp>
      <p:sp>
        <p:nvSpPr>
          <p:cNvPr id="7" name="Content Placeholder 6">
            <a:extLst>
              <a:ext uri="{FF2B5EF4-FFF2-40B4-BE49-F238E27FC236}">
                <a16:creationId xmlns:a16="http://schemas.microsoft.com/office/drawing/2014/main" id="{7F279062-15D2-05EF-987E-EA239392233D}"/>
              </a:ext>
            </a:extLst>
          </p:cNvPr>
          <p:cNvSpPr>
            <a:spLocks noGrp="1"/>
          </p:cNvSpPr>
          <p:nvPr>
            <p:ph idx="1"/>
          </p:nvPr>
        </p:nvSpPr>
        <p:spPr/>
        <p:txBody>
          <a:bodyPr/>
          <a:lstStyle/>
          <a:p>
            <a:pPr marL="0" indent="0">
              <a:buNone/>
            </a:pPr>
            <a:r>
              <a:rPr lang="en-GB" dirty="0">
                <a:solidFill>
                  <a:schemeClr val="accent3"/>
                </a:solidFill>
              </a:rPr>
              <a:t>Objective: perform design and engineering of the experimental area ensuring its adequacy and consistency</a:t>
            </a:r>
            <a:br>
              <a:rPr lang="en-GB" dirty="0">
                <a:solidFill>
                  <a:schemeClr val="accent3"/>
                </a:solidFill>
              </a:rPr>
            </a:br>
            <a:r>
              <a:rPr lang="en-GB" dirty="0">
                <a:solidFill>
                  <a:schemeClr val="accent3"/>
                </a:solidFill>
              </a:rPr>
              <a:t>collect all 3d models produced by CERN groups and detectors elements alike to produce an integrated 3d structure. </a:t>
            </a:r>
            <a:br>
              <a:rPr lang="en-GB" dirty="0">
                <a:solidFill>
                  <a:schemeClr val="accent3"/>
                </a:solidFill>
              </a:rPr>
            </a:br>
            <a:r>
              <a:rPr lang="en-GB" dirty="0">
                <a:solidFill>
                  <a:schemeClr val="accent3"/>
                </a:solidFill>
              </a:rPr>
              <a:t>Ensure consistency, respect of the envelopes, and respect of the operability/safety constraints. </a:t>
            </a:r>
          </a:p>
          <a:p>
            <a:r>
              <a:rPr lang="en-GB" dirty="0"/>
              <a:t>Integration of existing and new civil engineering infrastructure, (trenches, pits, galleries etc) with models provided by SCE-SAM</a:t>
            </a:r>
          </a:p>
          <a:p>
            <a:r>
              <a:rPr lang="en-GB" dirty="0"/>
              <a:t>Integration of access structures (lifts, stairs, gangways), </a:t>
            </a:r>
            <a:r>
              <a:rPr lang="en-GB" dirty="0">
                <a:solidFill>
                  <a:schemeClr val="tx1">
                    <a:lumMod val="60000"/>
                    <a:lumOff val="40000"/>
                  </a:schemeClr>
                </a:solidFill>
              </a:rPr>
              <a:t>including design and procurement</a:t>
            </a:r>
            <a:r>
              <a:rPr lang="en-GB" dirty="0"/>
              <a:t> in collaboration with EN-MME when needed</a:t>
            </a:r>
          </a:p>
          <a:p>
            <a:r>
              <a:rPr lang="en-GB" dirty="0"/>
              <a:t>Integration of access safety systems, as defined in collaboration with EN-AA</a:t>
            </a:r>
          </a:p>
          <a:p>
            <a:r>
              <a:rPr lang="en-GB" dirty="0"/>
              <a:t>Integration of Experiments 3d models, with models provided by EP</a:t>
            </a:r>
          </a:p>
          <a:p>
            <a:pPr marL="0" indent="0">
              <a:buNone/>
            </a:pPr>
            <a:endParaRPr lang="en-GB" dirty="0"/>
          </a:p>
        </p:txBody>
      </p:sp>
    </p:spTree>
    <p:extLst>
      <p:ext uri="{BB962C8B-B14F-4D97-AF65-F5344CB8AC3E}">
        <p14:creationId xmlns:p14="http://schemas.microsoft.com/office/powerpoint/2010/main" val="21369234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3D80825-1755-A2B3-E284-A91251B1D8B1}"/>
              </a:ext>
            </a:extLst>
          </p:cNvPr>
          <p:cNvSpPr>
            <a:spLocks noGrp="1"/>
          </p:cNvSpPr>
          <p:nvPr>
            <p:ph idx="1"/>
          </p:nvPr>
        </p:nvSpPr>
        <p:spPr>
          <a:xfrm>
            <a:off x="335360" y="908720"/>
            <a:ext cx="11376024" cy="5328592"/>
          </a:xfrm>
        </p:spPr>
        <p:txBody>
          <a:bodyPr/>
          <a:lstStyle/>
          <a:p>
            <a:r>
              <a:rPr lang="en-GB" sz="2000" dirty="0"/>
              <a:t>Integration of the Proton Beam line up to the target, including optics, instrumentation, and vacuum systems in collaboration with TE-VSC</a:t>
            </a:r>
          </a:p>
          <a:p>
            <a:r>
              <a:rPr lang="en-GB" sz="2000" dirty="0"/>
              <a:t>Integration of the Target station models provided by EN-STI, including shielding</a:t>
            </a:r>
          </a:p>
          <a:p>
            <a:r>
              <a:rPr lang="en-GB" sz="2000" dirty="0"/>
              <a:t>Integration of Handling means and transport corridors</a:t>
            </a:r>
          </a:p>
          <a:p>
            <a:r>
              <a:rPr lang="en-GB" sz="2000" dirty="0"/>
              <a:t>Integration of Electrical services (DC + AC cable trays, optical fibres gulleys), outside of the experiments volume</a:t>
            </a:r>
          </a:p>
          <a:p>
            <a:r>
              <a:rPr lang="en-GB" sz="2000" dirty="0"/>
              <a:t>Integration of Cooling systems: cooling squid and piping, compressed air distribution up to experiment interface</a:t>
            </a:r>
          </a:p>
          <a:p>
            <a:r>
              <a:rPr lang="en-GB" sz="2000" dirty="0"/>
              <a:t>Integration of HVAC systems and ducts, including partition walls with models provided by EN-CV</a:t>
            </a:r>
          </a:p>
          <a:p>
            <a:r>
              <a:rPr lang="en-GB" sz="2000" dirty="0"/>
              <a:t>Integration of gas pipes and distribution systems in collaboration with BE-EA-EC</a:t>
            </a:r>
          </a:p>
          <a:p>
            <a:r>
              <a:rPr lang="en-GB" sz="2000" dirty="0"/>
              <a:t>Integration of RP monitoring systems, as defined in collaboration with HSE-RP</a:t>
            </a:r>
          </a:p>
          <a:p>
            <a:endParaRPr lang="en-GB" dirty="0"/>
          </a:p>
        </p:txBody>
      </p:sp>
      <p:sp>
        <p:nvSpPr>
          <p:cNvPr id="3" name="Footer Placeholder 2">
            <a:extLst>
              <a:ext uri="{FF2B5EF4-FFF2-40B4-BE49-F238E27FC236}">
                <a16:creationId xmlns:a16="http://schemas.microsoft.com/office/drawing/2014/main" id="{21ABC69E-60E6-C8F3-3741-229C36E05899}"/>
              </a:ext>
            </a:extLst>
          </p:cNvPr>
          <p:cNvSpPr>
            <a:spLocks noGrp="1"/>
          </p:cNvSpPr>
          <p:nvPr>
            <p:ph type="ftr" sz="quarter" idx="11"/>
          </p:nvPr>
        </p:nvSpPr>
        <p:spPr/>
        <p:txBody>
          <a:bodyPr/>
          <a:lstStyle/>
          <a:p>
            <a:r>
              <a:rPr lang="en-US"/>
              <a:t>F. Butin BE-EA</a:t>
            </a:r>
            <a:endParaRPr lang="en-US" dirty="0"/>
          </a:p>
        </p:txBody>
      </p:sp>
      <p:sp>
        <p:nvSpPr>
          <p:cNvPr id="4" name="Slide Number Placeholder 3">
            <a:extLst>
              <a:ext uri="{FF2B5EF4-FFF2-40B4-BE49-F238E27FC236}">
                <a16:creationId xmlns:a16="http://schemas.microsoft.com/office/drawing/2014/main" id="{18DF9B38-C0D8-05CC-C019-1CF5F6ECF6CF}"/>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5" name="Title 4">
            <a:extLst>
              <a:ext uri="{FF2B5EF4-FFF2-40B4-BE49-F238E27FC236}">
                <a16:creationId xmlns:a16="http://schemas.microsoft.com/office/drawing/2014/main" id="{3B18F702-3694-F0FA-DE0A-D87D867DE556}"/>
              </a:ext>
            </a:extLst>
          </p:cNvPr>
          <p:cNvSpPr>
            <a:spLocks noGrp="1"/>
          </p:cNvSpPr>
          <p:nvPr>
            <p:ph type="title"/>
          </p:nvPr>
        </p:nvSpPr>
        <p:spPr/>
        <p:txBody>
          <a:bodyPr/>
          <a:lstStyle/>
          <a:p>
            <a:r>
              <a:rPr lang="fr-CH" dirty="0"/>
              <a:t>WP 5.2 </a:t>
            </a:r>
            <a:r>
              <a:rPr lang="fr-CH" dirty="0" err="1"/>
              <a:t>continued</a:t>
            </a:r>
            <a:endParaRPr lang="en-GB" dirty="0"/>
          </a:p>
        </p:txBody>
      </p:sp>
    </p:spTree>
    <p:extLst>
      <p:ext uri="{BB962C8B-B14F-4D97-AF65-F5344CB8AC3E}">
        <p14:creationId xmlns:p14="http://schemas.microsoft.com/office/powerpoint/2010/main" val="2266894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9D62025-1D5A-80A4-58B3-D3CDF404D8DE}"/>
              </a:ext>
            </a:extLst>
          </p:cNvPr>
          <p:cNvSpPr>
            <a:spLocks noGrp="1"/>
          </p:cNvSpPr>
          <p:nvPr>
            <p:ph type="ftr" sz="quarter" idx="11"/>
          </p:nvPr>
        </p:nvSpPr>
        <p:spPr/>
        <p:txBody>
          <a:bodyPr/>
          <a:lstStyle/>
          <a:p>
            <a:r>
              <a:rPr lang="en-US" dirty="0"/>
              <a:t>F. Butin BE-EA</a:t>
            </a:r>
          </a:p>
        </p:txBody>
      </p:sp>
      <p:sp>
        <p:nvSpPr>
          <p:cNvPr id="5" name="Slide Number Placeholder 4">
            <a:extLst>
              <a:ext uri="{FF2B5EF4-FFF2-40B4-BE49-F238E27FC236}">
                <a16:creationId xmlns:a16="http://schemas.microsoft.com/office/drawing/2014/main" id="{F7EB605D-42D6-C978-2759-6918B844754C}"/>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6" name="Title 5">
            <a:extLst>
              <a:ext uri="{FF2B5EF4-FFF2-40B4-BE49-F238E27FC236}">
                <a16:creationId xmlns:a16="http://schemas.microsoft.com/office/drawing/2014/main" id="{FD231EFB-0342-DA57-2345-95CA820AECDD}"/>
              </a:ext>
            </a:extLst>
          </p:cNvPr>
          <p:cNvSpPr>
            <a:spLocks noGrp="1"/>
          </p:cNvSpPr>
          <p:nvPr>
            <p:ph type="title"/>
          </p:nvPr>
        </p:nvSpPr>
        <p:spPr/>
        <p:txBody>
          <a:bodyPr/>
          <a:lstStyle/>
          <a:p>
            <a:r>
              <a:rPr lang="en-GB" sz="2800" b="1" dirty="0">
                <a:effectLst/>
                <a:latin typeface="Verdana" panose="020B0604030504040204" pitchFamily="34" charset="0"/>
                <a:ea typeface="Times New Roman" panose="02020603050405020304" pitchFamily="18" charset="0"/>
                <a:cs typeface="Times New Roman" panose="02020603050405020304" pitchFamily="18" charset="0"/>
              </a:rPr>
              <a:t>WP5.3 Shielding procurement organization and existing shielding recovery</a:t>
            </a:r>
            <a:endParaRPr lang="en-GB" sz="2800" dirty="0"/>
          </a:p>
        </p:txBody>
      </p:sp>
      <p:sp>
        <p:nvSpPr>
          <p:cNvPr id="7" name="Content Placeholder 6">
            <a:extLst>
              <a:ext uri="{FF2B5EF4-FFF2-40B4-BE49-F238E27FC236}">
                <a16:creationId xmlns:a16="http://schemas.microsoft.com/office/drawing/2014/main" id="{7DF3E290-BEA8-C533-5DD9-F2DE21BBFC62}"/>
              </a:ext>
            </a:extLst>
          </p:cNvPr>
          <p:cNvSpPr>
            <a:spLocks noGrp="1"/>
          </p:cNvSpPr>
          <p:nvPr>
            <p:ph idx="1"/>
          </p:nvPr>
        </p:nvSpPr>
        <p:spPr/>
        <p:txBody>
          <a:bodyPr/>
          <a:lstStyle/>
          <a:p>
            <a:pPr marL="0" indent="0">
              <a:buNone/>
            </a:pPr>
            <a:r>
              <a:rPr lang="en-GB" dirty="0">
                <a:solidFill>
                  <a:schemeClr val="accent3"/>
                </a:solidFill>
              </a:rPr>
              <a:t>Objective: Organization of shielding procurement, assist WP4 for new shielding to be bought, organize recovery of existing unused shielding</a:t>
            </a:r>
          </a:p>
          <a:p>
            <a:r>
              <a:rPr lang="en-GB" dirty="0"/>
              <a:t>Sub WP 5.3.1: TT7 shielding recovery Civil engineering works</a:t>
            </a:r>
          </a:p>
          <a:p>
            <a:r>
              <a:rPr lang="en-GB" dirty="0"/>
              <a:t>Sub WP 5.3.2: Shielding Specific transport activities</a:t>
            </a:r>
          </a:p>
          <a:p>
            <a:r>
              <a:rPr lang="en-GB" dirty="0"/>
              <a:t>Sub WP 5.3.3: Refurbishment and logistics of the recovered shielding elements</a:t>
            </a:r>
          </a:p>
          <a:p>
            <a:r>
              <a:rPr lang="en-GB" dirty="0"/>
              <a:t>Sub WP 5.3.4: Missing shielding procurement. This corresponds to BE-EA-DC activity for procuring the missing shielding elements, the</a:t>
            </a:r>
            <a:r>
              <a:rPr lang="en-GB" dirty="0">
                <a:solidFill>
                  <a:schemeClr val="tx1">
                    <a:lumMod val="60000"/>
                    <a:lumOff val="40000"/>
                  </a:schemeClr>
                </a:solidFill>
              </a:rPr>
              <a:t> budget corresponding to the missing shielding blocks proper is included in WP4 </a:t>
            </a:r>
            <a:r>
              <a:rPr lang="en-GB" dirty="0"/>
              <a:t>(Target complex)</a:t>
            </a:r>
          </a:p>
          <a:p>
            <a:endParaRPr lang="en-GB" dirty="0"/>
          </a:p>
        </p:txBody>
      </p:sp>
    </p:spTree>
    <p:extLst>
      <p:ext uri="{BB962C8B-B14F-4D97-AF65-F5344CB8AC3E}">
        <p14:creationId xmlns:p14="http://schemas.microsoft.com/office/powerpoint/2010/main" val="22505430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BFF5F0B-43EF-0F51-F7C2-2CFECF212841}"/>
              </a:ext>
            </a:extLst>
          </p:cNvPr>
          <p:cNvSpPr>
            <a:spLocks noGrp="1"/>
          </p:cNvSpPr>
          <p:nvPr>
            <p:ph type="ftr" sz="quarter" idx="11"/>
          </p:nvPr>
        </p:nvSpPr>
        <p:spPr/>
        <p:txBody>
          <a:bodyPr/>
          <a:lstStyle/>
          <a:p>
            <a:r>
              <a:rPr lang="en-US" dirty="0"/>
              <a:t>F. Butin BE-EA</a:t>
            </a:r>
          </a:p>
        </p:txBody>
      </p:sp>
      <p:sp>
        <p:nvSpPr>
          <p:cNvPr id="5" name="Slide Number Placeholder 4">
            <a:extLst>
              <a:ext uri="{FF2B5EF4-FFF2-40B4-BE49-F238E27FC236}">
                <a16:creationId xmlns:a16="http://schemas.microsoft.com/office/drawing/2014/main" id="{C1E0753C-35F8-E865-1709-92E6ABCAD8B3}"/>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6" name="Title 5">
            <a:extLst>
              <a:ext uri="{FF2B5EF4-FFF2-40B4-BE49-F238E27FC236}">
                <a16:creationId xmlns:a16="http://schemas.microsoft.com/office/drawing/2014/main" id="{F7F716DA-E40B-D991-61C9-77DD7B825D33}"/>
              </a:ext>
            </a:extLst>
          </p:cNvPr>
          <p:cNvSpPr>
            <a:spLocks noGrp="1"/>
          </p:cNvSpPr>
          <p:nvPr>
            <p:ph type="title"/>
          </p:nvPr>
        </p:nvSpPr>
        <p:spPr/>
        <p:txBody>
          <a:bodyPr/>
          <a:lstStyle/>
          <a:p>
            <a:r>
              <a:rPr lang="en-GB" sz="2800" b="1" dirty="0">
                <a:effectLst/>
                <a:latin typeface="Verdana" panose="020B0604030504040204" pitchFamily="34" charset="0"/>
                <a:ea typeface="Times New Roman" panose="02020603050405020304" pitchFamily="18" charset="0"/>
                <a:cs typeface="Times New Roman" panose="02020603050405020304" pitchFamily="18" charset="0"/>
              </a:rPr>
              <a:t>WP 5.4: Supervision and coordination: Dismantling of the obsolete equipment and infrastructure, installation of the required new technical infrastructure</a:t>
            </a:r>
            <a:endParaRPr lang="en-GB" sz="4800" dirty="0"/>
          </a:p>
        </p:txBody>
      </p:sp>
      <p:sp>
        <p:nvSpPr>
          <p:cNvPr id="7" name="Content Placeholder 6">
            <a:extLst>
              <a:ext uri="{FF2B5EF4-FFF2-40B4-BE49-F238E27FC236}">
                <a16:creationId xmlns:a16="http://schemas.microsoft.com/office/drawing/2014/main" id="{8993BA9D-D9EC-36A8-2ABF-C4769AD3795A}"/>
              </a:ext>
            </a:extLst>
          </p:cNvPr>
          <p:cNvSpPr>
            <a:spLocks noGrp="1"/>
          </p:cNvSpPr>
          <p:nvPr>
            <p:ph idx="1"/>
          </p:nvPr>
        </p:nvSpPr>
        <p:spPr>
          <a:xfrm>
            <a:off x="407989" y="2276871"/>
            <a:ext cx="11376024" cy="3923903"/>
          </a:xfrm>
        </p:spPr>
        <p:txBody>
          <a:bodyPr/>
          <a:lstStyle/>
          <a:p>
            <a:pPr marL="0" indent="0">
              <a:buNone/>
            </a:pPr>
            <a:r>
              <a:rPr lang="en-GB" dirty="0">
                <a:solidFill>
                  <a:schemeClr val="accent3"/>
                </a:solidFill>
              </a:rPr>
              <a:t>Objective: the preparation / supervision / coordination work for the execution of the on-site activities required to adapt the existing experimental area for the new project, except the civil engineering part. </a:t>
            </a:r>
          </a:p>
          <a:p>
            <a:r>
              <a:rPr lang="en-GB" dirty="0"/>
              <a:t>Work site management and supervision for all works (including WSS) related to the experimental area, in close link with BE-DSO, EP-DSO, EX-SO and TSO, with service groups and the experiment technical coordination. </a:t>
            </a:r>
          </a:p>
          <a:p>
            <a:r>
              <a:rPr lang="en-GB" dirty="0"/>
              <a:t>Ensure the good preparation, sequencing and compatibility of on-site activities, the work site safety conditions, and monitor the conformity of the execution. </a:t>
            </a:r>
          </a:p>
          <a:p>
            <a:endParaRPr lang="en-GB" dirty="0"/>
          </a:p>
        </p:txBody>
      </p:sp>
    </p:spTree>
    <p:extLst>
      <p:ext uri="{BB962C8B-B14F-4D97-AF65-F5344CB8AC3E}">
        <p14:creationId xmlns:p14="http://schemas.microsoft.com/office/powerpoint/2010/main" val="23327636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2FC01482-A763-0C04-DE21-2E3955CA9994}"/>
              </a:ext>
            </a:extLst>
          </p:cNvPr>
          <p:cNvSpPr>
            <a:spLocks noGrp="1"/>
          </p:cNvSpPr>
          <p:nvPr>
            <p:ph type="ftr" sz="quarter" idx="11"/>
          </p:nvPr>
        </p:nvSpPr>
        <p:spPr/>
        <p:txBody>
          <a:bodyPr/>
          <a:lstStyle/>
          <a:p>
            <a:r>
              <a:rPr lang="en-US" dirty="0"/>
              <a:t>F. Butin BE-EA</a:t>
            </a:r>
          </a:p>
        </p:txBody>
      </p:sp>
      <p:sp>
        <p:nvSpPr>
          <p:cNvPr id="5" name="Slide Number Placeholder 4">
            <a:extLst>
              <a:ext uri="{FF2B5EF4-FFF2-40B4-BE49-F238E27FC236}">
                <a16:creationId xmlns:a16="http://schemas.microsoft.com/office/drawing/2014/main" id="{6C1FB975-74FB-39AD-F01B-269AF73AAB47}"/>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6" name="Title 5">
            <a:extLst>
              <a:ext uri="{FF2B5EF4-FFF2-40B4-BE49-F238E27FC236}">
                <a16:creationId xmlns:a16="http://schemas.microsoft.com/office/drawing/2014/main" id="{B8575BAD-1D49-286C-5140-3D53EBAEE42D}"/>
              </a:ext>
            </a:extLst>
          </p:cNvPr>
          <p:cNvSpPr>
            <a:spLocks noGrp="1"/>
          </p:cNvSpPr>
          <p:nvPr>
            <p:ph type="title"/>
          </p:nvPr>
        </p:nvSpPr>
        <p:spPr/>
        <p:txBody>
          <a:bodyPr/>
          <a:lstStyle/>
          <a:p>
            <a:r>
              <a:rPr lang="en-GB" sz="2800" b="1" dirty="0">
                <a:effectLst/>
                <a:latin typeface="Verdana" panose="020B0604030504040204" pitchFamily="34" charset="0"/>
                <a:ea typeface="Times New Roman" panose="02020603050405020304" pitchFamily="18" charset="0"/>
                <a:cs typeface="Times New Roman" panose="02020603050405020304" pitchFamily="18" charset="0"/>
              </a:rPr>
              <a:t>WP 5.4 Continued</a:t>
            </a:r>
            <a:endParaRPr lang="en-GB" sz="4000" dirty="0"/>
          </a:p>
        </p:txBody>
      </p:sp>
      <p:sp>
        <p:nvSpPr>
          <p:cNvPr id="7" name="Content Placeholder 6">
            <a:extLst>
              <a:ext uri="{FF2B5EF4-FFF2-40B4-BE49-F238E27FC236}">
                <a16:creationId xmlns:a16="http://schemas.microsoft.com/office/drawing/2014/main" id="{E3461D3B-382C-7847-1324-E3DE984B5F72}"/>
              </a:ext>
            </a:extLst>
          </p:cNvPr>
          <p:cNvSpPr>
            <a:spLocks noGrp="1"/>
          </p:cNvSpPr>
          <p:nvPr>
            <p:ph idx="1"/>
          </p:nvPr>
        </p:nvSpPr>
        <p:spPr/>
        <p:txBody>
          <a:bodyPr/>
          <a:lstStyle/>
          <a:p>
            <a:r>
              <a:rPr lang="en-GB" dirty="0"/>
              <a:t>Sub WP 5.4.1 : Removal of the K12 beam line elements, downstream of QNL_X1010046 -  coordination with NA62 experiment dismantling – </a:t>
            </a:r>
            <a:r>
              <a:rPr lang="en-GB" dirty="0">
                <a:solidFill>
                  <a:schemeClr val="tx1">
                    <a:lumMod val="60000"/>
                    <a:lumOff val="40000"/>
                  </a:schemeClr>
                </a:solidFill>
              </a:rPr>
              <a:t>supervision and direct costs of the activities are included</a:t>
            </a:r>
          </a:p>
          <a:p>
            <a:r>
              <a:rPr lang="en-GB" dirty="0"/>
              <a:t>Sub WP 5.4.2 : Removal of the obsolete infrastructure elements (mainly </a:t>
            </a:r>
            <a:r>
              <a:rPr lang="en-GB" dirty="0" err="1"/>
              <a:t>decabling</a:t>
            </a:r>
            <a:r>
              <a:rPr lang="en-GB" dirty="0"/>
              <a:t>, but also cooling, HVAC, gas pipes, alarms, access safety, RP) – </a:t>
            </a:r>
            <a:r>
              <a:rPr lang="en-GB" dirty="0">
                <a:solidFill>
                  <a:schemeClr val="tx1">
                    <a:lumMod val="60000"/>
                    <a:lumOff val="40000"/>
                  </a:schemeClr>
                </a:solidFill>
              </a:rPr>
              <a:t>supervision and direct costs of the activities are included</a:t>
            </a:r>
            <a:r>
              <a:rPr lang="en-GB" dirty="0"/>
              <a:t>.</a:t>
            </a:r>
          </a:p>
          <a:p>
            <a:r>
              <a:rPr lang="en-GB" dirty="0"/>
              <a:t>Sub WP 5.4.3: Installation of the new experimental area infrastructure – </a:t>
            </a:r>
            <a:r>
              <a:rPr lang="en-GB" dirty="0">
                <a:solidFill>
                  <a:schemeClr val="tx1">
                    <a:lumMod val="60000"/>
                    <a:lumOff val="40000"/>
                  </a:schemeClr>
                </a:solidFill>
              </a:rPr>
              <a:t>only work site coordination and supervision costs are included. The resources and budgets corresponding to the study, procurement and installation of the technical infrastructure items, are part of WP7 (F. Pedrosa).</a:t>
            </a:r>
          </a:p>
          <a:p>
            <a:endParaRPr lang="en-GB" dirty="0"/>
          </a:p>
        </p:txBody>
      </p:sp>
    </p:spTree>
    <p:extLst>
      <p:ext uri="{BB962C8B-B14F-4D97-AF65-F5344CB8AC3E}">
        <p14:creationId xmlns:p14="http://schemas.microsoft.com/office/powerpoint/2010/main" val="31068279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8DCB3BB-568F-F947-E655-3CDD623AFA82}"/>
              </a:ext>
            </a:extLst>
          </p:cNvPr>
          <p:cNvSpPr>
            <a:spLocks noGrp="1"/>
          </p:cNvSpPr>
          <p:nvPr>
            <p:ph idx="1"/>
          </p:nvPr>
        </p:nvSpPr>
        <p:spPr/>
        <p:txBody>
          <a:bodyPr/>
          <a:lstStyle/>
          <a:p>
            <a:endParaRPr lang="en-GB" dirty="0"/>
          </a:p>
          <a:p>
            <a:endParaRPr lang="en-GB" dirty="0"/>
          </a:p>
          <a:p>
            <a:r>
              <a:rPr lang="en-GB" dirty="0"/>
              <a:t>Objective:  definition, preparation, purchase, installation and operation of the survey/alignment activities required to install the new experimental area, beam delivery system and the new experiment (</a:t>
            </a:r>
            <a:r>
              <a:rPr lang="en-GB" dirty="0">
                <a:solidFill>
                  <a:schemeClr val="tx1">
                    <a:lumMod val="60000"/>
                    <a:lumOff val="40000"/>
                  </a:schemeClr>
                </a:solidFill>
              </a:rPr>
              <a:t>separate budget</a:t>
            </a:r>
            <a:r>
              <a:rPr lang="en-GB" dirty="0"/>
              <a:t>).</a:t>
            </a:r>
          </a:p>
        </p:txBody>
      </p:sp>
      <p:sp>
        <p:nvSpPr>
          <p:cNvPr id="3" name="Footer Placeholder 2">
            <a:extLst>
              <a:ext uri="{FF2B5EF4-FFF2-40B4-BE49-F238E27FC236}">
                <a16:creationId xmlns:a16="http://schemas.microsoft.com/office/drawing/2014/main" id="{DF2EF220-855A-8D41-7E4F-C2D1EA3FDDCC}"/>
              </a:ext>
            </a:extLst>
          </p:cNvPr>
          <p:cNvSpPr>
            <a:spLocks noGrp="1"/>
          </p:cNvSpPr>
          <p:nvPr>
            <p:ph type="ftr" sz="quarter" idx="11"/>
          </p:nvPr>
        </p:nvSpPr>
        <p:spPr/>
        <p:txBody>
          <a:bodyPr/>
          <a:lstStyle/>
          <a:p>
            <a:r>
              <a:rPr lang="en-US"/>
              <a:t>F. Butin BE-EA</a:t>
            </a:r>
            <a:endParaRPr lang="en-US" dirty="0"/>
          </a:p>
        </p:txBody>
      </p:sp>
      <p:sp>
        <p:nvSpPr>
          <p:cNvPr id="4" name="Slide Number Placeholder 3">
            <a:extLst>
              <a:ext uri="{FF2B5EF4-FFF2-40B4-BE49-F238E27FC236}">
                <a16:creationId xmlns:a16="http://schemas.microsoft.com/office/drawing/2014/main" id="{9FFC1215-4572-F95D-7609-7AF0ED24A813}"/>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5" name="Title 4">
            <a:extLst>
              <a:ext uri="{FF2B5EF4-FFF2-40B4-BE49-F238E27FC236}">
                <a16:creationId xmlns:a16="http://schemas.microsoft.com/office/drawing/2014/main" id="{89B5AA91-D362-D505-0A9C-0C00522E9368}"/>
              </a:ext>
            </a:extLst>
          </p:cNvPr>
          <p:cNvSpPr>
            <a:spLocks noGrp="1"/>
          </p:cNvSpPr>
          <p:nvPr>
            <p:ph type="title"/>
          </p:nvPr>
        </p:nvSpPr>
        <p:spPr/>
        <p:txBody>
          <a:bodyPr/>
          <a:lstStyle/>
          <a:p>
            <a:r>
              <a:rPr lang="en-GB" dirty="0"/>
              <a:t>WP 5.5 : Definition and implementation of survey and alignment systems</a:t>
            </a:r>
          </a:p>
        </p:txBody>
      </p:sp>
    </p:spTree>
    <p:extLst>
      <p:ext uri="{BB962C8B-B14F-4D97-AF65-F5344CB8AC3E}">
        <p14:creationId xmlns:p14="http://schemas.microsoft.com/office/powerpoint/2010/main" val="268383565"/>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0A22DD23-9704-4E03-A13F-CF67C670CC02}" vid="{0604311A-A1EF-46B6-8E1A-47A72DCF208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Template-EN-2021</Template>
  <TotalTime>17679</TotalTime>
  <Words>1031</Words>
  <Application>Microsoft Office PowerPoint</Application>
  <PresentationFormat>Widescreen</PresentationFormat>
  <Paragraphs>92</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Verdana</vt:lpstr>
      <vt:lpstr>Office Theme</vt:lpstr>
      <vt:lpstr>HI-ECN3 project - WP5  Experimental Area,  Experiment Interface &amp; Integration</vt:lpstr>
      <vt:lpstr>WP5 proposed structure</vt:lpstr>
      <vt:lpstr>WP 5.1: Technical coordination of the Experimental Area, interface with experiment and accelerator  </vt:lpstr>
      <vt:lpstr>WP 5.2: Design and engineering of the experimental area and 3d integration of the related technical infrastructure</vt:lpstr>
      <vt:lpstr>WP 5.2 continued</vt:lpstr>
      <vt:lpstr>WP5.3 Shielding procurement organization and existing shielding recovery</vt:lpstr>
      <vt:lpstr>WP 5.4: Supervision and coordination: Dismantling of the obsolete equipment and infrastructure, installation of the required new technical infrastructure</vt:lpstr>
      <vt:lpstr>WP 5.4 Continued</vt:lpstr>
      <vt:lpstr>WP 5.5 : Definition and implementation of survey and alignment systems</vt:lpstr>
      <vt:lpstr>Meetings - interfaces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WP5 Experimental Area Integration and Coordination</dc:title>
  <dc:creator>Francois Butin</dc:creator>
  <cp:lastModifiedBy>Francois Butin</cp:lastModifiedBy>
  <cp:revision>17</cp:revision>
  <cp:lastPrinted>2024-02-16T07:59:03Z</cp:lastPrinted>
  <dcterms:created xsi:type="dcterms:W3CDTF">2024-02-02T15:14:30Z</dcterms:created>
  <dcterms:modified xsi:type="dcterms:W3CDTF">2024-12-10T13:32:38Z</dcterms:modified>
</cp:coreProperties>
</file>