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4423" r:id="rId2"/>
    <p:sldId id="4334" r:id="rId3"/>
    <p:sldId id="459" r:id="rId4"/>
    <p:sldId id="4415" r:id="rId5"/>
    <p:sldId id="21214" r:id="rId6"/>
    <p:sldId id="4344" r:id="rId7"/>
    <p:sldId id="4364" r:id="rId8"/>
    <p:sldId id="4489" r:id="rId9"/>
    <p:sldId id="4405" r:id="rId10"/>
    <p:sldId id="777" r:id="rId11"/>
    <p:sldId id="779" r:id="rId12"/>
    <p:sldId id="780" r:id="rId13"/>
    <p:sldId id="781" r:id="rId14"/>
    <p:sldId id="790" r:id="rId15"/>
    <p:sldId id="787" r:id="rId16"/>
    <p:sldId id="297" r:id="rId17"/>
    <p:sldId id="21215" r:id="rId18"/>
    <p:sldId id="4534" r:id="rId19"/>
    <p:sldId id="4420" r:id="rId20"/>
    <p:sldId id="21216" r:id="rId21"/>
    <p:sldId id="4351" r:id="rId22"/>
    <p:sldId id="4421" r:id="rId23"/>
    <p:sldId id="4422" r:id="rId24"/>
    <p:sldId id="21217" r:id="rId25"/>
    <p:sldId id="1081" r:id="rId26"/>
    <p:sldId id="21220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9C6580B-9982-D935-5A45-F9F158274491}" name="Edda Gschwendtner" initials="EG" userId="S::edda.gschwendtner@cern.ch::88000002-c823-4f04-abc8-712c5a06b34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scaleToFitPaper="1"/>
  <p:clrMru>
    <a:srgbClr val="0432FF"/>
    <a:srgbClr val="00B050"/>
    <a:srgbClr val="942093"/>
    <a:srgbClr val="FFFFFF"/>
    <a:srgbClr val="FFFC00"/>
    <a:srgbClr val="ED0202"/>
    <a:srgbClr val="1155CC"/>
    <a:srgbClr val="898989"/>
    <a:srgbClr val="FF6053"/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03" autoAdjust="0"/>
    <p:restoredTop sz="83139" autoAdjust="0"/>
  </p:normalViewPr>
  <p:slideViewPr>
    <p:cSldViewPr snapToGrid="0">
      <p:cViewPr varScale="1">
        <p:scale>
          <a:sx n="80" d="100"/>
          <a:sy n="80" d="100"/>
        </p:scale>
        <p:origin x="117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4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88132-8B2C-184A-BAAE-DF0D7E0B9123}" type="datetimeFigureOut">
              <a:rPr lang="en-US" smtClean="0"/>
              <a:t>12/3/24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9100CC-7E80-0A4E-A694-EC391BAE0D0E}" type="datetimeFigureOut">
              <a:rPr lang="en-US" smtClean="0"/>
              <a:t>12/3/24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84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>
                <a:solidFill>
                  <a:srgbClr val="000000"/>
                </a:solidFill>
              </a:rPr>
              <a:t>Spectrometer</a:t>
            </a:r>
            <a:r>
              <a:rPr lang="en-GB" sz="1200" dirty="0">
                <a:solidFill>
                  <a:srgbClr val="000000"/>
                </a:solidFill>
              </a:rPr>
              <a:t>: </a:t>
            </a:r>
          </a:p>
          <a:p>
            <a:r>
              <a:rPr lang="en-GB" sz="1200" dirty="0">
                <a:solidFill>
                  <a:srgbClr val="000000"/>
                </a:solidFill>
              </a:rPr>
              <a:t>Dipole: B = 0.1 - 1.5 T, Magnetic length = 1m</a:t>
            </a:r>
          </a:p>
          <a:p>
            <a:r>
              <a:rPr lang="en-GB" sz="1200" dirty="0">
                <a:solidFill>
                  <a:srgbClr val="000000"/>
                </a:solidFill>
                <a:sym typeface="Wingdings"/>
              </a:rPr>
              <a:t> </a:t>
            </a:r>
            <a:r>
              <a:rPr lang="en-GB" sz="1200" dirty="0">
                <a:solidFill>
                  <a:srgbClr val="000000"/>
                </a:solidFill>
              </a:rPr>
              <a:t>detect electrons with energies ranging from   30MeV - 8.5 GeV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408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454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4421a2f1c0_0_4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4421a2f1c0_0_4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254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615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51B4A-C296-56BC-C3F4-242F924393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0FB355-465C-62FB-1232-0AF6E81229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0A2A98F-ADDC-56E0-BD23-82BFE64C45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5CFBAA-C0F3-DE0C-8CA8-76159C7B938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379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33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985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491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FA8120-C5C1-0A4A-BA79-3A7AF9275DF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932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Simulation showed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D87788-8968-46D0-A987-94092E7F66F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24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907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35B532-3801-861F-C60A-8C6950A4CB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35E08B-252E-65AE-8C47-46BE7AE11A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FFD885-08D2-117E-BC25-A4EB73FE94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CD212D-F498-A92B-0C08-0BA23ECF2C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175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96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30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671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4096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n-US" dirty="0"/>
              <a:t>19 MeV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14mm mrad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650 </a:t>
            </a:r>
            <a:r>
              <a:rPr lang="en-US" dirty="0" err="1"/>
              <a:t>pC</a:t>
            </a:r>
            <a:r>
              <a:rPr lang="en-US" dirty="0"/>
              <a:t> at source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FWHM = 5.2 ps. </a:t>
            </a:r>
            <a:endParaRPr lang="en-US" sz="1200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167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977B4-8F4A-F340-8034-9D67A9074372}" type="datetime1">
              <a:rPr lang="de-CH" smtClean="0"/>
              <a:t>03.12.24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18519-6BD1-2B40-854C-5007EC7D4DA0}" type="datetime1">
              <a:rPr lang="de-CH" smtClean="0"/>
              <a:t>03.12.24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0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01880-ED14-044F-80AC-CC736BF141FB}" type="datetime1">
              <a:rPr lang="de-CH" smtClean="0"/>
              <a:t>03.12.24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92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889000" y="2266951"/>
            <a:ext cx="10414000" cy="2324100"/>
          </a:xfrm>
          <a:prstGeom prst="rect">
            <a:avLst/>
          </a:prstGeom>
        </p:spPr>
        <p:txBody>
          <a:bodyPr tIns="17145" bIns="17145"/>
          <a:lstStyle>
            <a:lvl1pPr>
              <a:defRPr sz="4267"/>
            </a:lvl1pPr>
          </a:lstStyle>
          <a:p>
            <a:pPr lvl="0">
              <a:defRPr sz="1800" b="0"/>
            </a:pPr>
            <a:r>
              <a:rPr sz="4267" b="1"/>
              <a:t>Title Text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889000" y="4575109"/>
            <a:ext cx="10414000" cy="1377785"/>
          </a:xfrm>
          <a:prstGeom prst="rect">
            <a:avLst/>
          </a:prstGeom>
        </p:spPr>
        <p:txBody>
          <a:bodyPr lIns="34290" tIns="17145" rIns="34290" bIns="17145" anchor="t">
            <a:noAutofit/>
          </a:bodyPr>
          <a:lstStyle>
            <a:lvl1pPr marL="0" indent="0" algn="r">
              <a:spcBef>
                <a:spcPts val="0"/>
              </a:spcBef>
              <a:buSzTx/>
              <a:buNone/>
              <a:defRPr sz="1867" i="1"/>
            </a:lvl1pPr>
            <a:lvl2pPr marL="0" indent="114297" algn="r">
              <a:spcBef>
                <a:spcPts val="0"/>
              </a:spcBef>
              <a:buSzTx/>
              <a:buNone/>
              <a:defRPr sz="1867" i="1"/>
            </a:lvl2pPr>
            <a:lvl3pPr marL="0" indent="228594" algn="r">
              <a:spcBef>
                <a:spcPts val="0"/>
              </a:spcBef>
              <a:buSzTx/>
              <a:buNone/>
              <a:defRPr sz="1867" i="1"/>
            </a:lvl3pPr>
            <a:lvl4pPr marL="0" indent="342891" algn="r">
              <a:spcBef>
                <a:spcPts val="0"/>
              </a:spcBef>
              <a:buSzTx/>
              <a:buNone/>
              <a:defRPr sz="1867" i="1"/>
            </a:lvl4pPr>
            <a:lvl5pPr marL="0" indent="457189" algn="r">
              <a:spcBef>
                <a:spcPts val="0"/>
              </a:spcBef>
              <a:buSzTx/>
              <a:buNone/>
              <a:defRPr sz="1867" i="1"/>
            </a:lvl5pPr>
          </a:lstStyle>
          <a:p>
            <a:pPr lvl="0">
              <a:defRPr sz="1800" i="0"/>
            </a:pPr>
            <a:r>
              <a:rPr sz="1867" i="1"/>
              <a:t>Body Level One</a:t>
            </a:r>
          </a:p>
          <a:p>
            <a:pPr lvl="1">
              <a:defRPr sz="1800" i="0"/>
            </a:pPr>
            <a:r>
              <a:rPr sz="1867" i="1"/>
              <a:t>Body Level Two</a:t>
            </a:r>
          </a:p>
          <a:p>
            <a:pPr lvl="2">
              <a:defRPr sz="1800" i="0"/>
            </a:pPr>
            <a:r>
              <a:rPr sz="1867" i="1"/>
              <a:t>Body Level Three</a:t>
            </a:r>
          </a:p>
          <a:p>
            <a:pPr lvl="3">
              <a:defRPr sz="1800" i="0"/>
            </a:pPr>
            <a:r>
              <a:rPr sz="1867" i="1"/>
              <a:t>Body Level Four</a:t>
            </a:r>
          </a:p>
          <a:p>
            <a:pPr lvl="4">
              <a:defRPr sz="1800" i="0"/>
            </a:pPr>
            <a:r>
              <a:rPr sz="1867" i="1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70970470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i="1">
                <a:solidFill>
                  <a:srgbClr val="0432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0432FF"/>
                </a:solidFill>
              </a:defRPr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5443" y="635635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B7AB34DC-0FF4-FE45-A604-2972DE9DF741}" type="datetime1">
              <a:rPr lang="de-CH" smtClean="0"/>
              <a:t>03.12.24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2D35-B338-AC49-9C60-978C3CFB3690}" type="datetime1">
              <a:rPr lang="de-CH" smtClean="0"/>
              <a:t>03.12.24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8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289B2-E3DB-B541-8470-9907819C97D3}" type="datetime1">
              <a:rPr lang="de-CH" smtClean="0"/>
              <a:t>03.12.24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61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A905D-A8B9-FC4B-B94F-1B6DAF513600}" type="datetime1">
              <a:rPr lang="de-CH" smtClean="0"/>
              <a:t>03.12.24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9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466A2-253F-BC4A-91E5-968840FF1803}" type="datetime1">
              <a:rPr lang="de-CH" smtClean="0"/>
              <a:t>03.12.24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4F0B8-148E-CC4D-9059-3A711DC798B7}" type="datetime1">
              <a:rPr lang="de-CH" smtClean="0"/>
              <a:t>03.12.24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51A9-C7CD-D940-AE80-7966F16BB326}" type="datetime1">
              <a:rPr lang="de-CH" smtClean="0"/>
              <a:t>03.12.24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8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A57FC-2D1F-5E4F-92C8-CFFB02EF5F9F}" type="datetime1">
              <a:rPr lang="de-CH" smtClean="0"/>
              <a:t>03.12.24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15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34301-D5BC-504C-8813-7F6CF262C730}" type="datetime1">
              <a:rPr lang="de-CH" smtClean="0"/>
              <a:t>03.12.24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Google Shape;10;p1">
            <a:extLst>
              <a:ext uri="{FF2B5EF4-FFF2-40B4-BE49-F238E27FC236}">
                <a16:creationId xmlns:a16="http://schemas.microsoft.com/office/drawing/2014/main" id="{7CE5E148-A890-EF37-A461-67422C667D6B}"/>
              </a:ext>
            </a:extLst>
          </p:cNvPr>
          <p:cNvPicPr preferRelativeResize="0"/>
          <p:nvPr userDrawn="1"/>
        </p:nvPicPr>
        <p:blipFill>
          <a:blip r:embed="rId1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9;p1">
            <a:extLst>
              <a:ext uri="{FF2B5EF4-FFF2-40B4-BE49-F238E27FC236}">
                <a16:creationId xmlns:a16="http://schemas.microsoft.com/office/drawing/2014/main" id="{44D3937B-8448-8153-8912-05F40F639559}"/>
              </a:ext>
            </a:extLst>
          </p:cNvPr>
          <p:cNvPicPr preferRelativeResize="0"/>
          <p:nvPr userDrawn="1"/>
        </p:nvPicPr>
        <p:blipFill>
          <a:blip r:embed="rId1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rgbClr val="0432FF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432F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emf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7" Type="http://schemas.openxmlformats.org/officeDocument/2006/relationships/image" Target="../media/image8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emf"/><Relationship Id="rId5" Type="http://schemas.openxmlformats.org/officeDocument/2006/relationships/image" Target="../media/image79.emf"/><Relationship Id="rId4" Type="http://schemas.openxmlformats.org/officeDocument/2006/relationships/image" Target="../media/image78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7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7.png"/><Relationship Id="rId3" Type="http://schemas.openxmlformats.org/officeDocument/2006/relationships/hyperlink" Target="https://www.google.com/imgres?imgurl=https%3A%2F%2Fupload.wikimedia.org%2Fwikipedia%2Fen%2Fthumb%2F3%2F32%2FLogo_for_Imperial_College_London.svg%2F2560px-Logo_for_Imperial_College_London.svg.png&amp;tbnid=e5-3558CwzaRTM&amp;vet=12ahUKEwieo_2Xw-WDAxUVsCcCHfwOBTYQMygAegQIARBK..i&amp;imgrefurl=https%3A%2F%2Fen.wikipedia.org%2Fwiki%2FFile%3ALogo_for_Imperial_College_London.svg&amp;docid=b22ftp0wgZftfM&amp;w=2560&amp;h=674&amp;q=logo%20imperial%20college&amp;client=firefox-b-d&amp;ved=2ahUKEwieo_2Xw-WDAxUVsCcCHfwOBTYQMygAegQIARBK" TargetMode="External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pn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2.png"/><Relationship Id="rId19" Type="http://schemas.openxmlformats.org/officeDocument/2006/relationships/image" Target="../media/image21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jpe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jpeg"/><Relationship Id="rId9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69CAE25-9D71-722C-60EC-6ED9D47CE2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AWAKE, Advanced Wakefield Experiment att CERN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C953DD-19D1-9063-8D7C-4F124F65F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779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AWAKE Proton Beam Line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573020" y="1316192"/>
            <a:ext cx="5285913" cy="3605155"/>
            <a:chOff x="644841" y="390510"/>
            <a:chExt cx="3365500" cy="2601912"/>
          </a:xfrm>
        </p:grpSpPr>
        <p:pic>
          <p:nvPicPr>
            <p:cNvPr id="16" name="Picture 15" descr="736-3621_IM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841" y="390510"/>
              <a:ext cx="3365500" cy="2601912"/>
            </a:xfrm>
            <a:prstGeom prst="rect">
              <a:avLst/>
            </a:prstGeom>
            <a:noFill/>
            <a:ln w="571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761104" y="2302949"/>
              <a:ext cx="2015864" cy="6894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kern="1200" dirty="0">
                  <a:solidFill>
                    <a:schemeClr val="bg1"/>
                  </a:solidFill>
                </a:rPr>
                <a:t>400 GeV protons</a:t>
              </a:r>
            </a:p>
            <a:p>
              <a:r>
                <a:rPr lang="en-US" b="1" kern="1200" dirty="0">
                  <a:solidFill>
                    <a:schemeClr val="bg1"/>
                  </a:solidFill>
                </a:rPr>
                <a:t>750m proton beam line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272121" y="1178418"/>
            <a:ext cx="4346859" cy="3232083"/>
            <a:chOff x="643072" y="811589"/>
            <a:chExt cx="4859772" cy="3271437"/>
          </a:xfrm>
        </p:grpSpPr>
        <p:pic>
          <p:nvPicPr>
            <p:cNvPr id="21" name="Picture 20" descr="Awake-schema-02.pdf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3072" y="811589"/>
              <a:ext cx="4859772" cy="3271437"/>
            </a:xfrm>
            <a:prstGeom prst="rect">
              <a:avLst/>
            </a:prstGeom>
            <a:ln>
              <a:noFill/>
            </a:ln>
          </p:spPr>
        </p:pic>
        <p:sp>
          <p:nvSpPr>
            <p:cNvPr id="30" name="Rectangle 29"/>
            <p:cNvSpPr/>
            <p:nvPr/>
          </p:nvSpPr>
          <p:spPr>
            <a:xfrm>
              <a:off x="1967321" y="3759969"/>
              <a:ext cx="1377957" cy="2989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3012586" y="3375025"/>
              <a:ext cx="0" cy="425451"/>
            </a:xfrm>
            <a:prstGeom prst="line">
              <a:avLst/>
            </a:prstGeom>
            <a:ln w="57150" cmpd="sng">
              <a:noFill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412067" y="5447374"/>
            <a:ext cx="11497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AWAKE </a:t>
            </a:r>
            <a:r>
              <a:rPr lang="en-US" dirty="0" err="1"/>
              <a:t>beamline</a:t>
            </a:r>
            <a:r>
              <a:rPr lang="en-US" dirty="0"/>
              <a:t> is designed to deliver </a:t>
            </a:r>
            <a:r>
              <a:rPr lang="en-US" b="1" dirty="0"/>
              <a:t>a high-quality beam</a:t>
            </a:r>
            <a:r>
              <a:rPr lang="en-US" dirty="0"/>
              <a:t> to the experiment. The proton beam must be steered around a mirror which </a:t>
            </a:r>
            <a:r>
              <a:rPr lang="en-US" b="1" dirty="0"/>
              <a:t>couples a terawatt class laser </a:t>
            </a:r>
            <a:r>
              <a:rPr lang="en-US" dirty="0"/>
              <a:t>into the </a:t>
            </a:r>
            <a:r>
              <a:rPr lang="en-US" dirty="0" err="1"/>
              <a:t>beamline</a:t>
            </a:r>
            <a:r>
              <a:rPr lang="en-US" dirty="0"/>
              <a:t>. </a:t>
            </a:r>
          </a:p>
          <a:p>
            <a:r>
              <a:rPr lang="en-US" dirty="0"/>
              <a:t>Further downstream, the </a:t>
            </a:r>
            <a:r>
              <a:rPr lang="en-US" b="1" dirty="0"/>
              <a:t>witness electron beam </a:t>
            </a:r>
            <a:r>
              <a:rPr lang="en-US" dirty="0"/>
              <a:t>will be injected into the same beamline.</a:t>
            </a:r>
          </a:p>
        </p:txBody>
      </p:sp>
      <p:pic>
        <p:nvPicPr>
          <p:cNvPr id="3" name="Google Shape;10;p1">
            <a:extLst>
              <a:ext uri="{FF2B5EF4-FFF2-40B4-BE49-F238E27FC236}">
                <a16:creationId xmlns:a16="http://schemas.microsoft.com/office/drawing/2014/main" id="{DEA2C6BF-24A3-F455-23FD-91BF9EE728FA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9;p1">
            <a:extLst>
              <a:ext uri="{FF2B5EF4-FFF2-40B4-BE49-F238E27FC236}">
                <a16:creationId xmlns:a16="http://schemas.microsoft.com/office/drawing/2014/main" id="{40B13144-A7C9-20AF-22B4-87AE92BC0A12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B592176B-205D-4CA1-3B32-96887F4A5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2713252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AWAKE Plasma Cell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11</a:t>
            </a:fld>
            <a:endParaRPr lang="en-US" dirty="0"/>
          </a:p>
        </p:txBody>
      </p:sp>
      <p:pic>
        <p:nvPicPr>
          <p:cNvPr id="2" name="Google Shape;10;p1">
            <a:extLst>
              <a:ext uri="{FF2B5EF4-FFF2-40B4-BE49-F238E27FC236}">
                <a16:creationId xmlns:a16="http://schemas.microsoft.com/office/drawing/2014/main" id="{26DBC164-89FE-4B5F-3C57-82B53BDDE984}"/>
              </a:ext>
            </a:extLst>
          </p:cNvPr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;p1">
            <a:extLst>
              <a:ext uri="{FF2B5EF4-FFF2-40B4-BE49-F238E27FC236}">
                <a16:creationId xmlns:a16="http://schemas.microsoft.com/office/drawing/2014/main" id="{D50D3649-D6DD-8BE3-040A-C26A0BB02142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04EFB6B7-2AEE-0CEE-16F7-DAA56E49B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105F5A-7EC5-D209-C27B-524BA4289B6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515" y="839305"/>
            <a:ext cx="11220984" cy="5442962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7" name="Textplatzhalter 1">
            <a:extLst>
              <a:ext uri="{FF2B5EF4-FFF2-40B4-BE49-F238E27FC236}">
                <a16:creationId xmlns:a16="http://schemas.microsoft.com/office/drawing/2014/main" id="{E020C021-9CC2-596E-480C-17B04AF979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2150" y="823320"/>
            <a:ext cx="5970421" cy="934043"/>
          </a:xfrm>
          <a:solidFill>
            <a:schemeClr val="bg1"/>
          </a:solidFill>
        </p:spPr>
        <p:txBody>
          <a:bodyPr>
            <a:noAutofit/>
          </a:bodyPr>
          <a:lstStyle/>
          <a:p>
            <a:pPr indent="0">
              <a:spcBef>
                <a:spcPts val="0"/>
              </a:spcBef>
            </a:pPr>
            <a:r>
              <a:rPr lang="en-US" sz="1600" b="1" dirty="0"/>
              <a:t>10 m long</a:t>
            </a:r>
            <a:r>
              <a:rPr lang="en-US" sz="1600" dirty="0"/>
              <a:t>, 4 cm diameter </a:t>
            </a:r>
            <a:r>
              <a:rPr lang="en-US" sz="1600" b="1" dirty="0"/>
              <a:t>Rubidium</a:t>
            </a:r>
            <a:r>
              <a:rPr lang="en-US" sz="1600" dirty="0"/>
              <a:t> </a:t>
            </a:r>
            <a:r>
              <a:rPr lang="en-US" sz="1600" dirty="0" err="1"/>
              <a:t>vapour</a:t>
            </a:r>
            <a:r>
              <a:rPr lang="en-US" sz="1600" dirty="0"/>
              <a:t> source</a:t>
            </a:r>
          </a:p>
          <a:p>
            <a:pPr indent="0">
              <a:spcBef>
                <a:spcPts val="0"/>
              </a:spcBef>
            </a:pPr>
            <a:r>
              <a:rPr lang="en-US" sz="1600" b="1" dirty="0"/>
              <a:t>Laser</a:t>
            </a:r>
            <a:r>
              <a:rPr lang="en-US" sz="1600" dirty="0"/>
              <a:t> ionizes Rb </a:t>
            </a:r>
            <a:r>
              <a:rPr lang="en-US" sz="1600" dirty="0" err="1"/>
              <a:t>vapour</a:t>
            </a:r>
            <a:r>
              <a:rPr lang="en-US" sz="1600" dirty="0"/>
              <a:t> to become Rb plasma. </a:t>
            </a:r>
          </a:p>
          <a:p>
            <a:pPr indent="0">
              <a:spcBef>
                <a:spcPts val="0"/>
              </a:spcBef>
            </a:pPr>
            <a:r>
              <a:rPr lang="en-US" sz="1600" dirty="0"/>
              <a:t>Density adjustable from 10</a:t>
            </a:r>
            <a:r>
              <a:rPr lang="en-US" sz="1600" baseline="30000" dirty="0"/>
              <a:t>14</a:t>
            </a:r>
            <a:r>
              <a:rPr lang="en-US" sz="1600" dirty="0"/>
              <a:t> – 10</a:t>
            </a:r>
            <a:r>
              <a:rPr lang="en-US" sz="1600" baseline="30000" dirty="0"/>
              <a:t>15</a:t>
            </a:r>
            <a:r>
              <a:rPr lang="en-US" sz="1600" dirty="0"/>
              <a:t> cm</a:t>
            </a:r>
            <a:r>
              <a:rPr lang="en-US" sz="1600" baseline="30000" dirty="0"/>
              <a:t>-3</a:t>
            </a:r>
            <a:r>
              <a:rPr lang="en-US" sz="1600" dirty="0"/>
              <a:t> </a:t>
            </a:r>
            <a:r>
              <a:rPr lang="en-US" sz="1600" dirty="0">
                <a:sym typeface="Wingdings"/>
              </a:rPr>
              <a:t> desired:  7x</a:t>
            </a:r>
            <a:r>
              <a:rPr lang="en-US" sz="1600" dirty="0"/>
              <a:t> 10</a:t>
            </a:r>
            <a:r>
              <a:rPr lang="en-US" sz="1600" baseline="30000" dirty="0"/>
              <a:t>14</a:t>
            </a:r>
            <a:r>
              <a:rPr lang="en-US" sz="1600" dirty="0"/>
              <a:t> cm</a:t>
            </a:r>
            <a:r>
              <a:rPr lang="en-US" sz="1600" baseline="30000" dirty="0"/>
              <a:t>-3</a:t>
            </a:r>
            <a:r>
              <a:rPr lang="en-US" sz="1600" dirty="0"/>
              <a:t> </a:t>
            </a:r>
            <a:endParaRPr lang="en-US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4227122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197923" y="868519"/>
            <a:ext cx="93157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AWAKE uses a short-</a:t>
            </a:r>
            <a:r>
              <a:rPr lang="en-US" sz="2000" b="1" dirty="0"/>
              <a:t>pulse </a:t>
            </a:r>
            <a:r>
              <a:rPr lang="en-US" sz="2000" b="1" dirty="0" err="1"/>
              <a:t>Titanium:Sapphire</a:t>
            </a:r>
            <a:r>
              <a:rPr lang="en-US" sz="2000" b="1" dirty="0"/>
              <a:t> laser </a:t>
            </a:r>
            <a:r>
              <a:rPr lang="en-US" sz="2000" dirty="0"/>
              <a:t>to ionize the rubidium source.</a:t>
            </a:r>
          </a:p>
          <a:p>
            <a:r>
              <a:rPr lang="en-US" sz="2000" dirty="0">
                <a:sym typeface="Wingdings"/>
              </a:rPr>
              <a:t> Seeding of the self-modulation with the ionization front.</a:t>
            </a:r>
            <a:endParaRPr lang="en-US" sz="2000" dirty="0"/>
          </a:p>
          <a:p>
            <a:r>
              <a:rPr lang="en-US" sz="2000" dirty="0"/>
              <a:t>The laser can deliver up </a:t>
            </a:r>
            <a:r>
              <a:rPr lang="en-US" sz="2000" b="1" dirty="0"/>
              <a:t>to 500 </a:t>
            </a:r>
            <a:r>
              <a:rPr lang="en-US" sz="2000" b="1" dirty="0" err="1"/>
              <a:t>mJ</a:t>
            </a:r>
            <a:r>
              <a:rPr lang="en-US" sz="2000" b="1" dirty="0"/>
              <a:t> in a 120 </a:t>
            </a:r>
            <a:r>
              <a:rPr lang="en-US" sz="2000" b="1" dirty="0" err="1"/>
              <a:t>fs</a:t>
            </a:r>
            <a:r>
              <a:rPr lang="en-US" sz="2000" b="1" dirty="0"/>
              <a:t> pulse envelope</a:t>
            </a:r>
            <a:r>
              <a:rPr lang="en-US" sz="2000" dirty="0"/>
              <a:t>.</a:t>
            </a:r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and Laser 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76B8-50B9-0D44-B76D-9AFB67E8FB11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081926" y="2139921"/>
            <a:ext cx="5530607" cy="3888263"/>
            <a:chOff x="3569751" y="789809"/>
            <a:chExt cx="3949462" cy="2873928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69751" y="789809"/>
              <a:ext cx="3949462" cy="2873928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5021985" y="3272293"/>
              <a:ext cx="2415237" cy="274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FFFF"/>
                  </a:solidFill>
                </a:rPr>
                <a:t>Laser, compressor in laser room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08187" y="2860253"/>
            <a:ext cx="5471706" cy="2745670"/>
            <a:chOff x="525221" y="2973706"/>
            <a:chExt cx="5471706" cy="2745670"/>
          </a:xfrm>
        </p:grpSpPr>
        <p:grpSp>
          <p:nvGrpSpPr>
            <p:cNvPr id="55" name="Group 54"/>
            <p:cNvGrpSpPr/>
            <p:nvPr/>
          </p:nvGrpSpPr>
          <p:grpSpPr>
            <a:xfrm>
              <a:off x="525221" y="2973706"/>
              <a:ext cx="5471706" cy="2745670"/>
              <a:chOff x="2601186" y="1316346"/>
              <a:chExt cx="6144769" cy="2701860"/>
            </a:xfrm>
          </p:grpSpPr>
          <p:pic>
            <p:nvPicPr>
              <p:cNvPr id="56" name="Picture 55" descr="Awake-schema-02.pdf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-5"/>
              <a:stretch/>
            </p:blipFill>
            <p:spPr>
              <a:xfrm>
                <a:off x="3508666" y="1316346"/>
                <a:ext cx="5237289" cy="2701860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57" name="Straight Connector 56"/>
              <p:cNvCxnSpPr/>
              <p:nvPr/>
            </p:nvCxnSpPr>
            <p:spPr>
              <a:xfrm flipV="1">
                <a:off x="4746952" y="2193925"/>
                <a:ext cx="1085523" cy="326694"/>
              </a:xfrm>
              <a:prstGeom prst="line">
                <a:avLst/>
              </a:prstGeom>
              <a:ln>
                <a:solidFill>
                  <a:srgbClr val="1F992E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5816600" y="2197100"/>
                <a:ext cx="599235" cy="189182"/>
              </a:xfrm>
              <a:prstGeom prst="line">
                <a:avLst/>
              </a:prstGeom>
              <a:ln>
                <a:solidFill>
                  <a:srgbClr val="1F992E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flipH="1" flipV="1">
                <a:off x="3092450" y="2771775"/>
                <a:ext cx="1076653" cy="352094"/>
              </a:xfrm>
              <a:prstGeom prst="line">
                <a:avLst/>
              </a:prstGeom>
              <a:ln>
                <a:solidFill>
                  <a:srgbClr val="1F992E"/>
                </a:solidFill>
                <a:prstDash val="lgDash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3124200" y="2717800"/>
                <a:ext cx="41275" cy="136525"/>
              </a:xfrm>
              <a:prstGeom prst="line">
                <a:avLst/>
              </a:prstGeom>
              <a:ln w="57150" cmpd="sng">
                <a:solidFill>
                  <a:srgbClr val="1F992E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2601186" y="2921120"/>
                <a:ext cx="1393490" cy="3142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rgbClr val="1F992E"/>
                    </a:solidFill>
                    <a:latin typeface="Candara"/>
                    <a:cs typeface="Candara"/>
                  </a:rPr>
                  <a:t>Diagnostic laser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078405" y="1874084"/>
                <a:ext cx="1246569" cy="3142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100" dirty="0">
                    <a:solidFill>
                      <a:srgbClr val="1F992E"/>
                    </a:solidFill>
                    <a:latin typeface="Candara"/>
                    <a:cs typeface="Candara"/>
                  </a:rPr>
                  <a:t>e-source laser</a:t>
                </a:r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1571250" y="3557127"/>
              <a:ext cx="1112088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1F992E"/>
                  </a:solidFill>
                  <a:latin typeface="Candara"/>
                  <a:cs typeface="Candara"/>
                </a:rPr>
                <a:t>Laser beam</a:t>
              </a:r>
            </a:p>
          </p:txBody>
        </p:sp>
      </p:grpSp>
      <p:pic>
        <p:nvPicPr>
          <p:cNvPr id="5" name="Google Shape;10;p1">
            <a:extLst>
              <a:ext uri="{FF2B5EF4-FFF2-40B4-BE49-F238E27FC236}">
                <a16:creationId xmlns:a16="http://schemas.microsoft.com/office/drawing/2014/main" id="{0AC7D456-B075-CCA4-34D8-A947F1B2B4B4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;p1">
            <a:extLst>
              <a:ext uri="{FF2B5EF4-FFF2-40B4-BE49-F238E27FC236}">
                <a16:creationId xmlns:a16="http://schemas.microsoft.com/office/drawing/2014/main" id="{2CA960DC-C526-D9DC-429F-06465319367B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4309EE6-95D6-1EA1-9F98-4AA0FE2E8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3480854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Title 1"/>
          <p:cNvSpPr txBox="1">
            <a:spLocks noGrp="1"/>
          </p:cNvSpPr>
          <p:nvPr>
            <p:ph type="title"/>
          </p:nvPr>
        </p:nvSpPr>
        <p:spPr>
          <a:xfrm>
            <a:off x="849243" y="122171"/>
            <a:ext cx="10515601" cy="717134"/>
          </a:xfrm>
          <a:prstGeom prst="rect">
            <a:avLst/>
          </a:prstGeom>
        </p:spPr>
        <p:txBody>
          <a:bodyPr/>
          <a:lstStyle>
            <a:lvl1pPr defTabSz="886968">
              <a:defRPr sz="4268"/>
            </a:lvl1pPr>
          </a:lstStyle>
          <a:p>
            <a:r>
              <a:rPr lang="en-US" dirty="0"/>
              <a:t>Electron Beam System</a:t>
            </a:r>
            <a:endParaRPr dirty="0"/>
          </a:p>
        </p:txBody>
      </p:sp>
      <p:sp>
        <p:nvSpPr>
          <p:cNvPr id="339" name="Slide Number Placeholder 3"/>
          <p:cNvSpPr txBox="1">
            <a:spLocks noGrp="1"/>
          </p:cNvSpPr>
          <p:nvPr>
            <p:ph type="sldNum" sz="quarter" idx="4294967295"/>
          </p:nvPr>
        </p:nvSpPr>
        <p:spPr>
          <a:xfrm>
            <a:off x="10847413" y="6453064"/>
            <a:ext cx="506387" cy="220469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 dirty="0"/>
          </a:p>
        </p:txBody>
      </p:sp>
      <p:grpSp>
        <p:nvGrpSpPr>
          <p:cNvPr id="349" name="Group 19"/>
          <p:cNvGrpSpPr/>
          <p:nvPr/>
        </p:nvGrpSpPr>
        <p:grpSpPr>
          <a:xfrm>
            <a:off x="290337" y="954494"/>
            <a:ext cx="9442943" cy="4338866"/>
            <a:chOff x="0" y="0"/>
            <a:chExt cx="11233389" cy="4443560"/>
          </a:xfrm>
        </p:grpSpPr>
        <p:pic>
          <p:nvPicPr>
            <p:cNvPr id="340" name="Picture 20" descr="Picture 20"/>
            <p:cNvPicPr>
              <a:picLocks noChangeAspect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-1"/>
              <a:ext cx="11233390" cy="4443562"/>
            </a:xfrm>
            <a:prstGeom prst="rect">
              <a:avLst/>
            </a:prstGeom>
            <a:ln w="28575" cap="sq">
              <a:solidFill>
                <a:srgbClr val="008000"/>
              </a:solidFill>
              <a:prstDash val="solid"/>
              <a:miter lim="800000"/>
            </a:ln>
            <a:effectLst>
              <a:outerShdw blurRad="50800" dist="18000" dir="5400000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341" name="TextBox 21"/>
            <p:cNvSpPr txBox="1"/>
            <p:nvPr/>
          </p:nvSpPr>
          <p:spPr>
            <a:xfrm>
              <a:off x="6583058" y="130716"/>
              <a:ext cx="1755355" cy="5314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2000" b="1">
                  <a:solidFill>
                    <a:srgbClr val="FFFFFF"/>
                  </a:solidFill>
                </a:defRPr>
              </a:lvl1pPr>
            </a:lstStyle>
            <a:p>
              <a:r>
                <a:rPr sz="1600"/>
                <a:t>Laser line</a:t>
              </a:r>
            </a:p>
          </p:txBody>
        </p:sp>
        <p:sp>
          <p:nvSpPr>
            <p:cNvPr id="342" name="Straight Arrow Connector 22"/>
            <p:cNvSpPr/>
            <p:nvPr/>
          </p:nvSpPr>
          <p:spPr>
            <a:xfrm flipH="1">
              <a:off x="6934724" y="677845"/>
              <a:ext cx="241710" cy="800851"/>
            </a:xfrm>
            <a:prstGeom prst="line">
              <a:avLst/>
            </a:prstGeom>
            <a:noFill/>
            <a:ln w="28575" cap="flat">
              <a:solidFill>
                <a:srgbClr val="F2F2F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sz="1400"/>
            </a:p>
          </p:txBody>
        </p:sp>
        <p:sp>
          <p:nvSpPr>
            <p:cNvPr id="343" name="TextBox 23"/>
            <p:cNvSpPr txBox="1"/>
            <p:nvPr/>
          </p:nvSpPr>
          <p:spPr>
            <a:xfrm>
              <a:off x="7272673" y="1202331"/>
              <a:ext cx="3241033" cy="619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>
                <a:defRPr sz="2400" b="1">
                  <a:solidFill>
                    <a:srgbClr val="FFFFFF"/>
                  </a:solidFill>
                </a:defRPr>
              </a:lvl1pPr>
            </a:lstStyle>
            <a:p>
              <a:r>
                <a:rPr sz="1800"/>
                <a:t>Electron source</a:t>
              </a:r>
            </a:p>
          </p:txBody>
        </p:sp>
        <p:sp>
          <p:nvSpPr>
            <p:cNvPr id="344" name="Left Brace 24"/>
            <p:cNvSpPr/>
            <p:nvPr/>
          </p:nvSpPr>
          <p:spPr>
            <a:xfrm rot="5400000">
              <a:off x="8275971" y="-37433"/>
              <a:ext cx="511574" cy="39558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800" y="21496"/>
                    <a:pt x="10800" y="21367"/>
                  </a:cubicBezTo>
                  <a:lnTo>
                    <a:pt x="10800" y="11033"/>
                  </a:lnTo>
                  <a:cubicBezTo>
                    <a:pt x="10800" y="10904"/>
                    <a:pt x="5965" y="10800"/>
                    <a:pt x="0" y="10800"/>
                  </a:cubicBezTo>
                  <a:cubicBezTo>
                    <a:pt x="5965" y="10800"/>
                    <a:pt x="10800" y="10696"/>
                    <a:pt x="10800" y="10567"/>
                  </a:cubicBezTo>
                  <a:lnTo>
                    <a:pt x="10800" y="233"/>
                  </a:lnTo>
                  <a:cubicBezTo>
                    <a:pt x="10800" y="104"/>
                    <a:pt x="15635" y="0"/>
                    <a:pt x="21600" y="0"/>
                  </a:cubicBezTo>
                </a:path>
              </a:pathLst>
            </a:custGeom>
            <a:noFill/>
            <a:ln w="28575" cap="flat">
              <a:solidFill>
                <a:srgbClr val="F2F2F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 sz="1050"/>
            </a:p>
          </p:txBody>
        </p:sp>
        <p:sp>
          <p:nvSpPr>
            <p:cNvPr id="345" name="Left Brace 25"/>
            <p:cNvSpPr/>
            <p:nvPr/>
          </p:nvSpPr>
          <p:spPr>
            <a:xfrm rot="5400000">
              <a:off x="4522037" y="294917"/>
              <a:ext cx="511574" cy="35820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800" y="21485"/>
                    <a:pt x="10800" y="21343"/>
                  </a:cubicBezTo>
                  <a:lnTo>
                    <a:pt x="10800" y="11057"/>
                  </a:lnTo>
                  <a:cubicBezTo>
                    <a:pt x="10800" y="10915"/>
                    <a:pt x="5965" y="10800"/>
                    <a:pt x="0" y="10800"/>
                  </a:cubicBezTo>
                  <a:cubicBezTo>
                    <a:pt x="5965" y="10800"/>
                    <a:pt x="10800" y="10685"/>
                    <a:pt x="10800" y="10543"/>
                  </a:cubicBezTo>
                  <a:lnTo>
                    <a:pt x="10800" y="257"/>
                  </a:lnTo>
                  <a:cubicBezTo>
                    <a:pt x="10800" y="115"/>
                    <a:pt x="15635" y="0"/>
                    <a:pt x="21600" y="0"/>
                  </a:cubicBezTo>
                </a:path>
              </a:pathLst>
            </a:custGeom>
            <a:noFill/>
            <a:ln w="28575" cap="flat">
              <a:solidFill>
                <a:srgbClr val="F2F2F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 sz="1050"/>
            </a:p>
          </p:txBody>
        </p:sp>
        <p:sp>
          <p:nvSpPr>
            <p:cNvPr id="346" name="TextBox 26"/>
            <p:cNvSpPr txBox="1"/>
            <p:nvPr/>
          </p:nvSpPr>
          <p:spPr>
            <a:xfrm>
              <a:off x="3073469" y="958333"/>
              <a:ext cx="3582069" cy="16048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2400" b="1">
                  <a:solidFill>
                    <a:srgbClr val="FFFFFF"/>
                  </a:solidFill>
                </a:defRPr>
              </a:lvl1pPr>
            </a:lstStyle>
            <a:p>
              <a:r>
                <a:rPr sz="1800" dirty="0"/>
                <a:t>Diagnostics and booster structure</a:t>
              </a:r>
            </a:p>
          </p:txBody>
        </p:sp>
        <p:sp>
          <p:nvSpPr>
            <p:cNvPr id="347" name="TextBox 27"/>
            <p:cNvSpPr txBox="1"/>
            <p:nvPr/>
          </p:nvSpPr>
          <p:spPr>
            <a:xfrm>
              <a:off x="555968" y="494192"/>
              <a:ext cx="2657204" cy="6194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ctr">
                <a:defRPr sz="2400" b="1">
                  <a:solidFill>
                    <a:srgbClr val="FFFFFF"/>
                  </a:solidFill>
                </a:defRPr>
              </a:lvl1pPr>
            </a:lstStyle>
            <a:p>
              <a:r>
                <a:rPr sz="1800"/>
                <a:t>Transfer line</a:t>
              </a:r>
            </a:p>
          </p:txBody>
        </p:sp>
        <p:sp>
          <p:nvSpPr>
            <p:cNvPr id="348" name="Left Brace 28"/>
            <p:cNvSpPr/>
            <p:nvPr/>
          </p:nvSpPr>
          <p:spPr>
            <a:xfrm rot="6124803">
              <a:off x="1335272" y="-173286"/>
              <a:ext cx="511574" cy="2657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15635" y="21600"/>
                    <a:pt x="10800" y="21445"/>
                    <a:pt x="10800" y="21253"/>
                  </a:cubicBezTo>
                  <a:lnTo>
                    <a:pt x="10800" y="11147"/>
                  </a:lnTo>
                  <a:cubicBezTo>
                    <a:pt x="10800" y="10955"/>
                    <a:pt x="5965" y="10800"/>
                    <a:pt x="0" y="10800"/>
                  </a:cubicBezTo>
                  <a:cubicBezTo>
                    <a:pt x="5965" y="10800"/>
                    <a:pt x="10800" y="10645"/>
                    <a:pt x="10800" y="10453"/>
                  </a:cubicBezTo>
                  <a:lnTo>
                    <a:pt x="10800" y="347"/>
                  </a:lnTo>
                  <a:cubicBezTo>
                    <a:pt x="10800" y="155"/>
                    <a:pt x="15635" y="0"/>
                    <a:pt x="21600" y="0"/>
                  </a:cubicBezTo>
                </a:path>
              </a:pathLst>
            </a:custGeom>
            <a:noFill/>
            <a:ln w="28575" cap="flat">
              <a:solidFill>
                <a:srgbClr val="F2F2F2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/>
              </a:pPr>
              <a:endParaRPr sz="105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678680" y="254896"/>
            <a:ext cx="3407368" cy="1947541"/>
            <a:chOff x="8910592" y="3545853"/>
            <a:chExt cx="3407368" cy="1947541"/>
          </a:xfrm>
        </p:grpSpPr>
        <p:grpSp>
          <p:nvGrpSpPr>
            <p:cNvPr id="18" name="Group 17"/>
            <p:cNvGrpSpPr/>
            <p:nvPr/>
          </p:nvGrpSpPr>
          <p:grpSpPr>
            <a:xfrm>
              <a:off x="8941010" y="3545853"/>
              <a:ext cx="3376950" cy="1947541"/>
              <a:chOff x="3787246" y="1342838"/>
              <a:chExt cx="4916996" cy="2701860"/>
            </a:xfrm>
          </p:grpSpPr>
          <p:pic>
            <p:nvPicPr>
              <p:cNvPr id="19" name="Picture 18" descr="Awake-schema-02.pdf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4909" t="-5"/>
              <a:stretch/>
            </p:blipFill>
            <p:spPr>
              <a:xfrm>
                <a:off x="3787246" y="1342838"/>
                <a:ext cx="4916996" cy="2701860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20" name="Straight Connector 19"/>
              <p:cNvCxnSpPr/>
              <p:nvPr/>
            </p:nvCxnSpPr>
            <p:spPr>
              <a:xfrm flipV="1">
                <a:off x="4746952" y="2193925"/>
                <a:ext cx="1085523" cy="326694"/>
              </a:xfrm>
              <a:prstGeom prst="line">
                <a:avLst/>
              </a:prstGeom>
              <a:ln>
                <a:solidFill>
                  <a:srgbClr val="1F992E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5816600" y="2197100"/>
                <a:ext cx="599235" cy="189182"/>
              </a:xfrm>
              <a:prstGeom prst="line">
                <a:avLst/>
              </a:prstGeom>
              <a:ln>
                <a:solidFill>
                  <a:srgbClr val="1F992E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5109270" y="1874084"/>
                <a:ext cx="1410108" cy="3522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rgbClr val="1F992E"/>
                    </a:solidFill>
                    <a:latin typeface="Candara"/>
                    <a:cs typeface="Candara"/>
                  </a:rPr>
                  <a:t>e-source laser</a:t>
                </a: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8910592" y="3912382"/>
              <a:ext cx="870563" cy="2616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rgbClr val="1F992E"/>
                  </a:solidFill>
                  <a:latin typeface="Candara"/>
                  <a:cs typeface="Candara"/>
                </a:rPr>
                <a:t>Laser beam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86526" y="5582568"/>
            <a:ext cx="118995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</a:rPr>
              <a:t>A Photo-injector originally built for a CLIC test facility is now used as electron source for AWAKE producing </a:t>
            </a:r>
            <a:r>
              <a:rPr lang="en-US" sz="1600" b="1" dirty="0">
                <a:solidFill>
                  <a:srgbClr val="000000"/>
                </a:solidFill>
              </a:rPr>
              <a:t>short electron bunches at an energy of ~20 MeV/c. </a:t>
            </a:r>
          </a:p>
          <a:p>
            <a:r>
              <a:rPr lang="en-US" sz="1600" dirty="0">
                <a:solidFill>
                  <a:srgbClr val="000000"/>
                </a:solidFill>
              </a:rPr>
              <a:t>A</a:t>
            </a:r>
            <a:r>
              <a:rPr lang="en-US" sz="1600" b="1" dirty="0">
                <a:solidFill>
                  <a:srgbClr val="000000"/>
                </a:solidFill>
              </a:rPr>
              <a:t> new 12 m long electron beam line </a:t>
            </a:r>
            <a:r>
              <a:rPr lang="en-US" sz="1600" dirty="0">
                <a:solidFill>
                  <a:srgbClr val="000000"/>
                </a:solidFill>
              </a:rPr>
              <a:t>was designed and built to connect the electrons from the e-source with the plasma cell.</a:t>
            </a:r>
          </a:p>
          <a:p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41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Acceleration Diagnostics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 descr="Nov 22 2017_5_PSM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161" y="1036384"/>
            <a:ext cx="6899380" cy="4264201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7393978" y="728733"/>
            <a:ext cx="4406861" cy="2993064"/>
            <a:chOff x="5338961" y="751058"/>
            <a:chExt cx="5954687" cy="3799385"/>
          </a:xfrm>
        </p:grpSpPr>
        <p:grpSp>
          <p:nvGrpSpPr>
            <p:cNvPr id="74" name="Group 73"/>
            <p:cNvGrpSpPr/>
            <p:nvPr/>
          </p:nvGrpSpPr>
          <p:grpSpPr>
            <a:xfrm>
              <a:off x="5338961" y="751058"/>
              <a:ext cx="5857917" cy="3799385"/>
              <a:chOff x="270477" y="691254"/>
              <a:chExt cx="6609022" cy="4482377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270477" y="1211101"/>
                <a:ext cx="6609021" cy="3962530"/>
                <a:chOff x="4433455" y="3057145"/>
                <a:chExt cx="5637669" cy="3351102"/>
              </a:xfrm>
            </p:grpSpPr>
            <p:pic>
              <p:nvPicPr>
                <p:cNvPr id="86" name="Picture 85" descr="Awake-schema-02.pdf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4492254" y="3186485"/>
                  <a:ext cx="5578870" cy="3115937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90" name="Rectangle 89"/>
                <p:cNvSpPr/>
                <p:nvPr/>
              </p:nvSpPr>
              <p:spPr>
                <a:xfrm>
                  <a:off x="4433455" y="4938589"/>
                  <a:ext cx="2024674" cy="146965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4507408" y="4225318"/>
                  <a:ext cx="882882" cy="112828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7709423" y="3057145"/>
                  <a:ext cx="1029128" cy="83438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99" name="Straight Connector 98"/>
                <p:cNvCxnSpPr/>
                <p:nvPr/>
              </p:nvCxnSpPr>
              <p:spPr>
                <a:xfrm flipV="1">
                  <a:off x="4930449" y="4035018"/>
                  <a:ext cx="0" cy="422275"/>
                </a:xfrm>
                <a:prstGeom prst="line">
                  <a:avLst/>
                </a:prstGeom>
                <a:ln w="38100" cmpd="sng">
                  <a:noFill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V="1">
                  <a:off x="8414157" y="3647994"/>
                  <a:ext cx="0" cy="425451"/>
                </a:xfrm>
                <a:prstGeom prst="line">
                  <a:avLst/>
                </a:prstGeom>
                <a:ln w="57150" cmpd="sng">
                  <a:noFill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9" name="Group 68"/>
              <p:cNvGrpSpPr/>
              <p:nvPr/>
            </p:nvGrpSpPr>
            <p:grpSpPr>
              <a:xfrm>
                <a:off x="4786249" y="691254"/>
                <a:ext cx="2093250" cy="2271825"/>
                <a:chOff x="4762729" y="644221"/>
                <a:chExt cx="2093250" cy="2271825"/>
              </a:xfrm>
            </p:grpSpPr>
            <p:sp>
              <p:nvSpPr>
                <p:cNvPr id="82" name="Rectangle 81"/>
                <p:cNvSpPr/>
                <p:nvPr/>
              </p:nvSpPr>
              <p:spPr>
                <a:xfrm>
                  <a:off x="6313887" y="1039081"/>
                  <a:ext cx="328287" cy="20736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5727084" y="644221"/>
                  <a:ext cx="1128895" cy="4148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camera</a:t>
                  </a:r>
                </a:p>
              </p:txBody>
            </p:sp>
            <p:cxnSp>
              <p:nvCxnSpPr>
                <p:cNvPr id="85" name="Straight Arrow Connector 84"/>
                <p:cNvCxnSpPr/>
                <p:nvPr/>
              </p:nvCxnSpPr>
              <p:spPr>
                <a:xfrm flipV="1">
                  <a:off x="5268402" y="1142761"/>
                  <a:ext cx="328435" cy="1773285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 flipH="1">
                  <a:off x="5424054" y="995881"/>
                  <a:ext cx="319649" cy="233280"/>
                </a:xfrm>
                <a:prstGeom prst="line">
                  <a:avLst/>
                </a:prstGeom>
                <a:ln w="38100" cmpd="sng">
                  <a:solidFill>
                    <a:srgbClr val="7F7F7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Arrow Connector 88"/>
                <p:cNvCxnSpPr>
                  <a:endCxn id="82" idx="1"/>
                </p:cNvCxnSpPr>
                <p:nvPr/>
              </p:nvCxnSpPr>
              <p:spPr>
                <a:xfrm>
                  <a:off x="5614116" y="1142761"/>
                  <a:ext cx="699771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Arrow Connector 100"/>
                <p:cNvCxnSpPr/>
                <p:nvPr/>
              </p:nvCxnSpPr>
              <p:spPr>
                <a:xfrm flipV="1">
                  <a:off x="4762729" y="1201095"/>
                  <a:ext cx="763071" cy="1127039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1" name="TextBox 80"/>
            <p:cNvSpPr txBox="1"/>
            <p:nvPr/>
          </p:nvSpPr>
          <p:spPr>
            <a:xfrm>
              <a:off x="9922917" y="2213884"/>
              <a:ext cx="1370731" cy="46166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C5C7"/>
                  </a:solidFill>
                </a:rPr>
                <a:t>scintillator screen </a:t>
              </a:r>
              <a:r>
                <a:rPr lang="en-US" sz="1200" dirty="0" err="1">
                  <a:solidFill>
                    <a:srgbClr val="00C5C7"/>
                  </a:solidFill>
                </a:rPr>
                <a:t>Lanex</a:t>
              </a:r>
              <a:r>
                <a:rPr lang="en-US" sz="1200" dirty="0">
                  <a:solidFill>
                    <a:srgbClr val="00C5C7"/>
                  </a:solidFill>
                </a:rPr>
                <a:t>, 1m x 6cm</a:t>
              </a: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05594" y="5522908"/>
            <a:ext cx="111306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Electrons will be accelerated in the plasma. To measure the energy the electrons pass through a </a:t>
            </a:r>
            <a:r>
              <a:rPr lang="en-US" b="1" dirty="0"/>
              <a:t>dipole spectrometer and the dispersed electron impact on the  scintillator screen.</a:t>
            </a:r>
          </a:p>
          <a:p>
            <a:r>
              <a:rPr lang="en-US" dirty="0"/>
              <a:t>The resulting light is collected with an intensified CCD camera.</a:t>
            </a:r>
          </a:p>
        </p:txBody>
      </p:sp>
      <p:pic>
        <p:nvPicPr>
          <p:cNvPr id="6" name="Google Shape;10;p1">
            <a:extLst>
              <a:ext uri="{FF2B5EF4-FFF2-40B4-BE49-F238E27FC236}">
                <a16:creationId xmlns:a16="http://schemas.microsoft.com/office/drawing/2014/main" id="{CB30BA58-AABD-8121-1D85-813DA28ECD7A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9;p1">
            <a:extLst>
              <a:ext uri="{FF2B5EF4-FFF2-40B4-BE49-F238E27FC236}">
                <a16:creationId xmlns:a16="http://schemas.microsoft.com/office/drawing/2014/main" id="{62E24F73-C932-6555-DF1A-37CABB1FD82C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67333BF-5EAD-80AC-8AB6-C42EA8884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2200571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81CA7F9A-F867-AC96-7A2A-F2F0815BDA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017" y="745695"/>
            <a:ext cx="3485066" cy="16654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9868"/>
            <a:ext cx="12096508" cy="717134"/>
          </a:xfrm>
        </p:spPr>
        <p:txBody>
          <a:bodyPr>
            <a:normAutofit/>
          </a:bodyPr>
          <a:lstStyle/>
          <a:p>
            <a:r>
              <a:rPr lang="en-US" sz="3600" dirty="0"/>
              <a:t>Milestone Result: Seeded Self-Modulation of the Proton Bunch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15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386005" y="1981613"/>
            <a:ext cx="11370764" cy="3431885"/>
            <a:chOff x="0" y="935633"/>
            <a:chExt cx="12192000" cy="3860968"/>
          </a:xfrm>
        </p:grpSpPr>
        <p:pic>
          <p:nvPicPr>
            <p:cNvPr id="32" name="Shape 58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0" y="1089034"/>
              <a:ext cx="12192000" cy="37075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" name="Shape 582"/>
            <p:cNvPicPr preferRelativeResize="0"/>
            <p:nvPr/>
          </p:nvPicPr>
          <p:blipFill>
            <a:blip r:embed="rId5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66700" y="935633"/>
              <a:ext cx="1606248" cy="4064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TextBox 4"/>
          <p:cNvSpPr txBox="1"/>
          <p:nvPr/>
        </p:nvSpPr>
        <p:spPr>
          <a:xfrm>
            <a:off x="189774" y="3723566"/>
            <a:ext cx="1150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AWAKE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collaboration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9138964" y="1141816"/>
            <a:ext cx="2441531" cy="762405"/>
            <a:chOff x="573088" y="2062921"/>
            <a:chExt cx="2827130" cy="1182554"/>
          </a:xfrm>
        </p:grpSpPr>
        <p:grpSp>
          <p:nvGrpSpPr>
            <p:cNvPr id="13" name="Group 12"/>
            <p:cNvGrpSpPr/>
            <p:nvPr/>
          </p:nvGrpSpPr>
          <p:grpSpPr>
            <a:xfrm>
              <a:off x="850349" y="2062921"/>
              <a:ext cx="2495548" cy="1167780"/>
              <a:chOff x="1004957" y="3189355"/>
              <a:chExt cx="2495548" cy="1167780"/>
            </a:xfrm>
          </p:grpSpPr>
          <p:sp>
            <p:nvSpPr>
              <p:cNvPr id="15" name="Rectangle 14"/>
              <p:cNvSpPr/>
              <p:nvPr/>
            </p:nvSpPr>
            <p:spPr bwMode="auto">
              <a:xfrm>
                <a:off x="1047612" y="3551445"/>
                <a:ext cx="1358348" cy="750956"/>
              </a:xfrm>
              <a:prstGeom prst="rect">
                <a:avLst/>
              </a:prstGeom>
              <a:solidFill>
                <a:srgbClr val="67A2D8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6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1216" y="3555999"/>
                <a:ext cx="2429289" cy="761999"/>
              </a:xfrm>
              <a:prstGeom prst="rect">
                <a:avLst/>
              </a:prstGeom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2847003" y="3597966"/>
                <a:ext cx="629614" cy="4057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>
                    <a:solidFill>
                      <a:srgbClr val="79B3DC"/>
                    </a:solidFill>
                  </a:rPr>
                  <a:t>Vapor</a:t>
                </a:r>
              </a:p>
            </p:txBody>
          </p:sp>
          <p:cxnSp>
            <p:nvCxnSpPr>
              <p:cNvPr id="18" name="Straight Connector 17"/>
              <p:cNvCxnSpPr/>
              <p:nvPr/>
            </p:nvCxnSpPr>
            <p:spPr bwMode="auto">
              <a:xfrm>
                <a:off x="1047750" y="4311650"/>
                <a:ext cx="2409825" cy="1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 rot="5400000" flipH="1" flipV="1">
                <a:off x="1993348" y="3872396"/>
                <a:ext cx="850348" cy="1588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0" name="TextBox 19"/>
              <p:cNvSpPr txBox="1"/>
              <p:nvPr/>
            </p:nvSpPr>
            <p:spPr>
              <a:xfrm>
                <a:off x="1004957" y="3511825"/>
                <a:ext cx="689011" cy="4057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>
                    <a:solidFill>
                      <a:schemeClr val="bg1"/>
                    </a:solidFill>
                  </a:rPr>
                  <a:t>Plasma</a:t>
                </a:r>
              </a:p>
            </p:txBody>
          </p:sp>
          <p:cxnSp>
            <p:nvCxnSpPr>
              <p:cNvPr id="21" name="Straight Arrow Connector 20"/>
              <p:cNvCxnSpPr/>
              <p:nvPr/>
            </p:nvCxnSpPr>
            <p:spPr bwMode="auto">
              <a:xfrm>
                <a:off x="2429565" y="3600174"/>
                <a:ext cx="365760" cy="158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22" name="TextBox 21"/>
              <p:cNvSpPr txBox="1"/>
              <p:nvPr/>
            </p:nvSpPr>
            <p:spPr>
              <a:xfrm>
                <a:off x="2118142" y="3189355"/>
                <a:ext cx="570216" cy="4057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>
                    <a:solidFill>
                      <a:srgbClr val="0000FF"/>
                    </a:solidFill>
                  </a:rPr>
                  <a:t>Laser</a:t>
                </a: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 bwMode="auto">
              <a:xfrm>
                <a:off x="2703438" y="3962391"/>
                <a:ext cx="365760" cy="158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24" name="TextBox 23"/>
              <p:cNvSpPr txBox="1"/>
              <p:nvPr/>
            </p:nvSpPr>
            <p:spPr>
              <a:xfrm>
                <a:off x="2438400" y="3951356"/>
                <a:ext cx="362324" cy="4057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 err="1">
                    <a:solidFill>
                      <a:srgbClr val="FF0000"/>
                    </a:solidFill>
                  </a:rPr>
                  <a:t>p</a:t>
                </a:r>
                <a:r>
                  <a:rPr lang="en-US" sz="1050" baseline="30000" dirty="0">
                    <a:solidFill>
                      <a:srgbClr val="FF0000"/>
                    </a:solidFill>
                  </a:rPr>
                  <a:t>+</a:t>
                </a:r>
              </a:p>
            </p:txBody>
          </p:sp>
        </p:grpSp>
        <p:sp>
          <p:nvSpPr>
            <p:cNvPr id="14" name="Rectangle 13"/>
            <p:cNvSpPr/>
            <p:nvPr/>
          </p:nvSpPr>
          <p:spPr bwMode="auto">
            <a:xfrm>
              <a:off x="573088" y="2118142"/>
              <a:ext cx="2827130" cy="1127333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2611394-56C8-6B42-B1C2-B3102CB261AD}"/>
              </a:ext>
            </a:extLst>
          </p:cNvPr>
          <p:cNvSpPr txBox="1"/>
          <p:nvPr/>
        </p:nvSpPr>
        <p:spPr>
          <a:xfrm>
            <a:off x="6922560" y="5419040"/>
            <a:ext cx="4834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AWAKE Collaboration,  </a:t>
            </a:r>
            <a:r>
              <a:rPr lang="hu-HU" sz="800" dirty="0"/>
              <a:t>Phys. Rev. Lett. 122, 054802 (2019).</a:t>
            </a:r>
          </a:p>
          <a:p>
            <a:r>
              <a:rPr lang="en-US" sz="800" dirty="0"/>
              <a:t>M. Turner et al. (AWAKE Collaboration), ‘</a:t>
            </a:r>
            <a:r>
              <a:rPr lang="hu-HU" sz="800" dirty="0" err="1"/>
              <a:t>Phys</a:t>
            </a:r>
            <a:r>
              <a:rPr lang="hu-HU" sz="800" dirty="0"/>
              <a:t>. </a:t>
            </a:r>
            <a:r>
              <a:rPr lang="hu-HU" sz="800" dirty="0" err="1"/>
              <a:t>Rev</a:t>
            </a:r>
            <a:r>
              <a:rPr lang="hu-HU" sz="800" dirty="0"/>
              <a:t>. Lett. 122, 054801</a:t>
            </a:r>
            <a:r>
              <a:rPr lang="en-US" sz="800" dirty="0"/>
              <a:t> (2019).</a:t>
            </a:r>
          </a:p>
          <a:p>
            <a:r>
              <a:rPr lang="en-GB" sz="800" dirty="0"/>
              <a:t>M. Turner, P. </a:t>
            </a:r>
            <a:r>
              <a:rPr lang="en-GB" sz="800" dirty="0" err="1"/>
              <a:t>Muggli</a:t>
            </a:r>
            <a:r>
              <a:rPr lang="en-GB" sz="800" dirty="0"/>
              <a:t> et al. (AWAKE Collaboration), Phys. Rev. Accel. Beams 23, 081302 (2020)</a:t>
            </a:r>
          </a:p>
          <a:p>
            <a:r>
              <a:rPr lang="en-GB" sz="800" dirty="0"/>
              <a:t>F. </a:t>
            </a:r>
            <a:r>
              <a:rPr lang="en-GB" sz="800" dirty="0" err="1"/>
              <a:t>Braunmueller</a:t>
            </a:r>
            <a:r>
              <a:rPr lang="en-GB" sz="800" dirty="0"/>
              <a:t>, T. </a:t>
            </a:r>
            <a:r>
              <a:rPr lang="en-GB" sz="800" dirty="0" err="1"/>
              <a:t>Nechaeva</a:t>
            </a:r>
            <a:r>
              <a:rPr lang="en-GB" sz="800" dirty="0"/>
              <a:t> et al. (AWAKE Collaboration), Phys. Rev. Lett. July 30 (2020).</a:t>
            </a:r>
          </a:p>
          <a:p>
            <a:r>
              <a:rPr lang="en-GB" sz="800" dirty="0"/>
              <a:t>A.A. </a:t>
            </a:r>
            <a:r>
              <a:rPr lang="en-GB" sz="800" dirty="0" err="1"/>
              <a:t>Gorn</a:t>
            </a:r>
            <a:r>
              <a:rPr lang="en-GB" sz="800" dirty="0"/>
              <a:t>, M. Turner et al. (AWAKE Collaboration), Plasma Phys. Control Fusion, Vol. 62, Nr 12 (2020).</a:t>
            </a:r>
          </a:p>
          <a:p>
            <a:r>
              <a:rPr lang="en-GB" sz="800" dirty="0"/>
              <a:t>F. </a:t>
            </a:r>
            <a:r>
              <a:rPr lang="en-GB" sz="800" dirty="0" err="1"/>
              <a:t>Batsch</a:t>
            </a:r>
            <a:r>
              <a:rPr lang="en-GB" sz="800" dirty="0"/>
              <a:t>, P. </a:t>
            </a:r>
            <a:r>
              <a:rPr lang="en-GB" sz="800" dirty="0" err="1"/>
              <a:t>Muggli</a:t>
            </a:r>
            <a:r>
              <a:rPr lang="en-GB" sz="800" dirty="0"/>
              <a:t> et al. (AWAKE Collaboration), Phys. Rev. Lett. 126, 164802  (2021).</a:t>
            </a:r>
            <a:endParaRPr lang="hu-HU" sz="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3E33A5-4E78-B591-9896-097944485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33FF4F-CBB9-AFE9-008B-419FAC9E8194}"/>
              </a:ext>
            </a:extLst>
          </p:cNvPr>
          <p:cNvSpPr txBox="1"/>
          <p:nvPr/>
        </p:nvSpPr>
        <p:spPr>
          <a:xfrm>
            <a:off x="4657725" y="888051"/>
            <a:ext cx="35669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è"/>
            </a:pPr>
            <a:r>
              <a:rPr lang="en-GB" dirty="0">
                <a:sym typeface="Wingdings" pitchFamily="2" charset="2"/>
              </a:rPr>
              <a:t>R</a:t>
            </a:r>
            <a:r>
              <a:rPr lang="en-CH" dirty="0">
                <a:sym typeface="Wingdings" pitchFamily="2" charset="2"/>
              </a:rPr>
              <a:t>each high-amplitude wakefields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GB" dirty="0">
                <a:sym typeface="Wingdings" pitchFamily="2" charset="2"/>
              </a:rPr>
              <a:t>P</a:t>
            </a:r>
            <a:r>
              <a:rPr lang="en-CH" dirty="0">
                <a:sym typeface="Wingdings" pitchFamily="2" charset="2"/>
              </a:rPr>
              <a:t>hase-stable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CH" dirty="0">
                <a:sym typeface="Wingdings" pitchFamily="2" charset="2"/>
              </a:rPr>
              <a:t>reproducible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80614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2A59288-D91F-6021-9354-69B4B3C7A42B}"/>
              </a:ext>
            </a:extLst>
          </p:cNvPr>
          <p:cNvGrpSpPr/>
          <p:nvPr/>
        </p:nvGrpSpPr>
        <p:grpSpPr>
          <a:xfrm>
            <a:off x="105692" y="1548933"/>
            <a:ext cx="5257416" cy="3608693"/>
            <a:chOff x="322534" y="898400"/>
            <a:chExt cx="7252701" cy="5003362"/>
          </a:xfrm>
        </p:grpSpPr>
        <p:pic>
          <p:nvPicPr>
            <p:cNvPr id="571" name="Google Shape;571;p66"/>
            <p:cNvPicPr preferRelativeResize="0"/>
            <p:nvPr/>
          </p:nvPicPr>
          <p:blipFill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2534" y="898400"/>
              <a:ext cx="7252701" cy="24461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2" name="Google Shape;572;p66"/>
            <p:cNvPicPr preferRelativeResize="0"/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2534" y="3446134"/>
              <a:ext cx="7252701" cy="245562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73" name="Google Shape;573;p66"/>
          <p:cNvSpPr txBox="1"/>
          <p:nvPr/>
        </p:nvSpPr>
        <p:spPr>
          <a:xfrm>
            <a:off x="5285824" y="1769886"/>
            <a:ext cx="1628683" cy="1061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dirty="0"/>
              <a:t>No accelerated electrons</a:t>
            </a:r>
            <a:endParaRPr dirty="0"/>
          </a:p>
        </p:txBody>
      </p:sp>
      <p:sp>
        <p:nvSpPr>
          <p:cNvPr id="574" name="Google Shape;574;p66"/>
          <p:cNvSpPr txBox="1"/>
          <p:nvPr/>
        </p:nvSpPr>
        <p:spPr>
          <a:xfrm>
            <a:off x="5431305" y="3711261"/>
            <a:ext cx="1397589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dirty="0"/>
              <a:t>Accelerated electrons</a:t>
            </a:r>
            <a:endParaRPr dirty="0"/>
          </a:p>
        </p:txBody>
      </p:sp>
      <p:cxnSp>
        <p:nvCxnSpPr>
          <p:cNvPr id="575" name="Google Shape;575;p66"/>
          <p:cNvCxnSpPr>
            <a:cxnSpLocks/>
          </p:cNvCxnSpPr>
          <p:nvPr/>
        </p:nvCxnSpPr>
        <p:spPr>
          <a:xfrm flipH="1" flipV="1">
            <a:off x="4552720" y="4194301"/>
            <a:ext cx="933680" cy="2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577" name="Google Shape;577;p66"/>
          <p:cNvCxnSpPr>
            <a:cxnSpLocks/>
          </p:cNvCxnSpPr>
          <p:nvPr/>
        </p:nvCxnSpPr>
        <p:spPr>
          <a:xfrm flipV="1">
            <a:off x="3287730" y="5025707"/>
            <a:ext cx="1116477" cy="34718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78" name="Google Shape;578;p66"/>
          <p:cNvSpPr txBox="1"/>
          <p:nvPr/>
        </p:nvSpPr>
        <p:spPr>
          <a:xfrm>
            <a:off x="2630741" y="5280307"/>
            <a:ext cx="2451732" cy="634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600" dirty="0"/>
              <a:t>Convert pixel-size and dipole setting to energy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6FB228-F2FE-DD6B-DE8D-FAA5A681AA22}"/>
              </a:ext>
            </a:extLst>
          </p:cNvPr>
          <p:cNvGrpSpPr/>
          <p:nvPr/>
        </p:nvGrpSpPr>
        <p:grpSpPr>
          <a:xfrm>
            <a:off x="6483368" y="1232665"/>
            <a:ext cx="5602940" cy="4364722"/>
            <a:chOff x="6483368" y="1232665"/>
            <a:chExt cx="5602940" cy="436472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7F51003-2735-0884-D0A8-72368DF03DAF}"/>
                </a:ext>
              </a:extLst>
            </p:cNvPr>
            <p:cNvGrpSpPr/>
            <p:nvPr/>
          </p:nvGrpSpPr>
          <p:grpSpPr>
            <a:xfrm>
              <a:off x="6483368" y="1232665"/>
              <a:ext cx="5602940" cy="4364722"/>
              <a:chOff x="6483368" y="1232665"/>
              <a:chExt cx="5602940" cy="4364722"/>
            </a:xfrm>
          </p:grpSpPr>
          <p:sp>
            <p:nvSpPr>
              <p:cNvPr id="5" name="Content Placeholder 3">
                <a:extLst>
                  <a:ext uri="{FF2B5EF4-FFF2-40B4-BE49-F238E27FC236}">
                    <a16:creationId xmlns:a16="http://schemas.microsoft.com/office/drawing/2014/main" id="{1AC02812-553B-C7BC-986F-FF9662E6831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10114" y="1232665"/>
                <a:ext cx="4881835" cy="798287"/>
              </a:xfrm>
              <a:prstGeom prst="rect">
                <a:avLst/>
              </a:prstGeom>
              <a:ln w="19050" cmpd="sng">
                <a:solidFill>
                  <a:srgbClr val="FF0000"/>
                </a:solidFill>
              </a:ln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1155CC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dirty="0">
                    <a:solidFill>
                      <a:srgbClr val="1155CC"/>
                    </a:solidFill>
                  </a:rPr>
                  <a:t>Acceleration up to 2 GeV </a:t>
                </a:r>
                <a:r>
                  <a:rPr lang="en-US" sz="1600" dirty="0">
                    <a:solidFill>
                      <a:srgbClr val="1155CC"/>
                    </a:solidFill>
                  </a:rPr>
                  <a:t>has been achieved. </a:t>
                </a:r>
              </a:p>
              <a:p>
                <a:r>
                  <a:rPr lang="en-US" sz="1600" dirty="0">
                    <a:solidFill>
                      <a:srgbClr val="1155CC"/>
                    </a:solidFill>
                  </a:rPr>
                  <a:t>Charge capture up to 20%. </a:t>
                </a:r>
              </a:p>
            </p:txBody>
          </p:sp>
          <p:pic>
            <p:nvPicPr>
              <p:cNvPr id="8" name="Picture 7" descr="e-plot.png">
                <a:extLst>
                  <a:ext uri="{FF2B5EF4-FFF2-40B4-BE49-F238E27FC236}">
                    <a16:creationId xmlns:a16="http://schemas.microsoft.com/office/drawing/2014/main" id="{337E63FF-E9FF-6184-2CB8-33807BFC4C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83368" y="1953476"/>
                <a:ext cx="5602940" cy="3643911"/>
              </a:xfrm>
              <a:prstGeom prst="rect">
                <a:avLst/>
              </a:prstGeom>
            </p:spPr>
          </p:pic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DC72FE1-1C03-AD81-A4E2-32757D2CC6F6}"/>
                </a:ext>
              </a:extLst>
            </p:cNvPr>
            <p:cNvSpPr txBox="1"/>
            <p:nvPr/>
          </p:nvSpPr>
          <p:spPr>
            <a:xfrm>
              <a:off x="6824366" y="5244224"/>
              <a:ext cx="43935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i="1" dirty="0"/>
                <a:t>E. </a:t>
              </a:r>
              <a:r>
                <a:rPr lang="en-US" sz="1000" i="1" dirty="0" err="1"/>
                <a:t>Adli</a:t>
              </a:r>
              <a:r>
                <a:rPr lang="en-US" sz="1000" i="1" dirty="0"/>
                <a:t> et al. (AWAKE Collaboration), </a:t>
              </a:r>
              <a:r>
                <a:rPr lang="en-US" sz="1000" b="1" i="1" dirty="0"/>
                <a:t>Nature 561</a:t>
              </a:r>
              <a:r>
                <a:rPr lang="en-US" sz="1000" i="1" dirty="0"/>
                <a:t>, 363–367 (2018) </a:t>
              </a:r>
              <a:endParaRPr lang="en-US" sz="1000" b="1" i="1" dirty="0"/>
            </a:p>
          </p:txBody>
        </p:sp>
      </p:grpSp>
      <p:pic>
        <p:nvPicPr>
          <p:cNvPr id="9" name="Google Shape;10;p1">
            <a:extLst>
              <a:ext uri="{FF2B5EF4-FFF2-40B4-BE49-F238E27FC236}">
                <a16:creationId xmlns:a16="http://schemas.microsoft.com/office/drawing/2014/main" id="{5C05C7A3-6FF1-483C-82BE-C930B7F4A3C4}"/>
              </a:ext>
            </a:extLst>
          </p:cNvPr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9;p1">
            <a:extLst>
              <a:ext uri="{FF2B5EF4-FFF2-40B4-BE49-F238E27FC236}">
                <a16:creationId xmlns:a16="http://schemas.microsoft.com/office/drawing/2014/main" id="{4C21A462-9694-0BB3-5041-0DDE87E84963}"/>
              </a:ext>
            </a:extLst>
          </p:cNvPr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A413965-E33E-BBF5-83A6-83057B1FED39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>
                <a:solidFill>
                  <a:srgbClr val="898989"/>
                </a:solidFill>
              </a:rPr>
              <a:t>E. Gschwendtner, CERN</a:t>
            </a:r>
            <a:endParaRPr lang="en-US" sz="1200" dirty="0">
              <a:solidFill>
                <a:srgbClr val="898989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94DD31-DAD7-D72A-CCCD-45B82E843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526" y="125550"/>
            <a:ext cx="10414000" cy="704611"/>
          </a:xfrm>
        </p:spPr>
        <p:txBody>
          <a:bodyPr>
            <a:normAutofit fontScale="90000"/>
          </a:bodyPr>
          <a:lstStyle/>
          <a:p>
            <a:r>
              <a:rPr lang="en-CH" dirty="0"/>
              <a:t>Milestone Result: Electron Acceleration to 2 GeV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77C429-26B6-D603-E179-F577AA18CA40}"/>
              </a:ext>
            </a:extLst>
          </p:cNvPr>
          <p:cNvSpPr txBox="1"/>
          <p:nvPr/>
        </p:nvSpPr>
        <p:spPr>
          <a:xfrm>
            <a:off x="421860" y="1004881"/>
            <a:ext cx="130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Run 1, 2018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D5D143D-2D2A-2B18-F01D-64A032676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008" y="337613"/>
            <a:ext cx="11601450" cy="999547"/>
          </a:xfrm>
        </p:spPr>
        <p:txBody>
          <a:bodyPr>
            <a:normAutofit fontScale="90000"/>
          </a:bodyPr>
          <a:lstStyle/>
          <a:p>
            <a:r>
              <a:rPr lang="en-CH" dirty="0"/>
              <a:t>Recent Milestone: Increase in Accelerated Electron Energy and Accelerating Gradient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238689C-E2EF-E5D1-8134-3BCE8D3215D2}"/>
              </a:ext>
            </a:extLst>
          </p:cNvPr>
          <p:cNvGrpSpPr/>
          <p:nvPr/>
        </p:nvGrpSpPr>
        <p:grpSpPr>
          <a:xfrm>
            <a:off x="10633035" y="2285423"/>
            <a:ext cx="1039067" cy="1597550"/>
            <a:chOff x="10693405" y="1813935"/>
            <a:chExt cx="1039067" cy="159755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7BF5E2A-9D1D-D5D5-6553-A5755F1D285E}"/>
                </a:ext>
              </a:extLst>
            </p:cNvPr>
            <p:cNvSpPr txBox="1"/>
            <p:nvPr/>
          </p:nvSpPr>
          <p:spPr>
            <a:xfrm>
              <a:off x="10693405" y="1813935"/>
              <a:ext cx="1039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0432FF"/>
                  </a:solidFill>
                </a:rPr>
                <a:t>1.73 GeV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C13304C-C71E-7ED3-4D3D-2621C74EA42C}"/>
                </a:ext>
              </a:extLst>
            </p:cNvPr>
            <p:cNvSpPr txBox="1"/>
            <p:nvPr/>
          </p:nvSpPr>
          <p:spPr>
            <a:xfrm>
              <a:off x="10693405" y="3042153"/>
              <a:ext cx="1039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FF0000"/>
                  </a:solidFill>
                </a:rPr>
                <a:t>1.04 GeV</a:t>
              </a:r>
            </a:p>
          </p:txBody>
        </p:sp>
        <p:sp>
          <p:nvSpPr>
            <p:cNvPr id="16" name="Up Arrow 15">
              <a:extLst>
                <a:ext uri="{FF2B5EF4-FFF2-40B4-BE49-F238E27FC236}">
                  <a16:creationId xmlns:a16="http://schemas.microsoft.com/office/drawing/2014/main" id="{8B8FF78D-64CE-CFE1-6110-5BE7326ABA19}"/>
                </a:ext>
              </a:extLst>
            </p:cNvPr>
            <p:cNvSpPr/>
            <p:nvPr/>
          </p:nvSpPr>
          <p:spPr>
            <a:xfrm>
              <a:off x="11212938" y="2183267"/>
              <a:ext cx="151905" cy="858886"/>
            </a:xfrm>
            <a:prstGeom prst="up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93C4979-0C8D-F94B-B971-BD264FB922E5}"/>
              </a:ext>
            </a:extLst>
          </p:cNvPr>
          <p:cNvGrpSpPr/>
          <p:nvPr/>
        </p:nvGrpSpPr>
        <p:grpSpPr>
          <a:xfrm>
            <a:off x="5117390" y="1695219"/>
            <a:ext cx="5576016" cy="4442839"/>
            <a:chOff x="5117390" y="1233817"/>
            <a:chExt cx="5576016" cy="444283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EC780E8-E681-BB2E-3BDE-5E15B977C88D}"/>
                </a:ext>
              </a:extLst>
            </p:cNvPr>
            <p:cNvGrpSpPr/>
            <p:nvPr/>
          </p:nvGrpSpPr>
          <p:grpSpPr>
            <a:xfrm>
              <a:off x="5117390" y="1233817"/>
              <a:ext cx="5576016" cy="4442839"/>
              <a:chOff x="8056768" y="576592"/>
              <a:chExt cx="3504031" cy="2599235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F5F6D28-7062-4FF0-3BF2-836C9889936B}"/>
                  </a:ext>
                </a:extLst>
              </p:cNvPr>
              <p:cNvSpPr txBox="1"/>
              <p:nvPr/>
            </p:nvSpPr>
            <p:spPr>
              <a:xfrm>
                <a:off x="8289893" y="2833711"/>
                <a:ext cx="3270906" cy="3421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rgbClr val="1155CC"/>
                    </a:solidFill>
                  </a:rPr>
                  <a:t>W</a:t>
                </a:r>
                <a:r>
                  <a:rPr lang="en-CH" sz="1600" dirty="0">
                    <a:solidFill>
                      <a:srgbClr val="1155CC"/>
                    </a:solidFill>
                  </a:rPr>
                  <a:t>ithout/with density step: </a:t>
                </a:r>
                <a:r>
                  <a:rPr lang="en-CH" sz="1600" dirty="0">
                    <a:solidFill>
                      <a:srgbClr val="1155CC"/>
                    </a:solidFill>
                    <a:sym typeface="Wingdings" pitchFamily="2" charset="2"/>
                  </a:rPr>
                  <a:t> </a:t>
                </a:r>
                <a:r>
                  <a:rPr lang="en-GB" sz="1600" dirty="0">
                    <a:solidFill>
                      <a:srgbClr val="1155CC"/>
                    </a:solidFill>
                  </a:rPr>
                  <a:t>C</a:t>
                </a:r>
                <a:r>
                  <a:rPr lang="en-CH" sz="1600" dirty="0">
                    <a:solidFill>
                      <a:srgbClr val="1155CC"/>
                    </a:solidFill>
                  </a:rPr>
                  <a:t>lear increase in final energy and in accelerating gradient</a:t>
                </a: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CC5BDDBC-F164-483D-232A-81B7E76B6B6A}"/>
                  </a:ext>
                </a:extLst>
              </p:cNvPr>
              <p:cNvGrpSpPr/>
              <p:nvPr/>
            </p:nvGrpSpPr>
            <p:grpSpPr>
              <a:xfrm>
                <a:off x="8056768" y="576592"/>
                <a:ext cx="3504031" cy="2209531"/>
                <a:chOff x="8056768" y="576592"/>
                <a:chExt cx="3504031" cy="2209531"/>
              </a:xfrm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B41CD644-D4C3-59A5-4450-EF9BEC5A650C}"/>
                    </a:ext>
                  </a:extLst>
                </p:cNvPr>
                <p:cNvGrpSpPr/>
                <p:nvPr/>
              </p:nvGrpSpPr>
              <p:grpSpPr>
                <a:xfrm>
                  <a:off x="8056768" y="576592"/>
                  <a:ext cx="3504031" cy="2115895"/>
                  <a:chOff x="8056769" y="919604"/>
                  <a:chExt cx="3504031" cy="2115895"/>
                </a:xfrm>
              </p:grpSpPr>
              <p:pic>
                <p:nvPicPr>
                  <p:cNvPr id="11" name="Picture 10" descr="A graph of a number of objects&#10;&#10;Description automatically generated with medium confidence">
                    <a:extLst>
                      <a:ext uri="{FF2B5EF4-FFF2-40B4-BE49-F238E27FC236}">
                        <a16:creationId xmlns:a16="http://schemas.microsoft.com/office/drawing/2014/main" id="{B3E73430-1834-8DEF-3ED4-2C90470F218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056769" y="919604"/>
                    <a:ext cx="3504031" cy="2115895"/>
                  </a:xfrm>
                  <a:prstGeom prst="rect">
                    <a:avLst/>
                  </a:prstGeom>
                </p:spPr>
              </p:pic>
              <p:sp>
                <p:nvSpPr>
                  <p:cNvPr id="12" name="TextBox 11">
                    <a:extLst>
                      <a:ext uri="{FF2B5EF4-FFF2-40B4-BE49-F238E27FC236}">
                        <a16:creationId xmlns:a16="http://schemas.microsoft.com/office/drawing/2014/main" id="{9146CC57-C267-696E-9CE2-1AA89FC12512}"/>
                      </a:ext>
                    </a:extLst>
                  </p:cNvPr>
                  <p:cNvSpPr txBox="1"/>
                  <p:nvPr/>
                </p:nvSpPr>
                <p:spPr>
                  <a:xfrm rot="19862860">
                    <a:off x="8859809" y="1652458"/>
                    <a:ext cx="129484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dirty="0">
                        <a:solidFill>
                          <a:srgbClr val="0432FF"/>
                        </a:solidFill>
                      </a:rPr>
                      <a:t>365 MeV/m</a:t>
                    </a:r>
                  </a:p>
                </p:txBody>
              </p:sp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99069547-5345-B199-8E97-822D7B801FEE}"/>
                      </a:ext>
                    </a:extLst>
                  </p:cNvPr>
                  <p:cNvSpPr txBox="1"/>
                  <p:nvPr/>
                </p:nvSpPr>
                <p:spPr>
                  <a:xfrm rot="20894065">
                    <a:off x="9699601" y="2195189"/>
                    <a:ext cx="129484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dirty="0">
                        <a:solidFill>
                          <a:srgbClr val="FF0000"/>
                        </a:solidFill>
                      </a:rPr>
                      <a:t>211 MeV/m</a:t>
                    </a:r>
                  </a:p>
                </p:txBody>
              </p:sp>
            </p:grp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5997C076-AD8E-C1F1-3AEA-CDCF42E5A619}"/>
                    </a:ext>
                  </a:extLst>
                </p:cNvPr>
                <p:cNvSpPr txBox="1"/>
                <p:nvPr/>
              </p:nvSpPr>
              <p:spPr>
                <a:xfrm>
                  <a:off x="8715559" y="2624068"/>
                  <a:ext cx="2652700" cy="162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/>
                    <a:t>E</a:t>
                  </a:r>
                  <a:r>
                    <a:rPr lang="en-CH" sz="1200" dirty="0"/>
                    <a:t>nergy of e- emerging from plasma at various lengths</a:t>
                  </a:r>
                </a:p>
              </p:txBody>
            </p:sp>
          </p:grp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5320D6-7783-B4D1-14D2-AF9DE9F75520}"/>
                </a:ext>
              </a:extLst>
            </p:cNvPr>
            <p:cNvSpPr txBox="1"/>
            <p:nvPr/>
          </p:nvSpPr>
          <p:spPr>
            <a:xfrm>
              <a:off x="9125749" y="3889221"/>
              <a:ext cx="11383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600" dirty="0"/>
                <a:t>preliminary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49ACBA6-4524-2FAE-DE1C-B53B17557C28}"/>
              </a:ext>
            </a:extLst>
          </p:cNvPr>
          <p:cNvGrpSpPr/>
          <p:nvPr/>
        </p:nvGrpSpPr>
        <p:grpSpPr>
          <a:xfrm>
            <a:off x="439850" y="2916153"/>
            <a:ext cx="3600933" cy="1933639"/>
            <a:chOff x="4949083" y="3650956"/>
            <a:chExt cx="2731785" cy="1397893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450D041-8C72-06A6-FDDE-8580667079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49083" y="3650956"/>
              <a:ext cx="2731785" cy="1397893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A80BD4-CD42-3912-FB0E-756655984C4C}"/>
                </a:ext>
              </a:extLst>
            </p:cNvPr>
            <p:cNvSpPr txBox="1"/>
            <p:nvPr/>
          </p:nvSpPr>
          <p:spPr>
            <a:xfrm>
              <a:off x="6590505" y="3664052"/>
              <a:ext cx="974092" cy="2385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60" dirty="0"/>
                <a:t>n</a:t>
              </a:r>
              <a:r>
                <a:rPr lang="en-US" sz="1260" baseline="-25000" dirty="0"/>
                <a:t>e0</a:t>
              </a:r>
              <a:r>
                <a:rPr lang="en-US" sz="1260" dirty="0"/>
                <a:t>=2x10</a:t>
              </a:r>
              <a:r>
                <a:rPr lang="en-US" sz="1260" baseline="30000" dirty="0"/>
                <a:t>14</a:t>
              </a:r>
              <a:r>
                <a:rPr lang="en-US" sz="1260" dirty="0"/>
                <a:t>cm</a:t>
              </a:r>
              <a:r>
                <a:rPr lang="en-US" sz="1260" baseline="30000" dirty="0"/>
                <a:t>-3</a:t>
              </a:r>
              <a:endParaRPr lang="en-GB" sz="1260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683C46E4-9A5A-D372-DF08-291BE4923818}"/>
              </a:ext>
            </a:extLst>
          </p:cNvPr>
          <p:cNvSpPr txBox="1"/>
          <p:nvPr/>
        </p:nvSpPr>
        <p:spPr>
          <a:xfrm>
            <a:off x="384149" y="1622630"/>
            <a:ext cx="4733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Plasma density step in 10m plasma source: 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sz="1800" dirty="0"/>
              <a:t>increases energy gain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sz="1800" dirty="0"/>
              <a:t>constant acceleration gradient</a:t>
            </a:r>
          </a:p>
          <a:p>
            <a:endParaRPr lang="en-CH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73EEE66-A104-0A5C-9EDA-46375C5A91B0}"/>
              </a:ext>
            </a:extLst>
          </p:cNvPr>
          <p:cNvCxnSpPr/>
          <p:nvPr/>
        </p:nvCxnSpPr>
        <p:spPr>
          <a:xfrm flipV="1">
            <a:off x="3570392" y="3801949"/>
            <a:ext cx="0" cy="55336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D1AA18D-FB44-2552-EE25-048059FEF8E2}"/>
              </a:ext>
            </a:extLst>
          </p:cNvPr>
          <p:cNvCxnSpPr/>
          <p:nvPr/>
        </p:nvCxnSpPr>
        <p:spPr>
          <a:xfrm>
            <a:off x="2750769" y="3513641"/>
            <a:ext cx="974411" cy="0"/>
          </a:xfrm>
          <a:prstGeom prst="straightConnector1">
            <a:avLst/>
          </a:prstGeom>
          <a:ln w="38100">
            <a:solidFill>
              <a:srgbClr val="04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C2C335A-FCD2-891E-9B21-B1FDEE57E662}"/>
              </a:ext>
            </a:extLst>
          </p:cNvPr>
          <p:cNvSpPr txBox="1"/>
          <p:nvPr/>
        </p:nvSpPr>
        <p:spPr>
          <a:xfrm>
            <a:off x="783372" y="4867907"/>
            <a:ext cx="2766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dirty="0"/>
              <a:t>Wakefield amplitude along plasma length</a:t>
            </a:r>
          </a:p>
          <a:p>
            <a:r>
              <a:rPr lang="en-CH" sz="1200" dirty="0"/>
              <a:t>Simulations</a:t>
            </a:r>
          </a:p>
        </p:txBody>
      </p:sp>
    </p:spTree>
    <p:extLst>
      <p:ext uri="{BB962C8B-B14F-4D97-AF65-F5344CB8AC3E}">
        <p14:creationId xmlns:p14="http://schemas.microsoft.com/office/powerpoint/2010/main" val="3104465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C5868021-B1C0-8741-83A1-70AFC4545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623" y="152081"/>
            <a:ext cx="11842751" cy="623228"/>
          </a:xfrm>
        </p:spPr>
        <p:txBody>
          <a:bodyPr>
            <a:noAutofit/>
          </a:bodyPr>
          <a:lstStyle/>
          <a:p>
            <a:r>
              <a:rPr lang="en-GB" sz="3000" dirty="0"/>
              <a:t>Milestone: </a:t>
            </a:r>
            <a:br>
              <a:rPr lang="en-GB" sz="3000" dirty="0"/>
            </a:br>
            <a:r>
              <a:rPr lang="en-GB" sz="3000" dirty="0"/>
              <a:t>First Operation of a 10 m Discharge Plasma Source in AWAKE</a:t>
            </a:r>
            <a:endParaRPr lang="en-GB" sz="3000" dirty="0">
              <a:solidFill>
                <a:srgbClr val="0432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5D7C69-CA3B-0F41-829B-A037E175A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18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8617C24-1DC8-F288-B493-DBEC49F5B43A}"/>
              </a:ext>
            </a:extLst>
          </p:cNvPr>
          <p:cNvGrpSpPr/>
          <p:nvPr/>
        </p:nvGrpSpPr>
        <p:grpSpPr>
          <a:xfrm>
            <a:off x="174623" y="1548453"/>
            <a:ext cx="12192000" cy="4990459"/>
            <a:chOff x="1" y="783805"/>
            <a:chExt cx="12192000" cy="499045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3BF0970-785F-178D-E316-62B4DD3E52DC}"/>
                </a:ext>
              </a:extLst>
            </p:cNvPr>
            <p:cNvSpPr/>
            <p:nvPr/>
          </p:nvSpPr>
          <p:spPr>
            <a:xfrm>
              <a:off x="1" y="783805"/>
              <a:ext cx="12192000" cy="499045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990FEFFE-625C-5F5C-F60F-1D0935D79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3497" y="1718732"/>
              <a:ext cx="11823878" cy="2870200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E3D8BC3-80AF-8942-636D-69960C089F73}"/>
              </a:ext>
            </a:extLst>
          </p:cNvPr>
          <p:cNvSpPr txBox="1"/>
          <p:nvPr/>
        </p:nvSpPr>
        <p:spPr>
          <a:xfrm>
            <a:off x="368119" y="5874746"/>
            <a:ext cx="972027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600" b="1" dirty="0">
                <a:solidFill>
                  <a:srgbClr val="0432FF"/>
                </a:solidFill>
                <a:sym typeface="Wingdings" pitchFamily="2" charset="2"/>
              </a:rPr>
              <a:t>Unique opportunity to test the discharge plasma source in May 2023 with protons in the AWAKE facility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C3021C-3E37-F251-46CD-B3D9836D841F}"/>
              </a:ext>
            </a:extLst>
          </p:cNvPr>
          <p:cNvSpPr txBox="1"/>
          <p:nvPr/>
        </p:nvSpPr>
        <p:spPr>
          <a:xfrm>
            <a:off x="174623" y="985618"/>
            <a:ext cx="94211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CH" dirty="0">
                <a:sym typeface="Wingdings" pitchFamily="2" charset="2"/>
              </a:rPr>
              <a:t> </a:t>
            </a:r>
            <a:r>
              <a:rPr lang="en-CH" dirty="0"/>
              <a:t>P</a:t>
            </a:r>
            <a:r>
              <a:rPr lang="en-CH" sz="1800" dirty="0"/>
              <a:t>ossible candidate for plasma source in Run 2 (2029-2034) and particle physics applications</a:t>
            </a:r>
          </a:p>
        </p:txBody>
      </p:sp>
    </p:spTree>
    <p:extLst>
      <p:ext uri="{BB962C8B-B14F-4D97-AF65-F5344CB8AC3E}">
        <p14:creationId xmlns:p14="http://schemas.microsoft.com/office/powerpoint/2010/main" val="16714868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B9998-7390-20B1-8975-81B4B43FF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AWAKE Scientific Merit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ADE2B8-27E6-C373-3ACB-14B98C381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762" y="6410500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Edda Gschwendtner,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738D8-A953-F6D5-5B59-AD3E735501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6F069B-8728-E8B7-C7CB-69686D4FCB1F}"/>
              </a:ext>
            </a:extLst>
          </p:cNvPr>
          <p:cNvSpPr txBox="1"/>
          <p:nvPr/>
        </p:nvSpPr>
        <p:spPr>
          <a:xfrm>
            <a:off x="505109" y="3327980"/>
            <a:ext cx="7446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solidFill>
                  <a:schemeClr val="bg1"/>
                </a:solidFill>
              </a:rPr>
              <a:t>AWAKE </a:t>
            </a:r>
          </a:p>
          <a:p>
            <a:pPr algn="ctr"/>
            <a:r>
              <a:rPr lang="en-US" sz="700" dirty="0">
                <a:solidFill>
                  <a:schemeClr val="bg1"/>
                </a:solidFill>
              </a:rPr>
              <a:t>collaboration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E9CCA71-FA3E-2864-48C6-64E0B870CB46}"/>
              </a:ext>
            </a:extLst>
          </p:cNvPr>
          <p:cNvSpPr txBox="1"/>
          <p:nvPr/>
        </p:nvSpPr>
        <p:spPr>
          <a:xfrm>
            <a:off x="2598627" y="3124341"/>
            <a:ext cx="7415356" cy="92333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CH" b="1" dirty="0">
                <a:solidFill>
                  <a:srgbClr val="00B050"/>
                </a:solidFill>
              </a:rPr>
              <a:t>All miles</a:t>
            </a:r>
            <a:r>
              <a:rPr lang="en-CH" sz="1800" b="1" dirty="0">
                <a:solidFill>
                  <a:srgbClr val="00B050"/>
                </a:solidFill>
              </a:rPr>
              <a:t>tones achieved – plus additional ones.</a:t>
            </a:r>
            <a:endParaRPr lang="en-CH" b="1" dirty="0">
              <a:solidFill>
                <a:srgbClr val="00B050"/>
              </a:solidFill>
            </a:endParaRPr>
          </a:p>
          <a:p>
            <a:pPr lvl="1"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CH" b="1" dirty="0">
                <a:solidFill>
                  <a:srgbClr val="00B050"/>
                </a:solidFill>
              </a:rPr>
              <a:t>Relevant studies for general plasma wakefield acceleration concepts.</a:t>
            </a:r>
          </a:p>
          <a:p>
            <a:pPr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CH" sz="1800" b="1" dirty="0">
                <a:solidFill>
                  <a:srgbClr val="00B050"/>
                </a:solidFill>
              </a:rPr>
              <a:t>Investing in young researchers.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4528C03-C2F3-B56D-E575-9082E20C6464}"/>
              </a:ext>
            </a:extLst>
          </p:cNvPr>
          <p:cNvGrpSpPr/>
          <p:nvPr/>
        </p:nvGrpSpPr>
        <p:grpSpPr>
          <a:xfrm>
            <a:off x="281138" y="4333315"/>
            <a:ext cx="5322308" cy="2047206"/>
            <a:chOff x="281138" y="4333315"/>
            <a:chExt cx="5322308" cy="2047206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F4B64DA1-C373-C440-944A-C974DB42F146}"/>
                </a:ext>
              </a:extLst>
            </p:cNvPr>
            <p:cNvGrpSpPr/>
            <p:nvPr/>
          </p:nvGrpSpPr>
          <p:grpSpPr>
            <a:xfrm>
              <a:off x="281138" y="4387701"/>
              <a:ext cx="2539136" cy="1834297"/>
              <a:chOff x="3808582" y="975205"/>
              <a:chExt cx="2539136" cy="1834297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BA9934E-8168-AEAD-64E7-54EE83FB63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08582" y="1285749"/>
                <a:ext cx="2539136" cy="1523753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F09AA9C-0E77-BA3B-DDB7-3AEB5FD6C03D}"/>
                  </a:ext>
                </a:extLst>
              </p:cNvPr>
              <p:cNvSpPr txBox="1"/>
              <p:nvPr/>
            </p:nvSpPr>
            <p:spPr>
              <a:xfrm>
                <a:off x="3991571" y="975205"/>
                <a:ext cx="201991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/>
                  <a:t>Accelerated electrons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93BEDFD-C28A-DAA3-208A-6D228345EE79}"/>
                </a:ext>
              </a:extLst>
            </p:cNvPr>
            <p:cNvGrpSpPr/>
            <p:nvPr/>
          </p:nvGrpSpPr>
          <p:grpSpPr>
            <a:xfrm>
              <a:off x="2893474" y="4333315"/>
              <a:ext cx="2709972" cy="1953055"/>
              <a:chOff x="3359009" y="4307735"/>
              <a:chExt cx="2709972" cy="1953055"/>
            </a:xfrm>
          </p:grpSpPr>
          <p:pic>
            <p:nvPicPr>
              <p:cNvPr id="17" name="Google Shape;403;p43">
                <a:extLst>
                  <a:ext uri="{FF2B5EF4-FFF2-40B4-BE49-F238E27FC236}">
                    <a16:creationId xmlns:a16="http://schemas.microsoft.com/office/drawing/2014/main" id="{EDE57749-8411-FA22-FA48-4271FE39CAEF}"/>
                  </a:ext>
                </a:extLst>
              </p:cNvPr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3359009" y="4826896"/>
                <a:ext cx="2593381" cy="143389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25F05E3-A0EA-D3F4-D6CE-3A7FFE1E7DF1}"/>
                  </a:ext>
                </a:extLst>
              </p:cNvPr>
              <p:cNvSpPr txBox="1"/>
              <p:nvPr/>
            </p:nvSpPr>
            <p:spPr>
              <a:xfrm>
                <a:off x="3529845" y="4307735"/>
                <a:ext cx="253913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b="1" dirty="0"/>
                  <a:t>Increase e-energy with density gradients</a:t>
                </a: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F8575AD-BC54-C9A4-461C-1478160605BA}"/>
                </a:ext>
              </a:extLst>
            </p:cNvPr>
            <p:cNvSpPr txBox="1"/>
            <p:nvPr/>
          </p:nvSpPr>
          <p:spPr>
            <a:xfrm>
              <a:off x="1668603" y="6165077"/>
              <a:ext cx="27831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i="1" dirty="0"/>
                <a:t>AWAKE Collaboration, </a:t>
              </a:r>
              <a:r>
                <a:rPr lang="en-US" sz="800" b="1" i="1" dirty="0"/>
                <a:t>Nature 561</a:t>
              </a:r>
              <a:r>
                <a:rPr lang="en-US" sz="800" i="1" dirty="0"/>
                <a:t>, 363–367 (2018) </a:t>
              </a:r>
              <a:endParaRPr lang="en-US" sz="800" b="1" i="1" dirty="0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5AD4A6A-0CAB-A800-E6FB-B714C40CE368}"/>
              </a:ext>
            </a:extLst>
          </p:cNvPr>
          <p:cNvGrpSpPr/>
          <p:nvPr/>
        </p:nvGrpSpPr>
        <p:grpSpPr>
          <a:xfrm>
            <a:off x="174220" y="734382"/>
            <a:ext cx="3582492" cy="1879068"/>
            <a:chOff x="174220" y="734382"/>
            <a:chExt cx="3582492" cy="187906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35D3B135-C0E5-F309-6A69-7F9AEF50E54E}"/>
                </a:ext>
              </a:extLst>
            </p:cNvPr>
            <p:cNvGrpSpPr/>
            <p:nvPr/>
          </p:nvGrpSpPr>
          <p:grpSpPr>
            <a:xfrm>
              <a:off x="174220" y="734382"/>
              <a:ext cx="3461175" cy="1776016"/>
              <a:chOff x="5105643" y="2507349"/>
              <a:chExt cx="3461175" cy="1776016"/>
            </a:xfrm>
          </p:grpSpPr>
          <p:pic>
            <p:nvPicPr>
              <p:cNvPr id="12" name="Grafik 12" descr="Ein Bild, das Text, Screenshot, Reihe, Schrift enthält.&#10;&#10;Automatisch generierte Beschreibung">
                <a:extLst>
                  <a:ext uri="{FF2B5EF4-FFF2-40B4-BE49-F238E27FC236}">
                    <a16:creationId xmlns:a16="http://schemas.microsoft.com/office/drawing/2014/main" id="{A3E268B9-DA1F-4D02-406F-43CB8DBBE1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05643" y="2769101"/>
                <a:ext cx="3461175" cy="1514264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30C37D0-8EAA-9ABE-B909-0506E1E8C839}"/>
                  </a:ext>
                </a:extLst>
              </p:cNvPr>
              <p:cNvSpPr txBox="1"/>
              <p:nvPr/>
            </p:nvSpPr>
            <p:spPr>
              <a:xfrm>
                <a:off x="5590694" y="2507349"/>
                <a:ext cx="261520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/>
                  <a:t>Wakefield growth due to SM</a:t>
                </a: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622181C-39D3-46B5-B2D3-54A221571D2D}"/>
                </a:ext>
              </a:extLst>
            </p:cNvPr>
            <p:cNvSpPr txBox="1"/>
            <p:nvPr/>
          </p:nvSpPr>
          <p:spPr>
            <a:xfrm>
              <a:off x="311642" y="2398006"/>
              <a:ext cx="344507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/>
                <a:t>M. Turner et al. (AWAKE Collaboration), ‘</a:t>
              </a:r>
              <a:r>
                <a:rPr lang="hu-HU" sz="800" dirty="0" err="1"/>
                <a:t>Phys</a:t>
              </a:r>
              <a:r>
                <a:rPr lang="hu-HU" sz="800" dirty="0"/>
                <a:t>. </a:t>
              </a:r>
              <a:r>
                <a:rPr lang="hu-HU" sz="800" dirty="0" err="1"/>
                <a:t>Rev</a:t>
              </a:r>
              <a:r>
                <a:rPr lang="hu-HU" sz="800" dirty="0"/>
                <a:t>. Lett. 122, 054801</a:t>
              </a:r>
              <a:r>
                <a:rPr lang="en-US" sz="800" dirty="0"/>
                <a:t> (2019).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D66E4FE-AF51-C8CB-9F75-97613151075B}"/>
              </a:ext>
            </a:extLst>
          </p:cNvPr>
          <p:cNvGrpSpPr/>
          <p:nvPr/>
        </p:nvGrpSpPr>
        <p:grpSpPr>
          <a:xfrm>
            <a:off x="5515139" y="4468875"/>
            <a:ext cx="4091505" cy="1889181"/>
            <a:chOff x="5515139" y="4468875"/>
            <a:chExt cx="4091505" cy="1889181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98F6D98B-B0E4-2136-ED35-B6A461B621E9}"/>
                </a:ext>
              </a:extLst>
            </p:cNvPr>
            <p:cNvGrpSpPr/>
            <p:nvPr/>
          </p:nvGrpSpPr>
          <p:grpSpPr>
            <a:xfrm>
              <a:off x="5515139" y="4468875"/>
              <a:ext cx="4091505" cy="1753123"/>
              <a:chOff x="5280209" y="425604"/>
              <a:chExt cx="4091505" cy="1753123"/>
            </a:xfrm>
          </p:grpSpPr>
          <p:pic>
            <p:nvPicPr>
              <p:cNvPr id="21" name="Grafik 5">
                <a:extLst>
                  <a:ext uri="{FF2B5EF4-FFF2-40B4-BE49-F238E27FC236}">
                    <a16:creationId xmlns:a16="http://schemas.microsoft.com/office/drawing/2014/main" id="{F4209395-02F1-F367-7E33-EDC42A800A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922236" y="764158"/>
                <a:ext cx="2743629" cy="1414569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DF1A6C5-8342-3F22-1449-451C0161C637}"/>
                  </a:ext>
                </a:extLst>
              </p:cNvPr>
              <p:cNvSpPr txBox="1"/>
              <p:nvPr/>
            </p:nvSpPr>
            <p:spPr>
              <a:xfrm>
                <a:off x="5280209" y="425604"/>
                <a:ext cx="40915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/>
                  <a:t>Effect of density step on accelerated electrons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6D9AC27-2B19-8591-6A59-DE16DC5BBDD4}"/>
                </a:ext>
              </a:extLst>
            </p:cNvPr>
            <p:cNvSpPr txBox="1"/>
            <p:nvPr/>
          </p:nvSpPr>
          <p:spPr>
            <a:xfrm>
              <a:off x="7508299" y="5070581"/>
              <a:ext cx="10231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>
                  <a:solidFill>
                    <a:srgbClr val="00B050"/>
                  </a:solidFill>
                </a:rPr>
                <a:t>preliminary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F2187D8-54D0-6F70-C389-1707CD885785}"/>
                </a:ext>
              </a:extLst>
            </p:cNvPr>
            <p:cNvSpPr txBox="1"/>
            <p:nvPr/>
          </p:nvSpPr>
          <p:spPr>
            <a:xfrm>
              <a:off x="7238134" y="6142612"/>
              <a:ext cx="175240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800" dirty="0"/>
                <a:t>F. Pannell, UCL, AWAKE Collaboration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A57BF61B-9ED6-FCE3-C8F5-1ACFBD3E8513}"/>
              </a:ext>
            </a:extLst>
          </p:cNvPr>
          <p:cNvGrpSpPr/>
          <p:nvPr/>
        </p:nvGrpSpPr>
        <p:grpSpPr>
          <a:xfrm>
            <a:off x="409018" y="2604914"/>
            <a:ext cx="2165612" cy="1863961"/>
            <a:chOff x="409018" y="2604914"/>
            <a:chExt cx="2165612" cy="1863961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8919F7B2-CE44-8660-4B7B-784AEDC5FF6A}"/>
                </a:ext>
              </a:extLst>
            </p:cNvPr>
            <p:cNvGrpSpPr/>
            <p:nvPr/>
          </p:nvGrpSpPr>
          <p:grpSpPr>
            <a:xfrm>
              <a:off x="409018" y="2604914"/>
              <a:ext cx="2165612" cy="1718457"/>
              <a:chOff x="409018" y="2604914"/>
              <a:chExt cx="2165612" cy="1718457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E100E594-05AE-9098-4467-0AD71BD7A3F5}"/>
                  </a:ext>
                </a:extLst>
              </p:cNvPr>
              <p:cNvSpPr txBox="1"/>
              <p:nvPr/>
            </p:nvSpPr>
            <p:spPr>
              <a:xfrm>
                <a:off x="481868" y="2604914"/>
                <a:ext cx="209223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/>
                  <a:t>Ion motion, Sim/Meas</a:t>
                </a:r>
              </a:p>
            </p:txBody>
          </p:sp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54EBFBBF-FEDB-277A-A944-9AE0420179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9018" y="2917680"/>
                <a:ext cx="2165612" cy="1405691"/>
              </a:xfrm>
              <a:prstGeom prst="rect">
                <a:avLst/>
              </a:prstGeom>
            </p:spPr>
          </p:pic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4826448-9E4E-408D-5FBF-56281A7647A3}"/>
                </a:ext>
              </a:extLst>
            </p:cNvPr>
            <p:cNvSpPr txBox="1"/>
            <p:nvPr/>
          </p:nvSpPr>
          <p:spPr>
            <a:xfrm>
              <a:off x="1445150" y="2753106"/>
              <a:ext cx="10231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>
                  <a:solidFill>
                    <a:srgbClr val="00B050"/>
                  </a:solidFill>
                </a:rPr>
                <a:t>preliminary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E5DA0F1-9D97-6BFC-DC6F-0C109FD200EA}"/>
                </a:ext>
              </a:extLst>
            </p:cNvPr>
            <p:cNvSpPr txBox="1"/>
            <p:nvPr/>
          </p:nvSpPr>
          <p:spPr>
            <a:xfrm>
              <a:off x="470560" y="4253431"/>
              <a:ext cx="182614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800" dirty="0"/>
                <a:t>M. Turner, CERN, AWAKE Collaboration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C73F9F2B-64FB-2F55-367B-B0D5C8AEAE06}"/>
              </a:ext>
            </a:extLst>
          </p:cNvPr>
          <p:cNvGrpSpPr/>
          <p:nvPr/>
        </p:nvGrpSpPr>
        <p:grpSpPr>
          <a:xfrm>
            <a:off x="7055863" y="346170"/>
            <a:ext cx="2364080" cy="2445911"/>
            <a:chOff x="7055863" y="346170"/>
            <a:chExt cx="2364080" cy="244591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72E8A5A-0FFB-BC0B-A25A-D24A5BD61DFA}"/>
                </a:ext>
              </a:extLst>
            </p:cNvPr>
            <p:cNvGrpSpPr/>
            <p:nvPr/>
          </p:nvGrpSpPr>
          <p:grpSpPr>
            <a:xfrm>
              <a:off x="7055863" y="346170"/>
              <a:ext cx="2064148" cy="2262679"/>
              <a:chOff x="10486178" y="2788635"/>
              <a:chExt cx="2064148" cy="2262679"/>
            </a:xfrm>
          </p:grpSpPr>
          <p:pic>
            <p:nvPicPr>
              <p:cNvPr id="14" name="Grafik 6">
                <a:extLst>
                  <a:ext uri="{FF2B5EF4-FFF2-40B4-BE49-F238E27FC236}">
                    <a16:creationId xmlns:a16="http://schemas.microsoft.com/office/drawing/2014/main" id="{2F51C45B-2054-A4E9-1AB1-42115AE5D5B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486178" y="3223941"/>
                <a:ext cx="1837753" cy="1827373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F6EB43E-E6FA-4794-83EB-AC626E8F48C9}"/>
                  </a:ext>
                </a:extLst>
              </p:cNvPr>
              <p:cNvSpPr txBox="1"/>
              <p:nvPr/>
            </p:nvSpPr>
            <p:spPr>
              <a:xfrm>
                <a:off x="10555826" y="2788635"/>
                <a:ext cx="1994500" cy="593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b="1" dirty="0"/>
                  <a:t>Seeding with relativ.  ionization front</a:t>
                </a: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BD397C5-3D42-EB5E-7F02-218BC3032433}"/>
                </a:ext>
              </a:extLst>
            </p:cNvPr>
            <p:cNvSpPr txBox="1"/>
            <p:nvPr/>
          </p:nvSpPr>
          <p:spPr>
            <a:xfrm>
              <a:off x="7125511" y="2453527"/>
              <a:ext cx="229443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i="1" dirty="0"/>
                <a:t>F. </a:t>
              </a:r>
              <a:r>
                <a:rPr lang="en-GB" sz="800" i="1" dirty="0" err="1"/>
                <a:t>Batsch</a:t>
              </a:r>
              <a:r>
                <a:rPr lang="en-GB" sz="800" i="1" dirty="0"/>
                <a:t>, P. Muggli et al. (AWAKE Collaboration), Phys. Rev. Lett. 126, 164802  (2021).</a:t>
              </a:r>
              <a:endParaRPr lang="hu-HU" sz="800" i="1" dirty="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52251FB-5D8B-19F3-7C33-15A1CC22DC0B}"/>
              </a:ext>
            </a:extLst>
          </p:cNvPr>
          <p:cNvGrpSpPr/>
          <p:nvPr/>
        </p:nvGrpSpPr>
        <p:grpSpPr>
          <a:xfrm>
            <a:off x="3969310" y="744113"/>
            <a:ext cx="2760258" cy="1622896"/>
            <a:chOff x="3969310" y="744113"/>
            <a:chExt cx="2760258" cy="16228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BA415E3-E6F9-A043-B3F3-FC82F715C45C}"/>
                </a:ext>
              </a:extLst>
            </p:cNvPr>
            <p:cNvGrpSpPr/>
            <p:nvPr/>
          </p:nvGrpSpPr>
          <p:grpSpPr>
            <a:xfrm>
              <a:off x="3969310" y="744113"/>
              <a:ext cx="2733762" cy="1454162"/>
              <a:chOff x="371315" y="1406210"/>
              <a:chExt cx="2733762" cy="1454162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D2510F3-4CAE-F168-333E-7A77FE91F9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05109" y="1697492"/>
                <a:ext cx="2498750" cy="1162880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F3F0192-436B-2109-D6E5-4802262E463A}"/>
                  </a:ext>
                </a:extLst>
              </p:cNvPr>
              <p:cNvSpPr txBox="1"/>
              <p:nvPr/>
            </p:nvSpPr>
            <p:spPr>
              <a:xfrm>
                <a:off x="371315" y="1406210"/>
                <a:ext cx="273376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/>
                  <a:t>Proton bunch self-modulation</a:t>
                </a: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D97CE87-1858-F42E-2BE4-E499CE49C2DB}"/>
                </a:ext>
              </a:extLst>
            </p:cNvPr>
            <p:cNvSpPr txBox="1"/>
            <p:nvPr/>
          </p:nvSpPr>
          <p:spPr>
            <a:xfrm>
              <a:off x="4043686" y="2151565"/>
              <a:ext cx="2685882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/>
                <a:t>AWAKE Collaboration,  </a:t>
              </a:r>
              <a:r>
                <a:rPr lang="hu-HU" sz="800" dirty="0" err="1"/>
                <a:t>Phys</a:t>
              </a:r>
              <a:r>
                <a:rPr lang="hu-HU" sz="800" dirty="0"/>
                <a:t>. </a:t>
              </a:r>
              <a:r>
                <a:rPr lang="hu-HU" sz="800" dirty="0" err="1"/>
                <a:t>Rev</a:t>
              </a:r>
              <a:r>
                <a:rPr lang="hu-HU" sz="800" dirty="0"/>
                <a:t>. Lett. 122, 054802 (2019).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F03BABF-5BA6-1445-2874-EE7AD4366F08}"/>
              </a:ext>
            </a:extLst>
          </p:cNvPr>
          <p:cNvGrpSpPr/>
          <p:nvPr/>
        </p:nvGrpSpPr>
        <p:grpSpPr>
          <a:xfrm>
            <a:off x="9340328" y="413833"/>
            <a:ext cx="2619616" cy="1961645"/>
            <a:chOff x="9340328" y="413833"/>
            <a:chExt cx="2619616" cy="196164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116F1E7-644E-718E-3D90-495AEFCC7A81}"/>
                </a:ext>
              </a:extLst>
            </p:cNvPr>
            <p:cNvGrpSpPr/>
            <p:nvPr/>
          </p:nvGrpSpPr>
          <p:grpSpPr>
            <a:xfrm>
              <a:off x="9340328" y="413833"/>
              <a:ext cx="2612318" cy="1699101"/>
              <a:chOff x="8243669" y="4685029"/>
              <a:chExt cx="2612318" cy="1699101"/>
            </a:xfrm>
          </p:grpSpPr>
          <p:pic>
            <p:nvPicPr>
              <p:cNvPr id="15" name="Grafik 5">
                <a:extLst>
                  <a:ext uri="{FF2B5EF4-FFF2-40B4-BE49-F238E27FC236}">
                    <a16:creationId xmlns:a16="http://schemas.microsoft.com/office/drawing/2014/main" id="{A9307304-D9E1-2C9A-1755-CC5859C009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243669" y="4985317"/>
                <a:ext cx="2294432" cy="1398813"/>
              </a:xfrm>
              <a:prstGeom prst="rect">
                <a:avLst/>
              </a:prstGeom>
            </p:spPr>
          </p:pic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6DE8F0E-3CFE-70E1-B600-964A2B5F54BD}"/>
                  </a:ext>
                </a:extLst>
              </p:cNvPr>
              <p:cNvSpPr txBox="1"/>
              <p:nvPr/>
            </p:nvSpPr>
            <p:spPr>
              <a:xfrm>
                <a:off x="8243669" y="4685029"/>
                <a:ext cx="26123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/>
                  <a:t>Seeding with electron bunch</a:t>
                </a:r>
              </a:p>
            </p:txBody>
          </p:sp>
        </p:grp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D2A3762-B96B-9606-4D4F-7A550B284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47626" y="2036924"/>
              <a:ext cx="2612318" cy="3385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altLang="en-CH" sz="800" b="0" i="1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L. Verra et al. (AWAKE Collaboration), Phys. Rev. Lett. 129, 024802 (2022) 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FE194BD-8568-BFAB-55CB-2A227F48BD41}"/>
              </a:ext>
            </a:extLst>
          </p:cNvPr>
          <p:cNvGrpSpPr/>
          <p:nvPr/>
        </p:nvGrpSpPr>
        <p:grpSpPr>
          <a:xfrm>
            <a:off x="9655650" y="4501598"/>
            <a:ext cx="2542263" cy="2162305"/>
            <a:chOff x="9655650" y="4501598"/>
            <a:chExt cx="2542263" cy="216230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9CA8198-C70E-6F9F-DCA5-6104317D38A1}"/>
                </a:ext>
              </a:extLst>
            </p:cNvPr>
            <p:cNvGrpSpPr/>
            <p:nvPr/>
          </p:nvGrpSpPr>
          <p:grpSpPr>
            <a:xfrm>
              <a:off x="9655650" y="4501598"/>
              <a:ext cx="2183320" cy="1920053"/>
              <a:chOff x="1073093" y="2859764"/>
              <a:chExt cx="2183320" cy="1920053"/>
            </a:xfrm>
          </p:grpSpPr>
          <p:pic>
            <p:nvPicPr>
              <p:cNvPr id="16" name="Grafik 6">
                <a:extLst>
                  <a:ext uri="{FF2B5EF4-FFF2-40B4-BE49-F238E27FC236}">
                    <a16:creationId xmlns:a16="http://schemas.microsoft.com/office/drawing/2014/main" id="{BE4AAF5E-A33E-3901-9BD8-107BC027F8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3093" y="3057398"/>
                <a:ext cx="2183320" cy="1722419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19D6CA5-BAC8-A539-5456-540BADD1ACE3}"/>
                  </a:ext>
                </a:extLst>
              </p:cNvPr>
              <p:cNvSpPr txBox="1"/>
              <p:nvPr/>
            </p:nvSpPr>
            <p:spPr>
              <a:xfrm>
                <a:off x="1234193" y="2859764"/>
                <a:ext cx="202222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1600" b="1" dirty="0"/>
                  <a:t>Beam-hose instability</a:t>
                </a:r>
              </a:p>
            </p:txBody>
          </p:sp>
        </p:grp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D9A5B12-7EA3-5AA0-68E7-A6B8B4426052}"/>
                </a:ext>
              </a:extLst>
            </p:cNvPr>
            <p:cNvSpPr txBox="1"/>
            <p:nvPr/>
          </p:nvSpPr>
          <p:spPr>
            <a:xfrm>
              <a:off x="9903481" y="6325349"/>
              <a:ext cx="229443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i="1" dirty="0"/>
                <a:t>T. </a:t>
              </a:r>
              <a:r>
                <a:rPr lang="en-GB" sz="800" i="1" dirty="0" err="1"/>
                <a:t>Nechaeva</a:t>
              </a:r>
              <a:r>
                <a:rPr lang="en-GB" sz="800" i="1" dirty="0"/>
                <a:t>, et al. (AWAKE Collaboration), Phys. Rev. Lett. 132, 075001  (2024).</a:t>
              </a:r>
              <a:endParaRPr lang="hu-HU" sz="800" i="1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4D0B126-0869-29F0-4D79-A82CBDCC5FC4}"/>
              </a:ext>
            </a:extLst>
          </p:cNvPr>
          <p:cNvGrpSpPr/>
          <p:nvPr/>
        </p:nvGrpSpPr>
        <p:grpSpPr>
          <a:xfrm>
            <a:off x="9923166" y="2288837"/>
            <a:ext cx="2539136" cy="2298159"/>
            <a:chOff x="9923166" y="2288837"/>
            <a:chExt cx="2539136" cy="2298159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5BE59C2B-4412-7AC3-4796-41235DFCAF19}"/>
                </a:ext>
              </a:extLst>
            </p:cNvPr>
            <p:cNvGrpSpPr/>
            <p:nvPr/>
          </p:nvGrpSpPr>
          <p:grpSpPr>
            <a:xfrm>
              <a:off x="9923166" y="2288837"/>
              <a:ext cx="2539136" cy="1997128"/>
              <a:chOff x="8310660" y="4769997"/>
              <a:chExt cx="2539136" cy="1997128"/>
            </a:xfrm>
          </p:grpSpPr>
          <p:pic>
            <p:nvPicPr>
              <p:cNvPr id="18" name="Grafik 21">
                <a:extLst>
                  <a:ext uri="{FF2B5EF4-FFF2-40B4-BE49-F238E27FC236}">
                    <a16:creationId xmlns:a16="http://schemas.microsoft.com/office/drawing/2014/main" id="{6F0E8869-AD0C-C8A2-2691-9221288269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431977" y="5011200"/>
                <a:ext cx="1606239" cy="1755925"/>
              </a:xfrm>
              <a:prstGeom prst="rect">
                <a:avLst/>
              </a:prstGeom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FE6B5A9-97CB-AF7D-5234-002012678DC9}"/>
                  </a:ext>
                </a:extLst>
              </p:cNvPr>
              <p:cNvSpPr txBox="1"/>
              <p:nvPr/>
            </p:nvSpPr>
            <p:spPr>
              <a:xfrm>
                <a:off x="8310660" y="4769997"/>
                <a:ext cx="253913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b="1" dirty="0"/>
                  <a:t>Filamentation instability</a:t>
                </a:r>
              </a:p>
            </p:txBody>
          </p:sp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E7B851F-3DC8-DC41-2AA9-AB3BDDD8D726}"/>
                </a:ext>
              </a:extLst>
            </p:cNvPr>
            <p:cNvSpPr txBox="1"/>
            <p:nvPr/>
          </p:nvSpPr>
          <p:spPr>
            <a:xfrm>
              <a:off x="10026856" y="4248442"/>
              <a:ext cx="202222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800" i="1" dirty="0"/>
                <a:t>L. Verra, et al. (AWAKE Collaboration), Phys. Rev. E 109, 055203  (2024).</a:t>
              </a:r>
              <a:endParaRPr lang="hu-HU" sz="8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25710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8" descr="Ein Bild, das Text, Diagramm, Screenshot, Kreis enthält.&#10;&#10;Automatisch generierte Beschreibung">
            <a:extLst>
              <a:ext uri="{FF2B5EF4-FFF2-40B4-BE49-F238E27FC236}">
                <a16:creationId xmlns:a16="http://schemas.microsoft.com/office/drawing/2014/main" id="{36F1E47D-C924-282E-A377-7038EA88A4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5180" y="493486"/>
            <a:ext cx="7204084" cy="494809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199" y="298407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AWAKE at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AC686-CD22-2C37-8820-DF1CDDFE9AA9}"/>
              </a:ext>
            </a:extLst>
          </p:cNvPr>
          <p:cNvSpPr txBox="1">
            <a:spLocks/>
          </p:cNvSpPr>
          <p:nvPr/>
        </p:nvSpPr>
        <p:spPr>
          <a:xfrm>
            <a:off x="345363" y="1930315"/>
            <a:ext cx="4726700" cy="35184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rgbClr val="0432FF"/>
                </a:solidFill>
              </a:rPr>
              <a:t>A</a:t>
            </a:r>
            <a:r>
              <a:rPr lang="en-US" sz="2000" b="1" dirty="0"/>
              <a:t>dvanced </a:t>
            </a:r>
            <a:r>
              <a:rPr lang="en-US" sz="2000" b="1" dirty="0" err="1">
                <a:solidFill>
                  <a:srgbClr val="0432FF"/>
                </a:solidFill>
              </a:rPr>
              <a:t>WAKE</a:t>
            </a:r>
            <a:r>
              <a:rPr lang="en-US" sz="2000" b="1" dirty="0" err="1"/>
              <a:t>field</a:t>
            </a:r>
            <a:r>
              <a:rPr lang="en-US" sz="2000" b="1" dirty="0"/>
              <a:t> Experiment</a:t>
            </a:r>
          </a:p>
          <a:p>
            <a:pPr>
              <a:buFont typeface="Wingdings" pitchFamily="2" charset="2"/>
              <a:buChar char="è"/>
            </a:pPr>
            <a:r>
              <a:rPr lang="en-US" sz="1800" dirty="0"/>
              <a:t>Accelerator R&amp;D experiment at CERN.</a:t>
            </a:r>
          </a:p>
          <a:p>
            <a:pPr>
              <a:buFont typeface="Wingdings" pitchFamily="2" charset="2"/>
              <a:buChar char="è"/>
            </a:pPr>
            <a:r>
              <a:rPr lang="en-US" sz="1800" dirty="0"/>
              <a:t>Unique facility driving wakefields in plasma with a 400 GeV proton bunch from the SPS.</a:t>
            </a:r>
          </a:p>
          <a:p>
            <a:pPr lvl="1">
              <a:buFont typeface="Wingdings" pitchFamily="2" charset="2"/>
              <a:buChar char="è"/>
            </a:pPr>
            <a:r>
              <a:rPr lang="en-US" sz="1400" dirty="0"/>
              <a:t>At CERN highly relativistic protons with high energy (&gt; kJ) available</a:t>
            </a:r>
          </a:p>
          <a:p>
            <a:pPr>
              <a:buFont typeface="Wingdings" pitchFamily="2" charset="2"/>
              <a:buChar char="è"/>
            </a:pPr>
            <a:r>
              <a:rPr lang="en-US" sz="1800" dirty="0"/>
              <a:t>Accelerating externally injected electrons to GeV scale.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3C11A8-F33D-8238-4A2C-4513945F9121}"/>
              </a:ext>
            </a:extLst>
          </p:cNvPr>
          <p:cNvSpPr txBox="1"/>
          <p:nvPr/>
        </p:nvSpPr>
        <p:spPr>
          <a:xfrm>
            <a:off x="636608" y="35997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39A46-D8FF-A89D-519E-60502EB00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</a:t>
            </a:fld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2A2E79A-0DD2-CC6F-CAC6-BE04B4EE124E}"/>
              </a:ext>
            </a:extLst>
          </p:cNvPr>
          <p:cNvSpPr/>
          <p:nvPr/>
        </p:nvSpPr>
        <p:spPr>
          <a:xfrm>
            <a:off x="10445676" y="1754079"/>
            <a:ext cx="1215614" cy="1419427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0371A57F-DAFF-68CC-A4D5-9D15E5B395D8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B15EA0-CCAC-213E-9717-08A1E90CFEDC}"/>
              </a:ext>
            </a:extLst>
          </p:cNvPr>
          <p:cNvSpPr txBox="1"/>
          <p:nvPr/>
        </p:nvSpPr>
        <p:spPr>
          <a:xfrm>
            <a:off x="513568" y="5581255"/>
            <a:ext cx="87999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è"/>
            </a:pPr>
            <a:r>
              <a:rPr lang="en-CH" sz="2000" b="1" dirty="0">
                <a:solidFill>
                  <a:srgbClr val="0432FF"/>
                </a:solidFill>
              </a:rPr>
              <a:t>The only proton driven plasma wakefield acceleration experiment worldwide!</a:t>
            </a:r>
          </a:p>
        </p:txBody>
      </p:sp>
    </p:spTree>
    <p:extLst>
      <p:ext uri="{BB962C8B-B14F-4D97-AF65-F5344CB8AC3E}">
        <p14:creationId xmlns:p14="http://schemas.microsoft.com/office/powerpoint/2010/main" val="9427583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C6EA9-B6F4-30FF-9B97-2BE6A82A4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FC8D028F-ECF4-E4C4-E00F-183432CE52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762" y="6410500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Edda Gschwendtner, CERN</a:t>
            </a:r>
          </a:p>
        </p:txBody>
      </p:sp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FA0FBD4F-742A-3BDA-9CB9-654D2E71F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9A12682-FA4E-B3EB-DA0A-2370491DD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AWAKE has a Well-Defined Program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3D681A4-875E-8128-E33A-069C596B5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5814" y="3765404"/>
            <a:ext cx="10917459" cy="219748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CH" sz="800" b="1" dirty="0"/>
          </a:p>
          <a:p>
            <a:pPr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CH" b="1" dirty="0">
                <a:solidFill>
                  <a:srgbClr val="00B050"/>
                </a:solidFill>
              </a:rPr>
              <a:t>Run 2a (2021-2022): </a:t>
            </a:r>
            <a:r>
              <a:rPr lang="en-CH" b="1" dirty="0">
                <a:solidFill>
                  <a:srgbClr val="0432FF"/>
                </a:solidFill>
              </a:rPr>
              <a:t>CONTROL: </a:t>
            </a:r>
            <a:r>
              <a:rPr lang="en-CH" b="1" dirty="0">
                <a:solidFill>
                  <a:srgbClr val="00B050"/>
                </a:solidFill>
              </a:rPr>
              <a:t>demonstrate the </a:t>
            </a:r>
            <a:r>
              <a:rPr lang="en-CH" b="1" i="1" dirty="0">
                <a:solidFill>
                  <a:srgbClr val="00B050"/>
                </a:solidFill>
              </a:rPr>
              <a:t>seeding of the self-modulation of the entire proton bunch with an electron bunch</a:t>
            </a:r>
          </a:p>
          <a:p>
            <a:pPr>
              <a:buClr>
                <a:srgbClr val="00B050"/>
              </a:buClr>
              <a:buSzPct val="100000"/>
              <a:buFont typeface="Wingdings" pitchFamily="2" charset="2"/>
              <a:buChar char="è"/>
            </a:pPr>
            <a:r>
              <a:rPr lang="en-CH" b="1" dirty="0">
                <a:solidFill>
                  <a:schemeClr val="accent6">
                    <a:lumMod val="75000"/>
                  </a:schemeClr>
                </a:solidFill>
              </a:rPr>
              <a:t>Run 2b (2023-2024): </a:t>
            </a:r>
            <a:r>
              <a:rPr lang="en-CH" b="1" dirty="0">
                <a:solidFill>
                  <a:srgbClr val="0432FF"/>
                </a:solidFill>
              </a:rPr>
              <a:t>STABILIZATION: </a:t>
            </a:r>
            <a:r>
              <a:rPr lang="en-CH" b="1" i="1" dirty="0">
                <a:solidFill>
                  <a:schemeClr val="accent6">
                    <a:lumMod val="75000"/>
                  </a:schemeClr>
                </a:solidFill>
              </a:rPr>
              <a:t>maintain large wakefield amplitudes </a:t>
            </a:r>
            <a:r>
              <a:rPr lang="en-CH" dirty="0">
                <a:solidFill>
                  <a:schemeClr val="accent6">
                    <a:lumMod val="75000"/>
                  </a:schemeClr>
                </a:solidFill>
              </a:rPr>
              <a:t>over long plasma distances by introducing a step in the plasma density</a:t>
            </a:r>
            <a:endParaRPr lang="en-CH" i="1" dirty="0"/>
          </a:p>
          <a:p>
            <a:pPr>
              <a:buFont typeface="Wingdings" pitchFamily="2" charset="2"/>
              <a:buChar char="è"/>
            </a:pPr>
            <a:r>
              <a:rPr lang="en-CH" sz="2700" i="1" dirty="0"/>
              <a:t>(2025-2027): CNGS dismantling, CERN Long Shutdown LS3, installation of Run 2c</a:t>
            </a:r>
            <a:endParaRPr lang="en-CH" sz="1700" i="1" dirty="0"/>
          </a:p>
          <a:p>
            <a:pPr>
              <a:buFont typeface="Wingdings" pitchFamily="2" charset="2"/>
              <a:buChar char="è"/>
            </a:pPr>
            <a:r>
              <a:rPr lang="en-CH" b="1" dirty="0"/>
              <a:t>Run 2c (2029-2032): </a:t>
            </a:r>
            <a:r>
              <a:rPr lang="en-CH" b="1" dirty="0">
                <a:solidFill>
                  <a:srgbClr val="0432FF"/>
                </a:solidFill>
              </a:rPr>
              <a:t>QUALITY</a:t>
            </a:r>
            <a:r>
              <a:rPr lang="en-CH" dirty="0"/>
              <a:t>: demonstrate </a:t>
            </a:r>
            <a:r>
              <a:rPr lang="en-CH" b="1" i="1" dirty="0"/>
              <a:t>electron acceleration and emittance control of externally injected electrons</a:t>
            </a:r>
            <a:r>
              <a:rPr lang="en-CH" dirty="0"/>
              <a:t>. </a:t>
            </a:r>
          </a:p>
          <a:p>
            <a:pPr>
              <a:buFont typeface="Wingdings" pitchFamily="2" charset="2"/>
              <a:buChar char="è"/>
            </a:pPr>
            <a:r>
              <a:rPr lang="en-CH" b="1" dirty="0"/>
              <a:t>Run 2d (2033- LS4): </a:t>
            </a:r>
            <a:r>
              <a:rPr lang="en-CH" b="1" dirty="0">
                <a:solidFill>
                  <a:srgbClr val="0432FF"/>
                </a:solidFill>
              </a:rPr>
              <a:t>SCALABILITY</a:t>
            </a:r>
            <a:r>
              <a:rPr lang="en-CH" dirty="0"/>
              <a:t>: </a:t>
            </a:r>
            <a:r>
              <a:rPr lang="en-CH" b="1" i="1" dirty="0"/>
              <a:t>development of scalable plasma sources to 100s meters length with sub-% level plasma density uniformity</a:t>
            </a:r>
            <a:r>
              <a:rPr lang="en-CH" b="1" dirty="0"/>
              <a:t>. </a:t>
            </a:r>
          </a:p>
          <a:p>
            <a:pPr lvl="5">
              <a:buFont typeface="Wingdings" pitchFamily="2" charset="2"/>
              <a:buChar char="è"/>
            </a:pPr>
            <a:endParaRPr lang="en-CH" sz="700" b="1" dirty="0"/>
          </a:p>
          <a:p>
            <a:pPr>
              <a:buFont typeface="Wingdings" pitchFamily="2" charset="2"/>
              <a:buChar char="è"/>
            </a:pPr>
            <a:r>
              <a:rPr lang="en-US" b="1" dirty="0">
                <a:solidFill>
                  <a:srgbClr val="0432FF"/>
                </a:solidFill>
              </a:rPr>
              <a:t>Once AWAKE Run 2 is demonstrated: First particle physics application of the AWAKE-like technology.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2A8126-3697-D3B9-2FF4-E9ECCEADA8CC}"/>
              </a:ext>
            </a:extLst>
          </p:cNvPr>
          <p:cNvSpPr txBox="1"/>
          <p:nvPr/>
        </p:nvSpPr>
        <p:spPr>
          <a:xfrm>
            <a:off x="0" y="4560067"/>
            <a:ext cx="1621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AWAKE Run 2 approved in June 2024!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4AA632-6CA7-47FA-70E5-D606E50844B6}"/>
              </a:ext>
            </a:extLst>
          </p:cNvPr>
          <p:cNvSpPr txBox="1"/>
          <p:nvPr/>
        </p:nvSpPr>
        <p:spPr>
          <a:xfrm>
            <a:off x="278501" y="4106604"/>
            <a:ext cx="70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3600" dirty="0"/>
              <a:t>👍</a:t>
            </a:r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777FF245-4C40-FCAC-A515-EED75D83D4D5}"/>
              </a:ext>
            </a:extLst>
          </p:cNvPr>
          <p:cNvSpPr/>
          <p:nvPr/>
        </p:nvSpPr>
        <p:spPr>
          <a:xfrm>
            <a:off x="1342921" y="4610985"/>
            <a:ext cx="285749" cy="821494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1D3117F-A78C-2697-DB86-AA3C4362B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193" y="986142"/>
            <a:ext cx="10675450" cy="219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328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 of a diagram of a light source system&#10;&#10;Description automatically generated">
            <a:extLst>
              <a:ext uri="{FF2B5EF4-FFF2-40B4-BE49-F238E27FC236}">
                <a16:creationId xmlns:a16="http://schemas.microsoft.com/office/drawing/2014/main" id="{58C9DE09-6FA2-D688-5E46-285AE88E57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2277" y="1353232"/>
            <a:ext cx="9424219" cy="46164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9B7CB8-FABF-D102-08F6-4F0A18E9D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AWAKE Run 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CE827-3DFE-E312-49D9-CD101BB0F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21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150CA6-E24A-EEBF-E353-E0FE7F6A7867}"/>
              </a:ext>
            </a:extLst>
          </p:cNvPr>
          <p:cNvSpPr/>
          <p:nvPr/>
        </p:nvSpPr>
        <p:spPr>
          <a:xfrm>
            <a:off x="799048" y="3129222"/>
            <a:ext cx="3055776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1</a:t>
            </a:r>
            <a:r>
              <a:rPr lang="en-GB" sz="1600" b="1" baseline="30000" dirty="0">
                <a:solidFill>
                  <a:srgbClr val="FF0000"/>
                </a:solidFill>
              </a:rPr>
              <a:t>st</a:t>
            </a:r>
            <a:r>
              <a:rPr lang="en-GB" sz="1600" b="1" dirty="0">
                <a:solidFill>
                  <a:srgbClr val="FF0000"/>
                </a:solidFill>
              </a:rPr>
              <a:t> plasma source: O</a:t>
            </a:r>
            <a:r>
              <a:rPr lang="en-CH" sz="1600" b="1" dirty="0">
                <a:solidFill>
                  <a:srgbClr val="FF0000"/>
                </a:solidFill>
              </a:rPr>
              <a:t>ptimize self-modulation of the proton bunch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CC7936A-6ED6-5630-E4AC-FF58D4284F13}"/>
              </a:ext>
            </a:extLst>
          </p:cNvPr>
          <p:cNvSpPr/>
          <p:nvPr/>
        </p:nvSpPr>
        <p:spPr>
          <a:xfrm>
            <a:off x="6694869" y="2692453"/>
            <a:ext cx="3838659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2</a:t>
            </a:r>
            <a:r>
              <a:rPr lang="en-GB" sz="1600" b="1" baseline="30000" dirty="0">
                <a:solidFill>
                  <a:srgbClr val="FF0000"/>
                </a:solidFill>
              </a:rPr>
              <a:t>nd</a:t>
            </a:r>
            <a:r>
              <a:rPr lang="en-GB" sz="1600" b="1" dirty="0">
                <a:solidFill>
                  <a:srgbClr val="FF0000"/>
                </a:solidFill>
              </a:rPr>
              <a:t> plasma source: O</a:t>
            </a:r>
            <a:r>
              <a:rPr lang="en-CH" sz="1600" b="1" dirty="0">
                <a:solidFill>
                  <a:srgbClr val="FF0000"/>
                </a:solidFill>
              </a:rPr>
              <a:t>ptimize acceleration of electrons in p-driven plasma wakefield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5513E5-E1CB-CF57-4C76-62DFE249DB2C}"/>
              </a:ext>
            </a:extLst>
          </p:cNvPr>
          <p:cNvSpPr txBox="1"/>
          <p:nvPr/>
        </p:nvSpPr>
        <p:spPr>
          <a:xfrm>
            <a:off x="190685" y="4808812"/>
            <a:ext cx="4272502" cy="1354217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212121"/>
                </a:solidFill>
              </a:rPr>
              <a:t>Expected parameters: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12121"/>
                </a:solidFill>
              </a:rPr>
              <a:t>Normalized emittance: (2-30) mm </a:t>
            </a:r>
            <a:r>
              <a:rPr lang="en-GB" sz="1600" dirty="0" err="1">
                <a:solidFill>
                  <a:srgbClr val="212121"/>
                </a:solidFill>
              </a:rPr>
              <a:t>mrad</a:t>
            </a:r>
            <a:endParaRPr lang="en-GB" sz="1600" dirty="0">
              <a:solidFill>
                <a:srgbClr val="21212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212121"/>
                </a:solidFill>
              </a:rPr>
              <a:t>Q</a:t>
            </a:r>
            <a:r>
              <a:rPr lang="en-GB" sz="1600" baseline="-25000" dirty="0" err="1">
                <a:solidFill>
                  <a:srgbClr val="212121"/>
                </a:solidFill>
              </a:rPr>
              <a:t>e</a:t>
            </a:r>
            <a:r>
              <a:rPr lang="en-GB" sz="1600" dirty="0">
                <a:solidFill>
                  <a:srgbClr val="212121"/>
                </a:solidFill>
              </a:rPr>
              <a:t> = 100 </a:t>
            </a:r>
            <a:r>
              <a:rPr lang="en-GB" sz="1600" dirty="0" err="1">
                <a:solidFill>
                  <a:srgbClr val="212121"/>
                </a:solidFill>
              </a:rPr>
              <a:t>pC</a:t>
            </a:r>
            <a:endParaRPr lang="en-GB" sz="1600" dirty="0">
              <a:solidFill>
                <a:srgbClr val="21212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212121"/>
                </a:solidFill>
              </a:rPr>
              <a:t>dE</a:t>
            </a:r>
            <a:r>
              <a:rPr lang="en-GB" sz="1600" dirty="0">
                <a:solidFill>
                  <a:srgbClr val="212121"/>
                </a:solidFill>
              </a:rPr>
              <a:t>/E: 5-8 %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12121"/>
                </a:solidFill>
              </a:rPr>
              <a:t>Energy gain: E ~ 4-10 GeV in 10 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34AE31-E152-8CFB-3D2B-1BF5FD9267F3}"/>
              </a:ext>
            </a:extLst>
          </p:cNvPr>
          <p:cNvSpPr txBox="1"/>
          <p:nvPr/>
        </p:nvSpPr>
        <p:spPr>
          <a:xfrm>
            <a:off x="71868" y="681724"/>
            <a:ext cx="66845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Clr>
                <a:srgbClr val="00B050"/>
              </a:buClr>
              <a:buSzPct val="104000"/>
            </a:pPr>
            <a:r>
              <a:rPr lang="en-US" sz="1600" dirty="0">
                <a:solidFill>
                  <a:srgbClr val="0432FF"/>
                </a:solidFill>
              </a:rPr>
              <a:t>Accelerate an electron beam to </a:t>
            </a:r>
            <a:r>
              <a:rPr lang="en-US" sz="1600" b="1" dirty="0">
                <a:solidFill>
                  <a:srgbClr val="0432FF"/>
                </a:solidFill>
              </a:rPr>
              <a:t>high energies</a:t>
            </a:r>
            <a:r>
              <a:rPr lang="en-US" sz="1600" dirty="0">
                <a:solidFill>
                  <a:srgbClr val="0432FF"/>
                </a:solidFill>
              </a:rPr>
              <a:t>, while controlling the electron </a:t>
            </a:r>
            <a:r>
              <a:rPr lang="en-US" sz="1600" b="1" dirty="0">
                <a:solidFill>
                  <a:srgbClr val="0432FF"/>
                </a:solidFill>
              </a:rPr>
              <a:t>beam quality </a:t>
            </a:r>
            <a:r>
              <a:rPr lang="en-US" sz="1600" dirty="0">
                <a:solidFill>
                  <a:srgbClr val="0432FF"/>
                </a:solidFill>
              </a:rPr>
              <a:t>and  demonstrate </a:t>
            </a:r>
            <a:r>
              <a:rPr lang="en-US" sz="1600" b="1" dirty="0">
                <a:solidFill>
                  <a:srgbClr val="0432FF"/>
                </a:solidFill>
              </a:rPr>
              <a:t>scalable plasma source </a:t>
            </a:r>
            <a:r>
              <a:rPr lang="en-US" sz="1600" dirty="0">
                <a:solidFill>
                  <a:srgbClr val="0432FF"/>
                </a:solidFill>
              </a:rPr>
              <a:t>technology.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8AAF55AE-0A87-1AC3-0CF0-8C6DBFBABF80}"/>
              </a:ext>
            </a:extLst>
          </p:cNvPr>
          <p:cNvSpPr txBox="1">
            <a:spLocks/>
          </p:cNvSpPr>
          <p:nvPr/>
        </p:nvSpPr>
        <p:spPr>
          <a:xfrm>
            <a:off x="838199" y="6370704"/>
            <a:ext cx="25607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/>
              <a:t>E. Gschwendtner, CERN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8A170F-4185-4F62-F78A-252B857FB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3799" y="794971"/>
            <a:ext cx="4275667" cy="506654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B30DBD1-05DC-3D53-061E-8A761EBBBC8E}"/>
              </a:ext>
            </a:extLst>
          </p:cNvPr>
          <p:cNvSpPr/>
          <p:nvPr/>
        </p:nvSpPr>
        <p:spPr>
          <a:xfrm>
            <a:off x="9914467" y="672711"/>
            <a:ext cx="2006599" cy="628914"/>
          </a:xfrm>
          <a:prstGeom prst="roundRect">
            <a:avLst/>
          </a:prstGeom>
          <a:noFill/>
          <a:ln w="19050">
            <a:solidFill>
              <a:srgbClr val="0432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96620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EB98C-DC9A-36B3-EAD0-E1D4568E1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AWAKE Run 2 Technological Advancements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B090A-CB01-506F-577D-25BAB5B80F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762" y="6410500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24EA5-B3E3-BA0B-2BCA-B321B28D4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CC6154-B5CF-68B4-4012-828D1A9B9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640" y="4419508"/>
            <a:ext cx="6457824" cy="16346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8EC6E11-D66E-F918-416C-5C5165D5F7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3122" y="965511"/>
            <a:ext cx="4624957" cy="147298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86B85B-A23E-F959-A2F8-FACFAC3B6F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762" y="811341"/>
            <a:ext cx="4022866" cy="25833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196F4AA-4ECD-983F-285C-FFC6902B96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0139" y="965511"/>
            <a:ext cx="1864325" cy="14036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5283F60-9773-6C9B-A86A-76E1836C4B3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288" y="4074318"/>
            <a:ext cx="3774784" cy="1979826"/>
          </a:xfrm>
          <a:prstGeom prst="rect">
            <a:avLst/>
          </a:prstGeom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C846E8-EAF8-BB5A-D284-5E0197FC7A86}"/>
              </a:ext>
            </a:extLst>
          </p:cNvPr>
          <p:cNvSpPr txBox="1"/>
          <p:nvPr/>
        </p:nvSpPr>
        <p:spPr>
          <a:xfrm>
            <a:off x="4703360" y="2413075"/>
            <a:ext cx="6208751" cy="147732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CH" b="1" dirty="0">
                <a:solidFill>
                  <a:srgbClr val="00B050"/>
                </a:solidFill>
              </a:rPr>
              <a:t>Benefit of accelerator technology expertise at CERN</a:t>
            </a:r>
          </a:p>
          <a:p>
            <a:pPr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CH" b="1" dirty="0">
                <a:solidFill>
                  <a:srgbClr val="00B050"/>
                </a:solidFill>
              </a:rPr>
              <a:t>Benefit from plasma wakefield expertise at Institutes</a:t>
            </a:r>
          </a:p>
          <a:p>
            <a:pPr lvl="1"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GB" b="1" dirty="0">
                <a:solidFill>
                  <a:srgbClr val="00B050"/>
                </a:solidFill>
              </a:rPr>
              <a:t>S</a:t>
            </a:r>
            <a:r>
              <a:rPr lang="en-CH" b="1" dirty="0">
                <a:solidFill>
                  <a:srgbClr val="00B050"/>
                </a:solidFill>
              </a:rPr>
              <a:t>ynergy with future electron/positron colliders at CERN</a:t>
            </a:r>
          </a:p>
          <a:p>
            <a:pPr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CH" b="1" dirty="0">
                <a:solidFill>
                  <a:srgbClr val="00B050"/>
                </a:solidFill>
              </a:rPr>
              <a:t>Address key challenges of plasma wakefield community</a:t>
            </a:r>
          </a:p>
          <a:p>
            <a:pPr lvl="1"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GB" b="1" dirty="0">
                <a:solidFill>
                  <a:srgbClr val="00B050"/>
                </a:solidFill>
              </a:rPr>
              <a:t>E</a:t>
            </a:r>
            <a:r>
              <a:rPr lang="en-CH" b="1" dirty="0">
                <a:solidFill>
                  <a:srgbClr val="00B050"/>
                </a:solidFill>
              </a:rPr>
              <a:t>xternal injection, scalable plasma source development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7EE76E-2E5F-72B8-8CF9-46CF5FB769CC}"/>
              </a:ext>
            </a:extLst>
          </p:cNvPr>
          <p:cNvSpPr txBox="1"/>
          <p:nvPr/>
        </p:nvSpPr>
        <p:spPr>
          <a:xfrm>
            <a:off x="534288" y="3802168"/>
            <a:ext cx="3474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Rb vapour source with density step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26CFDE-71C4-4DC2-2D91-675A329CE814}"/>
              </a:ext>
            </a:extLst>
          </p:cNvPr>
          <p:cNvSpPr txBox="1"/>
          <p:nvPr/>
        </p:nvSpPr>
        <p:spPr>
          <a:xfrm>
            <a:off x="5200650" y="4119557"/>
            <a:ext cx="3407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10m long discharge plasma source</a:t>
            </a:r>
          </a:p>
        </p:txBody>
      </p:sp>
    </p:spTree>
    <p:extLst>
      <p:ext uri="{BB962C8B-B14F-4D97-AF65-F5344CB8AC3E}">
        <p14:creationId xmlns:p14="http://schemas.microsoft.com/office/powerpoint/2010/main" val="11920111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999CD-DBD4-304E-ACCE-CCE7CB5DE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569" y="345020"/>
            <a:ext cx="11343861" cy="593445"/>
          </a:xfrm>
        </p:spPr>
        <p:txBody>
          <a:bodyPr>
            <a:normAutofit fontScale="90000"/>
          </a:bodyPr>
          <a:lstStyle/>
          <a:p>
            <a:r>
              <a:rPr lang="en-CH" dirty="0"/>
              <a:t>AWAKE Run 2 Expected Parameters and Relevance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460BE-9589-6E6A-C474-D8B470697B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762" y="6410500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Edda Gschwendtner,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D5E24-120F-4102-68EE-F937E0175B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406642-E0C9-F23E-ECD4-CC04DA9411C5}"/>
              </a:ext>
            </a:extLst>
          </p:cNvPr>
          <p:cNvSpPr txBox="1"/>
          <p:nvPr/>
        </p:nvSpPr>
        <p:spPr>
          <a:xfrm>
            <a:off x="3581855" y="926170"/>
            <a:ext cx="3390518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212121"/>
                </a:solidFill>
              </a:rPr>
              <a:t>Expected parameters: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12121"/>
                </a:solidFill>
              </a:rPr>
              <a:t>Norm. emittance: (2-30) mm </a:t>
            </a:r>
            <a:r>
              <a:rPr lang="en-GB" sz="1600" dirty="0" err="1">
                <a:solidFill>
                  <a:srgbClr val="212121"/>
                </a:solidFill>
              </a:rPr>
              <a:t>mrad</a:t>
            </a:r>
            <a:endParaRPr lang="en-GB" sz="1600" dirty="0">
              <a:solidFill>
                <a:srgbClr val="21212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212121"/>
                </a:solidFill>
              </a:rPr>
              <a:t>Q</a:t>
            </a:r>
            <a:r>
              <a:rPr lang="en-GB" sz="1600" baseline="-25000" dirty="0" err="1">
                <a:solidFill>
                  <a:srgbClr val="212121"/>
                </a:solidFill>
              </a:rPr>
              <a:t>e</a:t>
            </a:r>
            <a:r>
              <a:rPr lang="en-GB" sz="1600" dirty="0">
                <a:solidFill>
                  <a:srgbClr val="212121"/>
                </a:solidFill>
              </a:rPr>
              <a:t> = 100 </a:t>
            </a:r>
            <a:r>
              <a:rPr lang="en-GB" sz="1600" dirty="0" err="1">
                <a:solidFill>
                  <a:srgbClr val="212121"/>
                </a:solidFill>
              </a:rPr>
              <a:t>pC</a:t>
            </a:r>
            <a:endParaRPr lang="en-GB" sz="1600" dirty="0">
              <a:solidFill>
                <a:srgbClr val="21212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212121"/>
                </a:solidFill>
              </a:rPr>
              <a:t>dE</a:t>
            </a:r>
            <a:r>
              <a:rPr lang="en-GB" sz="1600" dirty="0">
                <a:solidFill>
                  <a:srgbClr val="212121"/>
                </a:solidFill>
              </a:rPr>
              <a:t>/E: 5-8 %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12121"/>
                </a:solidFill>
              </a:rPr>
              <a:t>Energy gain: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12121"/>
                </a:solidFill>
              </a:rPr>
              <a:t>Run 2c: E: 4-10 GeV, 10m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12121"/>
                </a:solidFill>
              </a:rPr>
              <a:t>Run 2d: E &gt; 10 GeV, 10+ 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0C51A8F-13EA-52C1-82CC-DBF8992FED14}"/>
              </a:ext>
            </a:extLst>
          </p:cNvPr>
          <p:cNvSpPr txBox="1"/>
          <p:nvPr/>
        </p:nvSpPr>
        <p:spPr>
          <a:xfrm>
            <a:off x="861808" y="2957962"/>
            <a:ext cx="10337382" cy="64633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CH" b="1" dirty="0">
                <a:solidFill>
                  <a:srgbClr val="00B050"/>
                </a:solidFill>
              </a:rPr>
              <a:t>AWAKE simulation results provide confidence that the Run 2 goals are achievable.</a:t>
            </a:r>
            <a:endParaRPr lang="en-CH" sz="1800" b="1" dirty="0">
              <a:solidFill>
                <a:srgbClr val="00B050"/>
              </a:solidFill>
            </a:endParaRPr>
          </a:p>
          <a:p>
            <a:pPr>
              <a:buClr>
                <a:srgbClr val="00B050"/>
              </a:buClr>
              <a:buSzPct val="150000"/>
              <a:buFont typeface="Wingdings" pitchFamily="2" charset="2"/>
              <a:buChar char="ü"/>
            </a:pPr>
            <a:r>
              <a:rPr lang="en-CH" b="1" dirty="0">
                <a:solidFill>
                  <a:srgbClr val="00B050"/>
                </a:solidFill>
              </a:rPr>
              <a:t>Expected parameters after Run 2 are in line with beam parameters for first particle physics applications.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7EA9886-CB0E-99CF-1D51-11CE131EB4F6}"/>
              </a:ext>
            </a:extLst>
          </p:cNvPr>
          <p:cNvGrpSpPr/>
          <p:nvPr/>
        </p:nvGrpSpPr>
        <p:grpSpPr>
          <a:xfrm>
            <a:off x="710755" y="905999"/>
            <a:ext cx="2743200" cy="2011285"/>
            <a:chOff x="659271" y="731874"/>
            <a:chExt cx="2922584" cy="227278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E5F077C-40CF-1C33-BA9C-24452D76F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lum/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15258" y="1251617"/>
              <a:ext cx="2321127" cy="1753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90DB14B-F396-201C-8A40-BE26C75E6CE4}"/>
                </a:ext>
              </a:extLst>
            </p:cNvPr>
            <p:cNvSpPr txBox="1"/>
            <p:nvPr/>
          </p:nvSpPr>
          <p:spPr>
            <a:xfrm>
              <a:off x="659271" y="731874"/>
              <a:ext cx="2922584" cy="591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400" b="1" dirty="0"/>
                <a:t>Ex: Broad tolerances for SMI control with a density step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7C51E47C-3ED2-8DF1-6022-F95BBD931A92}"/>
              </a:ext>
            </a:extLst>
          </p:cNvPr>
          <p:cNvSpPr txBox="1"/>
          <p:nvPr/>
        </p:nvSpPr>
        <p:spPr>
          <a:xfrm>
            <a:off x="861808" y="4026922"/>
            <a:ext cx="10337382" cy="201080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  <a:buClr>
                <a:schemeClr val="accent1">
                  <a:lumMod val="50000"/>
                </a:schemeClr>
              </a:buClr>
            </a:pPr>
            <a:r>
              <a:rPr lang="en-US" b="1" u="sng" dirty="0">
                <a:solidFill>
                  <a:srgbClr val="00B050"/>
                </a:solidFill>
              </a:rPr>
              <a:t>Relevance: Developments shared with other plasma-based accelerators:</a:t>
            </a:r>
          </a:p>
          <a:p>
            <a:pPr>
              <a:spcBef>
                <a:spcPts val="4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²"/>
              <a:tabLst>
                <a:tab pos="5715000" algn="ctr"/>
                <a:tab pos="6054725" algn="l"/>
              </a:tabLst>
            </a:pPr>
            <a:r>
              <a:rPr lang="en-US" b="1" dirty="0"/>
              <a:t>Externally inject an e</a:t>
            </a:r>
            <a:r>
              <a:rPr lang="en-US" b="1" baseline="30000" dirty="0"/>
              <a:t>-</a:t>
            </a:r>
            <a:r>
              <a:rPr lang="en-US" b="1" dirty="0"/>
              <a:t> bunch 				</a:t>
            </a:r>
            <a:r>
              <a:rPr lang="en-US" b="1" dirty="0">
                <a:sym typeface="Wingdings"/>
              </a:rPr>
              <a:t>	injection, staging</a:t>
            </a:r>
            <a:endParaRPr lang="en-US" b="1" dirty="0"/>
          </a:p>
          <a:p>
            <a:pPr>
              <a:spcBef>
                <a:spcPts val="4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²"/>
              <a:tabLst>
                <a:tab pos="5715000" algn="ctr"/>
                <a:tab pos="6054725" algn="l"/>
              </a:tabLst>
            </a:pPr>
            <a:r>
              <a:rPr lang="en-US" b="1" dirty="0"/>
              <a:t>Acceleration to multi-GeV level 				</a:t>
            </a:r>
            <a:r>
              <a:rPr lang="en-US" b="1" dirty="0">
                <a:sym typeface="Wingdings"/>
              </a:rPr>
              <a:t>	large energy gain</a:t>
            </a:r>
            <a:endParaRPr lang="en-US" b="1" dirty="0"/>
          </a:p>
          <a:p>
            <a:pPr>
              <a:spcBef>
                <a:spcPts val="4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²"/>
              <a:tabLst>
                <a:tab pos="5715000" algn="ctr"/>
                <a:tab pos="6054725" algn="l"/>
              </a:tabLst>
            </a:pPr>
            <a:r>
              <a:rPr lang="en-US" b="1" dirty="0"/>
              <a:t>Control e-bunch quality: E, ∆E/E, Q, </a:t>
            </a:r>
            <a:r>
              <a:rPr lang="en-US" b="1" dirty="0" err="1">
                <a:latin typeface="Symbol" charset="2"/>
                <a:cs typeface="Symbol" charset="2"/>
              </a:rPr>
              <a:t>e</a:t>
            </a:r>
            <a:r>
              <a:rPr lang="en-US" b="1" baseline="-25000" dirty="0" err="1"/>
              <a:t>N</a:t>
            </a:r>
            <a:r>
              <a:rPr lang="en-US" b="1" dirty="0"/>
              <a:t> 				</a:t>
            </a:r>
            <a:r>
              <a:rPr lang="en-US" b="1" dirty="0">
                <a:sym typeface="Wingdings"/>
              </a:rPr>
              <a:t>	quality!!</a:t>
            </a:r>
          </a:p>
          <a:p>
            <a:pPr>
              <a:spcBef>
                <a:spcPts val="4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²"/>
              <a:tabLst>
                <a:tab pos="5715000" algn="ctr"/>
                <a:tab pos="6054725" algn="l"/>
              </a:tabLst>
            </a:pPr>
            <a:r>
              <a:rPr lang="en-US" b="1" dirty="0">
                <a:sym typeface="Wingdings"/>
              </a:rPr>
              <a:t>Plasma source: length, density uniformity, reproducibility, </a:t>
            </a:r>
            <a:r>
              <a:rPr lang="en-US" b="1" dirty="0" err="1">
                <a:sym typeface="Wingdings"/>
              </a:rPr>
              <a:t>tunability</a:t>
            </a:r>
            <a:r>
              <a:rPr lang="en-US" b="1" dirty="0"/>
              <a:t> 	</a:t>
            </a:r>
            <a:r>
              <a:rPr lang="en-US" b="1" dirty="0" err="1">
                <a:sym typeface="Wingdings"/>
              </a:rPr>
              <a:t></a:t>
            </a:r>
            <a:r>
              <a:rPr lang="en-US" b="1" dirty="0">
                <a:sym typeface="Wingdings"/>
              </a:rPr>
              <a:t>	staging, &gt;1 plasma</a:t>
            </a:r>
          </a:p>
          <a:p>
            <a:pPr>
              <a:spcBef>
                <a:spcPts val="400"/>
              </a:spcBef>
              <a:buClr>
                <a:schemeClr val="accent1">
                  <a:lumMod val="50000"/>
                </a:schemeClr>
              </a:buClr>
              <a:buFont typeface="Wingdings" charset="2"/>
              <a:buChar char="²"/>
              <a:tabLst>
                <a:tab pos="5715000" algn="ctr"/>
                <a:tab pos="6054725" algn="l"/>
              </a:tabLst>
            </a:pPr>
            <a:r>
              <a:rPr lang="en-US" b="1" dirty="0">
                <a:sym typeface="Wingdings"/>
              </a:rPr>
              <a:t>Development of diagnostics: plasma density, bunch parameters (</a:t>
            </a:r>
            <a:r>
              <a:rPr lang="en-US" b="1" dirty="0" err="1">
                <a:latin typeface="Symbol" charset="2"/>
                <a:cs typeface="Symbol" charset="2"/>
              </a:rPr>
              <a:t>e</a:t>
            </a:r>
            <a:r>
              <a:rPr lang="en-US" b="1" baseline="-25000" dirty="0" err="1"/>
              <a:t>N</a:t>
            </a:r>
            <a:r>
              <a:rPr lang="en-US" b="1" dirty="0">
                <a:sym typeface="Wingdings"/>
              </a:rPr>
              <a:t>)</a:t>
            </a:r>
            <a:r>
              <a:rPr lang="en-US" b="1" dirty="0"/>
              <a:t> 	</a:t>
            </a:r>
            <a:r>
              <a:rPr lang="en-US" b="1" dirty="0" err="1">
                <a:sym typeface="Wingdings"/>
              </a:rPr>
              <a:t></a:t>
            </a:r>
            <a:r>
              <a:rPr lang="en-US" b="1" dirty="0">
                <a:sym typeface="Wingdings"/>
              </a:rPr>
              <a:t>	quality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371456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2081C-E38F-6670-92CB-BC801BA10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505" y="2208146"/>
            <a:ext cx="10515600" cy="717134"/>
          </a:xfrm>
        </p:spPr>
        <p:txBody>
          <a:bodyPr/>
          <a:lstStyle/>
          <a:p>
            <a:r>
              <a:rPr lang="en-CH" dirty="0"/>
              <a:t>Thank You!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36C728-556D-5D18-E903-5B785FC2F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210025-C12E-27EF-171E-76D5C07B4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959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610" y="149386"/>
            <a:ext cx="10786090" cy="717134"/>
          </a:xfrm>
        </p:spPr>
        <p:txBody>
          <a:bodyPr>
            <a:normAutofit/>
          </a:bodyPr>
          <a:lstStyle/>
          <a:p>
            <a:r>
              <a:rPr lang="en-US" sz="4000" dirty="0"/>
              <a:t>Applications with AWAKE-Like Scheme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162" y="922796"/>
            <a:ext cx="11855314" cy="323728"/>
          </a:xfrm>
          <a:ln>
            <a:solidFill>
              <a:srgbClr val="3366FF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500" b="1" dirty="0">
                <a:solidFill>
                  <a:srgbClr val="0432FF"/>
                </a:solidFill>
                <a:sym typeface="Wingdings"/>
              </a:rPr>
              <a:t> </a:t>
            </a:r>
            <a:r>
              <a:rPr lang="en-US" sz="1500" b="1" dirty="0">
                <a:solidFill>
                  <a:srgbClr val="0432FF"/>
                </a:solidFill>
              </a:rPr>
              <a:t>Requirements on emittance are moderate for fixed target experiments and e/p collider experiments, so first experiments in not-too far future!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25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10458824" y="67236"/>
            <a:ext cx="1637652" cy="679823"/>
            <a:chOff x="10312091" y="67236"/>
            <a:chExt cx="1784385" cy="703025"/>
          </a:xfrm>
        </p:grpSpPr>
        <p:pic>
          <p:nvPicPr>
            <p:cNvPr id="24" name="Google Shape;10;p1"/>
            <p:cNvPicPr preferRelativeResize="0"/>
            <p:nvPr/>
          </p:nvPicPr>
          <p:blipFill>
            <a:blip r:embed="rId3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393451" y="67236"/>
              <a:ext cx="703025" cy="70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11;p1"/>
            <p:cNvPicPr preferRelativeResize="0"/>
            <p:nvPr/>
          </p:nvPicPr>
          <p:blipFill>
            <a:blip r:embed="rId4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12091" y="109814"/>
              <a:ext cx="1047225" cy="5377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Rectangle 4"/>
          <p:cNvSpPr/>
          <p:nvPr/>
        </p:nvSpPr>
        <p:spPr>
          <a:xfrm>
            <a:off x="456872" y="1393958"/>
            <a:ext cx="11083819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  <a:sym typeface="Wingdings"/>
              </a:rPr>
              <a:t>First Application: Fixed target test facility</a:t>
            </a:r>
            <a:r>
              <a:rPr lang="en-US" sz="1600" dirty="0">
                <a:sym typeface="Wingdings"/>
              </a:rPr>
              <a:t>: </a:t>
            </a:r>
          </a:p>
          <a:p>
            <a:pPr marL="1657350" lvl="3" indent="-285750">
              <a:buFont typeface="Wingdings" charset="0"/>
              <a:buChar char="à"/>
            </a:pPr>
            <a:endParaRPr lang="en-US" sz="700" dirty="0"/>
          </a:p>
          <a:p>
            <a:pPr marL="285750" indent="-285750">
              <a:buFont typeface="Wingdings" charset="0"/>
              <a:buChar char="à"/>
            </a:pPr>
            <a:r>
              <a:rPr lang="en-US" sz="1400" dirty="0">
                <a:sym typeface="Wingdings"/>
              </a:rPr>
              <a:t>Deep inelastic scattering, non-linear QED,</a:t>
            </a:r>
            <a:r>
              <a:rPr lang="en-US" sz="1400" b="1" dirty="0">
                <a:sym typeface="Wingdings"/>
              </a:rPr>
              <a:t> search for dark photons</a:t>
            </a:r>
            <a:endParaRPr lang="en-US" sz="1600" b="1" dirty="0">
              <a:sym typeface="Wingding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FE84701-D297-974E-9816-E590FD2CE542}"/>
              </a:ext>
            </a:extLst>
          </p:cNvPr>
          <p:cNvGrpSpPr/>
          <p:nvPr/>
        </p:nvGrpSpPr>
        <p:grpSpPr>
          <a:xfrm>
            <a:off x="8423274" y="2404530"/>
            <a:ext cx="3542646" cy="3801579"/>
            <a:chOff x="306610" y="2618475"/>
            <a:chExt cx="3542646" cy="380157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6610" y="2618475"/>
              <a:ext cx="3542646" cy="3420042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6DE5738-7CAC-3D49-BE94-767CBAF91B63}"/>
                </a:ext>
              </a:extLst>
            </p:cNvPr>
            <p:cNvSpPr txBox="1"/>
            <p:nvPr/>
          </p:nvSpPr>
          <p:spPr>
            <a:xfrm>
              <a:off x="572289" y="5989167"/>
              <a:ext cx="309260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itchFamily="2" charset="2"/>
                <a:buChar char="à"/>
              </a:pPr>
              <a:r>
                <a:rPr lang="en-GB" sz="1100" dirty="0">
                  <a:sym typeface="Wingdings" pitchFamily="2" charset="2"/>
                </a:rPr>
                <a:t>E</a:t>
              </a:r>
              <a:r>
                <a:rPr lang="en-CH" sz="1100" dirty="0">
                  <a:sym typeface="Wingdings" pitchFamily="2" charset="2"/>
                </a:rPr>
                <a:t>xtension of kinematic coverage for 50 GeV electrons </a:t>
              </a:r>
              <a:r>
                <a:rPr lang="en-GB" sz="1100" dirty="0">
                  <a:sym typeface="Wingdings" pitchFamily="2" charset="2"/>
                </a:rPr>
                <a:t>a</a:t>
              </a:r>
              <a:r>
                <a:rPr lang="en-CH" sz="1100" dirty="0">
                  <a:sym typeface="Wingdings" pitchFamily="2" charset="2"/>
                </a:rPr>
                <a:t>nd even more for 1 TeV electrons </a:t>
              </a:r>
              <a:endParaRPr lang="en-CH" sz="1100" dirty="0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537E43D9-C3CA-0A4E-A682-A9AA78D019DB}"/>
              </a:ext>
            </a:extLst>
          </p:cNvPr>
          <p:cNvSpPr/>
          <p:nvPr/>
        </p:nvSpPr>
        <p:spPr>
          <a:xfrm>
            <a:off x="4289737" y="2697935"/>
            <a:ext cx="4292047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>
                <a:sym typeface="Wingdings" pitchFamily="2" charset="2"/>
              </a:rPr>
              <a:t> Decay of dark photon into visible particles (e.g. e+/e-)</a:t>
            </a:r>
          </a:p>
          <a:p>
            <a:pPr>
              <a:buFont typeface="Wingdings" pitchFamily="2" charset="2"/>
              <a:buChar char="à"/>
            </a:pPr>
            <a:r>
              <a:rPr lang="en-US" sz="1300" dirty="0">
                <a:sym typeface="Wingdings" pitchFamily="2" charset="2"/>
              </a:rPr>
              <a:t>Energy and flux is important</a:t>
            </a:r>
          </a:p>
          <a:p>
            <a:pPr>
              <a:buFont typeface="Wingdings" pitchFamily="2" charset="2"/>
              <a:buChar char="à"/>
            </a:pPr>
            <a:r>
              <a:rPr lang="en-GB" sz="1300" dirty="0"/>
              <a:t>R</a:t>
            </a:r>
            <a:r>
              <a:rPr lang="en-CH" sz="1300" dirty="0"/>
              <a:t>elaxed parameters for emittance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79B8B28-708B-F04E-A0D9-84B388836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E. Gschwendtner, CERN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DDE4F0B-D34D-484E-B497-8AD24ECAA8C5}"/>
              </a:ext>
            </a:extLst>
          </p:cNvPr>
          <p:cNvGrpSpPr/>
          <p:nvPr/>
        </p:nvGrpSpPr>
        <p:grpSpPr>
          <a:xfrm>
            <a:off x="2632764" y="4125157"/>
            <a:ext cx="4967055" cy="1354875"/>
            <a:chOff x="2579090" y="4453835"/>
            <a:chExt cx="4967055" cy="1354875"/>
          </a:xfrm>
        </p:grpSpPr>
        <p:pic>
          <p:nvPicPr>
            <p:cNvPr id="16" name="Picture 1" descr="page6image8955440">
              <a:extLst>
                <a:ext uri="{FF2B5EF4-FFF2-40B4-BE49-F238E27FC236}">
                  <a16:creationId xmlns:a16="http://schemas.microsoft.com/office/drawing/2014/main" id="{A44FFBBE-296A-8D4E-81B7-CF39D4D0F23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579090" y="4453835"/>
              <a:ext cx="4967055" cy="11052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9C9720E-9374-B648-8897-C38E41BC5C13}"/>
                </a:ext>
              </a:extLst>
            </p:cNvPr>
            <p:cNvSpPr txBox="1"/>
            <p:nvPr/>
          </p:nvSpPr>
          <p:spPr>
            <a:xfrm>
              <a:off x="3216727" y="5554794"/>
              <a:ext cx="325121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>
                  <a:latin typeface="+mj-lt"/>
                </a:rPr>
                <a:t>E</a:t>
              </a:r>
              <a:r>
                <a:rPr lang="en-CH" sz="1050" dirty="0">
                  <a:latin typeface="+mj-lt"/>
                </a:rPr>
                <a:t>xperimental conditions modeled on NA64 experiment. 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255C4A38-AE10-CB4B-BB36-A6B6BD9351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610" y="2293027"/>
            <a:ext cx="3733571" cy="1746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C92A197-5B47-7E44-EBAE-204708D84B59}"/>
              </a:ext>
            </a:extLst>
          </p:cNvPr>
          <p:cNvSpPr txBox="1"/>
          <p:nvPr/>
        </p:nvSpPr>
        <p:spPr>
          <a:xfrm>
            <a:off x="1148177" y="5531244"/>
            <a:ext cx="79362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effectLst/>
              </a:rPr>
              <a:t>10</a:t>
            </a:r>
            <a:r>
              <a:rPr lang="en-GB" sz="1400" i="1" baseline="30000" dirty="0">
                <a:effectLst/>
              </a:rPr>
              <a:t>16</a:t>
            </a:r>
            <a:r>
              <a:rPr lang="en-GB" sz="1050" i="1" dirty="0">
                <a:effectLst/>
              </a:rPr>
              <a:t> </a:t>
            </a:r>
            <a:r>
              <a:rPr lang="en-GB" sz="1400" dirty="0">
                <a:effectLst/>
              </a:rPr>
              <a:t>electrons o</a:t>
            </a:r>
            <a:r>
              <a:rPr lang="en-GB" sz="1400" dirty="0"/>
              <a:t>n </a:t>
            </a:r>
            <a:r>
              <a:rPr lang="en-GB" sz="1400" dirty="0">
                <a:effectLst/>
              </a:rPr>
              <a:t>t</a:t>
            </a:r>
            <a:r>
              <a:rPr lang="en-GB" sz="1400" dirty="0"/>
              <a:t>arget</a:t>
            </a:r>
            <a:r>
              <a:rPr lang="en-GB" sz="1400" dirty="0">
                <a:effectLst/>
              </a:rPr>
              <a:t> with AWAKE-like beam</a:t>
            </a:r>
            <a:r>
              <a:rPr lang="en-GB" sz="1400" dirty="0"/>
              <a:t> (</a:t>
            </a:r>
            <a:r>
              <a:rPr lang="en-GB" sz="1400" b="1" dirty="0"/>
              <a:t>Factor 1000 more than NA64)</a:t>
            </a:r>
            <a:endParaRPr lang="en-GB" sz="1400" b="1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effectLst/>
              </a:rPr>
              <a:t>50 GeV e-beam</a:t>
            </a:r>
            <a:r>
              <a:rPr lang="en-GB" sz="1400" dirty="0">
                <a:effectLst/>
              </a:rPr>
              <a:t>: Extend sensitivity further</a:t>
            </a:r>
            <a:r>
              <a:rPr lang="en-GB" sz="1400" dirty="0"/>
              <a:t> to</a:t>
            </a:r>
            <a:r>
              <a:rPr lang="en-GB" sz="1400" dirty="0">
                <a:effectLst/>
              </a:rPr>
              <a:t> </a:t>
            </a:r>
            <a:r>
              <a:rPr lang="el-GR" sz="1400" i="1" dirty="0">
                <a:effectLst/>
              </a:rPr>
              <a:t>ε~</a:t>
            </a:r>
            <a:r>
              <a:rPr lang="en-GB" sz="1400" i="1" dirty="0">
                <a:effectLst/>
              </a:rPr>
              <a:t> 10</a:t>
            </a:r>
            <a:r>
              <a:rPr lang="en-GB" sz="1400" i="1" baseline="30000" dirty="0"/>
              <a:t>-3</a:t>
            </a:r>
            <a:r>
              <a:rPr lang="en-GB" sz="1400" i="1" baseline="30000" dirty="0">
                <a:effectLst/>
              </a:rPr>
              <a:t> </a:t>
            </a:r>
            <a:r>
              <a:rPr lang="el-GR" sz="1400" i="1" dirty="0">
                <a:effectLst/>
              </a:rPr>
              <a:t>−</a:t>
            </a:r>
            <a:r>
              <a:rPr lang="en-GB" sz="1400" i="1" dirty="0">
                <a:effectLst/>
              </a:rPr>
              <a:t> 10</a:t>
            </a:r>
            <a:r>
              <a:rPr lang="en-GB" sz="1400" i="1" baseline="30000" dirty="0"/>
              <a:t>-5</a:t>
            </a:r>
            <a:r>
              <a:rPr lang="en-US" sz="1400" dirty="0">
                <a:effectLst/>
              </a:rPr>
              <a:t> and </a:t>
            </a:r>
            <a:r>
              <a:rPr lang="en-GB" sz="1400" dirty="0"/>
              <a:t>t</a:t>
            </a:r>
            <a:r>
              <a:rPr lang="en-GB" sz="1400" dirty="0">
                <a:effectLst/>
              </a:rPr>
              <a:t>o high masses</a:t>
            </a:r>
            <a:r>
              <a:rPr lang="en-GB" sz="1400" i="1" dirty="0">
                <a:effectLst/>
              </a:rPr>
              <a:t>~0.1 GeV</a:t>
            </a:r>
            <a:r>
              <a:rPr lang="en-GB" sz="1400" dirty="0">
                <a:effectLst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</a:rPr>
              <a:t>1 </a:t>
            </a:r>
            <a:r>
              <a:rPr lang="en-GB" sz="1400" dirty="0" err="1">
                <a:effectLst/>
              </a:rPr>
              <a:t>TeV</a:t>
            </a:r>
            <a:r>
              <a:rPr lang="en-GB" sz="1400" dirty="0">
                <a:effectLst/>
              </a:rPr>
              <a:t> </a:t>
            </a:r>
            <a:r>
              <a:rPr lang="en-GB" sz="1400" dirty="0"/>
              <a:t>e-b</a:t>
            </a:r>
            <a:r>
              <a:rPr lang="en-GB" sz="1400" dirty="0">
                <a:effectLst/>
              </a:rPr>
              <a:t>eam: : Similar </a:t>
            </a:r>
            <a:r>
              <a:rPr lang="el-GR" sz="1400" i="1" dirty="0">
                <a:effectLst/>
              </a:rPr>
              <a:t>ε</a:t>
            </a:r>
            <a:r>
              <a:rPr lang="en-US" sz="1400" i="1" dirty="0">
                <a:effectLst/>
              </a:rPr>
              <a:t> </a:t>
            </a:r>
            <a:r>
              <a:rPr lang="en-GB" sz="1400" dirty="0">
                <a:effectLst/>
              </a:rPr>
              <a:t>values</a:t>
            </a:r>
            <a:r>
              <a:rPr lang="en-GB" sz="1400" dirty="0"/>
              <a:t>, a</a:t>
            </a:r>
            <a:r>
              <a:rPr lang="en-GB" sz="1400" dirty="0">
                <a:effectLst/>
              </a:rPr>
              <a:t>pproaching </a:t>
            </a:r>
            <a:r>
              <a:rPr lang="en-GB" sz="1400" i="1" dirty="0">
                <a:effectLst/>
              </a:rPr>
              <a:t>1 GeV</a:t>
            </a:r>
            <a:r>
              <a:rPr lang="en-GB" sz="1400" i="1" dirty="0"/>
              <a:t>, b</a:t>
            </a:r>
            <a:r>
              <a:rPr lang="en-GB" sz="1400" dirty="0">
                <a:effectLst/>
              </a:rPr>
              <a:t>eyond any other planned experiments. </a:t>
            </a:r>
          </a:p>
        </p:txBody>
      </p:sp>
    </p:spTree>
    <p:extLst>
      <p:ext uri="{BB962C8B-B14F-4D97-AF65-F5344CB8AC3E}">
        <p14:creationId xmlns:p14="http://schemas.microsoft.com/office/powerpoint/2010/main" val="12125941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4255A-0817-7A46-8ADB-E596CE2A7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Applications with AWAKE-Like Scheme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38A64A-EDC1-4F42-B7C7-E1FDCF7C2E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458" y="2163780"/>
            <a:ext cx="8801768" cy="3975841"/>
          </a:xfrm>
        </p:spPr>
        <p:txBody>
          <a:bodyPr>
            <a:normAutofit fontScale="70000" lnSpcReduction="20000"/>
          </a:bodyPr>
          <a:lstStyle/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b="1" dirty="0">
                <a:sym typeface="Wingdings" pitchFamily="2" charset="2"/>
              </a:rPr>
              <a:t>PEPIC: </a:t>
            </a:r>
            <a:r>
              <a:rPr lang="en-GB" dirty="0"/>
              <a:t>Low-luminosity version of </a:t>
            </a:r>
            <a:r>
              <a:rPr lang="en-GB" dirty="0" err="1"/>
              <a:t>LHeC</a:t>
            </a:r>
            <a:r>
              <a:rPr lang="en-GB" dirty="0"/>
              <a:t> (50 GeV electrons)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Use the SPS to drive electron bunches to 50 GeV and collide with protons from the LHC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Modest luminosity </a:t>
            </a:r>
            <a:r>
              <a:rPr lang="en-GB" dirty="0">
                <a:sym typeface="Wingdings" pitchFamily="2" charset="2"/>
              </a:rPr>
              <a:t> only interesting should the </a:t>
            </a:r>
            <a:r>
              <a:rPr lang="en-GB" dirty="0" err="1">
                <a:sym typeface="Wingdings" pitchFamily="2" charset="2"/>
              </a:rPr>
              <a:t>LHeC</a:t>
            </a:r>
            <a:r>
              <a:rPr lang="en-GB" dirty="0">
                <a:sym typeface="Wingdings" pitchFamily="2" charset="2"/>
              </a:rPr>
              <a:t> not go ahead</a:t>
            </a:r>
            <a:endParaRPr lang="en-CH" dirty="0"/>
          </a:p>
          <a:p>
            <a:pPr lvl="2">
              <a:lnSpc>
                <a:spcPct val="120000"/>
              </a:lnSpc>
              <a:spcBef>
                <a:spcPts val="0"/>
              </a:spcBef>
            </a:pPr>
            <a:endParaRPr lang="en-CH" dirty="0">
              <a:solidFill>
                <a:srgbClr val="0432FF"/>
              </a:solidFill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H" b="1" dirty="0"/>
              <a:t>EIC: 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CH" dirty="0">
                <a:sym typeface="Wingdings" pitchFamily="2" charset="2"/>
              </a:rPr>
              <a:t>use the RHIC-EIC proton beam to accelerate electron</a:t>
            </a:r>
            <a:r>
              <a:rPr lang="en-CH" dirty="0"/>
              <a:t> </a:t>
            </a:r>
          </a:p>
          <a:p>
            <a:pPr marL="457200" lvl="1" indent="0">
              <a:lnSpc>
                <a:spcPct val="120000"/>
              </a:lnSpc>
              <a:spcBef>
                <a:spcPts val="0"/>
              </a:spcBef>
              <a:buNone/>
            </a:pPr>
            <a:endParaRPr lang="en-CH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b="1" dirty="0"/>
              <a:t>3 </a:t>
            </a:r>
            <a:r>
              <a:rPr lang="en-GB" b="1" dirty="0" err="1"/>
              <a:t>TeV</a:t>
            </a:r>
            <a:r>
              <a:rPr lang="en-GB" b="1" dirty="0"/>
              <a:t> </a:t>
            </a:r>
            <a:r>
              <a:rPr lang="en-GB" b="1" dirty="0" err="1"/>
              <a:t>VHEeP</a:t>
            </a:r>
            <a:r>
              <a:rPr lang="en-GB" b="1" dirty="0"/>
              <a:t> </a:t>
            </a:r>
            <a:endParaRPr lang="en-GB" dirty="0"/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use the LHC protons to accelerate electrons to 3 </a:t>
            </a:r>
            <a:r>
              <a:rPr lang="en-GB" dirty="0" err="1"/>
              <a:t>TeV</a:t>
            </a:r>
            <a:r>
              <a:rPr lang="en-GB" dirty="0"/>
              <a:t> and collide with protons from LHC with 7 </a:t>
            </a:r>
            <a:r>
              <a:rPr lang="en-GB" dirty="0" err="1"/>
              <a:t>TeV</a:t>
            </a:r>
            <a:endParaRPr lang="en-GB" dirty="0"/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Yields centre-of-mass energy of 9 </a:t>
            </a:r>
            <a:r>
              <a:rPr lang="en-GB" dirty="0" err="1"/>
              <a:t>TeV</a:t>
            </a:r>
            <a:r>
              <a:rPr lang="en-GB" dirty="0"/>
              <a:t>, Luminosity is relatively modest ~1028 – 10</a:t>
            </a:r>
            <a:r>
              <a:rPr lang="en-GB" baseline="30000" dirty="0"/>
              <a:t>29</a:t>
            </a:r>
            <a:r>
              <a:rPr lang="en-GB" dirty="0"/>
              <a:t> cm</a:t>
            </a:r>
            <a:r>
              <a:rPr lang="en-GB" baseline="30000" dirty="0"/>
              <a:t>-2</a:t>
            </a:r>
            <a:r>
              <a:rPr lang="en-GB" dirty="0"/>
              <a:t> s</a:t>
            </a:r>
            <a:r>
              <a:rPr lang="en-GB" baseline="30000" dirty="0"/>
              <a:t>-1</a:t>
            </a:r>
            <a:r>
              <a:rPr lang="en-GB" dirty="0"/>
              <a:t>, i.e. 1bp</a:t>
            </a:r>
            <a:r>
              <a:rPr lang="en-GB" baseline="30000" dirty="0"/>
              <a:t>-1</a:t>
            </a:r>
            <a:r>
              <a:rPr lang="en-GB" dirty="0"/>
              <a:t>/yr.   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N</a:t>
            </a:r>
            <a:r>
              <a:rPr lang="en-CH" dirty="0"/>
              <a:t>ew energy regime means new physics sensitivity even at low luminosities.</a:t>
            </a:r>
          </a:p>
          <a:p>
            <a:pPr marL="914400" lvl="2" indent="0">
              <a:lnSpc>
                <a:spcPct val="120000"/>
              </a:lnSpc>
              <a:spcBef>
                <a:spcPts val="0"/>
              </a:spcBef>
              <a:buNone/>
            </a:pPr>
            <a:endParaRPr lang="en-CH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H" b="1" dirty="0"/>
              <a:t>Fixed target</a:t>
            </a:r>
            <a:r>
              <a:rPr lang="en-CH" dirty="0"/>
              <a:t> variants with these electron beams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endParaRPr lang="en-GB" b="1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GB" b="1" dirty="0"/>
              <a:t>Higgs factory: electron-positron collider 250 GeV </a:t>
            </a:r>
            <a:r>
              <a:rPr lang="en-GB" b="1" dirty="0" err="1"/>
              <a:t>c.o.m</a:t>
            </a:r>
            <a:r>
              <a:rPr lang="en-GB" b="1" dirty="0"/>
              <a:t>, proton driven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J. Farmer, A. Caldwell, A. </a:t>
            </a:r>
            <a:r>
              <a:rPr lang="en-GB" dirty="0" err="1"/>
              <a:t>Pukhov</a:t>
            </a:r>
            <a:r>
              <a:rPr lang="en-GB" dirty="0"/>
              <a:t>, NJP</a:t>
            </a:r>
            <a:r>
              <a:rPr lang="en-GB" b="1" dirty="0"/>
              <a:t>, </a:t>
            </a:r>
            <a:r>
              <a:rPr lang="en-GB" b="1" dirty="0">
                <a:effectLst/>
              </a:rPr>
              <a:t>DOI</a:t>
            </a:r>
            <a:r>
              <a:rPr lang="en-GB" dirty="0">
                <a:effectLst/>
              </a:rPr>
              <a:t> 10.1088/1367-2630/ad8fc5 (2024)</a:t>
            </a:r>
            <a:endParaRPr lang="en-CH" b="1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EDA18A-10DA-AD4F-B7CE-7B681BB74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C5F25-5D95-1C4F-BEBE-03B36B62BFA1}" type="slidenum">
              <a:rPr lang="en-US" smtClean="0"/>
              <a:t>26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158646-261A-8143-B0B7-08CD899FF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4186" y="1942696"/>
            <a:ext cx="2120702" cy="148630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08426C-AF6A-1069-70FE-49ED3962C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E. Gschwendtner, CERN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0FC5F9-4000-3DB6-CCAA-3504B687C969}"/>
              </a:ext>
            </a:extLst>
          </p:cNvPr>
          <p:cNvSpPr txBox="1">
            <a:spLocks noChangeArrowheads="1"/>
          </p:cNvSpPr>
          <p:nvPr/>
        </p:nvSpPr>
        <p:spPr>
          <a:xfrm>
            <a:off x="884988" y="1692847"/>
            <a:ext cx="10225226" cy="4092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ℒ Limited by proton accelerator repetition rate – look for high-cross-section processes to compensate</a:t>
            </a:r>
            <a:r>
              <a:rPr lang="en-US" sz="1200" dirty="0">
                <a:ea typeface="ＭＳ Ｐゴシック" charset="0"/>
                <a:cs typeface="Arial Unicode MS" charset="0"/>
              </a:rPr>
              <a:t>.</a:t>
            </a:r>
            <a:endParaRPr lang="en-US" sz="1800" dirty="0">
              <a:ea typeface="ＭＳ Ｐゴシック" charset="0"/>
              <a:cs typeface="Arial Unicode MS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1B19C9-0D0F-4970-0C4B-D9B543771D46}"/>
              </a:ext>
            </a:extLst>
          </p:cNvPr>
          <p:cNvSpPr txBox="1"/>
          <p:nvPr/>
        </p:nvSpPr>
        <p:spPr>
          <a:xfrm>
            <a:off x="236499" y="839305"/>
            <a:ext cx="914768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è"/>
            </a:pPr>
            <a:r>
              <a:rPr lang="en-GB" sz="1600" dirty="0"/>
              <a:t>I</a:t>
            </a:r>
            <a:r>
              <a:rPr lang="en-GB" sz="1600" dirty="0">
                <a:effectLst/>
              </a:rPr>
              <a:t>nvestigate non-linear QED in </a:t>
            </a:r>
            <a:r>
              <a:rPr lang="en-GB" sz="1600" b="1" dirty="0">
                <a:solidFill>
                  <a:srgbClr val="00B050"/>
                </a:solidFill>
                <a:effectLst/>
              </a:rPr>
              <a:t>electron- photon collisions</a:t>
            </a:r>
            <a:r>
              <a:rPr lang="en-GB" sz="1600" dirty="0">
                <a:effectLst/>
              </a:rPr>
              <a:t>. </a:t>
            </a:r>
            <a:endParaRPr lang="en-GB" sz="1600" dirty="0"/>
          </a:p>
          <a:p>
            <a:pPr marL="285750" indent="-285750">
              <a:buFont typeface="Wingdings" pitchFamily="2" charset="2"/>
              <a:buChar char="è"/>
            </a:pPr>
            <a:r>
              <a:rPr lang="en-GB" sz="1600" dirty="0">
                <a:effectLst/>
              </a:rPr>
              <a:t>Produce </a:t>
            </a:r>
            <a:r>
              <a:rPr lang="en-GB" sz="1600" b="1" dirty="0" err="1">
                <a:solidFill>
                  <a:srgbClr val="00B050"/>
                </a:solidFill>
                <a:effectLst/>
              </a:rPr>
              <a:t>TeV</a:t>
            </a:r>
            <a:r>
              <a:rPr lang="en-GB" sz="1600" b="1" dirty="0">
                <a:solidFill>
                  <a:srgbClr val="00B050"/>
                </a:solidFill>
                <a:effectLst/>
              </a:rPr>
              <a:t>-range electrons with an LHC p</a:t>
            </a:r>
            <a:r>
              <a:rPr lang="en-GB" sz="1000" b="1" dirty="0">
                <a:solidFill>
                  <a:srgbClr val="00B050"/>
                </a:solidFill>
                <a:effectLst/>
              </a:rPr>
              <a:t>+ </a:t>
            </a:r>
            <a:r>
              <a:rPr lang="en-GB" sz="1600" b="1" dirty="0">
                <a:solidFill>
                  <a:srgbClr val="00B050"/>
                </a:solidFill>
                <a:effectLst/>
              </a:rPr>
              <a:t>bunch: </a:t>
            </a:r>
            <a:r>
              <a:rPr lang="en-GB" sz="1600" b="1" dirty="0">
                <a:solidFill>
                  <a:srgbClr val="00B050"/>
                </a:solidFill>
                <a:effectLst/>
                <a:sym typeface="Wingdings" pitchFamily="2" charset="2"/>
              </a:rPr>
              <a:t> </a:t>
            </a:r>
            <a:r>
              <a:rPr lang="en-GB" sz="1600" dirty="0">
                <a:effectLst/>
                <a:sym typeface="Wingdings" pitchFamily="2" charset="2"/>
              </a:rPr>
              <a:t>use </a:t>
            </a:r>
            <a:r>
              <a:rPr lang="en-GB" sz="1600" dirty="0">
                <a:effectLst/>
              </a:rPr>
              <a:t>for lower luminosity measurements in electron-proton or electron-ion collisions. </a:t>
            </a:r>
            <a:endParaRPr lang="en-GB" sz="1600" dirty="0"/>
          </a:p>
        </p:txBody>
      </p:sp>
      <p:pic>
        <p:nvPicPr>
          <p:cNvPr id="8" name="Google Shape;10;p1">
            <a:extLst>
              <a:ext uri="{FF2B5EF4-FFF2-40B4-BE49-F238E27FC236}">
                <a16:creationId xmlns:a16="http://schemas.microsoft.com/office/drawing/2014/main" id="{F3EB0700-8967-3338-D667-857EFF587D82}"/>
              </a:ext>
            </a:extLst>
          </p:cNvPr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6632" y="77424"/>
            <a:ext cx="805901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9;p1">
            <a:extLst>
              <a:ext uri="{FF2B5EF4-FFF2-40B4-BE49-F238E27FC236}">
                <a16:creationId xmlns:a16="http://schemas.microsoft.com/office/drawing/2014/main" id="{EF50C64F-9A0A-BAF3-C9A0-FF4B4839E29C}"/>
              </a:ext>
            </a:extLst>
          </p:cNvPr>
          <p:cNvPicPr preferRelativeResize="0"/>
          <p:nvPr/>
        </p:nvPicPr>
        <p:blipFill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2499" y="93409"/>
            <a:ext cx="434602" cy="41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6AFE7F-7927-9673-D194-5EDC397EF91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1226" y="4259528"/>
            <a:ext cx="2811268" cy="221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907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3CFB4AB-E52D-480E-A760-22FCCE137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155" y="321942"/>
            <a:ext cx="12102192" cy="772461"/>
          </a:xfrm>
        </p:spPr>
        <p:txBody>
          <a:bodyPr>
            <a:normAutofit/>
          </a:bodyPr>
          <a:lstStyle/>
          <a:p>
            <a:r>
              <a:rPr lang="en-US" sz="4000" dirty="0"/>
              <a:t>AWAKE: Why a Proton Plasma Wakefield Accelerator?   </a:t>
            </a:r>
            <a:endParaRPr lang="en-001" dirty="0">
              <a:solidFill>
                <a:srgbClr val="00746D"/>
              </a:solidFill>
            </a:endParaRPr>
          </a:p>
        </p:txBody>
      </p:sp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01A33249-7EEC-4331-9E87-B0135715E0D7}"/>
              </a:ext>
            </a:extLst>
          </p:cNvPr>
          <p:cNvSpPr txBox="1">
            <a:spLocks/>
          </p:cNvSpPr>
          <p:nvPr/>
        </p:nvSpPr>
        <p:spPr>
          <a:xfrm>
            <a:off x="439692" y="1120000"/>
            <a:ext cx="3951717" cy="759494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2">
                    <a:lumMod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PW laser ≈ 40J/Pulse</a:t>
            </a:r>
          </a:p>
          <a:p>
            <a:r>
              <a:rPr lang="en-US" sz="2000" dirty="0">
                <a:solidFill>
                  <a:schemeClr val="tx1"/>
                </a:solidFill>
                <a:latin typeface="+mn-lt"/>
              </a:rPr>
              <a:t>FACET (electron PWFA) ≈ 30J/Pulse</a:t>
            </a:r>
            <a:r>
              <a:rPr lang="en-US" sz="2000" dirty="0">
                <a:solidFill>
                  <a:srgbClr val="00746D"/>
                </a:solidFill>
                <a:latin typeface="+mn-lt"/>
              </a:rPr>
              <a:t>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C725D6-AF2E-4759-A6BC-1292A9BE0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02728-9BAD-43E3-93B1-0CAA47532107}" type="slidenum">
              <a:rPr lang="en-US" smtClean="0"/>
              <a:t>3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39ED4D7-EC9A-C7E8-CF79-ED88EAB4BEF2}"/>
              </a:ext>
            </a:extLst>
          </p:cNvPr>
          <p:cNvGrpSpPr/>
          <p:nvPr/>
        </p:nvGrpSpPr>
        <p:grpSpPr>
          <a:xfrm>
            <a:off x="5765748" y="2893145"/>
            <a:ext cx="5588052" cy="2877432"/>
            <a:chOff x="1039307" y="3345834"/>
            <a:chExt cx="5588052" cy="2877432"/>
          </a:xfrm>
        </p:grpSpPr>
        <p:pic>
          <p:nvPicPr>
            <p:cNvPr id="11" name="Picture 12" descr="Picture 12">
              <a:extLst>
                <a:ext uri="{FF2B5EF4-FFF2-40B4-BE49-F238E27FC236}">
                  <a16:creationId xmlns:a16="http://schemas.microsoft.com/office/drawing/2014/main" id="{03BC0291-C7DD-4C0F-BF51-B76BC1915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81276" y="3604790"/>
              <a:ext cx="2908334" cy="228512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4" name="Text Placeholder 1">
              <a:extLst>
                <a:ext uri="{FF2B5EF4-FFF2-40B4-BE49-F238E27FC236}">
                  <a16:creationId xmlns:a16="http://schemas.microsoft.com/office/drawing/2014/main" id="{5EEC5748-0CF8-4DD7-AF8F-2FA9758C340B}"/>
                </a:ext>
              </a:extLst>
            </p:cNvPr>
            <p:cNvSpPr txBox="1">
              <a:spLocks/>
            </p:cNvSpPr>
            <p:nvPr/>
          </p:nvSpPr>
          <p:spPr>
            <a:xfrm>
              <a:off x="3966040" y="3345834"/>
              <a:ext cx="2223570" cy="820132"/>
            </a:xfrm>
            <a:prstGeom prst="rect">
              <a:avLst/>
            </a:prstGeom>
          </p:spPr>
          <p:txBody>
            <a:bodyPr/>
            <a:lstStyle>
              <a:lvl1pPr marL="0" indent="0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189" indent="0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2971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349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tx1"/>
                  </a:solidFill>
                  <a:latin typeface="+mn-lt"/>
                </a:rPr>
                <a:t>Energy gain LHC bunch</a:t>
              </a:r>
            </a:p>
          </p:txBody>
        </p:sp>
        <p:sp>
          <p:nvSpPr>
            <p:cNvPr id="15" name="Text Placeholder 1">
              <a:extLst>
                <a:ext uri="{FF2B5EF4-FFF2-40B4-BE49-F238E27FC236}">
                  <a16:creationId xmlns:a16="http://schemas.microsoft.com/office/drawing/2014/main" id="{4F366F90-895F-4D63-AF9B-A5629FA6076A}"/>
                </a:ext>
              </a:extLst>
            </p:cNvPr>
            <p:cNvSpPr txBox="1">
              <a:spLocks/>
            </p:cNvSpPr>
            <p:nvPr/>
          </p:nvSpPr>
          <p:spPr>
            <a:xfrm>
              <a:off x="1039307" y="4216468"/>
              <a:ext cx="2581672" cy="365126"/>
            </a:xfrm>
            <a:prstGeom prst="rect">
              <a:avLst/>
            </a:prstGeom>
          </p:spPr>
          <p:txBody>
            <a:bodyPr/>
            <a:lstStyle>
              <a:lvl1pPr marL="0" indent="0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189" indent="0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2971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349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  <a:latin typeface="+mn-lt"/>
                </a:rPr>
                <a:t>TeV in km ≈ GeV/m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BFB5E10-A5EB-41EE-B404-BD019F5ADA2C}"/>
                </a:ext>
              </a:extLst>
            </p:cNvPr>
            <p:cNvSpPr txBox="1"/>
            <p:nvPr/>
          </p:nvSpPr>
          <p:spPr>
            <a:xfrm>
              <a:off x="1704042" y="5823156"/>
              <a:ext cx="492331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00" dirty="0"/>
                <a:t>A. Caldwell &amp; K. V. </a:t>
              </a:r>
              <a:r>
                <a:rPr lang="en-GB" sz="1000" dirty="0" err="1"/>
                <a:t>Lotov</a:t>
              </a:r>
              <a:r>
                <a:rPr lang="en-GB" sz="1000" dirty="0"/>
                <a:t>. Plasma </a:t>
              </a:r>
              <a:r>
                <a:rPr lang="en-GB" sz="1000" dirty="0" err="1"/>
                <a:t>wakefield</a:t>
              </a:r>
              <a:r>
                <a:rPr lang="en-GB" sz="1000" dirty="0"/>
                <a:t> acceleration with a modulated proton bunch,  </a:t>
              </a:r>
              <a:r>
                <a:rPr lang="en-GB" sz="1000" i="1" dirty="0"/>
                <a:t>Physics of Plasmas</a:t>
              </a:r>
              <a:r>
                <a:rPr lang="en-GB" sz="1000" dirty="0"/>
                <a:t>, </a:t>
              </a:r>
              <a:r>
                <a:rPr lang="en-GB" sz="1000" i="1" dirty="0"/>
                <a:t>18</a:t>
              </a:r>
              <a:r>
                <a:rPr lang="en-GB" sz="1000" dirty="0"/>
                <a:t>(10), 103101, (2011)</a:t>
              </a:r>
            </a:p>
          </p:txBody>
        </p:sp>
        <p:sp>
          <p:nvSpPr>
            <p:cNvPr id="17" name="Text Placeholder 1">
              <a:extLst>
                <a:ext uri="{FF2B5EF4-FFF2-40B4-BE49-F238E27FC236}">
                  <a16:creationId xmlns:a16="http://schemas.microsoft.com/office/drawing/2014/main" id="{2E707087-D2DD-2BB3-6586-189B7609CD4C}"/>
                </a:ext>
              </a:extLst>
            </p:cNvPr>
            <p:cNvSpPr txBox="1">
              <a:spLocks/>
            </p:cNvSpPr>
            <p:nvPr/>
          </p:nvSpPr>
          <p:spPr>
            <a:xfrm>
              <a:off x="1173379" y="4583333"/>
              <a:ext cx="2313527" cy="365126"/>
            </a:xfrm>
            <a:prstGeom prst="rect">
              <a:avLst/>
            </a:prstGeom>
          </p:spPr>
          <p:txBody>
            <a:bodyPr/>
            <a:lstStyle>
              <a:lvl1pPr marL="0" indent="0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189" indent="0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2971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349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dirty="0">
                  <a:solidFill>
                    <a:schemeClr val="tx1"/>
                  </a:solidFill>
                  <a:latin typeface="+mn-lt"/>
                </a:rPr>
                <a:t>100 </a:t>
              </a:r>
              <a:r>
                <a:rPr lang="el-GR" sz="1600" dirty="0">
                  <a:solidFill>
                    <a:schemeClr val="tx1"/>
                  </a:solidFill>
                  <a:latin typeface="+mn-lt"/>
                </a:rPr>
                <a:t>μ</a:t>
              </a:r>
              <a:r>
                <a:rPr lang="en-US" sz="1600" dirty="0">
                  <a:solidFill>
                    <a:schemeClr val="tx1"/>
                  </a:solidFill>
                  <a:latin typeface="+mn-lt"/>
                </a:rPr>
                <a:t>m long </a:t>
              </a:r>
              <a:r>
                <a:rPr lang="en-GB" sz="1600" dirty="0">
                  <a:solidFill>
                    <a:schemeClr val="tx1"/>
                  </a:solidFill>
                  <a:latin typeface="+mn-lt"/>
                </a:rPr>
                <a:t>p</a:t>
              </a:r>
              <a:r>
                <a:rPr lang="en-GB" sz="1600" baseline="30000" dirty="0">
                  <a:solidFill>
                    <a:schemeClr val="tx1"/>
                  </a:solidFill>
                  <a:latin typeface="+mn-lt"/>
                </a:rPr>
                <a:t>+ </a:t>
              </a:r>
              <a:r>
                <a:rPr lang="en-US" sz="1600" dirty="0">
                  <a:solidFill>
                    <a:schemeClr val="tx1"/>
                  </a:solidFill>
                  <a:latin typeface="+mn-lt"/>
                </a:rPr>
                <a:t>bunch driver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0143593-AEF4-D4B7-B983-273EE2CBCCF2}"/>
              </a:ext>
            </a:extLst>
          </p:cNvPr>
          <p:cNvGrpSpPr/>
          <p:nvPr/>
        </p:nvGrpSpPr>
        <p:grpSpPr>
          <a:xfrm>
            <a:off x="474718" y="2033715"/>
            <a:ext cx="6825761" cy="774571"/>
            <a:chOff x="481477" y="2380129"/>
            <a:chExt cx="6825761" cy="77457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1ACB9C5-2DCD-4384-A37E-E3A5F2E76400}"/>
                </a:ext>
              </a:extLst>
            </p:cNvPr>
            <p:cNvGrpSpPr/>
            <p:nvPr/>
          </p:nvGrpSpPr>
          <p:grpSpPr>
            <a:xfrm>
              <a:off x="2516496" y="2422843"/>
              <a:ext cx="4790742" cy="674584"/>
              <a:chOff x="2966402" y="3077020"/>
              <a:chExt cx="4790742" cy="674584"/>
            </a:xfrm>
          </p:grpSpPr>
          <p:sp>
            <p:nvSpPr>
              <p:cNvPr id="12" name="Text Placeholder 1">
                <a:extLst>
                  <a:ext uri="{FF2B5EF4-FFF2-40B4-BE49-F238E27FC236}">
                    <a16:creationId xmlns:a16="http://schemas.microsoft.com/office/drawing/2014/main" id="{5629D3DC-BB11-4524-9004-000243A694E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28555" y="3229723"/>
                <a:ext cx="4428589" cy="365126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914377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bg2">
                        <a:lumMod val="25000"/>
                      </a:schemeClr>
                    </a:solidFill>
                    <a:latin typeface="+mj-lt"/>
                    <a:ea typeface="+mn-ea"/>
                    <a:cs typeface="+mn-cs"/>
                  </a:defRPr>
                </a:lvl1pPr>
                <a:lvl2pPr marL="457189" indent="0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160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349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High energy gain in a single plasma</a:t>
                </a:r>
              </a:p>
            </p:txBody>
          </p:sp>
          <p:sp>
            <p:nvSpPr>
              <p:cNvPr id="2" name="Right Brace 1">
                <a:extLst>
                  <a:ext uri="{FF2B5EF4-FFF2-40B4-BE49-F238E27FC236}">
                    <a16:creationId xmlns:a16="http://schemas.microsoft.com/office/drawing/2014/main" id="{894048D7-5808-41C7-B0B9-553C1E632026}"/>
                  </a:ext>
                </a:extLst>
              </p:cNvPr>
              <p:cNvSpPr/>
              <p:nvPr/>
            </p:nvSpPr>
            <p:spPr>
              <a:xfrm>
                <a:off x="2966402" y="3077020"/>
                <a:ext cx="362153" cy="674584"/>
              </a:xfrm>
              <a:prstGeom prst="rightBrace">
                <a:avLst>
                  <a:gd name="adj1" fmla="val 10693"/>
                  <a:gd name="adj2" fmla="val 50000"/>
                </a:avLst>
              </a:prstGeom>
              <a:noFill/>
              <a:ln w="28575">
                <a:solidFill>
                  <a:srgbClr val="0432FF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CAF30DD-ABD1-4FA4-BFE0-4604CC4AA3F5}"/>
                </a:ext>
              </a:extLst>
            </p:cNvPr>
            <p:cNvSpPr txBox="1"/>
            <p:nvPr/>
          </p:nvSpPr>
          <p:spPr>
            <a:xfrm>
              <a:off x="481477" y="2380129"/>
              <a:ext cx="2031622" cy="7745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2000" dirty="0">
                  <a:solidFill>
                    <a:srgbClr val="0432FF"/>
                  </a:solidFill>
                </a:rPr>
                <a:t>SPS 19 kJ/bunch</a:t>
              </a:r>
            </a:p>
            <a:p>
              <a:pPr>
                <a:lnSpc>
                  <a:spcPct val="90000"/>
                </a:lnSpc>
                <a:spcBef>
                  <a:spcPts val="1000"/>
                </a:spcBef>
              </a:pPr>
              <a:r>
                <a:rPr lang="en-US" sz="2000" dirty="0">
                  <a:solidFill>
                    <a:srgbClr val="0432FF"/>
                  </a:solidFill>
                  <a:latin typeface="+mn-lt"/>
                </a:rPr>
                <a:t>LHC 112kJ/bunch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1927FAE-B294-3227-F3AA-3C5729AFB96B}"/>
              </a:ext>
            </a:extLst>
          </p:cNvPr>
          <p:cNvGrpSpPr/>
          <p:nvPr/>
        </p:nvGrpSpPr>
        <p:grpSpPr>
          <a:xfrm>
            <a:off x="1029741" y="3287014"/>
            <a:ext cx="4226354" cy="2388890"/>
            <a:chOff x="7773388" y="1101296"/>
            <a:chExt cx="4226354" cy="2388890"/>
          </a:xfrm>
        </p:grpSpPr>
        <p:pic>
          <p:nvPicPr>
            <p:cNvPr id="6" name="Grafik 12">
              <a:extLst>
                <a:ext uri="{FF2B5EF4-FFF2-40B4-BE49-F238E27FC236}">
                  <a16:creationId xmlns:a16="http://schemas.microsoft.com/office/drawing/2014/main" id="{E6F04EBE-FA5F-E376-CE04-6C9DABDF01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3388" y="1194859"/>
              <a:ext cx="3453374" cy="1902568"/>
            </a:xfrm>
            <a:prstGeom prst="rect">
              <a:avLst/>
            </a:prstGeom>
          </p:spPr>
        </p:pic>
        <p:sp>
          <p:nvSpPr>
            <p:cNvPr id="9" name="Textfeld 14">
              <a:extLst>
                <a:ext uri="{FF2B5EF4-FFF2-40B4-BE49-F238E27FC236}">
                  <a16:creationId xmlns:a16="http://schemas.microsoft.com/office/drawing/2014/main" id="{5E891C0A-CB07-3B41-5BC9-F5CC7225C985}"/>
                </a:ext>
              </a:extLst>
            </p:cNvPr>
            <p:cNvSpPr txBox="1"/>
            <p:nvPr/>
          </p:nvSpPr>
          <p:spPr>
            <a:xfrm>
              <a:off x="8701411" y="1101296"/>
              <a:ext cx="223224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/>
                <a:t>2D numerical simulation results</a:t>
              </a:r>
              <a:endParaRPr lang="en-GB" sz="1200" dirty="0"/>
            </a:p>
          </p:txBody>
        </p:sp>
        <p:sp>
          <p:nvSpPr>
            <p:cNvPr id="18" name="Textfeld 10">
              <a:extLst>
                <a:ext uri="{FF2B5EF4-FFF2-40B4-BE49-F238E27FC236}">
                  <a16:creationId xmlns:a16="http://schemas.microsoft.com/office/drawing/2014/main" id="{B5E63E13-27DE-0ECB-7F35-C4C7507B33C9}"/>
                </a:ext>
              </a:extLst>
            </p:cNvPr>
            <p:cNvSpPr txBox="1"/>
            <p:nvPr/>
          </p:nvSpPr>
          <p:spPr>
            <a:xfrm>
              <a:off x="8151915" y="3028521"/>
              <a:ext cx="3847827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dirty="0"/>
                <a:t>K. V. </a:t>
              </a:r>
              <a:r>
                <a:rPr lang="en-GB" sz="1000" dirty="0" err="1"/>
                <a:t>Lotov</a:t>
              </a:r>
              <a:r>
                <a:rPr lang="en-GB" sz="1000" dirty="0"/>
                <a:t> &amp; P. V. </a:t>
              </a:r>
              <a:r>
                <a:rPr lang="en-GB" sz="1000" dirty="0" err="1"/>
                <a:t>Tuev</a:t>
              </a:r>
              <a:r>
                <a:rPr lang="en-GB" sz="1000" dirty="0"/>
                <a:t>, Plasma </a:t>
              </a:r>
              <a:r>
                <a:rPr lang="en-GB" sz="1000" dirty="0" err="1"/>
                <a:t>wakefield</a:t>
              </a:r>
              <a:r>
                <a:rPr lang="en-GB" sz="1000" dirty="0"/>
                <a:t> acceleration beyond the dephasing limit with 400 GeV proton driver, </a:t>
              </a:r>
              <a:r>
                <a:rPr lang="en-GB" sz="1000" i="1" dirty="0"/>
                <a:t>Plasma Phys. and Control. Fusion, 63</a:t>
              </a:r>
              <a:r>
                <a:rPr lang="en-GB" sz="1000" dirty="0"/>
                <a:t>, 125027 (2021)</a:t>
              </a:r>
            </a:p>
          </p:txBody>
        </p:sp>
        <p:sp>
          <p:nvSpPr>
            <p:cNvPr id="21" name="Textfeld 22">
              <a:extLst>
                <a:ext uri="{FF2B5EF4-FFF2-40B4-BE49-F238E27FC236}">
                  <a16:creationId xmlns:a16="http://schemas.microsoft.com/office/drawing/2014/main" id="{6F288956-5782-7FB4-E517-895983D4DA74}"/>
                </a:ext>
              </a:extLst>
            </p:cNvPr>
            <p:cNvSpPr txBox="1"/>
            <p:nvPr/>
          </p:nvSpPr>
          <p:spPr>
            <a:xfrm>
              <a:off x="8421174" y="1827469"/>
              <a:ext cx="368692" cy="430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400" b="1" dirty="0"/>
                <a:t>SPS</a:t>
              </a:r>
            </a:p>
            <a:p>
              <a:pPr algn="ctr"/>
              <a:r>
                <a:rPr lang="en-US" sz="1400" b="1" dirty="0"/>
                <a:t>19 kJ</a:t>
              </a:r>
              <a:endParaRPr lang="en-GB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8104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E03D69BC-4655-5D49-89FE-B0196021E1E7}"/>
              </a:ext>
            </a:extLst>
          </p:cNvPr>
          <p:cNvGrpSpPr/>
          <p:nvPr/>
        </p:nvGrpSpPr>
        <p:grpSpPr>
          <a:xfrm>
            <a:off x="6112212" y="1617733"/>
            <a:ext cx="2591395" cy="1995374"/>
            <a:chOff x="6266121" y="1525461"/>
            <a:chExt cx="3591603" cy="238963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FDBF6E5-3FCA-4D4C-A58A-BA35DDBBE155}"/>
                </a:ext>
              </a:extLst>
            </p:cNvPr>
            <p:cNvSpPr/>
            <p:nvPr/>
          </p:nvSpPr>
          <p:spPr>
            <a:xfrm>
              <a:off x="6266121" y="1525461"/>
              <a:ext cx="3591603" cy="14789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A993BDA-6BD4-C446-9F27-754C19AF3E0B}"/>
                </a:ext>
              </a:extLst>
            </p:cNvPr>
            <p:cNvSpPr/>
            <p:nvPr/>
          </p:nvSpPr>
          <p:spPr>
            <a:xfrm>
              <a:off x="7995863" y="2870572"/>
              <a:ext cx="683857" cy="10445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FEDFFBF-F4F4-E543-8D42-A0B0F83DD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305" y="60816"/>
            <a:ext cx="10515600" cy="717134"/>
          </a:xfrm>
        </p:spPr>
        <p:txBody>
          <a:bodyPr>
            <a:normAutofit/>
          </a:bodyPr>
          <a:lstStyle/>
          <a:p>
            <a:r>
              <a:rPr lang="en-GB" dirty="0"/>
              <a:t>AWAKE is an International Collaboration</a:t>
            </a:r>
            <a:endParaRPr lang="en-GB" dirty="0">
              <a:solidFill>
                <a:srgbClr val="0432FF"/>
              </a:solidFill>
            </a:endParaRPr>
          </a:p>
        </p:txBody>
      </p:sp>
      <p:pic>
        <p:nvPicPr>
          <p:cNvPr id="1026" name="Picture 2">
            <a:hlinkClick r:id="rId3"/>
            <a:extLst>
              <a:ext uri="{FF2B5EF4-FFF2-40B4-BE49-F238E27FC236}">
                <a16:creationId xmlns:a16="http://schemas.microsoft.com/office/drawing/2014/main" id="{F449D234-D9FA-5217-1433-53B800A3E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7899" y="3783689"/>
            <a:ext cx="1334748" cy="3522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E8E49CD1-DF81-2E6A-B9C0-83A80A3921F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94" y="5312088"/>
            <a:ext cx="839135" cy="6246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A8942046-02CE-DCF9-ADED-EEF17656693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6825" y="978963"/>
            <a:ext cx="1543050" cy="5364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4" name="Picture 1023">
            <a:extLst>
              <a:ext uri="{FF2B5EF4-FFF2-40B4-BE49-F238E27FC236}">
                <a16:creationId xmlns:a16="http://schemas.microsoft.com/office/drawing/2014/main" id="{022EADD5-0EBE-0B94-FB66-63D69992BD8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2795" y="2306633"/>
            <a:ext cx="1612900" cy="6835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5" name="Picture 1024">
            <a:extLst>
              <a:ext uri="{FF2B5EF4-FFF2-40B4-BE49-F238E27FC236}">
                <a16:creationId xmlns:a16="http://schemas.microsoft.com/office/drawing/2014/main" id="{BAD8D29D-88CC-F7A1-0DF3-323F86DF643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2795" y="3127707"/>
            <a:ext cx="1756244" cy="4778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7" name="Picture 1026">
            <a:extLst>
              <a:ext uri="{FF2B5EF4-FFF2-40B4-BE49-F238E27FC236}">
                <a16:creationId xmlns:a16="http://schemas.microsoft.com/office/drawing/2014/main" id="{FF63BE50-26D1-BB17-8A10-E07C6AFF2B7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6976" y="990537"/>
            <a:ext cx="1835150" cy="5547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8" name="Picture 1027">
            <a:extLst>
              <a:ext uri="{FF2B5EF4-FFF2-40B4-BE49-F238E27FC236}">
                <a16:creationId xmlns:a16="http://schemas.microsoft.com/office/drawing/2014/main" id="{8E78DECC-C262-C3CD-641A-4DD00DEAC29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7899" y="4230320"/>
            <a:ext cx="1663487" cy="4829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9" name="Picture 1028">
            <a:extLst>
              <a:ext uri="{FF2B5EF4-FFF2-40B4-BE49-F238E27FC236}">
                <a16:creationId xmlns:a16="http://schemas.microsoft.com/office/drawing/2014/main" id="{DF306EA3-8748-4C30-28CC-E26023C9158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631" y="3008700"/>
            <a:ext cx="1563575" cy="5547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0" name="Picture 1029">
            <a:extLst>
              <a:ext uri="{FF2B5EF4-FFF2-40B4-BE49-F238E27FC236}">
                <a16:creationId xmlns:a16="http://schemas.microsoft.com/office/drawing/2014/main" id="{0CB106DB-3C5F-77CF-4503-19484D23A800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029" y="5624433"/>
            <a:ext cx="1147001" cy="4829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1" name="Picture 1030">
            <a:extLst>
              <a:ext uri="{FF2B5EF4-FFF2-40B4-BE49-F238E27FC236}">
                <a16:creationId xmlns:a16="http://schemas.microsoft.com/office/drawing/2014/main" id="{18E2CD91-34C3-4E1B-838E-B2B593310880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10" y="1840798"/>
            <a:ext cx="1570989" cy="8180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2" name="Picture 1031">
            <a:extLst>
              <a:ext uri="{FF2B5EF4-FFF2-40B4-BE49-F238E27FC236}">
                <a16:creationId xmlns:a16="http://schemas.microsoft.com/office/drawing/2014/main" id="{2B507E13-1634-1436-3407-50BD7C63A72B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433577" y="-2227626"/>
            <a:ext cx="165261" cy="45719"/>
          </a:xfrm>
          <a:prstGeom prst="rect">
            <a:avLst/>
          </a:prstGeom>
        </p:spPr>
      </p:pic>
      <p:pic>
        <p:nvPicPr>
          <p:cNvPr id="1033" name="Picture 4" descr="Logo | Wigner Research Centre for Physics">
            <a:extLst>
              <a:ext uri="{FF2B5EF4-FFF2-40B4-BE49-F238E27FC236}">
                <a16:creationId xmlns:a16="http://schemas.microsoft.com/office/drawing/2014/main" id="{D0ADB573-520A-B52A-0213-D4E7A6038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904" y="990537"/>
            <a:ext cx="1214556" cy="46747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6">
            <a:extLst>
              <a:ext uri="{FF2B5EF4-FFF2-40B4-BE49-F238E27FC236}">
                <a16:creationId xmlns:a16="http://schemas.microsoft.com/office/drawing/2014/main" id="{9C165EC5-E51F-6BC7-041E-BCF2DB957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4122" y="5704496"/>
            <a:ext cx="1324393" cy="32282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0" descr="UNIST Identity | UNIST">
            <a:extLst>
              <a:ext uri="{FF2B5EF4-FFF2-40B4-BE49-F238E27FC236}">
                <a16:creationId xmlns:a16="http://schemas.microsoft.com/office/drawing/2014/main" id="{1F076294-C8E8-A3DC-69B2-273FDF6B9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8531" y="5485664"/>
            <a:ext cx="656589" cy="65658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2">
            <a:extLst>
              <a:ext uri="{FF2B5EF4-FFF2-40B4-BE49-F238E27FC236}">
                <a16:creationId xmlns:a16="http://schemas.microsoft.com/office/drawing/2014/main" id="{B77F5E02-1F38-129D-F143-E3644C7D4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2138" y="5540547"/>
            <a:ext cx="1462259" cy="54682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4">
            <a:extLst>
              <a:ext uri="{FF2B5EF4-FFF2-40B4-BE49-F238E27FC236}">
                <a16:creationId xmlns:a16="http://schemas.microsoft.com/office/drawing/2014/main" id="{2BCD3713-46B7-F0B1-5C30-031F379B48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52795" y="1740841"/>
            <a:ext cx="1835151" cy="47780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4">
            <a:extLst>
              <a:ext uri="{FF2B5EF4-FFF2-40B4-BE49-F238E27FC236}">
                <a16:creationId xmlns:a16="http://schemas.microsoft.com/office/drawing/2014/main" id="{5DB782F0-FC8F-E348-352F-AD9C9DE388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31342" y="840562"/>
            <a:ext cx="1448495" cy="76289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Universität Uppsala – Wikipedia">
            <a:extLst>
              <a:ext uri="{FF2B5EF4-FFF2-40B4-BE49-F238E27FC236}">
                <a16:creationId xmlns:a16="http://schemas.microsoft.com/office/drawing/2014/main" id="{2ABEB475-41C4-988A-C0F3-6FF4178CF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171" y="777950"/>
            <a:ext cx="859415" cy="8199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921BEF-D871-9E14-BD2E-0EF349AC8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51240" y="5095218"/>
            <a:ext cx="1012163" cy="10121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13" name="Picture 12" descr="Templates | CLEAR">
            <a:extLst>
              <a:ext uri="{FF2B5EF4-FFF2-40B4-BE49-F238E27FC236}">
                <a16:creationId xmlns:a16="http://schemas.microsoft.com/office/drawing/2014/main" id="{885317C5-47DB-DCC0-23E9-F95AC16937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1895" y="840692"/>
            <a:ext cx="1638298" cy="60326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7" name="Google Shape;9;p1">
            <a:extLst>
              <a:ext uri="{FF2B5EF4-FFF2-40B4-BE49-F238E27FC236}">
                <a16:creationId xmlns:a16="http://schemas.microsoft.com/office/drawing/2014/main" id="{B9CF7AF6-8B27-9548-5BA8-90EBB9145A95}"/>
              </a:ext>
            </a:extLst>
          </p:cNvPr>
          <p:cNvPicPr preferRelativeResize="0"/>
          <p:nvPr/>
        </p:nvPicPr>
        <p:blipFill>
          <a:blip r:embed="rId2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3704" y="1650661"/>
            <a:ext cx="1058826" cy="100572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2590F92-B5B2-1D38-BA56-86417BCF3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4</a:t>
            </a:fld>
            <a:endParaRPr lang="en-US"/>
          </a:p>
        </p:txBody>
      </p:sp>
      <p:pic>
        <p:nvPicPr>
          <p:cNvPr id="17" name="Picture 16" descr="A red and black logo&#10;&#10;Description automatically generated">
            <a:extLst>
              <a:ext uri="{FF2B5EF4-FFF2-40B4-BE49-F238E27FC236}">
                <a16:creationId xmlns:a16="http://schemas.microsoft.com/office/drawing/2014/main" id="{E0BCAB2F-D445-7AB6-69CF-D1CB4F4C7F7C}"/>
              </a:ext>
            </a:extLst>
          </p:cNvPr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27" y="4510897"/>
            <a:ext cx="1181100" cy="609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 descr="A black background with green text&#10;&#10;Description automatically generated">
            <a:extLst>
              <a:ext uri="{FF2B5EF4-FFF2-40B4-BE49-F238E27FC236}">
                <a16:creationId xmlns:a16="http://schemas.microsoft.com/office/drawing/2014/main" id="{99DCA12B-4139-FC81-A61A-6C3A4D1227EC}"/>
              </a:ext>
            </a:extLst>
          </p:cNvPr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94" y="3783689"/>
            <a:ext cx="2249370" cy="6230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10319B-A701-E0D3-5AC7-0B827747F70B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111104" y="1900678"/>
            <a:ext cx="5562600" cy="33909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A46536-DC23-0BAD-4FED-858EDF9F69BE}"/>
              </a:ext>
            </a:extLst>
          </p:cNvPr>
          <p:cNvSpPr txBox="1"/>
          <p:nvPr/>
        </p:nvSpPr>
        <p:spPr>
          <a:xfrm>
            <a:off x="2311639" y="1840798"/>
            <a:ext cx="1769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>
                <a:solidFill>
                  <a:srgbClr val="0432FF"/>
                </a:solidFill>
              </a:rPr>
              <a:t>21 Institutes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9C35840-5819-2097-CCF6-82B6EB01C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370704"/>
            <a:ext cx="2560783" cy="365125"/>
          </a:xfrm>
        </p:spPr>
        <p:txBody>
          <a:bodyPr/>
          <a:lstStyle/>
          <a:p>
            <a:r>
              <a:rPr lang="en-US" dirty="0"/>
              <a:t>E. Gschwendtner, CERN</a:t>
            </a:r>
          </a:p>
        </p:txBody>
      </p:sp>
    </p:spTree>
    <p:extLst>
      <p:ext uri="{BB962C8B-B14F-4D97-AF65-F5344CB8AC3E}">
        <p14:creationId xmlns:p14="http://schemas.microsoft.com/office/powerpoint/2010/main" val="2635406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87642B-5A14-E29A-1F61-D74A520D31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64A33DC2-5AFC-E969-681F-DC2FEFCE8D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762" y="6410500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Edda Gschwendtner, CERN</a:t>
            </a:r>
          </a:p>
        </p:txBody>
      </p:sp>
      <p:sp>
        <p:nvSpPr>
          <p:cNvPr id="79" name="Slide Number Placeholder 78">
            <a:extLst>
              <a:ext uri="{FF2B5EF4-FFF2-40B4-BE49-F238E27FC236}">
                <a16:creationId xmlns:a16="http://schemas.microsoft.com/office/drawing/2014/main" id="{2EFF059D-CCC5-32BB-66EF-300A96E155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DD7B741-9B7D-E303-7018-15F055C2F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US" dirty="0"/>
              <a:t>AWAKE has a Well-Defined Program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219213F-12D7-CCBF-DB0B-89470DF7B769}"/>
              </a:ext>
            </a:extLst>
          </p:cNvPr>
          <p:cNvGrpSpPr/>
          <p:nvPr/>
        </p:nvGrpSpPr>
        <p:grpSpPr>
          <a:xfrm>
            <a:off x="394864" y="2034282"/>
            <a:ext cx="11402271" cy="2659530"/>
            <a:chOff x="926953" y="2533662"/>
            <a:chExt cx="10780790" cy="215263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1861A38-950B-22C1-EA3F-0C77782D32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76380" y="3652612"/>
              <a:ext cx="8723319" cy="1033687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C0D4888-CD03-E08A-F7B6-F416B6F58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6953" y="2533662"/>
              <a:ext cx="2250625" cy="1118950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85D88FE2-7287-C4CD-1C1A-651A4C45E4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43462" y="2612633"/>
              <a:ext cx="4543425" cy="1118950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62A82618-7582-758E-9250-A670879627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215569" y="2909947"/>
              <a:ext cx="1492174" cy="1485329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928F6B3-48C0-EE1A-D5E7-4AF944713BB5}"/>
              </a:ext>
            </a:extLst>
          </p:cNvPr>
          <p:cNvSpPr txBox="1"/>
          <p:nvPr/>
        </p:nvSpPr>
        <p:spPr>
          <a:xfrm>
            <a:off x="351021" y="1295593"/>
            <a:ext cx="1766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</a:t>
            </a:r>
            <a:r>
              <a:rPr lang="en-CH" b="1" dirty="0"/>
              <a:t>roof of concept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941BB2-7BF9-E3FE-1182-D96DDAEF97C9}"/>
              </a:ext>
            </a:extLst>
          </p:cNvPr>
          <p:cNvSpPr txBox="1"/>
          <p:nvPr/>
        </p:nvSpPr>
        <p:spPr>
          <a:xfrm>
            <a:off x="4680906" y="1295593"/>
            <a:ext cx="2385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Towards an accelerator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D54731-1574-24AD-F670-05730FC0C6DC}"/>
              </a:ext>
            </a:extLst>
          </p:cNvPr>
          <p:cNvSpPr txBox="1"/>
          <p:nvPr/>
        </p:nvSpPr>
        <p:spPr>
          <a:xfrm>
            <a:off x="9974899" y="1229600"/>
            <a:ext cx="21057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</a:t>
            </a:r>
            <a:r>
              <a:rPr lang="en-CH" b="1" dirty="0"/>
              <a:t>irst particle physics experiments</a:t>
            </a:r>
          </a:p>
        </p:txBody>
      </p:sp>
    </p:spTree>
    <p:extLst>
      <p:ext uri="{BB962C8B-B14F-4D97-AF65-F5344CB8AC3E}">
        <p14:creationId xmlns:p14="http://schemas.microsoft.com/office/powerpoint/2010/main" val="3146276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8B30A00-935B-ACEC-D745-8F477E0B9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118" y="1276247"/>
            <a:ext cx="7772400" cy="37754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3383F4-4B5E-9137-6F2C-4B93E4C0B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78" y="179323"/>
            <a:ext cx="11346348" cy="593445"/>
          </a:xfrm>
        </p:spPr>
        <p:txBody>
          <a:bodyPr>
            <a:normAutofit fontScale="90000"/>
          </a:bodyPr>
          <a:lstStyle/>
          <a:p>
            <a:r>
              <a:rPr lang="en-CH" dirty="0"/>
              <a:t>AWAKE is Part of the European Strategy Roadmap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D41816-C5AB-5395-F98E-8C49DEBD0EA6}"/>
              </a:ext>
            </a:extLst>
          </p:cNvPr>
          <p:cNvSpPr txBox="1"/>
          <p:nvPr/>
        </p:nvSpPr>
        <p:spPr>
          <a:xfrm>
            <a:off x="8247518" y="1402363"/>
            <a:ext cx="310180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432FF"/>
                </a:solidFill>
                <a:sym typeface="Wingdings" pitchFamily="2" charset="2"/>
              </a:rPr>
              <a:t> </a:t>
            </a:r>
            <a:r>
              <a:rPr lang="en-CH" dirty="0">
                <a:solidFill>
                  <a:srgbClr val="0432FF"/>
                </a:solidFill>
              </a:rPr>
              <a:t>AWAKE is part of the roadmap of the European Strategy for Particle Physics </a:t>
            </a:r>
          </a:p>
        </p:txBody>
      </p:sp>
      <p:sp>
        <p:nvSpPr>
          <p:cNvPr id="9" name="Textfeld 9">
            <a:extLst>
              <a:ext uri="{FF2B5EF4-FFF2-40B4-BE49-F238E27FC236}">
                <a16:creationId xmlns:a16="http://schemas.microsoft.com/office/drawing/2014/main" id="{7556E756-86E8-F12E-08BF-22E710351F29}"/>
              </a:ext>
            </a:extLst>
          </p:cNvPr>
          <p:cNvSpPr txBox="1"/>
          <p:nvPr/>
        </p:nvSpPr>
        <p:spPr>
          <a:xfrm>
            <a:off x="364811" y="5060095"/>
            <a:ext cx="25146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R. </a:t>
            </a:r>
            <a:r>
              <a:rPr lang="en-US" sz="1200" dirty="0" err="1"/>
              <a:t>Pattathil</a:t>
            </a:r>
            <a:r>
              <a:rPr lang="en-US" sz="1200" dirty="0"/>
              <a:t>, presented at EAAC 2023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17A038-4C12-FC6A-4063-736EB7E5117E}"/>
              </a:ext>
            </a:extLst>
          </p:cNvPr>
          <p:cNvSpPr txBox="1"/>
          <p:nvPr/>
        </p:nvSpPr>
        <p:spPr>
          <a:xfrm>
            <a:off x="2036025" y="5522782"/>
            <a:ext cx="9724128" cy="369332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432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 AWAKE </a:t>
            </a:r>
            <a:r>
              <a:rPr lang="en-GB" dirty="0">
                <a:solidFill>
                  <a:srgbClr val="0432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allows to bridge the gap between the PWFA development in general and a e+/e- collider. </a:t>
            </a:r>
            <a:endParaRPr lang="en-CH" dirty="0">
              <a:solidFill>
                <a:srgbClr val="0432F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8403DC-2BA0-F56A-6BFC-FB412882ED64}"/>
              </a:ext>
            </a:extLst>
          </p:cNvPr>
          <p:cNvSpPr txBox="1"/>
          <p:nvPr/>
        </p:nvSpPr>
        <p:spPr>
          <a:xfrm>
            <a:off x="6898089" y="2454982"/>
            <a:ext cx="123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</a:t>
            </a:r>
            <a:r>
              <a:rPr lang="en-CH" dirty="0"/>
              <a:t>-p collider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379C830-9412-1417-D8BE-728ABD418AC0}"/>
              </a:ext>
            </a:extLst>
          </p:cNvPr>
          <p:cNvSpPr/>
          <p:nvPr/>
        </p:nvSpPr>
        <p:spPr>
          <a:xfrm>
            <a:off x="364811" y="1194206"/>
            <a:ext cx="10634883" cy="130396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62F602-8CDC-F60B-A2C3-BE81EEC64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250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B1590-500A-3A4F-B995-D9704C61B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570" y="122171"/>
            <a:ext cx="11079791" cy="593445"/>
          </a:xfrm>
        </p:spPr>
        <p:txBody>
          <a:bodyPr>
            <a:noAutofit/>
          </a:bodyPr>
          <a:lstStyle/>
          <a:p>
            <a:r>
              <a:rPr lang="en-CH" sz="3600" dirty="0"/>
              <a:t>AWAKE’s Strong Scientific and Educational Output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64E22A-A191-C7BA-1FA2-F3C1B5FF5819}"/>
              </a:ext>
            </a:extLst>
          </p:cNvPr>
          <p:cNvSpPr txBox="1"/>
          <p:nvPr/>
        </p:nvSpPr>
        <p:spPr>
          <a:xfrm>
            <a:off x="5096192" y="1663051"/>
            <a:ext cx="308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B050"/>
                </a:solidFill>
              </a:rPr>
              <a:t>&gt; 70 papers related to AWAKE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96A11F-8D79-3EED-F7A6-7BB6F7B9628B}"/>
              </a:ext>
            </a:extLst>
          </p:cNvPr>
          <p:cNvSpPr txBox="1"/>
          <p:nvPr/>
        </p:nvSpPr>
        <p:spPr>
          <a:xfrm>
            <a:off x="4836413" y="1929441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00B050"/>
                </a:solidFill>
              </a:rPr>
              <a:t>&gt; 90 Conference proceedings and papers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80F637-33D1-C592-E3A7-AC525F5EAA0F}"/>
              </a:ext>
            </a:extLst>
          </p:cNvPr>
          <p:cNvGrpSpPr/>
          <p:nvPr/>
        </p:nvGrpSpPr>
        <p:grpSpPr>
          <a:xfrm>
            <a:off x="8856206" y="736587"/>
            <a:ext cx="3496962" cy="2372690"/>
            <a:chOff x="7872338" y="1736844"/>
            <a:chExt cx="3496962" cy="2372690"/>
          </a:xfrm>
        </p:grpSpPr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59311AE5-0302-4528-3B7C-FB6CAE1D0C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46498" y="2162524"/>
              <a:ext cx="1355223" cy="18427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E78E0B1-3904-46EF-0691-034BD438E10A}"/>
                </a:ext>
              </a:extLst>
            </p:cNvPr>
            <p:cNvGrpSpPr/>
            <p:nvPr/>
          </p:nvGrpSpPr>
          <p:grpSpPr>
            <a:xfrm>
              <a:off x="9561534" y="3134334"/>
              <a:ext cx="1028109" cy="605867"/>
              <a:chOff x="5589909" y="4356284"/>
              <a:chExt cx="1175199" cy="593445"/>
            </a:xfrm>
          </p:grpSpPr>
          <p:pic>
            <p:nvPicPr>
              <p:cNvPr id="17" name="Picture 10" descr="Austrian Teacher Programme">
                <a:extLst>
                  <a:ext uri="{FF2B5EF4-FFF2-40B4-BE49-F238E27FC236}">
                    <a16:creationId xmlns:a16="http://schemas.microsoft.com/office/drawing/2014/main" id="{CF2268B4-9B42-50E6-EEE4-2E568D3B89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42672" y="4356284"/>
                <a:ext cx="1122436" cy="59344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52EC4FA-FA91-BE47-B2EC-6DFC2FC598C9}"/>
                  </a:ext>
                </a:extLst>
              </p:cNvPr>
              <p:cNvSpPr txBox="1"/>
              <p:nvPr/>
            </p:nvSpPr>
            <p:spPr>
              <a:xfrm>
                <a:off x="5589909" y="4735365"/>
                <a:ext cx="1106864" cy="197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600" b="1" dirty="0"/>
                  <a:t>CERN Teacher Program</a:t>
                </a:r>
              </a:p>
            </p:txBody>
          </p:sp>
        </p:grpSp>
        <p:pic>
          <p:nvPicPr>
            <p:cNvPr id="14" name="Picture 12" descr="Home">
              <a:extLst>
                <a:ext uri="{FF2B5EF4-FFF2-40B4-BE49-F238E27FC236}">
                  <a16:creationId xmlns:a16="http://schemas.microsoft.com/office/drawing/2014/main" id="{6B6650DD-8DFA-EC2D-FE57-69054585BB1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486625" y="2588680"/>
              <a:ext cx="1211879" cy="4826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089EB36-25BD-B831-8F0F-DAD574553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58371" y="2006684"/>
              <a:ext cx="1409487" cy="537972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3F1B72A-869E-DB17-6D2B-4395FB2F54FE}"/>
                </a:ext>
              </a:extLst>
            </p:cNvPr>
            <p:cNvSpPr txBox="1"/>
            <p:nvPr/>
          </p:nvSpPr>
          <p:spPr>
            <a:xfrm>
              <a:off x="7872338" y="1736844"/>
              <a:ext cx="34969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b="1" dirty="0"/>
                <a:t>AWAKE courses and seminars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A993FC1-821E-AFCD-F8CF-7725380FCC73}"/>
                </a:ext>
              </a:extLst>
            </p:cNvPr>
            <p:cNvSpPr txBox="1"/>
            <p:nvPr/>
          </p:nvSpPr>
          <p:spPr>
            <a:xfrm>
              <a:off x="9356102" y="3740202"/>
              <a:ext cx="18169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USPAS, JUAS, CAS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91955D7-FEC3-6682-90A7-FF7BCD022693}"/>
              </a:ext>
            </a:extLst>
          </p:cNvPr>
          <p:cNvGrpSpPr/>
          <p:nvPr/>
        </p:nvGrpSpPr>
        <p:grpSpPr>
          <a:xfrm>
            <a:off x="221194" y="821332"/>
            <a:ext cx="5625835" cy="2735160"/>
            <a:chOff x="417739" y="873199"/>
            <a:chExt cx="5625835" cy="273516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4B74C3B-A00B-7650-D948-F956E2B53E66}"/>
                </a:ext>
              </a:extLst>
            </p:cNvPr>
            <p:cNvSpPr txBox="1"/>
            <p:nvPr/>
          </p:nvSpPr>
          <p:spPr>
            <a:xfrm>
              <a:off x="714936" y="873199"/>
              <a:ext cx="5328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22 AWAKE Collaboration papers in high-level journals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DD402D1-6FD1-1909-E329-DCB09F062F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7739" y="1262258"/>
              <a:ext cx="4512607" cy="2346101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1EA7CD-C074-E809-D992-0C2BB565F81B}"/>
              </a:ext>
            </a:extLst>
          </p:cNvPr>
          <p:cNvGrpSpPr/>
          <p:nvPr/>
        </p:nvGrpSpPr>
        <p:grpSpPr>
          <a:xfrm>
            <a:off x="4883436" y="4556822"/>
            <a:ext cx="2195986" cy="1038779"/>
            <a:chOff x="6033629" y="4391260"/>
            <a:chExt cx="2195986" cy="103877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2B2A386-CD4D-2809-F54C-ED24BB5BEAC8}"/>
                </a:ext>
              </a:extLst>
            </p:cNvPr>
            <p:cNvSpPr txBox="1"/>
            <p:nvPr/>
          </p:nvSpPr>
          <p:spPr>
            <a:xfrm>
              <a:off x="6040871" y="4391260"/>
              <a:ext cx="19127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&gt; 28 PhD students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A37AA0D-A571-2E71-C934-9467E11ACA44}"/>
                </a:ext>
              </a:extLst>
            </p:cNvPr>
            <p:cNvSpPr txBox="1"/>
            <p:nvPr/>
          </p:nvSpPr>
          <p:spPr>
            <a:xfrm>
              <a:off x="6033629" y="4708320"/>
              <a:ext cx="2195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&gt; 11 Master students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112100C-686D-8BBB-9CC9-AAF432511AA4}"/>
                </a:ext>
              </a:extLst>
            </p:cNvPr>
            <p:cNvSpPr txBox="1"/>
            <p:nvPr/>
          </p:nvSpPr>
          <p:spPr>
            <a:xfrm>
              <a:off x="6057632" y="5060707"/>
              <a:ext cx="1551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b="1" dirty="0">
                  <a:solidFill>
                    <a:srgbClr val="00B050"/>
                  </a:solidFill>
                </a:rPr>
                <a:t>&gt; </a:t>
              </a:r>
              <a:r>
                <a:rPr lang="en-GB" b="1" dirty="0">
                  <a:solidFill>
                    <a:srgbClr val="00B050"/>
                  </a:solidFill>
                </a:rPr>
                <a:t>20</a:t>
              </a:r>
              <a:r>
                <a:rPr lang="en-CH" b="1" dirty="0">
                  <a:solidFill>
                    <a:srgbClr val="00B050"/>
                  </a:solidFill>
                </a:rPr>
                <a:t> Post-docs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B1E4BD9-91F4-7912-C167-BCBEA014E23E}"/>
              </a:ext>
            </a:extLst>
          </p:cNvPr>
          <p:cNvSpPr txBox="1"/>
          <p:nvPr/>
        </p:nvSpPr>
        <p:spPr>
          <a:xfrm>
            <a:off x="7742217" y="4078626"/>
            <a:ext cx="324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Outreach: Newspapers, TEDX, …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E306E0F-AE2E-5D24-3470-B508643DB792}"/>
              </a:ext>
            </a:extLst>
          </p:cNvPr>
          <p:cNvGrpSpPr/>
          <p:nvPr/>
        </p:nvGrpSpPr>
        <p:grpSpPr>
          <a:xfrm>
            <a:off x="7822783" y="4578170"/>
            <a:ext cx="3192282" cy="1189775"/>
            <a:chOff x="8089939" y="3325953"/>
            <a:chExt cx="3192282" cy="1189775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EF564EDA-4C12-C2E4-99BC-97C80F1CC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11823" y="3325953"/>
              <a:ext cx="1170398" cy="1170398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BED2173A-885E-9F80-EAB5-BC033B0E9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64036" y="3955709"/>
              <a:ext cx="1334512" cy="560019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BAAB52FA-50EC-0999-95D0-26339FC044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98055" y="3391971"/>
              <a:ext cx="1425527" cy="336742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95981CBE-83D9-88A7-5CF7-A2B451DF6C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89939" y="3905815"/>
              <a:ext cx="593725" cy="514075"/>
            </a:xfrm>
            <a:prstGeom prst="rect">
              <a:avLst/>
            </a:prstGeom>
          </p:spPr>
        </p:pic>
      </p:grpSp>
      <p:pic>
        <p:nvPicPr>
          <p:cNvPr id="21" name="Picture 20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77BDC5A2-4296-B108-9589-F805101542BF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365" y="4031540"/>
            <a:ext cx="3896277" cy="208934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1AE733-0F08-56E9-A42E-F7F141FEF6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762" y="6410500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Edda Gschwendtner,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B5A854-56B9-E2A6-017C-120C7B2E2D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3595A4-AA28-A1D2-B149-8437FF74DC75}"/>
              </a:ext>
            </a:extLst>
          </p:cNvPr>
          <p:cNvSpPr txBox="1"/>
          <p:nvPr/>
        </p:nvSpPr>
        <p:spPr>
          <a:xfrm>
            <a:off x="5505508" y="3401661"/>
            <a:ext cx="61768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sym typeface="Wingdings" pitchFamily="2" charset="2"/>
              </a:rPr>
              <a:t> </a:t>
            </a:r>
            <a:r>
              <a:rPr lang="en-US" b="1" dirty="0">
                <a:solidFill>
                  <a:srgbClr val="00B050"/>
                </a:solidFill>
              </a:rPr>
              <a:t>4 doctoral thesis prizes, 2 early career awards! </a:t>
            </a:r>
          </a:p>
        </p:txBody>
      </p:sp>
    </p:spTree>
    <p:extLst>
      <p:ext uri="{BB962C8B-B14F-4D97-AF65-F5344CB8AC3E}">
        <p14:creationId xmlns:p14="http://schemas.microsoft.com/office/powerpoint/2010/main" val="2430818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20CF3-4335-FD6B-7F11-458DE9466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External Review, 5 February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89E87-91C7-2368-DF5A-594E311A2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768" y="906790"/>
            <a:ext cx="10515600" cy="136891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Font typeface="Arial" panose="020B0604020202020204" pitchFamily="34" charset="0"/>
              <a:buNone/>
              <a:tabLst>
                <a:tab pos="3398520" algn="l"/>
              </a:tabLst>
            </a:pPr>
            <a:r>
              <a:rPr lang="en-US" sz="2000" b="1" dirty="0">
                <a:solidFill>
                  <a:srgbClr val="0432FF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External Review on the Scientific and Technological Objectives of the AWAKE Project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Reviewers: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Chair: Andrei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Seryi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(JLAB)</a:t>
            </a:r>
            <a:r>
              <a:rPr lang="en-CH" sz="2000" dirty="0">
                <a:ea typeface="Times New Roman" panose="02020603050405020304" pitchFamily="18" charset="0"/>
              </a:rPr>
              <a:t>, 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Members: Ralph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Assmann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(GSI),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Enrica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Chiadroni</a:t>
            </a:r>
            <a:r>
              <a:rPr lang="en-US" sz="2000" dirty="0">
                <a:solidFill>
                  <a:srgbClr val="000000"/>
                </a:solidFill>
                <a:ea typeface="Times New Roman" panose="02020603050405020304" pitchFamily="18" charset="0"/>
              </a:rPr>
              <a:t> (INFN), Roberto Corsini (CERN), Mark Hogan (SLAC), Simon Hooker (Oxford).</a:t>
            </a:r>
            <a:endParaRPr lang="en-CH" sz="2000" dirty="0">
              <a:ea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9D000-6065-5BB2-F823-1014780EAD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762" y="6410500"/>
            <a:ext cx="33540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Edda Gschwendtner, CERN</a:t>
            </a:r>
            <a:endParaRPr lang="en-US" dirty="0">
              <a:solidFill>
                <a:srgbClr val="898989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03B7B5-F02E-07F0-A4E0-3E95173682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40702" y="64216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D351EE0-6949-4F2E-8F68-46F7424C488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A group of people sitting on the floor&#10;&#10;Description automatically generated">
            <a:extLst>
              <a:ext uri="{FF2B5EF4-FFF2-40B4-BE49-F238E27FC236}">
                <a16:creationId xmlns:a16="http://schemas.microsoft.com/office/drawing/2014/main" id="{DEAC0C8C-C0A3-D3C1-ED46-77CBF8F730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2" t="12942" r="15392" b="27450"/>
          <a:stretch/>
        </p:blipFill>
        <p:spPr>
          <a:xfrm rot="10800000">
            <a:off x="432768" y="2476490"/>
            <a:ext cx="6080760" cy="347472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C8BDA8-FBAB-1269-389C-040291C7EED1}"/>
              </a:ext>
            </a:extLst>
          </p:cNvPr>
          <p:cNvSpPr txBox="1">
            <a:spLocks/>
          </p:cNvSpPr>
          <p:nvPr/>
        </p:nvSpPr>
        <p:spPr>
          <a:xfrm>
            <a:off x="7109229" y="2458176"/>
            <a:ext cx="4650004" cy="3664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1800" dirty="0">
                <a:ea typeface="Arial" panose="020B0604020202020204" pitchFamily="34" charset="0"/>
              </a:rPr>
              <a:t>… The Committee commends for </a:t>
            </a:r>
            <a:r>
              <a:rPr lang="en-US" sz="1800" i="1" dirty="0">
                <a:ea typeface="Arial" panose="020B0604020202020204" pitchFamily="34" charset="0"/>
              </a:rPr>
              <a:t>spectacular achievements</a:t>
            </a:r>
            <a:r>
              <a:rPr lang="en-US" sz="1800" dirty="0">
                <a:ea typeface="Arial" panose="020B0604020202020204" pitchFamily="34" charset="0"/>
              </a:rPr>
              <a:t>… </a:t>
            </a:r>
            <a:r>
              <a:rPr lang="en-US" sz="1800" i="1" dirty="0">
                <a:ea typeface="Arial" panose="020B0604020202020204" pitchFamily="34" charset="0"/>
              </a:rPr>
              <a:t>fulfilling all so far planned milestones…  an excellent impact on training of the next generations… unique experiment … profound impact on any future… well-integrated into European strategy planning and roadmaps… address technological challenges… synergistic with CERN’s plans to ramp-up efforts on FCCee, as experts on electron acceleration trained on AWAKE... </a:t>
            </a:r>
            <a:endParaRPr lang="en-CH" sz="1800" dirty="0">
              <a:ea typeface="Times New Roman" panose="02020603050405020304" pitchFamily="18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US" sz="2000" b="1" dirty="0">
                <a:solidFill>
                  <a:srgbClr val="00B050"/>
                </a:solidFill>
                <a:ea typeface="Arial" panose="020B0604020202020204" pitchFamily="34" charset="0"/>
                <a:sym typeface="Wingdings" pitchFamily="2" charset="2"/>
              </a:rPr>
              <a:t> </a:t>
            </a:r>
            <a:r>
              <a:rPr lang="en-US" sz="2000" b="1" dirty="0">
                <a:solidFill>
                  <a:srgbClr val="00B050"/>
                </a:solidFill>
                <a:ea typeface="Arial" panose="020B0604020202020204" pitchFamily="34" charset="0"/>
              </a:rPr>
              <a:t>The committee strongly endorses AWAKE’s plan for future run.</a:t>
            </a:r>
            <a:endParaRPr lang="en-CH" sz="1400" b="1" dirty="0">
              <a:solidFill>
                <a:srgbClr val="00B050"/>
              </a:solidFill>
              <a:ea typeface="Times New Roman" panose="02020603050405020304" pitchFamily="18" charset="0"/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09833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FB75DDDE-B4B0-4F2F-FF1F-D4D94AFC5A31}"/>
              </a:ext>
            </a:extLst>
          </p:cNvPr>
          <p:cNvGrpSpPr/>
          <p:nvPr/>
        </p:nvGrpSpPr>
        <p:grpSpPr>
          <a:xfrm>
            <a:off x="1477617" y="839304"/>
            <a:ext cx="9865140" cy="5256695"/>
            <a:chOff x="643073" y="675861"/>
            <a:chExt cx="9773136" cy="6032543"/>
          </a:xfrm>
        </p:grpSpPr>
        <p:pic>
          <p:nvPicPr>
            <p:cNvPr id="22" name="Picture 21" descr="Awake-schema-02.pdf">
              <a:extLst>
                <a:ext uri="{FF2B5EF4-FFF2-40B4-BE49-F238E27FC236}">
                  <a16:creationId xmlns:a16="http://schemas.microsoft.com/office/drawing/2014/main" id="{8C849A6E-444E-E153-134F-03FB99D27E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3073" y="811586"/>
              <a:ext cx="9428052" cy="5896818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E0305CE-E8B5-C21F-8D96-B247AFF1975B}"/>
                </a:ext>
              </a:extLst>
            </p:cNvPr>
            <p:cNvSpPr/>
            <p:nvPr/>
          </p:nvSpPr>
          <p:spPr>
            <a:xfrm>
              <a:off x="5585791" y="675861"/>
              <a:ext cx="4830418" cy="22164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C8D66159-14DA-4C44-8B95-76E0042FA4DB}"/>
              </a:ext>
            </a:extLst>
          </p:cNvPr>
          <p:cNvSpPr/>
          <p:nvPr/>
        </p:nvSpPr>
        <p:spPr>
          <a:xfrm>
            <a:off x="6263419" y="995680"/>
            <a:ext cx="4130964" cy="17281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AWAKE Experiment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9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F7049A-64EE-4908-BB4C-44810A4E9C2A}"/>
              </a:ext>
            </a:extLst>
          </p:cNvPr>
          <p:cNvSpPr/>
          <p:nvPr/>
        </p:nvSpPr>
        <p:spPr>
          <a:xfrm>
            <a:off x="1863801" y="4737906"/>
            <a:ext cx="869239" cy="3205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2618837-6179-E11E-8BF2-8D9A796172D1}"/>
              </a:ext>
            </a:extLst>
          </p:cNvPr>
          <p:cNvSpPr/>
          <p:nvPr/>
        </p:nvSpPr>
        <p:spPr>
          <a:xfrm>
            <a:off x="4968784" y="5393783"/>
            <a:ext cx="1498081" cy="3205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4470A21-807A-1C68-581C-3E78F978F39B}"/>
              </a:ext>
            </a:extLst>
          </p:cNvPr>
          <p:cNvSpPr/>
          <p:nvPr/>
        </p:nvSpPr>
        <p:spPr>
          <a:xfrm>
            <a:off x="1477617" y="4527464"/>
            <a:ext cx="5857903" cy="15685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47512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68044</TotalTime>
  <Words>2307</Words>
  <Application>Microsoft Macintosh PowerPoint</Application>
  <PresentationFormat>Widescreen</PresentationFormat>
  <Paragraphs>300</Paragraphs>
  <Slides>26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ＭＳ Ｐゴシック</vt:lpstr>
      <vt:lpstr>Arial</vt:lpstr>
      <vt:lpstr>Calibri</vt:lpstr>
      <vt:lpstr>Candara</vt:lpstr>
      <vt:lpstr>Symbol</vt:lpstr>
      <vt:lpstr>Times New Roman</vt:lpstr>
      <vt:lpstr>Wingdings</vt:lpstr>
      <vt:lpstr>Office Theme</vt:lpstr>
      <vt:lpstr>AWAKE, Advanced Wakefield Experiment att CERN</vt:lpstr>
      <vt:lpstr>AWAKE at CERN</vt:lpstr>
      <vt:lpstr>AWAKE: Why a Proton Plasma Wakefield Accelerator?   </vt:lpstr>
      <vt:lpstr>AWAKE is an International Collaboration</vt:lpstr>
      <vt:lpstr>AWAKE has a Well-Defined Program</vt:lpstr>
      <vt:lpstr>AWAKE is Part of the European Strategy Roadmap</vt:lpstr>
      <vt:lpstr>AWAKE’s Strong Scientific and Educational Output</vt:lpstr>
      <vt:lpstr>External Review, 5 February 2024</vt:lpstr>
      <vt:lpstr>AWAKE Experiment</vt:lpstr>
      <vt:lpstr>AWAKE Proton Beam Line</vt:lpstr>
      <vt:lpstr>AWAKE Plasma Cell</vt:lpstr>
      <vt:lpstr>Laser and Laser Line</vt:lpstr>
      <vt:lpstr>Electron Beam System</vt:lpstr>
      <vt:lpstr>Electron Acceleration Diagnostics</vt:lpstr>
      <vt:lpstr>Milestone Result: Seeded Self-Modulation of the Proton Bunch</vt:lpstr>
      <vt:lpstr>Milestone Result: Electron Acceleration to 2 GeV</vt:lpstr>
      <vt:lpstr>Recent Milestone: Increase in Accelerated Electron Energy and Accelerating Gradient</vt:lpstr>
      <vt:lpstr>Milestone:  First Operation of a 10 m Discharge Plasma Source in AWAKE</vt:lpstr>
      <vt:lpstr>AWAKE Scientific Merit</vt:lpstr>
      <vt:lpstr>AWAKE has a Well-Defined Program</vt:lpstr>
      <vt:lpstr>AWAKE Run 2</vt:lpstr>
      <vt:lpstr>AWAKE Run 2 Technological Advancements</vt:lpstr>
      <vt:lpstr>AWAKE Run 2 Expected Parameters and Relevance</vt:lpstr>
      <vt:lpstr>Thank You!</vt:lpstr>
      <vt:lpstr>Applications with AWAKE-Like Scheme</vt:lpstr>
      <vt:lpstr>Applications with AWAKE-Like Scheme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Edda Gschwendtner</cp:lastModifiedBy>
  <cp:revision>598</cp:revision>
  <cp:lastPrinted>2022-04-06T15:59:11Z</cp:lastPrinted>
  <dcterms:created xsi:type="dcterms:W3CDTF">2016-07-07T11:05:41Z</dcterms:created>
  <dcterms:modified xsi:type="dcterms:W3CDTF">2024-12-03T10:02:19Z</dcterms:modified>
</cp:coreProperties>
</file>