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96CE9-A7F2-2994-D208-EAD2A4EA36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03C75-79A5-0E1D-C9D3-28E2FFD51C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C67C2-BD9A-34BD-7D78-1B718C6CF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81ECA-37C2-6742-6851-7040456A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5696E-8650-8CDC-A201-AE4A28877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592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0AAD0-611B-78B0-EA19-9CBC42C2A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883805-DF80-5056-015F-0A7BD2639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946DA-81C3-AAFB-BCEB-93913208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E6379-5D73-7C2E-4458-36ED3684C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B3540D-C844-155E-0D1F-E33FFB6BB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89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EB2CED-F1A5-DDE8-6C67-6287018F2C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D5BCFC-1E65-41AF-24F6-8122AB412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02218-F19E-6FBE-1C2B-3E5BB28D9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86603-39D7-CE74-F889-D9A7A9B6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8DEFD-B465-F967-2F63-56DADD961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74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9106-6071-52C1-D488-73BE09DF1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3247B-BB49-E4E3-7672-A6D1219A5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35302-5860-CA91-AF3A-935DE95F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97BF0-D575-4398-306C-0F540ACF0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ABFEC3-D6AD-D792-74FA-90866920B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409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42532-7926-E8A6-4514-9081EBF2E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D5243-34EB-0BB2-3F0A-82E53ECFF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4A493-98FA-B852-2B9F-2BF5EB2E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A2AA0F-E3DE-85D3-5EDF-F68C05F74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BE7D8-F8AB-87BA-1333-8D4DA8CF6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96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7A510-1F20-2BBD-840C-BE6582D5B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533F1-4F1D-32C8-FE72-70E081A1F9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BBAD47-BF37-E4B6-DA32-8D33CF887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D9B39-579B-ADCC-C1F3-A9744DFD5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BD133B-4396-2256-FFB4-F802603E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3D080-0A16-1786-2046-0DBCCC5C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1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D001E-6925-D4A1-46ED-840DC3602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C6D93-CA12-0092-9C64-F77EE0BAB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019986-1343-ED40-B2FE-95316F0D0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84572E-CEB3-C44A-FE6F-1D692CD902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BCBAC4-1552-ED24-01B1-1ECE24366A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5CAD99-AA25-CE8A-08DB-39A53F2F9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5E0B7E-77BE-1C9C-91FB-FF7A7B190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C8976E-E3BD-2920-4156-1A9C5234D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87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7B89A-A18A-B76A-A494-3D0BCC2CD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096FF3-A6B6-CE4B-3344-81F07DAD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005D5-A697-FEBF-C35D-E854C56CB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02682-AE66-9852-81FD-3F538F2A1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693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BB7789-83CF-1D0A-580D-100DC79D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CBFFF-19BD-DE14-0133-12215072D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803C7-6270-FDEC-64AE-D55308C1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17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16115-9A32-FE6E-5591-4F28E1FC3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8411A4-7471-508C-F013-9513D7346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BC4B77-21FF-50DC-D2C0-E4FDC5D694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A8E3C-4579-9070-78DB-944A32AB7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A26A46-AB08-3C73-D87A-88BE39DF2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5DA8E-55D7-8F7C-1A06-A291078D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67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74127-A738-AC3E-C3F9-BEB505398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6E2400-FD85-7676-7F18-B12D95E30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FF59C-7726-91A6-3E94-A98F78900C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86D57E-8913-20DF-6024-0FAE86697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107316-B840-46AD-85B9-5CB0A1888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3A359B-78D9-8259-4D50-7C2B33143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935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C21F7B-752D-E342-C4BC-869A430B4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BBA07-F0B5-FDFC-7273-3222C7877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73A85-1323-D619-B613-603DFD8C4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FD71D5-B2F2-4BE6-A086-98D0ACA1185F}" type="datetimeFigureOut">
              <a:rPr lang="en-GB" smtClean="0"/>
              <a:t>11/12/2024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7FFE1-2066-2F3D-E2B4-F9B276831E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D24D4-AE65-C973-6176-A639F6EB9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02D913-2E0E-4B45-B718-050C87B48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68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orbibarobotics.com/e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5D656-E3D1-1DA4-1735-0C9441FF21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333333"/>
                </a:solidFill>
                <a:effectLst/>
                <a:latin typeface="PT Sans" panose="020B0503020203020204" pitchFamily="34" charset="0"/>
              </a:rPr>
              <a:t>Türkiye</a:t>
            </a:r>
            <a:r>
              <a:rPr lang="en-US" dirty="0"/>
              <a:t> Industrial Return	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DEE5F4-94AF-FE44-71E5-D0C1EF7AD6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 Hartley</a:t>
            </a:r>
          </a:p>
          <a:p>
            <a:r>
              <a:rPr lang="en-US" dirty="0"/>
              <a:t>Head of Industry, Procurement and Knowledge Transfer Department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516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A8E69-BDB3-0394-7B1B-3D79DC576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Strong Supplier</a:t>
            </a:r>
            <a:endParaRPr lang="en-GB" dirty="0"/>
          </a:p>
        </p:txBody>
      </p:sp>
      <p:pic>
        <p:nvPicPr>
          <p:cNvPr id="5" name="Content Placeholder 4" descr="A graph with blue and green bars and white dots&#10;&#10;Description automatically generated">
            <a:extLst>
              <a:ext uri="{FF2B5EF4-FFF2-40B4-BE49-F238E27FC236}">
                <a16:creationId xmlns:a16="http://schemas.microsoft.com/office/drawing/2014/main" id="{2F851043-3AB4-6742-341C-DA54A70673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6" y="1821974"/>
            <a:ext cx="6553200" cy="3810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116748-3544-36DE-1D11-D88F2167E2D0}"/>
              </a:ext>
            </a:extLst>
          </p:cNvPr>
          <p:cNvSpPr txBox="1"/>
          <p:nvPr/>
        </p:nvSpPr>
        <p:spPr>
          <a:xfrm>
            <a:off x="7680960" y="1821974"/>
            <a:ext cx="4379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year coefficient 2020-2023 of 1.65</a:t>
            </a:r>
          </a:p>
          <a:p>
            <a:endParaRPr lang="en-US" dirty="0"/>
          </a:p>
          <a:p>
            <a:r>
              <a:rPr lang="en-US" dirty="0"/>
              <a:t>So far annual coefficient for  2024 &gt;3.6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30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2A216-25A8-BD35-21ED-230E9F82A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Department</a:t>
            </a:r>
            <a:endParaRPr lang="en-GB" dirty="0"/>
          </a:p>
        </p:txBody>
      </p:sp>
      <p:pic>
        <p:nvPicPr>
          <p:cNvPr id="5" name="Content Placeholder 4" descr="A circular chart with different colored numbers&#10;&#10;Description automatically generated">
            <a:extLst>
              <a:ext uri="{FF2B5EF4-FFF2-40B4-BE49-F238E27FC236}">
                <a16:creationId xmlns:a16="http://schemas.microsoft.com/office/drawing/2014/main" id="{6BCF9444-A126-17BB-C07A-0F4BB3E3C2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3073262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134A7-3520-78F5-5569-7F4ABFBA6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Families</a:t>
            </a:r>
            <a:endParaRPr lang="en-GB" dirty="0"/>
          </a:p>
        </p:txBody>
      </p:sp>
      <p:pic>
        <p:nvPicPr>
          <p:cNvPr id="5" name="Content Placeholder 4" descr="A circular chart with text on it&#10;&#10;Description automatically generated">
            <a:extLst>
              <a:ext uri="{FF2B5EF4-FFF2-40B4-BE49-F238E27FC236}">
                <a16:creationId xmlns:a16="http://schemas.microsoft.com/office/drawing/2014/main" id="{767805B7-3A59-64C5-5FEF-38B3B8267A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842" y="1825625"/>
            <a:ext cx="7154316" cy="4351338"/>
          </a:xfrm>
        </p:spPr>
      </p:pic>
    </p:spTree>
    <p:extLst>
      <p:ext uri="{BB962C8B-B14F-4D97-AF65-F5344CB8AC3E}">
        <p14:creationId xmlns:p14="http://schemas.microsoft.com/office/powerpoint/2010/main" val="1609437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EB6FC-E71F-7AE9-B521-BFDD5439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orders in 2024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516F21B-F350-E723-44F4-64632EA07F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090264"/>
              </p:ext>
            </p:extLst>
          </p:nvPr>
        </p:nvGraphicFramePr>
        <p:xfrm>
          <a:off x="1078992" y="1426464"/>
          <a:ext cx="10515600" cy="5157216"/>
        </p:xfrm>
        <a:graphic>
          <a:graphicData uri="http://schemas.openxmlformats.org/drawingml/2006/table">
            <a:tbl>
              <a:tblPr/>
              <a:tblGrid>
                <a:gridCol w="2628900">
                  <a:extLst>
                    <a:ext uri="{9D8B030D-6E8A-4147-A177-3AD203B41FA5}">
                      <a16:colId xmlns:a16="http://schemas.microsoft.com/office/drawing/2014/main" val="19088902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686748693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09670410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93638068"/>
                    </a:ext>
                  </a:extLst>
                </a:gridCol>
              </a:tblGrid>
              <a:tr h="1057916"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B1753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CRANES SUPPLY AND RENOVATION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VISAN VINC VE HAREKET SISTEMLERI SANAYI VE TICARET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>
                          <a:effectLst/>
                        </a:rPr>
                        <a:t>1 189 260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886785"/>
                  </a:ext>
                </a:extLst>
              </a:tr>
              <a:tr h="859536"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CD1095855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pt-BR" sz="1100">
                          <a:effectLst/>
                        </a:rPr>
                        <a:t>DO-33913/EN HIGH VOLTAGE CABLES NA-CONS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s-ES" sz="1100">
                          <a:effectLst/>
                        </a:rPr>
                        <a:t>BASOGLU KABLO VE PROFIL SAN VE TIC AS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>
                          <a:effectLst/>
                        </a:rPr>
                        <a:t>297 696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900799"/>
                  </a:ext>
                </a:extLst>
              </a:tr>
              <a:tr h="1057916"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CD1095854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FORGED CUCR1ZR BLANKS FOR COLLIMATORS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ALBAKSAN ALASIMLI BAKIR SANAYI VE TICARET ANONIM SIRKETI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>
                          <a:effectLst/>
                        </a:rPr>
                        <a:t>207 506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4594853"/>
                  </a:ext>
                </a:extLst>
              </a:tr>
              <a:tr h="661156"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DT2100234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30 DAYS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2M KABLO SANAYI VE TICARET AS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>
                          <a:effectLst/>
                        </a:rPr>
                        <a:t>176 789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415454"/>
                  </a:ext>
                </a:extLst>
              </a:tr>
              <a:tr h="661156"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B1526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SUPPLY OF UTILITARY VEHICLES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BYMYCAR ACACIAS SA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>
                          <a:effectLst/>
                        </a:rPr>
                        <a:t>172 492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356718"/>
                  </a:ext>
                </a:extLst>
              </a:tr>
              <a:tr h="859536"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B1659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SUPPLY OF PRE-FITTED OF CABLES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100">
                          <a:effectLst/>
                        </a:rPr>
                        <a:t>SAMM TEKNOLOJI ILETISIM SAN VE TIC A S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dirty="0">
                          <a:effectLst/>
                        </a:rPr>
                        <a:t>134 645</a:t>
                      </a:r>
                    </a:p>
                  </a:txBody>
                  <a:tcPr marL="38741" marR="38741" marT="27893" marB="2789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234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8942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5C47C-6FEB-DFC4-1DF2-F924714F5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Victim of success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D1ECE8-9143-BAF0-3F38-FB469C4DB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ISO	Contribution	Remaining	*Procurement	**Personnel</a:t>
            </a:r>
          </a:p>
          <a:p>
            <a:r>
              <a:rPr lang="en-GB" dirty="0"/>
              <a:t>TR	4,771			-526			2,836		2,460</a:t>
            </a:r>
          </a:p>
          <a:p>
            <a:endParaRPr lang="en-GB" dirty="0"/>
          </a:p>
          <a:p>
            <a:r>
              <a:rPr lang="en-GB" dirty="0"/>
              <a:t>Going forward important to under </a:t>
            </a:r>
            <a:r>
              <a:rPr lang="en-GB" u="sng" dirty="0"/>
              <a:t>your</a:t>
            </a:r>
            <a:r>
              <a:rPr lang="en-GB" dirty="0"/>
              <a:t> priorities </a:t>
            </a:r>
          </a:p>
        </p:txBody>
      </p:sp>
    </p:spTree>
    <p:extLst>
      <p:ext uri="{BB962C8B-B14F-4D97-AF65-F5344CB8AC3E}">
        <p14:creationId xmlns:p14="http://schemas.microsoft.com/office/powerpoint/2010/main" val="2256650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D0C4-DB21-A065-C501-33EBAB98D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254354"/>
            <a:ext cx="5323715" cy="1642970"/>
          </a:xfrm>
        </p:spPr>
        <p:txBody>
          <a:bodyPr anchor="b">
            <a:normAutofit/>
          </a:bodyPr>
          <a:lstStyle/>
          <a:p>
            <a:r>
              <a:rPr lang="en-CH" sz="4000" dirty="0"/>
              <a:t>Knowledge transfer activities in Turkey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BDDB4-A668-AB8D-8834-D88E7668D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298451"/>
            <a:ext cx="5315189" cy="3535083"/>
          </a:xfrm>
        </p:spPr>
        <p:txBody>
          <a:bodyPr anchor="t">
            <a:normAutofit/>
          </a:bodyPr>
          <a:lstStyle/>
          <a:p>
            <a:r>
              <a:rPr lang="en-GB" sz="1700" b="0" i="0" u="none" strike="noStrike" dirty="0">
                <a:effectLst/>
                <a:latin typeface="Aptos Display" panose="020B0004020202020204" pitchFamily="34" charset="0"/>
              </a:rPr>
              <a:t>Turkish </a:t>
            </a:r>
            <a:r>
              <a:rPr lang="en-GB" sz="1700" b="0" i="0" u="none" strike="noStrike" dirty="0" err="1">
                <a:effectLst/>
                <a:latin typeface="Aptos Display" panose="020B0004020202020204" pitchFamily="34" charset="0"/>
              </a:rPr>
              <a:t>Startup</a:t>
            </a:r>
            <a:r>
              <a:rPr lang="en-GB" sz="1700" b="0" i="0" u="none" strike="noStrike" dirty="0">
                <a:effectLst/>
                <a:latin typeface="Aptos Display" panose="020B0004020202020204" pitchFamily="34" charset="0"/>
              </a:rPr>
              <a:t> </a:t>
            </a:r>
            <a:r>
              <a:rPr lang="en-GB" sz="1700" b="1" dirty="0">
                <a:latin typeface="Aptos Display" panose="020B0004020202020204" pitchFamily="34" charset="0"/>
                <a:hlinkClick r:id="rId2" tooltip="https://orbibarobotics.com/en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Orbiba Robotics</a:t>
            </a:r>
            <a:r>
              <a:rPr lang="en-GB" sz="1700" b="1" dirty="0">
                <a:latin typeface="Aptos Display" panose="020B0004020202020204" pitchFamily="34" charset="0"/>
              </a:rPr>
              <a:t> </a:t>
            </a:r>
            <a:r>
              <a:rPr lang="en-GB" sz="1700" b="0" i="0" u="none" strike="noStrike" dirty="0">
                <a:effectLst/>
                <a:latin typeface="Aptos Display" panose="020B0004020202020204" pitchFamily="34" charset="0"/>
              </a:rPr>
              <a:t>officially enrolled in the CERN Venture Connect programme per Dec 2024, to apply the CERN Structured Laser Beam in agriculture autonomous robotics applications.</a:t>
            </a:r>
          </a:p>
          <a:p>
            <a:r>
              <a:rPr lang="en-GB" sz="1700" dirty="0">
                <a:latin typeface="Aptos Display" panose="020B0004020202020204" pitchFamily="34" charset="0"/>
              </a:rPr>
              <a:t>CERN Venture Connect Partner </a:t>
            </a:r>
            <a:r>
              <a:rPr lang="en-GB" sz="1700" b="1" dirty="0" err="1">
                <a:latin typeface="Aptos Display" panose="020B0004020202020204" pitchFamily="34" charset="0"/>
              </a:rPr>
              <a:t>Yildiz</a:t>
            </a:r>
            <a:r>
              <a:rPr lang="en-GB" sz="1700" b="1" dirty="0">
                <a:latin typeface="Aptos Display" panose="020B0004020202020204" pitchFamily="34" charset="0"/>
              </a:rPr>
              <a:t> Technopark </a:t>
            </a:r>
            <a:r>
              <a:rPr lang="en-GB" sz="1700" dirty="0">
                <a:latin typeface="Aptos Display" panose="020B0004020202020204" pitchFamily="34" charset="0"/>
              </a:rPr>
              <a:t>will be the very first partner receiving a CVC tech prototype beginning of next year.</a:t>
            </a:r>
            <a:endParaRPr lang="en-GB" sz="1700" dirty="0">
              <a:latin typeface="Aptos" panose="020B0004020202020204" pitchFamily="34" charset="0"/>
            </a:endParaRPr>
          </a:p>
          <a:p>
            <a:r>
              <a:rPr lang="en-CH" sz="1700" dirty="0"/>
              <a:t>R&amp;D License to </a:t>
            </a:r>
            <a:r>
              <a:rPr lang="en-CH" sz="1700" b="1" dirty="0"/>
              <a:t>Middle East Technical University </a:t>
            </a:r>
            <a:r>
              <a:rPr lang="en-CH" sz="1700" dirty="0"/>
              <a:t>(“METU”) on CERN’s NINO semiconductor chip, for use in space radiation monitoring. </a:t>
            </a:r>
          </a:p>
          <a:p>
            <a:r>
              <a:rPr lang="en-GB" sz="1700" dirty="0">
                <a:latin typeface="Aptos Display" panose="020B0004020202020204" pitchFamily="34" charset="0"/>
              </a:rPr>
              <a:t>Discussions with </a:t>
            </a:r>
            <a:r>
              <a:rPr lang="en-GB" sz="1700" b="1" dirty="0">
                <a:latin typeface="Aptos Display" panose="020B0004020202020204" pitchFamily="34" charset="0"/>
              </a:rPr>
              <a:t>Turk Telekom </a:t>
            </a:r>
            <a:r>
              <a:rPr lang="en-GB" sz="1700" dirty="0">
                <a:latin typeface="Aptos Display" panose="020B0004020202020204" pitchFamily="34" charset="0"/>
              </a:rPr>
              <a:t>related to nano-second time synchronisation and participation in the White Rabbit Collaboration</a:t>
            </a:r>
            <a:endParaRPr lang="en-GB" sz="1700" b="0" i="0" u="none" strike="noStrike" dirty="0">
              <a:effectLst/>
              <a:latin typeface="Aptos Display" panose="020B0004020202020204" pitchFamily="34" charset="0"/>
            </a:endParaRPr>
          </a:p>
          <a:p>
            <a:endParaRPr lang="en-GB" sz="1700" b="0" i="0" u="none" strike="noStrike" dirty="0">
              <a:effectLst/>
              <a:latin typeface="Aptos" panose="020B0004020202020204" pitchFamily="34" charset="0"/>
            </a:endParaRPr>
          </a:p>
          <a:p>
            <a:endParaRPr lang="en-CH" sz="17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FB2F96F-82E2-D056-C8AB-5E92276C9A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7" t="14744"/>
          <a:stretch/>
        </p:blipFill>
        <p:spPr bwMode="auto">
          <a:xfrm rot="5400000">
            <a:off x="6772644" y="1359681"/>
            <a:ext cx="4777175" cy="417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F4414B-084E-B91A-F1AB-C914AAA38E8B}"/>
              </a:ext>
            </a:extLst>
          </p:cNvPr>
          <p:cNvSpPr txBox="1"/>
          <p:nvPr/>
        </p:nvSpPr>
        <p:spPr>
          <a:xfrm>
            <a:off x="6772643" y="1480271"/>
            <a:ext cx="4777175" cy="417053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CH" sz="1400" dirty="0">
                <a:solidFill>
                  <a:srgbClr val="FFFFFF"/>
                </a:solidFill>
              </a:rPr>
              <a:t>Orbiba Robotics autonomous farming robot</a:t>
            </a:r>
          </a:p>
        </p:txBody>
      </p:sp>
    </p:spTree>
    <p:extLst>
      <p:ext uri="{BB962C8B-B14F-4D97-AF65-F5344CB8AC3E}">
        <p14:creationId xmlns:p14="http://schemas.microsoft.com/office/powerpoint/2010/main" val="895357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265</Words>
  <Application>Microsoft Office PowerPoint</Application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PT Sans</vt:lpstr>
      <vt:lpstr>Office Theme</vt:lpstr>
      <vt:lpstr>Türkiye Industrial Return </vt:lpstr>
      <vt:lpstr>Strong Supplier</vt:lpstr>
      <vt:lpstr>By Department</vt:lpstr>
      <vt:lpstr>Product Families</vt:lpstr>
      <vt:lpstr>Top orders in 2024</vt:lpstr>
      <vt:lpstr>Victim of success</vt:lpstr>
      <vt:lpstr>Knowledge transfer activities in Turkey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Christopher Hartley</dc:creator>
  <cp:lastModifiedBy>Christopher Hartley</cp:lastModifiedBy>
  <cp:revision>3</cp:revision>
  <dcterms:created xsi:type="dcterms:W3CDTF">2024-12-11T16:25:56Z</dcterms:created>
  <dcterms:modified xsi:type="dcterms:W3CDTF">2024-12-11T16:50:00Z</dcterms:modified>
</cp:coreProperties>
</file>