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39"/>
  </p:notesMasterIdLst>
  <p:sldIdLst>
    <p:sldId id="256" r:id="rId2"/>
    <p:sldId id="1132" r:id="rId3"/>
    <p:sldId id="1134" r:id="rId4"/>
    <p:sldId id="1149" r:id="rId5"/>
    <p:sldId id="1150" r:id="rId6"/>
    <p:sldId id="1158" r:id="rId7"/>
    <p:sldId id="1195" r:id="rId8"/>
    <p:sldId id="1159" r:id="rId9"/>
    <p:sldId id="1161" r:id="rId10"/>
    <p:sldId id="1162" r:id="rId11"/>
    <p:sldId id="1169" r:id="rId12"/>
    <p:sldId id="1167" r:id="rId13"/>
    <p:sldId id="1174" r:id="rId14"/>
    <p:sldId id="1182" r:id="rId15"/>
    <p:sldId id="1196" r:id="rId16"/>
    <p:sldId id="1183" r:id="rId17"/>
    <p:sldId id="1184" r:id="rId18"/>
    <p:sldId id="1175" r:id="rId19"/>
    <p:sldId id="1198" r:id="rId20"/>
    <p:sldId id="1180" r:id="rId21"/>
    <p:sldId id="1185" r:id="rId22"/>
    <p:sldId id="1197" r:id="rId23"/>
    <p:sldId id="1192" r:id="rId24"/>
    <p:sldId id="1186" r:id="rId25"/>
    <p:sldId id="1193" r:id="rId26"/>
    <p:sldId id="1190" r:id="rId27"/>
    <p:sldId id="1187" r:id="rId28"/>
    <p:sldId id="1194" r:id="rId29"/>
    <p:sldId id="1189" r:id="rId30"/>
    <p:sldId id="1108" r:id="rId31"/>
    <p:sldId id="1191" r:id="rId32"/>
    <p:sldId id="1164" r:id="rId33"/>
    <p:sldId id="1165" r:id="rId34"/>
    <p:sldId id="1166" r:id="rId35"/>
    <p:sldId id="1168" r:id="rId36"/>
    <p:sldId id="1172" r:id="rId37"/>
    <p:sldId id="1173" r:id="rId3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848"/>
    <p:restoredTop sz="94930"/>
  </p:normalViewPr>
  <p:slideViewPr>
    <p:cSldViewPr snapToGrid="0" snapToObjects="1">
      <p:cViewPr>
        <p:scale>
          <a:sx n="111" d="100"/>
          <a:sy n="111" d="100"/>
        </p:scale>
        <p:origin x="-472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2876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09B468-0C57-F593-4258-FF027F5910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92532B-4DAF-5DF1-A77D-32C0EFC42B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E8EF94F-C958-706D-BF6C-0F6263F101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2738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F6DFF9-8B87-0AE1-B8D2-6ACCA75E2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2511CF-06DF-F925-E903-ECF0352EFD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5A852A-9CD9-996B-9045-D94C47A514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83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56227-A6B6-9DFD-52C6-CEEFB9B0DC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3CD72E-FCE9-1AA9-402A-93BACFC474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651B91-F4E0-8E7A-47D5-AED3078D6B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7978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D1C38F-DEC1-3E38-980F-0A0D4D82CF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D9215B-EAAF-1436-51DD-A7C2E244B1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39C1E4-A41A-9D87-458F-50A0A5E0CB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7738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B8C2C-5437-4C6E-2D87-82E288216C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8D5D86-2D66-773D-F85D-3BBBDC9720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588887-9C50-FBDD-B997-3F68DF61F2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9598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C4E68D-DF58-1FBC-6D4A-114AAE4A58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C40B35-C38D-CB11-E1FB-914F2BEF9B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F63ED2-30EE-BAB9-0698-432960AF2D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3585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7A31AF-0616-D155-B7E7-9031E736EB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28D73D-FD81-AD4F-7DD7-8ACC61F995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AAF4B2-3A1B-DE1F-EA37-98675B77A4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7681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062DC8-9D2C-3957-1CC5-9699E981D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605977B-43BD-F365-A78C-32B6A36F3D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8230DC-5851-8467-19CD-BED6972C70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807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739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C9BEBD-27D8-E15F-34FF-C402D39048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516E132-ADE4-CB1F-60F2-2329B23057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4CB010-AD30-797B-9E2C-A6F6102E07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092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391096-E03F-913C-C111-9D1A4C5746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1EC9E3-81E9-4F8F-519B-D3CD109B0D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A32E54-D4E9-C5E8-FDBE-F911910A2D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279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B04B77-038A-6602-625E-858C528558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683E0C3-69C8-513E-468C-D7FE4A72C9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172F07-074C-1448-EFFE-41251C3EF5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4385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376863-D232-29D5-C791-F7D82229F2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1EA5C0-AA17-BE46-27F0-804CA8EC70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CFFA6B-2E05-5E7C-FD47-40A0908B9C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9664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B03700-28A5-AA54-37BE-08C3F336BB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43FB5AE-5AEE-8998-9097-A1A3493275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281288-3839-E58E-CA46-18C4CB820F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477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7635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0BE3BA-2755-1439-8733-193E56DE12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C2061F-DC5F-06AC-7C64-BFA288930F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4E46F9-2AFE-505E-8AC3-09876D64BF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981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4" r:id="rId3"/>
    <p:sldLayoutId id="2147483657" r:id="rId4"/>
    <p:sldLayoutId id="2147483658" r:id="rId5"/>
    <p:sldLayoutId id="2147483659" r:id="rId6"/>
  </p:sldLayoutIdLst>
  <p:transition spd="med"/>
  <p:hf hdr="0" ftr="0" dt="0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2.emf"/><Relationship Id="rId7" Type="http://schemas.openxmlformats.org/officeDocument/2006/relationships/image" Target="../media/image2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6.png"/><Relationship Id="rId4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28.emf"/><Relationship Id="rId7" Type="http://schemas.openxmlformats.org/officeDocument/2006/relationships/image" Target="../media/image3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emf"/><Relationship Id="rId11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34.png"/><Relationship Id="rId4" Type="http://schemas.openxmlformats.org/officeDocument/2006/relationships/image" Target="../media/image29.emf"/><Relationship Id="rId9" Type="http://schemas.openxmlformats.org/officeDocument/2006/relationships/image" Target="../media/image3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emf"/><Relationship Id="rId5" Type="http://schemas.openxmlformats.org/officeDocument/2006/relationships/image" Target="../media/image39.png"/><Relationship Id="rId4" Type="http://schemas.openxmlformats.org/officeDocument/2006/relationships/image" Target="../media/image38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emf"/><Relationship Id="rId3" Type="http://schemas.openxmlformats.org/officeDocument/2006/relationships/image" Target="../media/image44.emf"/><Relationship Id="rId7" Type="http://schemas.openxmlformats.org/officeDocument/2006/relationships/image" Target="../media/image48.e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emf"/><Relationship Id="rId5" Type="http://schemas.openxmlformats.org/officeDocument/2006/relationships/image" Target="../media/image53.emf"/><Relationship Id="rId4" Type="http://schemas.openxmlformats.org/officeDocument/2006/relationships/image" Target="../media/image5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emf"/><Relationship Id="rId4" Type="http://schemas.openxmlformats.org/officeDocument/2006/relationships/image" Target="../media/image5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1.emf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6.emf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7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31.png"/><Relationship Id="rId5" Type="http://schemas.openxmlformats.org/officeDocument/2006/relationships/image" Target="../media/image46.emf"/><Relationship Id="rId4" Type="http://schemas.openxmlformats.org/officeDocument/2006/relationships/image" Target="../media/image47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0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3.emf"/><Relationship Id="rId5" Type="http://schemas.openxmlformats.org/officeDocument/2006/relationships/image" Target="../media/image72.png"/><Relationship Id="rId4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7" Type="http://schemas.openxmlformats.org/officeDocument/2006/relationships/image" Target="../media/image1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png"/><Relationship Id="rId5" Type="http://schemas.openxmlformats.org/officeDocument/2006/relationships/image" Target="../media/image79.emf"/><Relationship Id="rId4" Type="http://schemas.openxmlformats.org/officeDocument/2006/relationships/image" Target="../media/image78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7" Type="http://schemas.openxmlformats.org/officeDocument/2006/relationships/image" Target="../media/image3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00.png"/><Relationship Id="rId5" Type="http://schemas.openxmlformats.org/officeDocument/2006/relationships/image" Target="../media/image80.emf"/><Relationship Id="rId4" Type="http://schemas.openxmlformats.org/officeDocument/2006/relationships/image" Target="../media/image58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8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50.png"/><Relationship Id="rId5" Type="http://schemas.openxmlformats.org/officeDocument/2006/relationships/image" Target="../media/image81.emf"/><Relationship Id="rId4" Type="http://schemas.openxmlformats.org/officeDocument/2006/relationships/image" Target="../media/image63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emf"/><Relationship Id="rId5" Type="http://schemas.openxmlformats.org/officeDocument/2006/relationships/image" Target="../media/image85.emf"/><Relationship Id="rId4" Type="http://schemas.openxmlformats.org/officeDocument/2006/relationships/image" Target="../media/image84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6.png"/><Relationship Id="rId5" Type="http://schemas.openxmlformats.org/officeDocument/2006/relationships/image" Target="../media/image88.emf"/><Relationship Id="rId4" Type="http://schemas.openxmlformats.org/officeDocument/2006/relationships/image" Target="../media/image87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10.emf"/><Relationship Id="rId7" Type="http://schemas.openxmlformats.org/officeDocument/2006/relationships/image" Target="../media/image41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16.png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image" Target="../media/image15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9" name="The muon anomalous magnetic moment and the hunt for new physics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-87845" y="3254641"/>
                <a:ext cx="13175570" cy="1914963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defTabSz="502412">
                  <a:defRPr sz="6880"/>
                </a:lvl1pPr>
              </a:lstStyle>
              <a:p>
                <a14:m>
                  <m:oMath xmlns:m="http://schemas.openxmlformats.org/officeDocument/2006/math">
                    <m:r>
                      <a:rPr lang="en-US" sz="8000" b="0" i="1" smtClean="0">
                        <a:latin typeface="Cambria Math" panose="02040503050406030204" pitchFamily="18" charset="0"/>
                        <a:cs typeface="Calibri Light" panose="020F0302020204030204" pitchFamily="34" charset="0"/>
                      </a:rPr>
                      <m:t>𝐾</m:t>
                    </m:r>
                    <m:r>
                      <a:rPr lang="en-US" sz="8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 panose="020F0302020204030204" pitchFamily="34" charset="0"/>
                      </a:rPr>
                      <m:t>→</m:t>
                    </m:r>
                    <m:r>
                      <a:rPr lang="en-US" sz="8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 panose="020F0302020204030204" pitchFamily="34" charset="0"/>
                      </a:rPr>
                      <m:t>𝜋𝜋</m:t>
                    </m:r>
                  </m:oMath>
                </a14:m>
                <a:r>
                  <a:rPr lang="en-US" sz="80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decays on the lattice</a:t>
                </a:r>
                <a:br>
                  <a:rPr lang="en-US" sz="80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</a:br>
                <a:r>
                  <a:rPr lang="en-US" sz="54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540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</m:ctrlPr>
                      </m:sSupPr>
                      <m:e>
                        <m:r>
                          <a:rPr lang="en-US" sz="5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 Light" panose="020F0302020204030204" pitchFamily="34" charset="0"/>
                          </a:rPr>
                          <m:t>𝜖</m:t>
                        </m:r>
                      </m:e>
                      <m:sup>
                        <m:r>
                          <a:rPr lang="en-US" sz="54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54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: status and prospects)</a:t>
                </a:r>
              </a:p>
            </p:txBody>
          </p:sp>
        </mc:Choice>
        <mc:Fallback xmlns="">
          <p:sp>
            <p:nvSpPr>
              <p:cNvPr id="119" name="The muon anomalous magnetic moment and the hunt for new physics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-87845" y="3254641"/>
                <a:ext cx="13175570" cy="1914963"/>
              </a:xfrm>
              <a:prstGeom prst="rect">
                <a:avLst/>
              </a:prstGeom>
              <a:blipFill>
                <a:blip r:embed="rId3"/>
                <a:stretch>
                  <a:fillRect t="-25658" r="-289"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0" name="Tom Blum (UConn/RBRC)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832314"/>
            <a:ext cx="10464800" cy="33020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defTabSz="554990">
              <a:defRPr sz="3514"/>
            </a:pPr>
            <a:r>
              <a:rPr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Tom Blum (UConn/RBRC)</a:t>
            </a:r>
            <a:r>
              <a:rPr lang="en-US" sz="4400" dirty="0"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</a:p>
          <a:p>
            <a:pPr defTabSz="554990">
              <a:defRPr sz="3514"/>
            </a:pPr>
            <a:r>
              <a:rPr lang="en-US" sz="3514" dirty="0">
                <a:latin typeface="Calibri Light" panose="020F0302020204030204" pitchFamily="34" charset="0"/>
                <a:cs typeface="Calibri Light" panose="020F0302020204030204" pitchFamily="34" charset="0"/>
              </a:rPr>
              <a:t>RBC/UKQCD Collaborations</a:t>
            </a:r>
          </a:p>
          <a:p>
            <a:pPr defTabSz="554990">
              <a:defRPr sz="3514"/>
            </a:pPr>
            <a:endParaRPr lang="en-US" sz="3514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defTabSz="554990">
              <a:defRPr sz="3514"/>
            </a:pPr>
            <a:r>
              <a:rPr lang="en-US" sz="3514" dirty="0">
                <a:latin typeface="Calibri Light" panose="020F0302020204030204" pitchFamily="34" charset="0"/>
                <a:cs typeface="Calibri Light" panose="020F0302020204030204" pitchFamily="34" charset="0"/>
              </a:rPr>
              <a:t>KAON 2025</a:t>
            </a:r>
          </a:p>
          <a:p>
            <a:pPr defTabSz="554990">
              <a:defRPr sz="3514"/>
            </a:pPr>
            <a:endParaRPr lang="en-US" sz="3514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defTabSz="554990">
              <a:defRPr sz="3514"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Johannes Gutenberg Universität, Mainz</a:t>
            </a:r>
          </a:p>
          <a:p>
            <a:pPr defTabSz="554990">
              <a:defRPr sz="3514"/>
            </a:pP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September 8</a:t>
            </a:r>
            <a:r>
              <a:rPr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, 202</a:t>
            </a: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5</a:t>
            </a:r>
            <a:endParaRPr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796A37-E817-7B19-AA85-27F928E99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D729F4-74E1-8A63-D93F-916057CC392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10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6227C1-BB90-CE75-C604-EE416BF9E9F8}"/>
              </a:ext>
            </a:extLst>
          </p:cNvPr>
          <p:cNvSpPr txBox="1"/>
          <p:nvPr/>
        </p:nvSpPr>
        <p:spPr>
          <a:xfrm>
            <a:off x="152400" y="4661711"/>
            <a:ext cx="381000" cy="25648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kumimoji="0" lang="en-US" sz="3200" b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2" indent="0" algn="l"/>
            <a:r>
              <a:rPr kumimoji="0" lang="en-US" sz="32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</a:p>
          <a:p>
            <a:pPr marL="457200" lvl="2" indent="-457200" algn="l">
              <a:buFont typeface="Arial" panose="020B0604020202020204" pitchFamily="34" charset="0"/>
              <a:buChar char="•"/>
            </a:pPr>
            <a:endParaRPr lang="en-US" sz="3200" b="0" dirty="0"/>
          </a:p>
          <a:p>
            <a:pPr lvl="2" indent="0" algn="l"/>
            <a:endParaRPr lang="en-US" sz="3200" b="0" dirty="0"/>
          </a:p>
          <a:p>
            <a:pPr lvl="2" indent="0" algn="l"/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1535345-F39A-53C3-BA62-29D86BE59909}"/>
                  </a:ext>
                </a:extLst>
              </p:cNvPr>
              <p:cNvSpPr txBox="1"/>
              <p:nvPr/>
            </p:nvSpPr>
            <p:spPr>
              <a:xfrm>
                <a:off x="208642" y="1749912"/>
                <a:ext cx="13221568" cy="7593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457200" marR="0" indent="-45720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r>
                  <a:rPr lang="en-US" sz="3200" b="0" dirty="0"/>
                  <a:t>Physical kinematics: two-</a:t>
                </a:r>
                <a:r>
                  <a:rPr lang="en-US" sz="3200" b="0" dirty="0" err="1"/>
                  <a:t>pions</a:t>
                </a:r>
                <a:r>
                  <a:rPr lang="en-US" sz="3200" b="0" dirty="0"/>
                  <a:t> created with back-to-back </a:t>
                </a:r>
              </a:p>
              <a:p>
                <a:pPr algn="l"/>
                <a:r>
                  <a:rPr lang="en-US" sz="3200" b="0" dirty="0"/>
                  <a:t>    momentum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𝜋𝜋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⃗"/>
                                <m:ctrlP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sub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sub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  <m:r>
                      <a:rPr lang="en-US" sz="3200" b="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2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3200" b="0" i="1"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</m:oMath>
                </a14:m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457200" lvl="0" indent="-457200" algn="l">
                  <a:buFont typeface="Arial" panose="020B0604020202020204" pitchFamily="34" charset="0"/>
                  <a:buChar char="•"/>
                  <a:defRPr/>
                </a:pPr>
                <a:endParaRPr lang="en-US" sz="3200" b="0" dirty="0"/>
              </a:p>
              <a:p>
                <a:pPr marL="457200" lvl="0" indent="-457200" algn="l">
                  <a:buFont typeface="Arial" panose="020B0604020202020204" pitchFamily="34" charset="0"/>
                  <a:buChar char="•"/>
                  <a:defRPr/>
                </a:pPr>
                <a:r>
                  <a:rPr lang="en-US" sz="3200" b="0" dirty="0">
                    <a:solidFill>
                      <a:srgbClr val="FF0000"/>
                    </a:solidFill>
                  </a:rPr>
                  <a:t>Second solution</a:t>
                </a:r>
                <a:r>
                  <a:rPr lang="en-US" sz="3200" b="0" dirty="0"/>
                  <a:t>: use ordinary periodic boundary conditions (PBC)</a:t>
                </a:r>
              </a:p>
              <a:p>
                <a:pPr lvl="0" algn="l">
                  <a:defRPr/>
                </a:pPr>
                <a:r>
                  <a:rPr lang="en-US" sz="3200" b="0" dirty="0"/>
                  <a:t>    and extract state with physical kinematics from an excited state</a:t>
                </a:r>
              </a:p>
              <a:p>
                <a:pPr marL="457200" lvl="0" indent="-457200" algn="l">
                  <a:buFont typeface="Arial" panose="020B0604020202020204" pitchFamily="34" charset="0"/>
                  <a:buChar char="•"/>
                  <a:defRPr/>
                </a:pPr>
                <a:endParaRPr lang="en-US" sz="3200" b="0" dirty="0"/>
              </a:p>
              <a:p>
                <a:pPr marL="457200" lvl="0" indent="-457200" algn="l">
                  <a:buFont typeface="Arial" panose="020B0604020202020204" pitchFamily="34" charset="0"/>
                  <a:buChar char="•"/>
                  <a:defRPr/>
                </a:pPr>
                <a:r>
                  <a:rPr lang="en-US" sz="3200" dirty="0"/>
                  <a:t>Very challenging</a:t>
                </a:r>
                <a:r>
                  <a:rPr lang="en-US" sz="3200" b="0" dirty="0"/>
                  <a:t>! But with noise-reduction techniques like </a:t>
                </a:r>
              </a:p>
              <a:p>
                <a:pPr lvl="0" algn="l">
                  <a:defRPr/>
                </a:pPr>
                <a:r>
                  <a:rPr lang="en-US" sz="3200" b="0" dirty="0"/>
                  <a:t>    A2A, AMA, GEVP it is doable. </a:t>
                </a:r>
              </a:p>
              <a:p>
                <a:pPr lvl="0" algn="l">
                  <a:defRPr/>
                </a:pPr>
                <a:endParaRPr lang="en-US" sz="3200" b="0" dirty="0"/>
              </a:p>
              <a:p>
                <a:pPr marL="457200" lvl="0" indent="-457200" algn="l">
                  <a:buFont typeface="Arial" panose="020B0604020202020204" pitchFamily="34" charset="0"/>
                  <a:buChar char="•"/>
                  <a:defRPr/>
                </a:pPr>
                <a:r>
                  <a:rPr lang="en-US" sz="3200" b="0" dirty="0"/>
                  <a:t>Advantage: no new ensembles and no doubling of flavors/box size</a:t>
                </a:r>
              </a:p>
              <a:p>
                <a:pPr marL="457200" lvl="0" indent="-457200" algn="l">
                  <a:buFont typeface="Arial" panose="020B0604020202020204" pitchFamily="34" charset="0"/>
                  <a:buChar char="•"/>
                  <a:defRPr/>
                </a:pPr>
                <a:endParaRPr lang="en-US" sz="3200" b="0" dirty="0"/>
              </a:p>
              <a:p>
                <a:pPr marL="457200" lvl="0" indent="-457200" algn="l">
                  <a:buFont typeface="Arial" panose="020B0604020202020204" pitchFamily="34" charset="0"/>
                  <a:buChar char="•"/>
                  <a:defRPr/>
                </a:pPr>
                <a:r>
                  <a:rPr lang="en-US" sz="3200" b="0" dirty="0"/>
                  <a:t>Use for next big challenge: isospin breaking corrections</a:t>
                </a:r>
              </a:p>
              <a:p>
                <a:pPr marL="457200" lvl="0" indent="-457200" algn="l">
                  <a:buFont typeface="Arial" panose="020B0604020202020204" pitchFamily="34" charset="0"/>
                  <a:buChar char="•"/>
                  <a:defRPr/>
                </a:pPr>
                <a:endParaRPr lang="en-US" sz="3200" b="0" dirty="0"/>
              </a:p>
              <a:p>
                <a:pPr marL="457200" lvl="0" indent="-457200" algn="l">
                  <a:buFont typeface="Arial" panose="020B0604020202020204" pitchFamily="34" charset="0"/>
                  <a:buChar char="•"/>
                  <a:defRPr/>
                </a:pPr>
                <a:r>
                  <a:rPr lang="en-US" sz="3200" b="0" dirty="0"/>
                  <a:t>Still need to tune box size </a:t>
                </a:r>
                <a:r>
                  <a:rPr lang="en-US" sz="3200" b="0" i="1" dirty="0"/>
                  <a:t>L</a:t>
                </a:r>
                <a:r>
                  <a:rPr lang="en-US" sz="3200" b="0" dirty="0"/>
                  <a:t>, so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3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𝜋𝜋</m:t>
                        </m:r>
                      </m:sub>
                    </m:sSub>
                    <m:r>
                      <a:rPr lang="en-US" sz="3200" b="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2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3200" b="0" i="1"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</m:oMath>
                </a14:m>
                <a:endParaRPr lang="en-US" sz="3200" b="0" dirty="0"/>
              </a:p>
              <a:p>
                <a:pPr algn="l"/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1535345-F39A-53C3-BA62-29D86BE599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642" y="1749912"/>
                <a:ext cx="13221568" cy="7593169"/>
              </a:xfrm>
              <a:prstGeom prst="rect">
                <a:avLst/>
              </a:prstGeom>
              <a:blipFill>
                <a:blip r:embed="rId3"/>
                <a:stretch>
                  <a:fillRect l="-1344" t="-50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38A4F7AB-6603-E2FD-F121-DE367E5BB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296" y="287874"/>
            <a:ext cx="12166534" cy="622300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solidFill>
                  <a:schemeClr val="bg2">
                    <a:lumMod val="75000"/>
                  </a:schemeClr>
                </a:solidFill>
              </a:rPr>
              <a:t>Lattice calculation of the relevant matrix elements</a:t>
            </a:r>
          </a:p>
        </p:txBody>
      </p:sp>
    </p:spTree>
    <p:extLst>
      <p:ext uri="{BB962C8B-B14F-4D97-AF65-F5344CB8AC3E}">
        <p14:creationId xmlns:p14="http://schemas.microsoft.com/office/powerpoint/2010/main" val="273432047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F445A5-86B5-087B-59A1-192B50EFA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514729-6540-F3CF-CC58-CC58B0E38B4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11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FC7BC2-DAAB-3603-9633-517957B59A30}"/>
              </a:ext>
            </a:extLst>
          </p:cNvPr>
          <p:cNvSpPr txBox="1"/>
          <p:nvPr/>
        </p:nvSpPr>
        <p:spPr>
          <a:xfrm>
            <a:off x="152400" y="4661711"/>
            <a:ext cx="381000" cy="25648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kumimoji="0" lang="en-US" sz="3200" b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2" indent="0" algn="l"/>
            <a:r>
              <a:rPr kumimoji="0" lang="en-US" sz="32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</a:p>
          <a:p>
            <a:pPr marL="457200" lvl="2" indent="-457200" algn="l">
              <a:buFont typeface="Arial" panose="020B0604020202020204" pitchFamily="34" charset="0"/>
              <a:buChar char="•"/>
            </a:pPr>
            <a:endParaRPr lang="en-US" sz="3200" b="0" dirty="0"/>
          </a:p>
          <a:p>
            <a:pPr lvl="2" indent="0" algn="l"/>
            <a:endParaRPr lang="en-US" sz="3200" b="0" dirty="0"/>
          </a:p>
          <a:p>
            <a:pPr lvl="2" indent="0" algn="l"/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F1929D6-B91C-10DD-0203-6FCFF64A6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7900" y="6080290"/>
            <a:ext cx="9119195" cy="3402084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49A83F33-7860-60F0-EFE8-6D30AABC0A40}"/>
              </a:ext>
            </a:extLst>
          </p:cNvPr>
          <p:cNvGrpSpPr/>
          <p:nvPr/>
        </p:nvGrpSpPr>
        <p:grpSpPr>
          <a:xfrm>
            <a:off x="228600" y="5100830"/>
            <a:ext cx="12551513" cy="808038"/>
            <a:chOff x="342900" y="4834130"/>
            <a:chExt cx="12551513" cy="80803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A2CB2B5-8AC5-2475-F606-E3D05679E7F1}"/>
                </a:ext>
              </a:extLst>
            </p:cNvPr>
            <p:cNvSpPr txBox="1"/>
            <p:nvPr/>
          </p:nvSpPr>
          <p:spPr>
            <a:xfrm>
              <a:off x="342900" y="4834130"/>
              <a:ext cx="12551513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R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lang="en-US" sz="3200" b="0" dirty="0"/>
                <a:t>N QCD eigenstates, including </a:t>
              </a:r>
              <a:r>
                <a:rPr lang="en-US" sz="3200" b="0" dirty="0">
                  <a:solidFill>
                    <a:srgbClr val="FF0000"/>
                  </a:solidFill>
                </a:rPr>
                <a:t>excited state with physical kinematics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B37624B-ADDB-0182-C7E9-06BAFAE225A9}"/>
                </a:ext>
              </a:extLst>
            </p:cNvPr>
            <p:cNvSpPr txBox="1"/>
            <p:nvPr/>
          </p:nvSpPr>
          <p:spPr>
            <a:xfrm>
              <a:off x="342900" y="5416465"/>
              <a:ext cx="3738203" cy="225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Fine print: up to excited state contamination of N+1</a:t>
              </a:r>
              <a:r>
                <a:rPr kumimoji="0" lang="en-US" sz="800" b="1" i="0" u="none" strike="noStrike" cap="none" spc="0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st</a:t>
              </a:r>
              <a:r>
                <a:rPr kumimoji="0" lang="en-US" sz="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state left out of GEVP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6E5471C-5D96-1F43-2319-097D5C403C93}"/>
              </a:ext>
            </a:extLst>
          </p:cNvPr>
          <p:cNvGrpSpPr/>
          <p:nvPr/>
        </p:nvGrpSpPr>
        <p:grpSpPr>
          <a:xfrm>
            <a:off x="165100" y="1095078"/>
            <a:ext cx="11257995" cy="3931565"/>
            <a:chOff x="139700" y="955378"/>
            <a:chExt cx="11257995" cy="393156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F8E461D-2D35-76BE-14E7-1B7B912C4A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28884" y="3974557"/>
              <a:ext cx="5068811" cy="912386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A415CEF-FF5D-44FE-D36C-090A75B477F4}"/>
                </a:ext>
              </a:extLst>
            </p:cNvPr>
            <p:cNvGrpSpPr/>
            <p:nvPr/>
          </p:nvGrpSpPr>
          <p:grpSpPr>
            <a:xfrm>
              <a:off x="139700" y="955378"/>
              <a:ext cx="10868360" cy="3508904"/>
              <a:chOff x="114300" y="777578"/>
              <a:chExt cx="10868360" cy="3508904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3" name="TextBox 2">
                    <a:extLst>
                      <a:ext uri="{FF2B5EF4-FFF2-40B4-BE49-F238E27FC236}">
                        <a16:creationId xmlns:a16="http://schemas.microsoft.com/office/drawing/2014/main" id="{5AB29106-0DD9-4266-2F30-412D7F39BD77}"/>
                      </a:ext>
                    </a:extLst>
                  </p:cNvPr>
                  <p:cNvSpPr txBox="1"/>
                  <p:nvPr/>
                </p:nvSpPr>
                <p:spPr>
                  <a:xfrm>
                    <a:off x="114300" y="777578"/>
                    <a:ext cx="10868360" cy="1087477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50800" tIns="50800" rIns="50800" bIns="50800" numCol="1" spcCol="38100" rtlCol="0" anchor="ctr">
                    <a:spAutoFit/>
                  </a:bodyPr>
                  <a:lstStyle/>
                  <a:p>
                    <a:pPr marR="0" algn="l" defTabSz="5842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tabLst/>
                    </a:pPr>
                    <a:r>
                      <a:rPr lang="en-US" sz="3200" b="0" dirty="0"/>
                      <a:t>First, GEVP (generalized eigenvalue problem) for two </a:t>
                    </a:r>
                    <a:r>
                      <a:rPr lang="en-US" sz="3200" b="0" dirty="0" err="1"/>
                      <a:t>pions</a:t>
                    </a:r>
                    <a:r>
                      <a:rPr lang="en-US" sz="3200" b="0" dirty="0"/>
                      <a:t> </a:t>
                    </a:r>
                  </a:p>
                  <a:p>
                    <a:pPr marR="0" algn="l" defTabSz="5842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tabLst/>
                    </a:pPr>
                    <a:r>
                      <a:rPr lang="en-US" sz="3200" b="0" dirty="0"/>
                      <a:t>Get N states from N</a:t>
                    </a:r>
                    <a14:m>
                      <m:oMath xmlns:m="http://schemas.openxmlformats.org/officeDocument/2006/math"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</m:oMath>
                    </a14:m>
                    <a:r>
                      <a:rPr lang="en-US" sz="3200" b="0" dirty="0"/>
                      <a:t>N matrix of correlators</a:t>
                    </a:r>
                  </a:p>
                </p:txBody>
              </p:sp>
            </mc:Choice>
            <mc:Fallback>
              <p:sp>
                <p:nvSpPr>
                  <p:cNvPr id="3" name="TextBox 2">
                    <a:extLst>
                      <a:ext uri="{FF2B5EF4-FFF2-40B4-BE49-F238E27FC236}">
                        <a16:creationId xmlns:a16="http://schemas.microsoft.com/office/drawing/2014/main" id="{5AB29106-0DD9-4266-2F30-412D7F39BD7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4300" y="777578"/>
                    <a:ext cx="10868360" cy="1087477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750" t="-5814" r="-700" b="-17442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" name="TextBox 4">
                    <a:extLst>
                      <a:ext uri="{FF2B5EF4-FFF2-40B4-BE49-F238E27FC236}">
                        <a16:creationId xmlns:a16="http://schemas.microsoft.com/office/drawing/2014/main" id="{3F98EB1C-BB87-EA1B-8B1E-3277154BF012}"/>
                      </a:ext>
                    </a:extLst>
                  </p:cNvPr>
                  <p:cNvSpPr txBox="1"/>
                  <p:nvPr/>
                </p:nvSpPr>
                <p:spPr>
                  <a:xfrm>
                    <a:off x="1963728" y="1980500"/>
                    <a:ext cx="8043099" cy="564963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0" tIns="0" rIns="0" bIns="0" numCol="1" spcCol="38100" rtlCol="0" anchor="ctr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Helvetica Neue"/>
                                  <a:cs typeface="Helvetica Neue"/>
                                  <a:sym typeface="Helvetica Neue"/>
                                </a:rPr>
                              </m:ctrlPr>
                            </m:sSubPr>
                            <m:e>
                              <m: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Helvetica Neue"/>
                                  <a:cs typeface="Helvetica Neue"/>
                                  <a:sym typeface="Helvetica Neue"/>
                                </a:rPr>
                                <m:t>𝐶</m:t>
                              </m:r>
                              <m: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Helvetica Neue"/>
                                  <a:cs typeface="Helvetica Neue"/>
                                  <a:sym typeface="Helvetica Neue"/>
                                </a:rPr>
                                <m:t>(</m:t>
                              </m:r>
                              <m: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Helvetica Neue"/>
                                  <a:cs typeface="Helvetica Neue"/>
                                  <a:sym typeface="Helvetica Neue"/>
                                </a:rPr>
                                <m:t>𝑡</m:t>
                              </m:r>
                              <m: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Helvetica Neue"/>
                                  <a:cs typeface="Helvetica Neue"/>
                                  <a:sym typeface="Helvetica Neue"/>
                                </a:rPr>
                                <m:t>)</m:t>
                              </m:r>
                            </m:e>
                            <m:sub>
                              <m: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Helvetica Neue"/>
                                  <a:cs typeface="Helvetica Neue"/>
                                  <a:sym typeface="Helvetica Neue"/>
                                </a:rPr>
                                <m:t>𝑖𝑗</m:t>
                              </m:r>
                            </m:sub>
                          </m:sSub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Helvetica Neue"/>
                              <a:cs typeface="Helvetica Neue"/>
                              <a:sym typeface="Helvetica Neue"/>
                            </a:rPr>
                            <m:t>=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Helvetica Neue"/>
                                  <a:cs typeface="Helvetica Neue"/>
                                  <a:sym typeface="Helvetica Neue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0" lang="en-US" sz="32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ea typeface="Helvetica Neue"/>
                                      <a:cs typeface="Helvetica Neue"/>
                                      <a:sym typeface="Helvetica Neue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32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ea typeface="Helvetica Neue"/>
                                      <a:cs typeface="Helvetica Neue"/>
                                      <a:sym typeface="Helvetica Neue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kumimoji="0" lang="en-US" sz="32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ea typeface="Helvetica Neue"/>
                                      <a:cs typeface="Helvetica Neue"/>
                                      <a:sym typeface="Helvetica Neue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kumimoji="0" lang="en-US" sz="32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ea typeface="Helvetica Neue"/>
                                      <a:cs typeface="Helvetica Neue"/>
                                      <a:sym typeface="Helvetica Neue"/>
                                    </a:rPr>
                                  </m:ctrlPr>
                                </m:dPr>
                                <m:e>
                                  <m:r>
                                    <a:rPr kumimoji="0" lang="en-US" sz="32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ea typeface="Helvetica Neue"/>
                                      <a:cs typeface="Helvetica Neue"/>
                                      <a:sym typeface="Helvetica Neue"/>
                                    </a:rPr>
                                    <m:t>𝑡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kumimoji="0" lang="en-US" sz="32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ea typeface="Helvetica Neue"/>
                                      <a:cs typeface="Helvetica Neue"/>
                                      <a:sym typeface="Helvetica Neue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32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ea typeface="Helvetica Neue"/>
                                      <a:cs typeface="Helvetica Neue"/>
                                      <a:sym typeface="Helvetica Neue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kumimoji="0" lang="en-US" sz="32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ea typeface="Helvetica Neue"/>
                                      <a:cs typeface="Helvetica Neue"/>
                                      <a:sym typeface="Helvetica Neue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Helvetica Neue"/>
                                  <a:cs typeface="Helvetica Neue"/>
                                  <a:sym typeface="Helvetica Neue"/>
                                </a:rPr>
                                <m:t>(0)</m:t>
                              </m:r>
                            </m:e>
                          </m:d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Helvetica Neue"/>
                              <a:cs typeface="Helvetica Neue"/>
                              <a:sym typeface="Helvetica Neue"/>
                            </a:rPr>
                            <m:t>          </m:t>
                          </m:r>
                          <m:sSub>
                            <m:sSubPr>
                              <m:ctrlP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Helvetica Neue"/>
                                  <a:cs typeface="Helvetica Neue"/>
                                  <a:sym typeface="Helvetica Neue"/>
                                </a:rPr>
                              </m:ctrlPr>
                            </m:sSubPr>
                            <m:e>
                              <m: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Helvetica Neue"/>
                                  <a:cs typeface="Helvetica Neue"/>
                                  <a:sym typeface="Helvetica Neue"/>
                                </a:rPr>
                                <m:t>𝑂</m:t>
                              </m:r>
                            </m:e>
                            <m:sub>
                              <m: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Helvetica Neue"/>
                                  <a:cs typeface="Helvetica Neue"/>
                                  <a:sym typeface="Helvetica Neue"/>
                                </a:rPr>
                                <m:t>𝑖</m:t>
                              </m:r>
                            </m:sub>
                          </m:sSub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Helvetica Neue"/>
                              <a:cs typeface="Helvetica Neue"/>
                              <a:sym typeface="Helvetica Neue"/>
                            </a:rPr>
                            <m:t>=</m:t>
                          </m:r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 Neue"/>
                            </a:rPr>
                            <m:t>𝜋</m:t>
                          </m:r>
                          <m:d>
                            <m:dPr>
                              <m:ctrlP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Helvetica Neue"/>
                                </a:rPr>
                              </m:ctrlPr>
                            </m:dPr>
                            <m:e>
                              <m: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Helvetica Neue"/>
                                </a:rPr>
                                <m:t>−</m:t>
                              </m:r>
                              <m:acc>
                                <m:accPr>
                                  <m:chr m:val="⃗"/>
                                  <m:ctrlPr>
                                    <a:rPr kumimoji="0" lang="en-US" sz="32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Helvetica Neue"/>
                                      <a:sym typeface="Helvetica Neue"/>
                                    </a:rPr>
                                  </m:ctrlPr>
                                </m:accPr>
                                <m:e>
                                  <m:r>
                                    <a:rPr kumimoji="0" lang="en-US" sz="32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Helvetica Neue"/>
                                      <a:sym typeface="Helvetica Neue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</m:d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 Neue"/>
                            </a:rPr>
                            <m:t>𝜋</m:t>
                          </m:r>
                          <m:d>
                            <m:dPr>
                              <m:ctrlP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Helvetica Neue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sz="3200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200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</m:d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 Neue"/>
                            </a:rPr>
                            <m:t>𝜎</m:t>
                          </m:r>
                        </m:oMath>
                      </m:oMathPara>
                    </a14:m>
                    <a:endParaRPr kumimoji="0" lang="en-US" sz="32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ea typeface="Helvetica Neue"/>
                      <a:cs typeface="Helvetica Neue"/>
                      <a:sym typeface="Helvetica Neue"/>
                    </a:endParaRPr>
                  </a:p>
                </p:txBody>
              </p:sp>
            </mc:Choice>
            <mc:Fallback xmlns="">
              <p:sp>
                <p:nvSpPr>
                  <p:cNvPr id="5" name="TextBox 4">
                    <a:extLst>
                      <a:ext uri="{FF2B5EF4-FFF2-40B4-BE49-F238E27FC236}">
                        <a16:creationId xmlns:a16="http://schemas.microsoft.com/office/drawing/2014/main" id="{3F98EB1C-BB87-EA1B-8B1E-3277154BF01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63728" y="1980500"/>
                    <a:ext cx="8043099" cy="564963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1262" t="-26087" b="-26087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3600ACDA-DC62-A369-97BA-D6DFADAC36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968010" y="2883192"/>
                <a:ext cx="8424540" cy="537736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" name="TextBox 5">
                    <a:extLst>
                      <a:ext uri="{FF2B5EF4-FFF2-40B4-BE49-F238E27FC236}">
                        <a16:creationId xmlns:a16="http://schemas.microsoft.com/office/drawing/2014/main" id="{5E7D2E2C-EEE1-6038-9EF3-D4EF6D74FA42}"/>
                      </a:ext>
                    </a:extLst>
                  </p:cNvPr>
                  <p:cNvSpPr txBox="1"/>
                  <p:nvPr/>
                </p:nvSpPr>
                <p:spPr>
                  <a:xfrm>
                    <a:off x="1963728" y="3773521"/>
                    <a:ext cx="3808350" cy="51296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0" tIns="0" rIns="0" bIns="0" numCol="1" spcCol="38100" rtlCol="0" anchor="ctr">
                    <a:spAutoFit/>
                  </a:bodyPr>
                  <a:lstStyle/>
                  <a:p>
                    <a:pPr marL="0" marR="0" indent="0" algn="ctr" defTabSz="5842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Neue"/>
                                </a:rPr>
                              </m:ctrlPr>
                            </m:sSubPr>
                            <m:e>
                              <m: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Helvetica Neue"/>
                                </a:rPr>
                                <m:t>𝜆</m:t>
                              </m:r>
                            </m:e>
                            <m:sub>
                              <m: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Neue"/>
                                </a:rPr>
                                <m:t>𝑛</m:t>
                              </m:r>
                            </m:sub>
                          </m:sSub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Neue"/>
                            </a:rPr>
                            <m:t>(</m:t>
                          </m:r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Neue"/>
                            </a:rPr>
                            <m:t>𝑡</m:t>
                          </m:r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Neue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Neue"/>
                                </a:rPr>
                              </m:ctrlPr>
                            </m:sSubPr>
                            <m:e>
                              <m: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Neue"/>
                                </a:rPr>
                                <m:t>𝑡</m:t>
                              </m:r>
                            </m:e>
                            <m:sub>
                              <m: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Neue"/>
                                </a:rPr>
                                <m:t>0</m:t>
                              </m:r>
                            </m:sub>
                          </m:sSub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Neue"/>
                            </a:rPr>
                            <m:t>)=</m:t>
                          </m:r>
                          <m:sSup>
                            <m:sSupPr>
                              <m:ctrlP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Neue"/>
                                </a:rPr>
                              </m:ctrlPr>
                            </m:sSupPr>
                            <m:e>
                              <m: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Neue"/>
                                </a:rPr>
                                <m:t>𝑒</m:t>
                              </m:r>
                            </m:e>
                            <m:sup>
                              <m: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Neue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kumimoji="0" lang="en-US" sz="32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sym typeface="Helvetica Neue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32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sym typeface="Helvetica Neue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kumimoji="0" lang="en-US" sz="32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sym typeface="Helvetica Neue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Neue"/>
                                </a:rPr>
                                <m:t>(</m:t>
                              </m:r>
                              <m: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Neue"/>
                                </a:rPr>
                                <m:t>𝑡</m:t>
                              </m:r>
                              <m: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Neue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kumimoji="0" lang="en-US" sz="32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sym typeface="Helvetica Neue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32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sym typeface="Helvetica Neue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kumimoji="0" lang="en-US" sz="32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sym typeface="Helvetica Neue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Neue"/>
                                </a:rPr>
                                <m:t>)</m:t>
                              </m:r>
                            </m:sup>
                          </m:sSup>
                        </m:oMath>
                      </m:oMathPara>
                    </a14:m>
                    <a:endParaRPr kumimoji="0" lang="en-US" sz="32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sym typeface="Helvetica Neue"/>
                    </a:endParaRPr>
                  </a:p>
                </p:txBody>
              </p:sp>
            </mc:Choice>
            <mc:Fallback xmlns="">
              <p:sp>
                <p:nvSpPr>
                  <p:cNvPr id="6" name="TextBox 5">
                    <a:extLst>
                      <a:ext uri="{FF2B5EF4-FFF2-40B4-BE49-F238E27FC236}">
                        <a16:creationId xmlns:a16="http://schemas.microsoft.com/office/drawing/2014/main" id="{5E7D2E2C-EEE1-6038-9EF3-D4EF6D74FA4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63728" y="3773521"/>
                    <a:ext cx="3808350" cy="512961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3322" t="-4878" b="-36585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DB63CBCD-7114-7893-BDBA-7D5B7034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296" y="287874"/>
            <a:ext cx="12166534" cy="622300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solidFill>
                  <a:schemeClr val="bg2">
                    <a:lumMod val="75000"/>
                  </a:schemeClr>
                </a:solidFill>
              </a:rPr>
              <a:t>Lattice calculation of the relevant matrix elements</a:t>
            </a:r>
          </a:p>
        </p:txBody>
      </p:sp>
    </p:spTree>
    <p:extLst>
      <p:ext uri="{BB962C8B-B14F-4D97-AF65-F5344CB8AC3E}">
        <p14:creationId xmlns:p14="http://schemas.microsoft.com/office/powerpoint/2010/main" val="79589089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340F96-4A70-B127-1708-82E2F96FC8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781A62-3D56-6C53-A47B-F36325FCCA9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559F2F-91E4-D063-66E4-A78CDAC63667}"/>
              </a:ext>
            </a:extLst>
          </p:cNvPr>
          <p:cNvSpPr txBox="1"/>
          <p:nvPr/>
        </p:nvSpPr>
        <p:spPr>
          <a:xfrm>
            <a:off x="152400" y="4661711"/>
            <a:ext cx="381000" cy="25648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kumimoji="0" lang="en-US" sz="3200" b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2" indent="0" algn="l"/>
            <a:r>
              <a:rPr kumimoji="0" lang="en-US" sz="32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</a:p>
          <a:p>
            <a:pPr marL="457200" lvl="2" indent="-457200" algn="l">
              <a:buFont typeface="Arial" panose="020B0604020202020204" pitchFamily="34" charset="0"/>
              <a:buChar char="•"/>
            </a:pPr>
            <a:endParaRPr lang="en-US" sz="3200" b="0" dirty="0"/>
          </a:p>
          <a:p>
            <a:pPr lvl="2" indent="0" algn="l"/>
            <a:endParaRPr lang="en-US" sz="3200" b="0" dirty="0"/>
          </a:p>
          <a:p>
            <a:pPr lvl="2" indent="0" algn="l"/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6361B78-BE70-CFCE-EFF1-45E904E0D264}"/>
              </a:ext>
            </a:extLst>
          </p:cNvPr>
          <p:cNvGrpSpPr/>
          <p:nvPr/>
        </p:nvGrpSpPr>
        <p:grpSpPr>
          <a:xfrm>
            <a:off x="14343" y="6117584"/>
            <a:ext cx="13309600" cy="3146918"/>
            <a:chOff x="14343" y="5379647"/>
            <a:chExt cx="13309600" cy="314691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2520EFE-8B26-669E-9135-6DE1048022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1300" y="7100823"/>
              <a:ext cx="10940388" cy="1425742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F87897F-C118-89F7-8C66-A921FB888A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1300" y="6278733"/>
              <a:ext cx="8828797" cy="519341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76490E5-5097-3C71-94AE-BE2DFDBDC673}"/>
                </a:ext>
              </a:extLst>
            </p:cNvPr>
            <p:cNvSpPr txBox="1"/>
            <p:nvPr/>
          </p:nvSpPr>
          <p:spPr>
            <a:xfrm>
              <a:off x="14343" y="5379647"/>
              <a:ext cx="13309600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3200" b="0" dirty="0"/>
                <a:t>  Matrix element from ratios with 2pt-point functions</a:t>
              </a: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F3C7B20-49AB-1C11-5049-DC90D2B75667}"/>
              </a:ext>
            </a:extLst>
          </p:cNvPr>
          <p:cNvGrpSpPr/>
          <p:nvPr/>
        </p:nvGrpSpPr>
        <p:grpSpPr>
          <a:xfrm>
            <a:off x="152400" y="997882"/>
            <a:ext cx="8238829" cy="4833690"/>
            <a:chOff x="152400" y="997882"/>
            <a:chExt cx="8238829" cy="483369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49A3A343-CF0D-7975-6470-42DE9C0F7956}"/>
                    </a:ext>
                  </a:extLst>
                </p:cNvPr>
                <p:cNvSpPr txBox="1"/>
                <p:nvPr/>
              </p:nvSpPr>
              <p:spPr>
                <a:xfrm>
                  <a:off x="152400" y="1049179"/>
                  <a:ext cx="1526210" cy="4924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0" rIns="0" bIns="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sym typeface="Helvetica Neue"/>
                          </a:rPr>
                          <m:t>𝐾</m:t>
                        </m:r>
                        <m: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→</m:t>
                        </m:r>
                        <m: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𝜋𝜋</m:t>
                        </m:r>
                      </m:oMath>
                    </m:oMathPara>
                  </a14:m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endParaRPr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49A3A343-CF0D-7975-6470-42DE9C0F79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2400" y="1049179"/>
                  <a:ext cx="1526210" cy="492443"/>
                </a:xfrm>
                <a:prstGeom prst="rect">
                  <a:avLst/>
                </a:prstGeom>
                <a:blipFill>
                  <a:blip r:embed="rId5"/>
                  <a:stretch>
                    <a:fillRect l="-7500" b="-75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A5BE6C1-347B-73EA-3CAC-DAAB0B69C606}"/>
                </a:ext>
              </a:extLst>
            </p:cNvPr>
            <p:cNvSpPr txBox="1"/>
            <p:nvPr/>
          </p:nvSpPr>
          <p:spPr>
            <a:xfrm>
              <a:off x="1669351" y="997882"/>
              <a:ext cx="3132268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3200" b="0" dirty="0"/>
                <a:t>m</a:t>
              </a:r>
              <a:r>
                <a: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atrix elements 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7E2AEB2-9AFF-7626-82A9-A0789325BF67}"/>
                </a:ext>
              </a:extLst>
            </p:cNvPr>
            <p:cNvGrpSpPr/>
            <p:nvPr/>
          </p:nvGrpSpPr>
          <p:grpSpPr>
            <a:xfrm>
              <a:off x="204852" y="1572424"/>
              <a:ext cx="8186377" cy="4259148"/>
              <a:chOff x="204852" y="1572424"/>
              <a:chExt cx="8186377" cy="4259148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A7842FD8-970F-8A99-B200-0B67FC855D55}"/>
                  </a:ext>
                </a:extLst>
              </p:cNvPr>
              <p:cNvGrpSpPr/>
              <p:nvPr/>
            </p:nvGrpSpPr>
            <p:grpSpPr>
              <a:xfrm>
                <a:off x="204852" y="1572424"/>
                <a:ext cx="8186377" cy="3695122"/>
                <a:chOff x="212295" y="1737456"/>
                <a:chExt cx="8186377" cy="3695122"/>
              </a:xfrm>
            </p:grpSpPr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D79517B7-F23A-590D-79CC-EDF963002A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40843" y="3918160"/>
                  <a:ext cx="7857829" cy="1514418"/>
                </a:xfrm>
                <a:prstGeom prst="rect">
                  <a:avLst/>
                </a:prstGeom>
              </p:spPr>
            </p:pic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746DA0DC-C9AC-CE06-35DB-29C250115C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387691" y="1737456"/>
                  <a:ext cx="6164132" cy="543894"/>
                </a:xfrm>
                <a:prstGeom prst="rect">
                  <a:avLst/>
                </a:prstGeom>
              </p:spPr>
            </p:pic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83EC679E-0117-19EE-4B60-E11ABB266DFE}"/>
                    </a:ext>
                  </a:extLst>
                </p:cNvPr>
                <p:cNvSpPr txBox="1"/>
                <p:nvPr/>
              </p:nvSpPr>
              <p:spPr>
                <a:xfrm>
                  <a:off x="212295" y="2574938"/>
                  <a:ext cx="7339528" cy="108747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l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32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Form linear combination </a:t>
                  </a:r>
                  <a:r>
                    <a:rPr lang="en-US" sz="3200" b="0" dirty="0"/>
                    <a:t>for state n using GEVP </a:t>
                  </a:r>
                  <a:r>
                    <a:rPr kumimoji="0" lang="en-US" sz="32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eigenvectors for two </a:t>
                  </a:r>
                  <a:r>
                    <a:rPr kumimoji="0" lang="en-US" sz="3200" b="0" i="0" u="none" strike="noStrike" cap="none" spc="0" normalizeH="0" baseline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pions</a:t>
                  </a:r>
                  <a:r>
                    <a:rPr kumimoji="0" lang="en-US" sz="32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:</a:t>
                  </a:r>
                </a:p>
              </p:txBody>
            </p:sp>
          </p:grpSp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8806B8D6-CF26-0A79-E2D6-A3A83F2ACE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3400" y="5375801"/>
                <a:ext cx="3743838" cy="455771"/>
              </a:xfrm>
              <a:prstGeom prst="rect">
                <a:avLst/>
              </a:prstGeom>
            </p:spPr>
          </p:pic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6D632F9C-D3F6-9715-6741-3F3441BC2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93721"/>
            <a:ext cx="12166534" cy="622300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solidFill>
                  <a:schemeClr val="bg2">
                    <a:lumMod val="75000"/>
                  </a:schemeClr>
                </a:solidFill>
              </a:rPr>
              <a:t>Lattice calculation of the relevant matrix elements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C3F611A-533C-3632-BEA8-CB6F6A69277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15686" y="1218771"/>
            <a:ext cx="4984262" cy="286721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643BC20-C029-2A8A-08AC-632625F89C83}"/>
                  </a:ext>
                </a:extLst>
              </p:cNvPr>
              <p:cNvSpPr txBox="1"/>
              <p:nvPr/>
            </p:nvSpPr>
            <p:spPr>
              <a:xfrm>
                <a:off x="4023162" y="2042382"/>
                <a:ext cx="508152" cy="3693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Helvetica Neue"/>
                        </a:rPr>
                        <m:t>𝝅𝝅</m:t>
                      </m:r>
                    </m:oMath>
                  </m:oMathPara>
                </a14:m>
                <a:endParaRPr kumimoji="0" lang="en-US" sz="24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643BC20-C029-2A8A-08AC-632625F89C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3162" y="2042382"/>
                <a:ext cx="508152" cy="369332"/>
              </a:xfrm>
              <a:prstGeom prst="rect">
                <a:avLst/>
              </a:prstGeom>
              <a:blipFill>
                <a:blip r:embed="rId10"/>
                <a:stretch>
                  <a:fillRect l="-14634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9818496-7A6C-91F4-B2A6-5F404CD1C4B4}"/>
                  </a:ext>
                </a:extLst>
              </p:cNvPr>
              <p:cNvSpPr txBox="1"/>
              <p:nvPr/>
            </p:nvSpPr>
            <p:spPr>
              <a:xfrm>
                <a:off x="6534881" y="2014221"/>
                <a:ext cx="320601" cy="3693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Helvetica Neue"/>
                          <a:cs typeface="Helvetica Neue"/>
                          <a:sym typeface="Helvetica Neue"/>
                        </a:rPr>
                        <m:t>𝑲</m:t>
                      </m:r>
                    </m:oMath>
                  </m:oMathPara>
                </a14:m>
                <a:endParaRPr kumimoji="0" lang="en-US" sz="24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9818496-7A6C-91F4-B2A6-5F404CD1C4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4881" y="2014221"/>
                <a:ext cx="320601" cy="369332"/>
              </a:xfrm>
              <a:prstGeom prst="rect">
                <a:avLst/>
              </a:prstGeom>
              <a:blipFill>
                <a:blip r:embed="rId11"/>
                <a:stretch>
                  <a:fillRect l="-30769" r="-7692" b="-1000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793548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F5A625-DBA5-A635-0BF9-28A1448C3E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189BD0-AB5D-BB84-EEE5-67B4653864F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478F87-1328-0792-0498-DA3313896DDD}"/>
              </a:ext>
            </a:extLst>
          </p:cNvPr>
          <p:cNvSpPr txBox="1"/>
          <p:nvPr/>
        </p:nvSpPr>
        <p:spPr>
          <a:xfrm>
            <a:off x="152400" y="4661711"/>
            <a:ext cx="381000" cy="25648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kumimoji="0" lang="en-US" sz="3200" b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2" indent="0" algn="l"/>
            <a:r>
              <a:rPr kumimoji="0" lang="en-US" sz="32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</a:p>
          <a:p>
            <a:pPr marL="457200" lvl="2" indent="-457200" algn="l">
              <a:buFont typeface="Arial" panose="020B0604020202020204" pitchFamily="34" charset="0"/>
              <a:buChar char="•"/>
            </a:pPr>
            <a:endParaRPr lang="en-US" sz="3200" b="0" dirty="0"/>
          </a:p>
          <a:p>
            <a:pPr lvl="2" indent="0" algn="l"/>
            <a:endParaRPr lang="en-US" sz="3200" b="0" dirty="0"/>
          </a:p>
          <a:p>
            <a:pPr lvl="2" indent="0" algn="l"/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60C0E3-B6CC-21DC-A1B9-987CF2B12AB4}"/>
              </a:ext>
            </a:extLst>
          </p:cNvPr>
          <p:cNvSpPr txBox="1"/>
          <p:nvPr/>
        </p:nvSpPr>
        <p:spPr>
          <a:xfrm>
            <a:off x="152400" y="1291374"/>
            <a:ext cx="477214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Operator renormalization: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ECFE0E4-EF9C-34DB-C3C5-E4282D9065A3}"/>
              </a:ext>
            </a:extLst>
          </p:cNvPr>
          <p:cNvGrpSpPr/>
          <p:nvPr/>
        </p:nvGrpSpPr>
        <p:grpSpPr>
          <a:xfrm>
            <a:off x="533400" y="7426355"/>
            <a:ext cx="6484901" cy="2098730"/>
            <a:chOff x="2783241" y="4876800"/>
            <a:chExt cx="6484901" cy="209873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029FE35-4C9D-2D39-A76B-82DDAE27A8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82950" y="5944924"/>
              <a:ext cx="5485484" cy="103060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FF6CF01-AA9F-347B-CCA3-86F7254B97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83241" y="4876800"/>
              <a:ext cx="6484901" cy="728251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D378FF1F-A0B5-1B34-196B-01A986E466A1}"/>
              </a:ext>
            </a:extLst>
          </p:cNvPr>
          <p:cNvGrpSpPr/>
          <p:nvPr/>
        </p:nvGrpSpPr>
        <p:grpSpPr>
          <a:xfrm>
            <a:off x="95360" y="2197432"/>
            <a:ext cx="12846465" cy="5120889"/>
            <a:chOff x="95360" y="2197432"/>
            <a:chExt cx="12846465" cy="5120889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BB3DE861-EC6C-8A88-3585-B697F85D31C9}"/>
                    </a:ext>
                  </a:extLst>
                </p:cNvPr>
                <p:cNvSpPr txBox="1"/>
                <p:nvPr/>
              </p:nvSpPr>
              <p:spPr>
                <a:xfrm>
                  <a:off x="95360" y="2197432"/>
                  <a:ext cx="12846465" cy="512088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50800" tIns="50800" rIns="50800" bIns="50800" numCol="1" spcCol="38100" rtlCol="0" anchor="ctr">
                  <a:spAutoFit/>
                </a:bodyPr>
                <a:lstStyle/>
                <a:p>
                  <a:pPr marL="457200" indent="-457200" algn="l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sz="3200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b="0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3200" b="0" i="1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3200" b="0">
                              <a:latin typeface="Cambria Math" panose="02040503050406030204" pitchFamily="18" charset="0"/>
                            </a:rPr>
                            <m:t>RI</m:t>
                          </m:r>
                        </m:sup>
                      </m:sSubSup>
                    </m:oMath>
                  </a14:m>
                  <a:r>
                    <a:rPr kumimoji="0" lang="en-US" sz="3200" b="0" u="none" strike="noStrike" cap="none" spc="0" normalizeH="0" baseline="-2500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 </a:t>
                  </a:r>
                  <a:r>
                    <a:rPr kumimoji="0" lang="en-US" sz="3200" b="0" u="none" strike="noStrike" cap="none" spc="0" normalizeH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computed in separate lattice calculation (mimic PT)</a:t>
                  </a:r>
                  <a:endParaRPr kumimoji="0" lang="en-US" sz="3200" b="0" i="1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endParaRPr>
                </a:p>
                <a:p>
                  <a:pPr marL="457200" marR="0" indent="-457200" algn="l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</a:pPr>
                  <a:endParaRPr lang="en-US" sz="3200" b="0" dirty="0"/>
                </a:p>
                <a:p>
                  <a:pPr marL="457200" marR="0" indent="-457200" algn="l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</a:pPr>
                  <a:r>
                    <a:rPr kumimoji="0" lang="en-US" sz="32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Match to 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Helvetica Neue"/>
                              <a:cs typeface="Helvetica Neue"/>
                              <a:sym typeface="Helvetica Neue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kumimoji="0" lang="en-US" sz="3200" b="0" i="0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Helvetica Neue"/>
                              <a:cs typeface="Helvetica Neue"/>
                              <a:sym typeface="Helvetica Neue"/>
                            </a:rPr>
                            <m:t>MS</m:t>
                          </m:r>
                        </m:e>
                      </m:acc>
                    </m:oMath>
                  </a14:m>
                  <a:r>
                    <a:rPr kumimoji="0" lang="en-US" sz="3200" b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ea typeface="Helvetica Neue"/>
                      <a:cs typeface="Helvetica Neue"/>
                      <a:sym typeface="Helvetica Neue"/>
                    </a:rPr>
                    <a:t> scheme </a:t>
                  </a:r>
                  <a:r>
                    <a:rPr kumimoji="0" lang="en-US" sz="32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in perturbation</a:t>
                  </a:r>
                  <a:r>
                    <a:rPr kumimoji="0" lang="en-US" sz="3200" b="0" i="0" u="none" strike="noStrike" cap="none" spc="0" normalizeH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 theory for Wilson coefficients</a:t>
                  </a:r>
                </a:p>
                <a:p>
                  <a:pPr marL="457200" marR="0" indent="-457200" algn="l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</a:pPr>
                  <a:endParaRPr kumimoji="0" lang="en-US" sz="3200" b="0" i="0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endParaRPr>
                </a:p>
                <a:p>
                  <a:pPr marL="457200" marR="0" indent="-457200" algn="l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</a:pPr>
                  <a:endParaRPr lang="en-US" sz="3200" b="0" dirty="0"/>
                </a:p>
                <a:p>
                  <a:pPr marL="457200" marR="0" indent="-457200" algn="l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</a:pPr>
                  <a:endParaRPr kumimoji="0" lang="en-US" sz="3200" b="0" i="0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endParaRPr>
                </a:p>
                <a:p>
                  <a:pPr marL="457200" marR="0" indent="-457200" algn="l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</a:pPr>
                  <a:r>
                    <a:rPr kumimoji="0" lang="en-US" sz="3200" b="0" i="0" u="none" strike="noStrike" cap="none" spc="0" normalizeH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Potentially large truncation error: matching done at one loop</a:t>
                  </a:r>
                </a:p>
                <a:p>
                  <a:pPr marR="0" algn="l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tabLst/>
                  </a:pPr>
                  <a:r>
                    <a:rPr lang="en-US" sz="3200" b="0" dirty="0"/>
                    <a:t>    and </a:t>
                  </a:r>
                  <a:r>
                    <a:rPr kumimoji="0" lang="en-US" sz="3200" b="0" i="1" u="none" strike="noStrike" cap="none" spc="0" normalizeH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µ∼ </a:t>
                  </a:r>
                  <a:r>
                    <a:rPr kumimoji="0" lang="en-US" sz="3200" b="0" u="none" strike="noStrike" cap="none" spc="0" normalizeH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1-2 GeV to satisfy “window”: mimic PT, but not too high</a:t>
                  </a:r>
                  <a:endParaRPr kumimoji="0" lang="en-US" sz="3200" b="0" i="1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endParaRPr>
                </a:p>
                <a:p>
                  <a:pPr marL="457200" marR="0" indent="-457200" algn="l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</a:pPr>
                  <a:endParaRPr lang="en-US" sz="3200" b="0" baseline="0" dirty="0"/>
                </a:p>
                <a:p>
                  <a:pPr marL="457200" marR="0" indent="-457200" algn="l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</a:pPr>
                  <a:r>
                    <a:rPr kumimoji="0" lang="en-US" sz="32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Can reduce by matching at high(er) scale with step scaling function</a:t>
                  </a:r>
                </a:p>
              </p:txBody>
            </p:sp>
          </mc:Choice>
          <mc:Fallback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BB3DE861-EC6C-8A88-3585-B697F85D31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360" y="2197432"/>
                  <a:ext cx="12846465" cy="5120889"/>
                </a:xfrm>
                <a:prstGeom prst="rect">
                  <a:avLst/>
                </a:prstGeom>
                <a:blipFill>
                  <a:blip r:embed="rId5"/>
                  <a:stretch>
                    <a:fillRect l="-1382" t="-247" r="-494" b="-321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8921DE6-4CAD-D670-6454-65D0B69FB5D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0440" y="3988899"/>
              <a:ext cx="5149833" cy="1077872"/>
            </a:xfrm>
            <a:prstGeom prst="rect">
              <a:avLst/>
            </a:prstGeom>
          </p:spPr>
        </p:pic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9FAA1DDC-F704-F0F5-4F0B-FE4BA84F8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34" y="321602"/>
            <a:ext cx="12166534" cy="622300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solidFill>
                  <a:schemeClr val="bg2">
                    <a:lumMod val="75000"/>
                  </a:schemeClr>
                </a:solidFill>
              </a:rPr>
              <a:t>Lattice calculation of the relevant matrix elements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73002F8-05A8-03A5-1C4E-D47F65095E24}"/>
                  </a:ext>
                </a:extLst>
              </p:cNvPr>
              <p:cNvSpPr txBox="1"/>
              <p:nvPr/>
            </p:nvSpPr>
            <p:spPr>
              <a:xfrm>
                <a:off x="5046763" y="1059653"/>
                <a:ext cx="5063822" cy="12566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en-US" sz="3200" b="0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Neue"/>
                            </a:rPr>
                          </m:ctrlPr>
                        </m:sSubSupPr>
                        <m:e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Neue"/>
                            </a:rPr>
                            <m:t>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sz="3200" b="0" i="0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Neue"/>
                            </a:rPr>
                            <m:t>i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kumimoji="0" lang="en-US" sz="3200" b="0" i="0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Neue"/>
                            </a:rPr>
                            <m:t>RI</m:t>
                          </m:r>
                        </m:sup>
                      </m:sSubSup>
                      <m:r>
                        <a:rPr lang="en-US" sz="3200" b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32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3200" b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kumimoji="0" lang="en-US" sz="3200" b="0" i="0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sym typeface="Helvetica Neue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kumimoji="0" lang="en-US" sz="3200" b="0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Neue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Neue"/>
                            </a:rPr>
                            <m:t>𝑗</m:t>
                          </m:r>
                        </m:sub>
                        <m:sup/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3200" b="0" i="0" smtClean="0">
                                  <a:latin typeface="Cambria Math" panose="02040503050406030204" pitchFamily="18" charset="0"/>
                                </a:rPr>
                                <m:t>RI</m:t>
                              </m:r>
                            </m:sup>
                          </m:sSubSup>
                          <m:r>
                            <a:rPr lang="en-US" sz="3200" b="0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32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sz="32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3200" b="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 </m:t>
                          </m:r>
                          <m:sSub>
                            <m:sSubPr>
                              <m:ctrlPr>
                                <a:rPr lang="en-US" sz="3200" b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3200" b="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US" sz="3200" b="0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3200" b="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3200" b="0" i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kumimoji="0" lang="en-US" sz="32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Helvetica Neue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73002F8-05A8-03A5-1C4E-D47F65095E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6763" y="1059653"/>
                <a:ext cx="5063822" cy="1256691"/>
              </a:xfrm>
              <a:prstGeom prst="rect">
                <a:avLst/>
              </a:prstGeom>
              <a:blipFill>
                <a:blip r:embed="rId7"/>
                <a:stretch>
                  <a:fillRect l="-3000" t="-140000" r="-750" b="-18900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879994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BDE83E3-A145-1447-D576-19F35A5D4D93}"/>
                  </a:ext>
                </a:extLst>
              </p:cNvPr>
              <p:cNvSpPr txBox="1"/>
              <p:nvPr/>
            </p:nvSpPr>
            <p:spPr>
              <a:xfrm>
                <a:off x="59351" y="982835"/>
                <a:ext cx="12945449" cy="108747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457200" marR="0" indent="-45720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2+1 flavors of Möbius domain wall fermions (MDWF), Iwasaki gluons</a:t>
                </a:r>
              </a:p>
              <a:p>
                <a:pPr marL="457200" marR="0" indent="-45720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r>
                  <a:rPr kumimoji="0" lang="en-US" sz="3200" b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Helvetica Neue"/>
                    <a:cs typeface="Helvetica Neue"/>
                    <a:sym typeface="Helvetica Neue"/>
                  </a:rPr>
                  <a:t>Physical masses,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Helvetica Neue"/>
                            <a:cs typeface="Helvetica Neue"/>
                            <a:sym typeface="Helvetica Neue"/>
                          </a:rPr>
                        </m:ctrlPr>
                      </m:sSupPr>
                      <m:e>
                        <m: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Helvetica Neue"/>
                            <a:cs typeface="Helvetica Neue"/>
                            <a:sym typeface="Helvetica Neue"/>
                          </a:rPr>
                          <m:t>𝑎</m:t>
                        </m:r>
                      </m:e>
                      <m:sup>
                        <m: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Helvetica Neue"/>
                            <a:cs typeface="Helvetica Neue"/>
                            <a:sym typeface="Helvetica Neue"/>
                          </a:rPr>
                          <m:t>−1</m:t>
                        </m:r>
                      </m:sup>
                    </m:sSup>
                    <m:r>
                      <a:rPr kumimoji="0" lang="en-US" sz="32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Helvetica Neue"/>
                        <a:cs typeface="Helvetica Neue"/>
                        <a:sym typeface="Helvetica Neue"/>
                      </a:rPr>
                      <m:t>=</m:t>
                    </m:r>
                  </m:oMath>
                </a14:m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1.0 GeV (PBC), 1.4 GeV (PBC, GPBC) so far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BDE83E3-A145-1447-D576-19F35A5D4D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51" y="982835"/>
                <a:ext cx="12945449" cy="1087477"/>
              </a:xfrm>
              <a:prstGeom prst="rect">
                <a:avLst/>
              </a:prstGeom>
              <a:blipFill>
                <a:blip r:embed="rId2"/>
                <a:stretch>
                  <a:fillRect l="-1373" t="-5747" r="-1471" b="-1724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F335243F-F73E-D016-D32D-5E3440CC3233}"/>
              </a:ext>
            </a:extLst>
          </p:cNvPr>
          <p:cNvSpPr txBox="1"/>
          <p:nvPr/>
        </p:nvSpPr>
        <p:spPr>
          <a:xfrm>
            <a:off x="6227106" y="2165511"/>
            <a:ext cx="2766783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0" dirty="0"/>
              <a:t>1.73 GeV, L=5.5 </a:t>
            </a:r>
            <a:r>
              <a:rPr lang="en-US" b="0" dirty="0" err="1"/>
              <a:t>fm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7D021E-2430-04D1-3402-D3A43A8B73D0}"/>
              </a:ext>
            </a:extLst>
          </p:cNvPr>
          <p:cNvSpPr txBox="1"/>
          <p:nvPr/>
        </p:nvSpPr>
        <p:spPr>
          <a:xfrm>
            <a:off x="9691917" y="2140554"/>
            <a:ext cx="2766783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0" dirty="0"/>
              <a:t>2.36 GeV, L=5.4 </a:t>
            </a:r>
            <a:r>
              <a:rPr lang="en-US" b="0" dirty="0" err="1"/>
              <a:t>fm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34F7826-48EC-E1CF-0EC6-4AF027618059}"/>
              </a:ext>
            </a:extLst>
          </p:cNvPr>
          <p:cNvSpPr txBox="1"/>
          <p:nvPr/>
        </p:nvSpPr>
        <p:spPr>
          <a:xfrm>
            <a:off x="347370" y="2136151"/>
            <a:ext cx="2595262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1.0 GeV, L=4.8 </a:t>
            </a:r>
            <a:r>
              <a:rPr kumimoji="0" lang="en-US" sz="2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fm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126D081-1D21-4290-44AB-E518A618C507}"/>
              </a:ext>
            </a:extLst>
          </p:cNvPr>
          <p:cNvSpPr txBox="1"/>
          <p:nvPr/>
        </p:nvSpPr>
        <p:spPr>
          <a:xfrm>
            <a:off x="3287238" y="2136151"/>
            <a:ext cx="2595262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1.4 GeV, L=4.6 </a:t>
            </a:r>
            <a:r>
              <a:rPr kumimoji="0" lang="en-US" sz="2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fm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E376941-0172-A399-5F4C-059CEF81AE7F}"/>
              </a:ext>
            </a:extLst>
          </p:cNvPr>
          <p:cNvGrpSpPr/>
          <p:nvPr/>
        </p:nvGrpSpPr>
        <p:grpSpPr>
          <a:xfrm>
            <a:off x="347370" y="2738601"/>
            <a:ext cx="12111330" cy="2832100"/>
            <a:chOff x="347370" y="3159573"/>
            <a:chExt cx="12111330" cy="2832100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5D7DA1EA-C1B6-2274-18CA-625ACA7CE8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7370" y="3159573"/>
              <a:ext cx="2400300" cy="24003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D862F0A9-869F-B520-F85B-8E2883DB00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11508" y="3172273"/>
              <a:ext cx="2374900" cy="23749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5B9AEC92-5999-6A68-38F0-608E71FD9A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36260" y="3159573"/>
              <a:ext cx="2832100" cy="28321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247061B1-2478-52CE-B47A-98E7DEEC030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690100" y="3159573"/>
              <a:ext cx="2768600" cy="276860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9" name="Picture 48">
            <a:extLst>
              <a:ext uri="{FF2B5EF4-FFF2-40B4-BE49-F238E27FC236}">
                <a16:creationId xmlns:a16="http://schemas.microsoft.com/office/drawing/2014/main" id="{40A09E3C-05C3-FBC8-133F-0637808A25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28563" y="5954428"/>
            <a:ext cx="3771900" cy="37719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77355CE4-9A43-696C-FD79-583BBA08A2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7370" y="5954428"/>
            <a:ext cx="3632200" cy="3632200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65CCDF0D-4F2C-4209-E5AD-17C32D33C61E}"/>
              </a:ext>
            </a:extLst>
          </p:cNvPr>
          <p:cNvSpPr txBox="1"/>
          <p:nvPr/>
        </p:nvSpPr>
        <p:spPr>
          <a:xfrm>
            <a:off x="780078" y="5469804"/>
            <a:ext cx="2766783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0" dirty="0"/>
              <a:t>2.69 GeV, L=7.0 </a:t>
            </a:r>
            <a:r>
              <a:rPr lang="en-US" b="0" dirty="0" err="1"/>
              <a:t>fm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F891F4A3-2AE8-B572-177E-9166A12A6461}"/>
              </a:ext>
            </a:extLst>
          </p:cNvPr>
          <p:cNvSpPr txBox="1">
            <a:spLocks/>
          </p:cNvSpPr>
          <p:nvPr/>
        </p:nvSpPr>
        <p:spPr>
          <a:xfrm>
            <a:off x="152400" y="408946"/>
            <a:ext cx="12166534" cy="622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algn="l" hangingPunct="1"/>
            <a:r>
              <a:rPr lang="en-US" sz="4400" dirty="0">
                <a:solidFill>
                  <a:schemeClr val="bg2">
                    <a:lumMod val="75000"/>
                  </a:schemeClr>
                </a:solidFill>
              </a:rPr>
              <a:t>Lattice calculation of the relevant matrix elements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D407C8-2B39-E8F0-C588-AE58A50B5664}"/>
              </a:ext>
            </a:extLst>
          </p:cNvPr>
          <p:cNvSpPr txBox="1"/>
          <p:nvPr/>
        </p:nvSpPr>
        <p:spPr>
          <a:xfrm>
            <a:off x="10000463" y="7141123"/>
            <a:ext cx="2766783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0" dirty="0"/>
              <a:t>1.73 GeV, L=7.3 </a:t>
            </a:r>
            <a:r>
              <a:rPr lang="en-US" b="0" dirty="0" err="1"/>
              <a:t>fm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FD9CD2-AC61-96B4-BE1E-E39CB00D9892}"/>
              </a:ext>
            </a:extLst>
          </p:cNvPr>
          <p:cNvSpPr txBox="1"/>
          <p:nvPr/>
        </p:nvSpPr>
        <p:spPr>
          <a:xfrm>
            <a:off x="10756996" y="8745372"/>
            <a:ext cx="2117567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0" dirty="0"/>
              <a:t>(RBC/UKQCD 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0" dirty="0"/>
              <a:t> ensembles)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146460143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9AF62-4197-8CBF-A1F9-35B39D0E35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4022E-1C3F-7985-B929-649CEA1BF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87" y="0"/>
            <a:ext cx="3851975" cy="86187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Outline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A3F55019-0FE8-8BD2-A8E5-CF21045364EC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778984" y="835253"/>
                <a:ext cx="11099800" cy="86233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/>
                <a:r>
                  <a:rPr lang="en-US" dirty="0">
                    <a:solidFill>
                      <a:schemeClr val="bg2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Introduction</a:t>
                </a:r>
              </a:p>
              <a:p>
                <a:pPr lvl="1"/>
                <a:r>
                  <a:rPr lang="en-US" dirty="0">
                    <a:solidFill>
                      <a:schemeClr val="bg2"/>
                    </a:solidFill>
                  </a:rPr>
                  <a:t>Lattice QCD calculation of the relevant matrix elements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Summary/status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matrix elements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p>
                            <m:r>
                              <a:rPr lang="en-US" sz="4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num>
                      <m:den>
                        <m:r>
                          <a:rPr lang="en-US" sz="4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den>
                    </m:f>
                  </m:oMath>
                </a14:m>
                <a:endParaRPr lang="en-US" sz="4000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dirty="0">
                    <a:solidFill>
                      <a:schemeClr val="bg2"/>
                    </a:solidFill>
                  </a:rPr>
                  <a:t>Plans and Prospects</a:t>
                </a:r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A3F55019-0FE8-8BD2-A8E5-CF21045364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78984" y="835253"/>
                <a:ext cx="11099800" cy="8623300"/>
              </a:xfrm>
              <a:blipFill>
                <a:blip r:embed="rId2"/>
                <a:stretch>
                  <a:fillRect r="-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D0DB02-BA7F-6C56-9B19-382E375D251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03462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CFE2DC-4452-605C-56ED-6F52EEE774C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B3FE2E-704D-E333-1AF7-9C2B282883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37" y="132894"/>
            <a:ext cx="12443693" cy="36263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F8A929-5759-1F2C-CA24-39A2F7E170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4592" y="4893329"/>
            <a:ext cx="8509102" cy="555871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EBDB791D-C07F-5A03-5E89-56A3C263063D}"/>
              </a:ext>
            </a:extLst>
          </p:cNvPr>
          <p:cNvGrpSpPr/>
          <p:nvPr/>
        </p:nvGrpSpPr>
        <p:grpSpPr>
          <a:xfrm>
            <a:off x="391665" y="5798312"/>
            <a:ext cx="12214695" cy="3498088"/>
            <a:chOff x="637957" y="4714050"/>
            <a:chExt cx="12214695" cy="349808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5282134-A450-0AC9-7FB6-1E4908790D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12000" y="4714050"/>
              <a:ext cx="5740652" cy="276657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C5E5F31-261E-0C60-ED15-DB405DF9AFA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7957" y="4714050"/>
              <a:ext cx="6031186" cy="3498088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84EA26A-BC99-40CF-7AD5-44A770418CE2}"/>
              </a:ext>
            </a:extLst>
          </p:cNvPr>
          <p:cNvSpPr txBox="1"/>
          <p:nvPr/>
        </p:nvSpPr>
        <p:spPr>
          <a:xfrm rot="19999193">
            <a:off x="313396" y="3824384"/>
            <a:ext cx="1846659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GPBC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46320C-70C0-545A-A842-35D9A8CDA8F7}"/>
              </a:ext>
            </a:extLst>
          </p:cNvPr>
          <p:cNvSpPr txBox="1"/>
          <p:nvPr/>
        </p:nvSpPr>
        <p:spPr>
          <a:xfrm>
            <a:off x="2208266" y="4020094"/>
            <a:ext cx="3997889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0" dirty="0"/>
              <a:t>a</a:t>
            </a:r>
            <a:r>
              <a:rPr kumimoji="0" lang="en-US" sz="3200" b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-1</a:t>
            </a:r>
            <a:r>
              <a:rPr kumimoji="0" lang="en-US" sz="3200" b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=1.4 GeV (0.11 </a:t>
            </a:r>
            <a:r>
              <a:rPr kumimoji="0" lang="en-US" sz="3200" b="0" u="none" strike="noStrike" cap="none" spc="0" normalizeH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fm</a:t>
            </a:r>
            <a:r>
              <a:rPr kumimoji="0" lang="en-US" sz="3200" b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)</a:t>
            </a:r>
            <a:endParaRPr kumimoji="0" lang="en-US" sz="3200" b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57687646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F3B041-DAA8-183A-2763-3FA4DF7A8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0F6BFB-5B92-E802-8D70-B4FE22FF62F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17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C97D7F-42A4-0D2B-55B0-C2400E9BE772}"/>
              </a:ext>
            </a:extLst>
          </p:cNvPr>
          <p:cNvSpPr txBox="1"/>
          <p:nvPr/>
        </p:nvSpPr>
        <p:spPr>
          <a:xfrm rot="19999193">
            <a:off x="258036" y="3855350"/>
            <a:ext cx="1261564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PBC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DEE9D8-8D24-4482-88D8-6DAA5BEEA7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598" y="0"/>
            <a:ext cx="10687090" cy="33700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05AD3C7-8EF8-AA94-217B-B5B8EFA5AC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4588" y="3704064"/>
            <a:ext cx="6743700" cy="5592336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DA14DBC5-6E24-DCC3-1718-0D871611E5D8}"/>
              </a:ext>
            </a:extLst>
          </p:cNvPr>
          <p:cNvGrpSpPr/>
          <p:nvPr/>
        </p:nvGrpSpPr>
        <p:grpSpPr>
          <a:xfrm>
            <a:off x="132708" y="5459976"/>
            <a:ext cx="5573944" cy="2989940"/>
            <a:chOff x="607350" y="5145438"/>
            <a:chExt cx="4966594" cy="255701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5F58555-E5E4-2ECA-20AB-198F0619CC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7350" y="5145438"/>
              <a:ext cx="4616399" cy="155359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6EBDB28-8758-03F4-CBD5-0B1E35383E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7350" y="7033871"/>
              <a:ext cx="4966594" cy="668580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14499B3-1612-D5D3-DA84-F3408647102F}"/>
              </a:ext>
            </a:extLst>
          </p:cNvPr>
          <p:cNvSpPr txBox="1"/>
          <p:nvPr/>
        </p:nvSpPr>
        <p:spPr>
          <a:xfrm>
            <a:off x="1606189" y="4117476"/>
            <a:ext cx="3770263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0" dirty="0"/>
              <a:t>a</a:t>
            </a:r>
            <a:r>
              <a:rPr kumimoji="0" lang="en-US" sz="3200" b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-1</a:t>
            </a:r>
            <a:r>
              <a:rPr kumimoji="0" lang="en-US" sz="3200" b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=1.0 GeV (0.2 </a:t>
            </a:r>
            <a:r>
              <a:rPr kumimoji="0" lang="en-US" sz="3200" b="0" u="none" strike="noStrike" cap="none" spc="0" normalizeH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fm</a:t>
            </a:r>
            <a:r>
              <a:rPr kumimoji="0" lang="en-US" sz="3200" b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)</a:t>
            </a:r>
            <a:endParaRPr kumimoji="0" lang="en-US" sz="3200" b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840871738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DE6DEF-377F-9EEC-2AD6-B57AA34C55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593A682-E0D3-8956-4271-5E0E6B81AE6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14300" y="132894"/>
                <a:ext cx="11099800" cy="622300"/>
              </a:xfrm>
            </p:spPr>
            <p:txBody>
              <a:bodyPr>
                <a:no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4400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sz="44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sz="44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4400" dirty="0">
                    <a:solidFill>
                      <a:schemeClr val="bg2">
                        <a:lumMod val="75000"/>
                      </a:schemeClr>
                    </a:solidFill>
                  </a:rPr>
                  <a:t> matrix elements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4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4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p>
                            <m:r>
                              <a:rPr lang="en-US" sz="44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num>
                      <m:den>
                        <m:r>
                          <a:rPr lang="en-US" sz="44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den>
                    </m:f>
                  </m:oMath>
                </a14:m>
                <a:endParaRPr lang="en-US" sz="4400" dirty="0">
                  <a:solidFill>
                    <a:schemeClr val="bg2">
                      <a:lumMod val="75000"/>
                    </a:schemeClr>
                  </a:solidFill>
                  <a:sym typeface="Helvetica Neue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593A682-E0D3-8956-4271-5E0E6B81AE6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4300" y="132894"/>
                <a:ext cx="11099800" cy="622300"/>
              </a:xfrm>
              <a:blipFill>
                <a:blip r:embed="rId3"/>
                <a:stretch>
                  <a:fillRect l="-1371" t="-28000" b="-6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FC43-3E84-3E49-7931-8CF6D435F3E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18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1D898B-EDD1-8770-D2F9-EDF11A1972E3}"/>
              </a:ext>
            </a:extLst>
          </p:cNvPr>
          <p:cNvSpPr txBox="1"/>
          <p:nvPr/>
        </p:nvSpPr>
        <p:spPr>
          <a:xfrm>
            <a:off x="152400" y="4661711"/>
            <a:ext cx="381000" cy="25648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kumimoji="0" lang="en-US" sz="3200" b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2" indent="0" algn="l"/>
            <a:r>
              <a:rPr kumimoji="0" lang="en-US" sz="32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</a:p>
          <a:p>
            <a:pPr marL="457200" lvl="2" indent="-457200" algn="l">
              <a:buFont typeface="Arial" panose="020B0604020202020204" pitchFamily="34" charset="0"/>
              <a:buChar char="•"/>
            </a:pPr>
            <a:endParaRPr lang="en-US" sz="3200" b="0" dirty="0"/>
          </a:p>
          <a:p>
            <a:pPr lvl="2" indent="0" algn="l"/>
            <a:endParaRPr lang="en-US" sz="3200" b="0" dirty="0"/>
          </a:p>
          <a:p>
            <a:pPr lvl="2" indent="0" algn="l"/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127C4A1-A942-76D6-27E8-CCCDE76100E6}"/>
                  </a:ext>
                </a:extLst>
              </p:cNvPr>
              <p:cNvSpPr txBox="1"/>
              <p:nvPr/>
            </p:nvSpPr>
            <p:spPr>
              <a:xfrm>
                <a:off x="114300" y="1144238"/>
                <a:ext cx="10792057" cy="59503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Take continuum limit, small shifts to correct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Helvetica Neue"/>
                            <a:cs typeface="Helvetica Neue"/>
                            <a:sym typeface="Helvetica Neue"/>
                          </a:rPr>
                        </m:ctrlPr>
                      </m:sSubPr>
                      <m:e>
                        <m: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Helvetica Neue"/>
                            <a:cs typeface="Helvetica Neue"/>
                            <a:sym typeface="Helvetica Neue"/>
                          </a:rPr>
                          <m:t>𝐸</m:t>
                        </m:r>
                      </m:e>
                      <m:sub>
                        <m: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𝜋𝜋</m:t>
                        </m:r>
                      </m:sub>
                    </m:sSub>
                    <m:r>
                      <a:rPr kumimoji="0" lang="en-US" sz="32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Helvetica Neue"/>
                      </a:rPr>
                      <m:t>≠</m:t>
                    </m:r>
                    <m:sSub>
                      <m:sSubPr>
                        <m:ctrlP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</m:ctrlPr>
                      </m:sSubPr>
                      <m:e>
                        <m: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𝑚</m:t>
                        </m:r>
                      </m:e>
                      <m:sub>
                        <m: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𝐾</m:t>
                        </m:r>
                      </m:sub>
                    </m:sSub>
                  </m:oMath>
                </a14:m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, FV</a:t>
                </a: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127C4A1-A942-76D6-27E8-CCCDE76100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" y="1144238"/>
                <a:ext cx="10792057" cy="595035"/>
              </a:xfrm>
              <a:prstGeom prst="rect">
                <a:avLst/>
              </a:prstGeom>
              <a:blipFill>
                <a:blip r:embed="rId4"/>
                <a:stretch>
                  <a:fillRect l="-1882" t="-12766" b="-3191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0E24264-757A-B9BB-3C36-810873606433}"/>
                  </a:ext>
                </a:extLst>
              </p:cNvPr>
              <p:cNvSpPr txBox="1"/>
              <p:nvPr/>
            </p:nvSpPr>
            <p:spPr>
              <a:xfrm>
                <a:off x="533400" y="2128317"/>
                <a:ext cx="10617728" cy="24006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US" sz="3200" b="0" dirty="0"/>
                  <a:t>Added 2</a:t>
                </a:r>
                <a:r>
                  <a:rPr lang="en-US" sz="3200" b="0" baseline="30000" dirty="0"/>
                  <a:t>nd</a:t>
                </a:r>
                <a:r>
                  <a:rPr lang="en-US" sz="3200" b="0" dirty="0"/>
                  <a:t> lattice spacing (PBC), improved statistics</a:t>
                </a: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endParaRPr lang="en-US" sz="3200" b="0" dirty="0"/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US" sz="3200" b="0" dirty="0"/>
                  <a:t>M</a:t>
                </a:r>
                <a:r>
                  <a:rPr lang="en-US" sz="3200" b="0" baseline="-25000" dirty="0"/>
                  <a:t>2</a:t>
                </a:r>
                <a:r>
                  <a:rPr lang="en-US" sz="3200" b="0" dirty="0"/>
                  <a:t>, </a:t>
                </a:r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RI-SMOM, </a:t>
                </a:r>
                <a14:m>
                  <m:oMath xmlns:m="http://schemas.openxmlformats.org/officeDocument/2006/math">
                    <m:r>
                      <a:rPr kumimoji="0" lang="en-US" sz="32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Helvetica Neue"/>
                      </a:rPr>
                      <m:t>𝜇</m:t>
                    </m:r>
                    <m:r>
                      <a:rPr kumimoji="0" lang="en-US" sz="32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Helvetica Neue"/>
                      </a:rPr>
                      <m:t>=</m:t>
                    </m:r>
                  </m:oMath>
                </a14:m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1.3 GeV (two ways to determine </a:t>
                </a:r>
                <a:r>
                  <a:rPr kumimoji="0" lang="en-US" sz="3200" b="0" i="1" u="none" strike="noStrike" cap="none" spc="0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Z</a:t>
                </a:r>
                <a:r>
                  <a:rPr kumimoji="0" lang="en-US" sz="3200" b="0" u="none" strike="noStrike" cap="none" spc="0" normalizeH="0" baseline="-2500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q</a:t>
                </a:r>
                <a:r>
                  <a:rPr kumimoji="0" lang="en-US" sz="3200" b="0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)</a:t>
                </a:r>
                <a:endParaRPr kumimoji="0" lang="en-US" sz="3200" b="0" u="none" strike="noStrike" cap="none" spc="0" normalizeH="0" baseline="-2500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endParaRPr lang="en-US" sz="3200" b="0" i="0" baseline="-25000" dirty="0"/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US" sz="3200" b="0" i="0" dirty="0">
                    <a:solidFill>
                      <a:srgbClr val="FF0000"/>
                    </a:solidFill>
                  </a:rPr>
                  <a:t>Dominant contribution to Re </a:t>
                </a:r>
                <a:r>
                  <a:rPr lang="en-US" sz="3200" b="0" i="1" dirty="0">
                    <a:solidFill>
                      <a:srgbClr val="FF0000"/>
                    </a:solidFill>
                  </a:rPr>
                  <a:t>A</a:t>
                </a:r>
                <a:r>
                  <a:rPr lang="en-US" sz="3200" b="0" baseline="-25000" dirty="0">
                    <a:solidFill>
                      <a:srgbClr val="FF0000"/>
                    </a:solidFill>
                  </a:rPr>
                  <a:t>0</a:t>
                </a:r>
                <a:endParaRPr kumimoji="0" lang="en-US" sz="3200" b="0" i="0" u="none" strike="noStrike" cap="none" spc="0" normalizeH="0" dirty="0">
                  <a:ln>
                    <a:noFill/>
                  </a:ln>
                  <a:solidFill>
                    <a:srgbClr val="FF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0E24264-757A-B9BB-3C36-8108736064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2128317"/>
                <a:ext cx="10617728" cy="2400657"/>
              </a:xfrm>
              <a:prstGeom prst="rect">
                <a:avLst/>
              </a:prstGeom>
              <a:blipFill>
                <a:blip r:embed="rId5"/>
                <a:stretch>
                  <a:fillRect l="-1794" t="-2632" b="-7368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8CDA482C-19CD-9FDB-753E-8250846E0DEF}"/>
              </a:ext>
            </a:extLst>
          </p:cNvPr>
          <p:cNvGrpSpPr/>
          <p:nvPr/>
        </p:nvGrpSpPr>
        <p:grpSpPr>
          <a:xfrm>
            <a:off x="915543" y="7762263"/>
            <a:ext cx="12063857" cy="2072362"/>
            <a:chOff x="940943" y="8172326"/>
            <a:chExt cx="12063857" cy="207236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DC9A32C-D3C0-2FDB-D38B-8964A2144C8C}"/>
                </a:ext>
              </a:extLst>
            </p:cNvPr>
            <p:cNvSpPr txBox="1"/>
            <p:nvPr/>
          </p:nvSpPr>
          <p:spPr>
            <a:xfrm>
              <a:off x="940943" y="8172326"/>
              <a:ext cx="5413341" cy="20723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3200" b="0" i="1" dirty="0"/>
                <a:t>a</a:t>
              </a:r>
              <a:r>
                <a:rPr lang="en-US" sz="3200" b="0" baseline="30000" dirty="0"/>
                <a:t>-1</a:t>
              </a:r>
              <a:r>
                <a:rPr lang="en-US" sz="3200" b="0" dirty="0"/>
                <a:t> = 1.0 and 1.4 GeV</a:t>
              </a:r>
            </a:p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Combined PBC+GPBC </a:t>
              </a:r>
            </a:p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continuum limit extrapolation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08B99BB-1CA6-4010-AC33-32D0EB813114}"/>
                </a:ext>
              </a:extLst>
            </p:cNvPr>
            <p:cNvSpPr txBox="1"/>
            <p:nvPr/>
          </p:nvSpPr>
          <p:spPr>
            <a:xfrm>
              <a:off x="5376109" y="8624153"/>
              <a:ext cx="7628691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First calculation with two lattice spacings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93684754-6A3C-1F78-37F2-A6FAF30997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400" y="4522029"/>
            <a:ext cx="12065000" cy="34062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8643E4-0212-4F4B-4885-93645B43F0A8}"/>
              </a:ext>
            </a:extLst>
          </p:cNvPr>
          <p:cNvSpPr txBox="1"/>
          <p:nvPr/>
        </p:nvSpPr>
        <p:spPr>
          <a:xfrm>
            <a:off x="8009842" y="4036531"/>
            <a:ext cx="2361224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(constrained CL)</a:t>
            </a:r>
          </a:p>
        </p:txBody>
      </p:sp>
    </p:spTree>
    <p:extLst>
      <p:ext uri="{BB962C8B-B14F-4D97-AF65-F5344CB8AC3E}">
        <p14:creationId xmlns:p14="http://schemas.microsoft.com/office/powerpoint/2010/main" val="4112905280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8C48F4-13F4-B1F6-883D-93FBE72BD6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612C489-D45C-5CE3-ACD9-E419892BE2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99" y="4539508"/>
            <a:ext cx="12065000" cy="33139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56B5895-BCA3-9ADC-38C2-BB9F10C5D9B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14300" y="132894"/>
                <a:ext cx="11099800" cy="622300"/>
              </a:xfrm>
            </p:spPr>
            <p:txBody>
              <a:bodyPr>
                <a:no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4400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sz="44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sz="44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4400" dirty="0">
                    <a:solidFill>
                      <a:schemeClr val="bg2">
                        <a:lumMod val="75000"/>
                      </a:schemeClr>
                    </a:solidFill>
                  </a:rPr>
                  <a:t> matrix elements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4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4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p>
                            <m:r>
                              <a:rPr lang="en-US" sz="44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num>
                      <m:den>
                        <m:r>
                          <a:rPr lang="en-US" sz="44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den>
                    </m:f>
                  </m:oMath>
                </a14:m>
                <a:endParaRPr lang="en-US" sz="4400" dirty="0">
                  <a:solidFill>
                    <a:schemeClr val="bg2">
                      <a:lumMod val="75000"/>
                    </a:schemeClr>
                  </a:solidFill>
                  <a:sym typeface="Helvetica Neue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593A682-E0D3-8956-4271-5E0E6B81AE6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4300" y="132894"/>
                <a:ext cx="11099800" cy="622300"/>
              </a:xfrm>
              <a:blipFill>
                <a:blip r:embed="rId4"/>
                <a:stretch>
                  <a:fillRect l="-1371" t="-28000" b="-6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41F98-CAE9-6CC6-FBED-5EE2748A993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19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9F332C-C176-3EF9-FB36-09DDB96EA92F}"/>
              </a:ext>
            </a:extLst>
          </p:cNvPr>
          <p:cNvSpPr txBox="1"/>
          <p:nvPr/>
        </p:nvSpPr>
        <p:spPr>
          <a:xfrm>
            <a:off x="152400" y="4661711"/>
            <a:ext cx="381000" cy="25648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kumimoji="0" lang="en-US" sz="3200" b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2" indent="0" algn="l"/>
            <a:r>
              <a:rPr kumimoji="0" lang="en-US" sz="32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</a:p>
          <a:p>
            <a:pPr marL="457200" lvl="2" indent="-457200" algn="l">
              <a:buFont typeface="Arial" panose="020B0604020202020204" pitchFamily="34" charset="0"/>
              <a:buChar char="•"/>
            </a:pPr>
            <a:endParaRPr lang="en-US" sz="3200" b="0" dirty="0"/>
          </a:p>
          <a:p>
            <a:pPr lvl="2" indent="0" algn="l"/>
            <a:endParaRPr lang="en-US" sz="3200" b="0" dirty="0"/>
          </a:p>
          <a:p>
            <a:pPr lvl="2" indent="0" algn="l"/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F29FBF1-CC72-9565-58C8-8A93BB63A7E8}"/>
                  </a:ext>
                </a:extLst>
              </p:cNvPr>
              <p:cNvSpPr txBox="1"/>
              <p:nvPr/>
            </p:nvSpPr>
            <p:spPr>
              <a:xfrm>
                <a:off x="114300" y="1144238"/>
                <a:ext cx="10678244" cy="59503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Take continuum limit, small shifts to correct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Helvetica Neue"/>
                            <a:cs typeface="Helvetica Neue"/>
                            <a:sym typeface="Helvetica Neue"/>
                          </a:rPr>
                        </m:ctrlPr>
                      </m:sSubPr>
                      <m:e>
                        <m: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Helvetica Neue"/>
                            <a:cs typeface="Helvetica Neue"/>
                            <a:sym typeface="Helvetica Neue"/>
                          </a:rPr>
                          <m:t>𝐸</m:t>
                        </m:r>
                      </m:e>
                      <m:sub>
                        <m: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𝜋𝜋</m:t>
                        </m:r>
                      </m:sub>
                    </m:sSub>
                    <m:r>
                      <a:rPr kumimoji="0" lang="en-US" sz="32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Helvetica Neue"/>
                      </a:rPr>
                      <m:t>≠</m:t>
                    </m:r>
                    <m:sSub>
                      <m:sSubPr>
                        <m:ctrlP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</m:ctrlPr>
                      </m:sSubPr>
                      <m:e>
                        <m: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𝑚</m:t>
                        </m:r>
                      </m:e>
                      <m:sub>
                        <m: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𝐾</m:t>
                        </m:r>
                      </m:sub>
                    </m:sSub>
                  </m:oMath>
                </a14:m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, FV</a:t>
                </a: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F29FBF1-CC72-9565-58C8-8A93BB63A7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" y="1144238"/>
                <a:ext cx="10678244" cy="595035"/>
              </a:xfrm>
              <a:prstGeom prst="rect">
                <a:avLst/>
              </a:prstGeom>
              <a:blipFill>
                <a:blip r:embed="rId5"/>
                <a:stretch>
                  <a:fillRect l="-1902" t="-12766" r="-832" b="-3191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7B43C0E-CF6F-39AF-59AD-5EF9F2260A6D}"/>
                  </a:ext>
                </a:extLst>
              </p:cNvPr>
              <p:cNvSpPr txBox="1"/>
              <p:nvPr/>
            </p:nvSpPr>
            <p:spPr>
              <a:xfrm>
                <a:off x="533400" y="2128317"/>
                <a:ext cx="10617728" cy="24006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US" sz="3200" b="0" dirty="0"/>
                  <a:t>Added 2</a:t>
                </a:r>
                <a:r>
                  <a:rPr lang="en-US" sz="3200" b="0" baseline="30000" dirty="0"/>
                  <a:t>nd</a:t>
                </a:r>
                <a:r>
                  <a:rPr lang="en-US" sz="3200" b="0" dirty="0"/>
                  <a:t> lattice spacing (PBC), improved statistics</a:t>
                </a: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endParaRPr lang="en-US" sz="3200" b="0" dirty="0"/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US" sz="3200" b="0" dirty="0"/>
                  <a:t>M</a:t>
                </a:r>
                <a:r>
                  <a:rPr lang="en-US" sz="3200" b="0" baseline="-25000" dirty="0"/>
                  <a:t>6</a:t>
                </a:r>
                <a:r>
                  <a:rPr lang="en-US" sz="3200" b="0" dirty="0"/>
                  <a:t>, </a:t>
                </a:r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RI-SMOM, </a:t>
                </a:r>
                <a14:m>
                  <m:oMath xmlns:m="http://schemas.openxmlformats.org/officeDocument/2006/math">
                    <m:r>
                      <a:rPr kumimoji="0" lang="en-US" sz="32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Helvetica Neue"/>
                      </a:rPr>
                      <m:t>𝜇</m:t>
                    </m:r>
                    <m:r>
                      <a:rPr kumimoji="0" lang="en-US" sz="32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Helvetica Neue"/>
                      </a:rPr>
                      <m:t>=</m:t>
                    </m:r>
                  </m:oMath>
                </a14:m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1.3 GeV (two ways to determine </a:t>
                </a:r>
                <a:r>
                  <a:rPr kumimoji="0" lang="en-US" sz="3200" b="0" i="1" u="none" strike="noStrike" cap="none" spc="0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Z</a:t>
                </a:r>
                <a:r>
                  <a:rPr kumimoji="0" lang="en-US" sz="3200" b="0" u="none" strike="noStrike" cap="none" spc="0" normalizeH="0" baseline="-2500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q</a:t>
                </a:r>
                <a:r>
                  <a:rPr kumimoji="0" lang="en-US" sz="3200" b="0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)</a:t>
                </a:r>
                <a:endParaRPr kumimoji="0" lang="en-US" sz="3200" b="0" u="none" strike="noStrike" cap="none" spc="0" normalizeH="0" baseline="-2500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endParaRPr lang="en-US" sz="3200" b="0" i="0" baseline="-25000" dirty="0"/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US" sz="3200" b="0" i="0" dirty="0">
                    <a:solidFill>
                      <a:srgbClr val="FF0000"/>
                    </a:solidFill>
                  </a:rPr>
                  <a:t>Dominant contribution to </a:t>
                </a:r>
                <a:r>
                  <a:rPr lang="en-US" sz="3200" b="0" dirty="0" err="1">
                    <a:solidFill>
                      <a:srgbClr val="FF0000"/>
                    </a:solidFill>
                  </a:rPr>
                  <a:t>Im</a:t>
                </a:r>
                <a:r>
                  <a:rPr lang="en-US" sz="3200" b="0" i="0" dirty="0">
                    <a:solidFill>
                      <a:srgbClr val="FF0000"/>
                    </a:solidFill>
                  </a:rPr>
                  <a:t> </a:t>
                </a:r>
                <a:r>
                  <a:rPr lang="en-US" sz="3200" b="0" i="1" dirty="0">
                    <a:solidFill>
                      <a:srgbClr val="FF0000"/>
                    </a:solidFill>
                  </a:rPr>
                  <a:t>A</a:t>
                </a:r>
                <a:r>
                  <a:rPr lang="en-US" sz="3200" b="0" baseline="-25000" dirty="0">
                    <a:solidFill>
                      <a:srgbClr val="FF0000"/>
                    </a:solidFill>
                  </a:rPr>
                  <a:t>0</a:t>
                </a:r>
                <a:endParaRPr kumimoji="0" lang="en-US" sz="3200" b="0" i="0" u="none" strike="noStrike" cap="none" spc="0" normalizeH="0" dirty="0">
                  <a:ln>
                    <a:noFill/>
                  </a:ln>
                  <a:solidFill>
                    <a:srgbClr val="FF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7B43C0E-CF6F-39AF-59AD-5EF9F2260A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2128317"/>
                <a:ext cx="10617728" cy="2400657"/>
              </a:xfrm>
              <a:prstGeom prst="rect">
                <a:avLst/>
              </a:prstGeom>
              <a:blipFill>
                <a:blip r:embed="rId6"/>
                <a:stretch>
                  <a:fillRect l="-1794" t="-2632" b="-7368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0340A807-F7BF-68EB-7934-C78B086FA0AC}"/>
              </a:ext>
            </a:extLst>
          </p:cNvPr>
          <p:cNvSpPr txBox="1"/>
          <p:nvPr/>
        </p:nvSpPr>
        <p:spPr>
          <a:xfrm>
            <a:off x="8009842" y="4036531"/>
            <a:ext cx="2361224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(constrained CL)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CF4352-17BF-EE4A-3195-791DD1781F1F}"/>
              </a:ext>
            </a:extLst>
          </p:cNvPr>
          <p:cNvSpPr txBox="1"/>
          <p:nvPr/>
        </p:nvSpPr>
        <p:spPr>
          <a:xfrm>
            <a:off x="915543" y="7762263"/>
            <a:ext cx="5413341" cy="20723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0" i="1" dirty="0"/>
              <a:t>a</a:t>
            </a:r>
            <a:r>
              <a:rPr lang="en-US" sz="3200" b="0" baseline="30000" dirty="0"/>
              <a:t>-1</a:t>
            </a:r>
            <a:r>
              <a:rPr lang="en-US" sz="3200" b="0" dirty="0"/>
              <a:t> = 1.0 and 1.4 GeV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Combined PBC+GPBC 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continuum limit extrapolation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531118-1141-336A-DBDF-F6BD2CE2FC30}"/>
              </a:ext>
            </a:extLst>
          </p:cNvPr>
          <p:cNvSpPr txBox="1"/>
          <p:nvPr/>
        </p:nvSpPr>
        <p:spPr>
          <a:xfrm>
            <a:off x="5350709" y="8214090"/>
            <a:ext cx="7628691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First calculation with two lattice spacings</a:t>
            </a:r>
          </a:p>
        </p:txBody>
      </p:sp>
    </p:spTree>
    <p:extLst>
      <p:ext uri="{BB962C8B-B14F-4D97-AF65-F5344CB8AC3E}">
        <p14:creationId xmlns:p14="http://schemas.microsoft.com/office/powerpoint/2010/main" val="96333745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2DFC5-98C6-B90C-8529-BCE71875A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87" y="0"/>
            <a:ext cx="3851975" cy="86187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Outline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3CDCD423-6C5F-08D3-4F95-FCFE3E2C9BBA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778984" y="835253"/>
                <a:ext cx="11099800" cy="86233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Introduction</a:t>
                </a:r>
              </a:p>
              <a:p>
                <a:pPr lvl="1"/>
                <a:r>
                  <a:rPr lang="en-US" dirty="0">
                    <a:solidFill>
                      <a:schemeClr val="bg2"/>
                    </a:solidFill>
                  </a:rPr>
                  <a:t>Lattice QCD calculation of the relevant matrix elements</a:t>
                </a:r>
              </a:p>
              <a:p>
                <a:pPr lvl="1"/>
                <a:r>
                  <a:rPr lang="en-US" dirty="0">
                    <a:solidFill>
                      <a:schemeClr val="bg2"/>
                    </a:solidFill>
                    <a:ea typeface="Cambria Math" panose="02040503050406030204" pitchFamily="18" charset="0"/>
                  </a:rPr>
                  <a:t>Summary/status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>
                    <a:solidFill>
                      <a:schemeClr val="bg2"/>
                    </a:solidFill>
                  </a:rPr>
                  <a:t> matrix elements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00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00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p>
                            <m:r>
                              <a:rPr lang="en-US" sz="40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num>
                      <m:den>
                        <m:r>
                          <a:rPr lang="en-US" sz="40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den>
                    </m:f>
                  </m:oMath>
                </a14:m>
                <a:endParaRPr lang="en-US" sz="4000" dirty="0">
                  <a:solidFill>
                    <a:schemeClr val="bg2"/>
                  </a:solidFill>
                </a:endParaRPr>
              </a:p>
              <a:p>
                <a:pPr lvl="1"/>
                <a:r>
                  <a:rPr lang="en-US" dirty="0">
                    <a:solidFill>
                      <a:schemeClr val="bg2"/>
                    </a:solidFill>
                  </a:rPr>
                  <a:t>Plans and Prospects</a:t>
                </a:r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3CDCD423-6C5F-08D3-4F95-FCFE3E2C9B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78984" y="835253"/>
                <a:ext cx="11099800" cy="8623300"/>
              </a:xfrm>
              <a:blipFill>
                <a:blip r:embed="rId2"/>
                <a:stretch>
                  <a:fillRect r="-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92C04-F2BA-AB2B-E0B1-7658588410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359695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317CB5-C6CF-CD4B-E9F6-E68A439FAD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CA1F0C-4D4A-8D33-5937-C7605DB71D3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20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23825-1291-9DB1-6A5E-3F171680DAD9}"/>
              </a:ext>
            </a:extLst>
          </p:cNvPr>
          <p:cNvSpPr txBox="1"/>
          <p:nvPr/>
        </p:nvSpPr>
        <p:spPr>
          <a:xfrm>
            <a:off x="152400" y="4661711"/>
            <a:ext cx="381000" cy="25648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kumimoji="0" lang="en-US" sz="3200" b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2" indent="0" algn="l"/>
            <a:r>
              <a:rPr kumimoji="0" lang="en-US" sz="32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</a:p>
          <a:p>
            <a:pPr marL="457200" lvl="2" indent="-457200" algn="l">
              <a:buFont typeface="Arial" panose="020B0604020202020204" pitchFamily="34" charset="0"/>
              <a:buChar char="•"/>
            </a:pPr>
            <a:endParaRPr lang="en-US" sz="3200" b="0" dirty="0"/>
          </a:p>
          <a:p>
            <a:pPr lvl="2" indent="0" algn="l"/>
            <a:endParaRPr lang="en-US" sz="3200" b="0" dirty="0"/>
          </a:p>
          <a:p>
            <a:pPr lvl="2" indent="0" algn="l"/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9CC3E7-1456-4437-4DB0-6B955A816078}"/>
              </a:ext>
            </a:extLst>
          </p:cNvPr>
          <p:cNvSpPr txBox="1"/>
          <p:nvPr/>
        </p:nvSpPr>
        <p:spPr>
          <a:xfrm>
            <a:off x="850372" y="8063301"/>
            <a:ext cx="3188373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lang="en-US" sz="2000" b="0" dirty="0"/>
              <a:t>plot credit:</a:t>
            </a: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Masaaki Tomii]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5A44B04-8C30-3B05-EE5E-E00A55652323}"/>
                  </a:ext>
                </a:extLst>
              </p:cNvPr>
              <p:cNvSpPr txBox="1"/>
              <p:nvPr/>
            </p:nvSpPr>
            <p:spPr>
              <a:xfrm>
                <a:off x="850372" y="1416345"/>
                <a:ext cx="8062592" cy="87011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algn="l"/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Summary of RBC/UKQCD calculations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p>
                            <m: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num>
                      <m:den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den>
                    </m:f>
                  </m:oMath>
                </a14:m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5A44B04-8C30-3B05-EE5E-E00A556523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372" y="1416345"/>
                <a:ext cx="8062592" cy="870110"/>
              </a:xfrm>
              <a:prstGeom prst="rect">
                <a:avLst/>
              </a:prstGeom>
              <a:blipFill>
                <a:blip r:embed="rId3"/>
                <a:stretch>
                  <a:fillRect l="-2358" b="-1014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D09FA639-6BB2-21D3-E24A-0284777A025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14300" y="132894"/>
                <a:ext cx="11099800" cy="622300"/>
              </a:xfrm>
            </p:spPr>
            <p:txBody>
              <a:bodyPr>
                <a:no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4400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sz="44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sz="44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4400" dirty="0">
                    <a:solidFill>
                      <a:schemeClr val="bg2">
                        <a:lumMod val="75000"/>
                      </a:schemeClr>
                    </a:solidFill>
                  </a:rPr>
                  <a:t> matrix elements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4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4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p>
                            <m:r>
                              <a:rPr lang="en-US" sz="44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num>
                      <m:den>
                        <m:r>
                          <a:rPr lang="en-US" sz="44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den>
                    </m:f>
                  </m:oMath>
                </a14:m>
                <a:endParaRPr lang="en-US" sz="4400" dirty="0">
                  <a:solidFill>
                    <a:schemeClr val="bg2">
                      <a:lumMod val="75000"/>
                    </a:schemeClr>
                  </a:solidFill>
                  <a:sym typeface="Helvetica Neue"/>
                </a:endParaRPr>
              </a:p>
            </p:txBody>
          </p:sp>
        </mc:Choice>
        <mc:Fallback xmlns="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D09FA639-6BB2-21D3-E24A-0284777A02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4300" y="132894"/>
                <a:ext cx="11099800" cy="622300"/>
              </a:xfrm>
              <a:blipFill>
                <a:blip r:embed="rId4"/>
                <a:stretch>
                  <a:fillRect l="-1371" t="-28000" b="-6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D150FEBD-594A-D876-E55D-3706461FA2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451" y="2947607"/>
            <a:ext cx="12125123" cy="4522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507670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041B50-D2B2-6D0F-3597-D5FA5FD4F6C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itle 1">
                <a:extLst>
                  <a:ext uri="{FF2B5EF4-FFF2-40B4-BE49-F238E27FC236}">
                    <a16:creationId xmlns:a16="http://schemas.microsoft.com/office/drawing/2014/main" id="{4C5D1507-27BA-952B-2BF7-32468BD6029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14300" y="132894"/>
                <a:ext cx="11099800" cy="622300"/>
              </a:xfrm>
            </p:spPr>
            <p:txBody>
              <a:bodyPr>
                <a:no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4400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sz="44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sz="44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4400" dirty="0">
                    <a:solidFill>
                      <a:schemeClr val="bg2">
                        <a:lumMod val="75000"/>
                      </a:schemeClr>
                    </a:solidFill>
                  </a:rPr>
                  <a:t> matrix elements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4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4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p>
                            <m:r>
                              <a:rPr lang="en-US" sz="44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num>
                      <m:den>
                        <m:r>
                          <a:rPr lang="en-US" sz="44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den>
                    </m:f>
                  </m:oMath>
                </a14:m>
                <a:endParaRPr lang="en-US" sz="4400" dirty="0">
                  <a:solidFill>
                    <a:schemeClr val="bg2">
                      <a:lumMod val="75000"/>
                    </a:schemeClr>
                  </a:solidFill>
                  <a:sym typeface="Helvetica Neue"/>
                </a:endParaRPr>
              </a:p>
            </p:txBody>
          </p:sp>
        </mc:Choice>
        <mc:Fallback xmlns="">
          <p:sp>
            <p:nvSpPr>
              <p:cNvPr id="23" name="Title 1">
                <a:extLst>
                  <a:ext uri="{FF2B5EF4-FFF2-40B4-BE49-F238E27FC236}">
                    <a16:creationId xmlns:a16="http://schemas.microsoft.com/office/drawing/2014/main" id="{4C5D1507-27BA-952B-2BF7-32468BD602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4300" y="132894"/>
                <a:ext cx="11099800" cy="622300"/>
              </a:xfrm>
              <a:blipFill>
                <a:blip r:embed="rId3"/>
                <a:stretch>
                  <a:fillRect l="-1371" t="-28000" b="-6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6C3C30F7-3966-DF72-A2B6-E2D48D694B5C}"/>
              </a:ext>
            </a:extLst>
          </p:cNvPr>
          <p:cNvGrpSpPr/>
          <p:nvPr/>
        </p:nvGrpSpPr>
        <p:grpSpPr>
          <a:xfrm>
            <a:off x="292482" y="2699145"/>
            <a:ext cx="12753322" cy="5715982"/>
            <a:chOff x="606217" y="2838630"/>
            <a:chExt cx="12753322" cy="5715982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5F124AFD-848B-5A9E-B0B0-F05D0DE8BBF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6217" y="4444999"/>
              <a:ext cx="11255583" cy="2010801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3E4A456-2FBD-A674-9B14-43050824859E}"/>
                </a:ext>
              </a:extLst>
            </p:cNvPr>
            <p:cNvSpPr txBox="1"/>
            <p:nvPr/>
          </p:nvSpPr>
          <p:spPr>
            <a:xfrm>
              <a:off x="606217" y="2838630"/>
              <a:ext cx="12753322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Preliminary</a:t>
              </a:r>
              <a:r>
                <a: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PBC+GPBC continuum limit values and uncertainties</a:t>
              </a: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669D903A-7C8B-0EB2-C258-69C5D750003D}"/>
                </a:ext>
              </a:extLst>
            </p:cNvPr>
            <p:cNvSpPr txBox="1"/>
            <p:nvPr/>
          </p:nvSpPr>
          <p:spPr>
            <a:xfrm>
              <a:off x="606217" y="6974692"/>
              <a:ext cx="12216486" cy="15799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Dominant source of error is continuum limit (coarse lattices)</a:t>
              </a:r>
            </a:p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A paper describing this work is in preparation and will be out soon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4771503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67705E-EC5D-A0E2-1E7F-962C533FF9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0DE1F-C65B-A54B-F145-989DB9D4C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87" y="0"/>
            <a:ext cx="3851975" cy="86187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Outline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2E1090EE-FE00-6679-C30D-B2088E7FF213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778984" y="835253"/>
                <a:ext cx="11099800" cy="86233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/>
                <a:r>
                  <a:rPr lang="en-US" dirty="0">
                    <a:solidFill>
                      <a:schemeClr val="bg2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Introduction</a:t>
                </a:r>
              </a:p>
              <a:p>
                <a:pPr lvl="1"/>
                <a:r>
                  <a:rPr lang="en-US" dirty="0">
                    <a:solidFill>
                      <a:schemeClr val="bg2"/>
                    </a:solidFill>
                  </a:rPr>
                  <a:t>Lattice QCD calculation of the relevant matrix elements</a:t>
                </a:r>
              </a:p>
              <a:p>
                <a:pPr lvl="1"/>
                <a:r>
                  <a:rPr lang="en-US" dirty="0">
                    <a:solidFill>
                      <a:schemeClr val="bg2"/>
                    </a:solidFill>
                    <a:ea typeface="Cambria Math" panose="02040503050406030204" pitchFamily="18" charset="0"/>
                  </a:rPr>
                  <a:t>Summary/status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>
                    <a:solidFill>
                      <a:schemeClr val="bg2"/>
                    </a:solidFill>
                  </a:rPr>
                  <a:t> matrix elements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00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00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p>
                            <m:r>
                              <a:rPr lang="en-US" sz="40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num>
                      <m:den>
                        <m:r>
                          <a:rPr lang="en-US" sz="40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den>
                    </m:f>
                  </m:oMath>
                </a14:m>
                <a:endParaRPr lang="en-US" sz="4000" dirty="0">
                  <a:solidFill>
                    <a:schemeClr val="bg2"/>
                  </a:solidFill>
                </a:endParaRP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Plans and Prospects</a:t>
                </a:r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2E1090EE-FE00-6679-C30D-B2088E7FF2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78984" y="835253"/>
                <a:ext cx="11099800" cy="8623300"/>
              </a:xfrm>
              <a:blipFill>
                <a:blip r:embed="rId2"/>
                <a:stretch>
                  <a:fillRect r="-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622871-072B-6EB9-48D9-1B86EB9FCFC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469637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A3F142-587D-8821-8476-2979B3CB0B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21127F-A3D5-3862-F0A8-DF8883C0EB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3348" y="2893232"/>
            <a:ext cx="12038116" cy="6286500"/>
          </a:xfrm>
        </p:spPr>
        <p:txBody>
          <a:bodyPr/>
          <a:lstStyle/>
          <a:p>
            <a:r>
              <a:rPr lang="en-US" b="1" dirty="0"/>
              <a:t>Continuum limit </a:t>
            </a:r>
            <a:r>
              <a:rPr lang="en-US" dirty="0"/>
              <a:t>with 2+1 flavors of MDWF fermions, Iwasaki gluons. PBC. Current systematic error </a:t>
            </a:r>
            <a:r>
              <a:rPr lang="en-US" dirty="0">
                <a:solidFill>
                  <a:srgbClr val="FF0000"/>
                </a:solidFill>
              </a:rPr>
              <a:t>22%</a:t>
            </a:r>
            <a:r>
              <a:rPr lang="en-US" dirty="0"/>
              <a:t> (coarse lattices)</a:t>
            </a:r>
          </a:p>
          <a:p>
            <a:pPr lvl="1">
              <a:buSzPct val="100000"/>
              <a:buFont typeface="Wingdings" pitchFamily="2" charset="2"/>
              <a:buChar char="Ø"/>
            </a:pPr>
            <a:r>
              <a:rPr lang="en-US" dirty="0"/>
              <a:t>Current method (A2A, LMA, AMA), new calculations</a:t>
            </a:r>
          </a:p>
          <a:p>
            <a:pPr lvl="1">
              <a:buSzPct val="100000"/>
              <a:buFont typeface="Wingdings" pitchFamily="2" charset="2"/>
              <a:buChar char="Ø"/>
            </a:pPr>
            <a:r>
              <a:rPr lang="en-US" dirty="0"/>
              <a:t>Supplement with large set of existing point-source propagators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CC78FE-A481-C31C-3ECF-7D475773C02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23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543DB32-AF9D-0840-EC0B-D01A45CE8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531" y="427362"/>
            <a:ext cx="11099800" cy="622300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solidFill>
                  <a:schemeClr val="bg2">
                    <a:lumMod val="75000"/>
                  </a:schemeClr>
                </a:solidFill>
              </a:rPr>
              <a:t>Plans and prospects </a:t>
            </a: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[M. Tomii, J. Hildebrand]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CA01047-CBE6-FFF0-A9FD-BFC19712A66E}"/>
              </a:ext>
            </a:extLst>
          </p:cNvPr>
          <p:cNvGrpSpPr/>
          <p:nvPr/>
        </p:nvGrpSpPr>
        <p:grpSpPr>
          <a:xfrm>
            <a:off x="1068584" y="4852663"/>
            <a:ext cx="11352880" cy="4625975"/>
            <a:chOff x="1126016" y="2484225"/>
            <a:chExt cx="11352880" cy="462597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ECCDD5D-5B4A-5EFF-1227-B2216CA8DB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46696" y="2484225"/>
              <a:ext cx="3632200" cy="36322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32AE573-C683-DC74-FD0C-2598933A4B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58342" y="3333750"/>
              <a:ext cx="2768600" cy="27686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264A688-FD70-C47E-5E4E-E2AFF229E8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26016" y="3302000"/>
              <a:ext cx="2832100" cy="28321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C7DCAE7-BF8D-B2A7-FE0F-3F0E4FD51496}"/>
                </a:ext>
              </a:extLst>
            </p:cNvPr>
            <p:cNvSpPr txBox="1"/>
            <p:nvPr/>
          </p:nvSpPr>
          <p:spPr>
            <a:xfrm>
              <a:off x="1128815" y="6239622"/>
              <a:ext cx="2829301" cy="841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1.73 GeV (0.114 </a:t>
              </a:r>
              <a:r>
                <a:rPr kumimoji="0" lang="en-US" sz="24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fm</a:t>
              </a: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)</a:t>
              </a:r>
            </a:p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b="0" dirty="0"/>
                <a:t>Ongoing</a:t>
              </a: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B8649E2-F32C-FE28-4D7A-86AC2D3E4DB9}"/>
                </a:ext>
              </a:extLst>
            </p:cNvPr>
            <p:cNvSpPr txBox="1"/>
            <p:nvPr/>
          </p:nvSpPr>
          <p:spPr>
            <a:xfrm>
              <a:off x="5188480" y="6268944"/>
              <a:ext cx="2829301" cy="841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b="0" dirty="0"/>
                <a:t>2.36</a:t>
              </a: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GeV (0.084 </a:t>
              </a:r>
              <a:r>
                <a:rPr kumimoji="0" lang="en-US" sz="24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fm</a:t>
              </a: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)</a:t>
              </a:r>
            </a:p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b="0" dirty="0"/>
                <a:t>Planned start 2026</a:t>
              </a: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1CF2AB-148F-D472-933C-4614CEF9622A}"/>
                </a:ext>
              </a:extLst>
            </p:cNvPr>
            <p:cNvSpPr txBox="1"/>
            <p:nvPr/>
          </p:nvSpPr>
          <p:spPr>
            <a:xfrm>
              <a:off x="9349539" y="6232431"/>
              <a:ext cx="2829301" cy="841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b="0" dirty="0"/>
                <a:t>2.69</a:t>
              </a: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GeV (0.073 </a:t>
              </a:r>
              <a:r>
                <a:rPr kumimoji="0" lang="en-US" sz="24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fm</a:t>
              </a: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)</a:t>
              </a:r>
            </a:p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b="0" dirty="0"/>
                <a:t>Planned start 2027</a:t>
              </a: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9DBB20E-1B9E-632B-29A0-10895BF1BBA1}"/>
              </a:ext>
            </a:extLst>
          </p:cNvPr>
          <p:cNvSpPr txBox="1"/>
          <p:nvPr/>
        </p:nvSpPr>
        <p:spPr>
          <a:xfrm>
            <a:off x="1068584" y="4960647"/>
            <a:ext cx="5044651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Physical mass ensembles:</a:t>
            </a:r>
          </a:p>
        </p:txBody>
      </p:sp>
    </p:spTree>
    <p:extLst>
      <p:ext uri="{BB962C8B-B14F-4D97-AF65-F5344CB8AC3E}">
        <p14:creationId xmlns:p14="http://schemas.microsoft.com/office/powerpoint/2010/main" val="2067990485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BE97E2-2E4B-07EF-4001-431CF3198D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6DE46C-5276-D815-D53E-6A6A49BAD03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24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103076C-26A6-F8AD-3ABD-9FE1106BB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531" y="427362"/>
            <a:ext cx="11099800" cy="622300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solidFill>
                  <a:schemeClr val="bg2">
                    <a:lumMod val="75000"/>
                  </a:schemeClr>
                </a:solidFill>
              </a:rPr>
              <a:t>Plans and prospects </a:t>
            </a: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[M. Tomii, J. Hildebrand]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6EAF555-6D4A-2677-E439-BB0681EA79D2}"/>
              </a:ext>
            </a:extLst>
          </p:cNvPr>
          <p:cNvGrpSpPr/>
          <p:nvPr/>
        </p:nvGrpSpPr>
        <p:grpSpPr>
          <a:xfrm>
            <a:off x="5986385" y="1381774"/>
            <a:ext cx="6824884" cy="7829823"/>
            <a:chOff x="4543281" y="726636"/>
            <a:chExt cx="6824884" cy="782982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AF9E8C2-008C-D0F0-1A4B-09C446E520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43281" y="1158436"/>
              <a:ext cx="2400300" cy="24003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811C0B7-C0DD-B712-FD74-50643332D0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68681" y="5111003"/>
              <a:ext cx="2374900" cy="23749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459855D-FB34-2090-110D-B77D7845E68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71163" y="4717303"/>
              <a:ext cx="2768600" cy="27686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48FCBCC-18F5-CF79-AD98-A233023E9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207663" y="726636"/>
              <a:ext cx="2832100" cy="28321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B7B2D24-C3B5-B6F4-ED84-B6A4685155E3}"/>
                </a:ext>
              </a:extLst>
            </p:cNvPr>
            <p:cNvSpPr txBox="1"/>
            <p:nvPr/>
          </p:nvSpPr>
          <p:spPr>
            <a:xfrm>
              <a:off x="8207663" y="3644485"/>
              <a:ext cx="3012043" cy="841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L </a:t>
              </a:r>
              <a:r>
                <a:rPr kumimoji="0" lang="en-US" sz="24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= 5.5 </a:t>
              </a:r>
              <a:r>
                <a:rPr kumimoji="0" lang="en-US" sz="2400" b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fm</a:t>
              </a:r>
              <a:r>
                <a:rPr kumimoji="0" lang="en-US" sz="24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(1.73</a:t>
              </a: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GeV)</a:t>
              </a:r>
            </a:p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b="0" dirty="0"/>
                <a:t>Ongoing</a:t>
              </a: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199B52E-7895-2994-97BD-C9EBDCBC54DF}"/>
                </a:ext>
              </a:extLst>
            </p:cNvPr>
            <p:cNvSpPr txBox="1"/>
            <p:nvPr/>
          </p:nvSpPr>
          <p:spPr>
            <a:xfrm>
              <a:off x="8271163" y="7715203"/>
              <a:ext cx="3097002" cy="841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b="0" i="1" dirty="0"/>
                <a:t>L = </a:t>
              </a:r>
              <a:r>
                <a:rPr lang="en-US" b="0" dirty="0"/>
                <a:t>5.4 </a:t>
              </a:r>
              <a:r>
                <a:rPr lang="en-US" b="0" dirty="0" err="1"/>
                <a:t>fm</a:t>
              </a: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( 2.36 GeV)</a:t>
              </a:r>
            </a:p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b="0" dirty="0"/>
                <a:t>Planned start 2026</a:t>
              </a: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73A2C8F-1956-E8BB-597D-F1C0E8C9C38F}"/>
                </a:ext>
              </a:extLst>
            </p:cNvPr>
            <p:cNvSpPr txBox="1"/>
            <p:nvPr/>
          </p:nvSpPr>
          <p:spPr>
            <a:xfrm>
              <a:off x="4543281" y="3667510"/>
              <a:ext cx="2840521" cy="841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L </a:t>
              </a:r>
              <a:r>
                <a:rPr kumimoji="0" lang="en-US" sz="24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= 4.8 </a:t>
              </a:r>
              <a:r>
                <a:rPr kumimoji="0" lang="en-US" sz="2400" b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fm</a:t>
              </a:r>
              <a:r>
                <a:rPr kumimoji="0" lang="en-US" sz="24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(1.0</a:t>
              </a: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GeV)</a:t>
              </a:r>
            </a:p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Complete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70A7FCC-7A82-EE39-D112-CC9ABD15DE9E}"/>
                </a:ext>
              </a:extLst>
            </p:cNvPr>
            <p:cNvSpPr txBox="1"/>
            <p:nvPr/>
          </p:nvSpPr>
          <p:spPr>
            <a:xfrm>
              <a:off x="4568681" y="7599422"/>
              <a:ext cx="2840521" cy="841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L </a:t>
              </a:r>
              <a:r>
                <a:rPr kumimoji="0" lang="en-US" sz="24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= 4.6 </a:t>
              </a:r>
              <a:r>
                <a:rPr kumimoji="0" lang="en-US" sz="2400" b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fm</a:t>
              </a:r>
              <a:r>
                <a:rPr kumimoji="0" lang="en-US" sz="24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(1.4</a:t>
              </a: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GeV)</a:t>
              </a:r>
            </a:p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Complete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3A1F09E-0117-619B-E3E0-03C3C6EF958A}"/>
              </a:ext>
            </a:extLst>
          </p:cNvPr>
          <p:cNvGrpSpPr/>
          <p:nvPr/>
        </p:nvGrpSpPr>
        <p:grpSpPr>
          <a:xfrm>
            <a:off x="234809" y="3013724"/>
            <a:ext cx="5751576" cy="4881294"/>
            <a:chOff x="193530" y="2315224"/>
            <a:chExt cx="5751576" cy="4881294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3A45B33-ED52-BC6E-EF13-DDB4831B9F48}"/>
                </a:ext>
              </a:extLst>
            </p:cNvPr>
            <p:cNvSpPr txBox="1"/>
            <p:nvPr/>
          </p:nvSpPr>
          <p:spPr>
            <a:xfrm>
              <a:off x="193531" y="2315224"/>
              <a:ext cx="5751575" cy="10874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en-US" sz="3200" b="0" dirty="0"/>
                <a:t>Finite Volume error 10% </a:t>
              </a:r>
            </a:p>
            <a:p>
              <a:pPr algn="l"/>
              <a:r>
                <a:rPr lang="en-US" sz="3200" b="0" dirty="0"/>
                <a:t>based on previous 3/2 results 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03585152-9EB6-8794-242A-CEFDFBD19DCB}"/>
                    </a:ext>
                  </a:extLst>
                </p:cNvPr>
                <p:cNvSpPr txBox="1"/>
                <p:nvPr/>
              </p:nvSpPr>
              <p:spPr>
                <a:xfrm>
                  <a:off x="193530" y="4212132"/>
                  <a:ext cx="4934043" cy="108747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50800" tIns="50800" rIns="50800" bIns="50800" numCol="1" spcCol="38100" rtlCol="0" anchor="ctr">
                  <a:spAutoFit/>
                </a:bodyPr>
                <a:lstStyle/>
                <a:p>
                  <a:pPr algn="l"/>
                  <a:r>
                    <a:rPr lang="en-US" sz="3200" b="0" dirty="0"/>
                    <a:t>With new Continuum Limit</a:t>
                  </a:r>
                </a:p>
                <a:p>
                  <a:pPr algn="l"/>
                  <a14:m>
                    <m:oMath xmlns:m="http://schemas.openxmlformats.org/officeDocument/2006/math">
                      <m:r>
                        <a:rPr lang="en-US" sz="3200" b="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 </m:t>
                      </m:r>
                    </m:oMath>
                  </a14:m>
                  <a:r>
                    <a:rPr lang="en-US" sz="3200" b="0" dirty="0">
                      <a:solidFill>
                        <a:srgbClr val="FF0000"/>
                      </a:solidFill>
                    </a:rPr>
                    <a:t>1.7 reduction</a:t>
                  </a: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03585152-9EB6-8794-242A-CEFDFBD19DC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3530" y="4212132"/>
                  <a:ext cx="4934043" cy="1087477"/>
                </a:xfrm>
                <a:prstGeom prst="rect">
                  <a:avLst/>
                </a:prstGeom>
                <a:blipFill>
                  <a:blip r:embed="rId6"/>
                  <a:stretch>
                    <a:fillRect l="-3856" t="-5747" r="-3085" b="-1724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B6833BC-BF2E-D355-468D-DC30F3422D16}"/>
                </a:ext>
              </a:extLst>
            </p:cNvPr>
            <p:cNvSpPr txBox="1"/>
            <p:nvPr/>
          </p:nvSpPr>
          <p:spPr>
            <a:xfrm>
              <a:off x="193530" y="6109041"/>
              <a:ext cx="5382884" cy="10874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en-US" sz="3200" b="0" dirty="0">
                  <a:solidFill>
                    <a:schemeClr val="tx1"/>
                  </a:solidFill>
                </a:rPr>
                <a:t>Even larger 1.73 GeV lattices</a:t>
              </a:r>
            </a:p>
            <a:p>
              <a:pPr algn="l"/>
              <a:r>
                <a:rPr lang="en-US" sz="3200" b="0" dirty="0">
                  <a:solidFill>
                    <a:schemeClr val="tx1"/>
                  </a:solidFill>
                </a:rPr>
                <a:t>available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974ED25-CB2E-8F1F-BE61-FCA3DEC8475A}"/>
              </a:ext>
            </a:extLst>
          </p:cNvPr>
          <p:cNvSpPr txBox="1"/>
          <p:nvPr/>
        </p:nvSpPr>
        <p:spPr>
          <a:xfrm>
            <a:off x="193531" y="1510279"/>
            <a:ext cx="493083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Physical mass ensembles:</a:t>
            </a:r>
          </a:p>
        </p:txBody>
      </p:sp>
    </p:spTree>
    <p:extLst>
      <p:ext uri="{BB962C8B-B14F-4D97-AF65-F5344CB8AC3E}">
        <p14:creationId xmlns:p14="http://schemas.microsoft.com/office/powerpoint/2010/main" val="2594601642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543613-B52C-7068-451C-C6F485BB68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A798E98C-BEC1-ADCB-CA27-A3A42CD09EDB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36626" y="2976096"/>
                <a:ext cx="11984516" cy="5076825"/>
              </a:xfrm>
            </p:spPr>
            <p:txBody>
              <a:bodyPr>
                <a:normAutofit fontScale="25000" lnSpcReduction="20000"/>
              </a:bodyPr>
              <a:lstStyle/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>
                  <a:buSzPct val="125000"/>
                  <a:buFont typeface="Wingdings" pitchFamily="2" charset="2"/>
                  <a:buChar char="Ø"/>
                </a:pPr>
                <a:r>
                  <a:rPr lang="en-US" sz="12000" dirty="0"/>
                  <a:t>Non-perturbative renormalization of operators on finer lattices (1.73-2.69 GeV) </a:t>
                </a:r>
                <a14:m>
                  <m:oMath xmlns:m="http://schemas.openxmlformats.org/officeDocument/2006/math">
                    <m:r>
                      <a:rPr lang="en-US" sz="1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2000" dirty="0"/>
                  <a:t> define at (much) higher scales</a:t>
                </a:r>
              </a:p>
              <a:p>
                <a:r>
                  <a:rPr lang="en-US" sz="12000" dirty="0"/>
                  <a:t>Wilson coefficients, NLO in PT, 12% error: LO, NLO </a:t>
                </a:r>
                <a:r>
                  <a:rPr lang="en-US" sz="8000" dirty="0"/>
                  <a:t>[RBC/UKQCD 2020]</a:t>
                </a:r>
                <a:endParaRPr lang="en-US" sz="12000" dirty="0"/>
              </a:p>
              <a:p>
                <a:pPr lvl="1">
                  <a:buSzPct val="125000"/>
                  <a:buFont typeface="Arial" panose="020B0604020202020204" pitchFamily="34" charset="0"/>
                  <a:buChar char="•"/>
                </a:pPr>
                <a:r>
                  <a:rPr lang="en-US" sz="12000" dirty="0"/>
                  <a:t>RI </a:t>
                </a:r>
                <a14:m>
                  <m:oMath xmlns:m="http://schemas.openxmlformats.org/officeDocument/2006/math">
                    <m:r>
                      <a:rPr lang="en-US" sz="1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US" sz="1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MS</m:t>
                        </m:r>
                      </m:e>
                    </m:acc>
                  </m:oMath>
                </a14:m>
                <a:r>
                  <a:rPr lang="en-US" sz="12000" dirty="0"/>
                  <a:t> matching at NLO</a:t>
                </a:r>
              </a:p>
              <a:p>
                <a:pPr lvl="2">
                  <a:buSzPct val="125000"/>
                  <a:buFont typeface="Arial" panose="020B0604020202020204" pitchFamily="34" charset="0"/>
                  <a:buChar char="•"/>
                </a:pPr>
                <a:r>
                  <a:rPr lang="en-US" sz="12800" dirty="0"/>
                  <a:t>Intermediate (RI SMOM) scheme dependence is large for some operators (</a:t>
                </a:r>
                <a:r>
                  <a:rPr lang="en-US" sz="12800" i="1" dirty="0"/>
                  <a:t>Q</a:t>
                </a:r>
                <a:r>
                  <a:rPr lang="en-US" sz="12800" baseline="-25000" dirty="0"/>
                  <a:t>2</a:t>
                </a:r>
                <a:r>
                  <a:rPr lang="en-US" sz="12800" dirty="0"/>
                  <a:t> but not </a:t>
                </a:r>
                <a:r>
                  <a:rPr lang="en-US" sz="12800" i="1" dirty="0"/>
                  <a:t>Q</a:t>
                </a:r>
                <a:r>
                  <a:rPr lang="en-US" sz="12800" i="1" baseline="-25000" dirty="0"/>
                  <a:t>6</a:t>
                </a:r>
                <a:r>
                  <a:rPr lang="en-US" sz="12800" dirty="0"/>
                  <a:t>)</a:t>
                </a:r>
              </a:p>
              <a:p>
                <a:pPr lvl="2">
                  <a:buSzPct val="125000"/>
                  <a:buFont typeface="Wingdings" pitchFamily="2" charset="2"/>
                  <a:buChar char="Ø"/>
                </a:pPr>
                <a:r>
                  <a:rPr lang="en-US" sz="12800" dirty="0"/>
                  <a:t>Step-scaling continuum limit </a:t>
                </a:r>
                <a14:m>
                  <m:oMath xmlns:m="http://schemas.openxmlformats.org/officeDocument/2006/math">
                    <m:r>
                      <a:rPr lang="en-US" sz="1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2800" dirty="0"/>
                  <a:t> match at (very) high scale</a:t>
                </a:r>
              </a:p>
              <a:p>
                <a:endParaRPr lang="en-US" sz="12800" dirty="0"/>
              </a:p>
              <a:p>
                <a:pPr marL="0" indent="0">
                  <a:buNone/>
                </a:pPr>
                <a:endParaRPr lang="en-US" sz="12000" dirty="0"/>
              </a:p>
              <a:p>
                <a:endParaRPr lang="en-US" sz="120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A798E98C-BEC1-ADCB-CA27-A3A42CD09E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36626" y="2976096"/>
                <a:ext cx="11984516" cy="5076825"/>
              </a:xfrm>
              <a:blipFill>
                <a:blip r:embed="rId2"/>
                <a:stretch>
                  <a:fillRect l="-2328" t="-4489" r="-423" b="-7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811FD0-14AF-4A65-B1E5-E8340E0DFFB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25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D94FA7A-C4B9-3DD1-ED4A-615CB15D0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531" y="427362"/>
            <a:ext cx="11099800" cy="622300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solidFill>
                  <a:schemeClr val="bg2">
                    <a:lumMod val="75000"/>
                  </a:schemeClr>
                </a:solidFill>
              </a:rPr>
              <a:t>Plans and prospects </a:t>
            </a: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[M. Tomii]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F67A6D-4507-3CC8-A083-0D94A0D33C7D}"/>
              </a:ext>
            </a:extLst>
          </p:cNvPr>
          <p:cNvSpPr txBox="1"/>
          <p:nvPr/>
        </p:nvSpPr>
        <p:spPr>
          <a:xfrm>
            <a:off x="336626" y="1747111"/>
            <a:ext cx="9464129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Renormalization, </a:t>
            </a:r>
            <a:r>
              <a:rPr lang="en-US" sz="3200" b="0" dirty="0"/>
              <a:t>matching, and Wilson coefficients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066262727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C26775-6F88-0DEA-B5AE-EF8C8D6A5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8C911F92-B500-6EEC-0309-E579E38C13F7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0" y="2946400"/>
                <a:ext cx="12531870" cy="6174743"/>
              </a:xfrm>
            </p:spPr>
            <p:txBody>
              <a:bodyPr>
                <a:normAutofit fontScale="25000" lnSpcReduction="20000"/>
              </a:bodyPr>
              <a:lstStyle/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lvl="1">
                  <a:buSzPct val="125000"/>
                  <a:buFont typeface="Arial" panose="020B0604020202020204" pitchFamily="34" charset="0"/>
                  <a:buChar char="•"/>
                </a:pPr>
                <a:r>
                  <a:rPr lang="en-US" sz="12000" dirty="0"/>
                  <a:t>Wilson coefficients, NLO in PT, 12% error: LO, NLO </a:t>
                </a:r>
                <a:r>
                  <a:rPr lang="en-US" sz="8000" dirty="0"/>
                  <a:t>[RBC/UKQCD 2020]</a:t>
                </a:r>
                <a:endParaRPr lang="en-US" sz="12000" dirty="0"/>
              </a:p>
              <a:p>
                <a:pPr lvl="2">
                  <a:buSzPct val="125000"/>
                  <a:buFont typeface="Arial" panose="020B0604020202020204" pitchFamily="34" charset="0"/>
                  <a:buChar char="•"/>
                </a:pPr>
                <a:r>
                  <a:rPr lang="en-US" sz="12000" dirty="0"/>
                  <a:t>3 flavor theory </a:t>
                </a:r>
                <a14:m>
                  <m:oMath xmlns:m="http://schemas.openxmlformats.org/officeDocument/2006/math">
                    <m:r>
                      <a:rPr lang="en-US" sz="1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2000" dirty="0"/>
                  <a:t> 4 flavor theory matching. Improve by </a:t>
                </a:r>
              </a:p>
              <a:p>
                <a:pPr lvl="3">
                  <a:buSzPct val="125000"/>
                  <a:buFont typeface="Wingdings" pitchFamily="2" charset="2"/>
                  <a:buChar char="Ø"/>
                </a:pPr>
                <a:r>
                  <a:rPr lang="en-US" sz="12800" dirty="0"/>
                  <a:t>non-perturbative matching (underway)</a:t>
                </a:r>
              </a:p>
              <a:p>
                <a:pPr lvl="4">
                  <a:buSzPct val="125000"/>
                  <a:buFont typeface="Wingdings" pitchFamily="2" charset="2"/>
                  <a:buChar char="§"/>
                </a:pPr>
                <a:r>
                  <a:rPr lang="en-US" sz="12800" dirty="0"/>
                  <a:t>No perturbation theory at charm mass scale</a:t>
                </a:r>
              </a:p>
              <a:p>
                <a:pPr lvl="4">
                  <a:buSzPct val="125000"/>
                  <a:buFont typeface="Wingdings" pitchFamily="2" charset="2"/>
                  <a:buChar char="§"/>
                </a:pPr>
                <a:r>
                  <a:rPr lang="en-US" sz="12800" dirty="0"/>
                  <a:t>Need improved statistics for charm operators</a:t>
                </a:r>
              </a:p>
              <a:p>
                <a:pPr lvl="3">
                  <a:buSzPct val="125000"/>
                  <a:buFont typeface="Wingdings" pitchFamily="2" charset="2"/>
                  <a:buChar char="Ø"/>
                </a:pPr>
                <a:r>
                  <a:rPr lang="en-US" sz="12800" dirty="0"/>
                  <a:t>2+1+1 (valence) calculation on 2.36 GeV lattice</a:t>
                </a:r>
              </a:p>
              <a:p>
                <a:pPr lvl="2">
                  <a:buSzPct val="125000"/>
                  <a:buFont typeface="Wingdings" pitchFamily="2" charset="2"/>
                  <a:buChar char="Ø"/>
                </a:pPr>
                <a:r>
                  <a:rPr lang="en-US" sz="12800" dirty="0"/>
                  <a:t>NNLO calculations in perturbation theory</a:t>
                </a:r>
              </a:p>
              <a:p>
                <a:pPr lvl="1">
                  <a:buSzPct val="125000"/>
                </a:pPr>
                <a:endParaRPr lang="en-US" sz="12000" dirty="0"/>
              </a:p>
              <a:p>
                <a:endParaRPr lang="en-US" sz="12000" dirty="0"/>
              </a:p>
              <a:p>
                <a:endParaRPr lang="en-US" sz="12000" dirty="0"/>
              </a:p>
              <a:p>
                <a:endParaRPr lang="en-US" sz="12000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8C911F92-B500-6EEC-0309-E579E38C13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2946400"/>
                <a:ext cx="12531870" cy="6174743"/>
              </a:xfrm>
              <a:blipFill>
                <a:blip r:embed="rId2"/>
                <a:stretch>
                  <a:fillRect t="-106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BCDCFA-1448-773B-6D87-BEA54678334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26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4315500-BF4A-4C7E-3E31-4622B5810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531" y="427362"/>
            <a:ext cx="11099800" cy="622300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solidFill>
                  <a:schemeClr val="bg2">
                    <a:lumMod val="75000"/>
                  </a:schemeClr>
                </a:solidFill>
              </a:rPr>
              <a:t>Plans and prospects </a:t>
            </a: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[M. Tomii]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8BC0F6-CE44-B392-1178-270E56C873B2}"/>
              </a:ext>
            </a:extLst>
          </p:cNvPr>
          <p:cNvSpPr txBox="1"/>
          <p:nvPr/>
        </p:nvSpPr>
        <p:spPr>
          <a:xfrm>
            <a:off x="336626" y="1747111"/>
            <a:ext cx="9464129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Renormalization, </a:t>
            </a:r>
            <a:r>
              <a:rPr lang="en-US" sz="3200" b="0" dirty="0"/>
              <a:t>matching, and Wilson coefficients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C0762B-F7BC-2235-F6B3-C00E035188FB}"/>
              </a:ext>
            </a:extLst>
          </p:cNvPr>
          <p:cNvSpPr txBox="1"/>
          <p:nvPr/>
        </p:nvSpPr>
        <p:spPr>
          <a:xfrm>
            <a:off x="1241635" y="8500886"/>
            <a:ext cx="4882748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(See talk by M. </a:t>
            </a:r>
            <a:r>
              <a:rPr kumimoji="0" lang="en-US" sz="2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Gorbahn</a:t>
            </a: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on Friday)</a:t>
            </a:r>
          </a:p>
        </p:txBody>
      </p:sp>
    </p:spTree>
    <p:extLst>
      <p:ext uri="{BB962C8B-B14F-4D97-AF65-F5344CB8AC3E}">
        <p14:creationId xmlns:p14="http://schemas.microsoft.com/office/powerpoint/2010/main" val="2747855090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72B55A-4551-60C5-92D8-1296C920AF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BB0A88-90BA-4FAA-E949-4F2AC6AA39C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27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1252946-8F8F-6286-3E13-911E4A889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531" y="427362"/>
            <a:ext cx="11099800" cy="622300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solidFill>
                  <a:schemeClr val="bg2">
                    <a:lumMod val="75000"/>
                  </a:schemeClr>
                </a:solidFill>
              </a:rPr>
              <a:t>Plans and prospects </a:t>
            </a: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[E. </a:t>
            </a:r>
            <a:r>
              <a:rPr lang="en-US" sz="2400" dirty="0" err="1">
                <a:solidFill>
                  <a:schemeClr val="bg2">
                    <a:lumMod val="75000"/>
                  </a:schemeClr>
                </a:solidFill>
              </a:rPr>
              <a:t>Lundstrum</a:t>
            </a: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, N. Christ]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39361B3-F7FC-DBB1-6920-B99242A5CF03}"/>
                  </a:ext>
                </a:extLst>
              </p:cNvPr>
              <p:cNvSpPr txBox="1"/>
              <p:nvPr/>
            </p:nvSpPr>
            <p:spPr>
              <a:xfrm>
                <a:off x="193531" y="1229066"/>
                <a:ext cx="9453485" cy="59503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algn="l"/>
                <a:r>
                  <a:rPr lang="en-US" sz="3200" b="0" dirty="0"/>
                  <a:t>I</a:t>
                </a:r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sospin breaking </a:t>
                </a:r>
                <a:r>
                  <a:rPr lang="en-US" sz="3200" b="0" dirty="0"/>
                  <a:t>effects: amplified by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𝐼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=1/2</m:t>
                    </m:r>
                  </m:oMath>
                </a14:m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  </a:t>
                </a:r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rule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39361B3-F7FC-DBB1-6920-B99242A5CF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531" y="1229066"/>
                <a:ext cx="9453485" cy="595035"/>
              </a:xfrm>
              <a:prstGeom prst="rect">
                <a:avLst/>
              </a:prstGeom>
              <a:blipFill>
                <a:blip r:embed="rId2"/>
                <a:stretch>
                  <a:fillRect l="-2013" t="-10417" r="-1074" b="-3125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094D30F-1CE2-5C35-DD89-5A6CD93A4D04}"/>
                  </a:ext>
                </a:extLst>
              </p:cNvPr>
              <p:cNvSpPr txBox="1"/>
              <p:nvPr/>
            </p:nvSpPr>
            <p:spPr>
              <a:xfrm>
                <a:off x="193531" y="2064488"/>
                <a:ext cx="10015562" cy="20723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457200" marR="0" indent="-45720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14:m>
                  <m:oMath xmlns:m="http://schemas.openxmlformats.org/officeDocument/2006/math">
                    <m:r>
                      <a:rPr kumimoji="0" lang="en-US" sz="32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Helvetica Neue"/>
                      </a:rPr>
                      <m:t>∆ </m:t>
                    </m:r>
                    <m:r>
                      <a:rPr kumimoji="0" lang="en-US" sz="32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Helvetica Neue"/>
                      </a:rPr>
                      <m:t>𝐼</m:t>
                    </m:r>
                    <m:r>
                      <a:rPr kumimoji="0" lang="en-US" sz="32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Helvetica Neue"/>
                      </a:rPr>
                      <m:t>=1/2</m:t>
                    </m:r>
                  </m:oMath>
                </a14:m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 rule</a:t>
                </a:r>
                <a:r>
                  <a:rPr kumimoji="0" lang="en-US" sz="3200" b="0" i="0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 enhancement: </a:t>
                </a:r>
                <a14:m>
                  <m:oMath xmlns:m="http://schemas.openxmlformats.org/officeDocument/2006/math">
                    <m:r>
                      <a:rPr kumimoji="0" lang="en-US" sz="3200" b="0" i="1" u="none" strike="noStrike" cap="none" spc="0" normalizeH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Helvetica Neue"/>
                      </a:rPr>
                      <m:t>~25%</m:t>
                    </m:r>
                  </m:oMath>
                </a14:m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 systematic</a:t>
                </a:r>
              </a:p>
              <a:p>
                <a:pPr marL="457200" marR="0" indent="-45720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endParaRPr lang="en-US" sz="3200" b="0" dirty="0"/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US" sz="3200" b="0" dirty="0"/>
                  <a:t>Strategy for lattice computation </a:t>
                </a:r>
                <a:r>
                  <a:rPr lang="en-US" sz="1800" b="0" dirty="0"/>
                  <a:t>[</a:t>
                </a:r>
                <a:r>
                  <a:rPr lang="en-US" sz="1800" b="0" dirty="0" err="1"/>
                  <a:t>Phys.Rev.D</a:t>
                </a:r>
                <a:r>
                  <a:rPr lang="en-US" sz="1800" b="0" dirty="0"/>
                  <a:t> 106 (2022) 1, 014508]</a:t>
                </a:r>
              </a:p>
              <a:p>
                <a:pPr marL="457200" marR="0" indent="-45720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094D30F-1CE2-5C35-DD89-5A6CD93A4D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531" y="2064488"/>
                <a:ext cx="10015562" cy="2072362"/>
              </a:xfrm>
              <a:prstGeom prst="rect">
                <a:avLst/>
              </a:prstGeom>
              <a:blipFill>
                <a:blip r:embed="rId3"/>
                <a:stretch>
                  <a:fillRect l="-1899" t="-3049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DB7AD5E-7214-7CFF-6924-4824C037104B}"/>
                  </a:ext>
                </a:extLst>
              </p:cNvPr>
              <p:cNvSpPr txBox="1"/>
              <p:nvPr/>
            </p:nvSpPr>
            <p:spPr>
              <a:xfrm>
                <a:off x="586688" y="4111898"/>
                <a:ext cx="12418112" cy="457388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457200" indent="-457200" algn="l">
                  <a:buFont typeface="Wingdings" pitchFamily="2" charset="2"/>
                  <a:buChar char="§"/>
                </a:pPr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Work in Coulomb gauge with kaon at rest, to order </a:t>
                </a:r>
                <a14:m>
                  <m:oMath xmlns:m="http://schemas.openxmlformats.org/officeDocument/2006/math">
                    <m:r>
                      <a:rPr kumimoji="0" lang="en-US" sz="32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Helvetica Neue"/>
                      </a:rPr>
                      <m:t>𝛼</m:t>
                    </m:r>
                    <m:r>
                      <a:rPr kumimoji="0" lang="en-US" sz="32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Helvetica Neue"/>
                      </a:rPr>
                      <m:t>, </m:t>
                    </m:r>
                    <m:sSub>
                      <m:sSubPr>
                        <m:ctrlP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</m:ctrlPr>
                      </m:sSubPr>
                      <m:e>
                        <m: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 </m:t>
                        </m:r>
                        <m: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𝑚</m:t>
                        </m:r>
                      </m:e>
                      <m:sub>
                        <m:r>
                          <a:rPr kumimoji="0" lang="en-US" sz="32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𝑢</m:t>
                        </m:r>
                      </m:sub>
                    </m:sSub>
                    <m:r>
                      <a:rPr kumimoji="0" lang="en-US" sz="32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Helvetica Neue"/>
                      </a:rPr>
                      <m:t>−</m:t>
                    </m:r>
                    <m:sSub>
                      <m:sSubPr>
                        <m:ctrlPr>
                          <a:rPr lang="en-US" sz="3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endParaRPr lang="en-US" sz="32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 algn="l">
                  <a:buFont typeface="Wingdings" pitchFamily="2" charset="2"/>
                  <a:buChar char="§"/>
                </a:pPr>
                <a:endParaRPr lang="en-US" sz="32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 algn="l">
                  <a:buFont typeface="Wingdings" pitchFamily="2" charset="2"/>
                  <a:buChar char="§"/>
                </a:pPr>
                <a:r>
                  <a:rPr lang="en-US" sz="3200" b="0" dirty="0"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Dominant contribution is instantaneous Coulomb potential</a:t>
                </a:r>
              </a:p>
              <a:p>
                <a:pPr marL="457200" indent="-457200" algn="l">
                  <a:buFont typeface="Wingdings" pitchFamily="2" charset="2"/>
                  <a:buChar char="§"/>
                </a:pPr>
                <a:endParaRPr kumimoji="0" lang="en-US" sz="32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Cambria Math" panose="02040503050406030204" pitchFamily="18" charset="0"/>
                  <a:sym typeface="Helvetica Neue"/>
                </a:endParaRPr>
              </a:p>
              <a:p>
                <a:pPr marL="457200" indent="-457200" algn="l">
                  <a:buFont typeface="Wingdings" pitchFamily="2" charset="2"/>
                  <a:buChar char="§"/>
                </a:pPr>
                <a:r>
                  <a:rPr kumimoji="0" lang="en-US" sz="3200" b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Cambria Math" panose="02040503050406030204" pitchFamily="18" charset="0"/>
                    <a:sym typeface="Helvetica Neue"/>
                  </a:rPr>
                  <a:t>Low energy </a:t>
                </a:r>
                <a14:m>
                  <m:oMath xmlns:m="http://schemas.openxmlformats.org/officeDocument/2006/math">
                    <m:r>
                      <a:rPr kumimoji="0" lang="en-US" sz="32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Helvetica Neue"/>
                      </a:rPr>
                      <m:t>𝜋𝜋𝛾</m:t>
                    </m:r>
                  </m:oMath>
                </a14:m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 states challenging</a:t>
                </a:r>
                <a:r>
                  <a:rPr kumimoji="0" lang="en-US" sz="3200" b="0" i="0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 in FV </a:t>
                </a:r>
                <a:r>
                  <a:rPr lang="en-US" sz="1800" b="0" dirty="0"/>
                  <a:t>[PRD 112  (2025) 3, 034512]</a:t>
                </a:r>
              </a:p>
              <a:p>
                <a:pPr algn="l"/>
                <a:r>
                  <a:rPr lang="en-US" sz="3200" b="0" dirty="0"/>
                  <a:t>    1%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3200" b="0" dirty="0"/>
                  <a:t>,  estimate from </a:t>
                </a:r>
                <a:r>
                  <a:rPr lang="en-US" sz="3200" b="0" dirty="0" err="1"/>
                  <a:t>ChiPT</a:t>
                </a:r>
                <a:r>
                  <a:rPr lang="en-US" sz="3200" b="0" dirty="0"/>
                  <a:t> (paper out soon)</a:t>
                </a:r>
              </a:p>
              <a:p>
                <a:pPr marL="457200" indent="-457200" algn="l">
                  <a:buFont typeface="Wingdings" pitchFamily="2" charset="2"/>
                  <a:buChar char="§"/>
                </a:pPr>
                <a:endParaRPr lang="en-US" sz="3200" b="0" dirty="0"/>
              </a:p>
              <a:p>
                <a:pPr marL="457200" indent="-457200" algn="l">
                  <a:buFont typeface="Wingdings" pitchFamily="2" charset="2"/>
                  <a:buChar char="§"/>
                </a:pPr>
                <a:r>
                  <a:rPr lang="en-US" sz="3200" b="0" dirty="0"/>
                  <a:t> Use transverse photons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&gt;400</m:t>
                    </m:r>
                  </m:oMath>
                </a14:m>
                <a:r>
                  <a:rPr lang="en-US" sz="3200" b="0" dirty="0"/>
                  <a:t> MeV in lattice calculation </a:t>
                </a:r>
              </a:p>
              <a:p>
                <a:pPr marL="457200" marR="0" indent="-45720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DB7AD5E-7214-7CFF-6924-4824C03710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688" y="4111898"/>
                <a:ext cx="12418112" cy="4573881"/>
              </a:xfrm>
              <a:prstGeom prst="rect">
                <a:avLst/>
              </a:prstGeom>
              <a:blipFill>
                <a:blip r:embed="rId4"/>
                <a:stretch>
                  <a:fillRect l="-1431" t="-1667" r="-1022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4467169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F991E5-C3D9-7464-70C5-B94B66F85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518A23-7358-037D-5EF6-DF6DFA0C93F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28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41D5A1D-5580-1BD3-678A-2C96C0247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531" y="427362"/>
            <a:ext cx="11099800" cy="622300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solidFill>
                  <a:schemeClr val="bg2">
                    <a:lumMod val="75000"/>
                  </a:schemeClr>
                </a:solidFill>
              </a:rPr>
              <a:t>Plans and prospects </a:t>
            </a: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[Y. Huo]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275761A-5016-A24F-5A7E-8A2AB6D21FED}"/>
              </a:ext>
            </a:extLst>
          </p:cNvPr>
          <p:cNvGrpSpPr/>
          <p:nvPr/>
        </p:nvGrpSpPr>
        <p:grpSpPr>
          <a:xfrm>
            <a:off x="724992" y="4932923"/>
            <a:ext cx="2859439" cy="3593851"/>
            <a:chOff x="5158342" y="3516349"/>
            <a:chExt cx="2859439" cy="359385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D919616-E088-A002-FEC8-7B2C6FE8EA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58342" y="3516349"/>
              <a:ext cx="2768600" cy="27686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DC506C5-CB56-E351-DF63-6C3633728D5A}"/>
                </a:ext>
              </a:extLst>
            </p:cNvPr>
            <p:cNvSpPr txBox="1"/>
            <p:nvPr/>
          </p:nvSpPr>
          <p:spPr>
            <a:xfrm>
              <a:off x="5188480" y="6268944"/>
              <a:ext cx="2829301" cy="841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b="0" dirty="0"/>
                <a:t>2.36</a:t>
              </a: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GeV (0.084 </a:t>
              </a:r>
              <a:r>
                <a:rPr kumimoji="0" lang="en-US" sz="24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fm</a:t>
              </a: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)</a:t>
              </a:r>
            </a:p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Ongoing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CB689BC-89A2-3CBE-2BF8-74DF87A4B655}"/>
              </a:ext>
            </a:extLst>
          </p:cNvPr>
          <p:cNvGrpSpPr/>
          <p:nvPr/>
        </p:nvGrpSpPr>
        <p:grpSpPr>
          <a:xfrm>
            <a:off x="193531" y="1063905"/>
            <a:ext cx="12617738" cy="595035"/>
            <a:chOff x="3584431" y="1193205"/>
            <a:chExt cx="12617738" cy="5950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35923B7D-92FA-A00D-D78C-FE9EB81BF056}"/>
                    </a:ext>
                  </a:extLst>
                </p:cNvPr>
                <p:cNvSpPr txBox="1"/>
                <p:nvPr/>
              </p:nvSpPr>
              <p:spPr>
                <a:xfrm>
                  <a:off x="3584431" y="1194103"/>
                  <a:ext cx="2342436" cy="58368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50800" tIns="50800" rIns="50800" bIns="50800" numCol="1" spcCol="38100" rtlCol="0" anchor="ctr">
                  <a:spAutoFit/>
                </a:bodyPr>
                <a:lstStyle/>
                <a:p>
                  <a:pPr algn="l"/>
                  <a14:m>
                    <m:oMath xmlns:m="http://schemas.openxmlformats.org/officeDocument/2006/math">
                      <m:sSub>
                        <m:sSubPr>
                          <m:ctrlP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Helvetica Neue"/>
                              <a:cs typeface="Helvetica Neue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 Neue"/>
                            </a:rPr>
                            <m:t>∆</m:t>
                          </m:r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Helvetica Neue"/>
                              <a:cs typeface="Helvetica Neue"/>
                              <a:sym typeface="Helvetica Neue"/>
                            </a:rPr>
                            <m:t>𝑀</m:t>
                          </m:r>
                        </m:e>
                        <m:sub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Helvetica Neue"/>
                              <a:cs typeface="Helvetica Neue"/>
                              <a:sym typeface="Helvetica Neue"/>
                            </a:rPr>
                            <m:t>𝐾</m:t>
                          </m:r>
                        </m:sub>
                      </m:sSub>
                      <m:r>
                        <a:rPr kumimoji="0" lang="en-US" sz="3200" b="0" i="0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Helvetica Neue"/>
                          <a:cs typeface="Helvetica Neue"/>
                          <a:sym typeface="Helvetica Neue"/>
                        </a:rPr>
                        <m:t> </m:t>
                      </m:r>
                    </m:oMath>
                  </a14:m>
                  <a:r>
                    <a:rPr lang="en-US" sz="1800" b="0" dirty="0"/>
                    <a:t>[2301.01387]</a:t>
                  </a:r>
                  <a:endPara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endParaRP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35923B7D-92FA-A00D-D78C-FE9EB81BF0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84431" y="1194103"/>
                  <a:ext cx="2342436" cy="583686"/>
                </a:xfrm>
                <a:prstGeom prst="rect">
                  <a:avLst/>
                </a:prstGeom>
                <a:blipFill>
                  <a:blip r:embed="rId3"/>
                  <a:stretch>
                    <a:fillRect l="-3784" r="-2703" b="-26087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501616D0-16F9-6D2A-CD4A-3177FA63E171}"/>
                    </a:ext>
                  </a:extLst>
                </p:cNvPr>
                <p:cNvSpPr txBox="1"/>
                <p:nvPr/>
              </p:nvSpPr>
              <p:spPr>
                <a:xfrm>
                  <a:off x="6105505" y="1193205"/>
                  <a:ext cx="10096664" cy="59503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algn="l"/>
                  <a:r>
                    <a:rPr lang="en-US" sz="3200" b="0" dirty="0"/>
                    <a:t>and L</a:t>
                  </a:r>
                  <a:r>
                    <a:rPr kumimoji="0" lang="en-US" sz="32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ong</a:t>
                  </a:r>
                  <a:r>
                    <a:rPr lang="en-US" sz="3200" b="0" dirty="0"/>
                    <a:t>-</a:t>
                  </a:r>
                  <a:r>
                    <a:rPr kumimoji="0" lang="en-US" sz="3200" b="0" i="0" u="none" strike="noStrike" cap="none" spc="0" normalizeH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distance correction to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0" lang="en-US" sz="3200" b="0" i="1" u="none" strike="noStrike" cap="none" spc="0" normalizeH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Helvetica Neue"/>
                              <a:cs typeface="Helvetica Neue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US" sz="3200" b="0" i="1" u="none" strike="noStrike" cap="none" spc="0" normalizeH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 Neue"/>
                            </a:rPr>
                            <m:t>𝜖</m:t>
                          </m:r>
                        </m:e>
                        <m:sub>
                          <m:r>
                            <a:rPr kumimoji="0" lang="en-US" sz="3200" b="0" i="1" u="none" strike="noStrike" cap="none" spc="0" normalizeH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Helvetica Neue"/>
                              <a:cs typeface="Helvetica Neue"/>
                              <a:sym typeface="Helvetica Neue"/>
                            </a:rPr>
                            <m:t>𝐾</m:t>
                          </m:r>
                        </m:sub>
                      </m:sSub>
                    </m:oMath>
                  </a14:m>
                  <a:r>
                    <a:rPr kumimoji="0" lang="en-US" sz="32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 </a:t>
                  </a: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sym typeface="Helvetica Neue"/>
                    </a:rPr>
                    <a:t>[</a:t>
                  </a:r>
                  <a:r>
                    <a:rPr lang="en-US" sz="1800" b="0" dirty="0"/>
                    <a:t>PRD 109 (2024) 5, 054501]</a:t>
                  </a:r>
                  <a:endPara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501616D0-16F9-6D2A-CD4A-3177FA63E17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05505" y="1193205"/>
                  <a:ext cx="10096664" cy="595035"/>
                </a:xfrm>
                <a:prstGeom prst="rect">
                  <a:avLst/>
                </a:prstGeom>
                <a:blipFill>
                  <a:blip r:embed="rId4"/>
                  <a:stretch>
                    <a:fillRect l="-1884" t="-12766" b="-31915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4145535-304E-AEDE-2002-8A07E1FA1C9B}"/>
                  </a:ext>
                </a:extLst>
              </p:cNvPr>
              <p:cNvSpPr txBox="1"/>
              <p:nvPr/>
            </p:nvSpPr>
            <p:spPr>
              <a:xfrm>
                <a:off x="724992" y="1975251"/>
                <a:ext cx="9271769" cy="256480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rPr>
                  <a:t>Large discretization errors from charm, </a:t>
                </a:r>
                <a:r>
                  <a:rPr kumimoji="0" lang="en-US" sz="3200" b="0" i="1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rPr>
                  <a:t>O</a:t>
                </a:r>
                <a:r>
                  <a:rPr kumimoji="0" lang="en-US" sz="3200" b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rPr>
                  <a:t>(25%)</a:t>
                </a:r>
              </a:p>
              <a:p>
                <a:pPr algn="l"/>
                <a:r>
                  <a:rPr kumimoji="0" lang="en-US" sz="3200" b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rPr>
                  <a:t>    </a:t>
                </a:r>
                <a14:m>
                  <m:oMath xmlns:m="http://schemas.openxmlformats.org/officeDocument/2006/math">
                    <m:r>
                      <a:rPr kumimoji="0" lang="en-US" sz="32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Helvetica Neue"/>
                      </a:rPr>
                      <m:t>→</m:t>
                    </m:r>
                  </m:oMath>
                </a14:m>
                <a:r>
                  <a:rPr kumimoji="0" lang="en-US" sz="3200" b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rPr>
                  <a:t> go to 3.5 GeV (0.057 </a:t>
                </a:r>
                <a:r>
                  <a:rPr kumimoji="0" lang="en-US" sz="3200" b="0" u="none" strike="noStrike" cap="none" spc="0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rPr>
                  <a:t>fm</a:t>
                </a:r>
                <a:r>
                  <a:rPr kumimoji="0" lang="en-US" sz="3200" b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rPr>
                  <a:t>) </a:t>
                </a:r>
                <a:r>
                  <a:rPr kumimoji="0" lang="en-US" sz="3200" b="0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rPr>
                  <a:t>128</a:t>
                </a:r>
                <a:r>
                  <a:rPr kumimoji="0" lang="en-US" sz="3200" b="0" u="none" strike="noStrike" cap="none" spc="0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rPr>
                  <a:t>3</a:t>
                </a:r>
                <a:r>
                  <a:rPr kumimoji="0" lang="en-US" sz="3200" b="0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3200" b="0" i="1" u="none" strike="noStrike" cap="none" spc="0" normalizeH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Helvetica Neue"/>
                      </a:rPr>
                      <m:t>×</m:t>
                    </m:r>
                  </m:oMath>
                </a14:m>
                <a:r>
                  <a:rPr kumimoji="0" lang="en-US" sz="3200" b="0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rPr>
                  <a:t> 288 lattice</a:t>
                </a:r>
              </a:p>
              <a:p>
                <a:pPr algn="l"/>
                <a:endParaRPr kumimoji="0" lang="en-US" sz="3200" b="0" u="none" strike="noStrike" cap="none" spc="0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Helvetica Neue"/>
                </a:endParaRP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US" sz="3200" b="0" i="0" dirty="0"/>
                  <a:t>Unphysical FV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𝜋𝜋</m:t>
                    </m:r>
                  </m:oMath>
                </a14:m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rPr>
                  <a:t> states challenging</a:t>
                </a:r>
                <a14:m>
                  <m:oMath xmlns:m="http://schemas.openxmlformats.org/officeDocument/2006/math">
                    <m:r>
                      <a:rPr kumimoji="0" lang="en-US" sz="3200" b="0" i="1" u="none" strike="noStrike" cap="none" spc="0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Helvetica Neue"/>
                      </a:rPr>
                      <m:t>→</m:t>
                    </m:r>
                  </m:oMath>
                </a14:m>
                <a:endParaRPr kumimoji="0" lang="en-US" sz="32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ambria Math" panose="02040503050406030204" pitchFamily="18" charset="0"/>
                  <a:ea typeface="Cambria Math" panose="02040503050406030204" pitchFamily="18" charset="0"/>
                  <a:sym typeface="Helvetica Neue"/>
                </a:endParaRPr>
              </a:p>
              <a:p>
                <a:pPr algn="l"/>
                <a:r>
                  <a:rPr lang="en-US" sz="3200" b="0" dirty="0">
                    <a:ea typeface="Cambria Math" panose="02040503050406030204" pitchFamily="18" charset="0"/>
                  </a:rPr>
                  <a:t>    compute in separate </a:t>
                </a:r>
                <a14:m>
                  <m:oMath xmlns:m="http://schemas.openxmlformats.org/officeDocument/2006/math">
                    <m:r>
                      <a:rPr lang="en-US" sz="3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r>
                      <a:rPr lang="en-US" sz="3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3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𝜋𝜋</m:t>
                    </m:r>
                  </m:oMath>
                </a14:m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rPr>
                  <a:t> calculation instead</a:t>
                </a: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4145535-304E-AEDE-2002-8A07E1FA1C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992" y="1975251"/>
                <a:ext cx="9271769" cy="2564805"/>
              </a:xfrm>
              <a:prstGeom prst="rect">
                <a:avLst/>
              </a:prstGeom>
              <a:blipFill>
                <a:blip r:embed="rId5"/>
                <a:stretch>
                  <a:fillRect l="-2052" t="-2463" r="-1915" b="-689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>
            <a:extLst>
              <a:ext uri="{FF2B5EF4-FFF2-40B4-BE49-F238E27FC236}">
                <a16:creationId xmlns:a16="http://schemas.microsoft.com/office/drawing/2014/main" id="{AE35F0CC-4C26-B25D-7DC6-8C35515BF082}"/>
              </a:ext>
            </a:extLst>
          </p:cNvPr>
          <p:cNvGrpSpPr/>
          <p:nvPr/>
        </p:nvGrpSpPr>
        <p:grpSpPr>
          <a:xfrm>
            <a:off x="8337550" y="4876800"/>
            <a:ext cx="3721100" cy="4782908"/>
            <a:chOff x="8820150" y="4306682"/>
            <a:chExt cx="3721100" cy="478290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8195B33-5468-77F5-104D-50FA1BFA44F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820150" y="4306682"/>
              <a:ext cx="3721100" cy="372110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9139B13-850F-5A03-3675-27F5CD7742DE}"/>
                </a:ext>
              </a:extLst>
            </p:cNvPr>
            <p:cNvSpPr txBox="1"/>
            <p:nvPr/>
          </p:nvSpPr>
          <p:spPr>
            <a:xfrm>
              <a:off x="8820150" y="8248334"/>
              <a:ext cx="2657779" cy="841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3.5 GeV (0.057 </a:t>
              </a:r>
              <a:r>
                <a:rPr kumimoji="0" lang="en-US" sz="24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fm</a:t>
              </a: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)</a:t>
              </a:r>
            </a:p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b="0" dirty="0"/>
                <a:t>Planned</a:t>
              </a: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DE7A1820-FE4B-0671-2FA9-0CC4D516E17C}"/>
              </a:ext>
            </a:extLst>
          </p:cNvPr>
          <p:cNvSpPr txBox="1"/>
          <p:nvPr/>
        </p:nvSpPr>
        <p:spPr>
          <a:xfrm>
            <a:off x="724992" y="8863518"/>
            <a:ext cx="493083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Physical mass ensembles</a:t>
            </a:r>
          </a:p>
        </p:txBody>
      </p:sp>
    </p:spTree>
    <p:extLst>
      <p:ext uri="{BB962C8B-B14F-4D97-AF65-F5344CB8AC3E}">
        <p14:creationId xmlns:p14="http://schemas.microsoft.com/office/powerpoint/2010/main" val="2328181357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5651CA-A1A7-1C3A-9415-215245EA99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55FD23-517D-1B19-0310-C33862117B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92" y="1295400"/>
            <a:ext cx="12225816" cy="4216400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sz="3500" dirty="0"/>
              <a:t>If we can get total SM uncertainty at or below experiment, (10%) new physics searches become interesting</a:t>
            </a:r>
          </a:p>
          <a:p>
            <a:pPr>
              <a:buFont typeface="Wingdings" pitchFamily="2" charset="2"/>
              <a:buChar char="Ø"/>
            </a:pPr>
            <a:r>
              <a:rPr lang="en-US" sz="3500" dirty="0"/>
              <a:t>Compute SMEFT operator matrix elements</a:t>
            </a:r>
          </a:p>
          <a:p>
            <a:pPr marL="0" indent="0">
              <a:buNone/>
            </a:pPr>
            <a:r>
              <a:rPr lang="en-US" sz="3500" dirty="0"/>
              <a:t>              </a:t>
            </a:r>
          </a:p>
          <a:p>
            <a:endParaRPr lang="en-US" sz="35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8CBB96-FCEB-A25A-50DF-F7EE972B406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29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5EDE5AF-C932-AD61-1CE7-5EDC9590D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531" y="427362"/>
            <a:ext cx="11099800" cy="622300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solidFill>
                  <a:schemeClr val="bg2">
                    <a:lumMod val="75000"/>
                  </a:schemeClr>
                </a:solidFill>
              </a:rPr>
              <a:t>Plans and prospects </a:t>
            </a: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[J. Hildebrand]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72BBA0-94D8-7E9A-E99B-464FC180C8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2190" y="3670300"/>
            <a:ext cx="6676696" cy="5600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A8FA9B-5590-8283-7C64-5E906FBBBDFD}"/>
              </a:ext>
            </a:extLst>
          </p:cNvPr>
          <p:cNvSpPr txBox="1"/>
          <p:nvPr/>
        </p:nvSpPr>
        <p:spPr>
          <a:xfrm>
            <a:off x="525914" y="4333061"/>
            <a:ext cx="4772140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rPr>
              <a:t>new four-quark operators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rPr>
              <a:t>but very similar to SM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A654E4-8E1E-684D-5AE3-264D66EB449B}"/>
              </a:ext>
            </a:extLst>
          </p:cNvPr>
          <p:cNvSpPr txBox="1"/>
          <p:nvPr/>
        </p:nvSpPr>
        <p:spPr>
          <a:xfrm>
            <a:off x="525914" y="6060261"/>
            <a:ext cx="4764125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0" dirty="0"/>
              <a:t>(chromo) magnetic dipole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operator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69C6580-70BB-B486-61F5-FD0517DACB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914" y="8270061"/>
            <a:ext cx="2082800" cy="279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C1805A9-F3F3-741C-639A-DD8385ED20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914" y="8686800"/>
            <a:ext cx="4419600" cy="5842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3840FBC-7BB5-7DC3-8B25-4252DFB58C2E}"/>
              </a:ext>
            </a:extLst>
          </p:cNvPr>
          <p:cNvSpPr txBox="1"/>
          <p:nvPr/>
        </p:nvSpPr>
        <p:spPr>
          <a:xfrm>
            <a:off x="7433376" y="616006"/>
            <a:ext cx="4945265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(See talk by J. Aebischer on Friday)</a:t>
            </a:r>
          </a:p>
        </p:txBody>
      </p:sp>
    </p:spTree>
    <p:extLst>
      <p:ext uri="{BB962C8B-B14F-4D97-AF65-F5344CB8AC3E}">
        <p14:creationId xmlns:p14="http://schemas.microsoft.com/office/powerpoint/2010/main" val="114014061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E70C17-3294-E46B-4E35-6F51A5624C0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6A78BC52-7662-5C48-6925-F7F0756419E4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480447" y="2290088"/>
                <a:ext cx="12524353" cy="3771900"/>
              </a:xfrm>
            </p:spPr>
            <p:txBody>
              <a:bodyPr>
                <a:noAutofit/>
              </a:bodyPr>
              <a:lstStyle/>
              <a:p>
                <a:r>
                  <a:rPr lang="en-US" dirty="0"/>
                  <a:t>“Direct” CP violation measured in kaon decays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/>
                  <a:t>Very small in the SM (relative to “indirect CP violation”):</a:t>
                </a:r>
              </a:p>
              <a:p>
                <a:pPr lvl="1"/>
                <a:r>
                  <a:rPr lang="en-US" dirty="0"/>
                  <a:t>Re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=1.66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23</m:t>
                        </m:r>
                      </m:e>
                    </m:d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dirty="0"/>
                  <a:t> (NA48 and </a:t>
                </a:r>
                <a:r>
                  <a:rPr lang="en-US" dirty="0" err="1"/>
                  <a:t>KTeV</a:t>
                </a:r>
                <a:r>
                  <a:rPr lang="en-US" dirty="0"/>
                  <a:t>, discovery in 1999)</a:t>
                </a:r>
              </a:p>
              <a:p>
                <a:r>
                  <a:rPr lang="en-US" dirty="0"/>
                  <a:t>Potentially useful in search for new physics </a:t>
                </a:r>
              </a:p>
            </p:txBody>
          </p:sp>
        </mc:Choice>
        <mc:Fallback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6A78BC52-7662-5C48-6925-F7F0756419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80447" y="2290088"/>
                <a:ext cx="12524353" cy="3771900"/>
              </a:xfrm>
              <a:blipFill>
                <a:blip r:embed="rId2"/>
                <a:stretch>
                  <a:fillRect l="-2330" t="-9732" b="-110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8EE12977-EA48-B735-1C6E-FE16B3F145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9636" y="6637576"/>
            <a:ext cx="7339013" cy="2921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714EE10-DCEA-8EAF-AFDD-945A406DADB0}"/>
              </a:ext>
            </a:extLst>
          </p:cNvPr>
          <p:cNvSpPr txBox="1"/>
          <p:nvPr/>
        </p:nvSpPr>
        <p:spPr>
          <a:xfrm>
            <a:off x="8896747" y="8824476"/>
            <a:ext cx="2883803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0" dirty="0"/>
              <a:t>[RBC/UKQCD 2020]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B7447CD-BFB3-28D1-6B15-65E87B894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531" y="427362"/>
            <a:ext cx="11099800" cy="622300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solidFill>
                  <a:schemeClr val="bg2">
                    <a:lumMod val="75000"/>
                  </a:schemeClr>
                </a:solidFill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1845611333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96595-51B8-FD4D-9BE3-EDDB6C81B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Acknowledgements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87AE68-5412-1548-9044-1DD1DE4F85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SzPct val="100000"/>
            </a:pPr>
            <a:r>
              <a:rPr lang="en-US" dirty="0">
                <a:latin typeface="+mn-lt"/>
                <a:cs typeface="Calibri Light" panose="020F0302020204030204" pitchFamily="34" charset="0"/>
              </a:rPr>
              <a:t>Special thanks to Masaaki Tomii</a:t>
            </a:r>
          </a:p>
          <a:p>
            <a:pPr>
              <a:buSzPct val="100000"/>
            </a:pPr>
            <a:r>
              <a:rPr lang="en-US" dirty="0">
                <a:latin typeface="+mn-lt"/>
                <a:cs typeface="Calibri Light" panose="020F0302020204030204" pitchFamily="34" charset="0"/>
              </a:rPr>
              <a:t>TB partially supported by US Department of Energy (DOE)</a:t>
            </a:r>
          </a:p>
          <a:p>
            <a:pPr>
              <a:buSzPct val="100000"/>
            </a:pPr>
            <a:r>
              <a:rPr lang="en-US" dirty="0">
                <a:latin typeface="+mn-lt"/>
                <a:cs typeface="Calibri Light" panose="020F0302020204030204" pitchFamily="34" charset="0"/>
              </a:rPr>
              <a:t>Computations done on Cori (US DOE, NERSC) and USQCD clusters (BNL, FNAL, </a:t>
            </a:r>
            <a:r>
              <a:rPr lang="en-US" dirty="0" err="1">
                <a:latin typeface="+mn-lt"/>
                <a:cs typeface="Calibri Light" panose="020F0302020204030204" pitchFamily="34" charset="0"/>
              </a:rPr>
              <a:t>JLab</a:t>
            </a:r>
            <a:r>
              <a:rPr lang="en-US" dirty="0">
                <a:latin typeface="+mn-lt"/>
                <a:cs typeface="Calibri Light" panose="020F0302020204030204" pitchFamily="34" charset="0"/>
              </a:rPr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8F0B18-7FA2-FF4D-B6ED-E6E746B97AD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22665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022D7-1541-FA43-6EC4-7A41F0B85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F7EEA1-4D57-C885-6633-1BC8D07172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2E359D-9AAA-BEC5-7071-66A40F9B697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777173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467B06-4826-8A24-8687-744D7C0A7C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316E0-9379-7AB8-36C9-390508FBB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518"/>
            <a:ext cx="11099800" cy="622300"/>
          </a:xfrm>
        </p:spPr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Lattice calculation of the relevant matrix elements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7A6745-289A-BDA1-335A-8A4255587E6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77AEFC-84DB-C8FA-F650-CCFD3E7DB839}"/>
              </a:ext>
            </a:extLst>
          </p:cNvPr>
          <p:cNvSpPr txBox="1"/>
          <p:nvPr/>
        </p:nvSpPr>
        <p:spPr>
          <a:xfrm>
            <a:off x="152400" y="4661711"/>
            <a:ext cx="381000" cy="25648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kumimoji="0" lang="en-US" sz="3200" b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2" indent="0" algn="l"/>
            <a:r>
              <a:rPr kumimoji="0" lang="en-US" sz="32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</a:p>
          <a:p>
            <a:pPr marL="457200" lvl="2" indent="-457200" algn="l">
              <a:buFont typeface="Arial" panose="020B0604020202020204" pitchFamily="34" charset="0"/>
              <a:buChar char="•"/>
            </a:pPr>
            <a:endParaRPr lang="en-US" sz="3200" b="0" dirty="0"/>
          </a:p>
          <a:p>
            <a:pPr lvl="2" indent="0" algn="l"/>
            <a:endParaRPr lang="en-US" sz="3200" b="0" dirty="0"/>
          </a:p>
          <a:p>
            <a:pPr lvl="2" indent="0" algn="l"/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B32C691-1C4B-99C8-B0A2-507700A0D2D9}"/>
              </a:ext>
            </a:extLst>
          </p:cNvPr>
          <p:cNvGrpSpPr/>
          <p:nvPr/>
        </p:nvGrpSpPr>
        <p:grpSpPr>
          <a:xfrm>
            <a:off x="10332" y="7497945"/>
            <a:ext cx="12395200" cy="2145223"/>
            <a:chOff x="304800" y="6800524"/>
            <a:chExt cx="12395200" cy="214522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A9B8026-4893-DE28-E2B1-1A85A0ABC7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46900" y="6800524"/>
              <a:ext cx="5753100" cy="214522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79ED9C2-D370-0FF8-07A0-12A4E60370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4800" y="6839033"/>
              <a:ext cx="6186543" cy="2062181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0E1834B-964C-690F-9434-D0B49032087B}"/>
              </a:ext>
            </a:extLst>
          </p:cNvPr>
          <p:cNvGrpSpPr/>
          <p:nvPr/>
        </p:nvGrpSpPr>
        <p:grpSpPr>
          <a:xfrm>
            <a:off x="533400" y="3998554"/>
            <a:ext cx="11563285" cy="3314700"/>
            <a:chOff x="533400" y="3363123"/>
            <a:chExt cx="11563285" cy="33147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A313003-9F42-8713-6D2C-8031C25CD5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01340" y="3363123"/>
              <a:ext cx="11195345" cy="3314700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6874EBEA-A2E0-EC97-FFB1-A86FFD0D5D8F}"/>
                </a:ext>
              </a:extLst>
            </p:cNvPr>
            <p:cNvSpPr txBox="1"/>
            <p:nvPr/>
          </p:nvSpPr>
          <p:spPr>
            <a:xfrm>
              <a:off x="533400" y="3775018"/>
              <a:ext cx="318998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D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3FD795C-D235-36F1-1729-E678261C534D}"/>
                </a:ext>
              </a:extLst>
            </p:cNvPr>
            <p:cNvSpPr txBox="1"/>
            <p:nvPr/>
          </p:nvSpPr>
          <p:spPr>
            <a:xfrm>
              <a:off x="554665" y="5811713"/>
              <a:ext cx="325410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R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0B9FCAC-A18C-1F13-93E8-C319626A02A3}"/>
                </a:ext>
              </a:extLst>
            </p:cNvPr>
            <p:cNvSpPr txBox="1"/>
            <p:nvPr/>
          </p:nvSpPr>
          <p:spPr>
            <a:xfrm flipH="1">
              <a:off x="3619501" y="3846248"/>
              <a:ext cx="318998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b="0" dirty="0"/>
                <a:t>C</a:t>
              </a: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5EDA774-67DA-64A1-D5B3-AFF45DBD5F31}"/>
                </a:ext>
              </a:extLst>
            </p:cNvPr>
            <p:cNvSpPr txBox="1"/>
            <p:nvPr/>
          </p:nvSpPr>
          <p:spPr>
            <a:xfrm>
              <a:off x="3793427" y="5792726"/>
              <a:ext cx="290144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b="0" dirty="0"/>
                <a:t>V</a:t>
              </a: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E177622-B04B-D921-DCB4-7991797BE72B}"/>
              </a:ext>
            </a:extLst>
          </p:cNvPr>
          <p:cNvGrpSpPr/>
          <p:nvPr/>
        </p:nvGrpSpPr>
        <p:grpSpPr>
          <a:xfrm>
            <a:off x="152400" y="663380"/>
            <a:ext cx="12547600" cy="3633880"/>
            <a:chOff x="152400" y="601388"/>
            <a:chExt cx="12547600" cy="363388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806AE4C5-5E61-FE28-399E-5EFBF8421049}"/>
                    </a:ext>
                  </a:extLst>
                </p:cNvPr>
                <p:cNvSpPr txBox="1"/>
                <p:nvPr/>
              </p:nvSpPr>
              <p:spPr>
                <a:xfrm>
                  <a:off x="152400" y="601388"/>
                  <a:ext cx="12524262" cy="363388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50800" tIns="50800" rIns="50800" bIns="50800" numCol="1" spcCol="38100" rtlCol="0" anchor="ctr">
                  <a:spAutoFit/>
                </a:bodyPr>
                <a:lstStyle/>
                <a:p>
                  <a:pPr marL="457200" marR="0" indent="-457200" algn="l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</a:pPr>
                  <a:r>
                    <a:rPr lang="en-US" sz="3200" b="0" dirty="0"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</a:rPr>
                    <a:t>Two-pion correlation functions with </a:t>
                  </a:r>
                  <a14:m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𝜋𝜋</m:t>
                      </m:r>
                    </m:oMath>
                  </a14:m>
                  <a:r>
                    <a:rPr lang="en-US" sz="3200" b="0" dirty="0"/>
                    <a:t> states from single </a:t>
                  </a:r>
                  <a:r>
                    <a:rPr lang="en-US" sz="3200" b="0" dirty="0" err="1"/>
                    <a:t>pions</a:t>
                  </a:r>
                  <a:r>
                    <a:rPr lang="en-US" sz="3200" b="0" dirty="0"/>
                    <a:t> </a:t>
                  </a:r>
                </a:p>
                <a:p>
                  <a:pPr algn="l"/>
                  <a:r>
                    <a:rPr lang="en-US" sz="3200" b="0" dirty="0"/>
                    <a:t>    with momentum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a14:m>
                  <a:r>
                    <a:rPr lang="en-US" sz="3200" b="0" dirty="0"/>
                    <a:t>(1,0,0)</a:t>
                  </a:r>
                  <a:r>
                    <a:rPr lang="en-US" sz="3200" b="0" i="1" baseline="30000" dirty="0"/>
                    <a:t>T</a:t>
                  </a:r>
                  <a:r>
                    <a:rPr lang="en-US" sz="3200" b="0" dirty="0"/>
                    <a:t>, (1,1,0)</a:t>
                  </a:r>
                  <a:r>
                    <a:rPr lang="en-US" sz="3200" b="0" i="1" baseline="30000" dirty="0"/>
                    <a:t> T</a:t>
                  </a:r>
                  <a:r>
                    <a:rPr lang="en-US" sz="3200" b="0" dirty="0"/>
                    <a:t>, (1,1,1)</a:t>
                  </a:r>
                  <a:r>
                    <a:rPr lang="en-US" sz="3200" b="0" i="1" baseline="30000" dirty="0"/>
                    <a:t> T</a:t>
                  </a:r>
                  <a:r>
                    <a:rPr lang="en-US" sz="3200" b="0" dirty="0"/>
                    <a:t>, and (2,0,0)</a:t>
                  </a:r>
                  <a:r>
                    <a:rPr lang="en-US" sz="3200" b="0" i="1" baseline="30000" dirty="0"/>
                    <a:t> T</a:t>
                  </a:r>
                  <a:r>
                    <a:rPr lang="en-US" sz="3200" b="0" dirty="0"/>
                    <a:t> </a:t>
                  </a:r>
                  <a14:m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 2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</m:oMath>
                  </a14:m>
                  <a:endParaRPr lang="en-US" sz="3200" b="0" dirty="0"/>
                </a:p>
                <a:p>
                  <a:pPr algn="l"/>
                  <a:r>
                    <a:rPr lang="en-US" sz="3200" b="0" dirty="0"/>
                    <a:t>    and </a:t>
                  </a:r>
                  <a14:m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⃗"/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32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acc>
                            <m:accPr>
                              <m:chr m:val="⃗"/>
                              <m:ctrlPr>
                                <a:rPr lang="en-US" sz="32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2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sub>
                        <m:sup/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  <m:acc>
                        <m:accPr>
                          <m:chr m:val="̅"/>
                          <m:ctrlPr>
                            <a:rPr lang="en-US" sz="32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acc>
                            <m:accPr>
                              <m:chr m:val="⃗"/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acc>
                            <m:accPr>
                              <m:chr m:val="⃗"/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sup>
                      </m:sSup>
                    </m:oMath>
                  </a14:m>
                  <a:endParaRPr lang="en-US" sz="3200" b="0" dirty="0"/>
                </a:p>
                <a:p>
                  <a:pPr algn="l"/>
                  <a:endParaRPr lang="en-US" sz="3200" b="0" dirty="0"/>
                </a:p>
                <a:p>
                  <a:pPr marL="457200" marR="0" indent="-457200" algn="l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</a:pPr>
                  <a:r>
                    <a:rPr lang="en-US" sz="3200" b="0" dirty="0">
                      <a:ea typeface="Cambria Math" panose="02040503050406030204" pitchFamily="18" charset="0"/>
                    </a:rPr>
                    <a:t>Scalar </a:t>
                  </a:r>
                  <a14:m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a14:m>
                  <a:r>
                    <a:rPr lang="en-US" sz="3200" b="0" dirty="0"/>
                    <a:t> (and kaon) with (0,0,0).</a:t>
                  </a:r>
                </a:p>
                <a:p>
                  <a:pPr marL="457200" marR="0" indent="-457200" algn="l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</a:pPr>
                  <a:r>
                    <a:rPr lang="en-US" sz="3200" b="0" dirty="0"/>
                    <a:t>Two pion CM energy = 0               </a:t>
                  </a:r>
                  <a:r>
                    <a:rPr lang="en-US" sz="3200" b="0" dirty="0">
                      <a:solidFill>
                        <a:srgbClr val="FF0000"/>
                      </a:solidFill>
                    </a:rPr>
                    <a:t>will need </a:t>
                  </a:r>
                </a:p>
                <a:p>
                  <a:pPr algn="l"/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endParaRP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806AE4C5-5E61-FE28-399E-5EFBF842104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2400" y="601388"/>
                  <a:ext cx="12524262" cy="3633880"/>
                </a:xfrm>
                <a:prstGeom prst="rect">
                  <a:avLst/>
                </a:prstGeom>
                <a:blipFill>
                  <a:blip r:embed="rId6"/>
                  <a:stretch>
                    <a:fillRect l="-1520" t="-1394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C5C29C1-3AC2-20AF-6A06-9A1F78E9032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584070" y="3124841"/>
              <a:ext cx="4115930" cy="5879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70273697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922603-7632-8E64-D46E-7780719D2B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BB215-6814-06EF-0539-CBBB74D81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" y="132894"/>
            <a:ext cx="11099800" cy="622300"/>
          </a:xfrm>
        </p:spPr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Lattice calculation of the relevant matrix elements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19D7CB-929D-676A-ECBC-E8866D379A5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C8FB9C-884C-5997-1C26-1A7CD34E60D5}"/>
              </a:ext>
            </a:extLst>
          </p:cNvPr>
          <p:cNvSpPr txBox="1"/>
          <p:nvPr/>
        </p:nvSpPr>
        <p:spPr>
          <a:xfrm>
            <a:off x="152400" y="4661711"/>
            <a:ext cx="381000" cy="25648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kumimoji="0" lang="en-US" sz="3200" b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2" indent="0" algn="l"/>
            <a:r>
              <a:rPr kumimoji="0" lang="en-US" sz="32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</a:p>
          <a:p>
            <a:pPr marL="457200" lvl="2" indent="-457200" algn="l">
              <a:buFont typeface="Arial" panose="020B0604020202020204" pitchFamily="34" charset="0"/>
              <a:buChar char="•"/>
            </a:pPr>
            <a:endParaRPr lang="en-US" sz="3200" b="0" dirty="0"/>
          </a:p>
          <a:p>
            <a:pPr lvl="2" indent="0" algn="l"/>
            <a:endParaRPr lang="en-US" sz="3200" b="0" dirty="0"/>
          </a:p>
          <a:p>
            <a:pPr lvl="2" indent="0" algn="l"/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BDAED25-B06D-721B-7B05-969E56AF3E38}"/>
              </a:ext>
            </a:extLst>
          </p:cNvPr>
          <p:cNvGrpSpPr/>
          <p:nvPr/>
        </p:nvGrpSpPr>
        <p:grpSpPr>
          <a:xfrm>
            <a:off x="485104" y="4216922"/>
            <a:ext cx="8421488" cy="3276079"/>
            <a:chOff x="1104899" y="1968044"/>
            <a:chExt cx="9044935" cy="382315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2FE2DF8-C4B0-65E8-AEF2-0CD11A3BD3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04899" y="1968044"/>
              <a:ext cx="6258547" cy="382315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E331AB5E-C536-E42D-962A-DC35D990A748}"/>
                    </a:ext>
                  </a:extLst>
                </p:cNvPr>
                <p:cNvSpPr txBox="1"/>
                <p:nvPr/>
              </p:nvSpPr>
              <p:spPr>
                <a:xfrm>
                  <a:off x="8196863" y="2738116"/>
                  <a:ext cx="1952971" cy="71814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4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𝐾</m:t>
                        </m:r>
                        <m:r>
                          <a:rPr kumimoji="0" lang="en-US" sz="4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→</m:t>
                        </m:r>
                        <m:r>
                          <a:rPr kumimoji="0" lang="en-US" sz="4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𝜋𝜋</m:t>
                        </m:r>
                      </m:oMath>
                    </m:oMathPara>
                  </a14:m>
                  <a:endParaRPr kumimoji="0" lang="en-US" sz="4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E331AB5E-C536-E42D-962A-DC35D990A74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96863" y="2738116"/>
                  <a:ext cx="1952971" cy="718145"/>
                </a:xfrm>
                <a:prstGeom prst="rect">
                  <a:avLst/>
                </a:prstGeom>
                <a:blipFill>
                  <a:blip r:embed="rId4"/>
                  <a:stretch>
                    <a:fillRect l="-10417" b="-816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7A5DD42-FB67-00F5-82D9-39A756EBE3BF}"/>
              </a:ext>
            </a:extLst>
          </p:cNvPr>
          <p:cNvGrpSpPr/>
          <p:nvPr/>
        </p:nvGrpSpPr>
        <p:grpSpPr>
          <a:xfrm>
            <a:off x="4155707" y="6674888"/>
            <a:ext cx="8810993" cy="3047418"/>
            <a:chOff x="1935594" y="5702299"/>
            <a:chExt cx="9608706" cy="346690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A4DB718-236A-0051-D8EF-F73B8942F1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02150" y="5702299"/>
              <a:ext cx="7042150" cy="346690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D7E3BB91-EFF4-DE17-8B8F-78AAB0B0DA5A}"/>
                    </a:ext>
                  </a:extLst>
                </p:cNvPr>
                <p:cNvSpPr txBox="1"/>
                <p:nvPr/>
              </p:nvSpPr>
              <p:spPr>
                <a:xfrm>
                  <a:off x="1935594" y="7507221"/>
                  <a:ext cx="1645066" cy="71814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4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𝐾</m:t>
                        </m:r>
                        <m:r>
                          <a:rPr kumimoji="0" lang="en-US" sz="4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→</m:t>
                        </m:r>
                        <m:r>
                          <a:rPr kumimoji="0" lang="en-US" sz="4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𝜎</m:t>
                        </m:r>
                      </m:oMath>
                    </m:oMathPara>
                  </a14:m>
                  <a:endParaRPr kumimoji="0" lang="en-US" sz="4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D7E3BB91-EFF4-DE17-8B8F-78AAB0B0DA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35594" y="7507221"/>
                  <a:ext cx="1645066" cy="718145"/>
                </a:xfrm>
                <a:prstGeom prst="rect">
                  <a:avLst/>
                </a:prstGeom>
                <a:blipFill>
                  <a:blip r:embed="rId6"/>
                  <a:stretch>
                    <a:fillRect l="-12605" b="-784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7C597A4-1091-FF81-B548-E9486B8C49BA}"/>
              </a:ext>
            </a:extLst>
          </p:cNvPr>
          <p:cNvGrpSpPr/>
          <p:nvPr/>
        </p:nvGrpSpPr>
        <p:grpSpPr>
          <a:xfrm>
            <a:off x="342900" y="837253"/>
            <a:ext cx="9518631" cy="3057247"/>
            <a:chOff x="994013" y="1033990"/>
            <a:chExt cx="9518631" cy="305724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9AC0DED-E67D-9683-14DC-14B2B156575A}"/>
                </a:ext>
              </a:extLst>
            </p:cNvPr>
            <p:cNvSpPr txBox="1"/>
            <p:nvPr/>
          </p:nvSpPr>
          <p:spPr>
            <a:xfrm>
              <a:off x="994013" y="1033990"/>
              <a:ext cx="9518631" cy="30572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457200" marR="0" indent="-45720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Contractions for three-point correlation functions</a:t>
              </a:r>
            </a:p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3200" b="0" dirty="0"/>
                <a:t>    (can have different spin and color contractions)</a:t>
              </a:r>
            </a:p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3200" b="0" dirty="0"/>
            </a:p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3200" b="0" dirty="0"/>
            </a:p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3200" b="0" dirty="0"/>
            </a:p>
            <a:p>
              <a:pPr marL="457200" marR="0" indent="-45720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kumimoji="0" lang="en-US" sz="3200" b="0" i="1" u="none" strike="noStrike" cap="none" spc="0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O</a:t>
              </a:r>
              <a:r>
                <a:rPr kumimoji="0" lang="en-US" sz="3200" b="0" i="1" u="none" strike="noStrike" cap="none" spc="0" normalizeH="0" baseline="-2500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a</a:t>
              </a:r>
              <a:r>
                <a:rPr kumimoji="0" lang="en-US" sz="3200" b="0" i="1" u="none" strike="noStrike" cap="none" spc="0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</a:t>
              </a:r>
              <a:r>
                <a:rPr lang="en-US" sz="3200" b="0" dirty="0"/>
                <a:t>are s</a:t>
              </a:r>
              <a:r>
                <a:rPr kumimoji="0" lang="en-US" sz="3200" b="0" i="0" u="none" strike="noStrike" cap="none" spc="0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ame</a:t>
              </a:r>
              <a:r>
                <a: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two-pion operators as before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0C600BE-8C06-E664-2E5C-C59DF14025C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68283" y="2499833"/>
              <a:ext cx="5998393" cy="5292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6874034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04E2E9-8662-D41C-B440-3990293D7F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57995-2808-2813-2C02-92BA12654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" y="132894"/>
            <a:ext cx="11099800" cy="622300"/>
          </a:xfrm>
        </p:spPr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Lattice calculation of the relevant matrix elements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8DABB6-4C97-B151-161D-AEA78FDBD24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34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2B8A83-C7F4-6E4F-71F3-35000296E326}"/>
              </a:ext>
            </a:extLst>
          </p:cNvPr>
          <p:cNvSpPr txBox="1"/>
          <p:nvPr/>
        </p:nvSpPr>
        <p:spPr>
          <a:xfrm>
            <a:off x="152400" y="4661711"/>
            <a:ext cx="381000" cy="25648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kumimoji="0" lang="en-US" sz="3200" b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2" indent="0" algn="l"/>
            <a:r>
              <a:rPr kumimoji="0" lang="en-US" sz="32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</a:p>
          <a:p>
            <a:pPr marL="457200" lvl="2" indent="-457200" algn="l">
              <a:buFont typeface="Arial" panose="020B0604020202020204" pitchFamily="34" charset="0"/>
              <a:buChar char="•"/>
            </a:pPr>
            <a:endParaRPr lang="en-US" sz="3200" b="0" dirty="0"/>
          </a:p>
          <a:p>
            <a:pPr lvl="2" indent="0" algn="l"/>
            <a:endParaRPr lang="en-US" sz="3200" b="0" dirty="0"/>
          </a:p>
          <a:p>
            <a:pPr lvl="2" indent="0" algn="l"/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B3B32C-5F2B-18F8-F4E2-7E8EFEA43890}"/>
              </a:ext>
            </a:extLst>
          </p:cNvPr>
          <p:cNvSpPr txBox="1"/>
          <p:nvPr/>
        </p:nvSpPr>
        <p:spPr>
          <a:xfrm>
            <a:off x="817186" y="6594495"/>
            <a:ext cx="10265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8DC99D1-D209-9823-7521-BBD9C5614EC6}"/>
              </a:ext>
            </a:extLst>
          </p:cNvPr>
          <p:cNvGrpSpPr/>
          <p:nvPr/>
        </p:nvGrpSpPr>
        <p:grpSpPr>
          <a:xfrm>
            <a:off x="122333" y="978873"/>
            <a:ext cx="11262122" cy="2564805"/>
            <a:chOff x="96933" y="508973"/>
            <a:chExt cx="11262122" cy="256480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D9392231-FF49-C63E-0E56-037EEDA3E7C9}"/>
                    </a:ext>
                  </a:extLst>
                </p:cNvPr>
                <p:cNvSpPr txBox="1"/>
                <p:nvPr/>
              </p:nvSpPr>
              <p:spPr>
                <a:xfrm>
                  <a:off x="96933" y="508973"/>
                  <a:ext cx="11262122" cy="256480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50800" tIns="50800" rIns="50800" bIns="50800" numCol="1" spcCol="38100" rtlCol="0" anchor="ctr">
                  <a:spAutoFit/>
                </a:bodyPr>
                <a:lstStyle/>
                <a:p>
                  <a:pPr marL="457200" indent="-457200" algn="l">
                    <a:buFont typeface="Arial" panose="020B0604020202020204" pitchFamily="34" charset="0"/>
                    <a:buChar char="•"/>
                  </a:pPr>
                  <a:r>
                    <a:rPr kumimoji="0" lang="en-US" sz="32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Contractions for three-point </a:t>
                  </a:r>
                  <a:r>
                    <a:rPr lang="en-US" sz="3200" b="0" dirty="0"/>
                    <a:t>correlation functions for </a:t>
                  </a:r>
                </a:p>
                <a:p>
                  <a:pPr algn="l"/>
                  <a:r>
                    <a:rPr lang="en-US" sz="3200" b="0" dirty="0"/>
                    <a:t>    power-divergent           </a:t>
                  </a:r>
                  <a:r>
                    <a:rPr lang="en-US" sz="3200" b="0" dirty="0">
                      <a:solidFill>
                        <a:srgbClr val="FF0000"/>
                      </a:solidFill>
                    </a:rPr>
                    <a:t>lower-dimension operator mixing </a:t>
                  </a:r>
                </a:p>
                <a:p>
                  <a:pPr algn="l"/>
                  <a:r>
                    <a:rPr lang="en-US" sz="3200" b="0" dirty="0">
                      <a:solidFill>
                        <a:srgbClr val="FF0000"/>
                      </a:solidFill>
                    </a:rPr>
                    <a:t>    </a:t>
                  </a:r>
                  <a:r>
                    <a:rPr lang="en-US" sz="3200" b="0" dirty="0"/>
                    <a:t>(can have different spin and color contractions) if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𝜋𝜋</m:t>
                          </m:r>
                        </m:sub>
                      </m:sSub>
                    </m:oMath>
                  </a14:m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endParaRPr>
                </a:p>
                <a:p>
                  <a:pPr marL="457200" indent="-457200" algn="l">
                    <a:buFont typeface="Arial" panose="020B0604020202020204" pitchFamily="34" charset="0"/>
                    <a:buChar char="•"/>
                  </a:pPr>
                  <a:endParaRPr lang="en-US" sz="3200" b="0" dirty="0"/>
                </a:p>
                <a:p>
                  <a:pPr marL="457200" indent="-457200" algn="l">
                    <a:buFont typeface="Arial" panose="020B0604020202020204" pitchFamily="34" charset="0"/>
                    <a:buChar char="•"/>
                  </a:pPr>
                  <a:r>
                    <a:rPr lang="en-US" sz="3200" b="0" dirty="0"/>
                    <a:t>Subtract matrix elements of</a:t>
                  </a:r>
                  <a:r>
                    <a:rPr kumimoji="0" lang="en-US" sz="3200" b="0" u="none" strike="noStrike" cap="none" spc="0" normalizeH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 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3200" b="0" i="1" u="none" strike="noStrike" cap="none" spc="0" normalizeH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Helvetica Neue"/>
                              <a:cs typeface="Helvetica Neue"/>
                              <a:sym typeface="Helvetica Neue"/>
                            </a:rPr>
                          </m:ctrlPr>
                        </m:accPr>
                        <m:e>
                          <m:r>
                            <a:rPr kumimoji="0" lang="en-US" sz="3200" b="0" i="1" u="none" strike="noStrike" cap="none" spc="0" normalizeH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Helvetica Neue"/>
                              <a:cs typeface="Helvetica Neue"/>
                              <a:sym typeface="Helvetica Neue"/>
                            </a:rPr>
                            <m:t>𝑠</m:t>
                          </m:r>
                        </m:e>
                      </m:acc>
                      <m:sSub>
                        <m:sSubPr>
                          <m:ctrlPr>
                            <a:rPr kumimoji="0" lang="en-US" sz="3200" b="0" i="1" u="none" strike="noStrike" cap="none" spc="0" normalizeH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Helvetica Neue"/>
                              <a:cs typeface="Helvetica Neue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US" sz="3200" b="0" i="1" u="none" strike="noStrike" cap="none" spc="0" normalizeH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 Neue"/>
                            </a:rPr>
                            <m:t>𝛾</m:t>
                          </m:r>
                        </m:e>
                        <m:sub>
                          <m:r>
                            <a:rPr kumimoji="0" lang="en-US" sz="3200" b="0" i="1" u="none" strike="noStrike" cap="none" spc="0" normalizeH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Helvetica Neue"/>
                              <a:cs typeface="Helvetica Neue"/>
                              <a:sym typeface="Helvetica Neue"/>
                            </a:rPr>
                            <m:t>5</m:t>
                          </m:r>
                        </m:sub>
                      </m:sSub>
                      <m:r>
                        <a:rPr kumimoji="0" lang="en-US" sz="3200" b="0" i="1" u="none" strike="noStrike" cap="none" spc="0" normalizeH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Helvetica Neue"/>
                          <a:cs typeface="Helvetica Neue"/>
                          <a:sym typeface="Helvetica Neue"/>
                        </a:rPr>
                        <m:t>𝑑</m:t>
                      </m:r>
                    </m:oMath>
                  </a14:m>
                  <a:r>
                    <a:rPr kumimoji="0" lang="en-US" sz="32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 </a:t>
                  </a:r>
                  <a:r>
                    <a:rPr lang="en-US" sz="3200" b="0" dirty="0"/>
                    <a:t>bilinear operator</a:t>
                  </a: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endParaRP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D9392231-FF49-C63E-0E56-037EEDA3E7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933" y="508973"/>
                  <a:ext cx="11262122" cy="2564805"/>
                </a:xfrm>
                <a:prstGeom prst="rect">
                  <a:avLst/>
                </a:prstGeom>
                <a:blipFill>
                  <a:blip r:embed="rId3"/>
                  <a:stretch>
                    <a:fillRect l="-1577" t="-2475" b="-7426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8447BE67-F195-D923-D05F-9C094600682C}"/>
                    </a:ext>
                  </a:extLst>
                </p:cNvPr>
                <p:cNvSpPr txBox="1"/>
                <p:nvPr/>
              </p:nvSpPr>
              <p:spPr>
                <a:xfrm>
                  <a:off x="3725458" y="1040345"/>
                  <a:ext cx="897490" cy="49103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0" tIns="0" rIns="0" bIns="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 xmlns:m="http://schemas.openxmlformats.org/officeDocument/2006/math">
                      <m:sSup>
                        <m:sSupPr>
                          <m:ctrlP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Helvetica Neue"/>
                              <a:cs typeface="Helvetica Neue"/>
                              <a:sym typeface="Helvetica Neue"/>
                            </a:rPr>
                          </m:ctrlPr>
                        </m:sSupPr>
                        <m:e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Helvetica Neue"/>
                              <a:cs typeface="Helvetica Neue"/>
                              <a:sym typeface="Helvetica Neue"/>
                            </a:rPr>
                            <m:t>(</m:t>
                          </m:r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Helvetica Neue"/>
                              <a:cs typeface="Helvetica Neue"/>
                              <a:sym typeface="Helvetica Neue"/>
                            </a:rPr>
                            <m:t>𝑎</m:t>
                          </m:r>
                        </m:e>
                        <m:sup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Helvetica Neue"/>
                              <a:cs typeface="Helvetica Neue"/>
                              <a:sym typeface="Helvetica Neue"/>
                            </a:rPr>
                            <m:t>−2</m:t>
                          </m:r>
                        </m:sup>
                      </m:sSup>
                    </m:oMath>
                  </a14:m>
                  <a:r>
                    <a:rPr kumimoji="0" lang="en-US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ea typeface="Helvetica Neue"/>
                      <a:cs typeface="Helvetica Neue"/>
                      <a:sym typeface="Helvetica Neue"/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8447BE67-F195-D923-D05F-9C094600682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25458" y="1040345"/>
                  <a:ext cx="897490" cy="491032"/>
                </a:xfrm>
                <a:prstGeom prst="rect">
                  <a:avLst/>
                </a:prstGeom>
                <a:blipFill>
                  <a:blip r:embed="rId4"/>
                  <a:stretch>
                    <a:fillRect l="-20833" t="-2564" r="-19444" b="-38462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D15FEEA-A1DD-3025-C59F-CDE8FD9DE611}"/>
              </a:ext>
            </a:extLst>
          </p:cNvPr>
          <p:cNvGrpSpPr/>
          <p:nvPr/>
        </p:nvGrpSpPr>
        <p:grpSpPr>
          <a:xfrm>
            <a:off x="589205" y="4078194"/>
            <a:ext cx="9658284" cy="2043206"/>
            <a:chOff x="589205" y="3176494"/>
            <a:chExt cx="9658284" cy="204320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FA1096D-8DDC-ADDD-AFCC-A974245D5D1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9205" y="3176494"/>
              <a:ext cx="7410676" cy="204320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19C63B60-C7FB-BF4B-3BBB-900EFDFED63B}"/>
                    </a:ext>
                  </a:extLst>
                </p:cNvPr>
                <p:cNvSpPr txBox="1"/>
                <p:nvPr/>
              </p:nvSpPr>
              <p:spPr>
                <a:xfrm>
                  <a:off x="8294518" y="3479952"/>
                  <a:ext cx="1952971" cy="71814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4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𝐾</m:t>
                        </m:r>
                        <m:r>
                          <a:rPr kumimoji="0" lang="en-US" sz="4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→</m:t>
                        </m:r>
                        <m:r>
                          <a:rPr kumimoji="0" lang="en-US" sz="4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𝜋𝜋</m:t>
                        </m:r>
                      </m:oMath>
                    </m:oMathPara>
                  </a14:m>
                  <a:endParaRPr kumimoji="0" lang="en-US" sz="4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19C63B60-C7FB-BF4B-3BBB-900EFDFED6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94518" y="3479952"/>
                  <a:ext cx="1952971" cy="718145"/>
                </a:xfrm>
                <a:prstGeom prst="rect">
                  <a:avLst/>
                </a:prstGeom>
                <a:blipFill>
                  <a:blip r:embed="rId6"/>
                  <a:stretch>
                    <a:fillRect l="-5844" b="-1754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950FA43-7333-5552-2F80-05A070CDB034}"/>
              </a:ext>
            </a:extLst>
          </p:cNvPr>
          <p:cNvGrpSpPr/>
          <p:nvPr/>
        </p:nvGrpSpPr>
        <p:grpSpPr>
          <a:xfrm>
            <a:off x="2721261" y="7241317"/>
            <a:ext cx="10032782" cy="1409916"/>
            <a:chOff x="2137061" y="6428517"/>
            <a:chExt cx="10032782" cy="140991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8FEDBCF-AD23-7010-7955-A2CBD628AC9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168570" y="6428517"/>
              <a:ext cx="8001273" cy="140991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97D4DE5-7468-118D-560E-05476DC3B223}"/>
                    </a:ext>
                  </a:extLst>
                </p:cNvPr>
                <p:cNvSpPr txBox="1"/>
                <p:nvPr/>
              </p:nvSpPr>
              <p:spPr>
                <a:xfrm>
                  <a:off x="2137061" y="6774402"/>
                  <a:ext cx="1645066" cy="71814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4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𝐾</m:t>
                        </m:r>
                        <m:r>
                          <a:rPr kumimoji="0" lang="en-US" sz="4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→</m:t>
                        </m:r>
                        <m:r>
                          <a:rPr kumimoji="0" lang="en-US" sz="4000" b="0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𝜎</m:t>
                        </m:r>
                      </m:oMath>
                    </m:oMathPara>
                  </a14:m>
                  <a:endParaRPr kumimoji="0" lang="en-US" sz="4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97D4DE5-7468-118D-560E-05476DC3B2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37061" y="6774402"/>
                  <a:ext cx="1645066" cy="718145"/>
                </a:xfrm>
                <a:prstGeom prst="rect">
                  <a:avLst/>
                </a:prstGeom>
                <a:blipFill>
                  <a:blip r:embed="rId8"/>
                  <a:stretch>
                    <a:fillRect l="-7692" b="-1754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3529348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8A2DD0-C5E8-2C76-1D44-DDC9F406A3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112DD-65D0-5A93-DC4C-B7E0E6D4B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4382"/>
            <a:ext cx="11099800" cy="622300"/>
          </a:xfrm>
        </p:spPr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Lattice calculation of the relevant matrix elements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740EC7-D0DF-1DCA-8168-0CF92F71928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35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FBBF55-B19A-0CBB-CC37-6D324A6CD0E5}"/>
              </a:ext>
            </a:extLst>
          </p:cNvPr>
          <p:cNvSpPr txBox="1"/>
          <p:nvPr/>
        </p:nvSpPr>
        <p:spPr>
          <a:xfrm>
            <a:off x="152400" y="4661711"/>
            <a:ext cx="381000" cy="25648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kumimoji="0" lang="en-US" sz="3200" b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2" indent="0" algn="l"/>
            <a:r>
              <a:rPr kumimoji="0" lang="en-US" sz="32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</a:p>
          <a:p>
            <a:pPr marL="457200" lvl="2" indent="-457200" algn="l">
              <a:buFont typeface="Arial" panose="020B0604020202020204" pitchFamily="34" charset="0"/>
              <a:buChar char="•"/>
            </a:pPr>
            <a:endParaRPr lang="en-US" sz="3200" b="0" dirty="0"/>
          </a:p>
          <a:p>
            <a:pPr lvl="2" indent="0" algn="l"/>
            <a:endParaRPr lang="en-US" sz="3200" b="0" dirty="0"/>
          </a:p>
          <a:p>
            <a:pPr lvl="2" indent="0" algn="l"/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C3AEF2-5C0A-A123-3ECB-EE6F564589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843" y="973638"/>
            <a:ext cx="9428957" cy="33911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294FA2-EFB5-9CC6-C5E3-605BAFEE6F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1006" y="4717828"/>
            <a:ext cx="4714479" cy="342112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EF358A6-076D-68E8-7773-DCE26336E3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5485" y="4717828"/>
            <a:ext cx="4589315" cy="342112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24C8F18-E25E-C2F0-9FBB-D5C8D6149A84}"/>
              </a:ext>
            </a:extLst>
          </p:cNvPr>
          <p:cNvSpPr txBox="1"/>
          <p:nvPr/>
        </p:nvSpPr>
        <p:spPr>
          <a:xfrm>
            <a:off x="218447" y="8492028"/>
            <a:ext cx="912108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M</a:t>
            </a:r>
            <a:r>
              <a:rPr lang="en-US" sz="3200" b="0" baseline="-25000" dirty="0"/>
              <a:t>02</a:t>
            </a:r>
            <a:r>
              <a:rPr kumimoji="0" lang="en-US" sz="32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and M</a:t>
            </a:r>
            <a:r>
              <a:rPr kumimoji="0" lang="en-US" sz="3200" b="0" i="0" u="none" strike="noStrike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06</a:t>
            </a:r>
            <a:r>
              <a:rPr kumimoji="0" lang="en-US" sz="32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, dominant contributions to Re, </a:t>
            </a:r>
            <a:r>
              <a:rPr kumimoji="0" lang="en-US" sz="3200" b="0" i="0" u="none" strike="noStrike" cap="none" spc="0" normalizeH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Im</a:t>
            </a:r>
            <a:r>
              <a:rPr kumimoji="0" lang="en-US" sz="32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A</a:t>
            </a:r>
            <a:r>
              <a:rPr kumimoji="0" lang="en-US" sz="3200" b="0" i="0" u="none" strike="noStrike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76B81F-E543-3C2B-AB98-F979B3DD14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2634" y="228277"/>
            <a:ext cx="4966944" cy="43826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2398BA07-E6EA-376D-31F5-8005F78D3C3C}"/>
              </a:ext>
            </a:extLst>
          </p:cNvPr>
          <p:cNvGrpSpPr/>
          <p:nvPr/>
        </p:nvGrpSpPr>
        <p:grpSpPr>
          <a:xfrm>
            <a:off x="118355" y="2308104"/>
            <a:ext cx="3406382" cy="4410257"/>
            <a:chOff x="118355" y="2308104"/>
            <a:chExt cx="3406382" cy="441025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01F6FA1-7EF9-4911-3C81-4A2851F025F0}"/>
                </a:ext>
              </a:extLst>
            </p:cNvPr>
            <p:cNvGrpSpPr/>
            <p:nvPr/>
          </p:nvGrpSpPr>
          <p:grpSpPr>
            <a:xfrm>
              <a:off x="243847" y="3785596"/>
              <a:ext cx="3265193" cy="1272157"/>
              <a:chOff x="260321" y="2075438"/>
              <a:chExt cx="3265193" cy="1272157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FBE11D8-4AEF-7176-B1BE-23C82329B464}"/>
                  </a:ext>
                </a:extLst>
              </p:cNvPr>
              <p:cNvSpPr txBox="1"/>
              <p:nvPr/>
            </p:nvSpPr>
            <p:spPr>
              <a:xfrm>
                <a:off x="273021" y="2075438"/>
                <a:ext cx="3252493" cy="471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b="0" i="1" dirty="0"/>
                  <a:t>t</a:t>
                </a:r>
                <a:r>
                  <a:rPr kumimoji="0" lang="en-US" sz="2400" b="0" u="none" strike="noStrike" cap="none" spc="0" normalizeH="0" baseline="-25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1</a:t>
                </a:r>
                <a:r>
                  <a:rPr kumimoji="0" lang="en-US" sz="2400" b="0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  kaon-op separation</a:t>
                </a:r>
                <a:endParaRPr kumimoji="0" lang="en-US" sz="2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4E90FB4A-3339-D669-299D-8D1455A3C55C}"/>
                      </a:ext>
                    </a:extLst>
                  </p:cNvPr>
                  <p:cNvSpPr txBox="1"/>
                  <p:nvPr/>
                </p:nvSpPr>
                <p:spPr>
                  <a:xfrm>
                    <a:off x="260321" y="2875671"/>
                    <a:ext cx="3206199" cy="471924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50800" tIns="50800" rIns="50800" bIns="50800" numCol="1" spcCol="38100" rtlCol="0" anchor="ctr">
                    <a:spAutoFit/>
                  </a:bodyPr>
                  <a:lstStyle/>
                  <a:p>
                    <a:pPr marL="0" marR="0" indent="0" algn="l" defTabSz="5842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b="0" i="1" dirty="0"/>
                      <a:t>t</a:t>
                    </a:r>
                    <a:r>
                      <a:rPr lang="en-US" b="0" i="1" baseline="-25000" dirty="0"/>
                      <a:t>2</a:t>
                    </a:r>
                    <a:r>
                      <a:rPr kumimoji="0" lang="en-US" sz="2400" b="0" u="none" strike="noStrike" cap="none" spc="0" normalizeH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Helvetica Neue"/>
                        <a:ea typeface="Helvetica Neue"/>
                        <a:cs typeface="Helvetica Neue"/>
                        <a:sym typeface="Helvetica Neue"/>
                      </a:rPr>
                      <a:t>  op-</a:t>
                    </a:r>
                    <a14:m>
                      <m:oMath xmlns:m="http://schemas.openxmlformats.org/officeDocument/2006/math">
                        <m:r>
                          <a:rPr kumimoji="0" lang="en-US" sz="2400" b="0" i="1" u="none" strike="noStrike" cap="none" spc="0" normalizeH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𝜋𝜋</m:t>
                        </m:r>
                      </m:oMath>
                    </a14:m>
                    <a:r>
                      <a:rPr kumimoji="0" lang="en-US" sz="2400" b="0" u="none" strike="noStrike" cap="none" spc="0" normalizeH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Helvetica Neue"/>
                        <a:ea typeface="Helvetica Neue"/>
                        <a:cs typeface="Helvetica Neue"/>
                        <a:sym typeface="Helvetica Neue"/>
                      </a:rPr>
                      <a:t>     separation</a:t>
                    </a:r>
                    <a:endParaRPr kumimoji="0" lang="en-US" sz="2400" b="0" i="1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endParaRPr>
                  </a:p>
                </p:txBody>
              </p:sp>
            </mc:Choice>
            <mc:Fallback xmlns="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4E90FB4A-3339-D669-299D-8D1455A3C55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0321" y="2875671"/>
                    <a:ext cx="3206199" cy="471924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4348" t="-10256" r="-3162" b="-25641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D518051-1D3C-29B1-3415-68578646BB1D}"/>
                </a:ext>
              </a:extLst>
            </p:cNvPr>
            <p:cNvSpPr txBox="1"/>
            <p:nvPr/>
          </p:nvSpPr>
          <p:spPr>
            <a:xfrm>
              <a:off x="118355" y="2308104"/>
              <a:ext cx="3406382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Effective matrix element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EFA3B65-AB24-0D79-B334-A30B987B3E76}"/>
                </a:ext>
              </a:extLst>
            </p:cNvPr>
            <p:cNvSpPr txBox="1"/>
            <p:nvPr/>
          </p:nvSpPr>
          <p:spPr>
            <a:xfrm>
              <a:off x="169461" y="6246437"/>
              <a:ext cx="3196388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matrix element from fit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5588E126-C385-38C1-31E8-6976AFCCCF73}"/>
              </a:ext>
            </a:extLst>
          </p:cNvPr>
          <p:cNvSpPr txBox="1"/>
          <p:nvPr/>
        </p:nvSpPr>
        <p:spPr>
          <a:xfrm>
            <a:off x="-232474" y="510334"/>
            <a:ext cx="3967566" cy="584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Ground state ME’s</a:t>
            </a: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77276939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AD2032-DBD1-7D22-DEA0-A1C9334DFE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C4C4797-C511-8B5F-3506-0612EAF4F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3600" y="4876800"/>
            <a:ext cx="4887995" cy="347359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C8C3F96-875D-3E8E-362D-8E7E8B12AC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2343" y="4809091"/>
            <a:ext cx="4777060" cy="342112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B80B774-C96F-0B06-5B79-9D42247CEC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9691" y="1049662"/>
            <a:ext cx="9425109" cy="34517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03E1482-D3F8-B817-3FA9-7E140CCEB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" y="132894"/>
            <a:ext cx="11099800" cy="622300"/>
          </a:xfrm>
        </p:spPr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Lattice calculation of the relevant matrix elements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3B2EB5-8C36-D804-2401-5938A74357A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36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F3486D-13B8-122B-4AF8-6A45BFE28D2B}"/>
              </a:ext>
            </a:extLst>
          </p:cNvPr>
          <p:cNvSpPr txBox="1"/>
          <p:nvPr/>
        </p:nvSpPr>
        <p:spPr>
          <a:xfrm>
            <a:off x="152400" y="4661711"/>
            <a:ext cx="381000" cy="25648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kumimoji="0" lang="en-US" sz="3200" b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2" indent="0" algn="l"/>
            <a:r>
              <a:rPr kumimoji="0" lang="en-US" sz="32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</a:p>
          <a:p>
            <a:pPr marL="457200" lvl="2" indent="-457200" algn="l">
              <a:buFont typeface="Arial" panose="020B0604020202020204" pitchFamily="34" charset="0"/>
              <a:buChar char="•"/>
            </a:pPr>
            <a:endParaRPr lang="en-US" sz="3200" b="0" dirty="0"/>
          </a:p>
          <a:p>
            <a:pPr lvl="2" indent="0" algn="l"/>
            <a:endParaRPr lang="en-US" sz="3200" b="0" dirty="0"/>
          </a:p>
          <a:p>
            <a:pPr lvl="2" indent="0" algn="l"/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160893-0A97-A52F-E1F6-0C882C2353DB}"/>
              </a:ext>
            </a:extLst>
          </p:cNvPr>
          <p:cNvSpPr txBox="1"/>
          <p:nvPr/>
        </p:nvSpPr>
        <p:spPr>
          <a:xfrm>
            <a:off x="-50800" y="8640164"/>
            <a:ext cx="9157956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3200" b="0" dirty="0"/>
              <a:t>M</a:t>
            </a:r>
            <a:r>
              <a:rPr lang="en-US" sz="3200" b="0" baseline="-25000" dirty="0"/>
              <a:t>1,2</a:t>
            </a:r>
            <a:r>
              <a:rPr lang="en-US" sz="3200" b="0" dirty="0"/>
              <a:t> and M</a:t>
            </a:r>
            <a:r>
              <a:rPr lang="en-US" sz="3200" b="0" baseline="-25000" dirty="0"/>
              <a:t>1,6</a:t>
            </a:r>
            <a:r>
              <a:rPr lang="en-US" sz="3200" b="0" dirty="0"/>
              <a:t> dominant contributions to Re, </a:t>
            </a:r>
            <a:r>
              <a:rPr lang="en-US" sz="3200" b="0" dirty="0" err="1"/>
              <a:t>Im</a:t>
            </a:r>
            <a:r>
              <a:rPr lang="en-US" sz="3200" b="0" dirty="0"/>
              <a:t> A</a:t>
            </a:r>
            <a:r>
              <a:rPr lang="en-US" sz="3200" b="0" baseline="-25000" dirty="0"/>
              <a:t>0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9D5C811-40CA-36AC-DB49-28D06553A77D}"/>
              </a:ext>
            </a:extLst>
          </p:cNvPr>
          <p:cNvGrpSpPr/>
          <p:nvPr/>
        </p:nvGrpSpPr>
        <p:grpSpPr>
          <a:xfrm>
            <a:off x="118355" y="2308104"/>
            <a:ext cx="3406382" cy="4410257"/>
            <a:chOff x="118355" y="2308104"/>
            <a:chExt cx="3406382" cy="441025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72761EC-0149-DFC7-9CCD-14E4EEE29B85}"/>
                </a:ext>
              </a:extLst>
            </p:cNvPr>
            <p:cNvGrpSpPr/>
            <p:nvPr/>
          </p:nvGrpSpPr>
          <p:grpSpPr>
            <a:xfrm>
              <a:off x="243847" y="3785596"/>
              <a:ext cx="3265193" cy="1272157"/>
              <a:chOff x="260321" y="2075438"/>
              <a:chExt cx="3265193" cy="1272157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2B84FFB-ABCC-A8BB-A8B0-DA28F54BAF75}"/>
                  </a:ext>
                </a:extLst>
              </p:cNvPr>
              <p:cNvSpPr txBox="1"/>
              <p:nvPr/>
            </p:nvSpPr>
            <p:spPr>
              <a:xfrm>
                <a:off x="273021" y="2075438"/>
                <a:ext cx="3252493" cy="471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b="0" i="1" dirty="0"/>
                  <a:t>t</a:t>
                </a:r>
                <a:r>
                  <a:rPr kumimoji="0" lang="en-US" sz="2400" b="0" u="none" strike="noStrike" cap="none" spc="0" normalizeH="0" baseline="-25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1</a:t>
                </a:r>
                <a:r>
                  <a:rPr kumimoji="0" lang="en-US" sz="2400" b="0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  kaon-op separation</a:t>
                </a:r>
                <a:endParaRPr kumimoji="0" lang="en-US" sz="2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C96DFA5A-73D6-5803-B4B3-425B6F156E74}"/>
                      </a:ext>
                    </a:extLst>
                  </p:cNvPr>
                  <p:cNvSpPr txBox="1"/>
                  <p:nvPr/>
                </p:nvSpPr>
                <p:spPr>
                  <a:xfrm>
                    <a:off x="260321" y="2875671"/>
                    <a:ext cx="3206199" cy="471924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50800" tIns="50800" rIns="50800" bIns="50800" numCol="1" spcCol="38100" rtlCol="0" anchor="ctr">
                    <a:spAutoFit/>
                  </a:bodyPr>
                  <a:lstStyle/>
                  <a:p>
                    <a:pPr marL="0" marR="0" indent="0" algn="l" defTabSz="5842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b="0" i="1" dirty="0"/>
                      <a:t>t</a:t>
                    </a:r>
                    <a:r>
                      <a:rPr lang="en-US" b="0" i="1" baseline="-25000" dirty="0"/>
                      <a:t>2</a:t>
                    </a:r>
                    <a:r>
                      <a:rPr kumimoji="0" lang="en-US" sz="2400" b="0" u="none" strike="noStrike" cap="none" spc="0" normalizeH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Helvetica Neue"/>
                        <a:ea typeface="Helvetica Neue"/>
                        <a:cs typeface="Helvetica Neue"/>
                        <a:sym typeface="Helvetica Neue"/>
                      </a:rPr>
                      <a:t>  op-</a:t>
                    </a:r>
                    <a14:m>
                      <m:oMath xmlns:m="http://schemas.openxmlformats.org/officeDocument/2006/math">
                        <m:r>
                          <a:rPr kumimoji="0" lang="en-US" sz="2400" b="0" i="1" u="none" strike="noStrike" cap="none" spc="0" normalizeH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Helvetica Neue"/>
                          </a:rPr>
                          <m:t>𝜋𝜋</m:t>
                        </m:r>
                      </m:oMath>
                    </a14:m>
                    <a:r>
                      <a:rPr kumimoji="0" lang="en-US" sz="2400" b="0" u="none" strike="noStrike" cap="none" spc="0" normalizeH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Helvetica Neue"/>
                        <a:ea typeface="Helvetica Neue"/>
                        <a:cs typeface="Helvetica Neue"/>
                        <a:sym typeface="Helvetica Neue"/>
                      </a:rPr>
                      <a:t>     separation</a:t>
                    </a:r>
                    <a:endParaRPr kumimoji="0" lang="en-US" sz="2400" b="0" i="1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endParaRPr>
                  </a:p>
                </p:txBody>
              </p:sp>
            </mc:Choice>
            <mc:Fallback xmlns="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C96DFA5A-73D6-5803-B4B3-425B6F156E7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0321" y="2875671"/>
                    <a:ext cx="3206199" cy="471924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4348" t="-10256" r="-3162" b="-25641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AABF2CB-4399-F4E1-3AC0-955D17F8E89E}"/>
                </a:ext>
              </a:extLst>
            </p:cNvPr>
            <p:cNvSpPr txBox="1"/>
            <p:nvPr/>
          </p:nvSpPr>
          <p:spPr>
            <a:xfrm>
              <a:off x="118355" y="2308104"/>
              <a:ext cx="3406382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Effective matrix element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3FA3D8B-7B88-0DC0-6F8D-C4B162071C30}"/>
                </a:ext>
              </a:extLst>
            </p:cNvPr>
            <p:cNvSpPr txBox="1"/>
            <p:nvPr/>
          </p:nvSpPr>
          <p:spPr>
            <a:xfrm>
              <a:off x="169461" y="6246437"/>
              <a:ext cx="3196388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matrix element from fit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6CB3B548-75E0-A12B-FA2F-C01B908DC6A6}"/>
              </a:ext>
            </a:extLst>
          </p:cNvPr>
          <p:cNvSpPr txBox="1"/>
          <p:nvPr/>
        </p:nvSpPr>
        <p:spPr>
          <a:xfrm>
            <a:off x="-1305731" y="508016"/>
            <a:ext cx="6811504" cy="584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3200" b="0" dirty="0">
                <a:solidFill>
                  <a:srgbClr val="FF0000"/>
                </a:solidFill>
              </a:rPr>
              <a:t>1</a:t>
            </a:r>
            <a:r>
              <a:rPr lang="en-US" sz="3200" b="0" baseline="30000" dirty="0">
                <a:solidFill>
                  <a:srgbClr val="FF0000"/>
                </a:solidFill>
              </a:rPr>
              <a:t>st</a:t>
            </a: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3200" b="0" dirty="0">
                <a:solidFill>
                  <a:srgbClr val="FF0000"/>
                </a:solidFill>
              </a:rPr>
              <a:t>excited state ME’s</a:t>
            </a:r>
            <a:r>
              <a:rPr lang="en-US" sz="3200" b="0" dirty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45021351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85F7BB-15F2-5999-9415-A59D2FCAE2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14A04-ED21-8F67-6CA9-762BB3B07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" y="132894"/>
            <a:ext cx="11099800" cy="622300"/>
          </a:xfrm>
        </p:spPr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Lattice calculation of the relevant matrix elements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B7ECA8-DBAD-0F37-4E50-90AAB83D1DB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33F893-8716-C20C-823B-FFA446290D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05" y="1871450"/>
            <a:ext cx="9425108" cy="70791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6338AE9-0746-B50A-C53D-5E16CEB8AE63}"/>
              </a:ext>
            </a:extLst>
          </p:cNvPr>
          <p:cNvSpPr txBox="1"/>
          <p:nvPr/>
        </p:nvSpPr>
        <p:spPr>
          <a:xfrm>
            <a:off x="114300" y="965004"/>
            <a:ext cx="1012617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Effect of the sigma meson on matrix elements (from fit)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90EB730-3234-015F-DA31-18C4D65FFE78}"/>
              </a:ext>
            </a:extLst>
          </p:cNvPr>
          <p:cNvGrpSpPr/>
          <p:nvPr/>
        </p:nvGrpSpPr>
        <p:grpSpPr>
          <a:xfrm>
            <a:off x="192944" y="3207683"/>
            <a:ext cx="3021661" cy="4239935"/>
            <a:chOff x="192944" y="3207683"/>
            <a:chExt cx="3021661" cy="423993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43178D4-080E-30EC-120C-F0E26A179375}"/>
                </a:ext>
              </a:extLst>
            </p:cNvPr>
            <p:cNvSpPr txBox="1"/>
            <p:nvPr/>
          </p:nvSpPr>
          <p:spPr>
            <a:xfrm>
              <a:off x="192944" y="3207683"/>
              <a:ext cx="2502288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Ground state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F8E9AAB-FEEE-A04A-2CCC-E4F4FA114939}"/>
                </a:ext>
              </a:extLst>
            </p:cNvPr>
            <p:cNvSpPr txBox="1"/>
            <p:nvPr/>
          </p:nvSpPr>
          <p:spPr>
            <a:xfrm>
              <a:off x="192944" y="6852583"/>
              <a:ext cx="3021661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3200" b="0" dirty="0"/>
                <a:t>1</a:t>
              </a:r>
              <a:r>
                <a:rPr lang="en-US" sz="3200" b="0" baseline="30000" dirty="0"/>
                <a:t>st</a:t>
              </a:r>
              <a:r>
                <a: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excited state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518799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414986-A2A7-7856-CBBB-2111BEDFB0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152D6F-0778-0696-1674-6DE0D569B2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9641" y="5316228"/>
            <a:ext cx="4419600" cy="29337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E5EAF42B-A6DD-5E57-AB26-1DCFA2BD5AC7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263509" y="1172711"/>
                <a:ext cx="12811268" cy="7996856"/>
              </a:xfrm>
            </p:spPr>
            <p:txBody>
              <a:bodyPr>
                <a:normAutofit fontScale="25000" lnSpcReduction="20000"/>
              </a:bodyPr>
              <a:lstStyle/>
              <a:p>
                <a:endParaRPr lang="en-US" dirty="0"/>
              </a:p>
              <a:p>
                <a:pPr marL="0" indent="0">
                  <a:buNone/>
                </a:pPr>
                <a:r>
                  <a:rPr lang="en-US" sz="12800" dirty="0"/>
                  <a:t>CP violation in Nature discovered in neutral kaon mixing (par: </a:t>
                </a:r>
                <a14:m>
                  <m:oMath xmlns:m="http://schemas.openxmlformats.org/officeDocument/2006/math">
                    <m:r>
                      <a:rPr lang="en-US" sz="1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sz="12800" dirty="0"/>
                  <a:t>)</a:t>
                </a:r>
              </a:p>
              <a:p>
                <a:r>
                  <a:rPr lang="en-US" sz="9800" dirty="0"/>
                  <a:t>Flavor eigenstates:</a:t>
                </a:r>
              </a:p>
              <a:p>
                <a:r>
                  <a:rPr lang="en-US" sz="9800" dirty="0"/>
                  <a:t>CP eigenstates: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9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  <m:r>
                      <a:rPr lang="en-US" sz="9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9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9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980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sz="98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  <m:r>
                          <a:rPr lang="en-US" sz="9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acc>
                          <m:accPr>
                            <m:chr m:val="̅"/>
                            <m:ctrlPr>
                              <a:rPr lang="en-US" sz="9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p>
                              <m:sSupPr>
                                <m:ctrlPr>
                                  <a:rPr lang="en-US" sz="9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9800" i="1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p>
                                <m:r>
                                  <a:rPr lang="en-US" sz="98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p>
                          </m:e>
                        </m:acc>
                      </m:num>
                      <m:den>
                        <m:rad>
                          <m:radPr>
                            <m:degHide m:val="on"/>
                            <m:ctrlPr>
                              <a:rPr lang="en-US" sz="98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9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endParaRPr lang="en-US" sz="9800" dirty="0"/>
              </a:p>
              <a:p>
                <a:r>
                  <a:rPr lang="en-US" sz="9800" dirty="0"/>
                  <a:t>Mass eigenstates: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9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sz="98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9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9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+ </m:t>
                        </m:r>
                        <m:r>
                          <a:rPr lang="en-US" sz="9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9800" dirty="0"/>
                  <a:t>,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9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98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9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9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− </m:t>
                        </m:r>
                        <m:r>
                          <a:rPr lang="en-US" sz="9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98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12800" dirty="0"/>
                  <a:t>In Nature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8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128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1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𝜋𝜋</m:t>
                    </m:r>
                  </m:oMath>
                </a14:m>
                <a:r>
                  <a:rPr lang="en-US" sz="12800" dirty="0"/>
                  <a:t>, “</a:t>
                </a:r>
                <a:r>
                  <a:rPr lang="en-US" sz="12800" dirty="0">
                    <a:solidFill>
                      <a:srgbClr val="FF0000"/>
                    </a:solidFill>
                  </a:rPr>
                  <a:t>direct</a:t>
                </a:r>
                <a:r>
                  <a:rPr lang="en-US" sz="12800" dirty="0"/>
                  <a:t> CP violation” </a:t>
                </a:r>
              </a:p>
              <a:p>
                <a:pPr marL="0" indent="0">
                  <a:buNone/>
                </a:pPr>
                <a:r>
                  <a:rPr lang="en-US" sz="9800" dirty="0"/>
                  <a:t>  </a:t>
                </a:r>
              </a:p>
              <a:p>
                <a:pPr marL="0" indent="0">
                  <a:buNone/>
                </a:pPr>
                <a:endParaRPr lang="en-US" sz="9800" dirty="0"/>
              </a:p>
              <a:p>
                <a:pPr>
                  <a:buSzPct val="1000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9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9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00</m:t>
                        </m:r>
                      </m:sub>
                    </m:sSub>
                    <m:r>
                      <a:rPr lang="en-US" sz="9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9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9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980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sz="98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US" sz="9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sz="9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9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sz="9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  <m:sSup>
                          <m:sSupPr>
                            <m:ctrlPr>
                              <a:rPr lang="en-US" sz="9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9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sz="9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  <m:r>
                          <a:rPr lang="en-US" sz="9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9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980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sz="98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  <m:r>
                          <a:rPr lang="en-US" sz="9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sz="9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9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sz="9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  <m:sSup>
                          <m:sSupPr>
                            <m:ctrlPr>
                              <a:rPr lang="en-US" sz="9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9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sz="9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  <m:r>
                          <a:rPr lang="en-US" sz="9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sz="98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9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9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9800" b="0" i="1" smtClean="0">
                        <a:latin typeface="Cambria Math" panose="02040503050406030204" pitchFamily="18" charset="0"/>
                      </a:rPr>
                      <m:t>−2 </m:t>
                    </m:r>
                    <m:r>
                      <a:rPr lang="en-US" sz="9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sz="9800" dirty="0"/>
                  <a:t>,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9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+ −</m:t>
                        </m:r>
                      </m:sub>
                    </m:sSub>
                    <m:r>
                      <a:rPr lang="en-US" sz="9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9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9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980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sz="98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US" sz="9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sz="9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9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sz="9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sz="9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9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sz="9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en-US" sz="9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9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980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sz="98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  <m:r>
                          <a:rPr lang="en-US" sz="9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sz="9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9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sz="9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sz="9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9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sz="9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en-US" sz="9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sz="98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9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9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sz="98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98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9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sz="9800" dirty="0"/>
                  <a:t>, </a:t>
                </a:r>
              </a:p>
              <a:p>
                <a:r>
                  <a:rPr lang="en-US" sz="9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9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9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00</m:t>
                        </m:r>
                      </m:sub>
                    </m:sSub>
                    <m:r>
                      <a:rPr lang="en-US" sz="9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9800" dirty="0"/>
                  <a:t>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9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9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 −</m:t>
                        </m:r>
                      </m:sub>
                    </m:sSub>
                    <m:r>
                      <a:rPr lang="en-US" sz="9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=0.9955</m:t>
                    </m:r>
                  </m:oMath>
                </a14:m>
                <a:r>
                  <a:rPr lang="en-US" sz="9800" dirty="0"/>
                  <a:t> (7)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E5EAF42B-A6DD-5E57-AB26-1DCFA2BD5A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63509" y="1172711"/>
                <a:ext cx="12811268" cy="7996856"/>
              </a:xfrm>
              <a:blipFill>
                <a:blip r:embed="rId3"/>
                <a:stretch>
                  <a:fillRect l="-1683" b="-52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DAE048CB-A7A6-632A-1AC6-4E67C2FBA833}"/>
              </a:ext>
            </a:extLst>
          </p:cNvPr>
          <p:cNvGrpSpPr/>
          <p:nvPr/>
        </p:nvGrpSpPr>
        <p:grpSpPr>
          <a:xfrm>
            <a:off x="5858347" y="2153106"/>
            <a:ext cx="6236578" cy="1854780"/>
            <a:chOff x="5362414" y="1886569"/>
            <a:chExt cx="6881247" cy="212090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D004BBB-F5D3-0866-A155-D4CC51A28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48959" y="1886569"/>
              <a:ext cx="3708400" cy="21209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7D995B06-114C-E832-BF00-0E43B5E2E83F}"/>
                    </a:ext>
                  </a:extLst>
                </p:cNvPr>
                <p:cNvSpPr txBox="1"/>
                <p:nvPr/>
              </p:nvSpPr>
              <p:spPr>
                <a:xfrm>
                  <a:off x="5362414" y="2537490"/>
                  <a:ext cx="2165460" cy="63531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p>
                          </m:e>
                        </m:acc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acc>
                          <m:accPr>
                            <m:chr m:val="̅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acc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7D995B06-114C-E832-BF00-0E43B5E2E8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2414" y="2537490"/>
                  <a:ext cx="2165460" cy="63531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B6A6D85A-800A-8915-F8B8-6F64EF85BBF3}"/>
                    </a:ext>
                  </a:extLst>
                </p:cNvPr>
                <p:cNvSpPr txBox="1"/>
                <p:nvPr/>
              </p:nvSpPr>
              <p:spPr>
                <a:xfrm>
                  <a:off x="10381980" y="2596186"/>
                  <a:ext cx="1861681" cy="59829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acc>
                          <m:accPr>
                            <m:chr m:val="̅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acc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B6A6D85A-800A-8915-F8B8-6F64EF85BB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81980" y="2596186"/>
                  <a:ext cx="1861681" cy="598291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7679AD-9B45-3E16-6BE2-9E3176DBF8A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4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AF9652-BEA4-5F02-0E9C-DCDC3EB8C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531" y="427362"/>
            <a:ext cx="11099800" cy="622300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solidFill>
                  <a:schemeClr val="bg2">
                    <a:lumMod val="75000"/>
                  </a:schemeClr>
                </a:solidFill>
              </a:rPr>
              <a:t>Introduction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B82EAD2-C26D-B31B-5EC4-B2E838164E8A}"/>
                  </a:ext>
                </a:extLst>
              </p:cNvPr>
              <p:cNvSpPr txBox="1"/>
              <p:nvPr/>
            </p:nvSpPr>
            <p:spPr>
              <a:xfrm>
                <a:off x="193531" y="6903382"/>
                <a:ext cx="3613618" cy="59503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r>
                  <a:rPr lang="en-US" sz="3200" b="0" dirty="0"/>
                  <a:t>Parameterize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kumimoji="0" lang="en-US" sz="32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Helvetica Neue"/>
                  </a:rPr>
                  <a:t>: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B82EAD2-C26D-B31B-5EC4-B2E838164E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531" y="6903382"/>
                <a:ext cx="3613618" cy="595035"/>
              </a:xfrm>
              <a:prstGeom prst="rect">
                <a:avLst/>
              </a:prstGeom>
              <a:blipFill>
                <a:blip r:embed="rId7"/>
                <a:stretch>
                  <a:fillRect l="-4912" t="-10417" r="-4912" b="-2916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069234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776C4B-193A-F93E-4642-47AE357EE1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AD134-A7D4-4466-29CB-0527F17B4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531" y="427362"/>
            <a:ext cx="11099800" cy="622300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solidFill>
                  <a:schemeClr val="bg2">
                    <a:lumMod val="75000"/>
                  </a:schemeClr>
                </a:solidFill>
              </a:rPr>
              <a:t>Introduction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10604025-C3CA-3118-1D12-1FF034936F4C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93531" y="1286359"/>
                <a:ext cx="12617737" cy="8010041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endParaRPr lang="en-US" sz="3500" dirty="0"/>
              </a:p>
              <a:p>
                <a:pPr marL="0" indent="0">
                  <a:buNone/>
                </a:pPr>
                <a:endParaRPr lang="en-US" sz="3500" dirty="0"/>
              </a:p>
              <a:p>
                <a:r>
                  <a:rPr lang="en-US" sz="3500" dirty="0"/>
                  <a:t>For theory calculations, convenient to define amplitudes </a:t>
                </a:r>
                <a:r>
                  <a:rPr lang="en-US" sz="3500" i="1" dirty="0"/>
                  <a:t>A</a:t>
                </a:r>
                <a:r>
                  <a:rPr lang="en-US" sz="3500" baseline="-25000" dirty="0"/>
                  <a:t>0,2</a:t>
                </a:r>
                <a:r>
                  <a:rPr lang="en-US" sz="3500" dirty="0"/>
                  <a:t> for decay into final states with definite isospin </a:t>
                </a:r>
                <a:r>
                  <a:rPr lang="en-US" sz="3500" i="1" dirty="0"/>
                  <a:t>I</a:t>
                </a:r>
                <a:r>
                  <a:rPr lang="en-US" sz="3500" dirty="0"/>
                  <a:t>=0 or 2</a:t>
                </a:r>
              </a:p>
              <a:p>
                <a:endParaRPr lang="en-US" sz="3500" baseline="-25000" dirty="0"/>
              </a:p>
              <a:p>
                <a:r>
                  <a:rPr lang="en-US" sz="35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35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sz="3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5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35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35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5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3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sz="35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sz="35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35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35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5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3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𝜋𝜋</m:t>
                            </m:r>
                            <m:r>
                              <a:rPr lang="en-US" sz="35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en-US" sz="35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  <m:r>
                              <a:rPr lang="en-US" sz="3500" b="0" i="1" smtClean="0">
                                <a:latin typeface="Cambria Math" panose="02040503050406030204" pitchFamily="18" charset="0"/>
                              </a:rPr>
                              <m:t>=0</m:t>
                            </m:r>
                          </m:sub>
                        </m:sSub>
                        <m:r>
                          <a:rPr lang="en-US" sz="35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sz="35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5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3500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sub>
                        </m:sSub>
                        <m:r>
                          <a:rPr lang="en-US" sz="35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sSup>
                          <m:sSupPr>
                            <m:ctrlPr>
                              <a:rPr lang="en-US" sz="35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500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sz="35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3500" dirty="0"/>
                  <a:t>,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3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sz="3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5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35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35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5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3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sz="3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p>
                    </m:sSup>
                    <m:r>
                      <a:rPr lang="en-US" sz="35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35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35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US" sz="35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35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𝜋𝜋</m:t>
                                </m:r>
                              </m:e>
                            </m:d>
                          </m:e>
                          <m:sub>
                            <m:r>
                              <a:rPr lang="en-US" sz="35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  <m:r>
                              <a:rPr lang="en-US" sz="3500" b="0" i="1" smtClean="0">
                                <a:latin typeface="Cambria Math" panose="02040503050406030204" pitchFamily="18" charset="0"/>
                              </a:rPr>
                              <m:t>=2</m:t>
                            </m:r>
                          </m:sub>
                        </m:sSub>
                        <m:r>
                          <a:rPr lang="en-US" sz="3500" i="1"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sz="35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5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3500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sub>
                        </m:sSub>
                        <m:r>
                          <a:rPr lang="en-US" sz="3500" i="1">
                            <a:latin typeface="Cambria Math" panose="02040503050406030204" pitchFamily="18" charset="0"/>
                          </a:rPr>
                          <m:t>|</m:t>
                        </m:r>
                        <m:sSup>
                          <m:sSupPr>
                            <m:ctrlPr>
                              <a:rPr lang="en-US" sz="35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50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sz="35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</m:e>
                    </m:d>
                  </m:oMath>
                </a14:m>
                <a:endParaRPr lang="en-US" sz="3500" dirty="0"/>
              </a:p>
              <a:p>
                <a:pPr marL="0" indent="0">
                  <a:buNone/>
                </a:pPr>
                <a:endParaRPr lang="en-US" sz="3500" dirty="0"/>
              </a:p>
              <a:p>
                <a:endParaRPr lang="en-US" sz="3500" dirty="0"/>
              </a:p>
              <a:p>
                <a:r>
                  <a:rPr lang="en-US" sz="3500" dirty="0"/>
                  <a:t>Ignore isospin breaking effects from QED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35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sz="3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sz="3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3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3500" dirty="0"/>
                  <a:t> for now</a:t>
                </a:r>
              </a:p>
              <a:p>
                <a:endParaRPr lang="en-US" sz="3500" dirty="0"/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10604025-C3CA-3118-1D12-1FF034936F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93531" y="1286359"/>
                <a:ext cx="12617737" cy="8010041"/>
              </a:xfrm>
              <a:blipFill>
                <a:blip r:embed="rId2"/>
                <a:stretch>
                  <a:fillRect l="-24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375A3E-E066-7C78-322D-96A01CD66C8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7291BA-4C94-D5CA-9706-565192D4E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531" y="6316208"/>
            <a:ext cx="12617737" cy="522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97995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B4E770-9C62-D330-066C-39578864F8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9F407A-4125-3CBC-C203-4E0698B0A19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6</a:t>
            </a:fld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48290AC-9424-99C3-CDBB-6F24551D4A52}"/>
              </a:ext>
            </a:extLst>
          </p:cNvPr>
          <p:cNvGrpSpPr/>
          <p:nvPr/>
        </p:nvGrpSpPr>
        <p:grpSpPr>
          <a:xfrm>
            <a:off x="3722975" y="290732"/>
            <a:ext cx="7570356" cy="1067028"/>
            <a:chOff x="2616928" y="920506"/>
            <a:chExt cx="7570356" cy="106702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1947579-519A-2ED0-373E-73114E0977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02463" y="920506"/>
              <a:ext cx="5884821" cy="1067028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652C78B-9AE1-6E71-7409-1A546BA396A3}"/>
                </a:ext>
              </a:extLst>
            </p:cNvPr>
            <p:cNvSpPr txBox="1"/>
            <p:nvPr/>
          </p:nvSpPr>
          <p:spPr>
            <a:xfrm>
              <a:off x="2616928" y="1118166"/>
              <a:ext cx="1074012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Goal: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ED0797C-2D8E-72D9-4773-D9141E6AA4CD}"/>
              </a:ext>
            </a:extLst>
          </p:cNvPr>
          <p:cNvGrpSpPr/>
          <p:nvPr/>
        </p:nvGrpSpPr>
        <p:grpSpPr>
          <a:xfrm>
            <a:off x="439599" y="5630840"/>
            <a:ext cx="11272916" cy="1050667"/>
            <a:chOff x="112697" y="3919326"/>
            <a:chExt cx="11272916" cy="1050667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A685834-99A7-5609-0AE2-E248D4EAFF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95093" y="3919326"/>
              <a:ext cx="4515897" cy="1050667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2B1A49F-2671-3293-CD4E-678C01FFCA7E}"/>
                </a:ext>
              </a:extLst>
            </p:cNvPr>
            <p:cNvSpPr txBox="1"/>
            <p:nvPr/>
          </p:nvSpPr>
          <p:spPr>
            <a:xfrm>
              <a:off x="112697" y="4109858"/>
              <a:ext cx="3666068" cy="5100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Isospin amplitudes: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AFA13250-524A-DD72-BF5E-3C7D76940F9F}"/>
                    </a:ext>
                  </a:extLst>
                </p:cNvPr>
                <p:cNvSpPr txBox="1"/>
                <p:nvPr/>
              </p:nvSpPr>
              <p:spPr>
                <a:xfrm>
                  <a:off x="9477300" y="4092173"/>
                  <a:ext cx="1908313" cy="50125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3200" b="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3200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𝜋𝜋</m:t>
                                </m:r>
                                <m:r>
                                  <a:rPr lang="en-US" sz="3200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b>
                                <m:r>
                                  <a:rPr lang="en-US" sz="3200" b="0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sub>
                            </m:sSub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|</m:t>
                            </m:r>
                            <m:sSub>
                              <m:sSubPr>
                                <m:ctrlPr>
                                  <a:rPr lang="en-US" sz="3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𝑊</m:t>
                                </m:r>
                              </m:sub>
                            </m:sSub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</m:d>
                      </m:oMath>
                    </m:oMathPara>
                  </a14:m>
                  <a:endParaRPr lang="en-US" sz="3200" b="0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AFA13250-524A-DD72-BF5E-3C7D76940F9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77300" y="4092173"/>
                  <a:ext cx="1908313" cy="501250"/>
                </a:xfrm>
                <a:prstGeom prst="rect">
                  <a:avLst/>
                </a:prstGeom>
                <a:blipFill>
                  <a:blip r:embed="rId4"/>
                  <a:stretch>
                    <a:fillRect l="-31788" r="-19868" b="-4146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23590B-AD37-1D81-5CF0-1FE9FEFBF038}"/>
              </a:ext>
            </a:extLst>
          </p:cNvPr>
          <p:cNvGrpSpPr/>
          <p:nvPr/>
        </p:nvGrpSpPr>
        <p:grpSpPr>
          <a:xfrm>
            <a:off x="318069" y="7149353"/>
            <a:ext cx="11771074" cy="1050446"/>
            <a:chOff x="114300" y="5819312"/>
            <a:chExt cx="11771074" cy="1050446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6B45031-849C-CD17-79BC-308EA27FEB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62825" y="5819312"/>
              <a:ext cx="7522549" cy="105044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0FFCD74-B4BD-0F0C-1ECE-5622D7084324}"/>
                </a:ext>
              </a:extLst>
            </p:cNvPr>
            <p:cNvSpPr txBox="1"/>
            <p:nvPr/>
          </p:nvSpPr>
          <p:spPr>
            <a:xfrm>
              <a:off x="114300" y="5938868"/>
              <a:ext cx="3892091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 Wilson coefficients: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1C0B9A3-9506-3D98-FD01-1D43A0332CC5}"/>
              </a:ext>
            </a:extLst>
          </p:cNvPr>
          <p:cNvGrpSpPr/>
          <p:nvPr/>
        </p:nvGrpSpPr>
        <p:grpSpPr>
          <a:xfrm>
            <a:off x="439599" y="8580405"/>
            <a:ext cx="8412370" cy="670696"/>
            <a:chOff x="114300" y="7269992"/>
            <a:chExt cx="8412370" cy="67069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0CC6E523-7F9D-56DC-7B24-8C7F10EA707C}"/>
                    </a:ext>
                  </a:extLst>
                </p:cNvPr>
                <p:cNvSpPr txBox="1"/>
                <p:nvPr/>
              </p:nvSpPr>
              <p:spPr>
                <a:xfrm>
                  <a:off x="2801729" y="7269992"/>
                  <a:ext cx="5724941" cy="67069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  <m: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3600" b="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600" b="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3600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𝜋𝜋</m:t>
                                </m:r>
                                <m:r>
                                  <a:rPr lang="en-US" sz="3600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b>
                                <m:r>
                                  <a:rPr lang="en-US" sz="3600" b="0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sub>
                            </m:sSub>
                            <m:r>
                              <a:rPr lang="en-US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|</m:t>
                            </m:r>
                            <m:sSub>
                              <m:sSubPr>
                                <m:ctrlPr>
                                  <a:rPr lang="en-US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US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</m:d>
                      </m:oMath>
                    </m:oMathPara>
                  </a14:m>
                  <a:endParaRPr lang="en-US" sz="3600" dirty="0"/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0CC6E523-7F9D-56DC-7B24-8C7F10EA707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01729" y="7269992"/>
                  <a:ext cx="5724941" cy="670696"/>
                </a:xfrm>
                <a:prstGeom prst="rect">
                  <a:avLst/>
                </a:prstGeom>
                <a:blipFill>
                  <a:blip r:embed="rId7"/>
                  <a:stretch>
                    <a:fillRect b="-18519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E43C7EF-30AD-3931-DF48-1B49FA6FBA90}"/>
                </a:ext>
              </a:extLst>
            </p:cNvPr>
            <p:cNvSpPr txBox="1"/>
            <p:nvPr/>
          </p:nvSpPr>
          <p:spPr>
            <a:xfrm>
              <a:off x="114300" y="7269992"/>
              <a:ext cx="3140283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Matrix elements: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F3EC41A-9762-A069-5DD3-1AA23C3591DA}"/>
              </a:ext>
            </a:extLst>
          </p:cNvPr>
          <p:cNvGrpSpPr/>
          <p:nvPr/>
        </p:nvGrpSpPr>
        <p:grpSpPr>
          <a:xfrm>
            <a:off x="7315" y="2307378"/>
            <a:ext cx="13178929" cy="1790615"/>
            <a:chOff x="-527832" y="3861670"/>
            <a:chExt cx="13178929" cy="179061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A393B29-1A31-137E-EC9C-89010494639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540706" y="4601839"/>
              <a:ext cx="6362701" cy="1050446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2D6CBEF6-B0E1-3515-308A-A00A49F487B0}"/>
                    </a:ext>
                  </a:extLst>
                </p:cNvPr>
                <p:cNvSpPr txBox="1"/>
                <p:nvPr/>
              </p:nvSpPr>
              <p:spPr>
                <a:xfrm>
                  <a:off x="-527832" y="3861670"/>
                  <a:ext cx="13178929" cy="59503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50800" tIns="50800" rIns="50800" bIns="50800" numCol="1" spcCol="38100" rtlCol="0" anchor="ctr">
                  <a:spAutoFit/>
                </a:bodyPr>
                <a:lstStyle/>
                <a:p>
                  <a:pPr marL="0" marR="0" indent="0" algn="l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3200" b="0" dirty="0"/>
                    <a:t>(Effective) Weak Hamiltonian (OPE, RG) evaluated at low scale </a:t>
                  </a:r>
                  <a14:m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</m:oMath>
                  </a14:m>
                  <a:r>
                    <a:rPr kumimoji="0" lang="en-US" sz="32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:</a:t>
                  </a:r>
                </a:p>
              </p:txBody>
            </p:sp>
          </mc:Choice>
          <mc:Fallback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2D6CBEF6-B0E1-3515-308A-A00A49F487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527832" y="3861670"/>
                  <a:ext cx="13178929" cy="595035"/>
                </a:xfrm>
                <a:prstGeom prst="rect">
                  <a:avLst/>
                </a:prstGeom>
                <a:blipFill>
                  <a:blip r:embed="rId9"/>
                  <a:stretch>
                    <a:fillRect l="-1444" t="-10417" r="-481" b="-3125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12FFCDD1-5BD0-CF3A-6AAF-73DE9104E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531" y="427362"/>
            <a:ext cx="11099800" cy="622300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solidFill>
                  <a:schemeClr val="bg2">
                    <a:lumMod val="75000"/>
                  </a:schemeClr>
                </a:solidFill>
              </a:rPr>
              <a:t>Introduction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AD18701-C61C-58E1-1859-7F0A3C9F06E1}"/>
                  </a:ext>
                </a:extLst>
              </p:cNvPr>
              <p:cNvSpPr txBox="1"/>
              <p:nvPr/>
            </p:nvSpPr>
            <p:spPr>
              <a:xfrm>
                <a:off x="439599" y="4097993"/>
                <a:ext cx="11345093" cy="1166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algn="l"/>
                <a:r>
                  <a:rPr lang="en-US" sz="3200" b="0" dirty="0"/>
                  <a:t>Four-quark operators: 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  <m:r>
                      <a:rPr lang="en-US" sz="32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US" sz="32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  <m:sSub>
                      <m:sSubPr>
                        <m:ctrlPr>
                          <a:rPr lang="en-US" sz="32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lang="en-US" sz="32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(1−</m:t>
                        </m:r>
                        <m:r>
                          <a:rPr lang="en-US" sz="32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32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US" sz="32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32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32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32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acc>
                    <m:sSub>
                      <m:sSubPr>
                        <m:ctrlPr>
                          <a:rPr lang="en-US" sz="32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32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lang="en-US" sz="32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(1−</m:t>
                        </m:r>
                        <m:r>
                          <a:rPr lang="en-US" sz="32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32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US" sz="3200" b="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32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FillTx/>
                  <a:sym typeface="Helvetica Neue"/>
                </a:endParaRPr>
              </a:p>
              <a:p>
                <a:pPr algn="l"/>
                <a:r>
                  <a:rPr lang="en-US" sz="3200" b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  (10 ops, </a:t>
                </a:r>
                <a:r>
                  <a:rPr lang="en-US" sz="3200" b="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q=</a:t>
                </a:r>
                <a:r>
                  <a:rPr lang="en-US" sz="3200" b="0" i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u,d,s</a:t>
                </a:r>
                <a:r>
                  <a:rPr lang="en-US" sz="3200" b="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,…</a:t>
                </a:r>
                <a:r>
                  <a:rPr lang="en-US" sz="3200" b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)	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3−10</m:t>
                        </m:r>
                      </m:sub>
                    </m:sSub>
                    <m:r>
                      <a:rPr lang="en-US" sz="32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US" sz="32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  <m:sSub>
                      <m:sSubPr>
                        <m:ctrlPr>
                          <a:rPr lang="en-US" sz="32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32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lang="en-US" sz="32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(1−</m:t>
                        </m:r>
                        <m:r>
                          <a:rPr lang="en-US" sz="32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32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US" sz="3200" b="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3200" b="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𝑑</m:t>
                    </m:r>
                    <m:nary>
                      <m:naryPr>
                        <m:chr m:val="∑"/>
                        <m:supHide m:val="on"/>
                        <m:ctrlPr>
                          <a:rPr lang="en-US" sz="32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32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  <m:sup/>
                      <m:e>
                        <m:acc>
                          <m:accPr>
                            <m:chr m:val="̅"/>
                            <m:ctrlPr>
                              <a:rPr lang="en-US" sz="3200" b="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  <m:sSub>
                          <m:sSubPr>
                            <m:ctrlPr>
                              <a:rPr lang="en-US" sz="3200" b="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sz="3200" b="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b>
                          <m:sSubPr>
                            <m:ctrlPr>
                              <a:rPr lang="en-US" sz="3200" b="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(1−</m:t>
                            </m:r>
                            <m:r>
                              <a:rPr lang="en-US" sz="3200" b="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sz="3200" b="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sub>
                        </m:sSub>
                        <m:r>
                          <a:rPr lang="en-US" sz="32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US" sz="32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nary>
                  </m:oMath>
                </a14:m>
                <a:endParaRPr lang="en-US" sz="3200" b="0" dirty="0"/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AD18701-C61C-58E1-1859-7F0A3C9F06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599" y="4097993"/>
                <a:ext cx="11345093" cy="1166601"/>
              </a:xfrm>
              <a:prstGeom prst="rect">
                <a:avLst/>
              </a:prstGeom>
              <a:blipFill>
                <a:blip r:embed="rId10"/>
                <a:stretch>
                  <a:fillRect l="-1678" t="-20430" b="-98925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AC94EEB-CCBE-2EB5-B923-6FD6EC7C5EF9}"/>
                  </a:ext>
                </a:extLst>
              </p:cNvPr>
              <p:cNvSpPr txBox="1"/>
              <p:nvPr/>
            </p:nvSpPr>
            <p:spPr>
              <a:xfrm>
                <a:off x="4951309" y="1493046"/>
                <a:ext cx="4611791" cy="4924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 Neue"/>
                            </a:rPr>
                          </m:ctrlPr>
                        </m:sSupPr>
                        <m:e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 Neue"/>
                            </a:rPr>
                            <m:t>𝜔</m:t>
                          </m:r>
                        </m:e>
                        <m:sup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 Neue"/>
                            </a:rPr>
                            <m:t>−1</m:t>
                          </m:r>
                        </m:sup>
                      </m:sSup>
                      <m:r>
                        <a:rPr kumimoji="0" lang="en-US" sz="32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Helvetica Neue"/>
                        </a:rPr>
                        <m:t>=</m:t>
                      </m:r>
                      <m:r>
                        <m:rPr>
                          <m:sty m:val="p"/>
                        </m:rPr>
                        <a:rPr kumimoji="0" lang="en-US" sz="3200" b="0" i="0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Helvetica Neue"/>
                        </a:rPr>
                        <m:t>Re</m:t>
                      </m:r>
                      <m:sSub>
                        <m:sSubPr>
                          <m:ctrlP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 Neue"/>
                            </a:rPr>
                            <m:t>𝐴</m:t>
                          </m:r>
                        </m:e>
                        <m:sub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 Neue"/>
                            </a:rPr>
                            <m:t>0</m:t>
                          </m:r>
                        </m:sub>
                      </m:sSub>
                      <m:r>
                        <a:rPr kumimoji="0" lang="en-US" sz="32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Helvetica Neue"/>
                        </a:rPr>
                        <m:t>/</m:t>
                      </m:r>
                      <m:r>
                        <m:rPr>
                          <m:sty m:val="p"/>
                        </m:rPr>
                        <a:rPr kumimoji="0" lang="en-US" sz="3200" b="0" i="0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Helvetica Neue"/>
                        </a:rPr>
                        <m:t>Re</m:t>
                      </m:r>
                      <m:sSub>
                        <m:sSubPr>
                          <m:ctrlP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 Neue"/>
                            </a:rPr>
                            <m:t>𝐴</m:t>
                          </m:r>
                        </m:e>
                        <m:sub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 Neue"/>
                            </a:rPr>
                            <m:t>2 </m:t>
                          </m:r>
                        </m:sub>
                      </m:sSub>
                      <m:r>
                        <a:rPr kumimoji="0" lang="en-US" sz="32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Helvetica Neue"/>
                        </a:rPr>
                        <m:t>≈22</m:t>
                      </m:r>
                    </m:oMath>
                  </m:oMathPara>
                </a14:m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Helvetica Neue"/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AC94EEB-CCBE-2EB5-B923-6FD6EC7C5E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1309" y="1493046"/>
                <a:ext cx="4611791" cy="492443"/>
              </a:xfrm>
              <a:prstGeom prst="rect">
                <a:avLst/>
              </a:prstGeom>
              <a:blipFill>
                <a:blip r:embed="rId11"/>
                <a:stretch>
                  <a:fillRect b="-4000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8C097353-A01D-5CFD-4827-2DD971AA9099}"/>
              </a:ext>
            </a:extLst>
          </p:cNvPr>
          <p:cNvSpPr txBox="1"/>
          <p:nvPr/>
        </p:nvSpPr>
        <p:spPr>
          <a:xfrm>
            <a:off x="8239872" y="8618235"/>
            <a:ext cx="4020331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0" dirty="0"/>
              <a:t>Calculate on lattice…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48365128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174E10-BAF0-E3B3-B654-555269121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10B8B-4E1D-CB8F-A556-2DE99B9AB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87" y="0"/>
            <a:ext cx="3851975" cy="86187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Outline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4A6DCF69-D17B-61D7-A156-213EAC01009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778984" y="835253"/>
                <a:ext cx="11099800" cy="86233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/>
                <a:r>
                  <a:rPr lang="en-US" dirty="0">
                    <a:solidFill>
                      <a:schemeClr val="bg2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</a:rPr>
                  <a:t>Introduction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Lattice QCD calculation of the relevant matrix elements</a:t>
                </a:r>
              </a:p>
              <a:p>
                <a:pPr lvl="1"/>
                <a:r>
                  <a:rPr lang="en-US" dirty="0">
                    <a:solidFill>
                      <a:schemeClr val="bg2"/>
                    </a:solidFill>
                    <a:ea typeface="Cambria Math" panose="02040503050406030204" pitchFamily="18" charset="0"/>
                  </a:rPr>
                  <a:t>Summary/status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>
                    <a:solidFill>
                      <a:schemeClr val="bg2"/>
                    </a:solidFill>
                  </a:rPr>
                  <a:t> matrix elements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00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00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p>
                            <m:r>
                              <a:rPr lang="en-US" sz="40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num>
                      <m:den>
                        <m:r>
                          <a:rPr lang="en-US" sz="40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den>
                    </m:f>
                  </m:oMath>
                </a14:m>
                <a:endParaRPr lang="en-US" sz="4000" dirty="0">
                  <a:solidFill>
                    <a:schemeClr val="bg2"/>
                  </a:solidFill>
                </a:endParaRPr>
              </a:p>
              <a:p>
                <a:pPr lvl="1"/>
                <a:r>
                  <a:rPr lang="en-US" dirty="0">
                    <a:solidFill>
                      <a:schemeClr val="bg2"/>
                    </a:solidFill>
                  </a:rPr>
                  <a:t>Plans and Prospects</a:t>
                </a:r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4A6DCF69-D17B-61D7-A156-213EAC0100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78984" y="835253"/>
                <a:ext cx="11099800" cy="8623300"/>
              </a:xfrm>
              <a:blipFill>
                <a:blip r:embed="rId2"/>
                <a:stretch>
                  <a:fillRect r="-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FDEC3D-CBD7-88E5-11E4-1059F49DB56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32329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F02A1-1F80-BEE3-9865-2D5210EB89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90217-5AAC-B47D-74C1-369D6000A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296" y="287874"/>
            <a:ext cx="12166534" cy="622300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solidFill>
                  <a:schemeClr val="bg2">
                    <a:lumMod val="75000"/>
                  </a:schemeClr>
                </a:solidFill>
              </a:rPr>
              <a:t>Lattice calculation of the relevant matrix elements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E2E604-D6D6-31A8-12B8-BA9FA51BEBD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F57779-4EA6-0E7E-C853-4CB6D88B7945}"/>
              </a:ext>
            </a:extLst>
          </p:cNvPr>
          <p:cNvSpPr txBox="1"/>
          <p:nvPr/>
        </p:nvSpPr>
        <p:spPr>
          <a:xfrm>
            <a:off x="456672" y="3672643"/>
            <a:ext cx="9231694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The problem</a:t>
            </a:r>
            <a:r>
              <a:rPr lang="en-US" sz="3200" b="0" dirty="0"/>
              <a:t>(</a:t>
            </a: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s) with two pion states on the lattice:</a:t>
            </a:r>
            <a:endParaRPr lang="en-US" sz="3200" b="0" dirty="0"/>
          </a:p>
          <a:p>
            <a:pPr marL="457200" marR="0" indent="-4572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3200" b="0" dirty="0"/>
              <a:t>Work in Euclidean space, so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F901862-22B1-D940-AA7D-96C6118B4BC9}"/>
                  </a:ext>
                </a:extLst>
              </p:cNvPr>
              <p:cNvSpPr txBox="1"/>
              <p:nvPr/>
            </p:nvSpPr>
            <p:spPr>
              <a:xfrm>
                <a:off x="456672" y="1521289"/>
                <a:ext cx="10873169" cy="157992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algn="l"/>
                <a:r>
                  <a:rPr lang="en-US" sz="3200" b="0" dirty="0"/>
                  <a:t>T</a:t>
                </a:r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wo </a:t>
                </a:r>
                <a:r>
                  <a:rPr kumimoji="0" lang="en-US" sz="3200" b="0" i="0" u="none" strike="noStrike" cap="none" spc="0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pions</a:t>
                </a:r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 in decay are in </a:t>
                </a:r>
                <a:r>
                  <a:rPr lang="en-US" sz="3200" b="0" dirty="0"/>
                  <a:t>S-wave (</a:t>
                </a:r>
                <a14:m>
                  <m:oMath xmlns:m="http://schemas.openxmlformats.org/officeDocument/2006/math">
                    <m:r>
                      <a:rPr lang="en-US" sz="3200" b="0" i="1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3200" b="0" i="1">
                        <a:latin typeface="Cambria Math" panose="02040503050406030204" pitchFamily="18" charset="0"/>
                      </a:rPr>
                      <m:t>=0)</m:t>
                    </m:r>
                  </m:oMath>
                </a14:m>
                <a:r>
                  <a:rPr lang="en-US" sz="3200" b="0" dirty="0"/>
                  <a:t> states:</a:t>
                </a:r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 </a:t>
                </a:r>
              </a:p>
              <a:p>
                <a:pPr marL="514350" lvl="2" indent="-514350" algn="l">
                  <a:buFont typeface="+mj-lt"/>
                  <a:buAutoNum type="arabicPeriod"/>
                </a:pPr>
                <a:r>
                  <a:rPr lang="en-US" sz="3200" b="0" dirty="0"/>
                  <a:t>O</a:t>
                </a:r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bey </a:t>
                </a:r>
                <a:r>
                  <a:rPr kumimoji="0" lang="en-US" sz="3200" b="0" i="0" u="none" strike="noStrike" cap="none" spc="0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bose</a:t>
                </a:r>
                <a:r>
                  <a:rPr lang="en-US" sz="3200" b="0" dirty="0"/>
                  <a:t> </a:t>
                </a:r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statistics, so they must have isospin </a:t>
                </a:r>
                <a:r>
                  <a:rPr kumimoji="0" lang="en-US" sz="3200" b="0" i="1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I=</a:t>
                </a:r>
                <a:r>
                  <a:rPr kumimoji="0" lang="en-US" sz="3200" b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0 or 2</a:t>
                </a:r>
              </a:p>
              <a:p>
                <a:pPr marL="514350" lvl="2" indent="-514350" algn="l">
                  <a:buFont typeface="+mj-lt"/>
                  <a:buAutoNum type="arabicPeriod"/>
                </a:pPr>
                <a:r>
                  <a:rPr lang="en-US" sz="3200" b="0" i="0" dirty="0"/>
                  <a:t>Want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𝜋𝜋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</m:oMath>
                </a14:m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 for physical</a:t>
                </a:r>
                <a:r>
                  <a:rPr kumimoji="0" lang="en-US" sz="3200" b="0" i="0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 </a:t>
                </a:r>
                <a:r>
                  <a:rPr lang="en-US" sz="3200" b="0" dirty="0"/>
                  <a:t>kinematics (on-shell decay)</a:t>
                </a: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F901862-22B1-D940-AA7D-96C6118B4B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672" y="1521289"/>
                <a:ext cx="10873169" cy="1579920"/>
              </a:xfrm>
              <a:prstGeom prst="rect">
                <a:avLst/>
              </a:prstGeom>
              <a:blipFill>
                <a:blip r:embed="rId3"/>
                <a:stretch>
                  <a:fillRect l="-1867" t="-4800" r="-817" b="-1120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D0233574-836F-2FFA-45C6-0087BBB1EA4D}"/>
              </a:ext>
            </a:extLst>
          </p:cNvPr>
          <p:cNvGrpSpPr/>
          <p:nvPr/>
        </p:nvGrpSpPr>
        <p:grpSpPr>
          <a:xfrm>
            <a:off x="1626575" y="5090602"/>
            <a:ext cx="9744876" cy="971550"/>
            <a:chOff x="873454" y="4692650"/>
            <a:chExt cx="9744876" cy="97155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1B8E04B-5E8D-2EF8-1864-3414B5E2C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02400" y="4774295"/>
              <a:ext cx="4115930" cy="58799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B10B6AC-F041-05C9-742E-56D822A5E6B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73454" y="4692650"/>
              <a:ext cx="4790746" cy="971550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AF39F5D-4DAE-4D8F-6286-FC9A26C59C01}"/>
                  </a:ext>
                </a:extLst>
              </p:cNvPr>
              <p:cNvSpPr txBox="1"/>
              <p:nvPr/>
            </p:nvSpPr>
            <p:spPr>
              <a:xfrm>
                <a:off x="376934" y="6062152"/>
                <a:ext cx="11903900" cy="40421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457200" marR="0" indent="-45720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The ground state in </a:t>
                </a:r>
                <a:r>
                  <a:rPr kumimoji="0" lang="en-US" sz="3200" b="0" i="1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I</a:t>
                </a:r>
                <a:r>
                  <a:rPr kumimoji="0" lang="en-US" sz="3200" b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=0 channel is actually the vacuum!</a:t>
                </a:r>
              </a:p>
              <a:p>
                <a:pPr marL="457200" marR="0" indent="-45720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endParaRPr kumimoji="0" lang="en-US" sz="32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457200" marR="0" indent="-45720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r>
                  <a:rPr lang="en-US" sz="3200" b="0" i="0" dirty="0"/>
                  <a:t>Even the f</a:t>
                </a:r>
                <a:r>
                  <a:rPr lang="en-US" sz="3200" b="0" dirty="0"/>
                  <a:t>irst non-trivial two-pion state is not the one we want</a:t>
                </a:r>
              </a:p>
              <a:p>
                <a:pPr marR="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</a:pPr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    but one with both </a:t>
                </a:r>
                <a:r>
                  <a:rPr kumimoji="0" lang="en-US" sz="3200" i="0" u="none" strike="noStrike" cap="none" spc="0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pions</a:t>
                </a:r>
                <a:r>
                  <a:rPr kumimoji="0" lang="en-US" sz="32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 at rest</a:t>
                </a:r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 for both </a:t>
                </a:r>
                <a:r>
                  <a:rPr kumimoji="0" lang="en-US" sz="3200" b="0" i="1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I=</a:t>
                </a:r>
                <a:r>
                  <a:rPr kumimoji="0" lang="en-US" sz="3200" b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0 and 2 channels</a:t>
                </a:r>
              </a:p>
              <a:p>
                <a:pPr marR="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457200" marR="0" indent="-45720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r>
                  <a:rPr lang="en-US" sz="3200" b="0" dirty="0"/>
                  <a:t>To make matters worse, in the </a:t>
                </a:r>
                <a:r>
                  <a:rPr lang="en-US" sz="3200" b="0" i="1" dirty="0"/>
                  <a:t>I=</a:t>
                </a:r>
                <a:r>
                  <a:rPr lang="en-US" sz="3200" b="0" dirty="0"/>
                  <a:t>0 channel there is also </a:t>
                </a:r>
              </a:p>
              <a:p>
                <a:pPr marR="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</a:pPr>
                <a:r>
                  <a:rPr lang="en-US" sz="3200" b="0" dirty="0"/>
                  <a:t>    the scalar meson (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3200" b="0" dirty="0"/>
                  <a:t>)</a:t>
                </a:r>
              </a:p>
              <a:p>
                <a:pPr marL="457200" marR="0" indent="-45720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AF39F5D-4DAE-4D8F-6286-FC9A26C59C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934" y="6062152"/>
                <a:ext cx="11903900" cy="4042132"/>
              </a:xfrm>
              <a:prstGeom prst="rect">
                <a:avLst/>
              </a:prstGeom>
              <a:blipFill>
                <a:blip r:embed="rId6"/>
                <a:stretch>
                  <a:fillRect l="-1491" t="-1254" r="-532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068300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99FE9E-45A3-0561-301B-4049A1E164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B8EF94-47E5-B475-B204-8C86A177CB6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9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0B3381C-DDB0-B71C-33F9-B6F2564A8821}"/>
              </a:ext>
            </a:extLst>
          </p:cNvPr>
          <p:cNvGrpSpPr/>
          <p:nvPr/>
        </p:nvGrpSpPr>
        <p:grpSpPr>
          <a:xfrm>
            <a:off x="76200" y="2690350"/>
            <a:ext cx="13128603" cy="6704030"/>
            <a:chOff x="114300" y="792838"/>
            <a:chExt cx="13128603" cy="670403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A0009A9-B64A-286B-E741-94C1D36ADAA1}"/>
                </a:ext>
              </a:extLst>
            </p:cNvPr>
            <p:cNvGrpSpPr/>
            <p:nvPr/>
          </p:nvGrpSpPr>
          <p:grpSpPr>
            <a:xfrm>
              <a:off x="114300" y="792838"/>
              <a:ext cx="12825627" cy="1768958"/>
              <a:chOff x="114300" y="792838"/>
              <a:chExt cx="12825627" cy="1768958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A17CD44-A98F-24EB-9289-CAE96AA6D12A}"/>
                  </a:ext>
                </a:extLst>
              </p:cNvPr>
              <p:cNvSpPr txBox="1"/>
              <p:nvPr/>
            </p:nvSpPr>
            <p:spPr>
              <a:xfrm>
                <a:off x="114300" y="792838"/>
                <a:ext cx="12825627" cy="157992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457200" marR="0" indent="-45720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r>
                  <a:rPr lang="en-US" sz="3200" b="0" dirty="0">
                    <a:solidFill>
                      <a:srgbClr val="FF0000"/>
                    </a:solidFill>
                  </a:rPr>
                  <a:t>First solution </a:t>
                </a:r>
                <a:r>
                  <a:rPr lang="en-US" sz="3200" b="0" dirty="0"/>
                  <a:t>for physical kinematics: </a:t>
                </a:r>
                <a:r>
                  <a:rPr lang="en-US" sz="3200" b="0" i="1" dirty="0"/>
                  <a:t>G-</a:t>
                </a:r>
                <a:r>
                  <a:rPr lang="en-US" sz="3200" b="0" dirty="0"/>
                  <a:t>parity boundary conditions</a:t>
                </a:r>
              </a:p>
              <a:p>
                <a:pPr marR="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</a:pPr>
                <a:r>
                  <a: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rPr>
                  <a:t>    on the quark fields: charge conju</a:t>
                </a:r>
                <a:r>
                  <a:rPr lang="en-US" sz="3200" b="0" dirty="0"/>
                  <a:t>gation and 180 degree rotation </a:t>
                </a:r>
              </a:p>
              <a:p>
                <a:pPr marR="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</a:pPr>
                <a:r>
                  <a:rPr lang="en-US" sz="3200" b="0" dirty="0"/>
                  <a:t>    about “y-axis” in isospin space: </a:t>
                </a: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765A761B-45B4-5CB2-A416-CE94AB3D2A40}"/>
                      </a:ext>
                    </a:extLst>
                  </p:cNvPr>
                  <p:cNvSpPr txBox="1"/>
                  <p:nvPr/>
                </p:nvSpPr>
                <p:spPr>
                  <a:xfrm>
                    <a:off x="7255693" y="2042102"/>
                    <a:ext cx="2024016" cy="519694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0" tIns="0" rIns="0" bIns="0" numCol="1" spcCol="38100" rtlCol="0" anchor="ctr">
                    <a:spAutoFit/>
                  </a:bodyPr>
                  <a:lstStyle/>
                  <a:p>
                    <a:pPr marL="0" marR="0" indent="0" algn="ctr" defTabSz="5842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Neue"/>
                            </a:rPr>
                            <m:t>𝐺</m:t>
                          </m:r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Neue"/>
                            </a:rPr>
                            <m:t>=</m:t>
                          </m:r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sym typeface="Helvetica Neue"/>
                            </a:rPr>
                            <m:t>𝐶</m:t>
                          </m:r>
                          <m:sSup>
                            <m:sSupPr>
                              <m:ctrlP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Neue"/>
                                </a:rPr>
                              </m:ctrlPr>
                            </m:sSupPr>
                            <m:e>
                              <m: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Neue"/>
                                </a:rPr>
                                <m:t>𝑒</m:t>
                              </m:r>
                            </m:e>
                            <m:sup>
                              <m: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sym typeface="Helvetica Neue"/>
                                </a:rPr>
                                <m:t>𝑖</m:t>
                              </m:r>
                              <m:r>
                                <a:rPr kumimoji="0" lang="en-US" sz="32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Helvetica Neue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kumimoji="0" lang="en-US" sz="32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Helvetica Neue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32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Helvetica Neue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kumimoji="0" lang="en-US" sz="32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Helvetica Neue"/>
                                    </a:rPr>
                                    <m:t>𝑦</m:t>
                                  </m:r>
                                </m:sub>
                              </m:sSub>
                            </m:sup>
                          </m:sSup>
                        </m:oMath>
                      </m:oMathPara>
                    </a14:m>
                    <a:endParaRPr kumimoji="0" lang="en-US" sz="32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sym typeface="Helvetica Neue"/>
                    </a:endParaRPr>
                  </a:p>
                </p:txBody>
              </p:sp>
            </mc:Choice>
            <mc:Fallback xmlns=""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765A761B-45B4-5CB2-A416-CE94AB3D2A4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55693" y="2042102"/>
                    <a:ext cx="2024016" cy="519694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6875" t="-2381" b="-7143"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50ECC67D-A6C0-ECF7-8C06-26AB07E3B9AF}"/>
                    </a:ext>
                  </a:extLst>
                </p:cNvPr>
                <p:cNvSpPr txBox="1"/>
                <p:nvPr/>
              </p:nvSpPr>
              <p:spPr>
                <a:xfrm>
                  <a:off x="162399" y="2682024"/>
                  <a:ext cx="13080504" cy="481484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50800" tIns="50800" rIns="50800" bIns="50800" numCol="1" spcCol="38100" rtlCol="0" anchor="ctr">
                  <a:spAutoFit/>
                </a:bodyPr>
                <a:lstStyle/>
                <a:p>
                  <a:pPr marL="457200" indent="-457200" algn="l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p>
                        <m:sSupPr>
                          <m:ctrlP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Helvetica Neue"/>
                              <a:cs typeface="Helvetica Neue"/>
                              <a:sym typeface="Helvetica Neue"/>
                            </a:rPr>
                          </m:ctrlPr>
                        </m:sSupPr>
                        <m:e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 Neue"/>
                            </a:rPr>
                            <m:t>𝜋</m:t>
                          </m:r>
                        </m:e>
                        <m:sup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Helvetica Neue"/>
                            </a:rPr>
                            <m:t>±</m:t>
                          </m:r>
                        </m:sup>
                      </m:sSup>
                      <m:r>
                        <a:rPr kumimoji="0" lang="en-US" sz="32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Helvetica Neue"/>
                          <a:cs typeface="Helvetica Neue"/>
                          <a:sym typeface="Helvetica Neue"/>
                        </a:rPr>
                        <m:t>,</m:t>
                      </m:r>
                      <m:sSup>
                        <m:sSupPr>
                          <m:ctrlPr>
                            <a:rPr lang="en-US" sz="3200" b="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a14:m>
                  <a:r>
                    <a:rPr kumimoji="0" lang="en-US" sz="32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 are eigenstates</a:t>
                  </a:r>
                  <a:r>
                    <a:rPr kumimoji="0" lang="en-US" sz="3200" b="0" i="0" u="none" strike="noStrike" cap="none" spc="0" normalizeH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 of </a:t>
                  </a:r>
                  <a:r>
                    <a:rPr kumimoji="0" lang="en-US" sz="3200" b="0" i="1" u="none" strike="noStrike" cap="none" spc="0" normalizeH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G-</a:t>
                  </a:r>
                  <a:r>
                    <a:rPr kumimoji="0" lang="en-US" sz="3200" b="0" u="none" strike="noStrike" cap="none" spc="0" normalizeH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parity with eigenvalue -1. Works</a:t>
                  </a:r>
                </a:p>
                <a:p>
                  <a:pPr algn="l"/>
                  <a:r>
                    <a:rPr lang="en-US" sz="3200" b="0" i="0" dirty="0"/>
                    <a:t>    like ordinary APBC, so </a:t>
                  </a:r>
                  <a:r>
                    <a:rPr lang="en-US" sz="3200" b="0" i="0" dirty="0" err="1">
                      <a:solidFill>
                        <a:srgbClr val="FF0000"/>
                      </a:solidFill>
                    </a:rPr>
                    <a:t>pions</a:t>
                  </a:r>
                  <a:r>
                    <a:rPr lang="en-US" sz="3200" b="0" i="0" dirty="0">
                      <a:solidFill>
                        <a:srgbClr val="FF0000"/>
                      </a:solidFill>
                    </a:rPr>
                    <a:t> can’t have zero momentum</a:t>
                  </a:r>
                  <a:r>
                    <a:rPr lang="en-US" sz="3200" b="0" i="0" dirty="0"/>
                    <a:t>! </a:t>
                  </a:r>
                </a:p>
                <a:p>
                  <a:pPr lvl="2" indent="0" algn="l"/>
                  <a:r>
                    <a:rPr kumimoji="0" lang="en-US" sz="3200" b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    lowest momentum is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Helvetica Neue"/>
                              <a:cs typeface="Helvetica Neue"/>
                              <a:sym typeface="Helvetica Neue"/>
                            </a:rPr>
                          </m:ctrlPr>
                        </m:fPr>
                        <m:num>
                          <m:r>
                            <a:rPr lang="en-US" sz="3200" b="0" i="1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Helvetica Neue"/>
                              <a:cs typeface="Helvetica Neue"/>
                              <a:sym typeface="Helvetica Neue"/>
                            </a:rPr>
                            <m:t>𝐿</m:t>
                          </m:r>
                        </m:den>
                      </m:f>
                      <m:sSup>
                        <m:sSupPr>
                          <m:ctrlP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Helvetica Neue"/>
                              <a:cs typeface="Helvetica Neue"/>
                              <a:sym typeface="Helvetica Neue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3200" b="0" dirty="0"/>
                            <m:t>(1,0,0)	</m:t>
                          </m:r>
                        </m:e>
                        <m:sup>
                          <m:r>
                            <a:rPr kumimoji="0" lang="en-US" sz="32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Helvetica Neue"/>
                              <a:cs typeface="Helvetica Neue"/>
                              <a:sym typeface="Helvetica Neue"/>
                            </a:rPr>
                            <m:t>𝑇</m:t>
                          </m:r>
                        </m:sup>
                      </m:sSup>
                      <m:r>
                        <a:rPr kumimoji="0" lang="en-US" sz="32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Helvetica Neue"/>
                          <a:cs typeface="Helvetica Neue"/>
                          <a:sym typeface="Helvetica Neue"/>
                        </a:rPr>
                        <m:t>.</m:t>
                      </m:r>
                      <m:r>
                        <a:rPr kumimoji="0" lang="en-US" sz="3200" b="0" i="1" u="none" strike="noStrike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Helvetica Neue"/>
                          <a:cs typeface="Helvetica Neue"/>
                          <a:sym typeface="Helvetica Neue"/>
                        </a:rPr>
                        <m:t>	</m:t>
                      </m:r>
                    </m:oMath>
                  </a14:m>
                  <a:r>
                    <a:rPr kumimoji="0" lang="en-US" sz="3200" b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 Tune box size </a:t>
                  </a:r>
                  <a:r>
                    <a:rPr kumimoji="0" lang="en-US" sz="3200" b="0" i="1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L</a:t>
                  </a:r>
                  <a:r>
                    <a:rPr kumimoji="0" lang="en-US" sz="3200" b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 so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3200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32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𝜋𝜋</m:t>
                          </m:r>
                        </m:sub>
                      </m:sSub>
                      <m:r>
                        <a:rPr lang="en-US" sz="3200" b="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3200" b="0" i="1">
                              <a:latin typeface="Cambria Math" panose="02040503050406030204" pitchFamily="18" charset="0"/>
                            </a:rPr>
                            <m:t>𝐾</m:t>
                          </m:r>
                        </m:sub>
                      </m:sSub>
                    </m:oMath>
                  </a14:m>
                  <a:endParaRPr kumimoji="0" lang="en-US" sz="3200" b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endParaRPr>
                </a:p>
                <a:p>
                  <a:pPr marL="457200" lvl="2" indent="-457200" algn="l">
                    <a:buFont typeface="Arial" panose="020B0604020202020204" pitchFamily="34" charset="0"/>
                    <a:buChar char="•"/>
                  </a:pPr>
                  <a:endParaRPr kumimoji="0" lang="en-US" sz="3200" b="0" i="1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endParaRPr>
                </a:p>
                <a:p>
                  <a:pPr marL="457200" lvl="2" indent="-457200" algn="l">
                    <a:buFont typeface="Arial" panose="020B0604020202020204" pitchFamily="34" charset="0"/>
                    <a:buChar char="•"/>
                  </a:pPr>
                  <a:r>
                    <a:rPr kumimoji="0" lang="en-US" sz="3200" b="0" i="1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G-</a:t>
                  </a:r>
                  <a:r>
                    <a:rPr kumimoji="0" lang="en-US" sz="3200" b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parity expensive: doubling of flavors (or lattice dimensions) </a:t>
                  </a:r>
                </a:p>
                <a:p>
                  <a:pPr lvl="2" indent="0" algn="l"/>
                  <a:r>
                    <a:rPr lang="en-US" sz="3200" b="0" dirty="0"/>
                    <a:t>    </a:t>
                  </a:r>
                  <a:r>
                    <a:rPr kumimoji="0" lang="en-US" sz="3200" b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Helvetica Neue"/>
                      <a:ea typeface="Helvetica Neue"/>
                      <a:cs typeface="Helvetica Neue"/>
                      <a:sym typeface="Helvetica Neue"/>
                    </a:rPr>
                    <a:t>to account for boundary conditions and special purpose ensembles	</a:t>
                  </a:r>
                </a:p>
                <a:p>
                  <a:pPr marL="457200" lvl="2" indent="-457200" algn="l">
                    <a:buFont typeface="Arial" panose="020B0604020202020204" pitchFamily="34" charset="0"/>
                    <a:buChar char="•"/>
                  </a:pPr>
                  <a:endParaRPr lang="en-US" sz="3200" b="0" dirty="0"/>
                </a:p>
                <a:p>
                  <a:pPr marL="457200" lvl="2" indent="-457200" algn="l">
                    <a:buFont typeface="Arial" panose="020B0604020202020204" pitchFamily="34" charset="0"/>
                    <a:buChar char="•"/>
                  </a:pPr>
                  <a:r>
                    <a:rPr lang="en-US" sz="3200" b="0" dirty="0"/>
                    <a:t>Still face excited state challenge of the scalar meson</a:t>
                  </a:r>
                </a:p>
                <a:p>
                  <a:pPr lvl="2" indent="0" algn="l"/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/>
                    <a:ea typeface="Helvetica Neue"/>
                    <a:cs typeface="Helvetica Neue"/>
                    <a:sym typeface="Helvetica Neue"/>
                  </a:endParaRP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50ECC67D-A6C0-ECF7-8C06-26AB07E3B9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399" y="2682024"/>
                  <a:ext cx="13080504" cy="4814844"/>
                </a:xfrm>
                <a:prstGeom prst="rect">
                  <a:avLst/>
                </a:prstGeom>
                <a:blipFill>
                  <a:blip r:embed="rId4"/>
                  <a:stretch>
                    <a:fillRect l="-1358" t="-789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4BC1C82-661E-4686-8248-BFF79899AABF}"/>
                  </a:ext>
                </a:extLst>
              </p:cNvPr>
              <p:cNvSpPr txBox="1"/>
              <p:nvPr/>
            </p:nvSpPr>
            <p:spPr>
              <a:xfrm>
                <a:off x="130827" y="1247329"/>
                <a:ext cx="11320407" cy="119141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457200" marR="0" indent="-45720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r>
                  <a:rPr lang="en-US" sz="3200" b="0" dirty="0"/>
                  <a:t>Physical kinematics: two-</a:t>
                </a:r>
                <a:r>
                  <a:rPr lang="en-US" sz="3200" b="0" dirty="0" err="1"/>
                  <a:t>pions</a:t>
                </a:r>
                <a:r>
                  <a:rPr lang="en-US" sz="3200" b="0" dirty="0"/>
                  <a:t> created with back-to-back </a:t>
                </a:r>
              </a:p>
              <a:p>
                <a:pPr algn="l"/>
                <a:r>
                  <a:rPr lang="en-US" sz="3200" b="0" dirty="0"/>
                  <a:t>    momentum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𝜋𝜋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⃗"/>
                                <m:ctrlP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sub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sub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  <m:r>
                      <a:rPr lang="en-US" sz="3200" b="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2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3200" b="0" i="1"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</m:oMath>
                </a14:m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4BC1C82-661E-4686-8248-BFF79899AA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827" y="1247329"/>
                <a:ext cx="11320407" cy="1191416"/>
              </a:xfrm>
              <a:prstGeom prst="rect">
                <a:avLst/>
              </a:prstGeom>
              <a:blipFill>
                <a:blip r:embed="rId5"/>
                <a:stretch>
                  <a:fillRect l="-1570" t="-5319" r="-785" b="-1383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1">
            <a:extLst>
              <a:ext uri="{FF2B5EF4-FFF2-40B4-BE49-F238E27FC236}">
                <a16:creationId xmlns:a16="http://schemas.microsoft.com/office/drawing/2014/main" id="{1CEC6E36-259A-A7DA-2576-CA23FE66E74D}"/>
              </a:ext>
            </a:extLst>
          </p:cNvPr>
          <p:cNvSpPr txBox="1">
            <a:spLocks/>
          </p:cNvSpPr>
          <p:nvPr/>
        </p:nvSpPr>
        <p:spPr>
          <a:xfrm>
            <a:off x="156227" y="384620"/>
            <a:ext cx="12166534" cy="622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algn="l" hangingPunct="1"/>
            <a:r>
              <a:rPr lang="en-US" sz="4400">
                <a:solidFill>
                  <a:schemeClr val="bg2">
                    <a:lumMod val="75000"/>
                  </a:schemeClr>
                </a:solidFill>
              </a:rPr>
              <a:t>Lattice calculation of the relevant matrix elements</a:t>
            </a:r>
            <a:endParaRPr lang="en-US" sz="44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07016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106007</TotalTime>
  <Words>2209</Words>
  <Application>Microsoft Macintosh PowerPoint</Application>
  <PresentationFormat>Custom</PresentationFormat>
  <Paragraphs>414</Paragraphs>
  <Slides>37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Arial</vt:lpstr>
      <vt:lpstr>Calibri</vt:lpstr>
      <vt:lpstr>Calibri Light</vt:lpstr>
      <vt:lpstr>Cambria Math</vt:lpstr>
      <vt:lpstr>Helvetica Neue</vt:lpstr>
      <vt:lpstr>Helvetica Neue Light</vt:lpstr>
      <vt:lpstr>Helvetica Neue Thin</vt:lpstr>
      <vt:lpstr>Wingdings</vt:lpstr>
      <vt:lpstr>White</vt:lpstr>
      <vt:lpstr>K→ππ decays on the lattice (ϵ^′: status and prospects)</vt:lpstr>
      <vt:lpstr>Outline</vt:lpstr>
      <vt:lpstr>Introduction</vt:lpstr>
      <vt:lpstr>Introduction</vt:lpstr>
      <vt:lpstr>Introduction</vt:lpstr>
      <vt:lpstr>Introduction</vt:lpstr>
      <vt:lpstr>Outline</vt:lpstr>
      <vt:lpstr>Lattice calculation of the relevant matrix elements</vt:lpstr>
      <vt:lpstr>PowerPoint Presentation</vt:lpstr>
      <vt:lpstr>Lattice calculation of the relevant matrix elements</vt:lpstr>
      <vt:lpstr>Lattice calculation of the relevant matrix elements</vt:lpstr>
      <vt:lpstr>Lattice calculation of the relevant matrix elements</vt:lpstr>
      <vt:lpstr>Lattice calculation of the relevant matrix elements</vt:lpstr>
      <vt:lpstr>PowerPoint Presentation</vt:lpstr>
      <vt:lpstr>Outline</vt:lpstr>
      <vt:lpstr>PowerPoint Presentation</vt:lpstr>
      <vt:lpstr>PowerPoint Presentation</vt:lpstr>
      <vt:lpstr>ΔS=1 matrix elements and ϵ^′/ϵ</vt:lpstr>
      <vt:lpstr>ΔS=1 matrix elements and ϵ^′/ϵ</vt:lpstr>
      <vt:lpstr>ΔS=1 matrix elements and ϵ^′/ϵ</vt:lpstr>
      <vt:lpstr>ΔS=1 matrix elements and ϵ^′/ϵ</vt:lpstr>
      <vt:lpstr>Outline</vt:lpstr>
      <vt:lpstr>Plans and prospects [M. Tomii, J. Hildebrand]</vt:lpstr>
      <vt:lpstr>Plans and prospects [M. Tomii, J. Hildebrand]</vt:lpstr>
      <vt:lpstr>Plans and prospects [M. Tomii]</vt:lpstr>
      <vt:lpstr>Plans and prospects [M. Tomii]</vt:lpstr>
      <vt:lpstr>Plans and prospects [E. Lundstrum, N. Christ]</vt:lpstr>
      <vt:lpstr>Plans and prospects [Y. Huo]</vt:lpstr>
      <vt:lpstr>Plans and prospects [J. Hildebrand]</vt:lpstr>
      <vt:lpstr>Acknowledgements</vt:lpstr>
      <vt:lpstr>Backup Slides</vt:lpstr>
      <vt:lpstr>Lattice calculation of the relevant matrix elements</vt:lpstr>
      <vt:lpstr>Lattice calculation of the relevant matrix elements</vt:lpstr>
      <vt:lpstr>Lattice calculation of the relevant matrix elements</vt:lpstr>
      <vt:lpstr>Lattice calculation of the relevant matrix elements</vt:lpstr>
      <vt:lpstr>Lattice calculation of the relevant matrix elements</vt:lpstr>
      <vt:lpstr>Lattice calculation of the relevant matrix elements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muon anomalous magnetic moment and the hunt for new physics</dc:title>
  <dc:creator>Blum, Thomas</dc:creator>
  <cp:lastModifiedBy>Tom Blum</cp:lastModifiedBy>
  <cp:revision>318</cp:revision>
  <dcterms:created xsi:type="dcterms:W3CDTF">2020-10-30T17:12:21Z</dcterms:created>
  <dcterms:modified xsi:type="dcterms:W3CDTF">2025-09-08T12:37:58Z</dcterms:modified>
</cp:coreProperties>
</file>