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9" r:id="rId2"/>
  </p:sldMasterIdLst>
  <p:notesMasterIdLst>
    <p:notesMasterId r:id="rId19"/>
  </p:notesMasterIdLst>
  <p:handoutMasterIdLst>
    <p:handoutMasterId r:id="rId20"/>
  </p:handoutMasterIdLst>
  <p:sldIdLst>
    <p:sldId id="263" r:id="rId3"/>
    <p:sldId id="262" r:id="rId4"/>
    <p:sldId id="264" r:id="rId5"/>
    <p:sldId id="265" r:id="rId6"/>
    <p:sldId id="296" r:id="rId7"/>
    <p:sldId id="299" r:id="rId8"/>
    <p:sldId id="297" r:id="rId9"/>
    <p:sldId id="300" r:id="rId10"/>
    <p:sldId id="298" r:id="rId11"/>
    <p:sldId id="266" r:id="rId12"/>
    <p:sldId id="291" r:id="rId13"/>
    <p:sldId id="290" r:id="rId14"/>
    <p:sldId id="323" r:id="rId15"/>
    <p:sldId id="324" r:id="rId16"/>
    <p:sldId id="294" r:id="rId17"/>
    <p:sldId id="295" r:id="rId1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49" autoAdjust="0"/>
    <p:restoredTop sz="94660"/>
  </p:normalViewPr>
  <p:slideViewPr>
    <p:cSldViewPr snapToObjects="1" showGuides="1">
      <p:cViewPr varScale="1">
        <p:scale>
          <a:sx n="121" d="100"/>
          <a:sy n="121" d="100"/>
        </p:scale>
        <p:origin x="96" y="43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14/01/2025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1314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309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BE4C9E-B101-A72A-5241-E38AF635C2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B67571-FCC9-F34E-4BF0-33A46DB431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DAFC511-4DCF-4A12-B615-622D7BE0D8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85D0ED-6CE7-8205-27D6-BD0FE6A676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81215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0025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55173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8625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439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12090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3777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HL-LHC High Bandwidth Beam Position Monitor Review – 15th January 2025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672ACB-AF45-4666-B486-481A5DA40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52B078-11F6-4C03-96EC-1286E245E5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7CEF9-607C-41E1-A1EF-9EC6248056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2871EF-9E31-4159-8C7B-874052119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2E3CC7-D60B-4FF5-ACA4-5CD088D87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2824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56068-9FA9-4B60-AC38-43E1C6C74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C9EB9B-251C-4D17-92D9-8ECB81526E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A4A32B-F67B-47B2-829A-4C4EC70010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C02139-13B2-4DEE-99AC-0E905D6C03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889DDF-7F98-452B-BAF7-2B88481A6F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271E8-F856-4E73-8B80-4294503349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6231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66E1-7C33-4669-AB6D-A95A10103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A40F3C-FF9C-45F7-BC41-CFEE62B1A6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1CD8CA-E0DB-4BE7-8170-362CBD28BC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39E0BC-7A30-4861-B8B8-7E2644E22D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4AD6979-82D1-44F1-B51E-DE0A451315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D1634-319F-4CAD-800A-8167A457C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DD54EF7-8286-430E-B5BF-5F7C87FD24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C2D209-BA8F-4EB2-89F9-D965C5765C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45001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BB5D6-29B4-4E4F-91F8-6ABB98AA8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8D0B10-4872-46F9-940A-5ABEBECD8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DA9E41-52F4-4162-BCD1-2028F5697B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1E1C07-6635-4C27-B2C6-E8EB61E168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025102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471D83-C5A2-4AFD-861B-34DD46554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7002C-7AA4-4526-AE62-21E6E0EA2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D1F582-8C74-4120-8A9D-5B7CE37DD1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11999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5A5C7-1E86-4A23-8CF3-C2A756A442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5F5104-AA79-4C43-88A4-D9B1482299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F40D14-1BB4-4CFC-AA0E-4C53EB912BE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190675-B8DC-49BA-9E1A-154DC1137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A755ABF-861B-446E-B38E-43E0322855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B03FA2-6F24-4483-87FA-EE377E529B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25561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4E522B-A710-4F42-8F9D-6C48DB660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F08C5D-E9E0-42A0-9B03-1CBC66CEDFC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6AEC92F-0580-4FFA-B92C-E3FD1F8226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CFD7D6-0B3B-458D-8293-A9ECB73597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FE8991-4128-41C0-A2F6-E7A57AFADF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59117E-B36C-4C66-B650-C48630EB7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769277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F7FDD-A3D3-4DE7-A978-5C2B85CDB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858AAF6-C42C-4EA9-A96B-A0868DAF58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06656B-E388-4799-9455-1583CA5C6B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1D691D-03EB-4816-A351-527AAADD20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74BF5B-7F15-4952-AD71-1281023FDC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76418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4B8246E-0388-445F-9A0C-44D7240A4B2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85B24A-F55D-4A0D-A54D-97B7826067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0BA07-4C36-4006-8B70-46B53E6318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BDB380-93B0-428E-A154-1AC38462B4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B580A-CEC1-422F-B2FD-B3120A0D1D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1890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FF9B9-DDEF-4B8E-87D0-DEC5A74836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28CC19-1EE2-4B47-9069-DE2386E70C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A785B2-5657-4A8F-9A8D-5143BFEE3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370C84-3D00-44EA-B582-BC4F3E0F4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504F99-5457-4957-9C00-639688C39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927990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2AC53-6861-4117-AD7E-4E629915C8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D662C4-41D1-40D5-9675-0421387243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724DC-E3C6-46E5-A53C-6701295EE5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1ABFAF-C87D-4666-A616-02D44EFBEB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302F1CC-07DC-4BD2-B610-15DDD26470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20462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pt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BE53BA-3FA0-4C08-896E-608F67FF5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103716-5CFF-45CB-9A34-E860E4A78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7D1249-6BF3-438C-A08D-F20AC03D5F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A7A31C-6FD2-44DD-A56C-357E66897B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HL-LHC High Bandwidth Beam Position Monitor Review – 15th January 2025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188F49-06CF-4702-9012-42D195265B6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25752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69610/1.2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document/2010472/0.1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indico.cern.ch/event/1044711/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indico.cern.ch/event/1459999/contributions/6147079/attachments/2937757/5160448/Proton_Crabbing_Andrea_Fornara%20WP2_WP4.pdf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paper.kek.jp/IBIC2013/papers/wepc12.pdf" TargetMode="Externa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Overview of the existing Head-Tail monitors in LHC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T. Levens, SY-BI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HL-LHC High Bandwidth Beam Position Monitor Review – 15</a:t>
            </a:r>
            <a:r>
              <a:rPr lang="en-GB" b="0" i="0" baseline="30000" dirty="0">
                <a:solidFill>
                  <a:schemeClr val="bg2"/>
                </a:solidFill>
              </a:rPr>
              <a:t>th</a:t>
            </a:r>
            <a:r>
              <a:rPr lang="en-GB" b="0" i="0" dirty="0">
                <a:solidFill>
                  <a:schemeClr val="bg2"/>
                </a:solidFill>
              </a:rPr>
              <a:t> January 2025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BD6EA5-8D98-2A3F-F258-3DEDAB8B1B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HL-LHC BPW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AC9DBE-3664-2FF4-11DF-99C0DBA07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GB" sz="1800" dirty="0"/>
              <a:t>BPW performance criteria given in </a:t>
            </a:r>
            <a:r>
              <a:rPr lang="en-GB" sz="1800" dirty="0">
                <a:hlinkClick r:id="rId3"/>
              </a:rPr>
              <a:t>LHC-BPW-ES-0001 (v1.2)</a:t>
            </a:r>
            <a:r>
              <a:rPr lang="en-GB" sz="1800" dirty="0"/>
              <a:t> are based on an extrapolation from existing HT specifications.</a:t>
            </a:r>
          </a:p>
          <a:p>
            <a:pPr lvl="1" algn="l"/>
            <a:r>
              <a:rPr lang="en-GB" sz="1400" dirty="0"/>
              <a:t>Aim to improve resolution, bandwidth and sampling rate…</a:t>
            </a:r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r>
              <a:rPr lang="en-GB" sz="1800" dirty="0"/>
              <a:t>But, these were not specifically written with Crab Cavity diagnostics in mind!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40274C0-0972-5774-396F-B46F37635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4F9DFC-8A1F-1534-0B2C-5E5403D12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65B4913A-2F5C-0D97-4609-2838EB1040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638666"/>
              </p:ext>
            </p:extLst>
          </p:nvPr>
        </p:nvGraphicFramePr>
        <p:xfrm>
          <a:off x="871080" y="1635646"/>
          <a:ext cx="7401840" cy="247269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5382227">
                  <a:extLst>
                    <a:ext uri="{9D8B030D-6E8A-4147-A177-3AD203B41FA5}">
                      <a16:colId xmlns:a16="http://schemas.microsoft.com/office/drawing/2014/main" val="1723880699"/>
                    </a:ext>
                  </a:extLst>
                </a:gridCol>
                <a:gridCol w="672961">
                  <a:extLst>
                    <a:ext uri="{9D8B030D-6E8A-4147-A177-3AD203B41FA5}">
                      <a16:colId xmlns:a16="http://schemas.microsoft.com/office/drawing/2014/main" val="3294098295"/>
                    </a:ext>
                  </a:extLst>
                </a:gridCol>
                <a:gridCol w="672961">
                  <a:extLst>
                    <a:ext uri="{9D8B030D-6E8A-4147-A177-3AD203B41FA5}">
                      <a16:colId xmlns:a16="http://schemas.microsoft.com/office/drawing/2014/main" val="202203746"/>
                    </a:ext>
                  </a:extLst>
                </a:gridCol>
                <a:gridCol w="673691">
                  <a:extLst>
                    <a:ext uri="{9D8B030D-6E8A-4147-A177-3AD203B41FA5}">
                      <a16:colId xmlns:a16="http://schemas.microsoft.com/office/drawing/2014/main" val="36539125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b="1" kern="1400" dirty="0">
                          <a:effectLst/>
                          <a:latin typeface="+mn-lt"/>
                        </a:rPr>
                        <a:t>Criterion</a:t>
                      </a:r>
                      <a:endParaRPr lang="en-GB" sz="1000" b="1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b="1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Key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b="1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Target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000" b="1" kern="1400" dirty="0">
                          <a:effectLst/>
                          <a:latin typeface="+mn-lt"/>
                        </a:rPr>
                        <a:t>Units</a:t>
                      </a:r>
                      <a:endParaRPr lang="en-GB" sz="1000" b="1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16929218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Single bunch, single pass resolution at bunch centre for pilot bunch intensity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100</a:t>
                      </a:r>
                      <a:endParaRPr lang="en-GB" sz="1000" kern="14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um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2979403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Single bunch, single pass resolution at bunch centre for nominal bunch intensity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10</a:t>
                      </a:r>
                      <a:endParaRPr lang="en-GB" sz="1000" kern="140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um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970510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Precision</a:t>
                      </a:r>
                      <a:r>
                        <a:rPr lang="en-GB" sz="1000" kern="1400" baseline="30000">
                          <a:effectLst/>
                          <a:latin typeface="+mn-lt"/>
                        </a:rPr>
                        <a:t>1</a:t>
                      </a:r>
                      <a:r>
                        <a:rPr lang="en-GB" sz="1000" kern="1400">
                          <a:effectLst/>
                          <a:latin typeface="+mn-lt"/>
                        </a:rPr>
                        <a:t> of the measurement for nominal bunch intensity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10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um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73230675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Long term stability</a:t>
                      </a:r>
                      <a:r>
                        <a:rPr lang="en-GB" sz="1000" kern="1400" baseline="30000">
                          <a:effectLst/>
                          <a:latin typeface="+mn-lt"/>
                        </a:rPr>
                        <a:t>2</a:t>
                      </a:r>
                      <a:r>
                        <a:rPr lang="en-GB" sz="1000" kern="1400">
                          <a:effectLst/>
                          <a:latin typeface="+mn-lt"/>
                        </a:rPr>
                        <a:t> of the offset for nominal bunch intensity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50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um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8170479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High frequency cut-off (-3dB)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GB" sz="1000" kern="14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GHz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997501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Low frequency cut-off (-3dB)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≤ 1</a:t>
                      </a:r>
                      <a:endParaRPr lang="en-GB" sz="1000" kern="14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≤</a:t>
                      </a: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0.5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MHz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191200696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In-band (between -1dB low and high cut-off roll-off) response variation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 ≤ 1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≤</a:t>
                      </a: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dB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3098615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Time resolution for single bunch, single pass measurement 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</a:rPr>
                        <a:t>50</a:t>
                      </a:r>
                      <a:endParaRPr lang="en-GB" sz="1000" kern="1400" dirty="0">
                        <a:solidFill>
                          <a:schemeClr val="accent3"/>
                        </a:solidFill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solidFill>
                            <a:schemeClr val="accent3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ps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23453748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Acquisition length for a single bunch measurement on successive turns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&gt; 1000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10000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>
                          <a:effectLst/>
                          <a:latin typeface="+mn-lt"/>
                        </a:rPr>
                        <a:t>turn</a:t>
                      </a:r>
                      <a:endParaRPr lang="en-GB" sz="1000" kern="14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9897182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Minimum time between two successive measurements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25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</a:p>
                  </a:txBody>
                  <a:tcPr marL="68580" marR="68580" marT="36195" marB="36195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en-GB" sz="1000" kern="1400" dirty="0">
                          <a:effectLst/>
                          <a:latin typeface="+mn-lt"/>
                        </a:rPr>
                        <a:t>ns</a:t>
                      </a:r>
                      <a:endParaRPr lang="en-GB" sz="1000" kern="14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36195" marB="36195" anchor="ctr"/>
                </a:tc>
                <a:extLst>
                  <a:ext uri="{0D108BD9-81ED-4DB2-BD59-A6C34878D82A}">
                    <a16:rowId xmlns:a16="http://schemas.microsoft.com/office/drawing/2014/main" val="34060736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46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D8665-3CF2-E917-0D05-4FA39F15DA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Location of HL-LHC BPW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DCF429-FE87-112B-0464-5BAE824808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n-GB" dirty="0"/>
              <a:t>Baseline for HL-LHC was to install BPW in LSS4.</a:t>
            </a:r>
          </a:p>
          <a:p>
            <a:pPr lvl="1" algn="l"/>
            <a:r>
              <a:rPr lang="en-GB" dirty="0"/>
              <a:t>Space reservation: </a:t>
            </a:r>
            <a:r>
              <a:rPr lang="en-GB" dirty="0">
                <a:hlinkClick r:id="rId2"/>
              </a:rPr>
              <a:t>LHC-BPW-EC-0001 (v0.1)</a:t>
            </a:r>
            <a:endParaRPr lang="en-GB" dirty="0"/>
          </a:p>
          <a:p>
            <a:pPr algn="l"/>
            <a:r>
              <a:rPr lang="en-GB" dirty="0"/>
              <a:t>Subsequent study by WP2 indicated that LSS4 is not optimal for CC diagnostics.</a:t>
            </a:r>
          </a:p>
          <a:p>
            <a:pPr lvl="1" algn="l"/>
            <a:r>
              <a:rPr lang="en-GB" dirty="0"/>
              <a:t>Would require pairs of BPMs with</a:t>
            </a:r>
            <a:r>
              <a:rPr lang="en-GB" i="1" dirty="0"/>
              <a:t> </a:t>
            </a:r>
            <a:r>
              <a:rPr lang="el-GR" dirty="0"/>
              <a:t>π</a:t>
            </a:r>
            <a:r>
              <a:rPr lang="en-GB" dirty="0"/>
              <a:t>/2 phase advance to achieve &lt;10um residual crabbing, optics dependent.</a:t>
            </a:r>
          </a:p>
          <a:p>
            <a:pPr algn="l"/>
            <a:r>
              <a:rPr lang="en-GB" dirty="0"/>
              <a:t>The best location is close to the CC in IP1/5…</a:t>
            </a:r>
          </a:p>
          <a:p>
            <a:pPr lvl="1" algn="l"/>
            <a:r>
              <a:rPr lang="en-GB" dirty="0"/>
              <a:t>Significant additional constraints </a:t>
            </a:r>
            <a:r>
              <a:rPr lang="en-GB" dirty="0">
                <a:solidFill>
                  <a:schemeClr val="accent3"/>
                </a:solidFill>
                <a:sym typeface="Wingdings" panose="05000000000000000000" pitchFamily="2" charset="2"/>
              </a:rPr>
              <a:t> talk of Michal</a:t>
            </a:r>
            <a:endParaRPr lang="en-GB" dirty="0">
              <a:solidFill>
                <a:schemeClr val="accent3"/>
              </a:solidFill>
            </a:endParaRPr>
          </a:p>
          <a:p>
            <a:pPr algn="l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8A53F3-37D1-FCAE-4E4D-7A83846AF5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87580-0048-1D9F-4955-5E366F894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9038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8B0CA2E-9D7F-49CE-B390-8FC4614C5B6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475656" y="114477"/>
            <a:ext cx="6356550" cy="4767413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16D48B7-BD02-4B72-8CD8-3A89DC715F29}"/>
              </a:ext>
            </a:extLst>
          </p:cNvPr>
          <p:cNvSpPr txBox="1"/>
          <p:nvPr/>
        </p:nvSpPr>
        <p:spPr>
          <a:xfrm>
            <a:off x="0" y="4881890"/>
            <a:ext cx="9144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R. De Maria, S. </a:t>
            </a:r>
            <a:r>
              <a:rPr kumimoji="0" lang="en-US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Kostoglou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Special Joint </a:t>
            </a:r>
            <a:r>
              <a:rPr kumimoji="0" lang="en-GB" sz="11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HiLumi</a:t>
            </a:r>
            <a:r>
              <a: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WP2/WP4/WP13 Meeting, 15/06/2021 (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4"/>
              </a:rPr>
              <a:t>https://indico.cern.ch/event/1044711/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  <a:endParaRPr kumimoji="0" lang="en-GB" sz="11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28A74BC2-02C8-75D2-3D67-F81608A58043}"/>
              </a:ext>
            </a:extLst>
          </p:cNvPr>
          <p:cNvCxnSpPr>
            <a:cxnSpLocks/>
            <a:stCxn id="10" idx="1"/>
          </p:cNvCxnSpPr>
          <p:nvPr/>
        </p:nvCxnSpPr>
        <p:spPr>
          <a:xfrm flipH="1" flipV="1">
            <a:off x="5292080" y="483518"/>
            <a:ext cx="504056" cy="16927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11B9E5F-E9E6-9DFC-6B4A-6CC8616AFF83}"/>
              </a:ext>
            </a:extLst>
          </p:cNvPr>
          <p:cNvSpPr txBox="1"/>
          <p:nvPr/>
        </p:nvSpPr>
        <p:spPr>
          <a:xfrm>
            <a:off x="5796136" y="483518"/>
            <a:ext cx="2036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i.e. beside the CC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02850C70-8399-9556-6735-C40B8A0CBB52}"/>
              </a:ext>
            </a:extLst>
          </p:cNvPr>
          <p:cNvSpPr/>
          <p:nvPr/>
        </p:nvSpPr>
        <p:spPr>
          <a:xfrm>
            <a:off x="3203848" y="1923678"/>
            <a:ext cx="360040" cy="57606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5A4D9E16-72B6-35B3-6C25-4F62ABF89EE5}"/>
              </a:ext>
            </a:extLst>
          </p:cNvPr>
          <p:cNvSpPr/>
          <p:nvPr/>
        </p:nvSpPr>
        <p:spPr>
          <a:xfrm>
            <a:off x="4572000" y="1922119"/>
            <a:ext cx="360040" cy="57606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72B2B459-9D49-F54E-B60C-B0C0710528EE}"/>
              </a:ext>
            </a:extLst>
          </p:cNvPr>
          <p:cNvSpPr/>
          <p:nvPr/>
        </p:nvSpPr>
        <p:spPr>
          <a:xfrm>
            <a:off x="5652120" y="1922119"/>
            <a:ext cx="360040" cy="57606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36B153E7-C4E9-AB6D-CC34-B7BC2E4082C2}"/>
              </a:ext>
            </a:extLst>
          </p:cNvPr>
          <p:cNvSpPr/>
          <p:nvPr/>
        </p:nvSpPr>
        <p:spPr>
          <a:xfrm>
            <a:off x="6464691" y="1910278"/>
            <a:ext cx="360040" cy="57606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CA338E8C-053C-E209-F0C8-EA6CC7A3FF1C}"/>
              </a:ext>
            </a:extLst>
          </p:cNvPr>
          <p:cNvSpPr/>
          <p:nvPr/>
        </p:nvSpPr>
        <p:spPr>
          <a:xfrm>
            <a:off x="3419872" y="3426554"/>
            <a:ext cx="360040" cy="2973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31744793-2525-BB7A-BE7B-DC52BEEAD30F}"/>
              </a:ext>
            </a:extLst>
          </p:cNvPr>
          <p:cNvSpPr/>
          <p:nvPr/>
        </p:nvSpPr>
        <p:spPr>
          <a:xfrm>
            <a:off x="4184747" y="3426554"/>
            <a:ext cx="360040" cy="2973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B8826150-5B18-1DC7-152C-7F53D2E87DB9}"/>
              </a:ext>
            </a:extLst>
          </p:cNvPr>
          <p:cNvSpPr/>
          <p:nvPr/>
        </p:nvSpPr>
        <p:spPr>
          <a:xfrm>
            <a:off x="5225136" y="3426554"/>
            <a:ext cx="360040" cy="2973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FA044D76-2CDB-730E-C1A3-5FDDE8604DF6}"/>
              </a:ext>
            </a:extLst>
          </p:cNvPr>
          <p:cNvSpPr/>
          <p:nvPr/>
        </p:nvSpPr>
        <p:spPr>
          <a:xfrm>
            <a:off x="6588224" y="3426554"/>
            <a:ext cx="360040" cy="297324"/>
          </a:xfrm>
          <a:prstGeom prst="round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BB5004A-1A73-2D62-AE10-6A96E14710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86600" y="4869656"/>
            <a:ext cx="2057400" cy="273844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5DE2D03-ABC5-BE8A-0CFC-280462DFE9BC}"/>
              </a:ext>
            </a:extLst>
          </p:cNvPr>
          <p:cNvSpPr txBox="1"/>
          <p:nvPr/>
        </p:nvSpPr>
        <p:spPr>
          <a:xfrm>
            <a:off x="2568289" y="4334608"/>
            <a:ext cx="42564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dirty="0">
                <a:solidFill>
                  <a:srgbClr val="FF0000"/>
                </a:solidFill>
                <a:latin typeface="Calibri" panose="020F0502020204030204"/>
              </a:rPr>
              <a:t>Approx. 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30um residual signal in all cases!</a:t>
            </a:r>
          </a:p>
        </p:txBody>
      </p:sp>
    </p:spTree>
    <p:extLst>
      <p:ext uri="{BB962C8B-B14F-4D97-AF65-F5344CB8AC3E}">
        <p14:creationId xmlns:p14="http://schemas.microsoft.com/office/powerpoint/2010/main" val="3441293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FE1DD-AD9B-980E-8A63-C94AE8F24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Limits of traditional Head-Tail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4ED0EF-5AEA-6008-D5C4-B6D67534DC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1800" dirty="0"/>
              <a:t>With optimal BPM locations (IP1/5) need to measure ~30um signal.</a:t>
            </a:r>
            <a:endParaRPr lang="en-GB" sz="1600" dirty="0"/>
          </a:p>
          <a:p>
            <a:pPr algn="l"/>
            <a:r>
              <a:rPr lang="en-GB" sz="1800" dirty="0"/>
              <a:t>Given existing HT, 30um corresponds to a ~3mV signal.</a:t>
            </a:r>
          </a:p>
          <a:p>
            <a:pPr algn="l"/>
            <a:r>
              <a:rPr lang="en-GB" sz="1800" dirty="0"/>
              <a:t>Baseline signals of ~20mV need to be digitized.</a:t>
            </a:r>
          </a:p>
          <a:p>
            <a:pPr lvl="1" algn="l"/>
            <a:r>
              <a:rPr lang="en-GB" sz="1600" dirty="0"/>
              <a:t>Current HT scopes have ~175uVrms noise for these signal levels.</a:t>
            </a:r>
          </a:p>
          <a:p>
            <a:pPr lvl="1" algn="l"/>
            <a:r>
              <a:rPr lang="en-GB" sz="1600" b="1" dirty="0"/>
              <a:t>~10% of signal level.</a:t>
            </a:r>
          </a:p>
          <a:p>
            <a:pPr algn="l"/>
            <a:r>
              <a:rPr lang="en-GB" sz="1800" dirty="0"/>
              <a:t>No FRAS foreseen for these BPMs, can expect ~mm offset between beam and BPM electrical </a:t>
            </a:r>
            <a:r>
              <a:rPr lang="en-GB" sz="1800" dirty="0" err="1"/>
              <a:t>center</a:t>
            </a:r>
            <a:r>
              <a:rPr lang="en-GB" sz="1800" dirty="0"/>
              <a:t>.</a:t>
            </a:r>
          </a:p>
          <a:p>
            <a:pPr lvl="1" algn="l"/>
            <a:r>
              <a:rPr lang="en-GB" sz="1600" dirty="0"/>
              <a:t>Resulting in an additional ~200mV baseline from the beam offset.</a:t>
            </a:r>
          </a:p>
          <a:p>
            <a:pPr lvl="1" algn="l"/>
            <a:r>
              <a:rPr lang="en-GB" sz="1600" dirty="0"/>
              <a:t>Current HT scopes have ~750uVrms noise for these signal levels.</a:t>
            </a:r>
          </a:p>
          <a:p>
            <a:pPr lvl="1" algn="l"/>
            <a:r>
              <a:rPr lang="en-GB" sz="1600" b="1" dirty="0"/>
              <a:t>~25% of signal level.</a:t>
            </a:r>
          </a:p>
          <a:p>
            <a:pPr algn="l"/>
            <a:r>
              <a:rPr lang="en-GB" sz="2000" dirty="0"/>
              <a:t>Since residual crabbing is a static effect, we can take advantage of averaging to reduce noise…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193465-9571-7B32-8BEC-C449A9618D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1200" cap="none" spc="0" normalizeH="0" baseline="0" noProof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High Bandwidth Beam Position Monitor Review – 15th January 2025</a:t>
            </a:r>
            <a:endParaRPr kumimoji="0" lang="en-GB" sz="11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43FF47-DB30-7A71-2857-B5B1DE905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5444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E0FEE-1DAF-5F23-A453-2D402A230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Limits of traditional Head-Tail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9934FC-52A3-DED7-DC7A-2FADE1DEEC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>
                <a:hlinkClick r:id="rId2"/>
              </a:rPr>
              <a:t>Recent measurements</a:t>
            </a:r>
            <a:r>
              <a:rPr lang="en-GB" sz="2000" dirty="0"/>
              <a:t> by A. Fornara have demonstrated the possibility to measure ~10um crabbing due to beam-beam effects with the HT monitor in the LHC with averaging of 1k turns: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41951A-AEC3-9A08-E33D-F4BC672B08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51E184-2BFA-284A-2305-9EE0F8ECD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C618EB-CCB3-5248-27C4-462BED1B5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6802" y="1908286"/>
            <a:ext cx="5850396" cy="259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6322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EA4B6B-983A-9DED-80E0-8169DCD1A9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6E9B9D-D0D7-45F6-9405-155C77679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8D8D6-C4AB-F0C9-EDAA-344E7E5842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GB" sz="2400" dirty="0"/>
              <a:t>Existing wide-band “Head-Tail” monitors are installed in LHC LSS4 and used primarily for instability monitoring.</a:t>
            </a:r>
          </a:p>
          <a:p>
            <a:pPr algn="l"/>
            <a:r>
              <a:rPr lang="en-GB" sz="2400" dirty="0"/>
              <a:t>A number of limitations with the existing instruments identified and found difficult to solve with EM techniques.</a:t>
            </a:r>
          </a:p>
          <a:p>
            <a:pPr lvl="1" algn="l"/>
            <a:r>
              <a:rPr lang="en-GB" sz="2000" dirty="0"/>
              <a:t>Launched the development of EO-BPMs in collaboration with RHUL as part of HL-UK(2).</a:t>
            </a:r>
            <a:endParaRPr lang="en-GB" sz="1600" dirty="0"/>
          </a:p>
          <a:p>
            <a:pPr algn="l"/>
            <a:r>
              <a:rPr lang="en-GB" sz="2400" dirty="0"/>
              <a:t>WP13 mandated to install new wide-band BPMs (BPW) for crab-cavity diagnostics in HL-LHC.</a:t>
            </a:r>
          </a:p>
          <a:p>
            <a:pPr lvl="1" algn="l"/>
            <a:r>
              <a:rPr lang="en-GB" sz="2000" dirty="0"/>
              <a:t>The optimal location is close to the crab cavities in IP1/5.</a:t>
            </a:r>
            <a:endParaRPr lang="en-GB" sz="2400" dirty="0"/>
          </a:p>
          <a:p>
            <a:pPr algn="l"/>
            <a:r>
              <a:rPr lang="en-GB" sz="2400" dirty="0"/>
              <a:t>Despite their limitations, existing HT monitors are simple, operationally reliable and have given good results!</a:t>
            </a:r>
            <a:endParaRPr lang="en-GB" sz="2000" dirty="0"/>
          </a:p>
          <a:p>
            <a:pPr lvl="1" algn="l"/>
            <a:r>
              <a:rPr lang="en-GB" sz="2000" dirty="0"/>
              <a:t>First crabbing measurements demonstrated in LHC in 2024!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8C1B69-E8B4-52E1-F978-516DEC275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30CF89-17C6-1727-E5EB-53ED289DC4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482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7957295C-F5FC-F533-8F76-D1F4974DFD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9699779-CBC9-49BD-C7A2-5ED84E3E57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D41D78-FCAA-BD94-3012-CCA1669F8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6840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dirty="0"/>
              <a:t>Introduction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30A4496E-EAAF-A066-4C7E-52C45CBFC159}"/>
              </a:ext>
            </a:extLst>
          </p:cNvPr>
          <p:cNvSpPr txBox="1">
            <a:spLocks/>
          </p:cNvSpPr>
          <p:nvPr/>
        </p:nvSpPr>
        <p:spPr>
          <a:xfrm>
            <a:off x="612000" y="914401"/>
            <a:ext cx="3887992" cy="368022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2000" dirty="0"/>
              <a:t>Head-Tail Monitors are wideband beam position monitors capable of measuring intra-bunch beam position.</a:t>
            </a:r>
          </a:p>
          <a:p>
            <a:pPr algn="l"/>
            <a:r>
              <a:rPr lang="en-GB" sz="2000" dirty="0"/>
              <a:t>A 180º hybrid calculates analogue sum and difference of long strip-line BPM electrodes.</a:t>
            </a:r>
          </a:p>
          <a:p>
            <a:pPr algn="l"/>
            <a:r>
              <a:rPr lang="en-GB" sz="2000" dirty="0"/>
              <a:t>Signals are acquired after short cables by high-speed digitizer located in a service gallery.</a:t>
            </a:r>
          </a:p>
          <a:p>
            <a:pPr algn="l"/>
            <a:r>
              <a:rPr lang="en-GB" sz="2000" dirty="0"/>
              <a:t>Originally installed in SPS/LHC for chromaticity measurements, now used primarily for instability diagnostics.</a:t>
            </a:r>
          </a:p>
          <a:p>
            <a:pPr algn="l"/>
            <a:endParaRPr lang="en-GB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C5EC769-8B34-2448-F7CE-1804210607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50441" y="294545"/>
            <a:ext cx="4496359" cy="43000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6208C2-5C38-5186-8B4C-ADF6B73A06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LHC Head-Tail Monitors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357611-9EE5-7154-513F-7FD4FC357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en-GB" dirty="0"/>
              <a:t>Four 40 cm long BPLH/V type (single plane) BPMs installed close to Q5R4 and Q6R4 in LSS4.</a:t>
            </a:r>
          </a:p>
          <a:p>
            <a:pPr lvl="1" algn="l"/>
            <a:r>
              <a:rPr lang="en-GB" dirty="0"/>
              <a:t>Installed at positions with maximum beta functions.</a:t>
            </a:r>
          </a:p>
          <a:p>
            <a:pPr algn="l"/>
            <a:r>
              <a:rPr lang="en-GB" dirty="0"/>
              <a:t>H-9 hybrid in tunnel calculates sum/difference.</a:t>
            </a:r>
          </a:p>
          <a:p>
            <a:pPr algn="l"/>
            <a:r>
              <a:rPr lang="en-GB" dirty="0"/>
              <a:t>~25m 7/8” coax cables to UA47 service gallery.</a:t>
            </a:r>
          </a:p>
          <a:p>
            <a:pPr algn="l"/>
            <a:r>
              <a:rPr lang="en-GB" dirty="0"/>
              <a:t>Acquisition with high-speed oscilloscopes:</a:t>
            </a:r>
          </a:p>
          <a:p>
            <a:pPr lvl="1" algn="l"/>
            <a:r>
              <a:rPr lang="en-GB" dirty="0"/>
              <a:t>10GSPS (100ps) with 4GHz bandwidth.</a:t>
            </a:r>
          </a:p>
          <a:p>
            <a:pPr lvl="1" algn="l"/>
            <a:r>
              <a:rPr lang="en-GB" dirty="0"/>
              <a:t>Maximum record size:</a:t>
            </a:r>
          </a:p>
          <a:p>
            <a:pPr lvl="2" algn="l"/>
            <a:r>
              <a:rPr lang="en-GB" dirty="0"/>
              <a:t>460 turns (41ms) for 3564 bunches.</a:t>
            </a:r>
          </a:p>
          <a:p>
            <a:pPr lvl="2" algn="l"/>
            <a:r>
              <a:rPr lang="en-GB" dirty="0"/>
              <a:t>64k turns (5.8s) for &lt;24 bunches.</a:t>
            </a:r>
          </a:p>
          <a:p>
            <a:pPr lvl="1" algn="l"/>
            <a:r>
              <a:rPr lang="en-GB" dirty="0"/>
              <a:t>Readout speed (10-20 seconds) limits</a:t>
            </a:r>
            <a:br>
              <a:rPr lang="en-GB" dirty="0"/>
            </a:br>
            <a:r>
              <a:rPr lang="en-GB" dirty="0"/>
              <a:t>retrigger rate.</a:t>
            </a:r>
          </a:p>
          <a:p>
            <a:pPr lvl="2" algn="l"/>
            <a:endParaRPr lang="en-GB" dirty="0"/>
          </a:p>
          <a:p>
            <a:pPr marL="0" indent="0" algn="l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9BBCEF-9B93-6F87-C0B2-2566D7390B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2E4DD8-9FFF-2D6A-7BD8-57F285D12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86ADD6-3B20-724D-108A-10809D370E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043075"/>
            <a:ext cx="2638086" cy="148392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6AE8528-7CDD-EF14-2C7D-5B979C8E5DEC}"/>
              </a:ext>
            </a:extLst>
          </p:cNvPr>
          <p:cNvSpPr txBox="1"/>
          <p:nvPr/>
        </p:nvSpPr>
        <p:spPr>
          <a:xfrm>
            <a:off x="6516216" y="4526999"/>
            <a:ext cx="20162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/>
              <a:t>Keysight DSOS404A</a:t>
            </a:r>
          </a:p>
        </p:txBody>
      </p:sp>
    </p:spTree>
    <p:extLst>
      <p:ext uri="{BB962C8B-B14F-4D97-AF65-F5344CB8AC3E}">
        <p14:creationId xmlns:p14="http://schemas.microsoft.com/office/powerpoint/2010/main" val="1607521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74812-2E69-B8B0-242F-2D36502400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Limitations 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C355BE-8F1D-5487-A089-C6CB68E6D7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GB" dirty="0"/>
              <a:t>Frequency response of BPLH/V strip-lines starts to show imperfections above 2GHz: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19CECD-48A1-D3AD-3056-AEA64433CD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7C1E8A-8DDA-69E1-988A-85D8C9DC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7C545CB-8A51-CC23-102A-A6BDA5565AF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842"/>
          <a:stretch/>
        </p:blipFill>
        <p:spPr>
          <a:xfrm>
            <a:off x="1213877" y="2116143"/>
            <a:ext cx="6624736" cy="239982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A984001-E63A-EA3D-6F2B-BDD785AF8096}"/>
              </a:ext>
            </a:extLst>
          </p:cNvPr>
          <p:cNvSpPr txBox="1"/>
          <p:nvPr/>
        </p:nvSpPr>
        <p:spPr>
          <a:xfrm>
            <a:off x="1905000" y="1914386"/>
            <a:ext cx="57633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VNA measurement through BPLV strip-line</a:t>
            </a:r>
          </a:p>
        </p:txBody>
      </p:sp>
    </p:spTree>
    <p:extLst>
      <p:ext uri="{BB962C8B-B14F-4D97-AF65-F5344CB8AC3E}">
        <p14:creationId xmlns:p14="http://schemas.microsoft.com/office/powerpoint/2010/main" val="18637593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71D993-E1B8-0FFA-8BDA-0433EA622D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Limitations 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8BEA9F-17E3-1DE0-88CC-652F21D870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/>
              <a:t>H-9 hybrids used are specified from 2MHz to 2GHz.</a:t>
            </a:r>
          </a:p>
          <a:p>
            <a:pPr lvl="1" algn="l"/>
            <a:r>
              <a:rPr lang="en-GB" sz="1600" dirty="0"/>
              <a:t>-30dB CMMR up to 2GHz, large spread, good ones “usable” to higher freq.</a:t>
            </a:r>
            <a:endParaRPr lang="en-GB" sz="18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r>
              <a:rPr lang="en-GB" sz="2000" dirty="0"/>
              <a:t>Unfortunately, no better option has been identified up to now…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6416B7-DD10-CE0B-918D-75551AB6CC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0692C-7E88-632B-81FE-9B93D3D23E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Picture 8" descr="A graph of a graph&#10;&#10;Description automatically generated">
            <a:extLst>
              <a:ext uri="{FF2B5EF4-FFF2-40B4-BE49-F238E27FC236}">
                <a16:creationId xmlns:a16="http://schemas.microsoft.com/office/drawing/2014/main" id="{C848CD38-7423-D0CD-BE26-BCF2505567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970" y="1522593"/>
            <a:ext cx="3986667" cy="2633333"/>
          </a:xfrm>
          <a:prstGeom prst="rect">
            <a:avLst/>
          </a:prstGeom>
        </p:spPr>
      </p:pic>
      <p:pic>
        <p:nvPicPr>
          <p:cNvPr id="11" name="Picture 10" descr="A graph of a graph&#10;&#10;Description automatically generated">
            <a:extLst>
              <a:ext uri="{FF2B5EF4-FFF2-40B4-BE49-F238E27FC236}">
                <a16:creationId xmlns:a16="http://schemas.microsoft.com/office/drawing/2014/main" id="{677524F1-6ED4-C54D-3598-602C156E4B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46" y="1522593"/>
            <a:ext cx="3986667" cy="26333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02321AF-5C25-CC62-AC63-64B0C85A9042}"/>
              </a:ext>
            </a:extLst>
          </p:cNvPr>
          <p:cNvSpPr txBox="1"/>
          <p:nvPr/>
        </p:nvSpPr>
        <p:spPr>
          <a:xfrm>
            <a:off x="3487101" y="1574671"/>
            <a:ext cx="504967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200" dirty="0"/>
              <a:t>G. Kotzian </a:t>
            </a:r>
            <a:r>
              <a:rPr lang="en-GB" sz="1200" i="1" dirty="0"/>
              <a:t>et al</a:t>
            </a:r>
            <a:r>
              <a:rPr lang="en-GB" sz="1200" dirty="0"/>
              <a:t> at IBIC 2013: </a:t>
            </a:r>
            <a:r>
              <a:rPr lang="en-GB" sz="1200" dirty="0">
                <a:hlinkClick r:id="rId5"/>
              </a:rPr>
              <a:t>WEPC12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98690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5CDDCE-3D50-348F-F757-34F9180D7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933E74C-25C9-7F9C-034C-970EF2A324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72"/>
          <a:stretch/>
        </p:blipFill>
        <p:spPr>
          <a:xfrm>
            <a:off x="1043608" y="1491630"/>
            <a:ext cx="3248479" cy="242844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637B73-3C9D-8A9C-87FB-F3FA2F149A7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593" y="1491630"/>
            <a:ext cx="3239418" cy="24284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877DEAD-9125-4EA5-1F5C-A589F617A0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Limitations III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F21A3C-EDC0-8351-69CC-0FA1591FAE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/>
              <a:t>Significant “residual” difference signal measured on HT monitor.</a:t>
            </a:r>
          </a:p>
          <a:p>
            <a:pPr lvl="1" algn="l"/>
            <a:r>
              <a:rPr lang="en-GB" sz="1600" dirty="0"/>
              <a:t>Pattern is different for each system and exact source is unclear.</a:t>
            </a:r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endParaRPr lang="en-GB" sz="1800" dirty="0"/>
          </a:p>
          <a:p>
            <a:pPr algn="l"/>
            <a:r>
              <a:rPr lang="en-GB" sz="1800" dirty="0"/>
              <a:t>Corrected in post-processing for instability measurements but limits dynamic range </a:t>
            </a:r>
            <a:r>
              <a:rPr lang="en-GB" sz="1800" dirty="0">
                <a:sym typeface="Wingdings" panose="05000000000000000000" pitchFamily="2" charset="2"/>
              </a:rPr>
              <a:t> correction will be more difficult for static effects of CC.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A29A03-AD73-79EA-5BB5-66002E650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BBC29C-31C3-E1B9-00AC-317CA3716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4207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C6602B-46C2-3E6D-F384-2C16B4DC48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Limitations IV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8943A4-9A3F-3CDA-316F-9BF45C0051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3680222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2000" dirty="0"/>
              <a:t>Limited dynamic range due to high-speed 10GSPS digitizers.</a:t>
            </a:r>
          </a:p>
          <a:p>
            <a:pPr algn="l"/>
            <a:r>
              <a:rPr lang="en-GB" sz="2000" dirty="0"/>
              <a:t>Upgrade from 8 to 10-bit digitizers (2018) improved dynamic range.</a:t>
            </a:r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endParaRPr lang="en-GB" sz="2000" dirty="0"/>
          </a:p>
          <a:p>
            <a:pPr algn="l"/>
            <a:r>
              <a:rPr lang="en-GB" sz="2000" dirty="0"/>
              <a:t>State of the art today is “12-bit” digitizers at 10GSPS.</a:t>
            </a:r>
          </a:p>
          <a:p>
            <a:pPr lvl="1" algn="l"/>
            <a:r>
              <a:rPr lang="en-GB" sz="1600" dirty="0"/>
              <a:t>But, in reality, ENOB is only increased from 7.8 to 8.1-bits!</a:t>
            </a:r>
          </a:p>
          <a:p>
            <a:pPr algn="l"/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D8F6A4-6893-9022-FDB7-C398A7C3E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4295FB-0F08-AC27-7ABA-F4177A843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F0D5652-F2E9-479C-87BD-397A8C25349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3" t="11936" r="1896" b="69778"/>
          <a:stretch/>
        </p:blipFill>
        <p:spPr>
          <a:xfrm>
            <a:off x="1464464" y="2756105"/>
            <a:ext cx="6215073" cy="111178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E277C8F-5603-4600-B282-A9E436144F6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2" t="12000" r="1872" b="69733"/>
          <a:stretch/>
        </p:blipFill>
        <p:spPr>
          <a:xfrm>
            <a:off x="1463093" y="1561486"/>
            <a:ext cx="6217814" cy="1110634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6A624F6-33E3-5973-01BC-CDFCD6F16FC0}"/>
              </a:ext>
            </a:extLst>
          </p:cNvPr>
          <p:cNvCxnSpPr>
            <a:cxnSpLocks/>
          </p:cNvCxnSpPr>
          <p:nvPr/>
        </p:nvCxnSpPr>
        <p:spPr>
          <a:xfrm>
            <a:off x="3119137" y="2355726"/>
            <a:ext cx="0" cy="884265"/>
          </a:xfrm>
          <a:prstGeom prst="straightConnector1">
            <a:avLst/>
          </a:prstGeom>
          <a:ln w="317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F7C9B8F-4DDC-0793-C535-CEA1039504D3}"/>
              </a:ext>
            </a:extLst>
          </p:cNvPr>
          <p:cNvSpPr txBox="1"/>
          <p:nvPr/>
        </p:nvSpPr>
        <p:spPr>
          <a:xfrm>
            <a:off x="2123728" y="2536142"/>
            <a:ext cx="1139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</a:rPr>
              <a:t>~9dB lower noise floor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D672F2-4BB8-3637-2654-38224F3F8BF2}"/>
              </a:ext>
            </a:extLst>
          </p:cNvPr>
          <p:cNvSpPr txBox="1"/>
          <p:nvPr/>
        </p:nvSpPr>
        <p:spPr>
          <a:xfrm>
            <a:off x="6589115" y="1561486"/>
            <a:ext cx="1090422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8-bit</a:t>
            </a:r>
          </a:p>
          <a:p>
            <a:pPr algn="ctr"/>
            <a:r>
              <a:rPr lang="en-US" sz="1200" b="1" dirty="0"/>
              <a:t>(&lt; 2018)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C830A9-845F-3903-B46C-00F0E4DFC853}"/>
              </a:ext>
            </a:extLst>
          </p:cNvPr>
          <p:cNvSpPr txBox="1"/>
          <p:nvPr/>
        </p:nvSpPr>
        <p:spPr>
          <a:xfrm>
            <a:off x="6590484" y="2756105"/>
            <a:ext cx="1090423" cy="46166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10-bit</a:t>
            </a:r>
          </a:p>
          <a:p>
            <a:pPr algn="ctr"/>
            <a:r>
              <a:rPr lang="en-US" sz="1200" b="1" dirty="0"/>
              <a:t>(&gt; 2018)</a:t>
            </a:r>
          </a:p>
        </p:txBody>
      </p:sp>
    </p:spTree>
    <p:extLst>
      <p:ext uri="{BB962C8B-B14F-4D97-AF65-F5344CB8AC3E}">
        <p14:creationId xmlns:p14="http://schemas.microsoft.com/office/powerpoint/2010/main" val="1864325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799168-8897-2E51-D72F-3FB2D072A1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4C79B0A-A03D-2BAA-D53B-39FD217B63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sz="2000" dirty="0"/>
              <a:t>Despite these limitations the Head-Tail monitors are simple, robust and operationally reliable </a:t>
            </a:r>
            <a:r>
              <a:rPr lang="en-GB" sz="2000" dirty="0">
                <a:sym typeface="Wingdings" panose="05000000000000000000" pitchFamily="2" charset="2"/>
              </a:rPr>
              <a:t> key qualities to maintain in the future!</a:t>
            </a:r>
            <a:endParaRPr lang="en-GB" sz="2000" dirty="0"/>
          </a:p>
          <a:p>
            <a:pPr algn="l"/>
            <a:r>
              <a:rPr lang="en-GB" sz="2000" dirty="0"/>
              <a:t>Good results have been achieved for instability measurements in SPS &amp; LHC and crab-cavity tests in SPS…</a:t>
            </a:r>
          </a:p>
          <a:p>
            <a:pPr lvl="1" algn="l"/>
            <a:r>
              <a:rPr lang="en-GB" sz="1600" dirty="0"/>
              <a:t>Resolution ~20-50um achieved</a:t>
            </a:r>
            <a:br>
              <a:rPr lang="en-GB" sz="1600" dirty="0"/>
            </a:br>
            <a:r>
              <a:rPr lang="en-GB" sz="1600" dirty="0"/>
              <a:t>turn-by-turn.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391898-6E6B-402B-CBEB-8AFD9ED20E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A254B1-F105-FB7E-CF94-2B52E95F0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155A5FD-F306-CB87-ABB9-A7A9F0CF1F1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8"/>
          <a:stretch/>
        </p:blipFill>
        <p:spPr>
          <a:xfrm>
            <a:off x="4644009" y="2304000"/>
            <a:ext cx="3887992" cy="249999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920785B-2021-5C7C-9CFE-AB2CB1D3C40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61" t="9400" r="2960" b="71000"/>
          <a:stretch/>
        </p:blipFill>
        <p:spPr>
          <a:xfrm>
            <a:off x="654489" y="2859782"/>
            <a:ext cx="3734129" cy="15841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762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D8AF5-EB1B-6E31-A44C-99442919F7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Can we do better?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957547-CA0E-0703-6092-65BCB284A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l"/>
            <a:r>
              <a:rPr lang="en-GB" dirty="0"/>
              <a:t>Limited potential for improvements using electromagnetic techniques.</a:t>
            </a:r>
          </a:p>
          <a:p>
            <a:pPr lvl="1" algn="l"/>
            <a:r>
              <a:rPr lang="en-GB" dirty="0"/>
              <a:t>No better alternative to H-9 hybrids identified.</a:t>
            </a:r>
          </a:p>
          <a:p>
            <a:pPr lvl="1" algn="l"/>
            <a:r>
              <a:rPr lang="en-GB" dirty="0"/>
              <a:t>Dynamic range of digitizers close to physical limits.</a:t>
            </a:r>
          </a:p>
          <a:p>
            <a:pPr algn="l"/>
            <a:endParaRPr lang="en-GB" dirty="0"/>
          </a:p>
          <a:p>
            <a:pPr algn="l"/>
            <a:r>
              <a:rPr lang="en-GB" dirty="0"/>
              <a:t>Electro-optical techniques identified &gt; 10 years ago as having potential to improve performance.</a:t>
            </a:r>
          </a:p>
          <a:p>
            <a:pPr lvl="1" algn="l"/>
            <a:r>
              <a:rPr lang="en-GB" dirty="0"/>
              <a:t>Collaboration agreement with Royal Holloway University, as part of HL-UK(2), to develop EO-BPMs for HL-LHC.</a:t>
            </a:r>
          </a:p>
          <a:p>
            <a:pPr lvl="1" algn="l"/>
            <a:r>
              <a:rPr lang="en-GB" dirty="0"/>
              <a:t>Long development history </a:t>
            </a:r>
            <a:r>
              <a:rPr lang="en-GB" dirty="0">
                <a:solidFill>
                  <a:schemeClr val="accent3"/>
                </a:solidFill>
                <a:sym typeface="Wingdings" panose="05000000000000000000" pitchFamily="2" charset="2"/>
              </a:rPr>
              <a:t> talk of Stephen</a:t>
            </a:r>
          </a:p>
          <a:p>
            <a:pPr algn="l"/>
            <a:endParaRPr lang="en-GB" dirty="0">
              <a:solidFill>
                <a:schemeClr val="accent3"/>
              </a:solidFill>
              <a:sym typeface="Wingdings" panose="05000000000000000000" pitchFamily="2" charset="2"/>
            </a:endParaRPr>
          </a:p>
          <a:p>
            <a:pPr algn="l"/>
            <a:r>
              <a:rPr lang="en-GB" dirty="0">
                <a:sym typeface="Wingdings" panose="05000000000000000000" pitchFamily="2" charset="2"/>
              </a:rPr>
              <a:t>Note: WP13 is only considering wide-band time-domain acquisition options for the BPW.</a:t>
            </a:r>
          </a:p>
          <a:p>
            <a:pPr lvl="1" algn="l"/>
            <a:r>
              <a:rPr lang="en-GB" dirty="0">
                <a:sym typeface="Wingdings" panose="05000000000000000000" pitchFamily="2" charset="2"/>
              </a:rPr>
              <a:t>Serving as a complement to narrow-band measurements being developed by WP4 as part of the CC noise feedback system</a:t>
            </a:r>
            <a:r>
              <a:rPr lang="en-GB" dirty="0"/>
              <a:t> </a:t>
            </a:r>
            <a:r>
              <a:rPr lang="en-GB" dirty="0">
                <a:solidFill>
                  <a:schemeClr val="accent3"/>
                </a:solidFill>
                <a:sym typeface="Wingdings" panose="05000000000000000000" pitchFamily="2" charset="2"/>
              </a:rPr>
              <a:t> talk of Daniel</a:t>
            </a:r>
          </a:p>
          <a:p>
            <a:pPr lvl="1" algn="l"/>
            <a:endParaRPr lang="en-GB" dirty="0">
              <a:sym typeface="Wingdings" panose="05000000000000000000" pitchFamily="2" charset="2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3A3106-4476-A392-940E-BA957BAB6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HL-LHC High Bandwidth Beam Position Monitor Review – 15th January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3D8E83-A57A-EC83-3D70-B08FED7E20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971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4979</TotalTime>
  <Words>1285</Words>
  <Application>Microsoft Office PowerPoint</Application>
  <PresentationFormat>On-screen Show (16:9)</PresentationFormat>
  <Paragraphs>205</Paragraphs>
  <Slides>16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Times New Roman</vt:lpstr>
      <vt:lpstr>Wingdings</vt:lpstr>
      <vt:lpstr>Thème Office</vt:lpstr>
      <vt:lpstr>Office Theme</vt:lpstr>
      <vt:lpstr> Overview of the existing Head-Tail monitors in LHC</vt:lpstr>
      <vt:lpstr>Introduction</vt:lpstr>
      <vt:lpstr>LHC Head-Tail Monitors</vt:lpstr>
      <vt:lpstr>Limitations I</vt:lpstr>
      <vt:lpstr>Limitations II</vt:lpstr>
      <vt:lpstr>Limitations III</vt:lpstr>
      <vt:lpstr>Limitations IV</vt:lpstr>
      <vt:lpstr>Results</vt:lpstr>
      <vt:lpstr>Can we do better?</vt:lpstr>
      <vt:lpstr>HL-LHC BPW specifications</vt:lpstr>
      <vt:lpstr>Location of HL-LHC BPW</vt:lpstr>
      <vt:lpstr>PowerPoint Presentation</vt:lpstr>
      <vt:lpstr>Limits of traditional Head-Tail</vt:lpstr>
      <vt:lpstr>Limits of traditional Head-Tail</vt:lpstr>
      <vt:lpstr>Conclusion</vt:lpstr>
      <vt:lpstr>Thank you…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Tom Levens</cp:lastModifiedBy>
  <cp:revision>224</cp:revision>
  <dcterms:created xsi:type="dcterms:W3CDTF">2016-02-12T09:02:01Z</dcterms:created>
  <dcterms:modified xsi:type="dcterms:W3CDTF">2025-01-15T07:01:39Z</dcterms:modified>
</cp:coreProperties>
</file>