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6" r:id="rId2"/>
    <p:sldId id="268" r:id="rId3"/>
    <p:sldId id="299" r:id="rId4"/>
    <p:sldId id="301" r:id="rId5"/>
    <p:sldId id="300" r:id="rId6"/>
    <p:sldId id="302" r:id="rId7"/>
    <p:sldId id="303" r:id="rId8"/>
    <p:sldId id="305" r:id="rId9"/>
    <p:sldId id="306" r:id="rId10"/>
    <p:sldId id="304" r:id="rId11"/>
    <p:sldId id="308" r:id="rId12"/>
    <p:sldId id="307" r:id="rId13"/>
    <p:sldId id="309" r:id="rId14"/>
    <p:sldId id="314" r:id="rId15"/>
    <p:sldId id="310" r:id="rId16"/>
    <p:sldId id="311" r:id="rId17"/>
    <p:sldId id="315" r:id="rId18"/>
    <p:sldId id="312" r:id="rId19"/>
    <p:sldId id="313" r:id="rId20"/>
    <p:sldId id="28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A0"/>
    <a:srgbClr val="F6630D"/>
    <a:srgbClr val="000000"/>
    <a:srgbClr val="FF9966"/>
    <a:srgbClr val="0033A0"/>
    <a:srgbClr val="61C4D3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3" autoAdjust="0"/>
    <p:restoredTop sz="94686"/>
  </p:normalViewPr>
  <p:slideViewPr>
    <p:cSldViewPr snapToGrid="0" snapToObjects="1">
      <p:cViewPr varScale="1">
        <p:scale>
          <a:sx n="154" d="100"/>
          <a:sy n="154" d="100"/>
        </p:scale>
        <p:origin x="224" y="2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0:48:36.45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29 24575,'1'-1'0,"-1"0"0,1 1 0,-1-1 0,0 0 0,1 1 0,-1-1 0,1 0 0,0 1 0,-1-1 0,1 1 0,-1-1 0,1 1 0,0-1 0,-1 1 0,1 0 0,0-1 0,0 1 0,-1 0 0,1-1 0,0 1 0,0 0 0,-1 0 0,1 0 0,2 0 0,25-4 0,-23 3 0,472-12 0,-324 15 0,416-2 1391,1766 1-9800,-2312-1 7236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6:10.8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80 24575,'3'0'0,"5"0"0,5 0 0,3 0 0,2-3 0,3-5 0,0-1 0,0-3 0,0 1 0,1 3 0,-1 2 0,-4-1 0,-1 0 0,0 2 0,-2 2-8191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5:59.5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1639 1921 24575,'-8'-11'0,"-1"0"0,2 0 0,-1 0 0,2-1 0,-1-1 0,-8-24 0,-6-10 0,-23-37 0,-5 1 0,-3 3 0,-95-112 0,74 106 0,5-3 0,-79-133 0,93 127 0,-5 3 0,-3 2 0,-4 3 0,-83-83 0,134 154 0,-200-185 0,184 176 0,-1 2 0,0 0 0,-2 3 0,-1 0 0,-52-20 0,-2 15-1365,72 20-5461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6:00.5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24575,'3'3'0,"5"2"0,5 2 0,3 2 0,-1 1 0,1 0 0,-3 1 0,0-1 0,-2 2 0,1-2 0,-3 1 0,2-2 0,-1 2 0,-7-4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6:01.4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21 24575,'0'-4'0,"3"0"0,5-1 0,5 2 0,3 0 0,6 2 0,3 0 0,0 4 0,0 2 0,-1-1 0,-1 0 0,2 2 0,-3 1-8191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6:08.9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2602 24575,'4'-1'0,"0"-1"0,0 1 0,0-1 0,0 0 0,0 0 0,0 0 0,0-1 0,-1 1 0,1-1 0,-1 0 0,4-4 0,7-4 0,314-197 384,-88 61-1470,-89 36-3865,-83 49 2800,-3-3-1,100-132 1,-106 124 2938,9-23-675,-41 49 3010,28-65 1,8-57 2620,-29 57-6523,-20 61 555,11-84 0,-21 86-2304,-1-1 1,-2 1-1,-11-87 1,3 72 2260,-22-125 2345,23 166-1795,-1 1-1,-1-1 1,-1 1 0,0 0-1,-2 1 1,-15-23-1,14 27 118,0 1 0,0 1 0,-2 0 1,0 1-1,0 0 0,-1 1 0,-1 1 0,0 0 0,-1 1 0,0 1 0,-1 1 0,0 0 0,0 1 0,-1 1 0,0 1 0,-34-6 0,37 8-399,0-1 0,0 0 0,-18-10 0,-7-2 0,-7 4-1365,33 11-5461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6:10.0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24575,'3'0'0,"6"0"0,3 0 0,1 3 0,1 2 0,-2 3 0,1 4 0,1 3 0,3 2 0,-3 3 0,1-3 0,0-4 0,2-4 0,-2-4-8191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6:10.8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80 24575,'3'0'0,"5"0"0,5 0 0,3 0 0,2-3 0,3-5 0,0-1 0,0-3 0,0 1 0,1 3 0,-1 2 0,-4-1 0,-1 0 0,0 2 0,-2 2-8191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44:25.675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184 2814 24575,'8'-1'0,"1"0"0,-1-1 0,0-1 0,0 0 0,0 0 0,0 0 0,10-7 0,14-4 0,27-10 0,-1-3 0,-1-2 0,77-54 0,-100 59 0,-2-1 0,0-2 0,-2-1 0,-1-1 0,-1-2 0,35-50 0,-42 47-119,28-61-1,-28 46-1635,-2-1-1,13-61 1,7-108 46,-25 74 7793,-14 89-5812,-2 0 1,-3 1-1,-13-64 1,0 2-233,7 55-40,-2 1 0,-3 1 0,-3 0 0,-26-57 0,26 76-2517,-1 0-1,-30-43 1,6 19 3285,32 49-409,-103-138-664,62 90 5905,-30-19-11312,-56-32 6231,69 59 151,27 19 4328,28 22-4916,0 2 0,-2-1 0,1 2 0,-2 1-1,0 0 1,0 1 0,-22-9 0,-35-12-1447,61 24-5461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44:26.675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1 24575,'0'3'0,"3"5"0,2 5 0,3 3 0,4 3 0,3 1 0,-1 1 0,-3 0 0,1-3 0,-3 2 0,2-2 0,-2-1 0,-2 0 0,1-2 0,0-1 0,1-3 0,-1-6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44:27.357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34 24575,'3'0'0,"5"0"0,5 0 0,3 0 0,3 0 0,1 0 0,1-4 0,1 0 0,-1 0 0,0 0 0,0 2 0,0-3 0,-1-1 0,-2 2-8191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0:48:38.64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24575,'1854'0'118,"-1054"0"-7020,-13 49 6902,-669-42 6677,56-8-6731,-44-2 215,-118 2-142,0 0 0,-1-1 0,19-5 0,-22 5-179,1-1-1,-1 1 1,0 1 0,0 0 0,1 0 0,-1 1 0,1 0 0,10 1 0,-4 3-6666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44:29.459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2219 2165 24575,'0'-73'0,"-4"1"0,-16-89 0,10 115 0,-1 0 0,-3 0 0,-1 2 0,-32-65 0,-2 21 0,-4 2 0,-3 2 0,-4 3 0,-3 3 0,-112-107 0,123 133 0,-2 2 0,-2 2 0,-74-47 0,2-1 0,91 66 0,-77-49 0,98 70-4,-92-53-523,-198-82 0,-252-110 1585,487 215-2423,59 32-5461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44:30.637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1 24575,'3'3'0,"5"5"0,1 4 0,10 8 0,4 3 0,2 2 0,1 3 0,3 0 0,-1 0 0,-1-2-6784,-2-6 6784,-5-6-1407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44:31.477"/>
    </inkml:context>
    <inkml:brush xml:id="br0">
      <inkml:brushProperty name="width" value="0.05" units="cm"/>
      <inkml:brushProperty name="height" value="0.05" units="cm"/>
      <inkml:brushProperty name="color" value="#F6630D"/>
    </inkml:brush>
  </inkml:definitions>
  <inkml:trace contextRef="#ctx0" brushRef="#br0">1 21 24575,'3'0'0,"5"3"0,5 2 0,3-1 0,3-1 0,1 0 0,1-2 0,4 0 0,1 0 0,0-5 0,-2-1 0,-1 1 0,-4-3 0,-2-1 0,-1 2 0,1 2 0,-2 1-8191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0:49:01.75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 3360 24575,'-1'0'0,"-4"-2"0,5-10 0,12-31 0,2 1 0,34-75 0,58-82 0,-56 119 0,3 2 0,3 3 0,84-86 0,226-176 0,53 44 0,-217 161 0,499-361 0,-22 16 0,-189 169 0,-383 251 0,2 5 0,208-71 0,-101 55 815,274-116-8414,-474 177 7579,-11 4 3,0 0 1,0 1 0,1-1-1,-1 1 1,1 1-1,-1-1 1,1 1-1,0 0 1,-1 0-1,1 1 1,0 0-1,10 0 1,2 7-1157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0:49:03.33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 24575,'179'-2'0,"189"5"0,-363-3 0,1 0 0,-1 1 0,0 0 0,0 0 0,1 1 0,-1-1 0,0 1 0,0 0 0,0 0 0,0 1 0,-1 0 0,1-1 0,7 8 0,-10-8 0,0 0 0,0 0 0,-1 0 0,1 1 0,-1-1 0,0 1 0,1-1 0,-1 1 0,0-1 0,-1 1 0,1-1 0,0 1 0,-1 0 0,1 0 0,-1-1 0,0 1 0,0 0 0,0 0 0,0-1 0,-1 1 0,1 0 0,-1-1 0,1 1 0,-1 0 0,0-1 0,0 1 0,0-1 0,-2 4 0,-18 30 0,0-2 0,-2-1 0,-2-1 0,-33 33 0,-11 17 0,-6 16-1365,57-72-5461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5:59.5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1639 1921 24575,'-8'-11'0,"-1"0"0,2 0 0,-1 0 0,2-1 0,-1-1 0,-8-24 0,-6-10 0,-23-37 0,-5 1 0,-3 3 0,-95-112 0,74 106 0,5-3 0,-79-133 0,93 127 0,-5 3 0,-3 2 0,-4 3 0,-83-83 0,134 154 0,-200-185 0,184 176 0,-1 2 0,0 0 0,-2 3 0,-1 0 0,-52-20 0,-2 15-1365,72 20-5461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6:00.5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24575,'3'3'0,"5"2"0,5 2 0,3 2 0,-1 1 0,1 0 0,-3 1 0,0-1 0,-2 2 0,1-2 0,-3 1 0,2-2 0,-1 2 0,-7-4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6:01.4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21 24575,'0'-4'0,"3"0"0,5-1 0,5 2 0,3 0 0,6 2 0,3 0 0,0 4 0,0 2 0,-1-1 0,-1 0 0,2 2 0,-3 1-8191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6:08.9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2602 24575,'4'-1'0,"0"-1"0,0 1 0,0-1 0,0 0 0,0 0 0,0 0 0,0-1 0,-1 1 0,1-1 0,-1 0 0,4-4 0,7-4 0,314-197 384,-88 61-1470,-89 36-3865,-83 49 2800,-3-3-1,100-132 1,-106 124 2938,9-23-675,-41 49 3010,28-65 1,8-57 2620,-29 57-6523,-20 61 555,11-84 0,-21 86-2304,-1-1 1,-2 1-1,-11-87 1,3 72 2260,-22-125 2345,23 166-1795,-1 1-1,-1-1 1,-1 1 0,0 0-1,-2 1 1,-15-23-1,14 27 118,0 1 0,0 1 0,-2 0 1,0 1-1,0 0 0,-1 1 0,-1 1 0,0 0 0,-1 1 0,0 1 0,-1 1 0,0 0 0,0 1 0,-1 1 0,0 1 0,-34-6 0,37 8-399,0-1 0,0 0 0,-18-10 0,-7-2 0,-7 4-1365,33 11-5461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14T15:36:10.0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24575,'3'0'0,"6"0"0,3 0 0,1 3 0,1 2 0,-2 3 0,1 4 0,1 3 0,3 2 0,-3 3 0,1-3 0,0-4 0,2-4 0,-2-4-8191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| Crab Cavity noise feedback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14 January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2.xml"/><Relationship Id="rId11" Type="http://schemas.openxmlformats.org/officeDocument/2006/relationships/image" Target="../media/image34.png"/><Relationship Id="rId5" Type="http://schemas.openxmlformats.org/officeDocument/2006/relationships/image" Target="../media/image31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13" Type="http://schemas.openxmlformats.org/officeDocument/2006/relationships/image" Target="../media/image41.png"/><Relationship Id="rId3" Type="http://schemas.openxmlformats.org/officeDocument/2006/relationships/customXml" Target="../ink/ink5.xml"/><Relationship Id="rId7" Type="http://schemas.openxmlformats.org/officeDocument/2006/relationships/image" Target="../media/image38.png"/><Relationship Id="rId12" Type="http://schemas.openxmlformats.org/officeDocument/2006/relationships/customXml" Target="../ink/ink9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6.xml"/><Relationship Id="rId11" Type="http://schemas.openxmlformats.org/officeDocument/2006/relationships/image" Target="../media/image40.png"/><Relationship Id="rId5" Type="http://schemas.openxmlformats.org/officeDocument/2006/relationships/image" Target="../media/image37.png"/><Relationship Id="rId15" Type="http://schemas.openxmlformats.org/officeDocument/2006/relationships/image" Target="../media/image42.png"/><Relationship Id="rId10" Type="http://schemas.openxmlformats.org/officeDocument/2006/relationships/customXml" Target="../ink/ink8.xml"/><Relationship Id="rId9" Type="http://schemas.openxmlformats.org/officeDocument/2006/relationships/image" Target="../media/image39.png"/><Relationship Id="rId14" Type="http://schemas.openxmlformats.org/officeDocument/2006/relationships/customXml" Target="../ink/ink1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.xml"/><Relationship Id="rId13" Type="http://schemas.openxmlformats.org/officeDocument/2006/relationships/image" Target="../media/image45.png"/><Relationship Id="rId18" Type="http://schemas.openxmlformats.org/officeDocument/2006/relationships/customXml" Target="../ink/ink18.xml"/><Relationship Id="rId26" Type="http://schemas.openxmlformats.org/officeDocument/2006/relationships/customXml" Target="../ink/ink22.xml"/><Relationship Id="rId3" Type="http://schemas.openxmlformats.org/officeDocument/2006/relationships/image" Target="../media/image18.png"/><Relationship Id="rId21" Type="http://schemas.openxmlformats.org/officeDocument/2006/relationships/image" Target="../media/image49.png"/><Relationship Id="rId7" Type="http://schemas.openxmlformats.org/officeDocument/2006/relationships/image" Target="../media/image36.png"/><Relationship Id="rId12" Type="http://schemas.openxmlformats.org/officeDocument/2006/relationships/customXml" Target="../ink/ink15.xml"/><Relationship Id="rId17" Type="http://schemas.openxmlformats.org/officeDocument/2006/relationships/image" Target="../media/image47.png"/><Relationship Id="rId25" Type="http://schemas.openxmlformats.org/officeDocument/2006/relationships/image" Target="../media/image51.png"/><Relationship Id="rId2" Type="http://schemas.openxmlformats.org/officeDocument/2006/relationships/image" Target="../media/image19.png"/><Relationship Id="rId16" Type="http://schemas.openxmlformats.org/officeDocument/2006/relationships/customXml" Target="../ink/ink17.xml"/><Relationship Id="rId20" Type="http://schemas.openxmlformats.org/officeDocument/2006/relationships/customXml" Target="../ink/ink19.xml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12.xml"/><Relationship Id="rId11" Type="http://schemas.openxmlformats.org/officeDocument/2006/relationships/image" Target="../media/image44.png"/><Relationship Id="rId24" Type="http://schemas.openxmlformats.org/officeDocument/2006/relationships/customXml" Target="../ink/ink21.xml"/><Relationship Id="rId5" Type="http://schemas.openxmlformats.org/officeDocument/2006/relationships/image" Target="../media/image35.png"/><Relationship Id="rId15" Type="http://schemas.openxmlformats.org/officeDocument/2006/relationships/image" Target="../media/image46.png"/><Relationship Id="rId23" Type="http://schemas.openxmlformats.org/officeDocument/2006/relationships/image" Target="../media/image50.png"/><Relationship Id="rId10" Type="http://schemas.openxmlformats.org/officeDocument/2006/relationships/customXml" Target="../ink/ink14.xml"/><Relationship Id="rId19" Type="http://schemas.openxmlformats.org/officeDocument/2006/relationships/image" Target="../media/image48.png"/><Relationship Id="rId4" Type="http://schemas.openxmlformats.org/officeDocument/2006/relationships/customXml" Target="../ink/ink11.xml"/><Relationship Id="rId9" Type="http://schemas.openxmlformats.org/officeDocument/2006/relationships/image" Target="../media/image43.png"/><Relationship Id="rId14" Type="http://schemas.openxmlformats.org/officeDocument/2006/relationships/customXml" Target="../ink/ink16.xml"/><Relationship Id="rId22" Type="http://schemas.openxmlformats.org/officeDocument/2006/relationships/customXml" Target="../ink/ink20.xml"/><Relationship Id="rId27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Beam motion measurement subsystem for the Crab-Cavity noise feedback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X. </a:t>
            </a:r>
            <a:r>
              <a:rPr lang="en-GB" dirty="0" err="1"/>
              <a:t>Buffat</a:t>
            </a:r>
            <a:r>
              <a:rPr lang="en-GB" dirty="0"/>
              <a:t>, R. </a:t>
            </a:r>
            <a:r>
              <a:rPr lang="en-GB" dirty="0" err="1"/>
              <a:t>Calaga</a:t>
            </a:r>
            <a:r>
              <a:rPr lang="en-GB" dirty="0"/>
              <a:t>, G. </a:t>
            </a:r>
            <a:r>
              <a:rPr lang="en-GB" dirty="0" err="1"/>
              <a:t>Hagmann</a:t>
            </a:r>
            <a:r>
              <a:rPr lang="en-GB" dirty="0"/>
              <a:t>, M. Krupa, T. Levens, R. De Maria, </a:t>
            </a:r>
            <a:r>
              <a:rPr lang="en-GB" i="1" u="sng" dirty="0"/>
              <a:t>D. Valuch</a:t>
            </a:r>
          </a:p>
          <a:p>
            <a:r>
              <a:rPr lang="en-GB" b="0" dirty="0"/>
              <a:t>15.1.2025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6B8D6-4240-3E62-3F6D-0CDFA97F8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3C16B3-CDA8-F3DB-EDCF-12075BC18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Major complications:</a:t>
            </a:r>
          </a:p>
          <a:p>
            <a:r>
              <a:rPr lang="en-GB" sz="2000" dirty="0"/>
              <a:t>With such a large pick-up, the expected </a:t>
            </a:r>
            <a:r>
              <a:rPr lang="en-GB" sz="2000" dirty="0">
                <a:latin typeface="Symbol" panose="05050102010706020507" pitchFamily="18" charset="2"/>
              </a:rPr>
              <a:t>D</a:t>
            </a:r>
            <a:r>
              <a:rPr lang="en-GB" sz="2000" dirty="0"/>
              <a:t> signals will have about the same magnitude than the 180° hybrid crosstalk (isolation)</a:t>
            </a:r>
          </a:p>
          <a:p>
            <a:r>
              <a:rPr lang="en-GB" sz="2000" dirty="0"/>
              <a:t>Standard phase unbalance between </a:t>
            </a:r>
            <a:r>
              <a:rPr lang="en-GB" sz="2000" dirty="0">
                <a:latin typeface="Symbol" panose="05050102010706020507" pitchFamily="18" charset="2"/>
              </a:rPr>
              <a:t>S</a:t>
            </a:r>
            <a:r>
              <a:rPr lang="en-GB" sz="2000" dirty="0"/>
              <a:t> and </a:t>
            </a:r>
            <a:r>
              <a:rPr lang="en-GB" sz="2000" dirty="0">
                <a:latin typeface="Symbol" panose="05050102010706020507" pitchFamily="18" charset="2"/>
              </a:rPr>
              <a:t>D</a:t>
            </a:r>
            <a:r>
              <a:rPr lang="en-GB" sz="2000" dirty="0"/>
              <a:t> ports of H-9 hybrid ~5°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Implications:</a:t>
            </a:r>
          </a:p>
          <a:p>
            <a:r>
              <a:rPr lang="en-US" sz="2000" dirty="0"/>
              <a:t>Loss of dynamic range, the output will be always close to the full scale</a:t>
            </a:r>
          </a:p>
          <a:p>
            <a:r>
              <a:rPr lang="en-US" sz="2000" dirty="0"/>
              <a:t>Mixing of m</a:t>
            </a:r>
            <a:r>
              <a:rPr lang="en-US" sz="2000" baseline="-25000" dirty="0"/>
              <a:t>0</a:t>
            </a:r>
            <a:r>
              <a:rPr lang="en-US" sz="2000" dirty="0"/>
              <a:t> and m</a:t>
            </a:r>
            <a:r>
              <a:rPr lang="en-US" sz="2000" baseline="-25000" dirty="0"/>
              <a:t>1</a:t>
            </a:r>
            <a:r>
              <a:rPr lang="en-US" sz="2000" dirty="0"/>
              <a:t> signals, or cross-generation of false motion signals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379D44-0100-9687-597D-363FE9987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component – the 180° hybrid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7F768-6319-8DA2-8189-14144C26B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5CA27-E6C6-60DE-B507-220793EE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46159-2099-A736-8D1C-2DD15E9FB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A24EC57-5901-DA88-2AD8-9E5D34EDF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29" y="4738341"/>
            <a:ext cx="3500334" cy="1554253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8FFB9ACD-925B-E9C6-2188-A648B58DF581}"/>
              </a:ext>
            </a:extLst>
          </p:cNvPr>
          <p:cNvSpPr/>
          <p:nvPr/>
        </p:nvSpPr>
        <p:spPr>
          <a:xfrm>
            <a:off x="9151537" y="4950694"/>
            <a:ext cx="342900" cy="342900"/>
          </a:xfrm>
          <a:prstGeom prst="ellipse">
            <a:avLst/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8C3F473-F371-8A10-DDD6-1F615AFF9016}"/>
              </a:ext>
            </a:extLst>
          </p:cNvPr>
          <p:cNvSpPr/>
          <p:nvPr/>
        </p:nvSpPr>
        <p:spPr>
          <a:xfrm>
            <a:off x="9166534" y="4926702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1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4FCB127-BB40-D071-4AD3-79C0834A48E3}"/>
              </a:ext>
            </a:extLst>
          </p:cNvPr>
          <p:cNvSpPr/>
          <p:nvPr/>
        </p:nvSpPr>
        <p:spPr>
          <a:xfrm>
            <a:off x="10797013" y="4974686"/>
            <a:ext cx="342900" cy="342900"/>
          </a:xfrm>
          <a:prstGeom prst="ellipse">
            <a:avLst/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9E3E10C-6591-E122-F31C-C8168B36FAEF}"/>
              </a:ext>
            </a:extLst>
          </p:cNvPr>
          <p:cNvSpPr/>
          <p:nvPr/>
        </p:nvSpPr>
        <p:spPr>
          <a:xfrm>
            <a:off x="10812010" y="495069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2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27A5FD6-7D45-371C-8B9C-CF649A430E54}"/>
              </a:ext>
            </a:extLst>
          </p:cNvPr>
          <p:cNvSpPr/>
          <p:nvPr/>
        </p:nvSpPr>
        <p:spPr>
          <a:xfrm>
            <a:off x="9145083" y="5903875"/>
            <a:ext cx="342900" cy="342900"/>
          </a:xfrm>
          <a:prstGeom prst="ellipse">
            <a:avLst/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8AF14B2-E61B-3446-2078-49B683A060E3}"/>
              </a:ext>
            </a:extLst>
          </p:cNvPr>
          <p:cNvSpPr/>
          <p:nvPr/>
        </p:nvSpPr>
        <p:spPr>
          <a:xfrm>
            <a:off x="9160080" y="587988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4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CFCFEB9-1EC5-7D9C-CEF8-1E539A6717C7}"/>
              </a:ext>
            </a:extLst>
          </p:cNvPr>
          <p:cNvSpPr/>
          <p:nvPr/>
        </p:nvSpPr>
        <p:spPr>
          <a:xfrm>
            <a:off x="10797013" y="5903875"/>
            <a:ext cx="342900" cy="342900"/>
          </a:xfrm>
          <a:prstGeom prst="ellipse">
            <a:avLst/>
          </a:prstGeom>
          <a:noFill/>
          <a:ln w="190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A82E66D-FEB2-9F6A-0B86-A4872C4275D3}"/>
              </a:ext>
            </a:extLst>
          </p:cNvPr>
          <p:cNvSpPr/>
          <p:nvPr/>
        </p:nvSpPr>
        <p:spPr>
          <a:xfrm>
            <a:off x="10812010" y="587988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3</a:t>
            </a:r>
            <a:endParaRPr lang="en-GB" b="1" dirty="0">
              <a:solidFill>
                <a:srgbClr val="000000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416C8F5-A6CC-C133-63D3-335DA7899576}"/>
              </a:ext>
            </a:extLst>
          </p:cNvPr>
          <p:cNvCxnSpPr/>
          <p:nvPr/>
        </p:nvCxnSpPr>
        <p:spPr>
          <a:xfrm flipH="1">
            <a:off x="9581022" y="5116310"/>
            <a:ext cx="1121776" cy="10776"/>
          </a:xfrm>
          <a:prstGeom prst="line">
            <a:avLst/>
          </a:prstGeom>
          <a:ln w="28575">
            <a:solidFill>
              <a:srgbClr val="FF0000"/>
            </a:solidFill>
            <a:prstDash val="solid"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E6B00190-0711-F59B-8698-54A8519B9A8F}"/>
              </a:ext>
            </a:extLst>
          </p:cNvPr>
          <p:cNvSpPr/>
          <p:nvPr/>
        </p:nvSpPr>
        <p:spPr>
          <a:xfrm>
            <a:off x="10219051" y="476502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A4A1C05-2242-145B-88AE-E0F208A58765}"/>
              </a:ext>
            </a:extLst>
          </p:cNvPr>
          <p:cNvCxnSpPr/>
          <p:nvPr/>
        </p:nvCxnSpPr>
        <p:spPr>
          <a:xfrm flipH="1">
            <a:off x="9561972" y="5207423"/>
            <a:ext cx="1129265" cy="867902"/>
          </a:xfrm>
          <a:prstGeom prst="line">
            <a:avLst/>
          </a:prstGeom>
          <a:ln w="28575">
            <a:solidFill>
              <a:srgbClr val="FF0000"/>
            </a:solidFill>
            <a:prstDash val="solid"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3623D7E5-2F85-607E-BA35-FE3BC6820353}"/>
              </a:ext>
            </a:extLst>
          </p:cNvPr>
          <p:cNvSpPr/>
          <p:nvPr/>
        </p:nvSpPr>
        <p:spPr>
          <a:xfrm>
            <a:off x="10114632" y="514613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-1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F34A414-9A3C-9272-90D9-AA3E1B11A539}"/>
              </a:ext>
            </a:extLst>
          </p:cNvPr>
          <p:cNvCxnSpPr/>
          <p:nvPr/>
        </p:nvCxnSpPr>
        <p:spPr>
          <a:xfrm flipH="1">
            <a:off x="9569461" y="6053773"/>
            <a:ext cx="1121776" cy="10776"/>
          </a:xfrm>
          <a:prstGeom prst="line">
            <a:avLst/>
          </a:prstGeom>
          <a:ln w="28575">
            <a:solidFill>
              <a:srgbClr val="0000FF"/>
            </a:solidFill>
            <a:prstDash val="solid"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C1917901-2CE5-9726-F900-B7AB349EB80A}"/>
              </a:ext>
            </a:extLst>
          </p:cNvPr>
          <p:cNvSpPr/>
          <p:nvPr/>
        </p:nvSpPr>
        <p:spPr>
          <a:xfrm>
            <a:off x="10231559" y="603449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1</a:t>
            </a:r>
            <a:endParaRPr lang="en-GB" b="1" dirty="0">
              <a:solidFill>
                <a:srgbClr val="0000FF"/>
              </a:solidFill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9990B67-8997-4340-5BF0-8C67E60D531F}"/>
              </a:ext>
            </a:extLst>
          </p:cNvPr>
          <p:cNvCxnSpPr/>
          <p:nvPr/>
        </p:nvCxnSpPr>
        <p:spPr>
          <a:xfrm flipH="1" flipV="1">
            <a:off x="9593760" y="5135361"/>
            <a:ext cx="1097477" cy="837851"/>
          </a:xfrm>
          <a:prstGeom prst="line">
            <a:avLst/>
          </a:prstGeom>
          <a:ln w="28575">
            <a:solidFill>
              <a:srgbClr val="0000FF"/>
            </a:solidFill>
            <a:prstDash val="solid"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45F83E6D-3DF6-70A4-C53D-28E76133DE8D}"/>
              </a:ext>
            </a:extLst>
          </p:cNvPr>
          <p:cNvSpPr/>
          <p:nvPr/>
        </p:nvSpPr>
        <p:spPr>
          <a:xfrm>
            <a:off x="10190590" y="567266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1</a:t>
            </a:r>
            <a:endParaRPr lang="en-GB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6580419-0C75-86E5-9AE9-99105CC52029}"/>
                  </a:ext>
                </a:extLst>
              </p:cNvPr>
              <p:cNvSpPr txBox="1"/>
              <p:nvPr/>
            </p:nvSpPr>
            <p:spPr>
              <a:xfrm>
                <a:off x="4867451" y="4974686"/>
                <a:ext cx="3982565" cy="11905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21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1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1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𝐻𝑌𝐵</m:t>
                              </m:r>
                              <m:r>
                                <a:rPr lang="en-US" sz="21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180°</m:t>
                              </m:r>
                            </m:sub>
                          </m:sSub>
                        </m:e>
                      </m:d>
                      <m:r>
                        <a:rPr lang="en-GB" sz="21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1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1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1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1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21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1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1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6580419-0C75-86E5-9AE9-99105CC520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7451" y="4974686"/>
                <a:ext cx="3982565" cy="11905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BBFC573-C781-CC1B-B2F8-1B9622A2527A}"/>
              </a:ext>
            </a:extLst>
          </p:cNvPr>
          <p:cNvSpPr/>
          <p:nvPr/>
        </p:nvSpPr>
        <p:spPr>
          <a:xfrm rot="19695789">
            <a:off x="6705068" y="5450603"/>
            <a:ext cx="2099184" cy="282817"/>
          </a:xfrm>
          <a:prstGeom prst="roundRect">
            <a:avLst/>
          </a:prstGeom>
          <a:solidFill>
            <a:srgbClr val="61C4D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BED50A4-B004-566C-E058-3DA6F3AACC8A}"/>
              </a:ext>
            </a:extLst>
          </p:cNvPr>
          <p:cNvSpPr/>
          <p:nvPr/>
        </p:nvSpPr>
        <p:spPr>
          <a:xfrm>
            <a:off x="7349383" y="4956724"/>
            <a:ext cx="752532" cy="282817"/>
          </a:xfrm>
          <a:prstGeom prst="roundRect">
            <a:avLst/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69E65200-D908-08C8-6136-C0FAE5AEDDFC}"/>
              </a:ext>
            </a:extLst>
          </p:cNvPr>
          <p:cNvSpPr/>
          <p:nvPr/>
        </p:nvSpPr>
        <p:spPr>
          <a:xfrm>
            <a:off x="7276349" y="5903875"/>
            <a:ext cx="825565" cy="282817"/>
          </a:xfrm>
          <a:prstGeom prst="roundRect">
            <a:avLst/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92F082EB-30F4-F0DD-63C9-011E5C31AA15}"/>
              </a:ext>
            </a:extLst>
          </p:cNvPr>
          <p:cNvSpPr/>
          <p:nvPr/>
        </p:nvSpPr>
        <p:spPr>
          <a:xfrm rot="16200000">
            <a:off x="8162150" y="5412317"/>
            <a:ext cx="627149" cy="389699"/>
          </a:xfrm>
          <a:prstGeom prst="roundRect">
            <a:avLst/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06EFD2D-80B4-E4C4-1580-B6134E0616A5}"/>
              </a:ext>
            </a:extLst>
          </p:cNvPr>
          <p:cNvSpPr/>
          <p:nvPr/>
        </p:nvSpPr>
        <p:spPr>
          <a:xfrm>
            <a:off x="6841341" y="5250532"/>
            <a:ext cx="251668" cy="639260"/>
          </a:xfrm>
          <a:prstGeom prst="roundRect">
            <a:avLst/>
          </a:pr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144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4C915-8FBF-F3D2-86A0-4C7B21C2D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7D27E5-4DA4-1F76-AF85-0648375FB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0484"/>
            <a:ext cx="11184437" cy="4910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Typical receiver architectures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799569-EC82-B37F-48D6-FAAE71607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Receiver and digitizer performance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BA211A-A051-6753-2246-20ACC423D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F968D-03CC-5E5B-78CC-5676EB0B4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BC8F2-29BB-0366-76E6-9AFE22C65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 descr="A diagram of a sampling system&#10;&#10;Description automatically generated with medium confidence">
            <a:extLst>
              <a:ext uri="{FF2B5EF4-FFF2-40B4-BE49-F238E27FC236}">
                <a16:creationId xmlns:a16="http://schemas.microsoft.com/office/drawing/2014/main" id="{B95507E3-0939-4DDF-BA7C-BF28F9ABA6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1268"/>
          <a:stretch/>
        </p:blipFill>
        <p:spPr>
          <a:xfrm>
            <a:off x="6651523" y="2013146"/>
            <a:ext cx="5301238" cy="17348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0C4E08B-89F8-9887-7687-682B71BEB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742" y="4265275"/>
            <a:ext cx="5462686" cy="200635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E393329-7853-F0F2-286A-2891A1F2C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54" y="1950105"/>
            <a:ext cx="5462686" cy="1860915"/>
          </a:xfrm>
          <a:prstGeom prst="rect">
            <a:avLst/>
          </a:prstGeom>
        </p:spPr>
      </p:pic>
      <p:pic>
        <p:nvPicPr>
          <p:cNvPr id="22" name="Picture 21" descr="A graph of a graph showing a number of dots and lines&#10;&#10;Description automatically generated with medium confidence">
            <a:extLst>
              <a:ext uri="{FF2B5EF4-FFF2-40B4-BE49-F238E27FC236}">
                <a16:creationId xmlns:a16="http://schemas.microsoft.com/office/drawing/2014/main" id="{FC6F9F08-EB4C-D442-133F-4E138AD605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7285" y="4344751"/>
            <a:ext cx="5027339" cy="198143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3A7C393-7926-47AF-8200-7DBD3C3892A7}"/>
              </a:ext>
            </a:extLst>
          </p:cNvPr>
          <p:cNvSpPr txBox="1"/>
          <p:nvPr/>
        </p:nvSpPr>
        <p:spPr>
          <a:xfrm>
            <a:off x="310426" y="1565850"/>
            <a:ext cx="8133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Super heterodyne receiver with analogue quadrature demodulation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446B1A-25D9-048A-7FEC-B7BC1F1A3C8C}"/>
              </a:ext>
            </a:extLst>
          </p:cNvPr>
          <p:cNvSpPr txBox="1"/>
          <p:nvPr/>
        </p:nvSpPr>
        <p:spPr>
          <a:xfrm>
            <a:off x="340517" y="3924256"/>
            <a:ext cx="6642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</a:rPr>
              <a:t>Direct RF sampling with digital quadrature demodulation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314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E7882-A880-2AC5-EAE3-E7B7E9F27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D6D019-4FCA-AF5A-253B-0A56198D4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>
            <a:normAutofit/>
          </a:bodyPr>
          <a:lstStyle/>
          <a:p>
            <a:r>
              <a:rPr lang="en-GB" sz="2000" i="1" dirty="0"/>
              <a:t>“The measurement noise thresholds are thus σ</a:t>
            </a:r>
            <a:r>
              <a:rPr lang="en-GB" sz="2000" i="1" baseline="-25000" dirty="0"/>
              <a:t>0</a:t>
            </a:r>
            <a:r>
              <a:rPr lang="en-GB" sz="2000" i="1" dirty="0"/>
              <a:t> &lt; 320 nm and σ</a:t>
            </a:r>
            <a:r>
              <a:rPr lang="en-GB" sz="2000" i="1" baseline="-25000" dirty="0"/>
              <a:t>1</a:t>
            </a:r>
            <a:r>
              <a:rPr lang="en-GB" sz="2000" i="1" dirty="0"/>
              <a:t> &lt; 8.3 </a:t>
            </a:r>
            <a:r>
              <a:rPr lang="en-GB" sz="2000" i="1" dirty="0" err="1"/>
              <a:t>μrad</a:t>
            </a:r>
            <a:r>
              <a:rPr lang="en-GB" sz="2000" i="1" dirty="0"/>
              <a:t>. These are bunch-by-bunch measurement levels”</a:t>
            </a:r>
          </a:p>
          <a:p>
            <a:r>
              <a:rPr lang="en-GB" sz="2000" dirty="0"/>
              <a:t>How good our signal processing needs to be?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E600A1-6BCE-ED80-E852-9A46DD72A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Receiver and digitizer performance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7B992-52BE-1278-DB05-AECF145FD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1B2C14-72AE-4736-AB77-8D3C9759B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81178-2D22-87F8-627F-556E58AF1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1DA44126-F810-116C-8DFF-BCF6F97CC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550" y="2751879"/>
            <a:ext cx="6442326" cy="3558135"/>
          </a:xfrm>
          <a:prstGeom prst="rect">
            <a:avLst/>
          </a:prstGeom>
        </p:spPr>
      </p:pic>
      <p:pic>
        <p:nvPicPr>
          <p:cNvPr id="17" name="Picture 16" descr="A math equations on a white paper&#10;&#10;Description automatically generated">
            <a:extLst>
              <a:ext uri="{FF2B5EF4-FFF2-40B4-BE49-F238E27FC236}">
                <a16:creationId xmlns:a16="http://schemas.microsoft.com/office/drawing/2014/main" id="{BEAA4B47-9879-88CF-BDC2-F66B91F86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389" y="2773128"/>
            <a:ext cx="4993711" cy="359437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A6973299-9374-6CB4-8883-24E4EF16873E}"/>
                  </a:ext>
                </a:extLst>
              </p14:cNvPr>
              <p14:cNvContentPartPr/>
              <p14:nvPr/>
            </p14:nvContentPartPr>
            <p14:xfrm>
              <a:off x="10011563" y="3824478"/>
              <a:ext cx="1298880" cy="1044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A6973299-9374-6CB4-8883-24E4EF16873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002565" y="3815778"/>
                <a:ext cx="1316515" cy="274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2F4C5C15-7FBE-B6D0-FEB1-9548B4DE90E8}"/>
                  </a:ext>
                </a:extLst>
              </p14:cNvPr>
              <p14:cNvContentPartPr/>
              <p14:nvPr/>
            </p14:nvContentPartPr>
            <p14:xfrm>
              <a:off x="9881243" y="5915358"/>
              <a:ext cx="1450800" cy="2052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2F4C5C15-7FBE-B6D0-FEB1-9548B4DE90E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872243" y="5906358"/>
                <a:ext cx="1468440" cy="38160"/>
              </a:xfrm>
              <a:prstGeom prst="rect">
                <a:avLst/>
              </a:prstGeom>
            </p:spPr>
          </p:pic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35C683A6-E6C3-2A28-9456-2C32B768F967}"/>
              </a:ext>
            </a:extLst>
          </p:cNvPr>
          <p:cNvGrpSpPr/>
          <p:nvPr/>
        </p:nvGrpSpPr>
        <p:grpSpPr>
          <a:xfrm>
            <a:off x="5241563" y="3050118"/>
            <a:ext cx="1707840" cy="1232640"/>
            <a:chOff x="5241563" y="3050118"/>
            <a:chExt cx="1707840" cy="1232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36302A15-B50D-11D6-3D7B-E2BA8E73781A}"/>
                    </a:ext>
                  </a:extLst>
                </p14:cNvPr>
                <p14:cNvContentPartPr/>
                <p14:nvPr/>
              </p14:nvContentPartPr>
              <p14:xfrm>
                <a:off x="5241563" y="3073158"/>
                <a:ext cx="1689120" cy="120960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36302A15-B50D-11D6-3D7B-E2BA8E73781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232563" y="3064158"/>
                  <a:ext cx="1706760" cy="122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0AB8DD7-D53E-8C00-C14A-6AEB0E1C3235}"/>
                    </a:ext>
                  </a:extLst>
                </p14:cNvPr>
                <p14:cNvContentPartPr/>
                <p14:nvPr/>
              </p14:nvContentPartPr>
              <p14:xfrm>
                <a:off x="6717563" y="3050118"/>
                <a:ext cx="231840" cy="1861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0AB8DD7-D53E-8C00-C14A-6AEB0E1C3235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708563" y="3041118"/>
                  <a:ext cx="249480" cy="2037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6033495-9053-640D-D604-76F2F5D9E90B}"/>
              </a:ext>
            </a:extLst>
          </p:cNvPr>
          <p:cNvSpPr txBox="1"/>
          <p:nvPr/>
        </p:nvSpPr>
        <p:spPr>
          <a:xfrm rot="19568676">
            <a:off x="4986843" y="3225481"/>
            <a:ext cx="19240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20 steps later…</a:t>
            </a:r>
          </a:p>
        </p:txBody>
      </p:sp>
    </p:spTree>
    <p:extLst>
      <p:ext uri="{BB962C8B-B14F-4D97-AF65-F5344CB8AC3E}">
        <p14:creationId xmlns:p14="http://schemas.microsoft.com/office/powerpoint/2010/main" val="2256357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21CB36-199D-E6A6-1FB9-92239AFF0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1897C5-7E2D-A81F-FD93-955219F7F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>
            <a:normAutofit/>
          </a:bodyPr>
          <a:lstStyle/>
          <a:p>
            <a:r>
              <a:rPr lang="en-GB" sz="2000" dirty="0"/>
              <a:t>Is the required ENOB of 14.1 bits needed for </a:t>
            </a:r>
            <a:r>
              <a:rPr lang="el-GR" sz="2000" dirty="0"/>
              <a:t>σ</a:t>
            </a:r>
            <a:r>
              <a:rPr lang="el-GR" sz="2000" baseline="-25000" dirty="0"/>
              <a:t>0</a:t>
            </a:r>
            <a:r>
              <a:rPr lang="el-GR" sz="2000" dirty="0"/>
              <a:t> &lt; 320 nm and σ</a:t>
            </a:r>
            <a:r>
              <a:rPr lang="el-GR" sz="2000" baseline="-25000" dirty="0"/>
              <a:t>1</a:t>
            </a:r>
            <a:r>
              <a:rPr lang="el-GR" sz="2000" dirty="0"/>
              <a:t> &lt; 8.3 μrad</a:t>
            </a:r>
            <a:r>
              <a:rPr lang="en-US" sz="2000" dirty="0"/>
              <a:t> for a bunch by bunch mode </a:t>
            </a:r>
            <a:r>
              <a:rPr lang="en-GB" sz="2000" dirty="0"/>
              <a:t>easy or difficult to achieve?</a:t>
            </a:r>
          </a:p>
          <a:p>
            <a:endParaRPr lang="en-GB" sz="2000" dirty="0"/>
          </a:p>
          <a:p>
            <a:r>
              <a:rPr lang="en-GB" sz="2000" dirty="0"/>
              <a:t>It depends…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CDEF26-591A-9644-62B5-9F7AFB915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Receiver and digitizer performance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1EF2D-6BB6-3018-F365-AA95A1180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06998-F3A8-A41F-5FDD-B3DBE8086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7B629-2ED4-E587-48C9-5D9ECB0E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927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91643-7E86-6737-E604-E40168A84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E42705-DDCA-C44F-C011-D95152942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r>
              <a:rPr lang="en-GB" sz="2000" dirty="0"/>
              <a:t>Is the required ENOB of 14.1 bits needed for </a:t>
            </a:r>
            <a:r>
              <a:rPr lang="el-GR" sz="2000" dirty="0"/>
              <a:t>σ</a:t>
            </a:r>
            <a:r>
              <a:rPr lang="el-GR" sz="2000" baseline="-25000" dirty="0"/>
              <a:t>0</a:t>
            </a:r>
            <a:r>
              <a:rPr lang="el-GR" sz="2000" dirty="0"/>
              <a:t> &lt; 320 </a:t>
            </a:r>
            <a:r>
              <a:rPr lang="el-GR" sz="2000" dirty="0" err="1"/>
              <a:t>nm</a:t>
            </a:r>
            <a:r>
              <a:rPr lang="el-GR" sz="2000" dirty="0"/>
              <a:t> and σ</a:t>
            </a:r>
            <a:r>
              <a:rPr lang="el-GR" sz="2000" baseline="-25000" dirty="0"/>
              <a:t>1</a:t>
            </a:r>
            <a:r>
              <a:rPr lang="el-GR" sz="2000" dirty="0"/>
              <a:t> &lt; 8.3 </a:t>
            </a:r>
            <a:r>
              <a:rPr lang="el-GR" sz="2000" dirty="0" err="1"/>
              <a:t>μrad</a:t>
            </a:r>
            <a:r>
              <a:rPr lang="en-US" sz="2000" dirty="0"/>
              <a:t> for a bunch by bunch mode </a:t>
            </a:r>
            <a:r>
              <a:rPr lang="en-GB" sz="2000" dirty="0"/>
              <a:t>easy or difficult to achieve?</a:t>
            </a:r>
          </a:p>
          <a:p>
            <a:endParaRPr lang="en-GB" sz="2000" dirty="0"/>
          </a:p>
          <a:p>
            <a:r>
              <a:rPr lang="en-GB" sz="2000" dirty="0"/>
              <a:t>It depends…</a:t>
            </a:r>
          </a:p>
          <a:p>
            <a:endParaRPr lang="en-GB" sz="2000" dirty="0"/>
          </a:p>
          <a:p>
            <a:r>
              <a:rPr lang="en-US" sz="2000" dirty="0"/>
              <a:t>For bunch by bunch measurement we need ~80 MHz analogue bandwidth</a:t>
            </a:r>
          </a:p>
          <a:p>
            <a:endParaRPr lang="en-US" sz="2000" dirty="0"/>
          </a:p>
          <a:p>
            <a:r>
              <a:rPr lang="en-US" sz="2000" dirty="0"/>
              <a:t>With a single, off the shelve </a:t>
            </a:r>
            <a:r>
              <a:rPr lang="en-US" sz="2000" dirty="0" err="1"/>
              <a:t>uTCA</a:t>
            </a:r>
            <a:r>
              <a:rPr lang="en-US" sz="2000" dirty="0"/>
              <a:t> SIS8300KU digitizer module with 10 ADCs, which is preferred for compatibility and synergy reasons </a:t>
            </a:r>
            <a:r>
              <a:rPr lang="en-US" sz="2000" dirty="0">
                <a:solidFill>
                  <a:srgbClr val="0033A0"/>
                </a:solidFill>
              </a:rPr>
              <a:t>it is out of reach</a:t>
            </a:r>
            <a:r>
              <a:rPr lang="en-US" sz="2000" dirty="0"/>
              <a:t>. </a:t>
            </a:r>
          </a:p>
          <a:p>
            <a:r>
              <a:rPr lang="en-US" sz="2000" dirty="0"/>
              <a:t>For operation with reduced bandwidth (with relaxed constraints) </a:t>
            </a:r>
            <a:r>
              <a:rPr lang="en-US" sz="2000" dirty="0">
                <a:solidFill>
                  <a:srgbClr val="0033A0"/>
                </a:solidFill>
              </a:rPr>
              <a:t>it is usable</a:t>
            </a:r>
            <a:r>
              <a:rPr lang="en-US" sz="2000" dirty="0"/>
              <a:t>. </a:t>
            </a:r>
          </a:p>
          <a:p>
            <a:endParaRPr lang="en-US" sz="2000" dirty="0"/>
          </a:p>
          <a:p>
            <a:r>
              <a:rPr lang="en-US" sz="2000" dirty="0"/>
              <a:t>Work is very advanced to select the best architecture (analogue receivers/direct sampling)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A6DAA8-E042-DBF5-5994-4D4E58595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Receiver and digitizer performance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175D4-5719-20B0-9B9E-2BD4B26A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C30DE4-28BA-A1D1-6536-6D58B867D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735D4-847F-D557-E44A-CC8B3C231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195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D569BF-83B8-446F-4475-9E3480F645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9B6BFE-AE15-D4A2-38BB-EC2A5A7A8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>
            <a:normAutofit/>
          </a:bodyPr>
          <a:lstStyle/>
          <a:p>
            <a:r>
              <a:rPr lang="en-GB" sz="2000" dirty="0"/>
              <a:t>Is the required ENOB of 14.1 bits needed for </a:t>
            </a:r>
            <a:r>
              <a:rPr lang="el-GR" sz="2000" dirty="0"/>
              <a:t>σ</a:t>
            </a:r>
            <a:r>
              <a:rPr lang="el-GR" sz="2000" baseline="-25000" dirty="0"/>
              <a:t>0</a:t>
            </a:r>
            <a:r>
              <a:rPr lang="el-GR" sz="2000" dirty="0"/>
              <a:t> &lt; 320 </a:t>
            </a:r>
            <a:r>
              <a:rPr lang="el-GR" sz="2000" dirty="0" err="1"/>
              <a:t>nm</a:t>
            </a:r>
            <a:r>
              <a:rPr lang="el-GR" sz="2000" dirty="0"/>
              <a:t> and σ</a:t>
            </a:r>
            <a:r>
              <a:rPr lang="el-GR" sz="2000" baseline="-25000" dirty="0"/>
              <a:t>1</a:t>
            </a:r>
            <a:r>
              <a:rPr lang="el-GR" sz="2000" dirty="0"/>
              <a:t> &lt; 8.3 </a:t>
            </a:r>
            <a:r>
              <a:rPr lang="el-GR" sz="2000" dirty="0" err="1"/>
              <a:t>μrad</a:t>
            </a:r>
            <a:r>
              <a:rPr lang="en-US" sz="2000" dirty="0"/>
              <a:t> for a bunch by bunch mode </a:t>
            </a:r>
            <a:r>
              <a:rPr lang="en-GB" sz="2000" dirty="0"/>
              <a:t>easy or difficult to achieve?</a:t>
            </a:r>
          </a:p>
          <a:p>
            <a:r>
              <a:rPr lang="en-US" sz="2000" dirty="0"/>
              <a:t>LHC ADT was upgraded for low noise pickups during LS2. Estimation of achieved b-b-b performance </a:t>
            </a:r>
            <a:r>
              <a:rPr lang="el-GR" sz="2000" dirty="0"/>
              <a:t>σ</a:t>
            </a:r>
            <a:r>
              <a:rPr lang="el-GR" sz="2000" baseline="-25000" dirty="0"/>
              <a:t>0</a:t>
            </a:r>
            <a:r>
              <a:rPr lang="el-GR" sz="2000" dirty="0"/>
              <a:t> &lt; </a:t>
            </a:r>
            <a:r>
              <a:rPr lang="en-US" sz="2000" dirty="0"/>
              <a:t>219</a:t>
            </a:r>
            <a:r>
              <a:rPr lang="el-GR" sz="2000" dirty="0"/>
              <a:t> nm</a:t>
            </a:r>
            <a:r>
              <a:rPr lang="en-US" sz="2000" dirty="0"/>
              <a:t>. Needs 4 Pickups, novel receiver architecture, 12 ADCs each…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6B903E-AC61-ABFE-D0B4-B6149883A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Receiver and digitizer performance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617D1-952B-5EB4-068D-20C2F9A7D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A5AD4-26F3-E2AC-05E3-54F69E0A1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3B242C-CD36-B732-2302-81D54B0EC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D169DBB7-8352-2ED7-1BE8-D10CACB06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7681" y="2978513"/>
            <a:ext cx="4330492" cy="26247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EDC273-F62D-F2B3-F526-AC2A7F699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25" y="3022757"/>
            <a:ext cx="6562725" cy="25336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F1CA8CD-3CE9-695A-2423-6BC967F97EA9}"/>
              </a:ext>
            </a:extLst>
          </p:cNvPr>
          <p:cNvSpPr txBox="1"/>
          <p:nvPr/>
        </p:nvSpPr>
        <p:spPr>
          <a:xfrm>
            <a:off x="6459793" y="5632871"/>
            <a:ext cx="557758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Valuch D. </a:t>
            </a:r>
            <a:r>
              <a:rPr lang="en-GB" sz="1400" dirty="0" err="1"/>
              <a:t>Stopjakova</a:t>
            </a:r>
            <a:r>
              <a:rPr lang="en-GB" sz="1400" dirty="0"/>
              <a:t> V.: New Generation of Very Low Noise Beam Position Measurement System for the LHC Transverse Feedback </a:t>
            </a:r>
          </a:p>
          <a:p>
            <a:r>
              <a:rPr lang="en-GB" sz="1400" dirty="0"/>
              <a:t>DOI 10.18429/JACoW-IPAC2022-TUPOST007</a:t>
            </a:r>
          </a:p>
        </p:txBody>
      </p:sp>
    </p:spTree>
    <p:extLst>
      <p:ext uri="{BB962C8B-B14F-4D97-AF65-F5344CB8AC3E}">
        <p14:creationId xmlns:p14="http://schemas.microsoft.com/office/powerpoint/2010/main" val="1595031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23A8D-EEBA-C77B-9EAD-C03150DF1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1EFAA2-EF75-D390-D614-19F74B569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 the way, LHC ADT…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FFB54-E97C-D7CE-ECB6-27FA5E5C5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527305-1D54-47A6-9EBC-442D0218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FFE1D-D1E3-D999-3BD6-A33AACCF4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A1D7AE-6B5D-4D15-2876-9D02DC6E4988}"/>
              </a:ext>
            </a:extLst>
          </p:cNvPr>
          <p:cNvSpPr txBox="1"/>
          <p:nvPr/>
        </p:nvSpPr>
        <p:spPr>
          <a:xfrm>
            <a:off x="76150" y="1763758"/>
            <a:ext cx="625090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latin typeface="Consolas" panose="020B0609020204030204" pitchFamily="49" charset="0"/>
              </a:rPr>
              <a:t>process(</a:t>
            </a:r>
            <a:r>
              <a:rPr lang="en-GB" sz="1300" dirty="0" err="1">
                <a:latin typeface="Consolas" panose="020B0609020204030204" pitchFamily="49" charset="0"/>
              </a:rPr>
              <a:t>clk</a:t>
            </a:r>
            <a:r>
              <a:rPr lang="en-GB" sz="1300" dirty="0">
                <a:latin typeface="Consolas" panose="020B0609020204030204" pitchFamily="49" charset="0"/>
              </a:rPr>
              <a:t>)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begin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if </a:t>
            </a:r>
            <a:r>
              <a:rPr lang="en-GB" sz="1300" dirty="0" err="1">
                <a:latin typeface="Consolas" panose="020B0609020204030204" pitchFamily="49" charset="0"/>
              </a:rPr>
              <a:t>rising_edge</a:t>
            </a:r>
            <a:r>
              <a:rPr lang="en-GB" sz="1300" dirty="0">
                <a:latin typeface="Consolas" panose="020B0609020204030204" pitchFamily="49" charset="0"/>
              </a:rPr>
              <a:t>(</a:t>
            </a:r>
            <a:r>
              <a:rPr lang="en-GB" sz="1300" dirty="0" err="1">
                <a:latin typeface="Consolas" panose="020B0609020204030204" pitchFamily="49" charset="0"/>
              </a:rPr>
              <a:t>clk</a:t>
            </a:r>
            <a:r>
              <a:rPr lang="en-GB" sz="1300" dirty="0">
                <a:latin typeface="Consolas" panose="020B0609020204030204" pitchFamily="49" charset="0"/>
              </a:rPr>
              <a:t>) then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ThreshSquared</a:t>
            </a:r>
            <a:r>
              <a:rPr lang="en-GB" sz="1300" dirty="0">
                <a:latin typeface="Consolas" panose="020B0609020204030204" pitchFamily="49" charset="0"/>
              </a:rPr>
              <a:t> &lt;= signed(Threshold) * signed(Threshold);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SumISquared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SumI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SumI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SumQSquared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SumQ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SumQ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SumDeltaI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SumI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DeltaI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SumDeltaQ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SumQ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DeltaQ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Divident</a:t>
            </a:r>
            <a:r>
              <a:rPr lang="en-GB" sz="1300" dirty="0">
                <a:latin typeface="Consolas" panose="020B0609020204030204" pitchFamily="49" charset="0"/>
              </a:rPr>
              <a:t> &lt;= </a:t>
            </a:r>
            <a:r>
              <a:rPr lang="en-GB" sz="1300" dirty="0" err="1">
                <a:latin typeface="Consolas" panose="020B0609020204030204" pitchFamily="49" charset="0"/>
              </a:rPr>
              <a:t>SumDeltaI</a:t>
            </a:r>
            <a:r>
              <a:rPr lang="en-GB" sz="1300" dirty="0">
                <a:latin typeface="Consolas" panose="020B0609020204030204" pitchFamily="49" charset="0"/>
              </a:rPr>
              <a:t> + </a:t>
            </a:r>
            <a:r>
              <a:rPr lang="en-GB" sz="1300" dirty="0" err="1">
                <a:latin typeface="Consolas" panose="020B0609020204030204" pitchFamily="49" charset="0"/>
              </a:rPr>
              <a:t>SumDeltaQ</a:t>
            </a:r>
            <a:r>
              <a:rPr lang="en-GB" sz="1300" dirty="0">
                <a:latin typeface="Consolas" panose="020B0609020204030204" pitchFamily="49" charset="0"/>
              </a:rPr>
              <a:t>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Divisor &lt;= </a:t>
            </a:r>
            <a:r>
              <a:rPr lang="en-GB" sz="1300" dirty="0" err="1">
                <a:latin typeface="Consolas" panose="020B0609020204030204" pitchFamily="49" charset="0"/>
              </a:rPr>
              <a:t>SumISquared</a:t>
            </a:r>
            <a:r>
              <a:rPr lang="en-GB" sz="1300" dirty="0">
                <a:latin typeface="Consolas" panose="020B0609020204030204" pitchFamily="49" charset="0"/>
              </a:rPr>
              <a:t> + </a:t>
            </a:r>
            <a:r>
              <a:rPr lang="en-GB" sz="1300" dirty="0" err="1">
                <a:latin typeface="Consolas" panose="020B0609020204030204" pitchFamily="49" charset="0"/>
              </a:rPr>
              <a:t>SumQSquared</a:t>
            </a:r>
            <a:r>
              <a:rPr lang="en-GB" sz="1300" dirty="0">
                <a:latin typeface="Consolas" panose="020B0609020204030204" pitchFamily="49" charset="0"/>
              </a:rPr>
              <a:t>;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end if;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end process;</a:t>
            </a:r>
          </a:p>
          <a:p>
            <a:endParaRPr lang="en-GB" sz="1300" dirty="0">
              <a:latin typeface="Consolas" panose="020B0609020204030204" pitchFamily="49" charset="0"/>
            </a:endParaRPr>
          </a:p>
          <a:p>
            <a:r>
              <a:rPr lang="en-GB" sz="1300" dirty="0">
                <a:latin typeface="Consolas" panose="020B0609020204030204" pitchFamily="49" charset="0"/>
              </a:rPr>
              <a:t>  </a:t>
            </a:r>
            <a:r>
              <a:rPr lang="en-GB" sz="1300" dirty="0" err="1">
                <a:latin typeface="Consolas" panose="020B0609020204030204" pitchFamily="49" charset="0"/>
              </a:rPr>
              <a:t>PositionOut</a:t>
            </a:r>
            <a:r>
              <a:rPr lang="en-GB" sz="1300" dirty="0">
                <a:latin typeface="Consolas" panose="020B0609020204030204" pitchFamily="49" charset="0"/>
              </a:rPr>
              <a:t> &lt;= </a:t>
            </a:r>
            <a:r>
              <a:rPr lang="en-GB" sz="1300" dirty="0" err="1">
                <a:latin typeface="Consolas" panose="020B0609020204030204" pitchFamily="49" charset="0"/>
              </a:rPr>
              <a:t>FractionRemainder</a:t>
            </a:r>
            <a:r>
              <a:rPr lang="en-GB" sz="1300" dirty="0">
                <a:latin typeface="Consolas" panose="020B0609020204030204" pitchFamily="49" charset="0"/>
              </a:rPr>
              <a:t>(15 </a:t>
            </a:r>
            <a:r>
              <a:rPr lang="en-GB" sz="1300" dirty="0" err="1">
                <a:latin typeface="Consolas" panose="020B0609020204030204" pitchFamily="49" charset="0"/>
              </a:rPr>
              <a:t>downto</a:t>
            </a:r>
            <a:r>
              <a:rPr lang="en-GB" sz="1300" dirty="0">
                <a:latin typeface="Consolas" panose="020B0609020204030204" pitchFamily="49" charset="0"/>
              </a:rPr>
              <a:t> 0);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A3241D-7672-A1BB-8826-FB5F9DB0579D}"/>
              </a:ext>
            </a:extLst>
          </p:cNvPr>
          <p:cNvSpPr txBox="1"/>
          <p:nvPr/>
        </p:nvSpPr>
        <p:spPr>
          <a:xfrm>
            <a:off x="76150" y="1041514"/>
            <a:ext cx="51005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An excerpt from the ADT beam position measurement module VHDL code</a:t>
            </a:r>
          </a:p>
        </p:txBody>
      </p:sp>
      <p:pic>
        <p:nvPicPr>
          <p:cNvPr id="16" name="Picture 15" descr="A black symbols with letters and numbers&#10;&#10;Description automatically generated with medium confidence">
            <a:extLst>
              <a:ext uri="{FF2B5EF4-FFF2-40B4-BE49-F238E27FC236}">
                <a16:creationId xmlns:a16="http://schemas.microsoft.com/office/drawing/2014/main" id="{394373D2-D63B-D91B-DC81-538A393C1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268" y="4496904"/>
            <a:ext cx="2809899" cy="623839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207F6D9F-7689-93AD-97A9-E1F88DCF6B7A}"/>
              </a:ext>
            </a:extLst>
          </p:cNvPr>
          <p:cNvGrpSpPr/>
          <p:nvPr/>
        </p:nvGrpSpPr>
        <p:grpSpPr>
          <a:xfrm>
            <a:off x="4254781" y="3488632"/>
            <a:ext cx="590400" cy="1002600"/>
            <a:chOff x="4217911" y="3488632"/>
            <a:chExt cx="590400" cy="100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1977BF1C-8CC4-1C5E-EAD6-4F14E28817A4}"/>
                    </a:ext>
                  </a:extLst>
                </p14:cNvPr>
                <p14:cNvContentPartPr/>
                <p14:nvPr/>
              </p14:nvContentPartPr>
              <p14:xfrm>
                <a:off x="4217911" y="3799312"/>
                <a:ext cx="590400" cy="6919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1977BF1C-8CC4-1C5E-EAD6-4F14E28817A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209271" y="3790312"/>
                  <a:ext cx="608040" cy="70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EC106BEB-D548-9929-A5F9-2B0B5FEB66FF}"/>
                    </a:ext>
                  </a:extLst>
                </p14:cNvPr>
                <p14:cNvContentPartPr/>
                <p14:nvPr/>
              </p14:nvContentPartPr>
              <p14:xfrm>
                <a:off x="4225111" y="3812272"/>
                <a:ext cx="55800" cy="453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EC106BEB-D548-9929-A5F9-2B0B5FEB66FF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216471" y="3803632"/>
                  <a:ext cx="73440" cy="6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350F9B64-26AB-0E8E-8BF6-D3E9721E163C}"/>
                    </a:ext>
                  </a:extLst>
                </p14:cNvPr>
                <p14:cNvContentPartPr/>
                <p14:nvPr/>
              </p14:nvContentPartPr>
              <p14:xfrm>
                <a:off x="4232671" y="3797512"/>
                <a:ext cx="83880" cy="104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350F9B64-26AB-0E8E-8BF6-D3E9721E163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224031" y="3788512"/>
                  <a:ext cx="101520" cy="2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77A0D527-8572-F0D1-CE6E-526B5F9C95ED}"/>
                    </a:ext>
                  </a:extLst>
                </p14:cNvPr>
                <p14:cNvContentPartPr/>
                <p14:nvPr/>
              </p14:nvContentPartPr>
              <p14:xfrm>
                <a:off x="4291351" y="3532192"/>
                <a:ext cx="516240" cy="9367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7A0D527-8572-F0D1-CE6E-526B5F9C95ED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282711" y="3523552"/>
                  <a:ext cx="533880" cy="9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E502D70D-7CAC-97B1-291D-2D5EEBAF7413}"/>
                    </a:ext>
                  </a:extLst>
                </p14:cNvPr>
                <p14:cNvContentPartPr/>
                <p14:nvPr/>
              </p14:nvContentPartPr>
              <p14:xfrm>
                <a:off x="4578991" y="3531832"/>
                <a:ext cx="66240" cy="450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E502D70D-7CAC-97B1-291D-2D5EEBAF7413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570351" y="3523192"/>
                  <a:ext cx="8388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1082D9EA-541C-0AA8-2386-C68B80E4BD96}"/>
                    </a:ext>
                  </a:extLst>
                </p14:cNvPr>
                <p14:cNvContentPartPr/>
                <p14:nvPr/>
              </p14:nvContentPartPr>
              <p14:xfrm>
                <a:off x="4586551" y="3488632"/>
                <a:ext cx="89640" cy="291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1082D9EA-541C-0AA8-2386-C68B80E4BD9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577911" y="3479992"/>
                  <a:ext cx="107280" cy="468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979471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EEA71-D29D-46D2-EB29-06CECA512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mathematical equation with black letters&#10;&#10;Description automatically generated">
            <a:extLst>
              <a:ext uri="{FF2B5EF4-FFF2-40B4-BE49-F238E27FC236}">
                <a16:creationId xmlns:a16="http://schemas.microsoft.com/office/drawing/2014/main" id="{04A51176-E03C-EFF9-85B9-1758492B5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4260" y="5120743"/>
            <a:ext cx="3157282" cy="7009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F73266-E8D4-6F91-8392-D2ECE5B51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 the way, LHC ADT…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79C57-FEE1-AD31-FB6C-07BBDA1B7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156A8-40DD-3B6E-4BA8-62EC90442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8212E-FCBD-5BC7-5A2A-03A87E656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512768-FB25-32F7-AFF8-678DA2C426F7}"/>
              </a:ext>
            </a:extLst>
          </p:cNvPr>
          <p:cNvSpPr txBox="1"/>
          <p:nvPr/>
        </p:nvSpPr>
        <p:spPr>
          <a:xfrm>
            <a:off x="76150" y="1763758"/>
            <a:ext cx="6250908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latin typeface="Consolas" panose="020B0609020204030204" pitchFamily="49" charset="0"/>
              </a:rPr>
              <a:t>process(</a:t>
            </a:r>
            <a:r>
              <a:rPr lang="en-GB" sz="1300" dirty="0" err="1">
                <a:latin typeface="Consolas" panose="020B0609020204030204" pitchFamily="49" charset="0"/>
              </a:rPr>
              <a:t>clk</a:t>
            </a:r>
            <a:r>
              <a:rPr lang="en-GB" sz="1300" dirty="0">
                <a:latin typeface="Consolas" panose="020B0609020204030204" pitchFamily="49" charset="0"/>
              </a:rPr>
              <a:t>)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begin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if </a:t>
            </a:r>
            <a:r>
              <a:rPr lang="en-GB" sz="1300" dirty="0" err="1">
                <a:latin typeface="Consolas" panose="020B0609020204030204" pitchFamily="49" charset="0"/>
              </a:rPr>
              <a:t>rising_edge</a:t>
            </a:r>
            <a:r>
              <a:rPr lang="en-GB" sz="1300" dirty="0">
                <a:latin typeface="Consolas" panose="020B0609020204030204" pitchFamily="49" charset="0"/>
              </a:rPr>
              <a:t>(</a:t>
            </a:r>
            <a:r>
              <a:rPr lang="en-GB" sz="1300" dirty="0" err="1">
                <a:latin typeface="Consolas" panose="020B0609020204030204" pitchFamily="49" charset="0"/>
              </a:rPr>
              <a:t>clk</a:t>
            </a:r>
            <a:r>
              <a:rPr lang="en-GB" sz="1300" dirty="0">
                <a:latin typeface="Consolas" panose="020B0609020204030204" pitchFamily="49" charset="0"/>
              </a:rPr>
              <a:t>) then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ThreshSquared</a:t>
            </a:r>
            <a:r>
              <a:rPr lang="en-GB" sz="1300" dirty="0">
                <a:latin typeface="Consolas" panose="020B0609020204030204" pitchFamily="49" charset="0"/>
              </a:rPr>
              <a:t> &lt;= signed(Threshold) * signed(Threshold);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SumISquared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SumI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SumI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SumQSquared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SumQ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SumQ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SumDeltaI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SumI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DeltaI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SumDeltaQ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SumQ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DeltaQ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Divident</a:t>
            </a:r>
            <a:r>
              <a:rPr lang="en-GB" sz="1300" dirty="0">
                <a:latin typeface="Consolas" panose="020B0609020204030204" pitchFamily="49" charset="0"/>
              </a:rPr>
              <a:t> &lt;= </a:t>
            </a:r>
            <a:r>
              <a:rPr lang="en-GB" sz="1300" dirty="0" err="1">
                <a:latin typeface="Consolas" panose="020B0609020204030204" pitchFamily="49" charset="0"/>
              </a:rPr>
              <a:t>SumDeltaI</a:t>
            </a:r>
            <a:r>
              <a:rPr lang="en-GB" sz="1300" dirty="0">
                <a:latin typeface="Consolas" panose="020B0609020204030204" pitchFamily="49" charset="0"/>
              </a:rPr>
              <a:t> + </a:t>
            </a:r>
            <a:r>
              <a:rPr lang="en-GB" sz="1300" dirty="0" err="1">
                <a:latin typeface="Consolas" panose="020B0609020204030204" pitchFamily="49" charset="0"/>
              </a:rPr>
              <a:t>SumDeltaQ</a:t>
            </a:r>
            <a:r>
              <a:rPr lang="en-GB" sz="1300" dirty="0">
                <a:latin typeface="Consolas" panose="020B0609020204030204" pitchFamily="49" charset="0"/>
              </a:rPr>
              <a:t>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Divisor &lt;= </a:t>
            </a:r>
            <a:r>
              <a:rPr lang="en-GB" sz="1300" dirty="0" err="1">
                <a:latin typeface="Consolas" panose="020B0609020204030204" pitchFamily="49" charset="0"/>
              </a:rPr>
              <a:t>SumISquared</a:t>
            </a:r>
            <a:r>
              <a:rPr lang="en-GB" sz="1300" dirty="0">
                <a:latin typeface="Consolas" panose="020B0609020204030204" pitchFamily="49" charset="0"/>
              </a:rPr>
              <a:t> + </a:t>
            </a:r>
            <a:r>
              <a:rPr lang="en-GB" sz="1300" dirty="0" err="1">
                <a:latin typeface="Consolas" panose="020B0609020204030204" pitchFamily="49" charset="0"/>
              </a:rPr>
              <a:t>SumQSquared</a:t>
            </a:r>
            <a:r>
              <a:rPr lang="en-GB" sz="1300" dirty="0">
                <a:latin typeface="Consolas" panose="020B0609020204030204" pitchFamily="49" charset="0"/>
              </a:rPr>
              <a:t>;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end if;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end process;</a:t>
            </a:r>
          </a:p>
          <a:p>
            <a:endParaRPr lang="en-GB" sz="1300" dirty="0">
              <a:latin typeface="Consolas" panose="020B0609020204030204" pitchFamily="49" charset="0"/>
            </a:endParaRPr>
          </a:p>
          <a:p>
            <a:r>
              <a:rPr lang="en-GB" sz="1300" dirty="0">
                <a:latin typeface="Consolas" panose="020B0609020204030204" pitchFamily="49" charset="0"/>
              </a:rPr>
              <a:t>  </a:t>
            </a:r>
            <a:r>
              <a:rPr lang="en-GB" sz="1300" dirty="0" err="1">
                <a:latin typeface="Consolas" panose="020B0609020204030204" pitchFamily="49" charset="0"/>
              </a:rPr>
              <a:t>PositionOut</a:t>
            </a:r>
            <a:r>
              <a:rPr lang="en-GB" sz="1300" dirty="0">
                <a:latin typeface="Consolas" panose="020B0609020204030204" pitchFamily="49" charset="0"/>
              </a:rPr>
              <a:t> &lt;= </a:t>
            </a:r>
            <a:r>
              <a:rPr lang="en-GB" sz="1300" dirty="0" err="1">
                <a:latin typeface="Consolas" panose="020B0609020204030204" pitchFamily="49" charset="0"/>
              </a:rPr>
              <a:t>FractionRemainder</a:t>
            </a:r>
            <a:r>
              <a:rPr lang="en-GB" sz="1300" dirty="0">
                <a:latin typeface="Consolas" panose="020B0609020204030204" pitchFamily="49" charset="0"/>
              </a:rPr>
              <a:t>(15 </a:t>
            </a:r>
            <a:r>
              <a:rPr lang="en-GB" sz="1300" dirty="0" err="1">
                <a:latin typeface="Consolas" panose="020B0609020204030204" pitchFamily="49" charset="0"/>
              </a:rPr>
              <a:t>downto</a:t>
            </a:r>
            <a:r>
              <a:rPr lang="en-GB" sz="1300" dirty="0">
                <a:latin typeface="Consolas" panose="020B0609020204030204" pitchFamily="49" charset="0"/>
              </a:rPr>
              <a:t> 0);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544CAE-BFA8-DE1D-5324-759230D19AD9}"/>
              </a:ext>
            </a:extLst>
          </p:cNvPr>
          <p:cNvSpPr txBox="1"/>
          <p:nvPr/>
        </p:nvSpPr>
        <p:spPr>
          <a:xfrm>
            <a:off x="76150" y="1041514"/>
            <a:ext cx="51005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An excerpt from the ADT beam position measurement module VHDL code</a:t>
            </a:r>
          </a:p>
        </p:txBody>
      </p:sp>
      <p:pic>
        <p:nvPicPr>
          <p:cNvPr id="16" name="Picture 15" descr="A black symbols with letters and numbers&#10;&#10;Description automatically generated with medium confidence">
            <a:extLst>
              <a:ext uri="{FF2B5EF4-FFF2-40B4-BE49-F238E27FC236}">
                <a16:creationId xmlns:a16="http://schemas.microsoft.com/office/drawing/2014/main" id="{2433E4E7-67AA-70A3-BFC1-F866F08D1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268" y="4496904"/>
            <a:ext cx="2809899" cy="62383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8BD5CE7-9ED2-BD8A-55F3-7E9EEE0034C2}"/>
              </a:ext>
            </a:extLst>
          </p:cNvPr>
          <p:cNvSpPr txBox="1"/>
          <p:nvPr/>
        </p:nvSpPr>
        <p:spPr>
          <a:xfrm>
            <a:off x="5965674" y="1761302"/>
            <a:ext cx="6250908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latin typeface="Consolas" panose="020B0609020204030204" pitchFamily="49" charset="0"/>
              </a:rPr>
              <a:t>process(</a:t>
            </a:r>
            <a:r>
              <a:rPr lang="en-GB" sz="1300" dirty="0" err="1">
                <a:latin typeface="Consolas" panose="020B0609020204030204" pitchFamily="49" charset="0"/>
              </a:rPr>
              <a:t>clk</a:t>
            </a:r>
            <a:r>
              <a:rPr lang="en-GB" sz="1300" dirty="0">
                <a:latin typeface="Consolas" panose="020B0609020204030204" pitchFamily="49" charset="0"/>
              </a:rPr>
              <a:t>)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begin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if </a:t>
            </a:r>
            <a:r>
              <a:rPr lang="en-GB" sz="1300" dirty="0" err="1">
                <a:latin typeface="Consolas" panose="020B0609020204030204" pitchFamily="49" charset="0"/>
              </a:rPr>
              <a:t>rising_edge</a:t>
            </a:r>
            <a:r>
              <a:rPr lang="en-GB" sz="1300" dirty="0">
                <a:latin typeface="Consolas" panose="020B0609020204030204" pitchFamily="49" charset="0"/>
              </a:rPr>
              <a:t>(</a:t>
            </a:r>
            <a:r>
              <a:rPr lang="en-GB" sz="1300" dirty="0" err="1">
                <a:latin typeface="Consolas" panose="020B0609020204030204" pitchFamily="49" charset="0"/>
              </a:rPr>
              <a:t>clk</a:t>
            </a:r>
            <a:r>
              <a:rPr lang="en-GB" sz="1300" dirty="0">
                <a:latin typeface="Consolas" panose="020B0609020204030204" pitchFamily="49" charset="0"/>
              </a:rPr>
              <a:t>) then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ThreshSquared</a:t>
            </a:r>
            <a:r>
              <a:rPr lang="en-GB" sz="1300" dirty="0">
                <a:latin typeface="Consolas" panose="020B0609020204030204" pitchFamily="49" charset="0"/>
              </a:rPr>
              <a:t> &lt;= signed(Threshold) * signed(Threshold);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SumISquared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SumI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SumI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SumQSquared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SumQ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SumQ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SumDeltaI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SumI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DeltaI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SumDeltaQ</a:t>
            </a:r>
            <a:r>
              <a:rPr lang="en-GB" sz="1300" dirty="0"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latin typeface="Consolas" panose="020B0609020204030204" pitchFamily="49" charset="0"/>
              </a:rPr>
              <a:t>SumQ</a:t>
            </a:r>
            <a:r>
              <a:rPr lang="en-GB" sz="1300" dirty="0"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latin typeface="Consolas" panose="020B0609020204030204" pitchFamily="49" charset="0"/>
              </a:rPr>
              <a:t>DeltaQ</a:t>
            </a:r>
            <a:r>
              <a:rPr lang="en-GB" sz="1300" dirty="0">
                <a:latin typeface="Consolas" panose="020B0609020204030204" pitchFamily="49" charset="0"/>
              </a:rPr>
              <a:t>);</a:t>
            </a:r>
          </a:p>
          <a:p>
            <a:endParaRPr lang="en-GB" sz="1300" dirty="0">
              <a:solidFill>
                <a:srgbClr val="FFC000"/>
              </a:solidFill>
              <a:latin typeface="Consolas" panose="020B0609020204030204" pitchFamily="49" charset="0"/>
            </a:endParaRPr>
          </a:p>
          <a:p>
            <a:r>
              <a:rPr lang="en-GB" sz="1300" dirty="0">
                <a:solidFill>
                  <a:srgbClr val="FFC000"/>
                </a:solidFill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solidFill>
                  <a:srgbClr val="F6630D"/>
                </a:solidFill>
                <a:latin typeface="Consolas" panose="020B0609020204030204" pitchFamily="49" charset="0"/>
              </a:rPr>
              <a:t>DeltaQSumI</a:t>
            </a:r>
            <a:r>
              <a:rPr lang="en-GB" sz="1300" dirty="0">
                <a:solidFill>
                  <a:srgbClr val="F6630D"/>
                </a:solidFill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solidFill>
                  <a:srgbClr val="F6630D"/>
                </a:solidFill>
                <a:latin typeface="Consolas" panose="020B0609020204030204" pitchFamily="49" charset="0"/>
              </a:rPr>
              <a:t>DeltaQ</a:t>
            </a:r>
            <a:r>
              <a:rPr lang="en-GB" sz="1300" dirty="0">
                <a:solidFill>
                  <a:srgbClr val="F6630D"/>
                </a:solidFill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solidFill>
                  <a:srgbClr val="F6630D"/>
                </a:solidFill>
                <a:latin typeface="Consolas" panose="020B0609020204030204" pitchFamily="49" charset="0"/>
              </a:rPr>
              <a:t>SumI</a:t>
            </a:r>
            <a:r>
              <a:rPr lang="en-GB" sz="1300" dirty="0">
                <a:solidFill>
                  <a:srgbClr val="F6630D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solidFill>
                  <a:srgbClr val="F6630D"/>
                </a:solidFill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solidFill>
                  <a:srgbClr val="F6630D"/>
                </a:solidFill>
                <a:latin typeface="Consolas" panose="020B0609020204030204" pitchFamily="49" charset="0"/>
              </a:rPr>
              <a:t>DeltaISumQ</a:t>
            </a:r>
            <a:r>
              <a:rPr lang="en-GB" sz="1300" dirty="0">
                <a:solidFill>
                  <a:srgbClr val="F6630D"/>
                </a:solidFill>
                <a:latin typeface="Consolas" panose="020B0609020204030204" pitchFamily="49" charset="0"/>
              </a:rPr>
              <a:t> &lt;= signed(</a:t>
            </a:r>
            <a:r>
              <a:rPr lang="en-GB" sz="1300" dirty="0" err="1">
                <a:solidFill>
                  <a:srgbClr val="F6630D"/>
                </a:solidFill>
                <a:latin typeface="Consolas" panose="020B0609020204030204" pitchFamily="49" charset="0"/>
              </a:rPr>
              <a:t>DeltaI</a:t>
            </a:r>
            <a:r>
              <a:rPr lang="en-GB" sz="1300" dirty="0">
                <a:solidFill>
                  <a:srgbClr val="F6630D"/>
                </a:solidFill>
                <a:latin typeface="Consolas" panose="020B0609020204030204" pitchFamily="49" charset="0"/>
              </a:rPr>
              <a:t>) * signed(</a:t>
            </a:r>
            <a:r>
              <a:rPr lang="en-GB" sz="1300" dirty="0" err="1">
                <a:solidFill>
                  <a:srgbClr val="F6630D"/>
                </a:solidFill>
                <a:latin typeface="Consolas" panose="020B0609020204030204" pitchFamily="49" charset="0"/>
              </a:rPr>
              <a:t>SumQ</a:t>
            </a:r>
            <a:r>
              <a:rPr lang="en-GB" sz="1300" dirty="0">
                <a:solidFill>
                  <a:srgbClr val="F6630D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latin typeface="Consolas" panose="020B0609020204030204" pitchFamily="49" charset="0"/>
              </a:rPr>
              <a:t>DividentPosition</a:t>
            </a:r>
            <a:r>
              <a:rPr lang="en-GB" sz="1300" dirty="0">
                <a:latin typeface="Consolas" panose="020B0609020204030204" pitchFamily="49" charset="0"/>
              </a:rPr>
              <a:t> &lt;= </a:t>
            </a:r>
            <a:r>
              <a:rPr lang="en-GB" sz="1300" dirty="0" err="1">
                <a:latin typeface="Consolas" panose="020B0609020204030204" pitchFamily="49" charset="0"/>
              </a:rPr>
              <a:t>SumDeltaI</a:t>
            </a:r>
            <a:r>
              <a:rPr lang="en-GB" sz="1300" dirty="0">
                <a:latin typeface="Consolas" panose="020B0609020204030204" pitchFamily="49" charset="0"/>
              </a:rPr>
              <a:t> + </a:t>
            </a:r>
            <a:r>
              <a:rPr lang="en-GB" sz="1300" dirty="0" err="1">
                <a:latin typeface="Consolas" panose="020B0609020204030204" pitchFamily="49" charset="0"/>
              </a:rPr>
              <a:t>SumDeltaQ</a:t>
            </a:r>
            <a:r>
              <a:rPr lang="en-GB" sz="1300" dirty="0">
                <a:latin typeface="Consolas" panose="020B0609020204030204" pitchFamily="49" charset="0"/>
              </a:rPr>
              <a:t>;</a:t>
            </a:r>
          </a:p>
          <a:p>
            <a:r>
              <a:rPr lang="en-GB" sz="1300" dirty="0">
                <a:solidFill>
                  <a:srgbClr val="F6630D"/>
                </a:solidFill>
                <a:latin typeface="Consolas" panose="020B0609020204030204" pitchFamily="49" charset="0"/>
              </a:rPr>
              <a:t>      </a:t>
            </a:r>
            <a:r>
              <a:rPr lang="en-GB" sz="1300" dirty="0" err="1">
                <a:solidFill>
                  <a:srgbClr val="F6630D"/>
                </a:solidFill>
                <a:latin typeface="Consolas" panose="020B0609020204030204" pitchFamily="49" charset="0"/>
              </a:rPr>
              <a:t>DividentTilt</a:t>
            </a:r>
            <a:r>
              <a:rPr lang="en-GB" sz="1300" dirty="0">
                <a:solidFill>
                  <a:srgbClr val="F6630D"/>
                </a:solidFill>
                <a:latin typeface="Consolas" panose="020B0609020204030204" pitchFamily="49" charset="0"/>
              </a:rPr>
              <a:t> &lt;= </a:t>
            </a:r>
            <a:r>
              <a:rPr lang="en-GB" sz="1300" dirty="0" err="1">
                <a:solidFill>
                  <a:srgbClr val="F6630D"/>
                </a:solidFill>
                <a:latin typeface="Consolas" panose="020B0609020204030204" pitchFamily="49" charset="0"/>
              </a:rPr>
              <a:t>DeltaQSumI</a:t>
            </a:r>
            <a:r>
              <a:rPr lang="en-GB" sz="1300" dirty="0">
                <a:solidFill>
                  <a:srgbClr val="F6630D"/>
                </a:solidFill>
                <a:latin typeface="Consolas" panose="020B0609020204030204" pitchFamily="49" charset="0"/>
              </a:rPr>
              <a:t> - </a:t>
            </a:r>
            <a:r>
              <a:rPr lang="en-GB" sz="1300" dirty="0" err="1">
                <a:solidFill>
                  <a:srgbClr val="F6630D"/>
                </a:solidFill>
                <a:latin typeface="Consolas" panose="020B0609020204030204" pitchFamily="49" charset="0"/>
              </a:rPr>
              <a:t>DeltaISumQ</a:t>
            </a:r>
            <a:r>
              <a:rPr lang="en-GB" sz="1300" dirty="0">
                <a:solidFill>
                  <a:srgbClr val="F6630D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Divisor &lt;= </a:t>
            </a:r>
            <a:r>
              <a:rPr lang="en-GB" sz="1300" dirty="0" err="1">
                <a:latin typeface="Consolas" panose="020B0609020204030204" pitchFamily="49" charset="0"/>
              </a:rPr>
              <a:t>SumISquared</a:t>
            </a:r>
            <a:r>
              <a:rPr lang="en-GB" sz="1300" dirty="0">
                <a:latin typeface="Consolas" panose="020B0609020204030204" pitchFamily="49" charset="0"/>
              </a:rPr>
              <a:t> + </a:t>
            </a:r>
            <a:r>
              <a:rPr lang="en-GB" sz="1300" dirty="0" err="1">
                <a:latin typeface="Consolas" panose="020B0609020204030204" pitchFamily="49" charset="0"/>
              </a:rPr>
              <a:t>SumQSquared</a:t>
            </a:r>
            <a:r>
              <a:rPr lang="en-GB" sz="1300" dirty="0">
                <a:latin typeface="Consolas" panose="020B0609020204030204" pitchFamily="49" charset="0"/>
              </a:rPr>
              <a:t>;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  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  end if;</a:t>
            </a:r>
          </a:p>
          <a:p>
            <a:r>
              <a:rPr lang="en-GB" sz="1300" dirty="0">
                <a:latin typeface="Consolas" panose="020B0609020204030204" pitchFamily="49" charset="0"/>
              </a:rPr>
              <a:t>  end process;</a:t>
            </a:r>
          </a:p>
          <a:p>
            <a:endParaRPr lang="en-GB" sz="1300" dirty="0">
              <a:latin typeface="Consolas" panose="020B0609020204030204" pitchFamily="49" charset="0"/>
            </a:endParaRPr>
          </a:p>
          <a:p>
            <a:r>
              <a:rPr lang="en-GB" sz="1300" dirty="0">
                <a:latin typeface="Consolas" panose="020B0609020204030204" pitchFamily="49" charset="0"/>
              </a:rPr>
              <a:t>  </a:t>
            </a:r>
            <a:r>
              <a:rPr lang="en-GB" sz="1300" dirty="0" err="1">
                <a:latin typeface="Consolas" panose="020B0609020204030204" pitchFamily="49" charset="0"/>
              </a:rPr>
              <a:t>PositionOut</a:t>
            </a:r>
            <a:r>
              <a:rPr lang="en-GB" sz="1300" dirty="0">
                <a:latin typeface="Consolas" panose="020B0609020204030204" pitchFamily="49" charset="0"/>
              </a:rPr>
              <a:t> &lt;= </a:t>
            </a:r>
            <a:r>
              <a:rPr lang="en-GB" sz="1300" dirty="0" err="1">
                <a:latin typeface="Consolas" panose="020B0609020204030204" pitchFamily="49" charset="0"/>
              </a:rPr>
              <a:t>FractionRemainder</a:t>
            </a:r>
            <a:r>
              <a:rPr lang="en-GB" sz="1300" dirty="0">
                <a:latin typeface="Consolas" panose="020B0609020204030204" pitchFamily="49" charset="0"/>
              </a:rPr>
              <a:t>(15 </a:t>
            </a:r>
            <a:r>
              <a:rPr lang="en-GB" sz="1300" dirty="0" err="1">
                <a:latin typeface="Consolas" panose="020B0609020204030204" pitchFamily="49" charset="0"/>
              </a:rPr>
              <a:t>downto</a:t>
            </a:r>
            <a:r>
              <a:rPr lang="en-GB" sz="1300" dirty="0">
                <a:latin typeface="Consolas" panose="020B0609020204030204" pitchFamily="49" charset="0"/>
              </a:rPr>
              <a:t> 0);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2863C1-4FD0-CF5E-3727-C76BB6C172AA}"/>
              </a:ext>
            </a:extLst>
          </p:cNvPr>
          <p:cNvSpPr txBox="1"/>
          <p:nvPr/>
        </p:nvSpPr>
        <p:spPr>
          <a:xfrm>
            <a:off x="5965674" y="1039058"/>
            <a:ext cx="61501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What if we would add 3 lines of code to the already existing, very low noise LHC ADT BPM?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F63B46C-04EC-07CE-AF43-FA3BFDA42D6E}"/>
              </a:ext>
            </a:extLst>
          </p:cNvPr>
          <p:cNvGrpSpPr/>
          <p:nvPr/>
        </p:nvGrpSpPr>
        <p:grpSpPr>
          <a:xfrm>
            <a:off x="4254781" y="3488632"/>
            <a:ext cx="590400" cy="1002600"/>
            <a:chOff x="4217911" y="3488632"/>
            <a:chExt cx="590400" cy="100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9D10BEDD-8B58-0A3E-8D75-270D620079AF}"/>
                    </a:ext>
                  </a:extLst>
                </p14:cNvPr>
                <p14:cNvContentPartPr/>
                <p14:nvPr/>
              </p14:nvContentPartPr>
              <p14:xfrm>
                <a:off x="4217911" y="3799312"/>
                <a:ext cx="590400" cy="69192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9D10BEDD-8B58-0A3E-8D75-270D620079A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208906" y="3790312"/>
                  <a:ext cx="608051" cy="70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4EBABBA4-4092-CC1D-731C-8D4563529F61}"/>
                    </a:ext>
                  </a:extLst>
                </p14:cNvPr>
                <p14:cNvContentPartPr/>
                <p14:nvPr/>
              </p14:nvContentPartPr>
              <p14:xfrm>
                <a:off x="4225111" y="3812272"/>
                <a:ext cx="55800" cy="453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4EBABBA4-4092-CC1D-731C-8D4563529F6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216053" y="3803272"/>
                  <a:ext cx="73555" cy="6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563C69D2-6050-0319-904A-54B138327685}"/>
                    </a:ext>
                  </a:extLst>
                </p14:cNvPr>
                <p14:cNvContentPartPr/>
                <p14:nvPr/>
              </p14:nvContentPartPr>
              <p14:xfrm>
                <a:off x="4232671" y="3797512"/>
                <a:ext cx="83880" cy="104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563C69D2-6050-0319-904A-54B138327685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223632" y="3788812"/>
                  <a:ext cx="101596" cy="274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3D686C2-E826-79D6-E9F1-D688A8853719}"/>
                    </a:ext>
                  </a:extLst>
                </p14:cNvPr>
                <p14:cNvContentPartPr/>
                <p14:nvPr/>
              </p14:nvContentPartPr>
              <p14:xfrm>
                <a:off x="4291351" y="3532192"/>
                <a:ext cx="516240" cy="9367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3D686C2-E826-79D6-E9F1-D688A8853719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282351" y="3523192"/>
                  <a:ext cx="533880" cy="9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E40A4226-DED8-74B3-6D19-A69D0897ECC6}"/>
                    </a:ext>
                  </a:extLst>
                </p14:cNvPr>
                <p14:cNvContentPartPr/>
                <p14:nvPr/>
              </p14:nvContentPartPr>
              <p14:xfrm>
                <a:off x="4578991" y="3531832"/>
                <a:ext cx="66240" cy="4500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E40A4226-DED8-74B3-6D19-A69D0897ECC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569991" y="3522832"/>
                  <a:ext cx="8388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350259E7-9D4C-DB42-FC35-11B6C9F99D66}"/>
                    </a:ext>
                  </a:extLst>
                </p14:cNvPr>
                <p14:cNvContentPartPr/>
                <p14:nvPr/>
              </p14:nvContentPartPr>
              <p14:xfrm>
                <a:off x="4586551" y="3488632"/>
                <a:ext cx="89640" cy="291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350259E7-9D4C-DB42-FC35-11B6C9F99D66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577551" y="3479519"/>
                  <a:ext cx="107280" cy="4702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9199246-4B45-1D55-E245-A60039DC82C6}"/>
              </a:ext>
            </a:extLst>
          </p:cNvPr>
          <p:cNvGrpSpPr/>
          <p:nvPr/>
        </p:nvGrpSpPr>
        <p:grpSpPr>
          <a:xfrm>
            <a:off x="10574431" y="4131952"/>
            <a:ext cx="833760" cy="1059480"/>
            <a:chOff x="10574431" y="4131952"/>
            <a:chExt cx="833760" cy="1059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95B21B2F-55A5-AFB2-3D9B-13BD1D87F625}"/>
                    </a:ext>
                  </a:extLst>
                </p14:cNvPr>
                <p14:cNvContentPartPr/>
                <p14:nvPr/>
              </p14:nvContentPartPr>
              <p14:xfrm>
                <a:off x="10604311" y="4156072"/>
                <a:ext cx="375120" cy="101340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95B21B2F-55A5-AFB2-3D9B-13BD1D87F625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0595311" y="4147069"/>
                  <a:ext cx="392760" cy="103104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551F830F-8FBA-913E-5C8F-6855981D417B}"/>
                    </a:ext>
                  </a:extLst>
                </p14:cNvPr>
                <p14:cNvContentPartPr/>
                <p14:nvPr/>
              </p14:nvContentPartPr>
              <p14:xfrm>
                <a:off x="10596391" y="4151392"/>
                <a:ext cx="54360" cy="9252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551F830F-8FBA-913E-5C8F-6855981D417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0587331" y="4142392"/>
                  <a:ext cx="72118" cy="11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87998A4-3675-C6AE-F7A8-D62BE8AEE6F8}"/>
                    </a:ext>
                  </a:extLst>
                </p14:cNvPr>
                <p14:cNvContentPartPr/>
                <p14:nvPr/>
              </p14:nvContentPartPr>
              <p14:xfrm>
                <a:off x="10596391" y="4131952"/>
                <a:ext cx="88200" cy="1224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87998A4-3675-C6AE-F7A8-D62BE8AEE6F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587391" y="4122952"/>
                  <a:ext cx="105840" cy="2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7E6C3E21-C333-BF5D-4BE6-D6A5DA2B6C30}"/>
                    </a:ext>
                  </a:extLst>
                </p14:cNvPr>
                <p14:cNvContentPartPr/>
                <p14:nvPr/>
              </p14:nvContentPartPr>
              <p14:xfrm>
                <a:off x="10608991" y="4412032"/>
                <a:ext cx="799200" cy="77940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7E6C3E21-C333-BF5D-4BE6-D6A5DA2B6C30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599991" y="4403032"/>
                  <a:ext cx="816840" cy="79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725F4B8B-BFB0-CD41-A4C8-9721D6D5204C}"/>
                    </a:ext>
                  </a:extLst>
                </p14:cNvPr>
                <p14:cNvContentPartPr/>
                <p14:nvPr/>
              </p14:nvContentPartPr>
              <p14:xfrm>
                <a:off x="10574431" y="4402312"/>
                <a:ext cx="87840" cy="8532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725F4B8B-BFB0-CD41-A4C8-9721D6D5204C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0565394" y="4393274"/>
                  <a:ext cx="105553" cy="1030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FB7F726B-BAE2-8B0C-B66B-205CF9483C9B}"/>
                    </a:ext>
                  </a:extLst>
                </p14:cNvPr>
                <p14:cNvContentPartPr/>
                <p14:nvPr/>
              </p14:nvContentPartPr>
              <p14:xfrm>
                <a:off x="10581631" y="4395112"/>
                <a:ext cx="111240" cy="151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FB7F726B-BAE2-8B0C-B66B-205CF9483C9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10572631" y="4386112"/>
                  <a:ext cx="128880" cy="327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6403569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3FF47-3D29-B64E-EDCC-41FE0F4FB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A37F36-EF1D-CDEB-06EE-3FBFA59FF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>
            <a:normAutofit/>
          </a:bodyPr>
          <a:lstStyle/>
          <a:p>
            <a:r>
              <a:rPr lang="en-US" sz="2000" dirty="0"/>
              <a:t>Pickup specifications </a:t>
            </a:r>
            <a:r>
              <a:rPr lang="en-US" sz="2000" dirty="0">
                <a:solidFill>
                  <a:srgbClr val="00B050"/>
                </a:solidFill>
              </a:rPr>
              <a:t>completed</a:t>
            </a:r>
          </a:p>
          <a:p>
            <a:r>
              <a:rPr lang="en-US" sz="2000" dirty="0"/>
              <a:t>Selection which of the two pickups will be used </a:t>
            </a:r>
            <a:r>
              <a:rPr lang="en-US" sz="2000" dirty="0">
                <a:solidFill>
                  <a:srgbClr val="00B050"/>
                </a:solidFill>
              </a:rPr>
              <a:t>completed</a:t>
            </a:r>
          </a:p>
          <a:p>
            <a:r>
              <a:rPr lang="en-US" sz="2000" dirty="0"/>
              <a:t>Analytic model of pickup and calculation of expected signals for all modes </a:t>
            </a:r>
            <a:r>
              <a:rPr lang="en-US" sz="2000" dirty="0">
                <a:solidFill>
                  <a:srgbClr val="00B050"/>
                </a:solidFill>
              </a:rPr>
              <a:t>completed</a:t>
            </a:r>
          </a:p>
          <a:p>
            <a:r>
              <a:rPr lang="en-US" sz="2000" dirty="0"/>
              <a:t>Numerical modelling of pickup response to verify analytic model </a:t>
            </a:r>
            <a:r>
              <a:rPr lang="en-US" sz="2000" dirty="0">
                <a:solidFill>
                  <a:srgbClr val="00B050"/>
                </a:solidFill>
              </a:rPr>
              <a:t>completed</a:t>
            </a:r>
          </a:p>
          <a:p>
            <a:r>
              <a:rPr lang="en-US" sz="2000" dirty="0"/>
              <a:t>Analysis of required digitizer performance to obtain requested noise floor </a:t>
            </a:r>
            <a:r>
              <a:rPr lang="en-US" sz="2000" dirty="0">
                <a:solidFill>
                  <a:srgbClr val="00B050"/>
                </a:solidFill>
              </a:rPr>
              <a:t>completed</a:t>
            </a:r>
          </a:p>
          <a:p>
            <a:r>
              <a:rPr lang="en-US" sz="2000" dirty="0"/>
              <a:t>Evaluation of proposed </a:t>
            </a:r>
            <a:r>
              <a:rPr lang="en-US" sz="2000" dirty="0" err="1"/>
              <a:t>uTCA</a:t>
            </a:r>
            <a:r>
              <a:rPr lang="en-US" sz="2000" dirty="0"/>
              <a:t> digitizer module compatibility with performance requirements </a:t>
            </a:r>
            <a:r>
              <a:rPr lang="en-US" sz="2000" dirty="0">
                <a:solidFill>
                  <a:srgbClr val="00B050"/>
                </a:solidFill>
              </a:rPr>
              <a:t>completed</a:t>
            </a:r>
          </a:p>
          <a:p>
            <a:r>
              <a:rPr lang="en-US" sz="2000" dirty="0"/>
              <a:t>Evaluation of possibility to use the LHC ADT at point 4 to do the measurement </a:t>
            </a:r>
            <a:r>
              <a:rPr lang="en-US" sz="2000" dirty="0">
                <a:solidFill>
                  <a:srgbClr val="FFC000"/>
                </a:solidFill>
              </a:rPr>
              <a:t>ongoing</a:t>
            </a:r>
          </a:p>
          <a:p>
            <a:r>
              <a:rPr lang="en-US" sz="2000" dirty="0"/>
              <a:t>Finding potential method to overcome the 180</a:t>
            </a:r>
            <a:r>
              <a:rPr lang="en-GB" sz="2000" dirty="0"/>
              <a:t>°</a:t>
            </a:r>
            <a:r>
              <a:rPr lang="en-US" sz="2000" dirty="0"/>
              <a:t> hybrid imperfections </a:t>
            </a:r>
            <a:r>
              <a:rPr lang="en-US" sz="2000" dirty="0">
                <a:solidFill>
                  <a:srgbClr val="FFC000"/>
                </a:solidFill>
              </a:rPr>
              <a:t>ongoing</a:t>
            </a:r>
          </a:p>
          <a:p>
            <a:r>
              <a:rPr lang="en-US" sz="2000" dirty="0"/>
              <a:t>Finding clever RF signal processing to allow for pickup electrical centering and crosstalk compensation </a:t>
            </a:r>
            <a:r>
              <a:rPr lang="en-US" sz="2000" dirty="0">
                <a:solidFill>
                  <a:srgbClr val="FFC000"/>
                </a:solidFill>
              </a:rPr>
              <a:t>ongoing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4EF61B-9944-4F2F-1D74-987057BA1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and ongoing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6AB45-6F2C-7A80-8658-8064D9D82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EA0D0-AA39-7833-12FF-DDCF894CD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6D490-DF4C-D2E4-CE39-B4DD62BAD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931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3839B8-524B-40FC-6D2D-7D25E8789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D77FBC-7344-C15F-1CDF-5EF6221B4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Detailed design of RF hardware prototype for tests in SPS/LHC 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not started yet</a:t>
            </a:r>
          </a:p>
          <a:p>
            <a:r>
              <a:rPr lang="en-US" sz="2000" dirty="0">
                <a:solidFill>
                  <a:srgbClr val="000000"/>
                </a:solidFill>
              </a:rPr>
              <a:t>Production of a prototype hardware for tests in SPS/LHC 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not started yet</a:t>
            </a:r>
          </a:p>
          <a:p>
            <a:r>
              <a:rPr lang="en-US" sz="2000" dirty="0">
                <a:solidFill>
                  <a:srgbClr val="000000"/>
                </a:solidFill>
              </a:rPr>
              <a:t>Preparation of MD(s) in LHC, using the prototype measurement hardware 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not started yet</a:t>
            </a:r>
          </a:p>
          <a:p>
            <a:r>
              <a:rPr lang="en-US" sz="2000" dirty="0">
                <a:solidFill>
                  <a:srgbClr val="000000"/>
                </a:solidFill>
              </a:rPr>
              <a:t>Definition of detailed digital signal processing using the CC fixed frequency LLRF architecture 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not started yet</a:t>
            </a:r>
          </a:p>
          <a:p>
            <a:r>
              <a:rPr lang="en-US" sz="2000" dirty="0">
                <a:solidFill>
                  <a:srgbClr val="000000"/>
                </a:solidFill>
              </a:rPr>
              <a:t>Clarification on interaction between the regular LHC transverse feedback and CC mode 0 feedback (section VI, paragraph F of the </a:t>
            </a:r>
            <a:r>
              <a:rPr lang="en-US" sz="2000" dirty="0" err="1">
                <a:solidFill>
                  <a:srgbClr val="000000"/>
                </a:solidFill>
              </a:rPr>
              <a:t>Baudrenghien</a:t>
            </a:r>
            <a:r>
              <a:rPr lang="en-US" sz="2000" dirty="0">
                <a:solidFill>
                  <a:srgbClr val="000000"/>
                </a:solidFill>
              </a:rPr>
              <a:t>/</a:t>
            </a:r>
            <a:r>
              <a:rPr lang="en-US" sz="2000" dirty="0" err="1">
                <a:solidFill>
                  <a:srgbClr val="000000"/>
                </a:solidFill>
              </a:rPr>
              <a:t>Mastoridis</a:t>
            </a:r>
            <a:r>
              <a:rPr lang="en-US" sz="2000" dirty="0">
                <a:solidFill>
                  <a:srgbClr val="000000"/>
                </a:solidFill>
              </a:rPr>
              <a:t> paper) </a:t>
            </a:r>
            <a:r>
              <a:rPr lang="en-US" sz="2000" dirty="0">
                <a:solidFill>
                  <a:srgbClr val="FFC000"/>
                </a:solidFill>
              </a:rPr>
              <a:t>?</a:t>
            </a:r>
            <a:r>
              <a:rPr lang="en-US" sz="2000" dirty="0">
                <a:solidFill>
                  <a:srgbClr val="000000"/>
                </a:solidFill>
              </a:rPr>
              <a:t> or 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?</a:t>
            </a:r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8A6DA9-6C85-3E86-101D-902FA52A0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and ongoing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E8E3E-70AD-0285-A24E-2EF50D8B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9E441-4CE1-3453-3E3F-D1C94923D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6167C-0343-0FD8-04D0-DA9B9A41E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875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en-US" dirty="0"/>
              <a:t>Feedback system proposed to mitigate the emittance growth due to the residual amplitude and phase noise of the Crab Cavities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Crab Cavity noise feedback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fld id="{CF2DB769-3205-794E-B162-1A4E0ECB4A97}" type="datetime3">
              <a:rPr lang="en-US" smtClean="0"/>
              <a:pPr/>
              <a:t>14 January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0D86BE-B5F3-1ACC-00D3-D9C19FEA889A}"/>
              </a:ext>
            </a:extLst>
          </p:cNvPr>
          <p:cNvSpPr txBox="1"/>
          <p:nvPr/>
        </p:nvSpPr>
        <p:spPr>
          <a:xfrm>
            <a:off x="5940375" y="5399596"/>
            <a:ext cx="60970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Baudrenghien</a:t>
            </a:r>
            <a:r>
              <a:rPr lang="en-GB" sz="1400" dirty="0"/>
              <a:t>, P. and </a:t>
            </a:r>
            <a:r>
              <a:rPr lang="en-GB" sz="1400" dirty="0" err="1"/>
              <a:t>Mastoridis</a:t>
            </a:r>
            <a:r>
              <a:rPr lang="en-GB" sz="1400" dirty="0"/>
              <a:t>, T.: Transverse emittance growth due to rf noise in crab cavities: Theory, measurements, cure, and high luminosity LHC estimates</a:t>
            </a:r>
          </a:p>
          <a:p>
            <a:r>
              <a:rPr lang="en-GB" sz="1400" dirty="0"/>
              <a:t>10.1103/PhysRevAccelBeams.27.051001</a:t>
            </a:r>
          </a:p>
        </p:txBody>
      </p:sp>
      <p:pic>
        <p:nvPicPr>
          <p:cNvPr id="10" name="Picture 9" descr="A diagram of a pickup&#10;&#10;Description automatically generated">
            <a:extLst>
              <a:ext uri="{FF2B5EF4-FFF2-40B4-BE49-F238E27FC236}">
                <a16:creationId xmlns:a16="http://schemas.microsoft.com/office/drawing/2014/main" id="{BCD19CB2-FE8F-9BBD-3ED4-7749E02DE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537" y="2685276"/>
            <a:ext cx="7669614" cy="188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227C11A-1F20-3AA9-A785-B89065CEE7DA}"/>
              </a:ext>
            </a:extLst>
          </p:cNvPr>
          <p:cNvSpPr txBox="1"/>
          <p:nvPr/>
        </p:nvSpPr>
        <p:spPr>
          <a:xfrm>
            <a:off x="1853073" y="2093960"/>
            <a:ext cx="84858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Thank you for your attention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C0654-54FC-0781-8CA8-552919361C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0577E1-0ED3-350F-96E2-5468E3CB6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Performance requirements for the feedback system beam position measurement units:</a:t>
            </a:r>
          </a:p>
          <a:p>
            <a:r>
              <a:rPr lang="en-GB" sz="1800" dirty="0"/>
              <a:t>The measurement noise thresholds are thus </a:t>
            </a:r>
            <a:r>
              <a:rPr lang="en-GB" sz="1800" dirty="0">
                <a:solidFill>
                  <a:srgbClr val="0032A0"/>
                </a:solidFill>
              </a:rPr>
              <a:t>σ</a:t>
            </a:r>
            <a:r>
              <a:rPr lang="en-GB" sz="1800" baseline="-25000" dirty="0">
                <a:solidFill>
                  <a:srgbClr val="0032A0"/>
                </a:solidFill>
              </a:rPr>
              <a:t>0</a:t>
            </a:r>
            <a:r>
              <a:rPr lang="en-GB" sz="1800" dirty="0">
                <a:solidFill>
                  <a:srgbClr val="0032A0"/>
                </a:solidFill>
              </a:rPr>
              <a:t> &lt; 320 nm and σ</a:t>
            </a:r>
            <a:r>
              <a:rPr lang="en-GB" sz="1800" baseline="-25000" dirty="0">
                <a:solidFill>
                  <a:srgbClr val="0032A0"/>
                </a:solidFill>
              </a:rPr>
              <a:t>1</a:t>
            </a:r>
            <a:r>
              <a:rPr lang="en-GB" sz="1800" dirty="0">
                <a:solidFill>
                  <a:srgbClr val="0032A0"/>
                </a:solidFill>
              </a:rPr>
              <a:t> &lt; 8.3 </a:t>
            </a:r>
            <a:r>
              <a:rPr lang="en-GB" sz="1800" dirty="0" err="1">
                <a:solidFill>
                  <a:srgbClr val="0032A0"/>
                </a:solidFill>
              </a:rPr>
              <a:t>μrad</a:t>
            </a:r>
            <a:r>
              <a:rPr lang="en-GB" sz="1800" dirty="0"/>
              <a:t>. These are bunch-by-bunch measurement levels</a:t>
            </a:r>
          </a:p>
          <a:p>
            <a:r>
              <a:rPr lang="en-GB" sz="1800" dirty="0"/>
              <a:t>The above measurement noise thresholds require extremely high precision measurements. Fortunately, the closed loop bandwidth of the crab cavity with LLRF field regulation will only extend to 136 kHz. As a result, the noise bandwidth will also be limited to 136 kHz. In addition, the bunches are spaced every 25 ns and the measurement noise is uncorrelated from bunch to bunch. </a:t>
            </a:r>
          </a:p>
          <a:p>
            <a:r>
              <a:rPr lang="en-GB" sz="1800" dirty="0"/>
              <a:t>Filtering the data with a low-pass filter matching the signal spectrum will scale the measurement noise power by a factor of about 12 (linear) improvement in signal-to-noise ratio.</a:t>
            </a:r>
          </a:p>
          <a:p>
            <a:r>
              <a:rPr lang="en-GB" sz="1800" dirty="0"/>
              <a:t>This increases the actual single bunch resolution threshold to </a:t>
            </a:r>
            <a:r>
              <a:rPr lang="en-GB" sz="1800" dirty="0">
                <a:solidFill>
                  <a:srgbClr val="0032A0"/>
                </a:solidFill>
              </a:rPr>
              <a:t>σ</a:t>
            </a:r>
            <a:r>
              <a:rPr lang="en-GB" sz="1800" baseline="-25000" dirty="0">
                <a:solidFill>
                  <a:srgbClr val="0032A0"/>
                </a:solidFill>
              </a:rPr>
              <a:t>0</a:t>
            </a:r>
            <a:r>
              <a:rPr lang="en-GB" sz="1800" dirty="0">
                <a:solidFill>
                  <a:srgbClr val="0032A0"/>
                </a:solidFill>
              </a:rPr>
              <a:t> &lt; 3.9 </a:t>
            </a:r>
            <a:r>
              <a:rPr lang="en-GB" sz="1800" dirty="0" err="1">
                <a:solidFill>
                  <a:srgbClr val="0032A0"/>
                </a:solidFill>
              </a:rPr>
              <a:t>μm</a:t>
            </a:r>
            <a:r>
              <a:rPr lang="en-GB" sz="1800" dirty="0">
                <a:solidFill>
                  <a:srgbClr val="0032A0"/>
                </a:solidFill>
              </a:rPr>
              <a:t> rms and σ</a:t>
            </a:r>
            <a:r>
              <a:rPr lang="en-GB" sz="1800" baseline="-25000" dirty="0">
                <a:solidFill>
                  <a:srgbClr val="0032A0"/>
                </a:solidFill>
              </a:rPr>
              <a:t>1</a:t>
            </a:r>
            <a:r>
              <a:rPr lang="en-GB" sz="1800" dirty="0">
                <a:solidFill>
                  <a:srgbClr val="0032A0"/>
                </a:solidFill>
              </a:rPr>
              <a:t> &lt; 100 </a:t>
            </a:r>
            <a:r>
              <a:rPr lang="en-GB" sz="1800" dirty="0" err="1">
                <a:solidFill>
                  <a:srgbClr val="0032A0"/>
                </a:solidFill>
              </a:rPr>
              <a:t>μrad</a:t>
            </a:r>
            <a:r>
              <a:rPr lang="en-GB" sz="1800" dirty="0">
                <a:solidFill>
                  <a:srgbClr val="0032A0"/>
                </a:solidFill>
              </a:rPr>
              <a:t> </a:t>
            </a:r>
            <a:r>
              <a:rPr lang="en-GB" sz="1800" dirty="0"/>
              <a:t>rms. This is a tight, but achievable specification.</a:t>
            </a: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2F1905-4CA0-4FB8-B608-E3FD80C7C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noise feedback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C1F17-F0E4-6927-0B28-7B39A068B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6A7A8-DD48-B476-54E8-E6D7D531F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390C7-8ECA-4CD6-F00E-3BA0CC24B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7CC759-95C7-FC1F-092F-C435A00A7CB4}"/>
              </a:ext>
            </a:extLst>
          </p:cNvPr>
          <p:cNvSpPr txBox="1"/>
          <p:nvPr/>
        </p:nvSpPr>
        <p:spPr>
          <a:xfrm>
            <a:off x="5741595" y="5399596"/>
            <a:ext cx="60970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Baudrenghien</a:t>
            </a:r>
            <a:r>
              <a:rPr lang="en-GB" sz="1400" dirty="0"/>
              <a:t>, P. and </a:t>
            </a:r>
            <a:r>
              <a:rPr lang="en-GB" sz="1400" dirty="0" err="1"/>
              <a:t>Mastoridis</a:t>
            </a:r>
            <a:r>
              <a:rPr lang="en-GB" sz="1400" dirty="0"/>
              <a:t>, T.: Transverse emittance growth due to rf noise in crab cavities: Theory, measurements, cure, and high luminosity LHC estimates</a:t>
            </a:r>
          </a:p>
          <a:p>
            <a:r>
              <a:rPr lang="en-GB" sz="1400" dirty="0"/>
              <a:t>DOI 10.1103/PhysRevAccelBeams.27.051001</a:t>
            </a:r>
          </a:p>
        </p:txBody>
      </p:sp>
    </p:spTree>
    <p:extLst>
      <p:ext uri="{BB962C8B-B14F-4D97-AF65-F5344CB8AC3E}">
        <p14:creationId xmlns:p14="http://schemas.microsoft.com/office/powerpoint/2010/main" val="3636213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CBB2A-4707-25D7-3245-992C8085F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895354-F8CB-67BF-53C6-C5E991D37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Evaluation </a:t>
            </a:r>
            <a:r>
              <a:rPr lang="de-DE" dirty="0" err="1"/>
              <a:t>of</a:t>
            </a:r>
            <a:r>
              <a:rPr lang="de-DE" dirty="0"/>
              <a:t> viable </a:t>
            </a:r>
            <a:r>
              <a:rPr lang="de-DE" dirty="0" err="1"/>
              <a:t>options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feedback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hardware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In a </a:t>
            </a:r>
            <a:r>
              <a:rPr lang="de-DE" dirty="0" err="1"/>
              <a:t>broad</a:t>
            </a:r>
            <a:r>
              <a:rPr lang="de-DE" dirty="0"/>
              <a:t> </a:t>
            </a:r>
            <a:r>
              <a:rPr lang="de-DE" dirty="0" err="1"/>
              <a:t>collaboration</a:t>
            </a:r>
            <a:endParaRPr lang="de-DE" dirty="0"/>
          </a:p>
          <a:p>
            <a:endParaRPr lang="de-DE" dirty="0"/>
          </a:p>
          <a:p>
            <a:r>
              <a:rPr lang="de-DE" dirty="0"/>
              <a:t>ABP: </a:t>
            </a:r>
          </a:p>
          <a:p>
            <a:pPr lvl="1"/>
            <a:r>
              <a:rPr lang="de-DE" dirty="0" err="1"/>
              <a:t>Optics</a:t>
            </a:r>
            <a:r>
              <a:rPr lang="de-DE" dirty="0"/>
              <a:t> </a:t>
            </a:r>
            <a:r>
              <a:rPr lang="de-DE" dirty="0" err="1"/>
              <a:t>scenarios</a:t>
            </a:r>
            <a:r>
              <a:rPr lang="de-DE" dirty="0"/>
              <a:t>, </a:t>
            </a:r>
            <a:r>
              <a:rPr lang="de-DE" dirty="0" err="1"/>
              <a:t>expected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etc.</a:t>
            </a:r>
          </a:p>
          <a:p>
            <a:pPr lvl="1"/>
            <a:r>
              <a:rPr lang="de-DE" dirty="0"/>
              <a:t>Possible </a:t>
            </a:r>
            <a:r>
              <a:rPr lang="de-DE" dirty="0" err="1"/>
              <a:t>contraindications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options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measure</a:t>
            </a:r>
            <a:r>
              <a:rPr lang="de-DE" dirty="0"/>
              <a:t> at </a:t>
            </a:r>
            <a:r>
              <a:rPr lang="de-DE" dirty="0" err="1"/>
              <a:t>Ips</a:t>
            </a:r>
            <a:r>
              <a:rPr lang="de-DE" dirty="0"/>
              <a:t> 1/5</a:t>
            </a:r>
            <a:r>
              <a:rPr lang="de-DE"/>
              <a:t>, and/or</a:t>
            </a:r>
            <a:r>
              <a:rPr lang="de-DE" dirty="0"/>
              <a:t> at </a:t>
            </a:r>
            <a:r>
              <a:rPr lang="de-DE" dirty="0" err="1"/>
              <a:t>point</a:t>
            </a:r>
            <a:r>
              <a:rPr lang="de-DE" dirty="0"/>
              <a:t> 4…</a:t>
            </a:r>
          </a:p>
          <a:p>
            <a:r>
              <a:rPr lang="de-DE" dirty="0"/>
              <a:t>BI: </a:t>
            </a:r>
          </a:p>
          <a:p>
            <a:pPr lvl="1"/>
            <a:r>
              <a:rPr lang="de-DE" dirty="0"/>
              <a:t>Pickup design</a:t>
            </a:r>
          </a:p>
          <a:p>
            <a:pPr lvl="1"/>
            <a:r>
              <a:rPr lang="de-DE" dirty="0" err="1"/>
              <a:t>Detailed</a:t>
            </a:r>
            <a:r>
              <a:rPr lang="de-DE" dirty="0"/>
              <a:t> </a:t>
            </a:r>
            <a:r>
              <a:rPr lang="de-DE" dirty="0" err="1"/>
              <a:t>numeric</a:t>
            </a:r>
            <a:r>
              <a:rPr lang="de-DE" dirty="0"/>
              <a:t> </a:t>
            </a:r>
            <a:r>
              <a:rPr lang="de-DE" dirty="0" err="1"/>
              <a:t>simulations</a:t>
            </a:r>
            <a:r>
              <a:rPr lang="de-DE" dirty="0"/>
              <a:t> </a:t>
            </a:r>
            <a:r>
              <a:rPr lang="de-DE" dirty="0" err="1"/>
              <a:t>providing</a:t>
            </a:r>
            <a:r>
              <a:rPr lang="de-DE" dirty="0"/>
              <a:t> </a:t>
            </a:r>
            <a:r>
              <a:rPr lang="de-DE" dirty="0" err="1"/>
              <a:t>sensitivity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mode</a:t>
            </a:r>
            <a:r>
              <a:rPr lang="de-DE" dirty="0"/>
              <a:t> 0 and 1 </a:t>
            </a:r>
            <a:r>
              <a:rPr lang="de-DE" dirty="0" err="1"/>
              <a:t>motion</a:t>
            </a:r>
            <a:endParaRPr lang="de-DE" dirty="0"/>
          </a:p>
          <a:p>
            <a:r>
              <a:rPr lang="de-DE" dirty="0"/>
              <a:t>RF: </a:t>
            </a:r>
          </a:p>
          <a:p>
            <a:pPr lvl="1"/>
            <a:r>
              <a:rPr lang="de-DE" dirty="0" err="1"/>
              <a:t>Analytic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providing</a:t>
            </a:r>
            <a:r>
              <a:rPr lang="de-DE" dirty="0"/>
              <a:t> </a:t>
            </a:r>
            <a:r>
              <a:rPr lang="de-DE" dirty="0" err="1"/>
              <a:t>sensitivity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mode</a:t>
            </a:r>
            <a:r>
              <a:rPr lang="de-DE" dirty="0"/>
              <a:t> 0 and 1 </a:t>
            </a:r>
            <a:r>
              <a:rPr lang="de-DE" dirty="0" err="1"/>
              <a:t>motions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Mathematical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and </a:t>
            </a:r>
            <a:r>
              <a:rPr lang="de-DE" dirty="0" err="1"/>
              <a:t>detailed</a:t>
            </a:r>
            <a:r>
              <a:rPr lang="de-DE" dirty="0"/>
              <a:t> </a:t>
            </a:r>
            <a:r>
              <a:rPr lang="de-DE" dirty="0" err="1"/>
              <a:t>modelling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beam </a:t>
            </a:r>
            <a:r>
              <a:rPr lang="de-DE" dirty="0" err="1"/>
              <a:t>position</a:t>
            </a:r>
            <a:r>
              <a:rPr lang="de-DE" dirty="0"/>
              <a:t> </a:t>
            </a:r>
            <a:r>
              <a:rPr lang="de-DE" dirty="0" err="1"/>
              <a:t>measurement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chain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critical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and </a:t>
            </a:r>
            <a:r>
              <a:rPr lang="de-DE" dirty="0" err="1"/>
              <a:t>calculate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noise</a:t>
            </a:r>
            <a:r>
              <a:rPr lang="de-DE" dirty="0"/>
              <a:t> </a:t>
            </a:r>
            <a:r>
              <a:rPr lang="de-DE" dirty="0" err="1"/>
              <a:t>budget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Evaluation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digitizer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.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9A3CC4-4341-BFE2-C503-FE3E8598F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noise feedback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87F57-0E02-4943-6759-84ED75688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C6B8D-41D0-F871-2AD8-C4FE050CC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8DDAE-0315-5B56-9E21-3336872A0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439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C0EFD0-90E4-66D6-253D-1FB0F0513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9BF156-C310-DE00-9861-0F479B9C6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/>
          <a:lstStyle/>
          <a:p>
            <a:r>
              <a:rPr lang="en-US" dirty="0"/>
              <a:t>A set of pickups installed next to the CC</a:t>
            </a:r>
          </a:p>
          <a:p>
            <a:endParaRPr lang="en-US" dirty="0"/>
          </a:p>
          <a:p>
            <a:r>
              <a:rPr lang="en-US" dirty="0"/>
              <a:t>Pickup functional specifications </a:t>
            </a:r>
            <a:r>
              <a:rPr lang="en-US" i="1" dirty="0" err="1"/>
              <a:t>Hofle</a:t>
            </a:r>
            <a:r>
              <a:rPr lang="en-US" i="1" dirty="0"/>
              <a:t>, </a:t>
            </a:r>
            <a:r>
              <a:rPr lang="en-US" i="1" dirty="0" err="1"/>
              <a:t>Calaga</a:t>
            </a:r>
            <a:r>
              <a:rPr lang="en-US" i="1" dirty="0"/>
              <a:t>: </a:t>
            </a:r>
            <a:r>
              <a:rPr lang="en-GB" i="1" dirty="0"/>
              <a:t>Conceptual Specification - BPTQR Crab Cavity RF Pick-up System</a:t>
            </a:r>
            <a:r>
              <a:rPr lang="en-GB" dirty="0"/>
              <a:t>. EDMS </a:t>
            </a:r>
            <a:r>
              <a:rPr lang="de-DE" dirty="0"/>
              <a:t>3069868 v.0.1 LHC-BPM-ES-0015 v.0.1</a:t>
            </a:r>
          </a:p>
          <a:p>
            <a:endParaRPr lang="de-DE" dirty="0"/>
          </a:p>
          <a:p>
            <a:r>
              <a:rPr lang="de-DE" dirty="0"/>
              <a:t>A </a:t>
            </a:r>
            <a:r>
              <a:rPr lang="de-DE" dirty="0" err="1"/>
              <a:t>combined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+ </a:t>
            </a:r>
            <a:r>
              <a:rPr lang="de-DE" dirty="0" err="1"/>
              <a:t>stripline</a:t>
            </a:r>
            <a:r>
              <a:rPr lang="de-DE" dirty="0"/>
              <a:t> </a:t>
            </a:r>
            <a:r>
              <a:rPr lang="de-DE" dirty="0" err="1"/>
              <a:t>pick-up</a:t>
            </a:r>
            <a:r>
              <a:rPr lang="de-DE" dirty="0"/>
              <a:t> </a:t>
            </a:r>
            <a:r>
              <a:rPr lang="de-DE" dirty="0" err="1"/>
              <a:t>proposed</a:t>
            </a:r>
            <a:endParaRPr lang="de-DE" dirty="0"/>
          </a:p>
          <a:p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548D53-6664-8987-ABC9-8DBD6C0BD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noise feedback system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56A46-47C6-F2C6-2AF5-8C0E18053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D1013-57F9-B986-9879-DAABC9AE3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FED66-A365-E67D-91A9-8FE0D507B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4AFFB0-6217-32C7-C2A5-629DC2C37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759" y="3886912"/>
            <a:ext cx="2811162" cy="24593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956165C-C962-3CC6-5F6C-97428B245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9034" y="4108696"/>
            <a:ext cx="2384945" cy="216484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8A264D5-5F8C-A34F-3527-1A8DF4AF30D4}"/>
              </a:ext>
            </a:extLst>
          </p:cNvPr>
          <p:cNvSpPr txBox="1"/>
          <p:nvPr/>
        </p:nvSpPr>
        <p:spPr>
          <a:xfrm>
            <a:off x="8826759" y="6038675"/>
            <a:ext cx="30697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Simulations and  models: M. Krupa</a:t>
            </a:r>
          </a:p>
        </p:txBody>
      </p:sp>
    </p:spTree>
    <p:extLst>
      <p:ext uri="{BB962C8B-B14F-4D97-AF65-F5344CB8AC3E}">
        <p14:creationId xmlns:p14="http://schemas.microsoft.com/office/powerpoint/2010/main" val="3354057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33FBCC-7BCF-AEE7-2E94-F1F4752DC4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D627C4-4EBF-00A1-4D39-8ECDA009D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/>
          <a:lstStyle/>
          <a:p>
            <a:r>
              <a:rPr lang="de-DE" dirty="0"/>
              <a:t>After extensive </a:t>
            </a:r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technologies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converged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strip-line </a:t>
            </a:r>
            <a:r>
              <a:rPr lang="de-DE" dirty="0" err="1"/>
              <a:t>pickup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feedback</a:t>
            </a:r>
            <a:endParaRPr lang="de-DE" dirty="0"/>
          </a:p>
          <a:p>
            <a:r>
              <a:rPr lang="de-DE" dirty="0" err="1"/>
              <a:t>Length</a:t>
            </a:r>
            <a:r>
              <a:rPr lang="de-DE" dirty="0"/>
              <a:t> 125 mm (</a:t>
            </a:r>
            <a:r>
              <a:rPr lang="de-DE" dirty="0" err="1"/>
              <a:t>peak</a:t>
            </a:r>
            <a:r>
              <a:rPr lang="de-DE" dirty="0"/>
              <a:t> </a:t>
            </a:r>
            <a:r>
              <a:rPr lang="de-DE" dirty="0" err="1"/>
              <a:t>response</a:t>
            </a:r>
            <a:r>
              <a:rPr lang="de-DE" dirty="0"/>
              <a:t> at 600 MHz), </a:t>
            </a:r>
            <a:r>
              <a:rPr lang="de-DE" dirty="0" err="1"/>
              <a:t>diameter</a:t>
            </a:r>
            <a:r>
              <a:rPr lang="de-DE" dirty="0"/>
              <a:t> 86.5 mm</a:t>
            </a:r>
          </a:p>
          <a:p>
            <a:r>
              <a:rPr lang="de-DE" dirty="0" err="1"/>
              <a:t>Expected</a:t>
            </a:r>
            <a:r>
              <a:rPr lang="de-DE" dirty="0"/>
              <a:t> beam </a:t>
            </a:r>
            <a:r>
              <a:rPr lang="de-DE" dirty="0" err="1"/>
              <a:t>displacement</a:t>
            </a:r>
            <a:r>
              <a:rPr lang="de-DE" dirty="0"/>
              <a:t> in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±2 mm (slow and fast)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68A02-ED35-F8E3-4834-B497EA001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Pickup type selection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E15A0-DAAB-8136-3D9E-7999A852F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033F8-72EC-6090-0E06-5E63D7E7A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1BE80-1A35-831E-0AC7-A8BB81CC6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C3EF9A31-AD76-30B2-3CBD-D3B01453D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7386" y="4730790"/>
            <a:ext cx="4026858" cy="1584000"/>
          </a:xfrm>
          <a:prstGeom prst="rect">
            <a:avLst/>
          </a:prstGeom>
        </p:spPr>
      </p:pic>
      <p:pic>
        <p:nvPicPr>
          <p:cNvPr id="14" name="Picture 13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EBEDD30D-2420-949D-5448-D86B5FE72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7386" y="3115151"/>
            <a:ext cx="4078286" cy="1584000"/>
          </a:xfrm>
          <a:prstGeom prst="rect">
            <a:avLst/>
          </a:prstGeom>
        </p:spPr>
      </p:pic>
      <p:pic>
        <p:nvPicPr>
          <p:cNvPr id="20" name="Picture 19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07064C91-40BC-1FEA-0219-C57E18F50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2495" y="3146790"/>
            <a:ext cx="4078287" cy="1584000"/>
          </a:xfrm>
          <a:prstGeom prst="rect">
            <a:avLst/>
          </a:prstGeom>
        </p:spPr>
      </p:pic>
      <p:pic>
        <p:nvPicPr>
          <p:cNvPr id="30" name="Picture 29" descr="A graph of a voltage&#10;&#10;Description automatically generated with medium confidence">
            <a:extLst>
              <a:ext uri="{FF2B5EF4-FFF2-40B4-BE49-F238E27FC236}">
                <a16:creationId xmlns:a16="http://schemas.microsoft.com/office/drawing/2014/main" id="{8BE4581C-1B4C-FD3C-8BED-AE70F5A193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2495" y="4777947"/>
            <a:ext cx="4004603" cy="15823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1A983C-81EC-29DD-6EA5-64A43C10D2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068" y="4081016"/>
            <a:ext cx="2668111" cy="118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84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76A0F-CAB4-B0B2-9001-26C392314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3C5233-C0A7-FCA8-74B8-2AD59DC54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/>
          <a:lstStyle/>
          <a:p>
            <a:r>
              <a:rPr lang="en-US" dirty="0"/>
              <a:t>Both m</a:t>
            </a:r>
            <a:r>
              <a:rPr lang="en-US" baseline="-25000" dirty="0"/>
              <a:t>0</a:t>
            </a:r>
            <a:r>
              <a:rPr lang="en-US" dirty="0"/>
              <a:t> and m</a:t>
            </a:r>
            <a:r>
              <a:rPr lang="en-US" baseline="-25000" dirty="0"/>
              <a:t>1</a:t>
            </a:r>
            <a:r>
              <a:rPr lang="en-US" dirty="0"/>
              <a:t> motion can be extracted from a measurement at the same frequency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F1B3C7-5F49-3ADA-14F2-F2FDF2E96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baseline="-25000" dirty="0"/>
              <a:t>0</a:t>
            </a:r>
            <a:r>
              <a:rPr lang="en-US" dirty="0"/>
              <a:t> and m</a:t>
            </a:r>
            <a:r>
              <a:rPr lang="en-US" baseline="-25000" dirty="0"/>
              <a:t>1</a:t>
            </a:r>
            <a:r>
              <a:rPr lang="en-US" dirty="0"/>
              <a:t> motion detection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F3878-600C-C3B5-C047-F8197748D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7AF54-D3A7-B233-38F5-41C918FAC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F4BA8-C7FA-4B5A-1DCB-129CA8FB7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98B145-13DA-9A83-6ED5-D8D7CAE98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351" y="2305327"/>
            <a:ext cx="2930685" cy="295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D975F7-8130-5846-ADCB-C3FF659D2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5842" y="2288696"/>
            <a:ext cx="2930685" cy="2952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41DEDB-0ECA-991F-5C2F-389A2CD2AC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4169" y="2288696"/>
            <a:ext cx="2930685" cy="2952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19AEF3-DBEA-E79D-A390-1BF8D0553D75}"/>
              </a:ext>
            </a:extLst>
          </p:cNvPr>
          <p:cNvSpPr txBox="1"/>
          <p:nvPr/>
        </p:nvSpPr>
        <p:spPr>
          <a:xfrm>
            <a:off x="873153" y="5203629"/>
            <a:ext cx="24845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1. Raw </a:t>
            </a:r>
            <a:r>
              <a:rPr lang="en-GB" sz="1400" dirty="0">
                <a:solidFill>
                  <a:srgbClr val="000000"/>
                </a:solidFill>
                <a:latin typeface="Symbol" panose="05050102010706020507" pitchFamily="18" charset="2"/>
              </a:rPr>
              <a:t>S</a:t>
            </a:r>
            <a:r>
              <a:rPr lang="en-GB" sz="1400" dirty="0">
                <a:solidFill>
                  <a:srgbClr val="000000"/>
                </a:solidFill>
              </a:rPr>
              <a:t>, </a:t>
            </a:r>
            <a:r>
              <a:rPr lang="en-GB" sz="1400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GB" sz="1400" dirty="0">
                <a:solidFill>
                  <a:srgbClr val="000000"/>
                </a:solidFill>
              </a:rPr>
              <a:t> signals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9E1B37-A06A-D532-522B-33BDF94DE964}"/>
              </a:ext>
            </a:extLst>
          </p:cNvPr>
          <p:cNvSpPr txBox="1"/>
          <p:nvPr/>
        </p:nvSpPr>
        <p:spPr>
          <a:xfrm>
            <a:off x="4576369" y="5207750"/>
            <a:ext cx="24845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2. Phase aligned </a:t>
            </a:r>
            <a:r>
              <a:rPr lang="en-GB" sz="1400" dirty="0">
                <a:solidFill>
                  <a:srgbClr val="000000"/>
                </a:solidFill>
                <a:latin typeface="Symbol" panose="05050102010706020507" pitchFamily="18" charset="2"/>
              </a:rPr>
              <a:t>S</a:t>
            </a:r>
            <a:r>
              <a:rPr lang="en-GB" sz="1400" dirty="0">
                <a:solidFill>
                  <a:srgbClr val="000000"/>
                </a:solidFill>
              </a:rPr>
              <a:t>, </a:t>
            </a:r>
            <a:r>
              <a:rPr lang="en-GB" sz="1400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GB" sz="1400" dirty="0">
                <a:solidFill>
                  <a:srgbClr val="000000"/>
                </a:solidFill>
              </a:rPr>
              <a:t> signals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40D81C-116A-A4BC-B950-9D2112816391}"/>
              </a:ext>
            </a:extLst>
          </p:cNvPr>
          <p:cNvSpPr txBox="1"/>
          <p:nvPr/>
        </p:nvSpPr>
        <p:spPr>
          <a:xfrm>
            <a:off x="8456370" y="5195725"/>
            <a:ext cx="24845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3. Effect of m</a:t>
            </a:r>
            <a:r>
              <a:rPr lang="en-GB" sz="1400" baseline="-25000" dirty="0">
                <a:solidFill>
                  <a:srgbClr val="000000"/>
                </a:solidFill>
              </a:rPr>
              <a:t>0</a:t>
            </a:r>
            <a:r>
              <a:rPr lang="en-GB" sz="1400" dirty="0">
                <a:solidFill>
                  <a:srgbClr val="000000"/>
                </a:solidFill>
              </a:rPr>
              <a:t> and m</a:t>
            </a:r>
            <a:r>
              <a:rPr lang="en-GB" sz="1400" baseline="-25000" dirty="0">
                <a:solidFill>
                  <a:srgbClr val="000000"/>
                </a:solidFill>
              </a:rPr>
              <a:t>1</a:t>
            </a:r>
            <a:r>
              <a:rPr lang="en-GB" sz="1400" dirty="0">
                <a:solidFill>
                  <a:srgbClr val="000000"/>
                </a:solidFill>
              </a:rPr>
              <a:t> motion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8D07A5-0835-13D5-C378-7EF12EAA4584}"/>
              </a:ext>
            </a:extLst>
          </p:cNvPr>
          <p:cNvSpPr txBox="1"/>
          <p:nvPr/>
        </p:nvSpPr>
        <p:spPr>
          <a:xfrm>
            <a:off x="5940375" y="5632871"/>
            <a:ext cx="60970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Kotzian</a:t>
            </a:r>
            <a:r>
              <a:rPr lang="en-GB" sz="1400" dirty="0"/>
              <a:t> et al.: Sensitivity of the LHC Transverse Feedback System to Intra-Bunch Motion</a:t>
            </a:r>
          </a:p>
          <a:p>
            <a:r>
              <a:rPr lang="en-GB" sz="1400" dirty="0"/>
              <a:t>DOI 10.18429/JACoW-IPAC2017-TUPIK093</a:t>
            </a:r>
          </a:p>
        </p:txBody>
      </p:sp>
    </p:spTree>
    <p:extLst>
      <p:ext uri="{BB962C8B-B14F-4D97-AF65-F5344CB8AC3E}">
        <p14:creationId xmlns:p14="http://schemas.microsoft.com/office/powerpoint/2010/main" val="2349078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29184F-DF0D-72BF-9DF9-2A7BF8DEC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97CB82-D49D-D912-D9C4-EDEC4C552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84437" cy="4608512"/>
          </a:xfrm>
        </p:spPr>
        <p:txBody>
          <a:bodyPr/>
          <a:lstStyle/>
          <a:p>
            <a:r>
              <a:rPr lang="en-US" dirty="0"/>
              <a:t>Both m</a:t>
            </a:r>
            <a:r>
              <a:rPr lang="en-US" baseline="-25000" dirty="0"/>
              <a:t>0</a:t>
            </a:r>
            <a:r>
              <a:rPr lang="en-US" dirty="0"/>
              <a:t> and m</a:t>
            </a:r>
            <a:r>
              <a:rPr lang="en-US" baseline="-25000" dirty="0"/>
              <a:t>1</a:t>
            </a:r>
            <a:r>
              <a:rPr lang="en-US" dirty="0"/>
              <a:t> motion can be extracted from a measurement at the same frequency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BDFDBB-C2C0-4BA2-F464-24DBFC1BA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baseline="-25000" dirty="0"/>
              <a:t>0</a:t>
            </a:r>
            <a:r>
              <a:rPr lang="en-US" dirty="0"/>
              <a:t> and m</a:t>
            </a:r>
            <a:r>
              <a:rPr lang="en-US" baseline="-25000" dirty="0"/>
              <a:t>1</a:t>
            </a:r>
            <a:r>
              <a:rPr lang="en-US" dirty="0"/>
              <a:t> motion detection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89A43-A87D-6ED6-39DA-BDE8868E7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FF5B3-8333-AE60-7125-B23439EDA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56F50-E1E1-2670-F1C4-FA133E0F8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7F3029-FAD2-2194-5CDC-C5E599CDB8BD}"/>
              </a:ext>
            </a:extLst>
          </p:cNvPr>
          <p:cNvSpPr txBox="1"/>
          <p:nvPr/>
        </p:nvSpPr>
        <p:spPr>
          <a:xfrm>
            <a:off x="5940375" y="5632871"/>
            <a:ext cx="60970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Kotzian</a:t>
            </a:r>
            <a:r>
              <a:rPr lang="en-GB" sz="1400" dirty="0"/>
              <a:t> et al.: Sensitivity of the LHC Transverse Feedback System to Intra-Bunch Motion</a:t>
            </a:r>
          </a:p>
          <a:p>
            <a:r>
              <a:rPr lang="en-GB" sz="1400" dirty="0"/>
              <a:t>DOI 10.18429/JACoW-IPAC2017-TUPIK093</a:t>
            </a:r>
          </a:p>
        </p:txBody>
      </p:sp>
      <p:pic>
        <p:nvPicPr>
          <p:cNvPr id="10" name="Picture 9" descr="A black symbols with letters and numbers&#10;&#10;Description automatically generated with medium confidence">
            <a:extLst>
              <a:ext uri="{FF2B5EF4-FFF2-40B4-BE49-F238E27FC236}">
                <a16:creationId xmlns:a16="http://schemas.microsoft.com/office/drawing/2014/main" id="{E3EB4952-7BF6-DD3E-DA67-3A0A2DB3D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107" y="4082719"/>
            <a:ext cx="4864538" cy="1080000"/>
          </a:xfrm>
          <a:prstGeom prst="rect">
            <a:avLst/>
          </a:prstGeom>
        </p:spPr>
      </p:pic>
      <p:pic>
        <p:nvPicPr>
          <p:cNvPr id="17" name="Picture 16" descr="A mathematical equation with black letters&#10;&#10;Description automatically generated">
            <a:extLst>
              <a:ext uri="{FF2B5EF4-FFF2-40B4-BE49-F238E27FC236}">
                <a16:creationId xmlns:a16="http://schemas.microsoft.com/office/drawing/2014/main" id="{8957049C-358A-D335-660F-F3C79109E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659" y="4082719"/>
            <a:ext cx="4864538" cy="1080000"/>
          </a:xfrm>
          <a:prstGeom prst="rect">
            <a:avLst/>
          </a:prstGeom>
        </p:spPr>
      </p:pic>
      <p:pic>
        <p:nvPicPr>
          <p:cNvPr id="19" name="Picture 18" descr="A math symbols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9C0F8049-D223-173F-F93F-6C229B16F5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9045" y="2426551"/>
            <a:ext cx="244672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036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60F42-F191-E88B-CBB4-F08B459B7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0D679F-1F13-A4B9-B21B-8E868B8F9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097742"/>
            <a:ext cx="5688010" cy="4608512"/>
          </a:xfrm>
        </p:spPr>
        <p:txBody>
          <a:bodyPr>
            <a:normAutofit/>
          </a:bodyPr>
          <a:lstStyle/>
          <a:p>
            <a:r>
              <a:rPr lang="en-GB" sz="1800" dirty="0"/>
              <a:t>Technically, we can process the RF at any frequency. </a:t>
            </a:r>
            <a:r>
              <a:rPr lang="en-US" sz="1800" dirty="0"/>
              <a:t>Proposed </a:t>
            </a:r>
            <a:r>
              <a:rPr lang="en-US" sz="1800" dirty="0" err="1"/>
              <a:t>stripline</a:t>
            </a:r>
            <a:r>
              <a:rPr lang="en-US" sz="1800" dirty="0"/>
              <a:t> pickup has a peak sensitivity at 600 MHz… 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3A9F18-71CB-9738-B62B-BD0C344E3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frequency selection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7602A-D199-897D-711E-E4446C66D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14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3EAEF-2DFE-08E3-727E-039E23C55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Valuch et al. | </a:t>
            </a:r>
            <a:r>
              <a:rPr lang="en-GB" dirty="0"/>
              <a:t>Beam motion measurement subsystem for the Crab-cavity noise feedback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0D620-087A-9AD5-0B9F-E7EC53F83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570608-BEB6-0985-6A90-2C102F618951}"/>
              </a:ext>
            </a:extLst>
          </p:cNvPr>
          <p:cNvSpPr txBox="1"/>
          <p:nvPr/>
        </p:nvSpPr>
        <p:spPr>
          <a:xfrm>
            <a:off x="5007006" y="5884796"/>
            <a:ext cx="70303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Buffat</a:t>
            </a:r>
            <a:r>
              <a:rPr lang="en-GB" sz="1400" dirty="0"/>
              <a:t> X: Update on stability from the amplitude feedback - Impact of RF curvature and quality factor. HL-LHC WP2 meeting 05.04.2022 https://indico.cern.ch/event/1144197/</a:t>
            </a:r>
          </a:p>
        </p:txBody>
      </p:sp>
      <p:pic>
        <p:nvPicPr>
          <p:cNvPr id="9" name="Picture 8" descr="A graph of a device&#10;&#10;Description automatically generated with medium confidence">
            <a:extLst>
              <a:ext uri="{FF2B5EF4-FFF2-40B4-BE49-F238E27FC236}">
                <a16:creationId xmlns:a16="http://schemas.microsoft.com/office/drawing/2014/main" id="{7B909AF8-69CB-D8CD-7894-377AF18D1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02" y="2015413"/>
            <a:ext cx="5239608" cy="3897376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9117B90-8A66-ACA8-033A-B46BAD346321}"/>
              </a:ext>
            </a:extLst>
          </p:cNvPr>
          <p:cNvSpPr txBox="1">
            <a:spLocks/>
          </p:cNvSpPr>
          <p:nvPr/>
        </p:nvSpPr>
        <p:spPr>
          <a:xfrm>
            <a:off x="6375806" y="1097581"/>
            <a:ext cx="5464190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However, beam dynamics studies show a presence of two-node head-tail mode in a vicinity of 600 MHz, with a risk to be driven by the noise feedback if the position and tilt measurement will be done above 500 </a:t>
            </a:r>
            <a:r>
              <a:rPr lang="en-GB" sz="1800" dirty="0" err="1"/>
              <a:t>MHz.</a:t>
            </a:r>
            <a:endParaRPr lang="en-US" sz="1800" dirty="0"/>
          </a:p>
        </p:txBody>
      </p:sp>
      <p:pic>
        <p:nvPicPr>
          <p:cNvPr id="13" name="Picture 12" descr="A close-up of a graph&#10;&#10;Description automatically generated">
            <a:extLst>
              <a:ext uri="{FF2B5EF4-FFF2-40B4-BE49-F238E27FC236}">
                <a16:creationId xmlns:a16="http://schemas.microsoft.com/office/drawing/2014/main" id="{61D8D145-E659-BFD2-50F6-903B0B4E8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3937" y="2318414"/>
            <a:ext cx="4819799" cy="361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545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601</TotalTime>
  <Words>2016</Words>
  <Application>Microsoft Macintosh PowerPoint</Application>
  <PresentationFormat>Widescreen</PresentationFormat>
  <Paragraphs>234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Consolas</vt:lpstr>
      <vt:lpstr>Symbol</vt:lpstr>
      <vt:lpstr>Office Theme</vt:lpstr>
      <vt:lpstr>Beam motion measurement subsystem for the Crab-Cavity noise feedback</vt:lpstr>
      <vt:lpstr>Crab Cavity noise feedback system</vt:lpstr>
      <vt:lpstr>Crab Cavity noise feedback system</vt:lpstr>
      <vt:lpstr>Crab Cavity noise feedback system</vt:lpstr>
      <vt:lpstr>Crab Cavity noise feedback system</vt:lpstr>
      <vt:lpstr>Pickup type selection</vt:lpstr>
      <vt:lpstr>m0 and m1 motion detection</vt:lpstr>
      <vt:lpstr>m0 and m1 motion detection</vt:lpstr>
      <vt:lpstr>Measurement frequency selection</vt:lpstr>
      <vt:lpstr>Critical component – the 180° hybrid</vt:lpstr>
      <vt:lpstr>Receiver and digitizer performance requirements</vt:lpstr>
      <vt:lpstr>Receiver and digitizer performance requirements</vt:lpstr>
      <vt:lpstr>Receiver and digitizer performance requirements</vt:lpstr>
      <vt:lpstr>Receiver and digitizer performance requirements</vt:lpstr>
      <vt:lpstr>Receiver and digitizer performance requirements</vt:lpstr>
      <vt:lpstr>By the way, LHC ADT…</vt:lpstr>
      <vt:lpstr>By the way, LHC ADT…</vt:lpstr>
      <vt:lpstr>Current status and ongoing work</vt:lpstr>
      <vt:lpstr>Current status and ongoing work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Valuch</dc:creator>
  <cp:lastModifiedBy>Daniel Valuch</cp:lastModifiedBy>
  <cp:revision>35</cp:revision>
  <dcterms:created xsi:type="dcterms:W3CDTF">2025-01-13T09:30:41Z</dcterms:created>
  <dcterms:modified xsi:type="dcterms:W3CDTF">2025-01-14T20:58:03Z</dcterms:modified>
</cp:coreProperties>
</file>