
<file path=[Content_Types].xml><?xml version="1.0" encoding="utf-8"?>
<Types xmlns="http://schemas.openxmlformats.org/package/2006/content-types">
  <Default Extension="bmp" ContentType="image/bmp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65" r:id="rId7"/>
    <p:sldId id="259" r:id="rId8"/>
    <p:sldId id="258" r:id="rId9"/>
    <p:sldId id="268" r:id="rId10"/>
    <p:sldId id="262" r:id="rId11"/>
    <p:sldId id="260" r:id="rId12"/>
    <p:sldId id="269" r:id="rId13"/>
    <p:sldId id="263" r:id="rId14"/>
    <p:sldId id="270" r:id="rId15"/>
    <p:sldId id="261" r:id="rId16"/>
    <p:sldId id="267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14E30E3-B505-45F2-B92B-5778C9BAC4A0}">
          <p14:sldIdLst>
            <p14:sldId id="256"/>
            <p14:sldId id="257"/>
            <p14:sldId id="265"/>
            <p14:sldId id="259"/>
            <p14:sldId id="258"/>
            <p14:sldId id="268"/>
            <p14:sldId id="262"/>
            <p14:sldId id="260"/>
            <p14:sldId id="269"/>
            <p14:sldId id="263"/>
            <p14:sldId id="270"/>
            <p14:sldId id="261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53" d="100"/>
          <a:sy n="153" d="100"/>
        </p:scale>
        <p:origin x="336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410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DDF87-EE62-1F00-76A6-E68E02E50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0D42E1-019A-5E53-9F33-8F12958244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C89AAC-9AA6-BF9C-AE4D-ADD954D6C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C5383-CEBA-82C6-9F47-47C9751700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94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38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dms.cern.ch/document/2302154/2.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edms.cern.ch/document/3069868/0.1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edms.cern.ch/document/3151026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/>
              <a:t>Constraints for installation in IP1 and 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Michal Krupa SY-BI-BP</a:t>
            </a:r>
            <a:r>
              <a:rPr lang="en-US" dirty="0"/>
              <a:t> / WP13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/>
              <a:t>HF </a:t>
            </a:r>
            <a:r>
              <a:rPr lang="en-GB" dirty="0"/>
              <a:t>BPM</a:t>
            </a:r>
            <a:r>
              <a:rPr lang="pl-PL" dirty="0"/>
              <a:t> </a:t>
            </a:r>
            <a:r>
              <a:rPr lang="pl-PL" dirty="0" err="1"/>
              <a:t>review</a:t>
            </a:r>
            <a:r>
              <a:rPr lang="pl-PL" dirty="0"/>
              <a:t>, 15/01/2025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A5D2D5-BBE7-4C76-7F42-B037281DF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E816CA-C512-E910-59ED-2556112B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2B0ADB-64F3-8AED-E6D3-D5B67E156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levels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85E748-70B5-8A8F-7E16-20E15E92E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79523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Only damage to material (TID) considered</a:t>
            </a:r>
          </a:p>
          <a:p>
            <a:r>
              <a:rPr lang="en-GB" dirty="0"/>
              <a:t>HL-LHC Radiation level specification document: </a:t>
            </a:r>
            <a:r>
              <a:rPr lang="en-GB" dirty="0">
                <a:hlinkClick r:id="rId2"/>
              </a:rPr>
              <a:t>EDMS 2302154</a:t>
            </a:r>
            <a:endParaRPr lang="en-GB" dirty="0"/>
          </a:p>
          <a:p>
            <a:pPr lvl="1"/>
            <a:r>
              <a:rPr lang="en-GB" dirty="0"/>
              <a:t>TID to a specific pick-up design not yet estimated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0DC547-7ACB-1BC7-6DAD-A1EF19C8F34D}"/>
              </a:ext>
            </a:extLst>
          </p:cNvPr>
          <p:cNvGrpSpPr/>
          <p:nvPr/>
        </p:nvGrpSpPr>
        <p:grpSpPr>
          <a:xfrm>
            <a:off x="683568" y="1491630"/>
            <a:ext cx="7740352" cy="3074809"/>
            <a:chOff x="701824" y="1477000"/>
            <a:chExt cx="7740352" cy="30748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12E114-55C1-B9FB-245D-34EAC9B77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824" y="1477000"/>
              <a:ext cx="7740352" cy="3074809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9C04BF3-52D1-797C-37AA-90442D1CAFD9}"/>
                </a:ext>
              </a:extLst>
            </p:cNvPr>
            <p:cNvCxnSpPr>
              <a:cxnSpLocks/>
            </p:cNvCxnSpPr>
            <p:nvPr/>
          </p:nvCxnSpPr>
          <p:spPr>
            <a:xfrm>
              <a:off x="3949328" y="1661046"/>
              <a:ext cx="1349102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5C460A0-9B6A-7BC4-0991-8F79BBDDA0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8430" y="2931790"/>
              <a:ext cx="0" cy="136815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9341C9-0730-D4EC-2728-E3C79D0BC692}"/>
                </a:ext>
              </a:extLst>
            </p:cNvPr>
            <p:cNvCxnSpPr>
              <a:cxnSpLocks/>
            </p:cNvCxnSpPr>
            <p:nvPr/>
          </p:nvCxnSpPr>
          <p:spPr>
            <a:xfrm>
              <a:off x="1259632" y="3284687"/>
              <a:ext cx="4038798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0BA6C78-8DC4-FF98-32B1-20D56BDF38A8}"/>
                </a:ext>
              </a:extLst>
            </p:cNvPr>
            <p:cNvSpPr txBox="1"/>
            <p:nvPr/>
          </p:nvSpPr>
          <p:spPr>
            <a:xfrm rot="16200000">
              <a:off x="4692269" y="2259138"/>
              <a:ext cx="1212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C00000"/>
                  </a:solidFill>
                </a:rPr>
                <a:t>BPTQR + BPW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049DF7-E424-589A-CF0A-826AB382FB2A}"/>
                </a:ext>
              </a:extLst>
            </p:cNvPr>
            <p:cNvSpPr txBox="1"/>
            <p:nvPr/>
          </p:nvSpPr>
          <p:spPr>
            <a:xfrm>
              <a:off x="986800" y="3146187"/>
              <a:ext cx="2728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5642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12B30-5127-243C-E411-6AFEA2A2C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11DA8A-C0F9-8AC8-7D1A-00AE0C05B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56FB65-7089-36C4-99D9-28E5C2954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2F49AF-5C9B-239E-255F-47637DEC3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levels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B56050-A17A-7168-5AC6-D08A536B0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0029D7-D53B-4953-0003-597BF2898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843558"/>
            <a:ext cx="8315430" cy="324036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DBC48C-6C60-AE21-B6D6-C5FD548A9987}"/>
              </a:ext>
            </a:extLst>
          </p:cNvPr>
          <p:cNvCxnSpPr>
            <a:cxnSpLocks/>
          </p:cNvCxnSpPr>
          <p:nvPr/>
        </p:nvCxnSpPr>
        <p:spPr>
          <a:xfrm flipV="1">
            <a:off x="5413995" y="1059582"/>
            <a:ext cx="0" cy="216024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D85832-477F-0E03-3E37-B28D387B1BED}"/>
              </a:ext>
            </a:extLst>
          </p:cNvPr>
          <p:cNvSpPr txBox="1"/>
          <p:nvPr/>
        </p:nvSpPr>
        <p:spPr>
          <a:xfrm>
            <a:off x="4232744" y="1553246"/>
            <a:ext cx="1212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BPTQR + BPW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C49AD9-986F-FE9C-C238-44A002B7BA7B}"/>
              </a:ext>
            </a:extLst>
          </p:cNvPr>
          <p:cNvCxnSpPr>
            <a:cxnSpLocks/>
          </p:cNvCxnSpPr>
          <p:nvPr/>
        </p:nvCxnSpPr>
        <p:spPr>
          <a:xfrm flipV="1">
            <a:off x="6271268" y="3761844"/>
            <a:ext cx="0" cy="3220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661A276-C4C8-B052-6B1C-58D80D175690}"/>
              </a:ext>
            </a:extLst>
          </p:cNvPr>
          <p:cNvSpPr txBox="1"/>
          <p:nvPr/>
        </p:nvSpPr>
        <p:spPr>
          <a:xfrm>
            <a:off x="5810296" y="4102050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1 day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F20143-579A-B87A-0245-F9C779C634EF}"/>
              </a:ext>
            </a:extLst>
          </p:cNvPr>
          <p:cNvCxnSpPr>
            <a:cxnSpLocks/>
          </p:cNvCxnSpPr>
          <p:nvPr/>
        </p:nvCxnSpPr>
        <p:spPr>
          <a:xfrm flipV="1">
            <a:off x="6685265" y="3770134"/>
            <a:ext cx="0" cy="3220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C5C05A6-A6B0-8607-A2E9-0212B63B398C}"/>
              </a:ext>
            </a:extLst>
          </p:cNvPr>
          <p:cNvSpPr txBox="1"/>
          <p:nvPr/>
        </p:nvSpPr>
        <p:spPr>
          <a:xfrm>
            <a:off x="6224293" y="4110340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1 h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52472815-67C9-C516-17E7-3C24AC23BD4B}"/>
              </a:ext>
            </a:extLst>
          </p:cNvPr>
          <p:cNvSpPr/>
          <p:nvPr/>
        </p:nvSpPr>
        <p:spPr>
          <a:xfrm rot="5400000">
            <a:off x="6918125" y="2541612"/>
            <a:ext cx="132284" cy="1800199"/>
          </a:xfrm>
          <a:prstGeom prst="leftBrace">
            <a:avLst>
              <a:gd name="adj1" fmla="val 133394"/>
              <a:gd name="adj2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371CA5-3632-D446-AD22-4525A9BB884B}"/>
              </a:ext>
            </a:extLst>
          </p:cNvPr>
          <p:cNvSpPr txBox="1"/>
          <p:nvPr/>
        </p:nvSpPr>
        <p:spPr>
          <a:xfrm>
            <a:off x="5652121" y="3182697"/>
            <a:ext cx="26781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</a:rPr>
              <a:t>Simple controlled radiation area</a:t>
            </a:r>
          </a:p>
        </p:txBody>
      </p:sp>
    </p:spTree>
    <p:extLst>
      <p:ext uri="{BB962C8B-B14F-4D97-AF65-F5344CB8AC3E}">
        <p14:creationId xmlns:p14="http://schemas.microsoft.com/office/powerpoint/2010/main" val="4048839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BA0597-23FD-3F9E-8028-497D02C4C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F22D6A-DFEE-0219-6442-63DE96EA8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D191F3A-7058-E4EF-73CC-16612D031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Accessibility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46466E-E474-C371-F064-DC8A53B56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Limited space available around the BPMs</a:t>
            </a:r>
          </a:p>
          <a:p>
            <a:r>
              <a:rPr lang="en-GB" dirty="0"/>
              <a:t>Interventions (such as dis- / re-connections) will be tricky, especially on the tunnel wall side and between the beam lines</a:t>
            </a:r>
          </a:p>
          <a:p>
            <a:r>
              <a:rPr lang="en-GB" dirty="0"/>
              <a:t>Other teams (e.g. EN-CV, TE-CRG, TE-VSC) will perform maintenance of their equipment close to the BPMs – all fragile components, cables and optical fibres must be protected against accidental damage</a:t>
            </a:r>
          </a:p>
        </p:txBody>
      </p:sp>
    </p:spTree>
    <p:extLst>
      <p:ext uri="{BB962C8B-B14F-4D97-AF65-F5344CB8AC3E}">
        <p14:creationId xmlns:p14="http://schemas.microsoft.com/office/powerpoint/2010/main" val="927962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314E7-B487-4358-6A20-03AC88D16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9ABD5-612A-6EAB-FE27-9200FF12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3B6D-A05F-A82B-04BF-C8DB6E83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30E824-2DA8-585E-9C3C-0A6A734EEF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78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C4EF55-3C4B-9E0A-DBCD-89B0DD910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95F34-D71E-2490-39FF-4F6761725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9304C9-C0D3-26CB-CC10-3F9C4A8F9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of BPMs for CC diagnostics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090157-FDFF-EB85-54FD-A5D865A33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7920000" cy="108012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Requirements for best BPM performance: high beta functions and favourable phase advance from the crab cavities</a:t>
            </a:r>
          </a:p>
          <a:p>
            <a:pPr lvl="1"/>
            <a:r>
              <a:rPr lang="en-GB" dirty="0"/>
              <a:t>IP4 ruled out</a:t>
            </a:r>
          </a:p>
          <a:p>
            <a:pPr lvl="1"/>
            <a:r>
              <a:rPr lang="en-GB" dirty="0"/>
              <a:t>Best locations found in IP1/5 close to the CCs (on the Q4 side)</a:t>
            </a:r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252A63-9EEE-D127-4A0C-58D00AF00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29599"/>
            <a:ext cx="8218982" cy="28178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7DF8AD-C98D-C2A3-9CED-AFBED47EA134}"/>
              </a:ext>
            </a:extLst>
          </p:cNvPr>
          <p:cNvSpPr/>
          <p:nvPr/>
        </p:nvSpPr>
        <p:spPr>
          <a:xfrm>
            <a:off x="2517480" y="2994224"/>
            <a:ext cx="432048" cy="57606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809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B959AF-A412-8FF2-07DF-3CC68597D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056524-2049-9648-A5C1-7E9FC2B4F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EFF619-67F8-E3FE-8F7B-0A21E0B5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in the CC region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8FBB6D-542A-A629-4FE9-251949550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2735864" cy="388052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Quite busy area</a:t>
            </a:r>
          </a:p>
          <a:p>
            <a:r>
              <a:rPr lang="en-GB" dirty="0"/>
              <a:t>Limited tunnel floor space available</a:t>
            </a:r>
          </a:p>
          <a:p>
            <a:r>
              <a:rPr lang="en-GB" dirty="0"/>
              <a:t>Strict space constraints / reservations around the pick-ups</a:t>
            </a:r>
          </a:p>
          <a:p>
            <a:r>
              <a:rPr lang="en-GB" dirty="0"/>
              <a:t>Very little space between the beam lines</a:t>
            </a:r>
          </a:p>
          <a:p>
            <a:r>
              <a:rPr lang="en-GB" dirty="0"/>
              <a:t>Interfaces with VSC considered frozen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CFA6AB-7394-8773-4C06-F4024831A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699542"/>
            <a:ext cx="5319206" cy="396857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1BE24C-28AE-0ED9-7C82-11A3BF828BEE}"/>
              </a:ext>
            </a:extLst>
          </p:cNvPr>
          <p:cNvCxnSpPr>
            <a:cxnSpLocks/>
          </p:cNvCxnSpPr>
          <p:nvPr/>
        </p:nvCxnSpPr>
        <p:spPr>
          <a:xfrm flipH="1">
            <a:off x="6156176" y="2031690"/>
            <a:ext cx="1224136" cy="75608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2ECF66-02C0-6A2D-0E52-908826C302CB}"/>
              </a:ext>
            </a:extLst>
          </p:cNvPr>
          <p:cNvCxnSpPr>
            <a:cxnSpLocks/>
          </p:cNvCxnSpPr>
          <p:nvPr/>
        </p:nvCxnSpPr>
        <p:spPr>
          <a:xfrm flipV="1">
            <a:off x="4139952" y="3075806"/>
            <a:ext cx="1546600" cy="72008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5B9ACC-A232-D26A-3780-E4E84E736B97}"/>
              </a:ext>
            </a:extLst>
          </p:cNvPr>
          <p:cNvCxnSpPr>
            <a:cxnSpLocks/>
          </p:cNvCxnSpPr>
          <p:nvPr/>
        </p:nvCxnSpPr>
        <p:spPr>
          <a:xfrm flipV="1">
            <a:off x="4779887" y="3799141"/>
            <a:ext cx="1546600" cy="72008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AA263EC-1DE0-6EC3-4282-5077F9D45EF6}"/>
              </a:ext>
            </a:extLst>
          </p:cNvPr>
          <p:cNvSpPr txBox="1"/>
          <p:nvPr/>
        </p:nvSpPr>
        <p:spPr>
          <a:xfrm>
            <a:off x="7308304" y="1779662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BPMs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5F1496-7B8A-C6C7-CBC5-B248AAFAE279}"/>
              </a:ext>
            </a:extLst>
          </p:cNvPr>
          <p:cNvSpPr txBox="1"/>
          <p:nvPr/>
        </p:nvSpPr>
        <p:spPr>
          <a:xfrm>
            <a:off x="3433179" y="3795886"/>
            <a:ext cx="1249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Alignment</a:t>
            </a:r>
            <a:br>
              <a:rPr lang="en-GB" sz="1600" b="1" dirty="0">
                <a:solidFill>
                  <a:srgbClr val="C00000"/>
                </a:solidFill>
              </a:rPr>
            </a:br>
            <a:r>
              <a:rPr lang="en-GB" sz="1600" b="1" dirty="0">
                <a:solidFill>
                  <a:srgbClr val="C00000"/>
                </a:solidFill>
              </a:rPr>
              <a:t>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B21148-3756-873C-7993-F1D76C4932D4}"/>
              </a:ext>
            </a:extLst>
          </p:cNvPr>
          <p:cNvSpPr txBox="1"/>
          <p:nvPr/>
        </p:nvSpPr>
        <p:spPr>
          <a:xfrm>
            <a:off x="3789486" y="4371950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286725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19BD85-8996-E185-0B32-8AC182D8D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Installation constraints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97F69E-BDF1-1CD2-8262-BDB682C6A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D571F5-12E1-50E1-DAFE-FD84726A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BPTQR + BPW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C06C49-8580-3828-6F17-11E4281CA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815984" cy="38805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Two different BPMs at the same location, </a:t>
            </a:r>
            <a:r>
              <a:rPr lang="en-GB" u="sng" dirty="0"/>
              <a:t>installed on a common support / alignment platform</a:t>
            </a:r>
            <a:r>
              <a:rPr lang="en-GB" dirty="0"/>
              <a:t>:</a:t>
            </a:r>
          </a:p>
          <a:p>
            <a:r>
              <a:rPr lang="en-GB" b="1" dirty="0">
                <a:solidFill>
                  <a:srgbClr val="5A5A5A"/>
                </a:solidFill>
              </a:rPr>
              <a:t>BPTQR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dirty="0"/>
              <a:t>(out of review scope): BPM for CC diagnostics and feedback</a:t>
            </a:r>
          </a:p>
          <a:p>
            <a:pPr lvl="1"/>
            <a:r>
              <a:rPr lang="en-GB" dirty="0"/>
              <a:t>Owned by SY-BI</a:t>
            </a:r>
          </a:p>
          <a:p>
            <a:pPr lvl="1"/>
            <a:r>
              <a:rPr lang="en-GB" dirty="0"/>
              <a:t>Used by SY-RF</a:t>
            </a:r>
          </a:p>
          <a:p>
            <a:r>
              <a:rPr lang="en-GB" b="1" dirty="0">
                <a:solidFill>
                  <a:srgbClr val="C00000"/>
                </a:solidFill>
              </a:rPr>
              <a:t>BPW (BPM under review)</a:t>
            </a:r>
            <a:r>
              <a:rPr lang="en-GB" dirty="0"/>
              <a:t>: BPM for CC and instability diagnostics</a:t>
            </a:r>
          </a:p>
          <a:p>
            <a:pPr lvl="1"/>
            <a:r>
              <a:rPr lang="en-GB" dirty="0"/>
              <a:t>Owned and used by SY-BI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1A90B-AD57-C192-DEAB-6B950F9F2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968" y="1563637"/>
            <a:ext cx="4223832" cy="313161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B481D7-1DF1-3A59-4DD1-16A98FB7B67F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4572000" y="2139702"/>
            <a:ext cx="792088" cy="82935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369E8C0-4EC3-6448-ADEB-BCCB251DC473}"/>
              </a:ext>
            </a:extLst>
          </p:cNvPr>
          <p:cNvSpPr txBox="1"/>
          <p:nvPr/>
        </p:nvSpPr>
        <p:spPr>
          <a:xfrm>
            <a:off x="4139477" y="2969059"/>
            <a:ext cx="865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BPTQR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52AF21-F8DA-53F0-0F14-C102466C4207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4572000" y="2067694"/>
            <a:ext cx="2160240" cy="90136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0A849E-E75E-B054-5984-ED1195A949C6}"/>
              </a:ext>
            </a:extLst>
          </p:cNvPr>
          <p:cNvCxnSpPr>
            <a:cxnSpLocks/>
          </p:cNvCxnSpPr>
          <p:nvPr/>
        </p:nvCxnSpPr>
        <p:spPr>
          <a:xfrm flipH="1">
            <a:off x="5868144" y="892738"/>
            <a:ext cx="973128" cy="103094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A09339-3A35-7EA2-C0B5-79288F2A6EEC}"/>
              </a:ext>
            </a:extLst>
          </p:cNvPr>
          <p:cNvCxnSpPr>
            <a:cxnSpLocks/>
          </p:cNvCxnSpPr>
          <p:nvPr/>
        </p:nvCxnSpPr>
        <p:spPr>
          <a:xfrm flipH="1">
            <a:off x="6156176" y="892738"/>
            <a:ext cx="685096" cy="126732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E5B61CC-D086-37A2-2816-DC3D6DC59D95}"/>
              </a:ext>
            </a:extLst>
          </p:cNvPr>
          <p:cNvSpPr txBox="1"/>
          <p:nvPr/>
        </p:nvSpPr>
        <p:spPr>
          <a:xfrm>
            <a:off x="6855241" y="720357"/>
            <a:ext cx="2191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BPW</a:t>
            </a:r>
          </a:p>
          <a:p>
            <a:r>
              <a:rPr lang="en-GB" sz="1200" b="1" dirty="0">
                <a:solidFill>
                  <a:srgbClr val="C00000"/>
                </a:solidFill>
              </a:rPr>
              <a:t>(one of the possible implementations)</a:t>
            </a:r>
          </a:p>
        </p:txBody>
      </p:sp>
    </p:spTree>
    <p:extLst>
      <p:ext uri="{BB962C8B-B14F-4D97-AF65-F5344CB8AC3E}">
        <p14:creationId xmlns:p14="http://schemas.microsoft.com/office/powerpoint/2010/main" val="932143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E95A52E-26A7-7C14-AA9C-B49AC019D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DFD8BF-B08C-5848-86C6-FB09F8CC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17C3F1-A197-01C1-5522-2F712C984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layout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87A739-DEA7-C7AC-DDA0-64048F29F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388859"/>
            <a:ext cx="6984776" cy="1821867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816587E6-3084-C2E7-02F9-4212B278F039}"/>
              </a:ext>
            </a:extLst>
          </p:cNvPr>
          <p:cNvGrpSpPr/>
          <p:nvPr/>
        </p:nvGrpSpPr>
        <p:grpSpPr>
          <a:xfrm>
            <a:off x="2104580" y="1033182"/>
            <a:ext cx="5007049" cy="449351"/>
            <a:chOff x="2104580" y="1059582"/>
            <a:chExt cx="5007049" cy="64807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C8B709F-8E5D-DE0C-7C24-609AC16A1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4580" y="1059582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9A5A1CC-1F02-386B-4840-119A30330E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04048" y="1059582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68F209C-D94D-25D1-7990-380DEEB19A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1629" y="1059582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FAC6B16-4D6E-18C7-9C35-65DFBE26F176}"/>
              </a:ext>
            </a:extLst>
          </p:cNvPr>
          <p:cNvGrpSpPr/>
          <p:nvPr/>
        </p:nvGrpSpPr>
        <p:grpSpPr>
          <a:xfrm>
            <a:off x="2109748" y="3066710"/>
            <a:ext cx="5007049" cy="572487"/>
            <a:chOff x="2109748" y="3291830"/>
            <a:chExt cx="5007049" cy="64807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1E87B0-903D-215A-B25D-BCEFFE8C11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9748" y="3291830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69ABC43-CE00-720A-5458-E9D816D716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1960" y="3291830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CEA1925-9A59-84BD-9D76-FDEE0C5245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6797" y="3291830"/>
              <a:ext cx="0" cy="64807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732AA38-7EFC-C4A9-7FE7-7987D0D16136}"/>
              </a:ext>
            </a:extLst>
          </p:cNvPr>
          <p:cNvCxnSpPr>
            <a:cxnSpLocks/>
          </p:cNvCxnSpPr>
          <p:nvPr/>
        </p:nvCxnSpPr>
        <p:spPr>
          <a:xfrm>
            <a:off x="2109748" y="1194502"/>
            <a:ext cx="2894300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498718-8CC8-FD6A-D914-284AD952CBE2}"/>
              </a:ext>
            </a:extLst>
          </p:cNvPr>
          <p:cNvCxnSpPr>
            <a:cxnSpLocks/>
          </p:cNvCxnSpPr>
          <p:nvPr/>
        </p:nvCxnSpPr>
        <p:spPr>
          <a:xfrm>
            <a:off x="5013622" y="1194502"/>
            <a:ext cx="2093601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DDA049A-F6C8-C058-393D-AA9CD3584D6A}"/>
              </a:ext>
            </a:extLst>
          </p:cNvPr>
          <p:cNvSpPr txBox="1"/>
          <p:nvPr/>
        </p:nvSpPr>
        <p:spPr>
          <a:xfrm>
            <a:off x="2104580" y="918664"/>
            <a:ext cx="2899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BPW</a:t>
            </a:r>
          </a:p>
          <a:p>
            <a:pPr algn="ctr"/>
            <a:r>
              <a:rPr lang="en-GB" sz="1100" b="1" dirty="0">
                <a:solidFill>
                  <a:srgbClr val="C00000"/>
                </a:solidFill>
              </a:rPr>
              <a:t>(one of the possible implementations)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3D59A7-35F4-4AE9-E895-50A9A980407D}"/>
              </a:ext>
            </a:extLst>
          </p:cNvPr>
          <p:cNvSpPr txBox="1"/>
          <p:nvPr/>
        </p:nvSpPr>
        <p:spPr>
          <a:xfrm>
            <a:off x="4994475" y="915566"/>
            <a:ext cx="21127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BPTQR</a:t>
            </a:r>
          </a:p>
          <a:p>
            <a:pPr algn="ctr"/>
            <a:r>
              <a:rPr lang="en-GB" sz="1100" b="1" dirty="0">
                <a:solidFill>
                  <a:srgbClr val="C00000"/>
                </a:solidFill>
              </a:rPr>
              <a:t>(latest design)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4AC0762-FC4C-F4D8-FFD2-5EAB2B8DAE12}"/>
              </a:ext>
            </a:extLst>
          </p:cNvPr>
          <p:cNvCxnSpPr>
            <a:cxnSpLocks/>
          </p:cNvCxnSpPr>
          <p:nvPr/>
        </p:nvCxnSpPr>
        <p:spPr>
          <a:xfrm>
            <a:off x="4222497" y="3410781"/>
            <a:ext cx="2894300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FBE4A37-F852-410E-420A-CF5DA6EE371F}"/>
              </a:ext>
            </a:extLst>
          </p:cNvPr>
          <p:cNvSpPr txBox="1"/>
          <p:nvPr/>
        </p:nvSpPr>
        <p:spPr>
          <a:xfrm>
            <a:off x="4217329" y="3134943"/>
            <a:ext cx="2899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BPW</a:t>
            </a:r>
          </a:p>
          <a:p>
            <a:pPr algn="ctr"/>
            <a:r>
              <a:rPr lang="en-GB" sz="1100" b="1" dirty="0">
                <a:solidFill>
                  <a:srgbClr val="C00000"/>
                </a:solidFill>
              </a:rPr>
              <a:t>(one of the possible implementations)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987465D-190A-219E-90DA-77BBDE761231}"/>
              </a:ext>
            </a:extLst>
          </p:cNvPr>
          <p:cNvCxnSpPr>
            <a:cxnSpLocks/>
          </p:cNvCxnSpPr>
          <p:nvPr/>
        </p:nvCxnSpPr>
        <p:spPr>
          <a:xfrm>
            <a:off x="2112991" y="3410302"/>
            <a:ext cx="2093601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7B31985-C660-D5BF-19E3-89BC4548B083}"/>
              </a:ext>
            </a:extLst>
          </p:cNvPr>
          <p:cNvSpPr txBox="1"/>
          <p:nvPr/>
        </p:nvSpPr>
        <p:spPr>
          <a:xfrm>
            <a:off x="2093844" y="3131366"/>
            <a:ext cx="21127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BPTQR</a:t>
            </a:r>
          </a:p>
          <a:p>
            <a:pPr algn="ctr"/>
            <a:r>
              <a:rPr lang="en-GB" sz="1100" b="1" dirty="0">
                <a:solidFill>
                  <a:srgbClr val="C00000"/>
                </a:solidFill>
              </a:rPr>
              <a:t>(latest design)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B9201-0C2E-E7FA-4CFC-C271DAE452C6}"/>
              </a:ext>
            </a:extLst>
          </p:cNvPr>
          <p:cNvSpPr txBox="1"/>
          <p:nvPr/>
        </p:nvSpPr>
        <p:spPr>
          <a:xfrm>
            <a:off x="1547665" y="3838277"/>
            <a:ext cx="626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5A5A5A"/>
                </a:solidFill>
              </a:rPr>
              <a:t>BPTQR design was optimized to gain maximum space for the connectors between the two beam lines. It might change for different BPW implementations.</a:t>
            </a:r>
            <a:endParaRPr lang="en-GB" sz="1050" dirty="0">
              <a:solidFill>
                <a:srgbClr val="5A5A5A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E21A73D-CCAD-68D3-AC7D-06860B85D52A}"/>
              </a:ext>
            </a:extLst>
          </p:cNvPr>
          <p:cNvGrpSpPr/>
          <p:nvPr/>
        </p:nvGrpSpPr>
        <p:grpSpPr>
          <a:xfrm>
            <a:off x="755575" y="1866031"/>
            <a:ext cx="364827" cy="849735"/>
            <a:chOff x="544339" y="1866031"/>
            <a:chExt cx="576064" cy="84973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0F6A5F1-79FF-3AE2-A1A7-B7205FE711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339" y="1866031"/>
              <a:ext cx="576064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A6A21F-7039-BD41-2978-B4D807BF2B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339" y="2715766"/>
              <a:ext cx="576064" cy="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15278F6-8395-071B-1966-5D21BF464E85}"/>
              </a:ext>
            </a:extLst>
          </p:cNvPr>
          <p:cNvCxnSpPr>
            <a:cxnSpLocks/>
          </p:cNvCxnSpPr>
          <p:nvPr/>
        </p:nvCxnSpPr>
        <p:spPr>
          <a:xfrm flipV="1">
            <a:off x="899592" y="1866031"/>
            <a:ext cx="0" cy="849735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30E8DA27-6905-57CA-2523-C2A25A6F957B}"/>
              </a:ext>
            </a:extLst>
          </p:cNvPr>
          <p:cNvSpPr txBox="1"/>
          <p:nvPr/>
        </p:nvSpPr>
        <p:spPr>
          <a:xfrm>
            <a:off x="35496" y="2140775"/>
            <a:ext cx="888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C00000"/>
                </a:solidFill>
              </a:rPr>
              <a:t>194 mm</a:t>
            </a:r>
            <a:endParaRPr lang="en-GB" sz="105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48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15837B-2371-EE04-E4AB-1BCAE2A67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6405AF-1F80-00B6-87AD-C29A4084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A4FD2C-6EAC-1A43-6737-832CDFBE0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layout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F6CAA2-34E2-1A5B-EFA5-FA09617BF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25505"/>
            <a:ext cx="8266519" cy="100811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E0F5CCE-F845-D45A-CE7B-6C0E53C4C9D7}"/>
              </a:ext>
            </a:extLst>
          </p:cNvPr>
          <p:cNvCxnSpPr>
            <a:cxnSpLocks/>
          </p:cNvCxnSpPr>
          <p:nvPr/>
        </p:nvCxnSpPr>
        <p:spPr>
          <a:xfrm flipV="1">
            <a:off x="4027147" y="1496417"/>
            <a:ext cx="0" cy="572487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27A016-75B6-6256-9D03-BEFAD27CAA5E}"/>
              </a:ext>
            </a:extLst>
          </p:cNvPr>
          <p:cNvCxnSpPr>
            <a:cxnSpLocks/>
          </p:cNvCxnSpPr>
          <p:nvPr/>
        </p:nvCxnSpPr>
        <p:spPr>
          <a:xfrm flipV="1">
            <a:off x="1576589" y="987574"/>
            <a:ext cx="0" cy="107654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1ED0EC-AF5D-7587-7529-684C3EA96141}"/>
              </a:ext>
            </a:extLst>
          </p:cNvPr>
          <p:cNvCxnSpPr>
            <a:cxnSpLocks/>
          </p:cNvCxnSpPr>
          <p:nvPr/>
        </p:nvCxnSpPr>
        <p:spPr>
          <a:xfrm flipV="1">
            <a:off x="7476255" y="987574"/>
            <a:ext cx="0" cy="107654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ECE1D3-5CD0-89F0-6A05-DDF2A81465B5}"/>
              </a:ext>
            </a:extLst>
          </p:cNvPr>
          <p:cNvCxnSpPr>
            <a:cxnSpLocks/>
          </p:cNvCxnSpPr>
          <p:nvPr/>
        </p:nvCxnSpPr>
        <p:spPr>
          <a:xfrm>
            <a:off x="1576589" y="1216259"/>
            <a:ext cx="5899666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B12D013-B758-8C71-D286-5C4D674255F3}"/>
              </a:ext>
            </a:extLst>
          </p:cNvPr>
          <p:cNvSpPr txBox="1"/>
          <p:nvPr/>
        </p:nvSpPr>
        <p:spPr>
          <a:xfrm>
            <a:off x="1576589" y="915566"/>
            <a:ext cx="5899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Reserved [BPTQR + BPW] length: 1163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A3AF4F3-4BF4-8AAF-FD65-EB110A82229F}"/>
              </a:ext>
            </a:extLst>
          </p:cNvPr>
          <p:cNvCxnSpPr>
            <a:cxnSpLocks/>
          </p:cNvCxnSpPr>
          <p:nvPr/>
        </p:nvCxnSpPr>
        <p:spPr>
          <a:xfrm flipH="1">
            <a:off x="1684784" y="2297969"/>
            <a:ext cx="4787" cy="421294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4DD8FAB-8534-485F-5238-711B4740031F}"/>
              </a:ext>
            </a:extLst>
          </p:cNvPr>
          <p:cNvSpPr txBox="1"/>
          <p:nvPr/>
        </p:nvSpPr>
        <p:spPr>
          <a:xfrm>
            <a:off x="1659092" y="2283026"/>
            <a:ext cx="276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ID:</a:t>
            </a:r>
          </a:p>
          <a:p>
            <a:r>
              <a:rPr lang="en-GB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 80 mm (min)</a:t>
            </a:r>
            <a:r>
              <a:rPr lang="en-GB" sz="1200" b="1" dirty="0">
                <a:solidFill>
                  <a:srgbClr val="C00000"/>
                </a:solidFill>
              </a:rPr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FE93976-A084-4DC0-CADB-B6A5F51C9F2A}"/>
              </a:ext>
            </a:extLst>
          </p:cNvPr>
          <p:cNvCxnSpPr>
            <a:cxnSpLocks/>
          </p:cNvCxnSpPr>
          <p:nvPr/>
        </p:nvCxnSpPr>
        <p:spPr>
          <a:xfrm>
            <a:off x="1576589" y="1707654"/>
            <a:ext cx="2419347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8A85742-376D-38DE-5044-4069FB4E64FF}"/>
              </a:ext>
            </a:extLst>
          </p:cNvPr>
          <p:cNvSpPr txBox="1"/>
          <p:nvPr/>
        </p:nvSpPr>
        <p:spPr>
          <a:xfrm>
            <a:off x="1576589" y="1482056"/>
            <a:ext cx="245055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Min. BPTQR length: 400 mm</a:t>
            </a:r>
          </a:p>
          <a:p>
            <a:pPr algn="ctr"/>
            <a:r>
              <a:rPr lang="en-GB" sz="1050" b="1" dirty="0">
                <a:solidFill>
                  <a:srgbClr val="C00000"/>
                </a:solidFill>
              </a:rPr>
              <a:t>(current design: 490 mm)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15DF6AA-8B9D-4559-2E75-5D2CB5C98EE4}"/>
              </a:ext>
            </a:extLst>
          </p:cNvPr>
          <p:cNvCxnSpPr>
            <a:cxnSpLocks/>
          </p:cNvCxnSpPr>
          <p:nvPr/>
        </p:nvCxnSpPr>
        <p:spPr>
          <a:xfrm flipV="1">
            <a:off x="4027147" y="2925665"/>
            <a:ext cx="0" cy="3220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880B808-8267-3139-FBDE-3623B13E5A6B}"/>
              </a:ext>
            </a:extLst>
          </p:cNvPr>
          <p:cNvSpPr txBox="1"/>
          <p:nvPr/>
        </p:nvSpPr>
        <p:spPr>
          <a:xfrm>
            <a:off x="2550983" y="3245087"/>
            <a:ext cx="295232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Intermediate flange for compatibility with any BPW implementation. Flangeless design might be considered when BPW technology is chosen (beneficial for alignment).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714D543-972D-CB24-FB0C-2C94CA7B416A}"/>
              </a:ext>
            </a:extLst>
          </p:cNvPr>
          <p:cNvCxnSpPr>
            <a:cxnSpLocks/>
          </p:cNvCxnSpPr>
          <p:nvPr/>
        </p:nvCxnSpPr>
        <p:spPr>
          <a:xfrm flipV="1">
            <a:off x="1576589" y="2928861"/>
            <a:ext cx="0" cy="3220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CE5DDEF-3241-EFA4-58FA-878EB0413327}"/>
              </a:ext>
            </a:extLst>
          </p:cNvPr>
          <p:cNvSpPr txBox="1"/>
          <p:nvPr/>
        </p:nvSpPr>
        <p:spPr>
          <a:xfrm>
            <a:off x="1115617" y="3248283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DN100CF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1A04AFD-48AF-07AB-7266-0DF1AEEF5420}"/>
              </a:ext>
            </a:extLst>
          </p:cNvPr>
          <p:cNvCxnSpPr>
            <a:cxnSpLocks/>
          </p:cNvCxnSpPr>
          <p:nvPr/>
        </p:nvCxnSpPr>
        <p:spPr>
          <a:xfrm flipV="1">
            <a:off x="7476255" y="2923543"/>
            <a:ext cx="0" cy="3220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21BAC0C-2B07-829A-ED15-7D4690C2EE26}"/>
              </a:ext>
            </a:extLst>
          </p:cNvPr>
          <p:cNvSpPr txBox="1"/>
          <p:nvPr/>
        </p:nvSpPr>
        <p:spPr>
          <a:xfrm>
            <a:off x="7015283" y="3242965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DN100CF</a:t>
            </a:r>
          </a:p>
        </p:txBody>
      </p:sp>
    </p:spTree>
    <p:extLst>
      <p:ext uri="{BB962C8B-B14F-4D97-AF65-F5344CB8AC3E}">
        <p14:creationId xmlns:p14="http://schemas.microsoft.com/office/powerpoint/2010/main" val="3081273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032785-2E21-E8F8-A8D0-1969C05D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7C5CE9-7A55-2F2B-2A95-E069F8F2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FE503A-9F3E-6F8D-4CC1-CDFC69EF5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vacuum considerations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866DDF-0E17-A874-171B-92B2611B3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6120240" cy="3880521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Coatings:</a:t>
            </a:r>
          </a:p>
          <a:p>
            <a:pPr lvl="1"/>
            <a:r>
              <a:rPr lang="en-GB" dirty="0"/>
              <a:t>Flash of gold + 100 </a:t>
            </a:r>
            <a:r>
              <a:rPr lang="el-GR" dirty="0"/>
              <a:t>μ</a:t>
            </a:r>
            <a:r>
              <a:rPr lang="en-GB" dirty="0"/>
              <a:t>m copper (as all other LHC BPMs)</a:t>
            </a:r>
          </a:p>
          <a:p>
            <a:pPr lvl="1"/>
            <a:r>
              <a:rPr lang="en-GB" dirty="0"/>
              <a:t>NEG coating might be required due to the significant length of the BPTQR + BPW assembly – TBD with WP12</a:t>
            </a:r>
          </a:p>
          <a:p>
            <a:r>
              <a:rPr lang="en-GB" dirty="0"/>
              <a:t>Bakeout:</a:t>
            </a:r>
          </a:p>
          <a:p>
            <a:pPr lvl="1"/>
            <a:r>
              <a:rPr lang="en-GB" dirty="0"/>
              <a:t>Warm beam lines will be baked out – BPMs must sustain ~250 </a:t>
            </a:r>
            <a:r>
              <a:rPr lang="en-GB" dirty="0" err="1"/>
              <a:t>deg</a:t>
            </a:r>
            <a:r>
              <a:rPr lang="en-GB" dirty="0"/>
              <a:t> C over tens of hours (ideally without any preparatory intervention)</a:t>
            </a:r>
          </a:p>
          <a:p>
            <a:pPr lvl="1"/>
            <a:r>
              <a:rPr lang="en-GB" dirty="0"/>
              <a:t>TE-VSC might install permanent bakeout jackets in this region to minimise the required interventions:</a:t>
            </a:r>
          </a:p>
          <a:p>
            <a:pPr lvl="2"/>
            <a:r>
              <a:rPr lang="en-GB" dirty="0"/>
              <a:t>Typically not represented in integration models</a:t>
            </a:r>
          </a:p>
          <a:p>
            <a:pPr lvl="2"/>
            <a:r>
              <a:rPr lang="en-GB" dirty="0"/>
              <a:t>Reduced space between the beam lines</a:t>
            </a:r>
          </a:p>
          <a:p>
            <a:pPr lvl="2"/>
            <a:r>
              <a:rPr lang="en-GB" dirty="0"/>
              <a:t>Reduced accessibility to the BPM connectors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C93820-44A2-D1D3-B521-6E8CB1343B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768"/>
          <a:stretch/>
        </p:blipFill>
        <p:spPr>
          <a:xfrm>
            <a:off x="6948264" y="584350"/>
            <a:ext cx="1806042" cy="2253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EF0A62-139B-AABE-1502-162817886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2931790"/>
            <a:ext cx="1801453" cy="165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8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9976A9-8941-622F-73C6-3B90993DB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38084B-977F-199B-ABD9-D74B4AF6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DAEE1E-1928-B6C7-E75D-B06FE274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18786F-157F-6D29-5908-87A8A0775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032008" cy="3880521"/>
          </a:xfrm>
        </p:spPr>
        <p:txBody>
          <a:bodyPr>
            <a:normAutofit/>
          </a:bodyPr>
          <a:lstStyle/>
          <a:p>
            <a:r>
              <a:rPr lang="en-GB" dirty="0"/>
              <a:t>BPTQR and BPW are </a:t>
            </a:r>
            <a:r>
              <a:rPr lang="en-GB" u="sng" dirty="0"/>
              <a:t>compatible</a:t>
            </a:r>
            <a:r>
              <a:rPr lang="en-GB" dirty="0"/>
              <a:t> with FRAS but not equipped with FRAS – remote alignment not possible, manual alignment during YETS/LS only</a:t>
            </a:r>
          </a:p>
          <a:p>
            <a:r>
              <a:rPr lang="en-GB" dirty="0"/>
              <a:t>Baseline: all BPMs (i.e. B1 &amp; B2, BPTQR &amp; BPW) on a single common Universal Alignment Platform (UAP)</a:t>
            </a:r>
          </a:p>
          <a:p>
            <a:pPr lvl="1"/>
            <a:r>
              <a:rPr lang="en-GB" dirty="0"/>
              <a:t>UAP design by SY-BI based on a TE-VSC design, following BE-GM guidelines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BE08DFC-67CA-8ACF-B1D0-4AED83BF8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546" y="1131590"/>
            <a:ext cx="3933254" cy="291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67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905BF-AACC-BE4B-61D0-1E75F9602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E4C8A1-2F67-DCA7-3F14-448E854AB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M. Krupa  /   Installation </a:t>
            </a:r>
            <a:r>
              <a:rPr lang="fr-FR" dirty="0" err="1"/>
              <a:t>constraints</a:t>
            </a:r>
            <a:r>
              <a:rPr lang="fr-FR" dirty="0"/>
              <a:t>  /  15/01/2025  /  HF BPM </a:t>
            </a:r>
            <a:r>
              <a:rPr lang="fr-FR" dirty="0" err="1"/>
              <a:t>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0BB3A2-F20F-AC1F-6B34-5A5215B06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50F487-9608-5C9D-9F12-A51AF3029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CC83C3-2AE5-3EAC-4C30-18DBBFFF3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392048" cy="3880521"/>
          </a:xfrm>
        </p:spPr>
        <p:txBody>
          <a:bodyPr>
            <a:normAutofit fontScale="92500"/>
          </a:bodyPr>
          <a:lstStyle/>
          <a:p>
            <a:r>
              <a:rPr lang="en-GB" dirty="0"/>
              <a:t>Alignment requirements for BPTQR formally defined and discussed among WP4, WP13 and WP19: </a:t>
            </a:r>
            <a:r>
              <a:rPr lang="en-GB" dirty="0">
                <a:hlinkClick r:id="rId3"/>
              </a:rPr>
              <a:t>EDMS 3069868</a:t>
            </a:r>
            <a:endParaRPr lang="en-GB" dirty="0"/>
          </a:p>
          <a:p>
            <a:r>
              <a:rPr lang="en-GB" dirty="0"/>
              <a:t>No formal alignment requirements for BPW as of today</a:t>
            </a:r>
          </a:p>
          <a:p>
            <a:pPr lvl="1"/>
            <a:r>
              <a:rPr lang="en-GB" dirty="0"/>
              <a:t>Design driven by the (challenging!) BPTQR specification</a:t>
            </a:r>
          </a:p>
          <a:p>
            <a:pPr lvl="1"/>
            <a:r>
              <a:rPr lang="en-GB" dirty="0"/>
              <a:t>BPW alignment error calculated with tolerance stack analysis (for one possible BPW implementation only): </a:t>
            </a:r>
            <a:r>
              <a:rPr lang="en-GB" dirty="0">
                <a:hlinkClick r:id="rId4"/>
              </a:rPr>
              <a:t>EDMS 3151026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6" name="Picture 5" descr="A diagram of a couple of circles&#10;&#10;Description automatically generated with medium confidence">
            <a:extLst>
              <a:ext uri="{FF2B5EF4-FFF2-40B4-BE49-F238E27FC236}">
                <a16:creationId xmlns:a16="http://schemas.microsoft.com/office/drawing/2014/main" id="{20338626-4218-744D-99B0-3BBF1969F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8" y="2475222"/>
            <a:ext cx="2342561" cy="10326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83FD9C-2B0E-743C-C002-CD66CE07104D}"/>
              </a:ext>
            </a:extLst>
          </p:cNvPr>
          <p:cNvSpPr txBox="1"/>
          <p:nvPr/>
        </p:nvSpPr>
        <p:spPr>
          <a:xfrm>
            <a:off x="6420109" y="2763503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0.7 </a:t>
            </a:r>
            <a:r>
              <a:rPr lang="en-GB" sz="1100" b="1" dirty="0" err="1">
                <a:solidFill>
                  <a:srgbClr val="C00000"/>
                </a:solidFill>
              </a:rPr>
              <a:t>mrad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A diagram of a beam&#10;&#10;Description automatically generated">
            <a:extLst>
              <a:ext uri="{FF2B5EF4-FFF2-40B4-BE49-F238E27FC236}">
                <a16:creationId xmlns:a16="http://schemas.microsoft.com/office/drawing/2014/main" id="{18115D52-6CE4-85CE-7BBF-44F34F4306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245" y="3575558"/>
            <a:ext cx="1494995" cy="11564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1DBAB0-68B6-F96D-8F6D-B6E2F8737BBC}"/>
              </a:ext>
            </a:extLst>
          </p:cNvPr>
          <p:cNvSpPr txBox="1"/>
          <p:nvPr/>
        </p:nvSpPr>
        <p:spPr>
          <a:xfrm>
            <a:off x="5525277" y="4326364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0.7 </a:t>
            </a:r>
            <a:r>
              <a:rPr lang="en-GB" sz="1100" b="1" dirty="0" err="1">
                <a:solidFill>
                  <a:srgbClr val="C00000"/>
                </a:solidFill>
              </a:rPr>
              <a:t>mrad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pic>
        <p:nvPicPr>
          <p:cNvPr id="12" name="Picture 11" descr="A diagram of a beam&#10;&#10;Description automatically generated">
            <a:extLst>
              <a:ext uri="{FF2B5EF4-FFF2-40B4-BE49-F238E27FC236}">
                <a16:creationId xmlns:a16="http://schemas.microsoft.com/office/drawing/2014/main" id="{D69A029D-3B50-8CD6-C4E7-61FB2FB00D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8951" y="3507854"/>
            <a:ext cx="1631561" cy="12241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BBEDEB-85CF-3D7D-C720-7D4DB7788361}"/>
              </a:ext>
            </a:extLst>
          </p:cNvPr>
          <p:cNvSpPr txBox="1"/>
          <p:nvPr/>
        </p:nvSpPr>
        <p:spPr>
          <a:xfrm>
            <a:off x="7245497" y="4409984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2 </a:t>
            </a:r>
            <a:r>
              <a:rPr lang="en-GB" sz="1100" b="1" dirty="0" err="1">
                <a:solidFill>
                  <a:srgbClr val="C00000"/>
                </a:solidFill>
              </a:rPr>
              <a:t>mrad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pic>
        <p:nvPicPr>
          <p:cNvPr id="19" name="Picture 18" descr="A diagram of a strip of paper&#10;&#10;Description automatically generated">
            <a:extLst>
              <a:ext uri="{FF2B5EF4-FFF2-40B4-BE49-F238E27FC236}">
                <a16:creationId xmlns:a16="http://schemas.microsoft.com/office/drawing/2014/main" id="{10525772-2550-5473-6597-882F737BF5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4128" y="1228142"/>
            <a:ext cx="2287172" cy="1271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846C3F7-B2E9-F7EA-F2E7-48CC97CC4A30}"/>
              </a:ext>
            </a:extLst>
          </p:cNvPr>
          <p:cNvSpPr txBox="1"/>
          <p:nvPr/>
        </p:nvSpPr>
        <p:spPr>
          <a:xfrm>
            <a:off x="5724128" y="1467110"/>
            <a:ext cx="921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1.4 </a:t>
            </a:r>
            <a:r>
              <a:rPr lang="en-GB" sz="1100" b="1" dirty="0" err="1">
                <a:solidFill>
                  <a:srgbClr val="C00000"/>
                </a:solidFill>
              </a:rPr>
              <a:t>mrad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17567D-B306-3EE6-0BE3-E56E9E98C240}"/>
              </a:ext>
            </a:extLst>
          </p:cNvPr>
          <p:cNvSpPr txBox="1"/>
          <p:nvPr/>
        </p:nvSpPr>
        <p:spPr>
          <a:xfrm>
            <a:off x="5693402" y="704131"/>
            <a:ext cx="3571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Transverse offset B1-B2 BPM: 70 um</a:t>
            </a:r>
          </a:p>
        </p:txBody>
      </p:sp>
    </p:spTree>
    <p:extLst>
      <p:ext uri="{BB962C8B-B14F-4D97-AF65-F5344CB8AC3E}">
        <p14:creationId xmlns:p14="http://schemas.microsoft.com/office/powerpoint/2010/main" val="1439268325"/>
      </p:ext>
    </p:extLst>
  </p:cSld>
  <p:clrMapOvr>
    <a:masterClrMapping/>
  </p:clrMapOvr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4051</TotalTime>
  <Words>788</Words>
  <Application>Microsoft Office PowerPoint</Application>
  <PresentationFormat>On-screen Show (16:9)</PresentationFormat>
  <Paragraphs>113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Open Sans</vt:lpstr>
      <vt:lpstr>Wingdings</vt:lpstr>
      <vt:lpstr>HL-LHC theme</vt:lpstr>
      <vt:lpstr>Constraints for installation in IP1 and 5</vt:lpstr>
      <vt:lpstr>Location of BPMs for CC diagnostics</vt:lpstr>
      <vt:lpstr>Integration in the CC region</vt:lpstr>
      <vt:lpstr>BPTQR + BPW</vt:lpstr>
      <vt:lpstr>Vacuum layout</vt:lpstr>
      <vt:lpstr>Vacuum layout</vt:lpstr>
      <vt:lpstr>Other vacuum considerations</vt:lpstr>
      <vt:lpstr>Alignment</vt:lpstr>
      <vt:lpstr>Alignment</vt:lpstr>
      <vt:lpstr>Radiation levels</vt:lpstr>
      <vt:lpstr>Radiation levels</vt:lpstr>
      <vt:lpstr>Accessibility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163</cp:revision>
  <dcterms:created xsi:type="dcterms:W3CDTF">2016-02-12T09:02:01Z</dcterms:created>
  <dcterms:modified xsi:type="dcterms:W3CDTF">2025-01-15T07:40:36Z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