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6"/>
  </p:notesMasterIdLst>
  <p:handoutMasterIdLst>
    <p:handoutMasterId r:id="rId17"/>
  </p:handoutMasterIdLst>
  <p:sldIdLst>
    <p:sldId id="256" r:id="rId5"/>
    <p:sldId id="268" r:id="rId6"/>
    <p:sldId id="273" r:id="rId7"/>
    <p:sldId id="275" r:id="rId8"/>
    <p:sldId id="276" r:id="rId9"/>
    <p:sldId id="271" r:id="rId10"/>
    <p:sldId id="270" r:id="rId11"/>
    <p:sldId id="277" r:id="rId12"/>
    <p:sldId id="278" r:id="rId13"/>
    <p:sldId id="269" r:id="rId14"/>
    <p:sldId id="267" r:id="rId15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14E30E3-B505-45F2-B92B-5778C9BAC4A0}">
          <p14:sldIdLst>
            <p14:sldId id="256"/>
            <p14:sldId id="268"/>
            <p14:sldId id="273"/>
            <p14:sldId id="275"/>
            <p14:sldId id="276"/>
            <p14:sldId id="271"/>
            <p14:sldId id="270"/>
            <p14:sldId id="277"/>
            <p14:sldId id="278"/>
            <p14:sldId id="269"/>
            <p14:sldId id="26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A5A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 varScale="1">
        <p:scale>
          <a:sx n="136" d="100"/>
          <a:sy n="136" d="100"/>
        </p:scale>
        <p:origin x="120" y="414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15/01/2025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15/01/2025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Author(s)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M. Krupa  /   EM stripline status  /  15/01/2025  /  HF BPM review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noFill/>
          </a:ln>
        </p:spPr>
        <p:txBody>
          <a:bodyPr lIns="0" tIns="0" rIns="0" bIns="0" anchor="b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 b="1" i="1">
                <a:solidFill>
                  <a:schemeClr val="tx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/>
              <a:t>M. Krupa  /   EM stripline status  /  15/01/2025  /  HF BPM review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13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44935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dirty="0"/>
              <a:t>Slide title – line 1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  <p:sp>
        <p:nvSpPr>
          <p:cNvPr id="14" name="Espace réservé du texte 2"/>
          <p:cNvSpPr>
            <a:spLocks noGrp="1"/>
          </p:cNvSpPr>
          <p:nvPr>
            <p:ph idx="1"/>
          </p:nvPr>
        </p:nvSpPr>
        <p:spPr>
          <a:xfrm>
            <a:off x="612000" y="699542"/>
            <a:ext cx="7920000" cy="388052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699542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203598"/>
            <a:ext cx="4040188" cy="330291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699542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203598"/>
            <a:ext cx="4041775" cy="330291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/>
              <a:t>M. Krupa  /   EM stripline status  /  15/01/2025  /  HF BPM review</a:t>
            </a:r>
            <a:endParaRPr lang="en-GB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15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44935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dirty="0"/>
              <a:t>Slide title – line 1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/>
              <a:t>M. Krupa  /   EM stripline status  /  15/01/2025  /  HF BPM review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11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44935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dirty="0"/>
              <a:t>Slide title – line 1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/>
              <a:t>M. Krupa  /   EM stripline status  /  15/01/2025  /  HF BPM review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g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135000"/>
            <a:ext cx="7920000" cy="3294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/>
              <a:t>M. Krupa  /   EM stripline status  /  15/01/2025  /  HF BPM review</a:t>
            </a:r>
            <a:endParaRPr lang="en-GB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fr-FR"/>
              <a:t>M. Krupa  /   EM stripline status  /  15/01/2025  /  HF BPM review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44935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dirty="0"/>
              <a:t>Slide title – line 1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699542"/>
            <a:ext cx="7920000" cy="388052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 b="1">
                <a:solidFill>
                  <a:schemeClr val="tx2"/>
                </a:solidFill>
              </a:defRPr>
            </a:lvl1pPr>
          </a:lstStyle>
          <a:p>
            <a:r>
              <a:rPr lang="fr-FR"/>
              <a:t>M. Krupa  /   EM stripline status  /  15/01/2025  /  HF BPM review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 b="1">
                <a:solidFill>
                  <a:schemeClr val="bg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tabLst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tabLst>
          <a:tab pos="517525" algn="l"/>
        </a:tabLst>
        <a:defRPr sz="20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 anchor="b"/>
          <a:lstStyle/>
          <a:p>
            <a:r>
              <a:rPr lang="en-GB" dirty="0"/>
              <a:t>EM stripline developments status and plans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dirty="0"/>
              <a:t>Michal Krupa SY-BI-BP</a:t>
            </a:r>
            <a:r>
              <a:rPr lang="en-US" dirty="0"/>
              <a:t> / WP13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pl-PL" dirty="0"/>
              <a:t>HF </a:t>
            </a:r>
            <a:r>
              <a:rPr lang="en-GB" dirty="0"/>
              <a:t>BPM</a:t>
            </a:r>
            <a:r>
              <a:rPr lang="pl-PL" dirty="0"/>
              <a:t> </a:t>
            </a:r>
            <a:r>
              <a:rPr lang="pl-PL" dirty="0" err="1"/>
              <a:t>review</a:t>
            </a:r>
            <a:r>
              <a:rPr lang="pl-PL" dirty="0"/>
              <a:t>, 15/01/2025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93249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310663E-9A1A-2B84-C1E8-4D676F0E13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M. Krupa  /   EM stripline status  /  15/01/2025  /  HF BPM review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0255CE2-5E46-F82A-CEE6-39E128BC46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8C02BE2-BC41-05F6-2F33-7DDD868E98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Proposed strategy and milestones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D401572-1EAC-60FA-6A4C-24D40FD97F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GB" sz="1200" b="1" dirty="0"/>
              <a:t>Study:</a:t>
            </a:r>
          </a:p>
          <a:p>
            <a:pPr lvl="1">
              <a:lnSpc>
                <a:spcPct val="90000"/>
              </a:lnSpc>
            </a:pPr>
            <a:r>
              <a:rPr lang="en-GB" sz="1200" dirty="0"/>
              <a:t>RF measurements of the existing LHC HT BPMs, hybrids and cables [Q1’25]</a:t>
            </a:r>
          </a:p>
          <a:p>
            <a:pPr lvl="1">
              <a:lnSpc>
                <a:spcPct val="90000"/>
              </a:lnSpc>
            </a:pPr>
            <a:r>
              <a:rPr lang="en-GB" sz="1200" dirty="0"/>
              <a:t>Estimation of performance limitation due to each component [Q2’25]</a:t>
            </a:r>
          </a:p>
          <a:p>
            <a:pPr>
              <a:lnSpc>
                <a:spcPct val="90000"/>
              </a:lnSpc>
            </a:pPr>
            <a:r>
              <a:rPr lang="en-GB" sz="1200" b="1" dirty="0"/>
              <a:t>Design:</a:t>
            </a:r>
          </a:p>
          <a:p>
            <a:pPr lvl="1">
              <a:lnSpc>
                <a:spcPct val="90000"/>
              </a:lnSpc>
            </a:pPr>
            <a:r>
              <a:rPr lang="en-GB" sz="1200" dirty="0"/>
              <a:t>Decision on the necessity of the intermediate flange [Q2’25]</a:t>
            </a:r>
          </a:p>
          <a:p>
            <a:pPr lvl="1">
              <a:lnSpc>
                <a:spcPct val="90000"/>
              </a:lnSpc>
            </a:pPr>
            <a:r>
              <a:rPr lang="en-GB" sz="1200" dirty="0"/>
              <a:t>Final BPTQR design + stripline BPW design [Q2-Q4’25]</a:t>
            </a:r>
          </a:p>
          <a:p>
            <a:pPr lvl="1">
              <a:lnSpc>
                <a:spcPct val="90000"/>
              </a:lnSpc>
            </a:pPr>
            <a:r>
              <a:rPr lang="en-GB" sz="1200" dirty="0"/>
              <a:t>Final alignment and support system design [Q3-Q4’25]</a:t>
            </a:r>
          </a:p>
          <a:p>
            <a:pPr lvl="1">
              <a:lnSpc>
                <a:spcPct val="90000"/>
              </a:lnSpc>
            </a:pPr>
            <a:r>
              <a:rPr lang="en-GB" sz="1200" dirty="0"/>
              <a:t>Production of manufacturing drawings [Q1’26]</a:t>
            </a:r>
          </a:p>
          <a:p>
            <a:pPr>
              <a:lnSpc>
                <a:spcPct val="90000"/>
              </a:lnSpc>
            </a:pPr>
            <a:r>
              <a:rPr lang="en-GB" sz="1200" b="1" dirty="0"/>
              <a:t>Production:</a:t>
            </a:r>
          </a:p>
          <a:p>
            <a:pPr lvl="1">
              <a:lnSpc>
                <a:spcPct val="90000"/>
              </a:lnSpc>
            </a:pPr>
            <a:r>
              <a:rPr lang="en-GB" sz="1200" dirty="0"/>
              <a:t>Procurement of RF FTs and SiO2 cables [done]</a:t>
            </a:r>
          </a:p>
          <a:p>
            <a:pPr lvl="1">
              <a:lnSpc>
                <a:spcPct val="90000"/>
              </a:lnSpc>
            </a:pPr>
            <a:r>
              <a:rPr lang="en-GB" sz="1200" dirty="0"/>
              <a:t>Procurement of raw material for BPTQR and stripline BPW [Q1’25]</a:t>
            </a:r>
          </a:p>
          <a:p>
            <a:pPr lvl="1">
              <a:lnSpc>
                <a:spcPct val="90000"/>
              </a:lnSpc>
            </a:pPr>
            <a:r>
              <a:rPr lang="en-GB" sz="1200" dirty="0"/>
              <a:t>Production of two prototype elongated HL-like electrodes [Q2-Q3’25]</a:t>
            </a:r>
          </a:p>
          <a:p>
            <a:pPr lvl="1">
              <a:lnSpc>
                <a:spcPct val="90000"/>
              </a:lnSpc>
            </a:pPr>
            <a:r>
              <a:rPr lang="en-GB" sz="1200" dirty="0"/>
              <a:t>Production of a pre-series alignment platform [Q2’26]</a:t>
            </a:r>
          </a:p>
          <a:p>
            <a:pPr lvl="1">
              <a:lnSpc>
                <a:spcPct val="90000"/>
              </a:lnSpc>
            </a:pPr>
            <a:r>
              <a:rPr lang="en-GB" sz="1200" dirty="0"/>
              <a:t>Production of two pre-series BPTQR + BPW assemblies [Q2’26-Q4’26]</a:t>
            </a:r>
          </a:p>
          <a:p>
            <a:pPr lvl="1">
              <a:lnSpc>
                <a:spcPct val="90000"/>
              </a:lnSpc>
            </a:pPr>
            <a:r>
              <a:rPr lang="en-GB" sz="1200" dirty="0"/>
              <a:t>Series production of alignment platforms, BPTQR’s and BPW’s [Q2’27-Q4’27]</a:t>
            </a:r>
          </a:p>
          <a:p>
            <a:pPr>
              <a:lnSpc>
                <a:spcPct val="90000"/>
              </a:lnSpc>
            </a:pPr>
            <a:r>
              <a:rPr lang="en-GB" sz="1200" b="1" dirty="0"/>
              <a:t>Testing:</a:t>
            </a:r>
          </a:p>
          <a:p>
            <a:pPr lvl="1">
              <a:lnSpc>
                <a:spcPct val="90000"/>
              </a:lnSpc>
            </a:pPr>
            <a:r>
              <a:rPr lang="en-GB" sz="1200" dirty="0"/>
              <a:t>Metrology and lab RF measurements of prototype electrodes [Q3-Q4’25]</a:t>
            </a:r>
          </a:p>
          <a:p>
            <a:pPr lvl="1">
              <a:lnSpc>
                <a:spcPct val="90000"/>
              </a:lnSpc>
            </a:pPr>
            <a:r>
              <a:rPr lang="en-GB" sz="1200" dirty="0"/>
              <a:t>Alignment tests with the pre-series alignment platform and pick-ups [Q4’26-Q1’27]</a:t>
            </a:r>
          </a:p>
          <a:p>
            <a:pPr lvl="1">
              <a:lnSpc>
                <a:spcPct val="90000"/>
              </a:lnSpc>
            </a:pPr>
            <a:r>
              <a:rPr lang="en-GB" sz="1200" dirty="0"/>
              <a:t>Lab RF measurements (and at CLEAR?) of pre-series BPTQR’s and BPW’s [Q1’27]</a:t>
            </a:r>
          </a:p>
        </p:txBody>
      </p:sp>
      <p:sp>
        <p:nvSpPr>
          <p:cNvPr id="6" name="Right Brace 5">
            <a:extLst>
              <a:ext uri="{FF2B5EF4-FFF2-40B4-BE49-F238E27FC236}">
                <a16:creationId xmlns:a16="http://schemas.microsoft.com/office/drawing/2014/main" id="{8B3CD623-9A5E-5B4D-3E73-F8CBD344EA7B}"/>
              </a:ext>
            </a:extLst>
          </p:cNvPr>
          <p:cNvSpPr/>
          <p:nvPr/>
        </p:nvSpPr>
        <p:spPr>
          <a:xfrm>
            <a:off x="6516216" y="915566"/>
            <a:ext cx="216024" cy="360040"/>
          </a:xfrm>
          <a:prstGeom prst="rightBrac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32B468-AD76-A35D-EF8B-AA900ED0F539}"/>
              </a:ext>
            </a:extLst>
          </p:cNvPr>
          <p:cNvSpPr txBox="1"/>
          <p:nvPr/>
        </p:nvSpPr>
        <p:spPr>
          <a:xfrm>
            <a:off x="6737099" y="964411"/>
            <a:ext cx="19497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C00000"/>
                </a:solidFill>
              </a:rPr>
              <a:t>Giusy Passarelli [DOCT]</a:t>
            </a:r>
            <a:endParaRPr lang="en-GB" sz="1200" b="1" dirty="0">
              <a:solidFill>
                <a:srgbClr val="C00000"/>
              </a:solidFill>
            </a:endParaRPr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B3AD9ED2-45DC-F429-9F30-611E22368870}"/>
              </a:ext>
            </a:extLst>
          </p:cNvPr>
          <p:cNvSpPr/>
          <p:nvPr/>
        </p:nvSpPr>
        <p:spPr>
          <a:xfrm>
            <a:off x="5364088" y="1530786"/>
            <a:ext cx="216024" cy="536907"/>
          </a:xfrm>
          <a:prstGeom prst="rightBrac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974924F-CD78-0664-7D73-52D7C51F79B6}"/>
              </a:ext>
            </a:extLst>
          </p:cNvPr>
          <p:cNvSpPr txBox="1"/>
          <p:nvPr/>
        </p:nvSpPr>
        <p:spPr>
          <a:xfrm>
            <a:off x="5584971" y="1667943"/>
            <a:ext cx="1763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C00000"/>
                </a:solidFill>
              </a:rPr>
              <a:t>Loann Havart [TECH]</a:t>
            </a:r>
            <a:endParaRPr lang="en-GB" sz="1200" b="1" dirty="0">
              <a:solidFill>
                <a:srgbClr val="C0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F50B4EC-4812-CF58-341C-95083D919F7F}"/>
              </a:ext>
            </a:extLst>
          </p:cNvPr>
          <p:cNvSpPr txBox="1"/>
          <p:nvPr/>
        </p:nvSpPr>
        <p:spPr>
          <a:xfrm>
            <a:off x="4689432" y="2042159"/>
            <a:ext cx="23744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C00000"/>
                </a:solidFill>
              </a:rPr>
              <a:t>EN-MME job already opened</a:t>
            </a:r>
            <a:endParaRPr lang="en-GB" sz="1200" b="1" dirty="0">
              <a:solidFill>
                <a:srgbClr val="C00000"/>
              </a:solidFill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EC68DAB-A873-10C8-CAB4-EC5D2125EB0B}"/>
              </a:ext>
            </a:extLst>
          </p:cNvPr>
          <p:cNvCxnSpPr>
            <a:cxnSpLocks/>
            <a:stCxn id="10" idx="1"/>
          </p:cNvCxnSpPr>
          <p:nvPr/>
        </p:nvCxnSpPr>
        <p:spPr>
          <a:xfrm flipH="1" flipV="1">
            <a:off x="4401400" y="2180658"/>
            <a:ext cx="288032" cy="1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ight Brace 13">
            <a:extLst>
              <a:ext uri="{FF2B5EF4-FFF2-40B4-BE49-F238E27FC236}">
                <a16:creationId xmlns:a16="http://schemas.microsoft.com/office/drawing/2014/main" id="{CC62C299-6829-A2CF-6F40-57CDB1C6EC6B}"/>
              </a:ext>
            </a:extLst>
          </p:cNvPr>
          <p:cNvSpPr/>
          <p:nvPr/>
        </p:nvSpPr>
        <p:spPr>
          <a:xfrm>
            <a:off x="6511357" y="2715766"/>
            <a:ext cx="216024" cy="952282"/>
          </a:xfrm>
          <a:prstGeom prst="rightBrac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784CE00-F8A1-1816-C0D8-9F94B7AF6BAD}"/>
              </a:ext>
            </a:extLst>
          </p:cNvPr>
          <p:cNvSpPr txBox="1"/>
          <p:nvPr/>
        </p:nvSpPr>
        <p:spPr>
          <a:xfrm>
            <a:off x="6732240" y="3058487"/>
            <a:ext cx="20939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C00000"/>
                </a:solidFill>
              </a:rPr>
              <a:t>EN-MME or external, TBC</a:t>
            </a:r>
            <a:endParaRPr lang="en-GB" sz="1200" b="1" dirty="0">
              <a:solidFill>
                <a:srgbClr val="C00000"/>
              </a:solidFill>
            </a:endParaRPr>
          </a:p>
        </p:txBody>
      </p:sp>
      <p:sp>
        <p:nvSpPr>
          <p:cNvPr id="16" name="Right Brace 15">
            <a:extLst>
              <a:ext uri="{FF2B5EF4-FFF2-40B4-BE49-F238E27FC236}">
                <a16:creationId xmlns:a16="http://schemas.microsoft.com/office/drawing/2014/main" id="{1065C2AE-B0D5-B571-D54B-1436FAE913A4}"/>
              </a:ext>
            </a:extLst>
          </p:cNvPr>
          <p:cNvSpPr/>
          <p:nvPr/>
        </p:nvSpPr>
        <p:spPr>
          <a:xfrm>
            <a:off x="6943405" y="3927482"/>
            <a:ext cx="216024" cy="516476"/>
          </a:xfrm>
          <a:prstGeom prst="rightBrac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A344837-32F6-3257-CB8D-FEAFA59F9F95}"/>
              </a:ext>
            </a:extLst>
          </p:cNvPr>
          <p:cNvSpPr txBox="1"/>
          <p:nvPr/>
        </p:nvSpPr>
        <p:spPr>
          <a:xfrm>
            <a:off x="7176066" y="4047350"/>
            <a:ext cx="5709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C00000"/>
                </a:solidFill>
              </a:rPr>
              <a:t>SY-BI</a:t>
            </a:r>
            <a:endParaRPr lang="en-GB" sz="1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0413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3314E7-B487-4358-6A20-03AC88D164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Thank you for your attention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7F9ABD5-612A-6EAB-FE27-9200FF124F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M. Krupa  /   EM stripline status  /  15/01/2025  /  HF BPM review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03B6D-A05F-A82B-04BF-C8DB6E8348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330E824-2DA8-585E-9C3C-0A6A734EEFC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07893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51EA8F8-9F45-8F79-2975-D8B03B78ED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M. Krupa  /   EM stripline status  /  15/01/2025  /  HF BPM review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8CA8F40-0EDA-1059-25F2-12ABEAA1EA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9C3B1AC-8E64-9C2A-3B39-F32B464C9A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Stripline BPMs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423B16A-BEA8-8BC2-B086-BDC201C44A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2762512"/>
            <a:ext cx="4364430" cy="1817551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Long electrodes with a connector on each end</a:t>
            </a:r>
          </a:p>
          <a:p>
            <a:pPr lvl="1"/>
            <a:r>
              <a:rPr lang="en-US" dirty="0"/>
              <a:t>For head-tail (HT): one end for signal generation, the other end loaded with 50 </a:t>
            </a:r>
            <a:r>
              <a:rPr lang="el-GR" dirty="0"/>
              <a:t>Ω</a:t>
            </a:r>
            <a:endParaRPr lang="en-US" dirty="0"/>
          </a:p>
          <a:p>
            <a:r>
              <a:rPr lang="en-US" dirty="0"/>
              <a:t>Current HT – elongated version of the standard LHC stripline BPM</a:t>
            </a:r>
          </a:p>
          <a:p>
            <a:endParaRPr lang="en-GB" dirty="0"/>
          </a:p>
        </p:txBody>
      </p:sp>
      <p:pic>
        <p:nvPicPr>
          <p:cNvPr id="8" name="Picture 7" descr="A machine with yellow pipes&#10;&#10;Description automatically generated with medium confidence">
            <a:extLst>
              <a:ext uri="{FF2B5EF4-FFF2-40B4-BE49-F238E27FC236}">
                <a16:creationId xmlns:a16="http://schemas.microsoft.com/office/drawing/2014/main" id="{3F185384-6B84-10CD-36C2-9CFA132D7F2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9200" t="15441" r="19201" b="6801"/>
          <a:stretch/>
        </p:blipFill>
        <p:spPr>
          <a:xfrm rot="5400000">
            <a:off x="5240991" y="1415004"/>
            <a:ext cx="3991933" cy="244959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26FE501-20C8-16D1-4BAC-66D3EC52F1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7664" y="771550"/>
            <a:ext cx="4064563" cy="1944216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26F481C-7B9B-0128-DC95-459EE6F22AD6}"/>
              </a:ext>
            </a:extLst>
          </p:cNvPr>
          <p:cNvCxnSpPr>
            <a:cxnSpLocks/>
          </p:cNvCxnSpPr>
          <p:nvPr/>
        </p:nvCxnSpPr>
        <p:spPr>
          <a:xfrm flipH="1">
            <a:off x="7884368" y="934794"/>
            <a:ext cx="709797" cy="628844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4E75497-0D18-A3E6-6605-49FE303ED9B2}"/>
              </a:ext>
            </a:extLst>
          </p:cNvPr>
          <p:cNvSpPr txBox="1"/>
          <p:nvPr/>
        </p:nvSpPr>
        <p:spPr>
          <a:xfrm>
            <a:off x="8582129" y="772711"/>
            <a:ext cx="88641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>
                <a:solidFill>
                  <a:srgbClr val="C00000"/>
                </a:solidFill>
              </a:rPr>
              <a:t>50 </a:t>
            </a:r>
            <a:r>
              <a:rPr lang="el-GR" sz="1100" b="1" dirty="0">
                <a:solidFill>
                  <a:srgbClr val="C00000"/>
                </a:solidFill>
              </a:rPr>
              <a:t>Ω</a:t>
            </a:r>
            <a:endParaRPr lang="en-US" sz="1100" b="1" dirty="0">
              <a:solidFill>
                <a:srgbClr val="C00000"/>
              </a:solidFill>
            </a:endParaRPr>
          </a:p>
          <a:p>
            <a:r>
              <a:rPr lang="en-US" sz="1100" b="1" dirty="0">
                <a:solidFill>
                  <a:srgbClr val="C00000"/>
                </a:solidFill>
              </a:rPr>
              <a:t>load</a:t>
            </a:r>
            <a:endParaRPr lang="en-GB" sz="1100" b="1" dirty="0">
              <a:solidFill>
                <a:srgbClr val="C00000"/>
              </a:solidFill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5BBADDB-65E0-4F4F-B8F3-4C5BC825518B}"/>
              </a:ext>
            </a:extLst>
          </p:cNvPr>
          <p:cNvCxnSpPr>
            <a:cxnSpLocks/>
          </p:cNvCxnSpPr>
          <p:nvPr/>
        </p:nvCxnSpPr>
        <p:spPr>
          <a:xfrm>
            <a:off x="5804520" y="875309"/>
            <a:ext cx="788846" cy="688329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21B39F15-56A6-02E0-D906-A48956C788F2}"/>
              </a:ext>
            </a:extLst>
          </p:cNvPr>
          <p:cNvSpPr txBox="1"/>
          <p:nvPr/>
        </p:nvSpPr>
        <p:spPr>
          <a:xfrm>
            <a:off x="4930141" y="627534"/>
            <a:ext cx="88641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b="1" dirty="0">
                <a:solidFill>
                  <a:srgbClr val="C00000"/>
                </a:solidFill>
              </a:rPr>
              <a:t>Signal output</a:t>
            </a:r>
            <a:endParaRPr lang="en-GB" sz="1100" b="1" dirty="0">
              <a:solidFill>
                <a:srgbClr val="C00000"/>
              </a:solidFill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C322628-1025-551A-168E-FE9C39A075E6}"/>
              </a:ext>
            </a:extLst>
          </p:cNvPr>
          <p:cNvCxnSpPr>
            <a:cxnSpLocks/>
          </p:cNvCxnSpPr>
          <p:nvPr/>
        </p:nvCxnSpPr>
        <p:spPr>
          <a:xfrm>
            <a:off x="5652120" y="2293657"/>
            <a:ext cx="792088" cy="346144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760F18AA-6402-6FF0-85F6-02D5835C8986}"/>
              </a:ext>
            </a:extLst>
          </p:cNvPr>
          <p:cNvSpPr txBox="1"/>
          <p:nvPr/>
        </p:nvSpPr>
        <p:spPr>
          <a:xfrm>
            <a:off x="4765705" y="2073190"/>
            <a:ext cx="88641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b="1" dirty="0">
                <a:solidFill>
                  <a:srgbClr val="C00000"/>
                </a:solidFill>
              </a:rPr>
              <a:t>SiO2 cables</a:t>
            </a:r>
            <a:endParaRPr lang="en-GB" sz="1100" b="1" dirty="0">
              <a:solidFill>
                <a:srgbClr val="C00000"/>
              </a:solidFill>
            </a:endParaRP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71272CCF-73C4-9012-C4EE-E42A247DCB9A}"/>
              </a:ext>
            </a:extLst>
          </p:cNvPr>
          <p:cNvCxnSpPr>
            <a:cxnSpLocks/>
          </p:cNvCxnSpPr>
          <p:nvPr/>
        </p:nvCxnSpPr>
        <p:spPr>
          <a:xfrm flipV="1">
            <a:off x="5816556" y="3674424"/>
            <a:ext cx="1131708" cy="355499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44FE68F6-8960-14BA-B83D-76828636C9A7}"/>
              </a:ext>
            </a:extLst>
          </p:cNvPr>
          <p:cNvSpPr txBox="1"/>
          <p:nvPr/>
        </p:nvSpPr>
        <p:spPr>
          <a:xfrm>
            <a:off x="4975990" y="3900978"/>
            <a:ext cx="88641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b="1" dirty="0">
                <a:solidFill>
                  <a:srgbClr val="C00000"/>
                </a:solidFill>
              </a:rPr>
              <a:t>RF hybrid</a:t>
            </a:r>
            <a:endParaRPr lang="en-GB" sz="1100" b="1" dirty="0">
              <a:solidFill>
                <a:srgbClr val="C00000"/>
              </a:solidFill>
            </a:endParaRP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416AF50B-F0C4-C6D4-BA74-4A3BB07D6AAD}"/>
              </a:ext>
            </a:extLst>
          </p:cNvPr>
          <p:cNvCxnSpPr>
            <a:cxnSpLocks/>
            <a:stCxn id="31" idx="1"/>
          </p:cNvCxnSpPr>
          <p:nvPr/>
        </p:nvCxnSpPr>
        <p:spPr>
          <a:xfrm flipH="1">
            <a:off x="8100392" y="2639801"/>
            <a:ext cx="481737" cy="901958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CF80F16D-8126-DA23-479B-2685641588A9}"/>
              </a:ext>
            </a:extLst>
          </p:cNvPr>
          <p:cNvSpPr txBox="1"/>
          <p:nvPr/>
        </p:nvSpPr>
        <p:spPr>
          <a:xfrm>
            <a:off x="8582129" y="2255080"/>
            <a:ext cx="60546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C00000"/>
                </a:solidFill>
              </a:rPr>
              <a:t>Long coax to a scope</a:t>
            </a:r>
            <a:endParaRPr lang="en-GB" sz="1100" b="1" dirty="0">
              <a:solidFill>
                <a:srgbClr val="C00000"/>
              </a:solidFill>
            </a:endParaRP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035E5748-9C6E-8087-B868-DA1A4B71B0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8227" y="1087274"/>
            <a:ext cx="1297429" cy="1412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00966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78CA68D-84C4-B9AE-FE41-573C22660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M. Krupa  /   EM stripline status  /  15/01/2025  /  HF BPM review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556DEA6-5136-395E-6740-417DF7F073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B181F7E-34F9-49CB-FE40-43CECFCE5D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Stripline BPM for intra-bunch measurements</a:t>
            </a:r>
            <a:endParaRPr lang="en-GB" sz="2000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3B675A8-949D-B490-97F8-D2EB6029AD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999" y="699542"/>
            <a:ext cx="4241725" cy="3880521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Perfect stripline generates an electric signal which is a replica of the bunch current (+ reflection) which is modulated by the intra-bunch position</a:t>
            </a:r>
          </a:p>
          <a:p>
            <a:pPr lvl="1"/>
            <a:r>
              <a:rPr lang="en-US" dirty="0"/>
              <a:t>Commonly used at CERN and other facilities as an HT monitor</a:t>
            </a:r>
          </a:p>
          <a:p>
            <a:pPr lvl="1"/>
            <a:r>
              <a:rPr lang="en-US" dirty="0"/>
              <a:t>Gating on the positive signal only for HT measurements</a:t>
            </a:r>
          </a:p>
          <a:p>
            <a:pPr lvl="1"/>
            <a:r>
              <a:rPr lang="en-US" dirty="0"/>
              <a:t>“Standard” electrode length to resolve LHC bunches – 400 mm</a:t>
            </a:r>
          </a:p>
          <a:p>
            <a:r>
              <a:rPr lang="en-US" dirty="0"/>
              <a:t>In real (imperfect) world the signal is distorted due to the electrode impedance variations, and other reflections and BW limitations in cables and electronics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76914B9E-2242-7B64-E8AB-182214B1D001}"/>
              </a:ext>
            </a:extLst>
          </p:cNvPr>
          <p:cNvGrpSpPr/>
          <p:nvPr/>
        </p:nvGrpSpPr>
        <p:grpSpPr>
          <a:xfrm>
            <a:off x="4932040" y="506144"/>
            <a:ext cx="4185264" cy="3044703"/>
            <a:chOff x="4932040" y="487832"/>
            <a:chExt cx="4185264" cy="3044703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614225ED-95DA-FA2A-CFA0-108B4D7CFD5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932040" y="1059582"/>
              <a:ext cx="3537785" cy="1934597"/>
            </a:xfrm>
            <a:prstGeom prst="rect">
              <a:avLst/>
            </a:prstGeom>
          </p:spPr>
        </p:pic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6CD339CC-5DF3-03D8-31DF-BE346D6A3EB7}"/>
                </a:ext>
              </a:extLst>
            </p:cNvPr>
            <p:cNvCxnSpPr>
              <a:cxnSpLocks/>
            </p:cNvCxnSpPr>
            <p:nvPr/>
          </p:nvCxnSpPr>
          <p:spPr>
            <a:xfrm>
              <a:off x="6876256" y="915566"/>
              <a:ext cx="432048" cy="576064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970E3A0-F9FD-172C-1146-817155E526AE}"/>
                </a:ext>
              </a:extLst>
            </p:cNvPr>
            <p:cNvSpPr txBox="1"/>
            <p:nvPr/>
          </p:nvSpPr>
          <p:spPr>
            <a:xfrm>
              <a:off x="5364089" y="487832"/>
              <a:ext cx="306166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b="1" dirty="0">
                  <a:solidFill>
                    <a:srgbClr val="C00000"/>
                  </a:solidFill>
                </a:rPr>
                <a:t>The same longitudinal profile</a:t>
              </a:r>
            </a:p>
            <a:p>
              <a:pPr algn="ctr"/>
              <a:r>
                <a:rPr lang="en-GB" sz="1100" b="1" dirty="0">
                  <a:solidFill>
                    <a:srgbClr val="C00000"/>
                  </a:solidFill>
                </a:rPr>
                <a:t>as the bunch (for an on-axis bunch)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3054DFAA-656F-0459-4718-882544111444}"/>
                </a:ext>
              </a:extLst>
            </p:cNvPr>
            <p:cNvSpPr txBox="1"/>
            <p:nvPr/>
          </p:nvSpPr>
          <p:spPr>
            <a:xfrm>
              <a:off x="8109632" y="699542"/>
              <a:ext cx="100767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b="1" dirty="0">
                  <a:solidFill>
                    <a:srgbClr val="C00000"/>
                  </a:solidFill>
                </a:rPr>
                <a:t>Mirrored</a:t>
              </a:r>
              <a:br>
                <a:rPr lang="en-GB" sz="1100" b="1" dirty="0">
                  <a:solidFill>
                    <a:srgbClr val="C00000"/>
                  </a:solidFill>
                </a:rPr>
              </a:br>
              <a:r>
                <a:rPr lang="en-GB" sz="1100" b="1" dirty="0">
                  <a:solidFill>
                    <a:srgbClr val="C00000"/>
                  </a:solidFill>
                </a:rPr>
                <a:t>reflection</a:t>
              </a: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7C20EFEE-C57C-D5FB-75E0-CBC4D1DBC883}"/>
                </a:ext>
              </a:extLst>
            </p:cNvPr>
            <p:cNvCxnSpPr>
              <a:cxnSpLocks/>
              <a:stCxn id="13" idx="2"/>
            </p:cNvCxnSpPr>
            <p:nvPr/>
          </p:nvCxnSpPr>
          <p:spPr>
            <a:xfrm flipH="1">
              <a:off x="7884368" y="1130429"/>
              <a:ext cx="729100" cy="1081281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DCC505AC-CFC7-9239-49A9-F4CAD072AEA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386618" y="1491630"/>
              <a:ext cx="0" cy="1656184"/>
            </a:xfrm>
            <a:prstGeom prst="line">
              <a:avLst/>
            </a:prstGeom>
            <a:ln>
              <a:prstDash val="sysDot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37B9C01-986B-8B44-E1AB-177B576ABF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783133" y="2715766"/>
              <a:ext cx="0" cy="432048"/>
            </a:xfrm>
            <a:prstGeom prst="line">
              <a:avLst/>
            </a:prstGeom>
            <a:ln>
              <a:prstDash val="sysDot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9EEE9856-ABBE-9151-3D9E-95F9A681ADDD}"/>
                </a:ext>
              </a:extLst>
            </p:cNvPr>
            <p:cNvCxnSpPr>
              <a:cxnSpLocks/>
            </p:cNvCxnSpPr>
            <p:nvPr/>
          </p:nvCxnSpPr>
          <p:spPr>
            <a:xfrm>
              <a:off x="7386618" y="3085265"/>
              <a:ext cx="396515" cy="0"/>
            </a:xfrm>
            <a:prstGeom prst="straightConnector1">
              <a:avLst/>
            </a:prstGeom>
            <a:ln w="28575">
              <a:solidFill>
                <a:srgbClr val="C00000"/>
              </a:solidFill>
              <a:headEnd type="triangle" w="med" len="med"/>
              <a:tailEnd type="triangle" w="med" len="med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C448DC88-8ADF-F1F8-6704-45744085ADA2}"/>
                </a:ext>
              </a:extLst>
            </p:cNvPr>
            <p:cNvSpPr txBox="1"/>
            <p:nvPr/>
          </p:nvSpPr>
          <p:spPr>
            <a:xfrm>
              <a:off x="6506976" y="3147814"/>
              <a:ext cx="2169480" cy="3847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b="1" dirty="0">
                  <a:solidFill>
                    <a:srgbClr val="C00000"/>
                  </a:solidFill>
                </a:rPr>
                <a:t>Time delay</a:t>
              </a:r>
              <a:br>
                <a:rPr lang="en-GB" sz="1100" b="1" dirty="0">
                  <a:solidFill>
                    <a:srgbClr val="C00000"/>
                  </a:solidFill>
                </a:rPr>
              </a:br>
              <a:r>
                <a:rPr lang="en-GB" sz="800" b="1" dirty="0">
                  <a:solidFill>
                    <a:srgbClr val="C00000"/>
                  </a:solidFill>
                </a:rPr>
                <a:t>2 x electrode length / speed of light</a:t>
              </a:r>
              <a:endParaRPr lang="en-GB" sz="1100" b="1" dirty="0">
                <a:solidFill>
                  <a:srgbClr val="C00000"/>
                </a:solidFill>
              </a:endParaRPr>
            </a:p>
          </p:txBody>
        </p:sp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0774BDB5-5A56-C957-4C7E-4DE3CC81B2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5048155" y="3602742"/>
            <a:ext cx="3537785" cy="1164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3195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5B6E63F-FFBB-E7EE-B5D5-47A7969802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M. Krupa  /   EM stripline status  /  15/01/2025  /  HF BPM review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88BF409-2F31-3F9B-3BD6-97FC2F5DE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3908899-9FDC-469E-F95C-7D2EECC3C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Can we reuse the existing LHC HT BPM design?</a:t>
            </a:r>
            <a:endParaRPr lang="en-GB" sz="2400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18920F3-5B66-FA96-579F-0BBA738463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699543"/>
            <a:ext cx="3576033" cy="3672407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End flanges, aperture, body length, electrode length are appropriate for the HL-LHC BPW</a:t>
            </a:r>
          </a:p>
          <a:p>
            <a:r>
              <a:rPr lang="en-GB" dirty="0"/>
              <a:t>Three issues:</a:t>
            </a:r>
          </a:p>
          <a:p>
            <a:pPr lvl="1"/>
            <a:r>
              <a:rPr lang="en-GB" dirty="0"/>
              <a:t>Currently used LHC HT BPMs are single plane only – design update would be needed to accommodate the request for a double-plane BPW</a:t>
            </a:r>
          </a:p>
          <a:p>
            <a:pPr lvl="1"/>
            <a:r>
              <a:rPr lang="en-GB" dirty="0"/>
              <a:t>Non-optimal electrode design: very complex mechanical connection to the BPM body and poor impedance control</a:t>
            </a:r>
          </a:p>
          <a:p>
            <a:pPr lvl="1"/>
            <a:r>
              <a:rPr lang="en-GB" dirty="0"/>
              <a:t>Limited availability of spare FTs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86228FF-66F5-524B-C645-CF7A4C1A625B}"/>
              </a:ext>
            </a:extLst>
          </p:cNvPr>
          <p:cNvGrpSpPr/>
          <p:nvPr/>
        </p:nvGrpSpPr>
        <p:grpSpPr>
          <a:xfrm>
            <a:off x="4283968" y="2355726"/>
            <a:ext cx="4199737" cy="2326186"/>
            <a:chOff x="467544" y="704400"/>
            <a:chExt cx="4199737" cy="2326186"/>
          </a:xfrm>
        </p:grpSpPr>
        <p:pic>
          <p:nvPicPr>
            <p:cNvPr id="7" name="Picture 2">
              <a:extLst>
                <a:ext uri="{FF2B5EF4-FFF2-40B4-BE49-F238E27FC236}">
                  <a16:creationId xmlns:a16="http://schemas.microsoft.com/office/drawing/2014/main" id="{C06E0777-D6CA-A9CB-C805-B3E0B2E201C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544" y="704400"/>
              <a:ext cx="4199737" cy="1800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6DDEB323-4120-D41C-E5F5-5BE91AE039F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20261" y="1747453"/>
              <a:ext cx="2270956" cy="0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3BF06ADD-466B-DE70-CD0F-A7CB257892B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5523" y="1747453"/>
              <a:ext cx="741398" cy="0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1CD4878-2267-1279-A19A-4F102413E710}"/>
                </a:ext>
              </a:extLst>
            </p:cNvPr>
            <p:cNvSpPr txBox="1"/>
            <p:nvPr/>
          </p:nvSpPr>
          <p:spPr>
            <a:xfrm>
              <a:off x="2474741" y="1750844"/>
              <a:ext cx="961995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300" b="1" dirty="0" err="1">
                  <a:solidFill>
                    <a:srgbClr val="C00000"/>
                  </a:solidFill>
                </a:rPr>
                <a:t>Electrode</a:t>
              </a:r>
              <a:endParaRPr lang="en-GB" sz="1300" b="1" dirty="0">
                <a:solidFill>
                  <a:srgbClr val="C00000"/>
                </a:solidFill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852966C8-C3F0-6C1F-9F58-FDBFC8F8CE4D}"/>
                </a:ext>
              </a:extLst>
            </p:cNvPr>
            <p:cNvSpPr txBox="1"/>
            <p:nvPr/>
          </p:nvSpPr>
          <p:spPr>
            <a:xfrm>
              <a:off x="724137" y="1754019"/>
              <a:ext cx="702784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b="1" dirty="0">
                  <a:solidFill>
                    <a:srgbClr val="C00000"/>
                  </a:solidFill>
                </a:rPr>
                <a:t>FT</a:t>
              </a:r>
              <a:endParaRPr lang="en-GB" sz="1300" b="1" dirty="0">
                <a:solidFill>
                  <a:srgbClr val="C00000"/>
                </a:solidFill>
              </a:endParaRP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7815721F-E72C-2708-BC28-4EB953C99F61}"/>
                </a:ext>
              </a:extLst>
            </p:cNvPr>
            <p:cNvCxnSpPr>
              <a:cxnSpLocks/>
              <a:stCxn id="13" idx="2"/>
            </p:cNvCxnSpPr>
            <p:nvPr/>
          </p:nvCxnSpPr>
          <p:spPr>
            <a:xfrm>
              <a:off x="1465542" y="1035885"/>
              <a:ext cx="354719" cy="318751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639C5E2-CB73-8D16-97C0-577B1AFF2D0A}"/>
                </a:ext>
              </a:extLst>
            </p:cNvPr>
            <p:cNvSpPr txBox="1"/>
            <p:nvPr/>
          </p:nvSpPr>
          <p:spPr>
            <a:xfrm>
              <a:off x="709566" y="774275"/>
              <a:ext cx="151195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1" dirty="0">
                  <a:solidFill>
                    <a:srgbClr val="C00000"/>
                  </a:solidFill>
                </a:rPr>
                <a:t>Further improved </a:t>
              </a:r>
              <a:endParaRPr lang="en-GB" sz="1100" b="1" dirty="0">
                <a:solidFill>
                  <a:srgbClr val="C00000"/>
                </a:solidFill>
              </a:endParaRP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A96DFDBD-A4F0-6455-E65A-24C9444ED9D1}"/>
                </a:ext>
              </a:extLst>
            </p:cNvPr>
            <p:cNvCxnSpPr>
              <a:cxnSpLocks/>
              <a:stCxn id="13" idx="2"/>
            </p:cNvCxnSpPr>
            <p:nvPr/>
          </p:nvCxnSpPr>
          <p:spPr>
            <a:xfrm flipH="1">
              <a:off x="1282905" y="1035885"/>
              <a:ext cx="182637" cy="253375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8273E82-336A-40AF-AD02-239D5F16BD4A}"/>
                </a:ext>
              </a:extLst>
            </p:cNvPr>
            <p:cNvSpPr txBox="1"/>
            <p:nvPr/>
          </p:nvSpPr>
          <p:spPr>
            <a:xfrm>
              <a:off x="599139" y="2430422"/>
              <a:ext cx="4055280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TDR up to 20 GHz</a:t>
              </a:r>
            </a:p>
            <a:p>
              <a:r>
                <a:rPr lang="en-US" sz="1100" dirty="0"/>
                <a:t>Change of N connector grade and pin dimensions to compensate for decrease of ε during thermal treatment</a:t>
              </a:r>
              <a:endParaRPr lang="en-GB" sz="1100" dirty="0"/>
            </a:p>
          </p:txBody>
        </p: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2CD6905D-5B7D-AE65-2366-31455C2236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5326" y="699543"/>
            <a:ext cx="2017822" cy="126383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A0E8C84-4765-19D7-A69F-7686EEACCC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17152" y="694638"/>
            <a:ext cx="1734410" cy="1273809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4B9888A6-D57C-592B-2C9A-B93F0F4ED21F}"/>
              </a:ext>
            </a:extLst>
          </p:cNvPr>
          <p:cNvSpPr txBox="1"/>
          <p:nvPr/>
        </p:nvSpPr>
        <p:spPr>
          <a:xfrm>
            <a:off x="4517152" y="2006981"/>
            <a:ext cx="173441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LHC stripline</a:t>
            </a:r>
            <a:endParaRPr lang="en-GB" sz="11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8417ABF-55B5-58BC-9EA6-53620806E071}"/>
              </a:ext>
            </a:extLst>
          </p:cNvPr>
          <p:cNvSpPr txBox="1"/>
          <p:nvPr/>
        </p:nvSpPr>
        <p:spPr>
          <a:xfrm>
            <a:off x="6454633" y="2003806"/>
            <a:ext cx="173441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HL-LHC stripline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35662696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94AD003-328D-B00E-31A2-D1FADB9E14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M. Krupa  /   EM stripline status  /  15/01/2025  /  HF BPM review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9769960-16D0-F7D6-9242-29169CAC3B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50E88FD-6B81-6456-A32C-21696032A3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Elongated HL-like stripline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C924719-24F8-E22F-36FB-EE6B852545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699542"/>
            <a:ext cx="5328152" cy="2232247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Same approach as the LHC HT pick-ups: use the latest stripline BPM design but make the electrode longer (400 mm)</a:t>
            </a:r>
          </a:p>
          <a:p>
            <a:pPr lvl="1"/>
            <a:r>
              <a:rPr lang="en-US" dirty="0"/>
              <a:t>Electrode and feedthroughs already optimized for  6 GHz BW, measured up to 20 - 26.5 GHz</a:t>
            </a:r>
          </a:p>
          <a:p>
            <a:pPr lvl="1"/>
            <a:r>
              <a:rPr lang="en-US" dirty="0"/>
              <a:t>Machining techniques already developed and demonstrated</a:t>
            </a:r>
          </a:p>
          <a:p>
            <a:pPr lvl="1"/>
            <a:r>
              <a:rPr lang="en-US" dirty="0"/>
              <a:t>Good reproducibility achieved after a few design iterations</a:t>
            </a:r>
          </a:p>
          <a:p>
            <a:pPr lvl="1"/>
            <a:r>
              <a:rPr lang="en-US" dirty="0"/>
              <a:t>The same approach is used for the BPTQR</a:t>
            </a:r>
            <a:endParaRPr lang="en-GB" dirty="0"/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CC49F7D-3ACD-BAE8-FE0C-AD69291806A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3925" r="14218"/>
          <a:stretch/>
        </p:blipFill>
        <p:spPr>
          <a:xfrm>
            <a:off x="167295" y="3147814"/>
            <a:ext cx="8497993" cy="144221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052E03C-5FFE-A616-E374-72B3D841F3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6589" y="555526"/>
            <a:ext cx="2454647" cy="1362286"/>
          </a:xfrm>
          <a:prstGeom prst="rect">
            <a:avLst/>
          </a:prstGeom>
        </p:spPr>
      </p:pic>
      <p:pic>
        <p:nvPicPr>
          <p:cNvPr id="10" name="Picture 9" descr="A group of metal objects&#10;&#10;Description automatically generated">
            <a:extLst>
              <a:ext uri="{FF2B5EF4-FFF2-40B4-BE49-F238E27FC236}">
                <a16:creationId xmlns:a16="http://schemas.microsoft.com/office/drawing/2014/main" id="{33E708EF-6E28-EE94-F556-0E5A90401A3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423" t="9492" b="18973"/>
          <a:stretch/>
        </p:blipFill>
        <p:spPr>
          <a:xfrm>
            <a:off x="6246589" y="1971384"/>
            <a:ext cx="2454647" cy="1392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45442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9BB07ED-B127-0E9A-311C-EECB860058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M. Krupa  /   EM stripline status  /  15/01/2025  /  HF BPM review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EF39A98-7BAE-D22C-AE82-657CF98E9F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013BD2C-F086-FC8B-81B7-2C17F9658A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Signal levels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BF327CE-E303-66BC-FB5D-D2B2545EE4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699542"/>
            <a:ext cx="3527952" cy="3880521"/>
          </a:xfrm>
        </p:spPr>
        <p:txBody>
          <a:bodyPr/>
          <a:lstStyle/>
          <a:p>
            <a:r>
              <a:rPr lang="en-US" dirty="0"/>
              <a:t>Stripline BPMs generate high-amplitude signals exceeding 100 </a:t>
            </a:r>
            <a:r>
              <a:rPr lang="en-US" dirty="0" err="1"/>
              <a:t>Vpp</a:t>
            </a:r>
            <a:r>
              <a:rPr lang="en-US" dirty="0"/>
              <a:t> in the LHC</a:t>
            </a:r>
          </a:p>
          <a:p>
            <a:r>
              <a:rPr lang="en-US" dirty="0"/>
              <a:t>~ 15 W per BPM output with full beam</a:t>
            </a:r>
          </a:p>
          <a:p>
            <a:pPr lvl="1"/>
            <a:r>
              <a:rPr lang="en-US" dirty="0"/>
              <a:t>Can get much worse for off-</a:t>
            </a:r>
            <a:r>
              <a:rPr lang="en-US" dirty="0" err="1"/>
              <a:t>centred</a:t>
            </a:r>
            <a:r>
              <a:rPr lang="en-US" dirty="0"/>
              <a:t> beams</a:t>
            </a:r>
          </a:p>
          <a:p>
            <a:r>
              <a:rPr lang="en-US" dirty="0"/>
              <a:t>This power must be taken by the front-end electronics (e.g. hybrid, attenuators)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3F4DDF1-A322-FB43-CCF7-0B63607435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9952" y="1275606"/>
            <a:ext cx="4633838" cy="253396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204BC0FC-DA77-AA05-827F-DF1EF98BC577}"/>
              </a:ext>
            </a:extLst>
          </p:cNvPr>
          <p:cNvSpPr txBox="1"/>
          <p:nvPr/>
        </p:nvSpPr>
        <p:spPr>
          <a:xfrm>
            <a:off x="4476720" y="1060992"/>
            <a:ext cx="40552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2.3e11 ppb 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15237669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5826A14-ADBE-B379-963A-2D99A9EDA1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M. Krupa  /   EM stripline status  /  15/01/2025  /  HF BPM review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136EB88-EEC6-D82F-DF93-9705C671B6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1E3BF51-C9EF-74D6-13F2-954A10A5BD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Expected performance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AA2F9EE-D146-EC31-72B4-5523DB7721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999" y="699542"/>
            <a:ext cx="5254095" cy="3880521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BPM thermal noise (10 GHz BW) with a pilot bunch: ~ 1 </a:t>
            </a:r>
            <a:r>
              <a:rPr lang="el-GR" dirty="0"/>
              <a:t>μ</a:t>
            </a:r>
            <a:r>
              <a:rPr lang="en-GB" dirty="0"/>
              <a:t>m</a:t>
            </a:r>
          </a:p>
          <a:p>
            <a:pPr lvl="1"/>
            <a:r>
              <a:rPr lang="en-GB" dirty="0"/>
              <a:t>Resolution will be (most likely) limited by the front-end (e.g. hybrid) and acquisition electronics (e.g. scope)</a:t>
            </a:r>
          </a:p>
          <a:p>
            <a:r>
              <a:rPr lang="en-GB" dirty="0"/>
              <a:t>H-9 hybrid, used in the existing LHC HT, is the best available on the market</a:t>
            </a:r>
          </a:p>
          <a:p>
            <a:pPr lvl="1"/>
            <a:r>
              <a:rPr lang="en-GB" dirty="0"/>
              <a:t>BW: 2 GHz; Power: 25 W; Isolation: min. 30 dB</a:t>
            </a:r>
          </a:p>
          <a:p>
            <a:pPr lvl="1"/>
            <a:r>
              <a:rPr lang="en-GB" dirty="0"/>
              <a:t>Collaboration with Oxford University to develop a better hybrid – many prototypes not exceeding the H-9 performance  </a:t>
            </a:r>
          </a:p>
          <a:p>
            <a:pPr lvl="1"/>
            <a:r>
              <a:rPr lang="en-GB" dirty="0"/>
              <a:t>Most likely candidate for “classical” stripline BPW – no performance improvement</a:t>
            </a:r>
          </a:p>
          <a:p>
            <a:pPr lvl="2"/>
            <a:r>
              <a:rPr lang="en-GB" dirty="0"/>
              <a:t>Alternative solution in the next talk</a:t>
            </a:r>
          </a:p>
          <a:p>
            <a:r>
              <a:rPr lang="en-GB" dirty="0"/>
              <a:t>Better digitizers might be available in 5 years to improve on the existing HT resolution / sampling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5125447-88D9-E27A-E27B-E1FC99EC80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2240" y="339502"/>
            <a:ext cx="1767359" cy="157604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B043A60-8AAB-5ACD-4E6D-5C678390A1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6095" y="1878363"/>
            <a:ext cx="2592288" cy="1991452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1E3C9E9-80FA-D052-C734-494FF11AA8D9}"/>
              </a:ext>
            </a:extLst>
          </p:cNvPr>
          <p:cNvCxnSpPr>
            <a:cxnSpLocks/>
          </p:cNvCxnSpPr>
          <p:nvPr/>
        </p:nvCxnSpPr>
        <p:spPr>
          <a:xfrm flipH="1">
            <a:off x="6228184" y="3075806"/>
            <a:ext cx="2271415" cy="0"/>
          </a:xfrm>
          <a:prstGeom prst="line">
            <a:avLst/>
          </a:prstGeom>
          <a:ln>
            <a:prstDash val="sysDot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0EEE3C8B-F7AE-2467-B96B-9F80159B983C}"/>
              </a:ext>
            </a:extLst>
          </p:cNvPr>
          <p:cNvSpPr txBox="1"/>
          <p:nvPr/>
        </p:nvSpPr>
        <p:spPr>
          <a:xfrm>
            <a:off x="8532880" y="2945001"/>
            <a:ext cx="10076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>
                <a:solidFill>
                  <a:srgbClr val="C00000"/>
                </a:solidFill>
              </a:rPr>
              <a:t>200 </a:t>
            </a:r>
            <a:r>
              <a:rPr lang="el-GR" sz="1100" b="1" dirty="0">
                <a:solidFill>
                  <a:srgbClr val="C00000"/>
                </a:solidFill>
              </a:rPr>
              <a:t>μ</a:t>
            </a:r>
            <a:r>
              <a:rPr lang="en-US" sz="1100" b="1" dirty="0">
                <a:solidFill>
                  <a:srgbClr val="C00000"/>
                </a:solidFill>
              </a:rPr>
              <a:t>m</a:t>
            </a:r>
            <a:endParaRPr lang="en-GB" sz="1100" b="1" dirty="0">
              <a:solidFill>
                <a:srgbClr val="C00000"/>
              </a:solidFill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0BAC3D1-05F6-724B-B553-E82744D75E99}"/>
              </a:ext>
            </a:extLst>
          </p:cNvPr>
          <p:cNvCxnSpPr>
            <a:cxnSpLocks/>
          </p:cNvCxnSpPr>
          <p:nvPr/>
        </p:nvCxnSpPr>
        <p:spPr>
          <a:xfrm flipH="1">
            <a:off x="6228184" y="2080905"/>
            <a:ext cx="2271415" cy="0"/>
          </a:xfrm>
          <a:prstGeom prst="line">
            <a:avLst/>
          </a:prstGeom>
          <a:ln>
            <a:prstDash val="sysDot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2F4E7D6E-919B-BAD8-4C18-BCBCB3D942E7}"/>
              </a:ext>
            </a:extLst>
          </p:cNvPr>
          <p:cNvSpPr txBox="1"/>
          <p:nvPr/>
        </p:nvSpPr>
        <p:spPr>
          <a:xfrm>
            <a:off x="8532880" y="1950100"/>
            <a:ext cx="10076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>
                <a:solidFill>
                  <a:srgbClr val="C00000"/>
                </a:solidFill>
              </a:rPr>
              <a:t>20 </a:t>
            </a:r>
            <a:r>
              <a:rPr lang="el-GR" sz="1100" b="1" dirty="0">
                <a:solidFill>
                  <a:srgbClr val="C00000"/>
                </a:solidFill>
              </a:rPr>
              <a:t>μ</a:t>
            </a:r>
            <a:r>
              <a:rPr lang="en-US" sz="1100" b="1" dirty="0">
                <a:solidFill>
                  <a:srgbClr val="C00000"/>
                </a:solidFill>
              </a:rPr>
              <a:t>m</a:t>
            </a:r>
            <a:endParaRPr lang="en-GB" sz="1100" b="1" dirty="0">
              <a:solidFill>
                <a:srgbClr val="C00000"/>
              </a:solidFill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3A69DC2-7145-9F22-10A9-B1484DD775B3}"/>
              </a:ext>
            </a:extLst>
          </p:cNvPr>
          <p:cNvCxnSpPr>
            <a:cxnSpLocks/>
          </p:cNvCxnSpPr>
          <p:nvPr/>
        </p:nvCxnSpPr>
        <p:spPr>
          <a:xfrm flipH="1">
            <a:off x="6228184" y="2584961"/>
            <a:ext cx="2271415" cy="0"/>
          </a:xfrm>
          <a:prstGeom prst="line">
            <a:avLst/>
          </a:prstGeom>
          <a:ln>
            <a:prstDash val="sysDot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C24E528F-B58E-F498-37EC-92B4A2F4490C}"/>
              </a:ext>
            </a:extLst>
          </p:cNvPr>
          <p:cNvSpPr txBox="1"/>
          <p:nvPr/>
        </p:nvSpPr>
        <p:spPr>
          <a:xfrm>
            <a:off x="8532880" y="2454156"/>
            <a:ext cx="10076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>
                <a:solidFill>
                  <a:srgbClr val="C00000"/>
                </a:solidFill>
              </a:rPr>
              <a:t>65 </a:t>
            </a:r>
            <a:r>
              <a:rPr lang="el-GR" sz="1100" b="1" dirty="0">
                <a:solidFill>
                  <a:srgbClr val="C00000"/>
                </a:solidFill>
              </a:rPr>
              <a:t>μ</a:t>
            </a:r>
            <a:r>
              <a:rPr lang="en-US" sz="1100" b="1" dirty="0">
                <a:solidFill>
                  <a:srgbClr val="C00000"/>
                </a:solidFill>
              </a:rPr>
              <a:t>m</a:t>
            </a:r>
            <a:endParaRPr lang="en-GB" sz="11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37371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3E81420-CB8A-2320-98D0-3F83934D6B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M. Krupa  /   EM stripline status  /  15/01/2025  /  HF BPM review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95D4222-7055-8CA7-6F47-90BEFDD2BA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A6A3431-5AEB-4B8F-47E8-72F945D83A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Lab RF measurements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45BC690-F7A1-9F53-51AB-9C3DB550EB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699542"/>
            <a:ext cx="5472168" cy="388052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RF measurements performed for the cryogenic HL-LHC striplines:</a:t>
            </a:r>
          </a:p>
          <a:p>
            <a:pPr lvl="1"/>
            <a:r>
              <a:rPr lang="en-US" dirty="0"/>
              <a:t>Electrode impedance</a:t>
            </a:r>
          </a:p>
          <a:p>
            <a:pPr lvl="1"/>
            <a:r>
              <a:rPr lang="en-US" dirty="0"/>
              <a:t>Electrode symmetry</a:t>
            </a:r>
          </a:p>
          <a:p>
            <a:pPr lvl="1"/>
            <a:r>
              <a:rPr lang="en-US" dirty="0"/>
              <a:t>Electrode cross-coupling</a:t>
            </a:r>
          </a:p>
          <a:p>
            <a:pPr lvl="1"/>
            <a:r>
              <a:rPr lang="en-US" dirty="0"/>
              <a:t>Electrical center </a:t>
            </a:r>
            <a:r>
              <a:rPr lang="en-US" dirty="0" err="1"/>
              <a:t>w.r.t.</a:t>
            </a:r>
            <a:r>
              <a:rPr lang="en-US" dirty="0"/>
              <a:t> the mechanical fiducials</a:t>
            </a:r>
          </a:p>
          <a:p>
            <a:pPr lvl="1"/>
            <a:r>
              <a:rPr lang="en-US" dirty="0"/>
              <a:t>Beam position sensitivity</a:t>
            </a:r>
          </a:p>
          <a:p>
            <a:pPr lvl="1"/>
            <a:r>
              <a:rPr lang="en-US" dirty="0"/>
              <a:t>Beam position nonlinearity</a:t>
            </a:r>
          </a:p>
          <a:p>
            <a:r>
              <a:rPr lang="en-US" dirty="0"/>
              <a:t>The same measurements are possible for a stripline BPW – all measurement equipment and tooling already exists or can be easily adapted</a:t>
            </a:r>
          </a:p>
          <a:p>
            <a:pPr lvl="1"/>
            <a:endParaRPr lang="en-GB" dirty="0"/>
          </a:p>
        </p:txBody>
      </p:sp>
      <p:pic>
        <p:nvPicPr>
          <p:cNvPr id="6" name="Picture 5" descr="A circular metal object with a circular center&#10;&#10;Description automatically generated with medium confidence">
            <a:extLst>
              <a:ext uri="{FF2B5EF4-FFF2-40B4-BE49-F238E27FC236}">
                <a16:creationId xmlns:a16="http://schemas.microsoft.com/office/drawing/2014/main" id="{CA15793D-95C9-2B33-B122-FA95428A6C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/>
        </p:blipFill>
        <p:spPr>
          <a:xfrm>
            <a:off x="6202360" y="677476"/>
            <a:ext cx="2664440" cy="1998330"/>
          </a:xfrm>
          <a:prstGeom prst="rect">
            <a:avLst/>
          </a:prstGeom>
        </p:spPr>
      </p:pic>
      <p:pic>
        <p:nvPicPr>
          <p:cNvPr id="7" name="Picture 6" descr="A metal object in a room&#10;&#10;Description automatically generated">
            <a:extLst>
              <a:ext uri="{FF2B5EF4-FFF2-40B4-BE49-F238E27FC236}">
                <a16:creationId xmlns:a16="http://schemas.microsoft.com/office/drawing/2014/main" id="{69673824-25AA-4927-033E-A7D4734F796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6317" t="3326" r="13437" b="5741"/>
          <a:stretch/>
        </p:blipFill>
        <p:spPr>
          <a:xfrm rot="5400000">
            <a:off x="6560631" y="2386988"/>
            <a:ext cx="1963058" cy="2664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23204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51F3CC6-11FC-0F7F-9539-D13EB3E49D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M. Krupa  /   EM stripline status  /  15/01/2025  /  HF BPM review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955DBD4-5425-B21E-D02E-10674895A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16F4A3F-BD46-6C11-A029-EE29369515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Compatibility with environmental constraints</a:t>
            </a:r>
            <a:endParaRPr lang="en-GB" sz="2400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AFD79D9-6771-3D73-5593-D0E5BC1C5D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Mechanics:</a:t>
            </a:r>
          </a:p>
          <a:p>
            <a:pPr lvl="1"/>
            <a:r>
              <a:rPr lang="en-US" dirty="0"/>
              <a:t>Preliminary design compatible with the available space done</a:t>
            </a:r>
          </a:p>
          <a:p>
            <a:pPr lvl="1"/>
            <a:r>
              <a:rPr lang="en-US" dirty="0"/>
              <a:t>No known alignment constraints</a:t>
            </a:r>
          </a:p>
          <a:p>
            <a:r>
              <a:rPr lang="en-US" dirty="0"/>
              <a:t>Bakeout:</a:t>
            </a:r>
          </a:p>
          <a:p>
            <a:pPr lvl="1"/>
            <a:r>
              <a:rPr lang="en-US" dirty="0"/>
              <a:t>BPM, feedthroughs and SiO2 cables compatible with the LHC bakeout requirements</a:t>
            </a:r>
          </a:p>
          <a:p>
            <a:pPr lvl="1"/>
            <a:r>
              <a:rPr lang="en-US" dirty="0"/>
              <a:t>50 </a:t>
            </a:r>
            <a:r>
              <a:rPr lang="el-GR" dirty="0"/>
              <a:t>Ω</a:t>
            </a:r>
            <a:r>
              <a:rPr lang="en-US" dirty="0"/>
              <a:t> loads will need to be removed before and reinstalled after each bakeout (5 min per BPM)</a:t>
            </a:r>
          </a:p>
          <a:p>
            <a:r>
              <a:rPr lang="en-US" dirty="0"/>
              <a:t>Radiation:</a:t>
            </a:r>
          </a:p>
          <a:p>
            <a:pPr lvl="1"/>
            <a:r>
              <a:rPr lang="en-US" dirty="0"/>
              <a:t>BPM, feedthroughs and SiO2 cables are rad-hard up to 10’s </a:t>
            </a:r>
            <a:r>
              <a:rPr lang="en-US" dirty="0" err="1"/>
              <a:t>MGy</a:t>
            </a:r>
            <a:r>
              <a:rPr lang="en-US" dirty="0"/>
              <a:t> (needed for the IP1/IP5 IT)</a:t>
            </a:r>
          </a:p>
          <a:p>
            <a:pPr lvl="1"/>
            <a:r>
              <a:rPr lang="en-US" dirty="0"/>
              <a:t>50 </a:t>
            </a:r>
            <a:r>
              <a:rPr lang="el-GR" dirty="0"/>
              <a:t>Ω</a:t>
            </a:r>
            <a:r>
              <a:rPr lang="en-US" dirty="0"/>
              <a:t> loads and hybrids might eventually suffer from radiation damage – replacement parts must be available</a:t>
            </a:r>
          </a:p>
          <a:p>
            <a:r>
              <a:rPr lang="en-US" dirty="0"/>
              <a:t>Accessibility:</a:t>
            </a:r>
          </a:p>
          <a:p>
            <a:pPr lvl="1"/>
            <a:r>
              <a:rPr lang="en-US" dirty="0"/>
              <a:t>Preliminary design giving access to all BPM connectors done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3713684"/>
      </p:ext>
    </p:extLst>
  </p:cSld>
  <p:clrMapOvr>
    <a:masterClrMapping/>
  </p:clrMapOvr>
</p:sld>
</file>

<file path=ppt/theme/theme1.xml><?xml version="1.0" encoding="utf-8"?>
<a:theme xmlns:a="http://schemas.openxmlformats.org/drawingml/2006/main" name="HL-LHC them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pen Sans">
      <a:majorFont>
        <a:latin typeface="Open Sans"/>
        <a:ea typeface=""/>
        <a:cs typeface=""/>
      </a:majorFont>
      <a:minorFont>
        <a:latin typeface="Open Sans"/>
        <a:ea typeface="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6AB97CC-549D-4859-BC7E-5D3C9B0F7F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1CD65B3-E8D1-4001-8E0C-4AF8A697297C}">
  <ds:schemaRefs>
    <ds:schemaRef ds:uri="http://schemas.microsoft.com/office/infopath/2007/PartnerControls"/>
    <ds:schemaRef ds:uri="http://schemas.microsoft.com/office/2006/documentManagement/types"/>
    <ds:schemaRef ds:uri="http://www.w3.org/XML/1998/namespace"/>
    <ds:schemaRef ds:uri="http://purl.org/dc/dcmitype/"/>
    <ds:schemaRef ds:uri="http://purl.org/dc/elements/1.1/"/>
    <ds:schemaRef ds:uri="http://purl.org/dc/terms/"/>
    <ds:schemaRef ds:uri="http://schemas.microsoft.com/office/2006/metadata/properties"/>
    <ds:schemaRef ds:uri="http://schemas.openxmlformats.org/package/2006/metadata/core-properties"/>
    <ds:schemaRef ds:uri="8946e33d-fd2f-4ae4-8ee9-d90c129cdf9e"/>
  </ds:schemaRefs>
</ds:datastoreItem>
</file>

<file path=customXml/itemProps3.xml><?xml version="1.0" encoding="utf-8"?>
<ds:datastoreItem xmlns:ds="http://schemas.openxmlformats.org/officeDocument/2006/customXml" ds:itemID="{98DC553A-4E25-48C2-96AD-A2BB337CB84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4448</TotalTime>
  <Words>1046</Words>
  <Application>Microsoft Office PowerPoint</Application>
  <PresentationFormat>On-screen Show (16:9)</PresentationFormat>
  <Paragraphs>127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Open Sans</vt:lpstr>
      <vt:lpstr>Wingdings</vt:lpstr>
      <vt:lpstr>HL-LHC theme</vt:lpstr>
      <vt:lpstr>EM stripline developments status and plans</vt:lpstr>
      <vt:lpstr>Stripline BPMs</vt:lpstr>
      <vt:lpstr>Stripline BPM for intra-bunch measurements</vt:lpstr>
      <vt:lpstr>Can we reuse the existing LHC HT BPM design?</vt:lpstr>
      <vt:lpstr>Elongated HL-like stripline</vt:lpstr>
      <vt:lpstr>Signal levels</vt:lpstr>
      <vt:lpstr>Expected performance</vt:lpstr>
      <vt:lpstr>Lab RF measurements</vt:lpstr>
      <vt:lpstr>Compatibility with environmental constraints</vt:lpstr>
      <vt:lpstr>Proposed strategy and milestones</vt:lpstr>
      <vt:lpstr>Thank you for your attention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HiLumi-Pres-Template-16-9-2logo-v2</dc:title>
  <dc:creator>André-Pierre OLIVIER</dc:creator>
  <cp:lastModifiedBy>Michal Krupa</cp:lastModifiedBy>
  <cp:revision>284</cp:revision>
  <dcterms:created xsi:type="dcterms:W3CDTF">2016-02-12T09:02:01Z</dcterms:created>
  <dcterms:modified xsi:type="dcterms:W3CDTF">2025-01-15T07:39:30Z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