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96" r:id="rId2"/>
    <p:sldId id="300" r:id="rId3"/>
    <p:sldId id="304" r:id="rId4"/>
    <p:sldId id="352" r:id="rId5"/>
    <p:sldId id="342" r:id="rId6"/>
    <p:sldId id="343" r:id="rId7"/>
    <p:sldId id="307" r:id="rId8"/>
    <p:sldId id="316" r:id="rId9"/>
    <p:sldId id="368" r:id="rId10"/>
    <p:sldId id="320" r:id="rId11"/>
    <p:sldId id="356" r:id="rId12"/>
    <p:sldId id="369" r:id="rId13"/>
    <p:sldId id="381" r:id="rId14"/>
    <p:sldId id="379" r:id="rId15"/>
    <p:sldId id="330" r:id="rId16"/>
    <p:sldId id="370" r:id="rId17"/>
    <p:sldId id="376" r:id="rId18"/>
    <p:sldId id="375" r:id="rId19"/>
    <p:sldId id="380" r:id="rId20"/>
    <p:sldId id="377" r:id="rId21"/>
    <p:sldId id="378" r:id="rId22"/>
    <p:sldId id="288" r:id="rId23"/>
    <p:sldId id="361" r:id="rId24"/>
    <p:sldId id="362" r:id="rId25"/>
    <p:sldId id="363" r:id="rId26"/>
    <p:sldId id="365" r:id="rId27"/>
    <p:sldId id="359" r:id="rId28"/>
    <p:sldId id="332" r:id="rId29"/>
    <p:sldId id="366" r:id="rId30"/>
    <p:sldId id="371" r:id="rId31"/>
    <p:sldId id="372" r:id="rId32"/>
    <p:sldId id="373" r:id="rId33"/>
  </p:sldIdLst>
  <p:sldSz cx="12192000" cy="6858000"/>
  <p:notesSz cx="6858000" cy="9144000"/>
  <p:embeddedFontLst>
    <p:embeddedFont>
      <p:font typeface="Cambria Math" panose="02040503050406030204" pitchFamily="18" charset="0"/>
      <p:regular r:id="rId36"/>
    </p:embeddedFont>
    <p:embeddedFont>
      <p:font typeface="LM Roman 10" panose="00000500000000000000" pitchFamily="50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5FF"/>
    <a:srgbClr val="000000"/>
    <a:srgbClr val="0033A0"/>
    <a:srgbClr val="0000FF"/>
    <a:srgbClr val="E5F2E5"/>
    <a:srgbClr val="008000"/>
    <a:srgbClr val="8BAFFF"/>
    <a:srgbClr val="2CB22C"/>
    <a:srgbClr val="33CC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09" autoAdjust="0"/>
    <p:restoredTop sz="94686"/>
  </p:normalViewPr>
  <p:slideViewPr>
    <p:cSldViewPr snapToGrid="0" snapToObjects="1">
      <p:cViewPr varScale="1">
        <p:scale>
          <a:sx n="84" d="100"/>
          <a:sy n="84" d="100"/>
        </p:scale>
        <p:origin x="4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13-Jan-25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13-Jan-25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E64085-6F04-495D-A4B1-72F25E74FCA6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2C7A75E-BC71-4E3C-8475-E70563AED91F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5307BBC-27D9-453B-A9F7-29714B1B0936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6DD6721-348F-4E58-B4C2-3B63337F3EBE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BF03B47-2593-4657-B098-0082A038EBB9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D44B5BB-5EA0-441C-8542-25A5B28F8531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6F59EDF-D477-4696-A236-96E5B21D6199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4BEB3C2-CFF9-4A4D-A609-1D2F9EB17BD4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B674-ED92-4EA8-9810-572D2E2B6F6F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65FE-3291-49C2-8A09-4C9324AE3229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25A7-E4A8-4F17-91C7-94A8EB91682B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6597-8667-4597-A37E-33F361051E9D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B336-8277-4651-9A5A-1AE1C07F410C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7EA9-E0AA-4CA5-9FB4-DA969E18FAFD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AA98-1B74-4C3A-899E-8422E67D9834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76F7-9737-43D0-9C6D-C3D2CBA40A70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E06C-A97D-4F30-BF79-FB5F82497175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BD94-47EB-49C6-8F3A-EF30089EE187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5CEDD9E-5813-4B92-BAB8-B6F8A9B9A3DA}" type="datetime3">
              <a:rPr lang="en-US" smtClean="0"/>
              <a:t>13 January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image" Target="../media/image14.sv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2.svg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4" Type="http://schemas.openxmlformats.org/officeDocument/2006/relationships/image" Target="../media/image11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image" Target="../media/image14.sv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2.svg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4" Type="http://schemas.openxmlformats.org/officeDocument/2006/relationships/image" Target="../media/image11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2.svg"/><Relationship Id="rId3" Type="http://schemas.openxmlformats.org/officeDocument/2006/relationships/image" Target="../media/image14.sv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2.svg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4" Type="http://schemas.openxmlformats.org/officeDocument/2006/relationships/image" Target="../media/image11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7.sv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10" Type="http://schemas.openxmlformats.org/officeDocument/2006/relationships/image" Target="../media/image14.svg"/><Relationship Id="rId4" Type="http://schemas.openxmlformats.org/officeDocument/2006/relationships/image" Target="../media/image29.svg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4.png"/><Relationship Id="rId4" Type="http://schemas.openxmlformats.org/officeDocument/2006/relationships/image" Target="../media/image38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6" Type="http://schemas.microsoft.com/office/2007/relationships/hdphoto" Target="../media/hdphoto2.wdp"/><Relationship Id="rId5" Type="http://schemas.openxmlformats.org/officeDocument/2006/relationships/image" Target="../media/image44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20.svg"/><Relationship Id="rId7" Type="http://schemas.openxmlformats.org/officeDocument/2006/relationships/image" Target="../media/image5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677309"/>
            <a:ext cx="11376025" cy="1456926"/>
          </a:xfrm>
        </p:spPr>
        <p:txBody>
          <a:bodyPr/>
          <a:lstStyle/>
          <a:p>
            <a:pPr algn="ctr">
              <a:lnSpc>
                <a:spcPts val="5000"/>
              </a:lnSpc>
              <a:spcBef>
                <a:spcPts val="0"/>
              </a:spcBef>
            </a:pPr>
            <a:r>
              <a:rPr lang="en-US" sz="3000" dirty="0"/>
              <a:t>Electro-optical Modulator Time Stretch Acquisition System</a:t>
            </a:r>
            <a:br>
              <a:rPr lang="en-US" sz="2800" dirty="0"/>
            </a:br>
            <a:r>
              <a:rPr lang="en-US" sz="3000" dirty="0">
                <a:solidFill>
                  <a:srgbClr val="8BAFFF"/>
                </a:solidFill>
              </a:rPr>
              <a:t>- status and plans -</a:t>
            </a:r>
            <a:br>
              <a:rPr lang="en-US" sz="4000" dirty="0"/>
            </a:b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475" y="5557975"/>
            <a:ext cx="10626811" cy="549951"/>
          </a:xfrm>
        </p:spPr>
        <p:txBody>
          <a:bodyPr/>
          <a:lstStyle/>
          <a:p>
            <a:r>
              <a:rPr lang="en-GB" b="0" dirty="0"/>
              <a:t>A. </a:t>
            </a:r>
            <a:r>
              <a:rPr lang="en-GB" b="0" dirty="0" err="1"/>
              <a:t>Schl</a:t>
            </a:r>
            <a:r>
              <a:rPr lang="de-CH" b="0" dirty="0"/>
              <a:t>ö</a:t>
            </a:r>
            <a:r>
              <a:rPr lang="en-GB" b="0" dirty="0"/>
              <a:t>gelhofer, T. Lefèvre, T.E. Levens</a:t>
            </a:r>
          </a:p>
          <a:p>
            <a:pPr marL="342900" indent="-342900">
              <a:buAutoNum type="alphaUcPeriod"/>
            </a:pPr>
            <a:endParaRPr lang="en-GB" b="0" dirty="0"/>
          </a:p>
          <a:p>
            <a:pPr algn="r"/>
            <a:r>
              <a:rPr lang="en-GB" b="0" dirty="0"/>
              <a:t>HL-</a:t>
            </a:r>
            <a:r>
              <a:rPr lang="en-GB" b="0" dirty="0" err="1"/>
              <a:t>LHC</a:t>
            </a:r>
            <a:r>
              <a:rPr lang="en-GB" b="0" dirty="0"/>
              <a:t> High Bandwidth Beam Position Monitor Review, 15</a:t>
            </a:r>
            <a:r>
              <a:rPr lang="en-GB" b="0" baseline="30000" dirty="0"/>
              <a:t>th</a:t>
            </a:r>
            <a:r>
              <a:rPr lang="en-GB" b="0" dirty="0"/>
              <a:t> January 2025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21548" y="1280096"/>
            <a:ext cx="2148904" cy="214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5A4E8-07B6-1A09-9687-124A1EDBA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86868"/>
            <a:ext cx="11380812" cy="10842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Test-Setup for </a:t>
            </a:r>
            <a:r>
              <a:rPr lang="en-US" dirty="0" err="1">
                <a:solidFill>
                  <a:schemeClr val="bg1"/>
                </a:solidFill>
              </a:rPr>
              <a:t>LHC</a:t>
            </a:r>
            <a:r>
              <a:rPr lang="en-US" dirty="0">
                <a:solidFill>
                  <a:schemeClr val="bg1"/>
                </a:solidFill>
              </a:rPr>
              <a:t> Point 4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7F0FA0-F847-15A5-05F1-26AC4BDE9D4F}"/>
              </a:ext>
            </a:extLst>
          </p:cNvPr>
          <p:cNvCxnSpPr>
            <a:cxnSpLocks/>
          </p:cNvCxnSpPr>
          <p:nvPr/>
        </p:nvCxnSpPr>
        <p:spPr>
          <a:xfrm>
            <a:off x="1936940" y="4245737"/>
            <a:ext cx="8318120" cy="0"/>
          </a:xfrm>
          <a:prstGeom prst="line">
            <a:avLst/>
          </a:prstGeom>
          <a:ln w="25400" cap="rnd">
            <a:solidFill>
              <a:srgbClr val="C00000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A4DDE7-8BC1-6BA8-F502-C16955628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1362C2-C6DE-CB8F-9D99-0B9BF40DD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46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raphic 196">
            <a:extLst>
              <a:ext uri="{FF2B5EF4-FFF2-40B4-BE49-F238E27FC236}">
                <a16:creationId xmlns:a16="http://schemas.microsoft.com/office/drawing/2014/main" id="{DF80DA43-4E56-9670-3FD6-171240454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087108" y="2328294"/>
            <a:ext cx="866416" cy="213273"/>
          </a:xfrm>
          <a:prstGeom prst="rect">
            <a:avLst/>
          </a:prstGeom>
        </p:spPr>
      </p:pic>
      <p:pic>
        <p:nvPicPr>
          <p:cNvPr id="216" name="Graphic 215">
            <a:extLst>
              <a:ext uri="{FF2B5EF4-FFF2-40B4-BE49-F238E27FC236}">
                <a16:creationId xmlns:a16="http://schemas.microsoft.com/office/drawing/2014/main" id="{88740501-5425-F395-C9F6-829A44B97147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826411" y="4054838"/>
            <a:ext cx="2164741" cy="264422"/>
          </a:xfrm>
          <a:prstGeom prst="rect">
            <a:avLst/>
          </a:prstGeom>
        </p:spPr>
      </p:pic>
      <p:pic>
        <p:nvPicPr>
          <p:cNvPr id="223" name="Graphic 222">
            <a:extLst>
              <a:ext uri="{FF2B5EF4-FFF2-40B4-BE49-F238E27FC236}">
                <a16:creationId xmlns:a16="http://schemas.microsoft.com/office/drawing/2014/main" id="{0A12F457-E459-1A59-964A-2A0598CCC5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7253062" y="2946143"/>
            <a:ext cx="1092057" cy="3889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Test-Setup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1F5F361-6FC9-C9C0-2BE9-8853C2A26AA2}"/>
              </a:ext>
            </a:extLst>
          </p:cNvPr>
          <p:cNvCxnSpPr>
            <a:cxnSpLocks/>
          </p:cNvCxnSpPr>
          <p:nvPr/>
        </p:nvCxnSpPr>
        <p:spPr>
          <a:xfrm flipH="1">
            <a:off x="9110792" y="4497481"/>
            <a:ext cx="71143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C44FA06C-0B81-314D-26F4-C1726EDCFBE7}"/>
              </a:ext>
            </a:extLst>
          </p:cNvPr>
          <p:cNvSpPr/>
          <p:nvPr/>
        </p:nvSpPr>
        <p:spPr>
          <a:xfrm>
            <a:off x="7216767" y="4256180"/>
            <a:ext cx="1861157" cy="17090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BEFDCA3-374F-3CD5-DFF7-ACD3740A317B}"/>
              </a:ext>
            </a:extLst>
          </p:cNvPr>
          <p:cNvSpPr/>
          <p:nvPr/>
        </p:nvSpPr>
        <p:spPr>
          <a:xfrm>
            <a:off x="9141482" y="4256180"/>
            <a:ext cx="650078" cy="17090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8FCB857C-AF67-3739-3FEE-67868BBF9D1B}"/>
              </a:ext>
            </a:extLst>
          </p:cNvPr>
          <p:cNvSpPr/>
          <p:nvPr/>
        </p:nvSpPr>
        <p:spPr>
          <a:xfrm>
            <a:off x="6965882" y="1665489"/>
            <a:ext cx="4248344" cy="4630279"/>
          </a:xfrm>
          <a:prstGeom prst="roundRect">
            <a:avLst>
              <a:gd name="adj" fmla="val 4472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EAF3AF8-EC33-9BEE-3616-282A07C3BF65}"/>
                  </a:ext>
                </a:extLst>
              </p:cNvPr>
              <p:cNvSpPr txBox="1"/>
              <p:nvPr/>
            </p:nvSpPr>
            <p:spPr>
              <a:xfrm>
                <a:off x="10400800" y="5065421"/>
                <a:ext cx="215796" cy="1391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050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1200" dirty="0">
                  <a:solidFill>
                    <a:srgbClr val="101010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EAF3AF8-EC33-9BEE-3616-282A07C3BF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0800" y="5065421"/>
                <a:ext cx="215796" cy="139117"/>
              </a:xfrm>
              <a:prstGeom prst="rect">
                <a:avLst/>
              </a:prstGeom>
              <a:blipFill>
                <a:blip r:embed="rId8"/>
                <a:stretch>
                  <a:fillRect l="-22222" r="-2778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621A8E0-AB6A-6687-6A05-FDCBEB8210A3}"/>
              </a:ext>
            </a:extLst>
          </p:cNvPr>
          <p:cNvCxnSpPr>
            <a:cxnSpLocks/>
          </p:cNvCxnSpPr>
          <p:nvPr/>
        </p:nvCxnSpPr>
        <p:spPr>
          <a:xfrm>
            <a:off x="10363231" y="4991737"/>
            <a:ext cx="239185" cy="0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F4A5773-D4F1-3B03-9730-6AE9FC078E4F}"/>
              </a:ext>
            </a:extLst>
          </p:cNvPr>
          <p:cNvCxnSpPr>
            <a:cxnSpLocks/>
          </p:cNvCxnSpPr>
          <p:nvPr/>
        </p:nvCxnSpPr>
        <p:spPr>
          <a:xfrm>
            <a:off x="7290568" y="4992388"/>
            <a:ext cx="3057420" cy="0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25082663-A8A7-340C-A14E-5D1EE5250C80}"/>
              </a:ext>
            </a:extLst>
          </p:cNvPr>
          <p:cNvSpPr/>
          <p:nvPr/>
        </p:nvSpPr>
        <p:spPr>
          <a:xfrm>
            <a:off x="10288018" y="4961087"/>
            <a:ext cx="103875" cy="5976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83852BF-E07B-3694-D726-13DA8A5CFF0A}"/>
              </a:ext>
            </a:extLst>
          </p:cNvPr>
          <p:cNvSpPr txBox="1"/>
          <p:nvPr/>
        </p:nvSpPr>
        <p:spPr>
          <a:xfrm>
            <a:off x="1070495" y="5751953"/>
            <a:ext cx="1039299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i="1" dirty="0">
                <a:solidFill>
                  <a:srgbClr val="000000"/>
                </a:solidFill>
                <a:latin typeface="LM Roman 10" panose="00000500000000000000" pitchFamily="50" charset="0"/>
              </a:rPr>
              <a:t>Photodetector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35A424-1E28-B67F-130A-A8B0057C6ADA}"/>
              </a:ext>
            </a:extLst>
          </p:cNvPr>
          <p:cNvCxnSpPr>
            <a:cxnSpLocks/>
          </p:cNvCxnSpPr>
          <p:nvPr/>
        </p:nvCxnSpPr>
        <p:spPr>
          <a:xfrm flipV="1">
            <a:off x="9110792" y="3746401"/>
            <a:ext cx="0" cy="7510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>
            <a:extLst>
              <a:ext uri="{FF2B5EF4-FFF2-40B4-BE49-F238E27FC236}">
                <a16:creationId xmlns:a16="http://schemas.microsoft.com/office/drawing/2014/main" id="{12202A38-5521-54EB-3CC1-78D248702FE5}"/>
              </a:ext>
            </a:extLst>
          </p:cNvPr>
          <p:cNvSpPr/>
          <p:nvPr/>
        </p:nvSpPr>
        <p:spPr>
          <a:xfrm rot="5400000">
            <a:off x="8306816" y="2931595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142FF6-4915-1E7D-7C65-82F18113580C}"/>
              </a:ext>
            </a:extLst>
          </p:cNvPr>
          <p:cNvSpPr txBox="1"/>
          <p:nvPr/>
        </p:nvSpPr>
        <p:spPr>
          <a:xfrm>
            <a:off x="9008649" y="2663136"/>
            <a:ext cx="986789" cy="172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 bias voltage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DB21886-5CB9-9BD3-B8F5-6C724623ED87}"/>
              </a:ext>
            </a:extLst>
          </p:cNvPr>
          <p:cNvSpPr txBox="1"/>
          <p:nvPr/>
        </p:nvSpPr>
        <p:spPr>
          <a:xfrm>
            <a:off x="8862104" y="2362586"/>
            <a:ext cx="885598" cy="172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EO modulator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C077234-AE39-679A-ACE7-B5A7F5336A78}"/>
              </a:ext>
            </a:extLst>
          </p:cNvPr>
          <p:cNvCxnSpPr>
            <a:cxnSpLocks/>
          </p:cNvCxnSpPr>
          <p:nvPr/>
        </p:nvCxnSpPr>
        <p:spPr>
          <a:xfrm rot="5400000">
            <a:off x="8867464" y="3100721"/>
            <a:ext cx="208610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8F011FA-EC9E-89AF-06E9-3223528A234C}"/>
              </a:ext>
            </a:extLst>
          </p:cNvPr>
          <p:cNvCxnSpPr>
            <a:cxnSpLocks/>
            <a:stCxn id="127" idx="0"/>
          </p:cNvCxnSpPr>
          <p:nvPr/>
        </p:nvCxnSpPr>
        <p:spPr>
          <a:xfrm flipH="1">
            <a:off x="5834745" y="2397248"/>
            <a:ext cx="2665625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8E432F52-8D6C-3B86-5B7C-C3248F1349B5}"/>
              </a:ext>
            </a:extLst>
          </p:cNvPr>
          <p:cNvSpPr/>
          <p:nvPr/>
        </p:nvSpPr>
        <p:spPr>
          <a:xfrm rot="10800000">
            <a:off x="8668584" y="2599143"/>
            <a:ext cx="81415" cy="5172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CD3E06B-9CA0-2CE8-CB03-F26253C6BA8B}"/>
              </a:ext>
            </a:extLst>
          </p:cNvPr>
          <p:cNvSpPr txBox="1"/>
          <p:nvPr/>
        </p:nvSpPr>
        <p:spPr>
          <a:xfrm>
            <a:off x="2497434" y="5729879"/>
            <a:ext cx="2164741" cy="2000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i="1" dirty="0">
                <a:solidFill>
                  <a:srgbClr val="000000"/>
                </a:solidFill>
                <a:latin typeface="LM Roman 10" panose="00000500000000000000" pitchFamily="50" charset="0"/>
              </a:rPr>
              <a:t>stretched time</a:t>
            </a:r>
            <a:endParaRPr lang="en-GB" sz="13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454D7A50-0501-C60E-15B3-49F42EF6430A}"/>
              </a:ext>
            </a:extLst>
          </p:cNvPr>
          <p:cNvSpPr/>
          <p:nvPr/>
        </p:nvSpPr>
        <p:spPr>
          <a:xfrm>
            <a:off x="2497433" y="5168796"/>
            <a:ext cx="2163107" cy="485571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2C86FBE-B868-4B7F-1D4F-ED2DD5AA74DD}"/>
              </a:ext>
            </a:extLst>
          </p:cNvPr>
          <p:cNvSpPr txBox="1"/>
          <p:nvPr/>
        </p:nvSpPr>
        <p:spPr>
          <a:xfrm>
            <a:off x="2786886" y="4936899"/>
            <a:ext cx="161773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i="1" dirty="0">
                <a:solidFill>
                  <a:srgbClr val="000000"/>
                </a:solidFill>
                <a:latin typeface="LM Roman 10" panose="00000500000000000000" pitchFamily="50" charset="0"/>
              </a:rPr>
              <a:t>Read-out electronics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BD8C8FF-484F-7E7A-037D-75D34C0BE349}"/>
              </a:ext>
            </a:extLst>
          </p:cNvPr>
          <p:cNvSpPr txBox="1"/>
          <p:nvPr/>
        </p:nvSpPr>
        <p:spPr>
          <a:xfrm>
            <a:off x="9110792" y="4054600"/>
            <a:ext cx="711434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48357BD-5AC0-64E7-B04D-6AE2FAE34316}"/>
              </a:ext>
            </a:extLst>
          </p:cNvPr>
          <p:cNvGrpSpPr/>
          <p:nvPr/>
        </p:nvGrpSpPr>
        <p:grpSpPr>
          <a:xfrm>
            <a:off x="10245712" y="4433338"/>
            <a:ext cx="188497" cy="543010"/>
            <a:chOff x="10022371" y="4639109"/>
            <a:chExt cx="218938" cy="630702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6E69F85-D34B-B1E5-2601-2B7EB484F0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05CD2ED-A61D-E6EC-C51F-5C6DE090DF8E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C9AE400-607C-9E1F-DBCB-83F73BF3C4CF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61A54BB-421C-15E6-315F-8EA63E63356E}"/>
              </a:ext>
            </a:extLst>
          </p:cNvPr>
          <p:cNvGrpSpPr/>
          <p:nvPr/>
        </p:nvGrpSpPr>
        <p:grpSpPr>
          <a:xfrm flipV="1">
            <a:off x="10245042" y="5007779"/>
            <a:ext cx="188497" cy="543010"/>
            <a:chOff x="10022371" y="4639109"/>
            <a:chExt cx="218938" cy="630702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E9566C0-A61B-E20D-6856-C79606191D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F1F16B9-46A3-2D8C-2457-77586506D6B0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62A4F8D6-5437-3FED-75D8-1D87101800E8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32C60068-BB23-B185-3AD2-0601687EE5F6}"/>
              </a:ext>
            </a:extLst>
          </p:cNvPr>
          <p:cNvSpPr txBox="1"/>
          <p:nvPr/>
        </p:nvSpPr>
        <p:spPr>
          <a:xfrm>
            <a:off x="4856190" y="1354275"/>
            <a:ext cx="2239953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b="1" dirty="0">
                <a:solidFill>
                  <a:srgbClr val="000000"/>
                </a:solidFill>
                <a:latin typeface="+mj-lt"/>
              </a:rPr>
              <a:t>Gallery 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UA47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-001)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65EA4B5-58D1-D482-D4E1-0B44FB7E41FE}"/>
              </a:ext>
            </a:extLst>
          </p:cNvPr>
          <p:cNvSpPr txBox="1"/>
          <p:nvPr/>
        </p:nvSpPr>
        <p:spPr>
          <a:xfrm>
            <a:off x="934583" y="1358504"/>
            <a:ext cx="406602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b="1" dirty="0">
                <a:solidFill>
                  <a:srgbClr val="000000"/>
                </a:solidFill>
                <a:latin typeface="+mj-lt"/>
              </a:rPr>
              <a:t>Surface 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SX4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 R-002)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AE828C5-908C-B802-FE19-3E5BE1644BE4}"/>
              </a:ext>
            </a:extLst>
          </p:cNvPr>
          <p:cNvSpPr txBox="1"/>
          <p:nvPr/>
        </p:nvSpPr>
        <p:spPr>
          <a:xfrm>
            <a:off x="6965882" y="1354275"/>
            <a:ext cx="424834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b="1" dirty="0">
                <a:solidFill>
                  <a:srgbClr val="000000"/>
                </a:solidFill>
                <a:latin typeface="+mj-lt"/>
              </a:rPr>
              <a:t>Tunnel 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(2438/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-2438)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3B59A32-7C60-3E07-0989-79A8F786144F}"/>
              </a:ext>
            </a:extLst>
          </p:cNvPr>
          <p:cNvSpPr/>
          <p:nvPr/>
        </p:nvSpPr>
        <p:spPr>
          <a:xfrm>
            <a:off x="9863352" y="4254415"/>
            <a:ext cx="1179846" cy="17090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9314B82-3F60-5B04-DD04-2D9F42B85DB4}"/>
              </a:ext>
            </a:extLst>
          </p:cNvPr>
          <p:cNvCxnSpPr>
            <a:cxnSpLocks/>
          </p:cNvCxnSpPr>
          <p:nvPr/>
        </p:nvCxnSpPr>
        <p:spPr>
          <a:xfrm flipV="1">
            <a:off x="9822228" y="4205991"/>
            <a:ext cx="0" cy="2952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E1A0A22-52E6-EB4E-BD60-0414A6546357}"/>
              </a:ext>
            </a:extLst>
          </p:cNvPr>
          <p:cNvCxnSpPr>
            <a:cxnSpLocks/>
          </p:cNvCxnSpPr>
          <p:nvPr/>
        </p:nvCxnSpPr>
        <p:spPr>
          <a:xfrm>
            <a:off x="9822228" y="4122890"/>
            <a:ext cx="0" cy="83101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39BD4C3-D585-BEC2-3A08-C7834D78E653}"/>
              </a:ext>
            </a:extLst>
          </p:cNvPr>
          <p:cNvCxnSpPr>
            <a:cxnSpLocks/>
          </p:cNvCxnSpPr>
          <p:nvPr/>
        </p:nvCxnSpPr>
        <p:spPr>
          <a:xfrm flipH="1" flipV="1">
            <a:off x="9110792" y="5495735"/>
            <a:ext cx="71143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F74437D6-D59F-55D5-D470-8F194FA9BFA8}"/>
              </a:ext>
            </a:extLst>
          </p:cNvPr>
          <p:cNvSpPr/>
          <p:nvPr/>
        </p:nvSpPr>
        <p:spPr>
          <a:xfrm flipV="1">
            <a:off x="7216767" y="5566049"/>
            <a:ext cx="1861157" cy="17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F2B88C6A-C650-4C0D-477C-A8451D64866D}"/>
              </a:ext>
            </a:extLst>
          </p:cNvPr>
          <p:cNvSpPr/>
          <p:nvPr/>
        </p:nvSpPr>
        <p:spPr>
          <a:xfrm flipV="1">
            <a:off x="9141482" y="5566050"/>
            <a:ext cx="650078" cy="17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2B79DDC2-2441-E38A-EC80-5B9DC17DE2C1}"/>
              </a:ext>
            </a:extLst>
          </p:cNvPr>
          <p:cNvCxnSpPr>
            <a:cxnSpLocks/>
          </p:cNvCxnSpPr>
          <p:nvPr/>
        </p:nvCxnSpPr>
        <p:spPr>
          <a:xfrm>
            <a:off x="9110792" y="5501054"/>
            <a:ext cx="0" cy="368826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4F9DA1B6-5985-9F0C-4D2A-5D66F3347178}"/>
              </a:ext>
            </a:extLst>
          </p:cNvPr>
          <p:cNvSpPr/>
          <p:nvPr/>
        </p:nvSpPr>
        <p:spPr>
          <a:xfrm flipV="1">
            <a:off x="9863352" y="5567812"/>
            <a:ext cx="1179845" cy="17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E4D5470-17AA-8E87-299C-55749BADE768}"/>
              </a:ext>
            </a:extLst>
          </p:cNvPr>
          <p:cNvCxnSpPr>
            <a:cxnSpLocks/>
          </p:cNvCxnSpPr>
          <p:nvPr/>
        </p:nvCxnSpPr>
        <p:spPr>
          <a:xfrm>
            <a:off x="9822228" y="5491950"/>
            <a:ext cx="0" cy="294929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ECF4EF6F-E241-5241-2FAB-6027C5CBDEED}"/>
              </a:ext>
            </a:extLst>
          </p:cNvPr>
          <p:cNvCxnSpPr>
            <a:cxnSpLocks/>
          </p:cNvCxnSpPr>
          <p:nvPr/>
        </p:nvCxnSpPr>
        <p:spPr>
          <a:xfrm flipV="1">
            <a:off x="9822228" y="5786879"/>
            <a:ext cx="0" cy="83002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Arc 101">
            <a:extLst>
              <a:ext uri="{FF2B5EF4-FFF2-40B4-BE49-F238E27FC236}">
                <a16:creationId xmlns:a16="http://schemas.microsoft.com/office/drawing/2014/main" id="{A9D15EAB-F083-0411-3346-445440154B97}"/>
              </a:ext>
            </a:extLst>
          </p:cNvPr>
          <p:cNvSpPr/>
          <p:nvPr/>
        </p:nvSpPr>
        <p:spPr>
          <a:xfrm rot="5400000">
            <a:off x="8823975" y="5708923"/>
            <a:ext cx="286817" cy="286817"/>
          </a:xfrm>
          <a:prstGeom prst="arc">
            <a:avLst>
              <a:gd name="adj1" fmla="val 16200000"/>
              <a:gd name="adj2" fmla="val 5223894"/>
            </a:avLst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32C21B7-5BBD-A73A-E5A3-FA5C99EA3E75}"/>
              </a:ext>
            </a:extLst>
          </p:cNvPr>
          <p:cNvCxnSpPr>
            <a:cxnSpLocks/>
          </p:cNvCxnSpPr>
          <p:nvPr/>
        </p:nvCxnSpPr>
        <p:spPr>
          <a:xfrm>
            <a:off x="8826237" y="5738512"/>
            <a:ext cx="0" cy="122264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2489E77A-5D0F-EAB5-968E-233E89A22649}"/>
              </a:ext>
            </a:extLst>
          </p:cNvPr>
          <p:cNvCxnSpPr>
            <a:cxnSpLocks/>
          </p:cNvCxnSpPr>
          <p:nvPr/>
        </p:nvCxnSpPr>
        <p:spPr>
          <a:xfrm>
            <a:off x="8823975" y="4256180"/>
            <a:ext cx="0" cy="148233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895728C-2424-EAC7-0419-7B00C07ED442}"/>
              </a:ext>
            </a:extLst>
          </p:cNvPr>
          <p:cNvCxnSpPr>
            <a:cxnSpLocks/>
          </p:cNvCxnSpPr>
          <p:nvPr/>
        </p:nvCxnSpPr>
        <p:spPr>
          <a:xfrm>
            <a:off x="8823901" y="3746401"/>
            <a:ext cx="0" cy="498753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442458A4-CD83-D51D-81EA-EF5D116B9521}"/>
              </a:ext>
            </a:extLst>
          </p:cNvPr>
          <p:cNvSpPr txBox="1"/>
          <p:nvPr/>
        </p:nvSpPr>
        <p:spPr>
          <a:xfrm>
            <a:off x="8085623" y="5866825"/>
            <a:ext cx="711434" cy="132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+</a:t>
            </a:r>
            <a:r>
              <a:rPr lang="de-DE" sz="1000" i="1" dirty="0">
                <a:solidFill>
                  <a:srgbClr val="101010"/>
                </a:solidFill>
                <a:latin typeface="+mj-lt"/>
              </a:rPr>
              <a:t>12.5</a:t>
            </a:r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1000" i="1" dirty="0">
                <a:solidFill>
                  <a:srgbClr val="101010"/>
                </a:solidFill>
                <a:latin typeface="+mj-lt"/>
              </a:rPr>
              <a:t>ns</a:t>
            </a:r>
            <a:endParaRPr lang="en-GB" sz="1000" i="1" dirty="0">
              <a:solidFill>
                <a:srgbClr val="101010"/>
              </a:solidFill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D8C91B81-E978-F65E-B1C0-1B0BB55005C0}"/>
              </a:ext>
            </a:extLst>
          </p:cNvPr>
          <p:cNvSpPr/>
          <p:nvPr/>
        </p:nvSpPr>
        <p:spPr>
          <a:xfrm>
            <a:off x="8816724" y="3084388"/>
            <a:ext cx="149147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12431D6E-0DB5-78DB-E3C9-744509C854A6}"/>
              </a:ext>
            </a:extLst>
          </p:cNvPr>
          <p:cNvSpPr/>
          <p:nvPr/>
        </p:nvSpPr>
        <p:spPr>
          <a:xfrm flipH="1">
            <a:off x="8965872" y="3078850"/>
            <a:ext cx="138505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0137175-FE0A-4511-DCD6-DDCD6E8AAF67}"/>
              </a:ext>
            </a:extLst>
          </p:cNvPr>
          <p:cNvSpPr txBox="1"/>
          <p:nvPr/>
        </p:nvSpPr>
        <p:spPr>
          <a:xfrm>
            <a:off x="9111998" y="5765861"/>
            <a:ext cx="711434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19F6052A-DB0D-D576-F369-E0F4295D2657}"/>
              </a:ext>
            </a:extLst>
          </p:cNvPr>
          <p:cNvGrpSpPr/>
          <p:nvPr/>
        </p:nvGrpSpPr>
        <p:grpSpPr>
          <a:xfrm>
            <a:off x="8634307" y="3509434"/>
            <a:ext cx="325499" cy="325499"/>
            <a:chOff x="8704062" y="3187832"/>
            <a:chExt cx="325499" cy="325499"/>
          </a:xfrm>
        </p:grpSpPr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4D59C40C-0D85-1789-EDC0-279AB95DE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BC2CCDDE-53DA-F140-5F56-B01995C7C37D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E3DCD898-62D4-6439-A582-926BF307EDD8}"/>
              </a:ext>
            </a:extLst>
          </p:cNvPr>
          <p:cNvCxnSpPr>
            <a:cxnSpLocks/>
          </p:cNvCxnSpPr>
          <p:nvPr/>
        </p:nvCxnSpPr>
        <p:spPr>
          <a:xfrm>
            <a:off x="8744761" y="2996415"/>
            <a:ext cx="22873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A0232562-9AA6-24DE-9B06-4C43DC054F4C}"/>
              </a:ext>
            </a:extLst>
          </p:cNvPr>
          <p:cNvCxnSpPr>
            <a:cxnSpLocks/>
          </p:cNvCxnSpPr>
          <p:nvPr/>
        </p:nvCxnSpPr>
        <p:spPr>
          <a:xfrm>
            <a:off x="8753420" y="2758164"/>
            <a:ext cx="22873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92E4CDF0-E0C4-B9FB-D6FD-D5851668BFDA}"/>
              </a:ext>
            </a:extLst>
          </p:cNvPr>
          <p:cNvSpPr txBox="1"/>
          <p:nvPr/>
        </p:nvSpPr>
        <p:spPr>
          <a:xfrm>
            <a:off x="9008649" y="2901635"/>
            <a:ext cx="610014" cy="172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RF signal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9AFD507-5A73-F6DB-E670-ADC5C4EF9DBB}"/>
              </a:ext>
            </a:extLst>
          </p:cNvPr>
          <p:cNvSpPr txBox="1"/>
          <p:nvPr/>
        </p:nvSpPr>
        <p:spPr>
          <a:xfrm>
            <a:off x="9397609" y="3580594"/>
            <a:ext cx="1665008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Attenuation </a:t>
            </a:r>
            <a:r>
              <a:rPr lang="de-DE" sz="1300" dirty="0">
                <a:solidFill>
                  <a:srgbClr val="101010"/>
                </a:solidFill>
                <a:latin typeface="LM Roman 10" panose="00000500000000000000" pitchFamily="50" charset="0"/>
              </a:rPr>
              <a:t>(&gt; 30 dB)</a:t>
            </a:r>
            <a:endParaRPr lang="en-GB" sz="1300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27" name="Arc 126">
            <a:extLst>
              <a:ext uri="{FF2B5EF4-FFF2-40B4-BE49-F238E27FC236}">
                <a16:creationId xmlns:a16="http://schemas.microsoft.com/office/drawing/2014/main" id="{522E006D-E051-D1FD-5B16-665F8DDA1E74}"/>
              </a:ext>
            </a:extLst>
          </p:cNvPr>
          <p:cNvSpPr/>
          <p:nvPr/>
        </p:nvSpPr>
        <p:spPr>
          <a:xfrm>
            <a:off x="8298910" y="2397216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2ABC095-8E85-22A4-AB05-80379439D5B6}"/>
              </a:ext>
            </a:extLst>
          </p:cNvPr>
          <p:cNvCxnSpPr>
            <a:cxnSpLocks/>
          </p:cNvCxnSpPr>
          <p:nvPr/>
        </p:nvCxnSpPr>
        <p:spPr>
          <a:xfrm>
            <a:off x="5316964" y="2224328"/>
            <a:ext cx="0" cy="283143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578F0548-9417-27A7-AA30-CB61A2E17DB5}"/>
              </a:ext>
            </a:extLst>
          </p:cNvPr>
          <p:cNvCxnSpPr>
            <a:cxnSpLocks/>
          </p:cNvCxnSpPr>
          <p:nvPr/>
        </p:nvCxnSpPr>
        <p:spPr>
          <a:xfrm flipH="1">
            <a:off x="5195996" y="2322116"/>
            <a:ext cx="246390" cy="82381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08060A63-454C-DBC1-7E1A-D350C1F75C38}"/>
              </a:ext>
            </a:extLst>
          </p:cNvPr>
          <p:cNvSpPr/>
          <p:nvPr/>
        </p:nvSpPr>
        <p:spPr>
          <a:xfrm rot="16200000">
            <a:off x="5533782" y="2390819"/>
            <a:ext cx="149147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48A67CEF-EC8B-4F8D-BFC7-661AB3FDFFFC}"/>
              </a:ext>
            </a:extLst>
          </p:cNvPr>
          <p:cNvSpPr/>
          <p:nvPr/>
        </p:nvSpPr>
        <p:spPr>
          <a:xfrm rot="16200000" flipH="1">
            <a:off x="5533565" y="2246992"/>
            <a:ext cx="138505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CBF5DA15-09CE-C7CA-C696-C84E6B893963}"/>
              </a:ext>
            </a:extLst>
          </p:cNvPr>
          <p:cNvCxnSpPr>
            <a:cxnSpLocks/>
          </p:cNvCxnSpPr>
          <p:nvPr/>
        </p:nvCxnSpPr>
        <p:spPr>
          <a:xfrm flipH="1">
            <a:off x="5692872" y="2215124"/>
            <a:ext cx="246390" cy="82381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3CBF1629-8C09-E846-AE5D-3D65076CC6DE}"/>
              </a:ext>
            </a:extLst>
          </p:cNvPr>
          <p:cNvCxnSpPr>
            <a:cxnSpLocks/>
          </p:cNvCxnSpPr>
          <p:nvPr/>
        </p:nvCxnSpPr>
        <p:spPr>
          <a:xfrm>
            <a:off x="5816067" y="2748281"/>
            <a:ext cx="0" cy="283143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B7721407-5C8C-0129-F6CD-BC5B0C00F2F1}"/>
              </a:ext>
            </a:extLst>
          </p:cNvPr>
          <p:cNvCxnSpPr>
            <a:cxnSpLocks/>
          </p:cNvCxnSpPr>
          <p:nvPr/>
        </p:nvCxnSpPr>
        <p:spPr>
          <a:xfrm flipH="1">
            <a:off x="5855375" y="2686352"/>
            <a:ext cx="4168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C6392B09-B316-A844-039C-0B49FFA6D9B6}"/>
              </a:ext>
            </a:extLst>
          </p:cNvPr>
          <p:cNvCxnSpPr>
            <a:cxnSpLocks/>
          </p:cNvCxnSpPr>
          <p:nvPr/>
        </p:nvCxnSpPr>
        <p:spPr>
          <a:xfrm flipH="1">
            <a:off x="5934485" y="2690334"/>
            <a:ext cx="4168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F5C28EEA-8A81-D676-8889-45A256E13CA8}"/>
              </a:ext>
            </a:extLst>
          </p:cNvPr>
          <p:cNvCxnSpPr>
            <a:cxnSpLocks/>
          </p:cNvCxnSpPr>
          <p:nvPr/>
        </p:nvCxnSpPr>
        <p:spPr>
          <a:xfrm flipH="1">
            <a:off x="6014066" y="2688275"/>
            <a:ext cx="4168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C03E3C38-A6D7-850F-0DA1-DAF94D3D005B}"/>
              </a:ext>
            </a:extLst>
          </p:cNvPr>
          <p:cNvCxnSpPr>
            <a:cxnSpLocks/>
            <a:stCxn id="44" idx="2"/>
            <a:endCxn id="204" idx="2"/>
          </p:cNvCxnSpPr>
          <p:nvPr/>
        </p:nvCxnSpPr>
        <p:spPr>
          <a:xfrm flipH="1">
            <a:off x="6406411" y="3330647"/>
            <a:ext cx="2104571" cy="5405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3A438EB9-71EB-EF8E-51B4-24A179789FDE}"/>
              </a:ext>
            </a:extLst>
          </p:cNvPr>
          <p:cNvSpPr/>
          <p:nvPr/>
        </p:nvSpPr>
        <p:spPr>
          <a:xfrm>
            <a:off x="934583" y="1665489"/>
            <a:ext cx="4066024" cy="4630279"/>
          </a:xfrm>
          <a:prstGeom prst="roundRect">
            <a:avLst>
              <a:gd name="adj" fmla="val 4115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Arc 154">
            <a:extLst>
              <a:ext uri="{FF2B5EF4-FFF2-40B4-BE49-F238E27FC236}">
                <a16:creationId xmlns:a16="http://schemas.microsoft.com/office/drawing/2014/main" id="{19178E0C-359F-9AC8-E995-691EF6952932}"/>
              </a:ext>
            </a:extLst>
          </p:cNvPr>
          <p:cNvSpPr/>
          <p:nvPr/>
        </p:nvSpPr>
        <p:spPr>
          <a:xfrm rot="16200000">
            <a:off x="1585026" y="4328231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DC08BDBF-45D3-B487-6150-419D9F7E1507}"/>
              </a:ext>
            </a:extLst>
          </p:cNvPr>
          <p:cNvCxnSpPr>
            <a:cxnSpLocks/>
            <a:endCxn id="155" idx="0"/>
          </p:cNvCxnSpPr>
          <p:nvPr/>
        </p:nvCxnSpPr>
        <p:spPr>
          <a:xfrm flipH="1" flipV="1">
            <a:off x="1596356" y="4525826"/>
            <a:ext cx="1633" cy="87885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77BD0A25-B210-AACB-1D8A-444DF45DC062}"/>
              </a:ext>
            </a:extLst>
          </p:cNvPr>
          <p:cNvSpPr/>
          <p:nvPr/>
        </p:nvSpPr>
        <p:spPr>
          <a:xfrm rot="16200000">
            <a:off x="1486124" y="5475185"/>
            <a:ext cx="226224" cy="132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D2DFC2FD-B086-E897-D32C-FD72CF159D36}"/>
              </a:ext>
            </a:extLst>
          </p:cNvPr>
          <p:cNvSpPr txBox="1"/>
          <p:nvPr/>
        </p:nvSpPr>
        <p:spPr>
          <a:xfrm>
            <a:off x="6042586" y="2169436"/>
            <a:ext cx="668495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1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E2662F9D-48AD-6245-318A-94A8160B4202}"/>
              </a:ext>
            </a:extLst>
          </p:cNvPr>
          <p:cNvSpPr txBox="1"/>
          <p:nvPr/>
        </p:nvSpPr>
        <p:spPr>
          <a:xfrm>
            <a:off x="3808135" y="4443680"/>
            <a:ext cx="957368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20 km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0CF3C21F-F8C4-4BBD-DE0F-E040FB70E4C5}"/>
              </a:ext>
            </a:extLst>
          </p:cNvPr>
          <p:cNvSpPr/>
          <p:nvPr/>
        </p:nvSpPr>
        <p:spPr>
          <a:xfrm>
            <a:off x="5110110" y="1665489"/>
            <a:ext cx="1754694" cy="3061797"/>
          </a:xfrm>
          <a:prstGeom prst="roundRect">
            <a:avLst>
              <a:gd name="adj" fmla="val 9438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217FDD9-9E24-E1DC-4170-F8B999038D1E}"/>
              </a:ext>
            </a:extLst>
          </p:cNvPr>
          <p:cNvSpPr txBox="1"/>
          <p:nvPr/>
        </p:nvSpPr>
        <p:spPr>
          <a:xfrm>
            <a:off x="6085912" y="2603985"/>
            <a:ext cx="553785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2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66" name="Graphic 165">
            <a:extLst>
              <a:ext uri="{FF2B5EF4-FFF2-40B4-BE49-F238E27FC236}">
                <a16:creationId xmlns:a16="http://schemas.microsoft.com/office/drawing/2014/main" id="{9CFF4EE8-1B1A-1184-0EAC-3BBE356A6BA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0731" r="32442"/>
          <a:stretch/>
        </p:blipFill>
        <p:spPr>
          <a:xfrm>
            <a:off x="1750422" y="2616731"/>
            <a:ext cx="91088" cy="323675"/>
          </a:xfrm>
          <a:prstGeom prst="rect">
            <a:avLst/>
          </a:prstGeom>
        </p:spPr>
      </p:pic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C1585E5B-F6C6-12FF-0724-52775E478FAD}"/>
              </a:ext>
            </a:extLst>
          </p:cNvPr>
          <p:cNvCxnSpPr>
            <a:cxnSpLocks/>
            <a:stCxn id="169" idx="2"/>
          </p:cNvCxnSpPr>
          <p:nvPr/>
        </p:nvCxnSpPr>
        <p:spPr>
          <a:xfrm>
            <a:off x="1693010" y="2938980"/>
            <a:ext cx="1363534" cy="1425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>
            <a:extLst>
              <a:ext uri="{FF2B5EF4-FFF2-40B4-BE49-F238E27FC236}">
                <a16:creationId xmlns:a16="http://schemas.microsoft.com/office/drawing/2014/main" id="{61ED189D-3069-5041-7549-1301A272C059}"/>
              </a:ext>
            </a:extLst>
          </p:cNvPr>
          <p:cNvSpPr/>
          <p:nvPr/>
        </p:nvSpPr>
        <p:spPr>
          <a:xfrm rot="16200000">
            <a:off x="1502052" y="2811589"/>
            <a:ext cx="127133" cy="2547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63DAE65A-5058-16EB-8475-A16252F4032C}"/>
              </a:ext>
            </a:extLst>
          </p:cNvPr>
          <p:cNvSpPr txBox="1"/>
          <p:nvPr/>
        </p:nvSpPr>
        <p:spPr>
          <a:xfrm>
            <a:off x="1108090" y="3128341"/>
            <a:ext cx="919098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Femtosecond</a:t>
            </a:r>
          </a:p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laser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72" name="Graphic 171">
            <a:extLst>
              <a:ext uri="{FF2B5EF4-FFF2-40B4-BE49-F238E27FC236}">
                <a16:creationId xmlns:a16="http://schemas.microsoft.com/office/drawing/2014/main" id="{6AD5318F-74E9-302C-220C-FCE212A5E59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 flipH="1">
            <a:off x="2454341" y="2234586"/>
            <a:ext cx="200752" cy="227678"/>
          </a:xfrm>
          <a:prstGeom prst="rect">
            <a:avLst/>
          </a:prstGeom>
        </p:spPr>
      </p:pic>
      <p:grpSp>
        <p:nvGrpSpPr>
          <p:cNvPr id="173" name="Group 172">
            <a:extLst>
              <a:ext uri="{FF2B5EF4-FFF2-40B4-BE49-F238E27FC236}">
                <a16:creationId xmlns:a16="http://schemas.microsoft.com/office/drawing/2014/main" id="{3F7428FE-FCBE-C831-65A3-A6D45A791CAC}"/>
              </a:ext>
            </a:extLst>
          </p:cNvPr>
          <p:cNvGrpSpPr/>
          <p:nvPr/>
        </p:nvGrpSpPr>
        <p:grpSpPr>
          <a:xfrm rot="15999121">
            <a:off x="3154706" y="2784312"/>
            <a:ext cx="128426" cy="296654"/>
            <a:chOff x="7740150" y="3165707"/>
            <a:chExt cx="265432" cy="613126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DF53B1F2-85B9-8676-71E5-205AEC2AC244}"/>
                </a:ext>
              </a:extLst>
            </p:cNvPr>
            <p:cNvSpPr/>
            <p:nvPr/>
          </p:nvSpPr>
          <p:spPr>
            <a:xfrm>
              <a:off x="7740150" y="3165707"/>
              <a:ext cx="262758" cy="1088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FA2717E1-B894-2752-5440-B20DCE590194}"/>
                </a:ext>
              </a:extLst>
            </p:cNvPr>
            <p:cNvSpPr/>
            <p:nvPr/>
          </p:nvSpPr>
          <p:spPr>
            <a:xfrm>
              <a:off x="7740150" y="3365780"/>
              <a:ext cx="262758" cy="9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FF432F53-2B27-723F-662B-2A63B193A494}"/>
                </a:ext>
              </a:extLst>
            </p:cNvPr>
            <p:cNvSpPr/>
            <p:nvPr/>
          </p:nvSpPr>
          <p:spPr>
            <a:xfrm>
              <a:off x="7740150" y="3525683"/>
              <a:ext cx="262758" cy="7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D3B79689-F43D-FE4E-8362-9250C1C2FB1D}"/>
                </a:ext>
              </a:extLst>
            </p:cNvPr>
            <p:cNvSpPr/>
            <p:nvPr/>
          </p:nvSpPr>
          <p:spPr>
            <a:xfrm>
              <a:off x="7740150" y="3653026"/>
              <a:ext cx="262758" cy="5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F15E58A9-3CF1-ACEC-0EA4-94F14B6DE059}"/>
                </a:ext>
              </a:extLst>
            </p:cNvPr>
            <p:cNvSpPr/>
            <p:nvPr/>
          </p:nvSpPr>
          <p:spPr>
            <a:xfrm>
              <a:off x="7740150" y="3742833"/>
              <a:ext cx="262758" cy="3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4F1CCD79-7B71-59DF-2D6C-09226FFEF270}"/>
                </a:ext>
              </a:extLst>
            </p:cNvPr>
            <p:cNvSpPr/>
            <p:nvPr/>
          </p:nvSpPr>
          <p:spPr>
            <a:xfrm>
              <a:off x="7742824" y="3165707"/>
              <a:ext cx="262758" cy="613126"/>
            </a:xfrm>
            <a:prstGeom prst="rect">
              <a:avLst/>
            </a:prstGeom>
            <a:noFill/>
            <a:ln>
              <a:solidFill>
                <a:srgbClr val="10101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E1E8ECC1-05AA-AE8E-A6D3-3352D14D85C7}"/>
              </a:ext>
            </a:extLst>
          </p:cNvPr>
          <p:cNvCxnSpPr>
            <a:cxnSpLocks/>
          </p:cNvCxnSpPr>
          <p:nvPr/>
        </p:nvCxnSpPr>
        <p:spPr>
          <a:xfrm rot="16200000">
            <a:off x="2840178" y="2764886"/>
            <a:ext cx="54723" cy="404384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9CC73E75-6D33-558B-B661-E19835934C4B}"/>
              </a:ext>
            </a:extLst>
          </p:cNvPr>
          <p:cNvCxnSpPr>
            <a:cxnSpLocks/>
          </p:cNvCxnSpPr>
          <p:nvPr/>
        </p:nvCxnSpPr>
        <p:spPr>
          <a:xfrm rot="16200000">
            <a:off x="2240986" y="2570078"/>
            <a:ext cx="848723" cy="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4385813A-211B-D045-636B-33EDD59FD4F3}"/>
              </a:ext>
            </a:extLst>
          </p:cNvPr>
          <p:cNvCxnSpPr>
            <a:cxnSpLocks/>
          </p:cNvCxnSpPr>
          <p:nvPr/>
        </p:nvCxnSpPr>
        <p:spPr>
          <a:xfrm rot="16200000">
            <a:off x="2630544" y="2111846"/>
            <a:ext cx="67741" cy="0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186">
            <a:extLst>
              <a:ext uri="{FF2B5EF4-FFF2-40B4-BE49-F238E27FC236}">
                <a16:creationId xmlns:a16="http://schemas.microsoft.com/office/drawing/2014/main" id="{6B71C7D8-A1BE-C6AB-7100-8BE899272BEE}"/>
              </a:ext>
            </a:extLst>
          </p:cNvPr>
          <p:cNvSpPr/>
          <p:nvPr/>
        </p:nvSpPr>
        <p:spPr>
          <a:xfrm rot="18637381">
            <a:off x="2655661" y="2960235"/>
            <a:ext cx="35980" cy="1495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CF50A20C-8311-2C97-8D7E-D894AF87B4E5}"/>
              </a:ext>
            </a:extLst>
          </p:cNvPr>
          <p:cNvSpPr txBox="1"/>
          <p:nvPr/>
        </p:nvSpPr>
        <p:spPr>
          <a:xfrm>
            <a:off x="2949898" y="3137042"/>
            <a:ext cx="543197" cy="1935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Chirped volume</a:t>
            </a:r>
          </a:p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bragg grating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91" name="Arc 190">
            <a:extLst>
              <a:ext uri="{FF2B5EF4-FFF2-40B4-BE49-F238E27FC236}">
                <a16:creationId xmlns:a16="http://schemas.microsoft.com/office/drawing/2014/main" id="{9CA6F2CD-7076-7585-7BAC-39EFCAF05D52}"/>
              </a:ext>
            </a:extLst>
          </p:cNvPr>
          <p:cNvSpPr/>
          <p:nvPr/>
        </p:nvSpPr>
        <p:spPr>
          <a:xfrm rot="16200000">
            <a:off x="2660067" y="1956228"/>
            <a:ext cx="230609" cy="221916"/>
          </a:xfrm>
          <a:prstGeom prst="arc">
            <a:avLst>
              <a:gd name="adj1" fmla="val 16134116"/>
              <a:gd name="adj2" fmla="val 5119717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30E9FBC5-75ED-A8B6-2F1C-88486DB01A17}"/>
              </a:ext>
            </a:extLst>
          </p:cNvPr>
          <p:cNvCxnSpPr>
            <a:cxnSpLocks/>
            <a:endCxn id="137" idx="3"/>
          </p:cNvCxnSpPr>
          <p:nvPr/>
        </p:nvCxnSpPr>
        <p:spPr>
          <a:xfrm flipV="1">
            <a:off x="3002482" y="2536452"/>
            <a:ext cx="2380128" cy="4722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Arc 192">
            <a:extLst>
              <a:ext uri="{FF2B5EF4-FFF2-40B4-BE49-F238E27FC236}">
                <a16:creationId xmlns:a16="http://schemas.microsoft.com/office/drawing/2014/main" id="{422397BD-4A1E-2456-7CAB-D5A2BA3D49D6}"/>
              </a:ext>
            </a:extLst>
          </p:cNvPr>
          <p:cNvSpPr/>
          <p:nvPr/>
        </p:nvSpPr>
        <p:spPr>
          <a:xfrm rot="10800000">
            <a:off x="2885090" y="2330401"/>
            <a:ext cx="230608" cy="217910"/>
          </a:xfrm>
          <a:prstGeom prst="arc">
            <a:avLst>
              <a:gd name="adj1" fmla="val 16134116"/>
              <a:gd name="adj2" fmla="val 193275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9B53E13F-23F4-B87F-BE57-2442769AD522}"/>
              </a:ext>
            </a:extLst>
          </p:cNvPr>
          <p:cNvCxnSpPr>
            <a:cxnSpLocks/>
            <a:stCxn id="193" idx="2"/>
            <a:endCxn id="191" idx="2"/>
          </p:cNvCxnSpPr>
          <p:nvPr/>
        </p:nvCxnSpPr>
        <p:spPr>
          <a:xfrm flipV="1">
            <a:off x="2885294" y="2058148"/>
            <a:ext cx="695" cy="37473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5ADA03F5-AE81-B15C-EF62-96658F230741}"/>
              </a:ext>
            </a:extLst>
          </p:cNvPr>
          <p:cNvSpPr txBox="1"/>
          <p:nvPr/>
        </p:nvSpPr>
        <p:spPr>
          <a:xfrm>
            <a:off x="3050708" y="1972331"/>
            <a:ext cx="957368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5 km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3ED642EA-3619-0260-53D7-9E7BC5AAAEB9}"/>
              </a:ext>
            </a:extLst>
          </p:cNvPr>
          <p:cNvSpPr/>
          <p:nvPr/>
        </p:nvSpPr>
        <p:spPr>
          <a:xfrm>
            <a:off x="3305931" y="2233652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C0B4C5ED-645C-DF40-7D1B-0CAF188582A1}"/>
              </a:ext>
            </a:extLst>
          </p:cNvPr>
          <p:cNvSpPr/>
          <p:nvPr/>
        </p:nvSpPr>
        <p:spPr>
          <a:xfrm>
            <a:off x="3405829" y="2238265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Arc 199">
            <a:extLst>
              <a:ext uri="{FF2B5EF4-FFF2-40B4-BE49-F238E27FC236}">
                <a16:creationId xmlns:a16="http://schemas.microsoft.com/office/drawing/2014/main" id="{97AF0F5C-3360-284F-1974-14E130377C84}"/>
              </a:ext>
            </a:extLst>
          </p:cNvPr>
          <p:cNvSpPr/>
          <p:nvPr/>
        </p:nvSpPr>
        <p:spPr>
          <a:xfrm rot="5400000">
            <a:off x="5817265" y="3920206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61521E8B-4444-5E30-E5D4-C44AD87AC8F6}"/>
              </a:ext>
            </a:extLst>
          </p:cNvPr>
          <p:cNvCxnSpPr>
            <a:cxnSpLocks/>
          </p:cNvCxnSpPr>
          <p:nvPr/>
        </p:nvCxnSpPr>
        <p:spPr>
          <a:xfrm flipH="1" flipV="1">
            <a:off x="1790201" y="4316934"/>
            <a:ext cx="4224688" cy="148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Arc 203">
            <a:extLst>
              <a:ext uri="{FF2B5EF4-FFF2-40B4-BE49-F238E27FC236}">
                <a16:creationId xmlns:a16="http://schemas.microsoft.com/office/drawing/2014/main" id="{A64327FA-8BB7-1785-F73C-B71B25693BDB}"/>
              </a:ext>
            </a:extLst>
          </p:cNvPr>
          <p:cNvSpPr/>
          <p:nvPr/>
        </p:nvSpPr>
        <p:spPr>
          <a:xfrm rot="16200000">
            <a:off x="6200224" y="3347346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C92D67F7-9E00-999B-27E0-F15A34F4AFD7}"/>
              </a:ext>
            </a:extLst>
          </p:cNvPr>
          <p:cNvCxnSpPr>
            <a:cxnSpLocks/>
            <a:stCxn id="204" idx="0"/>
            <a:endCxn id="200" idx="0"/>
          </p:cNvCxnSpPr>
          <p:nvPr/>
        </p:nvCxnSpPr>
        <p:spPr>
          <a:xfrm>
            <a:off x="6211554" y="3544941"/>
            <a:ext cx="4734" cy="565428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>
            <a:extLst>
              <a:ext uri="{FF2B5EF4-FFF2-40B4-BE49-F238E27FC236}">
                <a16:creationId xmlns:a16="http://schemas.microsoft.com/office/drawing/2014/main" id="{5FC39770-35A0-0E51-8120-D7D89D4091EF}"/>
              </a:ext>
            </a:extLst>
          </p:cNvPr>
          <p:cNvSpPr/>
          <p:nvPr/>
        </p:nvSpPr>
        <p:spPr>
          <a:xfrm>
            <a:off x="4083547" y="4007757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DF6BCFC9-8BE1-2F0F-A693-046327DEF7F9}"/>
              </a:ext>
            </a:extLst>
          </p:cNvPr>
          <p:cNvSpPr/>
          <p:nvPr/>
        </p:nvSpPr>
        <p:spPr>
          <a:xfrm>
            <a:off x="4183445" y="4006192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627212C2-6019-BB08-F290-FB9B1667C5C9}"/>
              </a:ext>
            </a:extLst>
          </p:cNvPr>
          <p:cNvGrpSpPr/>
          <p:nvPr/>
        </p:nvGrpSpPr>
        <p:grpSpPr>
          <a:xfrm>
            <a:off x="9001397" y="3512654"/>
            <a:ext cx="325499" cy="325499"/>
            <a:chOff x="8704062" y="3187832"/>
            <a:chExt cx="325499" cy="325499"/>
          </a:xfrm>
        </p:grpSpPr>
        <p:pic>
          <p:nvPicPr>
            <p:cNvPr id="228" name="Picture 227">
              <a:extLst>
                <a:ext uri="{FF2B5EF4-FFF2-40B4-BE49-F238E27FC236}">
                  <a16:creationId xmlns:a16="http://schemas.microsoft.com/office/drawing/2014/main" id="{183E53E0-BDAA-E05F-60AE-AB500EB7C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EF522B63-ADC4-7AB1-A4E5-BA26E8D0CA4E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37179348-DD65-0FE8-C090-EBBC8C753324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1665306" y="5541255"/>
            <a:ext cx="832127" cy="9534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6" name="Graphic 235">
            <a:extLst>
              <a:ext uri="{FF2B5EF4-FFF2-40B4-BE49-F238E27FC236}">
                <a16:creationId xmlns:a16="http://schemas.microsoft.com/office/drawing/2014/main" id="{6E691598-A427-E688-8AFD-CBEC5B6A183D}"/>
              </a:ext>
            </a:extLst>
          </p:cNvPr>
          <p:cNvPicPr>
            <a:picLocks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2497434" y="5287037"/>
            <a:ext cx="2164741" cy="264422"/>
          </a:xfrm>
          <a:prstGeom prst="rect">
            <a:avLst/>
          </a:prstGeom>
        </p:spPr>
      </p:pic>
      <p:sp>
        <p:nvSpPr>
          <p:cNvPr id="241" name="TextBox 240">
            <a:extLst>
              <a:ext uri="{FF2B5EF4-FFF2-40B4-BE49-F238E27FC236}">
                <a16:creationId xmlns:a16="http://schemas.microsoft.com/office/drawing/2014/main" id="{581DBCD0-BCAD-6074-B154-DD37B5439BC7}"/>
              </a:ext>
            </a:extLst>
          </p:cNvPr>
          <p:cNvSpPr txBox="1"/>
          <p:nvPr/>
        </p:nvSpPr>
        <p:spPr>
          <a:xfrm>
            <a:off x="7452170" y="2175137"/>
            <a:ext cx="640688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PM </a:t>
            </a:r>
            <a:r>
              <a:rPr lang="de-DE" sz="13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fibre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29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4C1B8-9DA2-3C0D-8CDF-F450F06F8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A6239A88-A2D7-28AB-13AD-8A19813BE690}"/>
              </a:ext>
            </a:extLst>
          </p:cNvPr>
          <p:cNvSpPr/>
          <p:nvPr/>
        </p:nvSpPr>
        <p:spPr>
          <a:xfrm>
            <a:off x="934583" y="1665489"/>
            <a:ext cx="4066024" cy="4630279"/>
          </a:xfrm>
          <a:prstGeom prst="roundRect">
            <a:avLst>
              <a:gd name="adj" fmla="val 4115"/>
            </a:avLst>
          </a:prstGeom>
          <a:solidFill>
            <a:srgbClr val="008000">
              <a:alpha val="10196"/>
            </a:srgbClr>
          </a:solidFill>
          <a:ln w="57150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7" name="Graphic 196">
            <a:extLst>
              <a:ext uri="{FF2B5EF4-FFF2-40B4-BE49-F238E27FC236}">
                <a16:creationId xmlns:a16="http://schemas.microsoft.com/office/drawing/2014/main" id="{77A94CD7-BA9A-47C5-0D68-4ED7CE724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087108" y="2328294"/>
            <a:ext cx="866416" cy="213273"/>
          </a:xfrm>
          <a:prstGeom prst="rect">
            <a:avLst/>
          </a:prstGeom>
        </p:spPr>
      </p:pic>
      <p:pic>
        <p:nvPicPr>
          <p:cNvPr id="216" name="Graphic 215">
            <a:extLst>
              <a:ext uri="{FF2B5EF4-FFF2-40B4-BE49-F238E27FC236}">
                <a16:creationId xmlns:a16="http://schemas.microsoft.com/office/drawing/2014/main" id="{5541A9F7-33E0-405C-D435-9C16DB3C5E53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826411" y="4054838"/>
            <a:ext cx="2164741" cy="264422"/>
          </a:xfrm>
          <a:prstGeom prst="rect">
            <a:avLst/>
          </a:prstGeom>
        </p:spPr>
      </p:pic>
      <p:pic>
        <p:nvPicPr>
          <p:cNvPr id="223" name="Graphic 222">
            <a:extLst>
              <a:ext uri="{FF2B5EF4-FFF2-40B4-BE49-F238E27FC236}">
                <a16:creationId xmlns:a16="http://schemas.microsoft.com/office/drawing/2014/main" id="{F0E3D028-6870-C434-70B7-FB59857335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7253062" y="2946143"/>
            <a:ext cx="1092057" cy="38899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68C2C5-AD4E-2D59-BA36-5442AD0AD76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A37396-BB02-258E-4FA2-857F01FA16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FBD46B9-4633-090D-EAF9-DBD6ED9C6AF3}"/>
              </a:ext>
            </a:extLst>
          </p:cNvPr>
          <p:cNvCxnSpPr>
            <a:cxnSpLocks/>
          </p:cNvCxnSpPr>
          <p:nvPr/>
        </p:nvCxnSpPr>
        <p:spPr>
          <a:xfrm flipH="1">
            <a:off x="9110792" y="4497481"/>
            <a:ext cx="71143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291CCBAE-A808-8BA7-96AA-1EF2F8E34725}"/>
              </a:ext>
            </a:extLst>
          </p:cNvPr>
          <p:cNvSpPr/>
          <p:nvPr/>
        </p:nvSpPr>
        <p:spPr>
          <a:xfrm>
            <a:off x="7216767" y="4256180"/>
            <a:ext cx="1861157" cy="17090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EC224E-D439-2C52-C141-AF2E6E9980C4}"/>
              </a:ext>
            </a:extLst>
          </p:cNvPr>
          <p:cNvSpPr/>
          <p:nvPr/>
        </p:nvSpPr>
        <p:spPr>
          <a:xfrm>
            <a:off x="9141482" y="4256180"/>
            <a:ext cx="650078" cy="17090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934434B-87B7-846B-8AD8-2E4A1B431575}"/>
                  </a:ext>
                </a:extLst>
              </p:cNvPr>
              <p:cNvSpPr txBox="1"/>
              <p:nvPr/>
            </p:nvSpPr>
            <p:spPr>
              <a:xfrm>
                <a:off x="10400800" y="5065421"/>
                <a:ext cx="215796" cy="1391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050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1200" dirty="0">
                  <a:solidFill>
                    <a:srgbClr val="101010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934434B-87B7-846B-8AD8-2E4A1B431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0800" y="5065421"/>
                <a:ext cx="215796" cy="139117"/>
              </a:xfrm>
              <a:prstGeom prst="rect">
                <a:avLst/>
              </a:prstGeom>
              <a:blipFill>
                <a:blip r:embed="rId8"/>
                <a:stretch>
                  <a:fillRect l="-22222" r="-2778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7A777AF-4489-AF8E-0EEB-23FA3132C9C7}"/>
              </a:ext>
            </a:extLst>
          </p:cNvPr>
          <p:cNvCxnSpPr>
            <a:cxnSpLocks/>
          </p:cNvCxnSpPr>
          <p:nvPr/>
        </p:nvCxnSpPr>
        <p:spPr>
          <a:xfrm>
            <a:off x="10363231" y="4991737"/>
            <a:ext cx="239185" cy="0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A0D711E-6C3A-95B6-8FE2-DB54E1C49754}"/>
              </a:ext>
            </a:extLst>
          </p:cNvPr>
          <p:cNvCxnSpPr>
            <a:cxnSpLocks/>
          </p:cNvCxnSpPr>
          <p:nvPr/>
        </p:nvCxnSpPr>
        <p:spPr>
          <a:xfrm>
            <a:off x="7290568" y="4992388"/>
            <a:ext cx="3057420" cy="0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5E1395B2-CD00-46B0-A298-6F9F8E43A200}"/>
              </a:ext>
            </a:extLst>
          </p:cNvPr>
          <p:cNvSpPr/>
          <p:nvPr/>
        </p:nvSpPr>
        <p:spPr>
          <a:xfrm>
            <a:off x="10288018" y="4961087"/>
            <a:ext cx="103875" cy="5976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7D03C78-A28F-FAB7-28BE-5914D9785E21}"/>
              </a:ext>
            </a:extLst>
          </p:cNvPr>
          <p:cNvSpPr txBox="1"/>
          <p:nvPr/>
        </p:nvSpPr>
        <p:spPr>
          <a:xfrm>
            <a:off x="1070495" y="5751953"/>
            <a:ext cx="1039299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i="1" dirty="0">
                <a:solidFill>
                  <a:srgbClr val="000000"/>
                </a:solidFill>
                <a:latin typeface="LM Roman 10" panose="00000500000000000000" pitchFamily="50" charset="0"/>
              </a:rPr>
              <a:t>Photodetector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4831A2-1AE2-91A7-5287-29F685C75EEF}"/>
              </a:ext>
            </a:extLst>
          </p:cNvPr>
          <p:cNvCxnSpPr>
            <a:cxnSpLocks/>
          </p:cNvCxnSpPr>
          <p:nvPr/>
        </p:nvCxnSpPr>
        <p:spPr>
          <a:xfrm flipV="1">
            <a:off x="9110792" y="3746401"/>
            <a:ext cx="0" cy="7510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>
            <a:extLst>
              <a:ext uri="{FF2B5EF4-FFF2-40B4-BE49-F238E27FC236}">
                <a16:creationId xmlns:a16="http://schemas.microsoft.com/office/drawing/2014/main" id="{77A397B7-8B29-2C12-8B7E-13D6B94796E9}"/>
              </a:ext>
            </a:extLst>
          </p:cNvPr>
          <p:cNvSpPr/>
          <p:nvPr/>
        </p:nvSpPr>
        <p:spPr>
          <a:xfrm rot="5400000">
            <a:off x="8306816" y="2931595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8DCEE37-2E24-6770-E153-8C67429B8F84}"/>
              </a:ext>
            </a:extLst>
          </p:cNvPr>
          <p:cNvSpPr txBox="1"/>
          <p:nvPr/>
        </p:nvSpPr>
        <p:spPr>
          <a:xfrm>
            <a:off x="9008649" y="2663136"/>
            <a:ext cx="986789" cy="172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 bias voltage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CB30D12-55EF-4A84-9875-159ECEDD3ECB}"/>
              </a:ext>
            </a:extLst>
          </p:cNvPr>
          <p:cNvSpPr txBox="1"/>
          <p:nvPr/>
        </p:nvSpPr>
        <p:spPr>
          <a:xfrm>
            <a:off x="8862104" y="2362586"/>
            <a:ext cx="885598" cy="172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EO modulator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26DC89D-1138-DC54-8BF9-314EAFC0FDB7}"/>
              </a:ext>
            </a:extLst>
          </p:cNvPr>
          <p:cNvCxnSpPr>
            <a:cxnSpLocks/>
          </p:cNvCxnSpPr>
          <p:nvPr/>
        </p:nvCxnSpPr>
        <p:spPr>
          <a:xfrm rot="5400000">
            <a:off x="8867464" y="3100721"/>
            <a:ext cx="208610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14E41F1-22BC-5402-E156-AABF6328248F}"/>
              </a:ext>
            </a:extLst>
          </p:cNvPr>
          <p:cNvCxnSpPr>
            <a:cxnSpLocks/>
            <a:stCxn id="127" idx="0"/>
          </p:cNvCxnSpPr>
          <p:nvPr/>
        </p:nvCxnSpPr>
        <p:spPr>
          <a:xfrm flipH="1">
            <a:off x="5834745" y="2397248"/>
            <a:ext cx="2665625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605E902B-F430-5320-8B5A-AB89BAB765E4}"/>
              </a:ext>
            </a:extLst>
          </p:cNvPr>
          <p:cNvSpPr/>
          <p:nvPr/>
        </p:nvSpPr>
        <p:spPr>
          <a:xfrm rot="10800000">
            <a:off x="8668584" y="2599143"/>
            <a:ext cx="81415" cy="5172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1D770C7-3F54-7A28-07FB-53D211FE18AF}"/>
              </a:ext>
            </a:extLst>
          </p:cNvPr>
          <p:cNvSpPr/>
          <p:nvPr/>
        </p:nvSpPr>
        <p:spPr>
          <a:xfrm>
            <a:off x="2497433" y="5168796"/>
            <a:ext cx="2163107" cy="48557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BF7B0CD-1875-6BA7-E031-A37C8ABC627B}"/>
              </a:ext>
            </a:extLst>
          </p:cNvPr>
          <p:cNvSpPr txBox="1"/>
          <p:nvPr/>
        </p:nvSpPr>
        <p:spPr>
          <a:xfrm>
            <a:off x="2786886" y="4936899"/>
            <a:ext cx="161773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i="1" dirty="0">
                <a:solidFill>
                  <a:srgbClr val="000000"/>
                </a:solidFill>
                <a:latin typeface="LM Roman 10" panose="00000500000000000000" pitchFamily="50" charset="0"/>
              </a:rPr>
              <a:t>Read-out electronics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FDC2174-7E2E-5994-1BA8-74995BDB547D}"/>
              </a:ext>
            </a:extLst>
          </p:cNvPr>
          <p:cNvSpPr txBox="1"/>
          <p:nvPr/>
        </p:nvSpPr>
        <p:spPr>
          <a:xfrm>
            <a:off x="9110792" y="4054600"/>
            <a:ext cx="711434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AD19D1-30A3-0E09-E9C8-5230907FA7BC}"/>
              </a:ext>
            </a:extLst>
          </p:cNvPr>
          <p:cNvGrpSpPr/>
          <p:nvPr/>
        </p:nvGrpSpPr>
        <p:grpSpPr>
          <a:xfrm>
            <a:off x="10245712" y="4433338"/>
            <a:ext cx="188497" cy="543010"/>
            <a:chOff x="10022371" y="4639109"/>
            <a:chExt cx="218938" cy="630702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1E9A40C-C032-8E41-E69B-CEA06062E4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5DC0E8A-6FF1-C4FA-1D88-436478207DD5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0A6E1EE6-CF90-6428-4D43-4D61062CC98A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CAA5C2A-8BD4-E60C-AC79-88D497CC19C2}"/>
              </a:ext>
            </a:extLst>
          </p:cNvPr>
          <p:cNvGrpSpPr/>
          <p:nvPr/>
        </p:nvGrpSpPr>
        <p:grpSpPr>
          <a:xfrm flipV="1">
            <a:off x="10245042" y="5007779"/>
            <a:ext cx="188497" cy="543010"/>
            <a:chOff x="10022371" y="4639109"/>
            <a:chExt cx="218938" cy="630702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ADCA66E-5C29-7BFA-4262-98E759D20F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E7ABAB3-2559-B695-2877-B61308BF9AAE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72083B4-5EDC-050E-9E4D-744EBD1E7930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456F2F32-943D-3C2A-30CE-001E1BE99228}"/>
              </a:ext>
            </a:extLst>
          </p:cNvPr>
          <p:cNvSpPr txBox="1"/>
          <p:nvPr/>
        </p:nvSpPr>
        <p:spPr>
          <a:xfrm>
            <a:off x="4856190" y="1354275"/>
            <a:ext cx="2239953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b="1" dirty="0">
                <a:solidFill>
                  <a:srgbClr val="000000"/>
                </a:solidFill>
                <a:latin typeface="+mj-lt"/>
              </a:rPr>
              <a:t>Gallery 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UA47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-001)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0BC2EFB-A102-1006-6C5F-93C1D7A67A07}"/>
              </a:ext>
            </a:extLst>
          </p:cNvPr>
          <p:cNvSpPr txBox="1"/>
          <p:nvPr/>
        </p:nvSpPr>
        <p:spPr>
          <a:xfrm>
            <a:off x="934583" y="1358504"/>
            <a:ext cx="406602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b="1" dirty="0">
                <a:solidFill>
                  <a:srgbClr val="000000"/>
                </a:solidFill>
                <a:latin typeface="+mj-lt"/>
              </a:rPr>
              <a:t>Surface 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SX4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 R-002)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F93C23D-DFBF-CC16-4972-EC9B436B1296}"/>
              </a:ext>
            </a:extLst>
          </p:cNvPr>
          <p:cNvSpPr txBox="1"/>
          <p:nvPr/>
        </p:nvSpPr>
        <p:spPr>
          <a:xfrm>
            <a:off x="6965882" y="1354275"/>
            <a:ext cx="424834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b="1" dirty="0">
                <a:solidFill>
                  <a:srgbClr val="000000"/>
                </a:solidFill>
                <a:latin typeface="+mj-lt"/>
              </a:rPr>
              <a:t>Tunnel 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(2438/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-2438)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0BCACAC-6DC2-6168-79EF-B7296E71D017}"/>
              </a:ext>
            </a:extLst>
          </p:cNvPr>
          <p:cNvSpPr/>
          <p:nvPr/>
        </p:nvSpPr>
        <p:spPr>
          <a:xfrm>
            <a:off x="9863352" y="4254415"/>
            <a:ext cx="1179846" cy="17090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2E4D9AF-A747-90F3-7019-CB71334BA760}"/>
              </a:ext>
            </a:extLst>
          </p:cNvPr>
          <p:cNvCxnSpPr>
            <a:cxnSpLocks/>
          </p:cNvCxnSpPr>
          <p:nvPr/>
        </p:nvCxnSpPr>
        <p:spPr>
          <a:xfrm flipV="1">
            <a:off x="9822228" y="4205991"/>
            <a:ext cx="0" cy="2952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E9DB2BE-119C-53F3-8A97-CFF589B4A3A4}"/>
              </a:ext>
            </a:extLst>
          </p:cNvPr>
          <p:cNvCxnSpPr>
            <a:cxnSpLocks/>
          </p:cNvCxnSpPr>
          <p:nvPr/>
        </p:nvCxnSpPr>
        <p:spPr>
          <a:xfrm>
            <a:off x="9822228" y="4122890"/>
            <a:ext cx="0" cy="83101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67FA484D-FEF9-0EF1-DE4D-3F79AF6B568A}"/>
              </a:ext>
            </a:extLst>
          </p:cNvPr>
          <p:cNvCxnSpPr>
            <a:cxnSpLocks/>
          </p:cNvCxnSpPr>
          <p:nvPr/>
        </p:nvCxnSpPr>
        <p:spPr>
          <a:xfrm flipH="1" flipV="1">
            <a:off x="9110792" y="5495735"/>
            <a:ext cx="71143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C10C111C-041E-B21E-52E0-4884D402C135}"/>
              </a:ext>
            </a:extLst>
          </p:cNvPr>
          <p:cNvSpPr/>
          <p:nvPr/>
        </p:nvSpPr>
        <p:spPr>
          <a:xfrm flipV="1">
            <a:off x="7216767" y="5566049"/>
            <a:ext cx="1861157" cy="17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2EC7985-325A-6356-AB83-328F7B6F9594}"/>
              </a:ext>
            </a:extLst>
          </p:cNvPr>
          <p:cNvSpPr/>
          <p:nvPr/>
        </p:nvSpPr>
        <p:spPr>
          <a:xfrm flipV="1">
            <a:off x="9141482" y="5566050"/>
            <a:ext cx="650078" cy="17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B8A96F3-BBCB-105A-3AEC-A27BABC58260}"/>
              </a:ext>
            </a:extLst>
          </p:cNvPr>
          <p:cNvCxnSpPr>
            <a:cxnSpLocks/>
          </p:cNvCxnSpPr>
          <p:nvPr/>
        </p:nvCxnSpPr>
        <p:spPr>
          <a:xfrm>
            <a:off x="9110792" y="5501054"/>
            <a:ext cx="0" cy="368826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1DA00947-E084-A840-490F-E39A759641E5}"/>
              </a:ext>
            </a:extLst>
          </p:cNvPr>
          <p:cNvSpPr/>
          <p:nvPr/>
        </p:nvSpPr>
        <p:spPr>
          <a:xfrm flipV="1">
            <a:off x="9863352" y="5567812"/>
            <a:ext cx="1179845" cy="17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E404CCE-2929-39B1-8A04-C01AE1E30957}"/>
              </a:ext>
            </a:extLst>
          </p:cNvPr>
          <p:cNvCxnSpPr>
            <a:cxnSpLocks/>
          </p:cNvCxnSpPr>
          <p:nvPr/>
        </p:nvCxnSpPr>
        <p:spPr>
          <a:xfrm>
            <a:off x="9822228" y="5491950"/>
            <a:ext cx="0" cy="294929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8838D128-EED0-D245-7001-BF36227C63FF}"/>
              </a:ext>
            </a:extLst>
          </p:cNvPr>
          <p:cNvCxnSpPr>
            <a:cxnSpLocks/>
          </p:cNvCxnSpPr>
          <p:nvPr/>
        </p:nvCxnSpPr>
        <p:spPr>
          <a:xfrm flipV="1">
            <a:off x="9822228" y="5786879"/>
            <a:ext cx="0" cy="83002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Arc 101">
            <a:extLst>
              <a:ext uri="{FF2B5EF4-FFF2-40B4-BE49-F238E27FC236}">
                <a16:creationId xmlns:a16="http://schemas.microsoft.com/office/drawing/2014/main" id="{FE5C29CD-C97D-6624-AD71-7FAEF6B889D1}"/>
              </a:ext>
            </a:extLst>
          </p:cNvPr>
          <p:cNvSpPr/>
          <p:nvPr/>
        </p:nvSpPr>
        <p:spPr>
          <a:xfrm rot="5400000">
            <a:off x="8823975" y="5708923"/>
            <a:ext cx="286817" cy="286817"/>
          </a:xfrm>
          <a:prstGeom prst="arc">
            <a:avLst>
              <a:gd name="adj1" fmla="val 16200000"/>
              <a:gd name="adj2" fmla="val 5223894"/>
            </a:avLst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3A665BF-799E-04AD-6A14-477E27D864ED}"/>
              </a:ext>
            </a:extLst>
          </p:cNvPr>
          <p:cNvCxnSpPr>
            <a:cxnSpLocks/>
          </p:cNvCxnSpPr>
          <p:nvPr/>
        </p:nvCxnSpPr>
        <p:spPr>
          <a:xfrm>
            <a:off x="8826237" y="5738512"/>
            <a:ext cx="0" cy="122264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F58A3005-A2F8-6BE2-97C5-5E8DE6440B6D}"/>
              </a:ext>
            </a:extLst>
          </p:cNvPr>
          <p:cNvCxnSpPr>
            <a:cxnSpLocks/>
          </p:cNvCxnSpPr>
          <p:nvPr/>
        </p:nvCxnSpPr>
        <p:spPr>
          <a:xfrm>
            <a:off x="8823975" y="4256180"/>
            <a:ext cx="0" cy="148233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764CCC49-4CE3-9D34-E36F-9100F3053F81}"/>
              </a:ext>
            </a:extLst>
          </p:cNvPr>
          <p:cNvCxnSpPr>
            <a:cxnSpLocks/>
          </p:cNvCxnSpPr>
          <p:nvPr/>
        </p:nvCxnSpPr>
        <p:spPr>
          <a:xfrm>
            <a:off x="8823901" y="3746401"/>
            <a:ext cx="0" cy="498753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AE51C6C6-430E-93A8-7CA7-D450B2E74054}"/>
              </a:ext>
            </a:extLst>
          </p:cNvPr>
          <p:cNvSpPr txBox="1"/>
          <p:nvPr/>
        </p:nvSpPr>
        <p:spPr>
          <a:xfrm>
            <a:off x="8085623" y="5866825"/>
            <a:ext cx="711434" cy="132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+</a:t>
            </a:r>
            <a:r>
              <a:rPr lang="de-DE" sz="1000" i="1" dirty="0">
                <a:solidFill>
                  <a:srgbClr val="101010"/>
                </a:solidFill>
                <a:latin typeface="+mj-lt"/>
              </a:rPr>
              <a:t>12.5</a:t>
            </a:r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1000" i="1" dirty="0">
                <a:solidFill>
                  <a:srgbClr val="101010"/>
                </a:solidFill>
                <a:latin typeface="+mj-lt"/>
              </a:rPr>
              <a:t>ns</a:t>
            </a:r>
            <a:endParaRPr lang="en-GB" sz="1000" i="1" dirty="0">
              <a:solidFill>
                <a:srgbClr val="101010"/>
              </a:solidFill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B4DD7005-B5F9-02F9-B089-5669B609DEDA}"/>
              </a:ext>
            </a:extLst>
          </p:cNvPr>
          <p:cNvSpPr/>
          <p:nvPr/>
        </p:nvSpPr>
        <p:spPr>
          <a:xfrm>
            <a:off x="8816724" y="3084388"/>
            <a:ext cx="149147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7C325BC4-A225-F194-6AA9-91D9C462F0F3}"/>
              </a:ext>
            </a:extLst>
          </p:cNvPr>
          <p:cNvSpPr/>
          <p:nvPr/>
        </p:nvSpPr>
        <p:spPr>
          <a:xfrm flipH="1">
            <a:off x="8965872" y="3078850"/>
            <a:ext cx="138505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A7C696B-F31C-F926-1631-FD6271890040}"/>
              </a:ext>
            </a:extLst>
          </p:cNvPr>
          <p:cNvSpPr txBox="1"/>
          <p:nvPr/>
        </p:nvSpPr>
        <p:spPr>
          <a:xfrm>
            <a:off x="9111998" y="5765861"/>
            <a:ext cx="711434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B529EC2B-5262-8EEC-9C92-46B080BCAB17}"/>
              </a:ext>
            </a:extLst>
          </p:cNvPr>
          <p:cNvGrpSpPr/>
          <p:nvPr/>
        </p:nvGrpSpPr>
        <p:grpSpPr>
          <a:xfrm>
            <a:off x="8634307" y="3509434"/>
            <a:ext cx="325499" cy="325499"/>
            <a:chOff x="8704062" y="3187832"/>
            <a:chExt cx="325499" cy="325499"/>
          </a:xfrm>
        </p:grpSpPr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1DF0218B-1578-7793-8903-C0198BA05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1D808EC6-05A4-28FE-E860-4C3D81115A41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3827B53-1C4A-A2B3-3767-F9CDDA6A82B4}"/>
              </a:ext>
            </a:extLst>
          </p:cNvPr>
          <p:cNvCxnSpPr>
            <a:cxnSpLocks/>
          </p:cNvCxnSpPr>
          <p:nvPr/>
        </p:nvCxnSpPr>
        <p:spPr>
          <a:xfrm>
            <a:off x="8744761" y="2996415"/>
            <a:ext cx="22873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45D9D772-284C-AD6D-0616-242A3066D91F}"/>
              </a:ext>
            </a:extLst>
          </p:cNvPr>
          <p:cNvCxnSpPr>
            <a:cxnSpLocks/>
          </p:cNvCxnSpPr>
          <p:nvPr/>
        </p:nvCxnSpPr>
        <p:spPr>
          <a:xfrm>
            <a:off x="8753420" y="2758164"/>
            <a:ext cx="22873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81965285-E039-0EE0-4239-D370FF5EB546}"/>
              </a:ext>
            </a:extLst>
          </p:cNvPr>
          <p:cNvSpPr txBox="1"/>
          <p:nvPr/>
        </p:nvSpPr>
        <p:spPr>
          <a:xfrm>
            <a:off x="9008649" y="2901635"/>
            <a:ext cx="610014" cy="172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RF signal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1CB7ED0-B738-4476-E133-435105BF3812}"/>
              </a:ext>
            </a:extLst>
          </p:cNvPr>
          <p:cNvSpPr txBox="1"/>
          <p:nvPr/>
        </p:nvSpPr>
        <p:spPr>
          <a:xfrm>
            <a:off x="9397609" y="3580594"/>
            <a:ext cx="1665008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Attenuation </a:t>
            </a:r>
            <a:r>
              <a:rPr lang="de-DE" sz="1300" dirty="0">
                <a:solidFill>
                  <a:srgbClr val="101010"/>
                </a:solidFill>
                <a:latin typeface="LM Roman 10" panose="00000500000000000000" pitchFamily="50" charset="0"/>
              </a:rPr>
              <a:t>(&gt; 30 dB)</a:t>
            </a:r>
            <a:endParaRPr lang="en-GB" sz="1300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27" name="Arc 126">
            <a:extLst>
              <a:ext uri="{FF2B5EF4-FFF2-40B4-BE49-F238E27FC236}">
                <a16:creationId xmlns:a16="http://schemas.microsoft.com/office/drawing/2014/main" id="{39057387-B905-FE78-EB8D-BD37B68D830E}"/>
              </a:ext>
            </a:extLst>
          </p:cNvPr>
          <p:cNvSpPr/>
          <p:nvPr/>
        </p:nvSpPr>
        <p:spPr>
          <a:xfrm>
            <a:off x="8298910" y="2397216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8A2D512F-489E-64FB-7251-BA3FBBE0BDAA}"/>
              </a:ext>
            </a:extLst>
          </p:cNvPr>
          <p:cNvCxnSpPr>
            <a:cxnSpLocks/>
          </p:cNvCxnSpPr>
          <p:nvPr/>
        </p:nvCxnSpPr>
        <p:spPr>
          <a:xfrm>
            <a:off x="5316964" y="2224328"/>
            <a:ext cx="0" cy="283143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5DF3CD0B-5B87-D3B8-C885-BF9C57199991}"/>
              </a:ext>
            </a:extLst>
          </p:cNvPr>
          <p:cNvCxnSpPr>
            <a:cxnSpLocks/>
          </p:cNvCxnSpPr>
          <p:nvPr/>
        </p:nvCxnSpPr>
        <p:spPr>
          <a:xfrm flipH="1">
            <a:off x="5195996" y="2322116"/>
            <a:ext cx="246390" cy="82381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9F110466-8176-0065-D440-078FD24DC236}"/>
              </a:ext>
            </a:extLst>
          </p:cNvPr>
          <p:cNvSpPr/>
          <p:nvPr/>
        </p:nvSpPr>
        <p:spPr>
          <a:xfrm rot="16200000">
            <a:off x="5533782" y="2390819"/>
            <a:ext cx="149147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52FC5BC5-2B94-B215-0E45-17ED3293B7F1}"/>
              </a:ext>
            </a:extLst>
          </p:cNvPr>
          <p:cNvSpPr/>
          <p:nvPr/>
        </p:nvSpPr>
        <p:spPr>
          <a:xfrm rot="16200000" flipH="1">
            <a:off x="5533565" y="2246992"/>
            <a:ext cx="138505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1D39D170-C73C-BAF4-9608-D426D31F365D}"/>
              </a:ext>
            </a:extLst>
          </p:cNvPr>
          <p:cNvCxnSpPr>
            <a:cxnSpLocks/>
          </p:cNvCxnSpPr>
          <p:nvPr/>
        </p:nvCxnSpPr>
        <p:spPr>
          <a:xfrm flipH="1">
            <a:off x="5692872" y="2215124"/>
            <a:ext cx="246390" cy="82381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54D5CD48-0A70-F29E-7A2F-34A7DAE46915}"/>
              </a:ext>
            </a:extLst>
          </p:cNvPr>
          <p:cNvCxnSpPr>
            <a:cxnSpLocks/>
          </p:cNvCxnSpPr>
          <p:nvPr/>
        </p:nvCxnSpPr>
        <p:spPr>
          <a:xfrm>
            <a:off x="5816067" y="2748281"/>
            <a:ext cx="0" cy="283143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9FB9A617-F140-3D3D-DF67-429D4E4C7806}"/>
              </a:ext>
            </a:extLst>
          </p:cNvPr>
          <p:cNvCxnSpPr>
            <a:cxnSpLocks/>
          </p:cNvCxnSpPr>
          <p:nvPr/>
        </p:nvCxnSpPr>
        <p:spPr>
          <a:xfrm flipH="1">
            <a:off x="5855375" y="2686352"/>
            <a:ext cx="4168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3E992649-8279-E213-2279-D1AA3FF7A950}"/>
              </a:ext>
            </a:extLst>
          </p:cNvPr>
          <p:cNvCxnSpPr>
            <a:cxnSpLocks/>
          </p:cNvCxnSpPr>
          <p:nvPr/>
        </p:nvCxnSpPr>
        <p:spPr>
          <a:xfrm flipH="1">
            <a:off x="5934485" y="2690334"/>
            <a:ext cx="4168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38B16A6C-905B-FA0D-85AA-4C45EDD6AC60}"/>
              </a:ext>
            </a:extLst>
          </p:cNvPr>
          <p:cNvCxnSpPr>
            <a:cxnSpLocks/>
          </p:cNvCxnSpPr>
          <p:nvPr/>
        </p:nvCxnSpPr>
        <p:spPr>
          <a:xfrm flipH="1">
            <a:off x="6014066" y="2688275"/>
            <a:ext cx="4168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E6CE342A-FDC1-6F60-25C1-4B4AB6E27C27}"/>
              </a:ext>
            </a:extLst>
          </p:cNvPr>
          <p:cNvCxnSpPr>
            <a:cxnSpLocks/>
            <a:stCxn id="44" idx="2"/>
            <a:endCxn id="204" idx="2"/>
          </p:cNvCxnSpPr>
          <p:nvPr/>
        </p:nvCxnSpPr>
        <p:spPr>
          <a:xfrm flipH="1">
            <a:off x="6406411" y="3330647"/>
            <a:ext cx="2104571" cy="5405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Arc 154">
            <a:extLst>
              <a:ext uri="{FF2B5EF4-FFF2-40B4-BE49-F238E27FC236}">
                <a16:creationId xmlns:a16="http://schemas.microsoft.com/office/drawing/2014/main" id="{530E019F-44FA-8D1E-AF9F-04EABFFD30BD}"/>
              </a:ext>
            </a:extLst>
          </p:cNvPr>
          <p:cNvSpPr/>
          <p:nvPr/>
        </p:nvSpPr>
        <p:spPr>
          <a:xfrm rot="16200000">
            <a:off x="1585026" y="4328231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58264B11-8B4B-4D51-9424-198FB0F19F9D}"/>
              </a:ext>
            </a:extLst>
          </p:cNvPr>
          <p:cNvCxnSpPr>
            <a:cxnSpLocks/>
            <a:endCxn id="155" idx="0"/>
          </p:cNvCxnSpPr>
          <p:nvPr/>
        </p:nvCxnSpPr>
        <p:spPr>
          <a:xfrm flipH="1" flipV="1">
            <a:off x="1596356" y="4525826"/>
            <a:ext cx="1633" cy="87885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D3A0A349-2987-CB27-2429-E9A6D0C39C82}"/>
              </a:ext>
            </a:extLst>
          </p:cNvPr>
          <p:cNvSpPr/>
          <p:nvPr/>
        </p:nvSpPr>
        <p:spPr>
          <a:xfrm rot="16200000">
            <a:off x="1486124" y="5475185"/>
            <a:ext cx="226224" cy="132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C7400E25-C246-EFF7-7252-D5BCFFBF2589}"/>
              </a:ext>
            </a:extLst>
          </p:cNvPr>
          <p:cNvSpPr txBox="1"/>
          <p:nvPr/>
        </p:nvSpPr>
        <p:spPr>
          <a:xfrm>
            <a:off x="6042586" y="2169436"/>
            <a:ext cx="668495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1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E42F8996-742A-E5A4-B6E3-2271CA6A0AC2}"/>
              </a:ext>
            </a:extLst>
          </p:cNvPr>
          <p:cNvSpPr txBox="1"/>
          <p:nvPr/>
        </p:nvSpPr>
        <p:spPr>
          <a:xfrm>
            <a:off x="3808135" y="4443680"/>
            <a:ext cx="957368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20 km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06A0AEF4-A84E-EEAB-12AB-6BAE14532541}"/>
              </a:ext>
            </a:extLst>
          </p:cNvPr>
          <p:cNvSpPr/>
          <p:nvPr/>
        </p:nvSpPr>
        <p:spPr>
          <a:xfrm>
            <a:off x="5110110" y="1665489"/>
            <a:ext cx="1754694" cy="3061797"/>
          </a:xfrm>
          <a:prstGeom prst="roundRect">
            <a:avLst>
              <a:gd name="adj" fmla="val 9438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AF06DFA6-1026-2D6A-EA8A-DEA71E5DD816}"/>
              </a:ext>
            </a:extLst>
          </p:cNvPr>
          <p:cNvSpPr txBox="1"/>
          <p:nvPr/>
        </p:nvSpPr>
        <p:spPr>
          <a:xfrm>
            <a:off x="6085912" y="2603985"/>
            <a:ext cx="553785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2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66" name="Graphic 165">
            <a:extLst>
              <a:ext uri="{FF2B5EF4-FFF2-40B4-BE49-F238E27FC236}">
                <a16:creationId xmlns:a16="http://schemas.microsoft.com/office/drawing/2014/main" id="{9E9B5CD9-D23B-1EF0-02BA-1CD3B3B3A66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0731" r="32442"/>
          <a:stretch/>
        </p:blipFill>
        <p:spPr>
          <a:xfrm>
            <a:off x="1750422" y="2616731"/>
            <a:ext cx="91088" cy="323675"/>
          </a:xfrm>
          <a:prstGeom prst="rect">
            <a:avLst/>
          </a:prstGeom>
        </p:spPr>
      </p:pic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727B88E6-37E1-01FA-3278-82808C41573A}"/>
              </a:ext>
            </a:extLst>
          </p:cNvPr>
          <p:cNvCxnSpPr>
            <a:cxnSpLocks/>
            <a:stCxn id="169" idx="2"/>
          </p:cNvCxnSpPr>
          <p:nvPr/>
        </p:nvCxnSpPr>
        <p:spPr>
          <a:xfrm>
            <a:off x="1693010" y="2938980"/>
            <a:ext cx="1363534" cy="1425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>
            <a:extLst>
              <a:ext uri="{FF2B5EF4-FFF2-40B4-BE49-F238E27FC236}">
                <a16:creationId xmlns:a16="http://schemas.microsoft.com/office/drawing/2014/main" id="{775D6DFE-322C-E97F-9BCF-4CA6F96954E0}"/>
              </a:ext>
            </a:extLst>
          </p:cNvPr>
          <p:cNvSpPr/>
          <p:nvPr/>
        </p:nvSpPr>
        <p:spPr>
          <a:xfrm rot="16200000">
            <a:off x="1502052" y="2811589"/>
            <a:ext cx="127133" cy="2547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AF0F8F7-6FD1-EA4C-DAC3-D59429C2C432}"/>
              </a:ext>
            </a:extLst>
          </p:cNvPr>
          <p:cNvSpPr txBox="1"/>
          <p:nvPr/>
        </p:nvSpPr>
        <p:spPr>
          <a:xfrm>
            <a:off x="1108090" y="3128341"/>
            <a:ext cx="919098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Femtosecond</a:t>
            </a:r>
          </a:p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laser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72" name="Graphic 171">
            <a:extLst>
              <a:ext uri="{FF2B5EF4-FFF2-40B4-BE49-F238E27FC236}">
                <a16:creationId xmlns:a16="http://schemas.microsoft.com/office/drawing/2014/main" id="{82A66CF3-D739-B562-A02A-DFB3CED4AFC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 flipH="1">
            <a:off x="2454341" y="2234586"/>
            <a:ext cx="200752" cy="227678"/>
          </a:xfrm>
          <a:prstGeom prst="rect">
            <a:avLst/>
          </a:prstGeom>
        </p:spPr>
      </p:pic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4B30DB58-BD7A-3987-74F5-236B3E33F818}"/>
              </a:ext>
            </a:extLst>
          </p:cNvPr>
          <p:cNvCxnSpPr>
            <a:cxnSpLocks/>
          </p:cNvCxnSpPr>
          <p:nvPr/>
        </p:nvCxnSpPr>
        <p:spPr>
          <a:xfrm rot="16200000">
            <a:off x="2840178" y="2764886"/>
            <a:ext cx="54723" cy="404384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FE641376-0292-9F0D-0E8E-ECFD5D28AB6B}"/>
              </a:ext>
            </a:extLst>
          </p:cNvPr>
          <p:cNvCxnSpPr>
            <a:cxnSpLocks/>
          </p:cNvCxnSpPr>
          <p:nvPr/>
        </p:nvCxnSpPr>
        <p:spPr>
          <a:xfrm rot="16200000">
            <a:off x="2240986" y="2570078"/>
            <a:ext cx="848723" cy="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5DC50A55-5997-963C-1B2F-E04E49C5F633}"/>
              </a:ext>
            </a:extLst>
          </p:cNvPr>
          <p:cNvCxnSpPr>
            <a:cxnSpLocks/>
          </p:cNvCxnSpPr>
          <p:nvPr/>
        </p:nvCxnSpPr>
        <p:spPr>
          <a:xfrm rot="16200000">
            <a:off x="2630544" y="2111846"/>
            <a:ext cx="67741" cy="0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186">
            <a:extLst>
              <a:ext uri="{FF2B5EF4-FFF2-40B4-BE49-F238E27FC236}">
                <a16:creationId xmlns:a16="http://schemas.microsoft.com/office/drawing/2014/main" id="{1F7C83E3-39A5-BD5D-19DC-94B1F51DFF68}"/>
              </a:ext>
            </a:extLst>
          </p:cNvPr>
          <p:cNvSpPr/>
          <p:nvPr/>
        </p:nvSpPr>
        <p:spPr>
          <a:xfrm rot="18637381">
            <a:off x="2655661" y="2960235"/>
            <a:ext cx="35980" cy="1495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6DE3DBAB-C815-DB24-504E-DC226D86AAB4}"/>
              </a:ext>
            </a:extLst>
          </p:cNvPr>
          <p:cNvSpPr txBox="1"/>
          <p:nvPr/>
        </p:nvSpPr>
        <p:spPr>
          <a:xfrm>
            <a:off x="2949898" y="3137042"/>
            <a:ext cx="543197" cy="1935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Chirped volume</a:t>
            </a:r>
          </a:p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bragg grating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91" name="Arc 190">
            <a:extLst>
              <a:ext uri="{FF2B5EF4-FFF2-40B4-BE49-F238E27FC236}">
                <a16:creationId xmlns:a16="http://schemas.microsoft.com/office/drawing/2014/main" id="{41A1163D-EA6F-30CF-DFA5-A9C8C1E5FC7C}"/>
              </a:ext>
            </a:extLst>
          </p:cNvPr>
          <p:cNvSpPr/>
          <p:nvPr/>
        </p:nvSpPr>
        <p:spPr>
          <a:xfrm rot="16200000">
            <a:off x="2660067" y="1956228"/>
            <a:ext cx="230609" cy="221916"/>
          </a:xfrm>
          <a:prstGeom prst="arc">
            <a:avLst>
              <a:gd name="adj1" fmla="val 16134116"/>
              <a:gd name="adj2" fmla="val 5119717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776C831E-02B4-71AC-6142-85FB9FC85F4D}"/>
              </a:ext>
            </a:extLst>
          </p:cNvPr>
          <p:cNvCxnSpPr>
            <a:cxnSpLocks/>
            <a:endCxn id="137" idx="3"/>
          </p:cNvCxnSpPr>
          <p:nvPr/>
        </p:nvCxnSpPr>
        <p:spPr>
          <a:xfrm flipV="1">
            <a:off x="3002482" y="2536452"/>
            <a:ext cx="2380128" cy="4722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Arc 192">
            <a:extLst>
              <a:ext uri="{FF2B5EF4-FFF2-40B4-BE49-F238E27FC236}">
                <a16:creationId xmlns:a16="http://schemas.microsoft.com/office/drawing/2014/main" id="{67D14850-4A2F-49F2-ABFE-766C35805441}"/>
              </a:ext>
            </a:extLst>
          </p:cNvPr>
          <p:cNvSpPr/>
          <p:nvPr/>
        </p:nvSpPr>
        <p:spPr>
          <a:xfrm rot="10800000">
            <a:off x="2885090" y="2330401"/>
            <a:ext cx="230608" cy="217910"/>
          </a:xfrm>
          <a:prstGeom prst="arc">
            <a:avLst>
              <a:gd name="adj1" fmla="val 16134116"/>
              <a:gd name="adj2" fmla="val 193275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D7B5E2AC-9175-3980-2CFB-B802A41FA679}"/>
              </a:ext>
            </a:extLst>
          </p:cNvPr>
          <p:cNvCxnSpPr>
            <a:cxnSpLocks/>
            <a:stCxn id="193" idx="2"/>
            <a:endCxn id="191" idx="2"/>
          </p:cNvCxnSpPr>
          <p:nvPr/>
        </p:nvCxnSpPr>
        <p:spPr>
          <a:xfrm flipV="1">
            <a:off x="2885294" y="2058148"/>
            <a:ext cx="695" cy="37473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6B7FBC80-1040-9693-94D5-168D56F91A38}"/>
              </a:ext>
            </a:extLst>
          </p:cNvPr>
          <p:cNvSpPr txBox="1"/>
          <p:nvPr/>
        </p:nvSpPr>
        <p:spPr>
          <a:xfrm>
            <a:off x="3050708" y="1972331"/>
            <a:ext cx="957368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5 km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D6583B8C-F0C3-1E42-D9F4-B6F9F40505A9}"/>
              </a:ext>
            </a:extLst>
          </p:cNvPr>
          <p:cNvSpPr/>
          <p:nvPr/>
        </p:nvSpPr>
        <p:spPr>
          <a:xfrm>
            <a:off x="3305931" y="2233652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6CB7AFCB-9155-555D-2BEE-4859A317F456}"/>
              </a:ext>
            </a:extLst>
          </p:cNvPr>
          <p:cNvSpPr/>
          <p:nvPr/>
        </p:nvSpPr>
        <p:spPr>
          <a:xfrm>
            <a:off x="3405829" y="2238265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Arc 199">
            <a:extLst>
              <a:ext uri="{FF2B5EF4-FFF2-40B4-BE49-F238E27FC236}">
                <a16:creationId xmlns:a16="http://schemas.microsoft.com/office/drawing/2014/main" id="{C2DE1E37-8A81-3BD8-6180-EB1D825EE088}"/>
              </a:ext>
            </a:extLst>
          </p:cNvPr>
          <p:cNvSpPr/>
          <p:nvPr/>
        </p:nvSpPr>
        <p:spPr>
          <a:xfrm rot="5400000">
            <a:off x="5817265" y="3920206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FA88104E-2A69-E793-82F2-FDC68ACA73D4}"/>
              </a:ext>
            </a:extLst>
          </p:cNvPr>
          <p:cNvCxnSpPr>
            <a:cxnSpLocks/>
          </p:cNvCxnSpPr>
          <p:nvPr/>
        </p:nvCxnSpPr>
        <p:spPr>
          <a:xfrm flipH="1" flipV="1">
            <a:off x="1790201" y="4316934"/>
            <a:ext cx="4224688" cy="148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Arc 203">
            <a:extLst>
              <a:ext uri="{FF2B5EF4-FFF2-40B4-BE49-F238E27FC236}">
                <a16:creationId xmlns:a16="http://schemas.microsoft.com/office/drawing/2014/main" id="{912F509F-38C1-9129-5B21-E2DAEAABFBF3}"/>
              </a:ext>
            </a:extLst>
          </p:cNvPr>
          <p:cNvSpPr/>
          <p:nvPr/>
        </p:nvSpPr>
        <p:spPr>
          <a:xfrm rot="16200000">
            <a:off x="6200224" y="3347346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684FFEC7-F47B-4B7C-7F2E-52EB2EDA0277}"/>
              </a:ext>
            </a:extLst>
          </p:cNvPr>
          <p:cNvCxnSpPr>
            <a:cxnSpLocks/>
            <a:stCxn id="204" idx="0"/>
            <a:endCxn id="200" idx="0"/>
          </p:cNvCxnSpPr>
          <p:nvPr/>
        </p:nvCxnSpPr>
        <p:spPr>
          <a:xfrm>
            <a:off x="6211554" y="3544941"/>
            <a:ext cx="4734" cy="565428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>
            <a:extLst>
              <a:ext uri="{FF2B5EF4-FFF2-40B4-BE49-F238E27FC236}">
                <a16:creationId xmlns:a16="http://schemas.microsoft.com/office/drawing/2014/main" id="{14EF0273-39F0-78B2-873F-1EAAA3E15C7E}"/>
              </a:ext>
            </a:extLst>
          </p:cNvPr>
          <p:cNvSpPr/>
          <p:nvPr/>
        </p:nvSpPr>
        <p:spPr>
          <a:xfrm>
            <a:off x="4083547" y="4007757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CB5E9E60-FC91-E329-3F1F-13BFB15849D9}"/>
              </a:ext>
            </a:extLst>
          </p:cNvPr>
          <p:cNvSpPr/>
          <p:nvPr/>
        </p:nvSpPr>
        <p:spPr>
          <a:xfrm>
            <a:off x="4183445" y="4006192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725DB419-2771-BE70-1EFA-22162F44CD8A}"/>
              </a:ext>
            </a:extLst>
          </p:cNvPr>
          <p:cNvGrpSpPr/>
          <p:nvPr/>
        </p:nvGrpSpPr>
        <p:grpSpPr>
          <a:xfrm>
            <a:off x="9001397" y="3512654"/>
            <a:ext cx="325499" cy="325499"/>
            <a:chOff x="8704062" y="3187832"/>
            <a:chExt cx="325499" cy="325499"/>
          </a:xfrm>
        </p:grpSpPr>
        <p:pic>
          <p:nvPicPr>
            <p:cNvPr id="228" name="Picture 227">
              <a:extLst>
                <a:ext uri="{FF2B5EF4-FFF2-40B4-BE49-F238E27FC236}">
                  <a16:creationId xmlns:a16="http://schemas.microsoft.com/office/drawing/2014/main" id="{DEC08070-7F1E-394C-D86C-264628AF3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D3045023-C616-03D4-EE30-38D4538E52BC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BC6626B3-FC84-C1BA-FF73-F8559DF64536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1665306" y="5541255"/>
            <a:ext cx="832127" cy="9534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6" name="Graphic 235">
            <a:extLst>
              <a:ext uri="{FF2B5EF4-FFF2-40B4-BE49-F238E27FC236}">
                <a16:creationId xmlns:a16="http://schemas.microsoft.com/office/drawing/2014/main" id="{C5D3E100-DA86-026A-0D95-2CB57A5C3B7A}"/>
              </a:ext>
            </a:extLst>
          </p:cNvPr>
          <p:cNvPicPr>
            <a:picLocks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2497434" y="5287037"/>
            <a:ext cx="2164741" cy="264422"/>
          </a:xfrm>
          <a:prstGeom prst="rect">
            <a:avLst/>
          </a:prstGeom>
        </p:spPr>
      </p:pic>
      <p:sp>
        <p:nvSpPr>
          <p:cNvPr id="241" name="TextBox 240">
            <a:extLst>
              <a:ext uri="{FF2B5EF4-FFF2-40B4-BE49-F238E27FC236}">
                <a16:creationId xmlns:a16="http://schemas.microsoft.com/office/drawing/2014/main" id="{654F2DDE-677C-7AF5-648B-49ED79787C78}"/>
              </a:ext>
            </a:extLst>
          </p:cNvPr>
          <p:cNvSpPr txBox="1"/>
          <p:nvPr/>
        </p:nvSpPr>
        <p:spPr>
          <a:xfrm>
            <a:off x="7452170" y="2175137"/>
            <a:ext cx="640688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PM </a:t>
            </a:r>
            <a:r>
              <a:rPr lang="de-DE" sz="13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fibre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C36468-4699-C825-2CC1-578D5B2F4904}"/>
              </a:ext>
            </a:extLst>
          </p:cNvPr>
          <p:cNvSpPr txBox="1"/>
          <p:nvPr/>
        </p:nvSpPr>
        <p:spPr>
          <a:xfrm>
            <a:off x="2497434" y="5729879"/>
            <a:ext cx="2164741" cy="2000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i="1" dirty="0">
                <a:solidFill>
                  <a:srgbClr val="000000"/>
                </a:solidFill>
                <a:latin typeface="LM Roman 10" panose="00000500000000000000" pitchFamily="50" charset="0"/>
              </a:rPr>
              <a:t>stretched time</a:t>
            </a:r>
            <a:endParaRPr lang="en-GB" sz="13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83CF214-3FD1-A1ED-83CF-28DBF68B4856}"/>
              </a:ext>
            </a:extLst>
          </p:cNvPr>
          <p:cNvSpPr/>
          <p:nvPr/>
        </p:nvSpPr>
        <p:spPr>
          <a:xfrm>
            <a:off x="940981" y="239842"/>
            <a:ext cx="4066024" cy="999438"/>
          </a:xfrm>
          <a:prstGeom prst="roundRect">
            <a:avLst>
              <a:gd name="adj" fmla="val 15939"/>
            </a:avLst>
          </a:prstGeom>
          <a:solidFill>
            <a:srgbClr val="E5F2E5"/>
          </a:solidFill>
          <a:ln w="57150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500" dirty="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rgbClr val="000000"/>
                </a:solidFill>
              </a:rPr>
              <a:t>Main part of the setup is </a:t>
            </a:r>
            <a:r>
              <a:rPr lang="en-US" sz="1400" b="1" dirty="0">
                <a:solidFill>
                  <a:srgbClr val="000000"/>
                </a:solidFill>
              </a:rPr>
              <a:t>accessible 24/7</a:t>
            </a:r>
          </a:p>
          <a:p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053D63-6EF6-16C8-019C-BEBC57D167BD}"/>
              </a:ext>
            </a:extLst>
          </p:cNvPr>
          <p:cNvGrpSpPr/>
          <p:nvPr/>
        </p:nvGrpSpPr>
        <p:grpSpPr>
          <a:xfrm>
            <a:off x="3070554" y="2861565"/>
            <a:ext cx="297985" cy="142410"/>
            <a:chOff x="2963874" y="2861565"/>
            <a:chExt cx="297985" cy="142410"/>
          </a:xfrm>
        </p:grpSpPr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802EEE10-4DE1-6093-5EA1-ACBEAA630B21}"/>
                </a:ext>
              </a:extLst>
            </p:cNvPr>
            <p:cNvSpPr/>
            <p:nvPr/>
          </p:nvSpPr>
          <p:spPr>
            <a:xfrm rot="15999121">
              <a:off x="3048635" y="2783666"/>
              <a:ext cx="127132" cy="2966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42FCD919-482C-9CA3-3A25-3097381AAAE1}"/>
                </a:ext>
              </a:extLst>
            </p:cNvPr>
            <p:cNvSpPr/>
            <p:nvPr/>
          </p:nvSpPr>
          <p:spPr>
            <a:xfrm rot="15999121">
              <a:off x="2926921" y="2914080"/>
              <a:ext cx="127132" cy="526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66578183-CC48-EB12-FC50-1802A95E1DA1}"/>
                </a:ext>
              </a:extLst>
            </p:cNvPr>
            <p:cNvSpPr/>
            <p:nvPr/>
          </p:nvSpPr>
          <p:spPr>
            <a:xfrm rot="15999121">
              <a:off x="3019010" y="2913250"/>
              <a:ext cx="127132" cy="4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CA2557EB-2F32-2FF6-6723-0F42E412E380}"/>
                </a:ext>
              </a:extLst>
            </p:cNvPr>
            <p:cNvSpPr/>
            <p:nvPr/>
          </p:nvSpPr>
          <p:spPr>
            <a:xfrm rot="15999121">
              <a:off x="3091898" y="2913340"/>
              <a:ext cx="127132" cy="3483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BA520DEC-8062-22F7-C526-C1D27C69BD25}"/>
                </a:ext>
              </a:extLst>
            </p:cNvPr>
            <p:cNvSpPr/>
            <p:nvPr/>
          </p:nvSpPr>
          <p:spPr>
            <a:xfrm rot="15999121">
              <a:off x="3149059" y="2914351"/>
              <a:ext cx="127132" cy="2612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A71E428C-1E51-09DE-F5F6-A7962482B233}"/>
                </a:ext>
              </a:extLst>
            </p:cNvPr>
            <p:cNvSpPr/>
            <p:nvPr/>
          </p:nvSpPr>
          <p:spPr>
            <a:xfrm rot="15999121">
              <a:off x="3188090" y="2916422"/>
              <a:ext cx="127132" cy="174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1458E8F-585E-67DE-0373-ED5E7F30D37E}"/>
                </a:ext>
              </a:extLst>
            </p:cNvPr>
            <p:cNvSpPr/>
            <p:nvPr/>
          </p:nvSpPr>
          <p:spPr>
            <a:xfrm rot="15999121">
              <a:off x="3049966" y="2781565"/>
              <a:ext cx="127132" cy="296654"/>
            </a:xfrm>
            <a:prstGeom prst="rect">
              <a:avLst/>
            </a:prstGeom>
            <a:noFill/>
            <a:ln>
              <a:solidFill>
                <a:srgbClr val="10101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051E861-D671-F9D7-1100-6BDCAF680074}"/>
              </a:ext>
            </a:extLst>
          </p:cNvPr>
          <p:cNvSpPr/>
          <p:nvPr/>
        </p:nvSpPr>
        <p:spPr>
          <a:xfrm>
            <a:off x="6965882" y="1665489"/>
            <a:ext cx="4248344" cy="4630279"/>
          </a:xfrm>
          <a:prstGeom prst="roundRect">
            <a:avLst>
              <a:gd name="adj" fmla="val 4472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0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12E9A-5D5B-BA23-A89A-B2077DDCF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517C0180-2BED-0B14-346F-00F693056E97}"/>
              </a:ext>
            </a:extLst>
          </p:cNvPr>
          <p:cNvSpPr/>
          <p:nvPr/>
        </p:nvSpPr>
        <p:spPr>
          <a:xfrm>
            <a:off x="6965882" y="1665489"/>
            <a:ext cx="4248344" cy="4630279"/>
          </a:xfrm>
          <a:prstGeom prst="roundRect">
            <a:avLst>
              <a:gd name="adj" fmla="val 4472"/>
            </a:avLst>
          </a:prstGeom>
          <a:solidFill>
            <a:srgbClr val="0000FF">
              <a:alpha val="10196"/>
            </a:srgbClr>
          </a:solidFill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F0C8C8A4-3B13-FF89-3CB7-3F1239DC24CE}"/>
              </a:ext>
            </a:extLst>
          </p:cNvPr>
          <p:cNvSpPr/>
          <p:nvPr/>
        </p:nvSpPr>
        <p:spPr>
          <a:xfrm>
            <a:off x="934583" y="1665489"/>
            <a:ext cx="4066024" cy="4630279"/>
          </a:xfrm>
          <a:prstGeom prst="roundRect">
            <a:avLst>
              <a:gd name="adj" fmla="val 4115"/>
            </a:avLst>
          </a:prstGeom>
          <a:solidFill>
            <a:srgbClr val="008000">
              <a:alpha val="10196"/>
            </a:srgbClr>
          </a:solidFill>
          <a:ln w="57150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7" name="Graphic 196">
            <a:extLst>
              <a:ext uri="{FF2B5EF4-FFF2-40B4-BE49-F238E27FC236}">
                <a16:creationId xmlns:a16="http://schemas.microsoft.com/office/drawing/2014/main" id="{CEDACED7-1A6F-3EC2-20AE-11F2141440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087108" y="2328294"/>
            <a:ext cx="866416" cy="213273"/>
          </a:xfrm>
          <a:prstGeom prst="rect">
            <a:avLst/>
          </a:prstGeom>
        </p:spPr>
      </p:pic>
      <p:pic>
        <p:nvPicPr>
          <p:cNvPr id="216" name="Graphic 215">
            <a:extLst>
              <a:ext uri="{FF2B5EF4-FFF2-40B4-BE49-F238E27FC236}">
                <a16:creationId xmlns:a16="http://schemas.microsoft.com/office/drawing/2014/main" id="{548CB9E2-BAC1-36EA-462E-97F0A896534B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826411" y="4054838"/>
            <a:ext cx="2164741" cy="264422"/>
          </a:xfrm>
          <a:prstGeom prst="rect">
            <a:avLst/>
          </a:prstGeom>
        </p:spPr>
      </p:pic>
      <p:pic>
        <p:nvPicPr>
          <p:cNvPr id="223" name="Graphic 222">
            <a:extLst>
              <a:ext uri="{FF2B5EF4-FFF2-40B4-BE49-F238E27FC236}">
                <a16:creationId xmlns:a16="http://schemas.microsoft.com/office/drawing/2014/main" id="{7FCEFFAC-1896-FD23-52E3-00BF137601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7253062" y="2946143"/>
            <a:ext cx="1092057" cy="38899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C834C-D84D-D0BB-B336-5AEBD2EB61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8BCA3-F5A3-F975-69FB-602DDA90E90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C05E0C8-1474-47C4-FD9D-5997DBF6B9BB}"/>
              </a:ext>
            </a:extLst>
          </p:cNvPr>
          <p:cNvCxnSpPr>
            <a:cxnSpLocks/>
          </p:cNvCxnSpPr>
          <p:nvPr/>
        </p:nvCxnSpPr>
        <p:spPr>
          <a:xfrm flipH="1">
            <a:off x="9110792" y="4497481"/>
            <a:ext cx="71143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EE61608-81F3-07CE-0BFC-B8CCA0347AD6}"/>
              </a:ext>
            </a:extLst>
          </p:cNvPr>
          <p:cNvSpPr/>
          <p:nvPr/>
        </p:nvSpPr>
        <p:spPr>
          <a:xfrm>
            <a:off x="7216767" y="4256180"/>
            <a:ext cx="1861157" cy="17090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C05F817-FF16-8183-6FFE-69DF0FBCD59F}"/>
              </a:ext>
            </a:extLst>
          </p:cNvPr>
          <p:cNvSpPr/>
          <p:nvPr/>
        </p:nvSpPr>
        <p:spPr>
          <a:xfrm>
            <a:off x="9141482" y="4256180"/>
            <a:ext cx="650078" cy="17090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15AFD72-3E04-70D2-9BB3-79D2AE9B2478}"/>
                  </a:ext>
                </a:extLst>
              </p:cNvPr>
              <p:cNvSpPr txBox="1"/>
              <p:nvPr/>
            </p:nvSpPr>
            <p:spPr>
              <a:xfrm>
                <a:off x="10400800" y="5065421"/>
                <a:ext cx="215796" cy="1391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050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1200" dirty="0">
                  <a:solidFill>
                    <a:srgbClr val="101010"/>
                  </a:solidFill>
                </a:endParaRP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15AFD72-3E04-70D2-9BB3-79D2AE9B24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0800" y="5065421"/>
                <a:ext cx="215796" cy="139117"/>
              </a:xfrm>
              <a:prstGeom prst="rect">
                <a:avLst/>
              </a:prstGeom>
              <a:blipFill>
                <a:blip r:embed="rId8"/>
                <a:stretch>
                  <a:fillRect l="-22222" r="-2778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044C77-273B-B960-CC5A-62F9F7E565C6}"/>
              </a:ext>
            </a:extLst>
          </p:cNvPr>
          <p:cNvCxnSpPr>
            <a:cxnSpLocks/>
          </p:cNvCxnSpPr>
          <p:nvPr/>
        </p:nvCxnSpPr>
        <p:spPr>
          <a:xfrm>
            <a:off x="10363231" y="4991737"/>
            <a:ext cx="239185" cy="0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4B5B37C-9285-3A32-7BDE-E0349A8832D8}"/>
              </a:ext>
            </a:extLst>
          </p:cNvPr>
          <p:cNvCxnSpPr>
            <a:cxnSpLocks/>
          </p:cNvCxnSpPr>
          <p:nvPr/>
        </p:nvCxnSpPr>
        <p:spPr>
          <a:xfrm>
            <a:off x="7290568" y="4992388"/>
            <a:ext cx="3057420" cy="0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26023CF7-D257-1F37-921A-925D1478A3CE}"/>
              </a:ext>
            </a:extLst>
          </p:cNvPr>
          <p:cNvSpPr/>
          <p:nvPr/>
        </p:nvSpPr>
        <p:spPr>
          <a:xfrm>
            <a:off x="10288018" y="4961087"/>
            <a:ext cx="103875" cy="5976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02CCCF1-8ECF-0B22-F4A1-B67784EFEAA8}"/>
              </a:ext>
            </a:extLst>
          </p:cNvPr>
          <p:cNvSpPr txBox="1"/>
          <p:nvPr/>
        </p:nvSpPr>
        <p:spPr>
          <a:xfrm>
            <a:off x="1070495" y="5751953"/>
            <a:ext cx="1039299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i="1" dirty="0">
                <a:solidFill>
                  <a:srgbClr val="000000"/>
                </a:solidFill>
                <a:latin typeface="LM Roman 10" panose="00000500000000000000" pitchFamily="50" charset="0"/>
              </a:rPr>
              <a:t>Photodetector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20AFF1E-6777-D158-441C-F000D093109B}"/>
              </a:ext>
            </a:extLst>
          </p:cNvPr>
          <p:cNvCxnSpPr>
            <a:cxnSpLocks/>
          </p:cNvCxnSpPr>
          <p:nvPr/>
        </p:nvCxnSpPr>
        <p:spPr>
          <a:xfrm flipV="1">
            <a:off x="9110792" y="3746401"/>
            <a:ext cx="0" cy="7510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>
            <a:extLst>
              <a:ext uri="{FF2B5EF4-FFF2-40B4-BE49-F238E27FC236}">
                <a16:creationId xmlns:a16="http://schemas.microsoft.com/office/drawing/2014/main" id="{14087D9A-8EA8-525E-89B8-DB21CF8A880D}"/>
              </a:ext>
            </a:extLst>
          </p:cNvPr>
          <p:cNvSpPr/>
          <p:nvPr/>
        </p:nvSpPr>
        <p:spPr>
          <a:xfrm rot="5400000">
            <a:off x="8306816" y="2931595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34C8873-037E-7850-D627-95CB8962A267}"/>
              </a:ext>
            </a:extLst>
          </p:cNvPr>
          <p:cNvSpPr txBox="1"/>
          <p:nvPr/>
        </p:nvSpPr>
        <p:spPr>
          <a:xfrm>
            <a:off x="9008649" y="2663136"/>
            <a:ext cx="986789" cy="172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 bias voltage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C4949DB-862D-0018-8777-34A70B9C72E7}"/>
              </a:ext>
            </a:extLst>
          </p:cNvPr>
          <p:cNvSpPr txBox="1"/>
          <p:nvPr/>
        </p:nvSpPr>
        <p:spPr>
          <a:xfrm>
            <a:off x="8862104" y="2362586"/>
            <a:ext cx="885598" cy="172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EO modulator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BA8C7E2-4EDA-2748-4A8D-2DCEE9F3F264}"/>
              </a:ext>
            </a:extLst>
          </p:cNvPr>
          <p:cNvCxnSpPr>
            <a:cxnSpLocks/>
          </p:cNvCxnSpPr>
          <p:nvPr/>
        </p:nvCxnSpPr>
        <p:spPr>
          <a:xfrm rot="5400000">
            <a:off x="8867464" y="3100721"/>
            <a:ext cx="208610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DF88F99-32F1-DA2C-3DE3-8F7E765B1F61}"/>
              </a:ext>
            </a:extLst>
          </p:cNvPr>
          <p:cNvCxnSpPr>
            <a:cxnSpLocks/>
            <a:stCxn id="127" idx="0"/>
          </p:cNvCxnSpPr>
          <p:nvPr/>
        </p:nvCxnSpPr>
        <p:spPr>
          <a:xfrm flipH="1">
            <a:off x="5834745" y="2397248"/>
            <a:ext cx="2665625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63FCA4E7-1147-B5B9-C0B2-F937E907495E}"/>
              </a:ext>
            </a:extLst>
          </p:cNvPr>
          <p:cNvSpPr/>
          <p:nvPr/>
        </p:nvSpPr>
        <p:spPr>
          <a:xfrm rot="10800000">
            <a:off x="8668584" y="2599143"/>
            <a:ext cx="81415" cy="5172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B1FCD1DB-8732-06D1-733B-C88017E83974}"/>
              </a:ext>
            </a:extLst>
          </p:cNvPr>
          <p:cNvSpPr/>
          <p:nvPr/>
        </p:nvSpPr>
        <p:spPr>
          <a:xfrm>
            <a:off x="2497433" y="5168796"/>
            <a:ext cx="2163107" cy="48557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BD85B2B-CBF1-1D4A-6949-6367B0E03289}"/>
              </a:ext>
            </a:extLst>
          </p:cNvPr>
          <p:cNvSpPr txBox="1"/>
          <p:nvPr/>
        </p:nvSpPr>
        <p:spPr>
          <a:xfrm>
            <a:off x="2786886" y="4936899"/>
            <a:ext cx="161773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i="1" dirty="0">
                <a:solidFill>
                  <a:srgbClr val="000000"/>
                </a:solidFill>
                <a:latin typeface="LM Roman 10" panose="00000500000000000000" pitchFamily="50" charset="0"/>
              </a:rPr>
              <a:t>Read-out electronics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CA70173-DF42-5DD3-5218-FDED7619943C}"/>
              </a:ext>
            </a:extLst>
          </p:cNvPr>
          <p:cNvSpPr txBox="1"/>
          <p:nvPr/>
        </p:nvSpPr>
        <p:spPr>
          <a:xfrm>
            <a:off x="9110792" y="4054600"/>
            <a:ext cx="711434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82F4F1A-1181-C56D-3C07-149F5B0AC14B}"/>
              </a:ext>
            </a:extLst>
          </p:cNvPr>
          <p:cNvGrpSpPr/>
          <p:nvPr/>
        </p:nvGrpSpPr>
        <p:grpSpPr>
          <a:xfrm>
            <a:off x="10245712" y="4433338"/>
            <a:ext cx="188497" cy="543010"/>
            <a:chOff x="10022371" y="4639109"/>
            <a:chExt cx="218938" cy="630702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B03C350-B488-DA72-E452-D939F73BA6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7DE8E50-0630-0CE6-8A04-E8D5716D1FAC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34110AA-727D-E022-BFFD-E5A06C0DFCB0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E9DB5F1-6CDB-51F4-2766-E56CA8B87E94}"/>
              </a:ext>
            </a:extLst>
          </p:cNvPr>
          <p:cNvGrpSpPr/>
          <p:nvPr/>
        </p:nvGrpSpPr>
        <p:grpSpPr>
          <a:xfrm flipV="1">
            <a:off x="10245042" y="5007779"/>
            <a:ext cx="188497" cy="543010"/>
            <a:chOff x="10022371" y="4639109"/>
            <a:chExt cx="218938" cy="630702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8BCB518-6957-5A02-656C-89BFAC26D8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9BD99A5-6A73-B54F-785D-29C2D3981ECC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C6C14C3-BE30-A0F2-0C9F-FEF70954B4A1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048B3CCB-FEAC-A5D1-EC98-BBEBB76E432B}"/>
              </a:ext>
            </a:extLst>
          </p:cNvPr>
          <p:cNvSpPr txBox="1"/>
          <p:nvPr/>
        </p:nvSpPr>
        <p:spPr>
          <a:xfrm>
            <a:off x="4856190" y="1354275"/>
            <a:ext cx="2239953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b="1" dirty="0">
                <a:solidFill>
                  <a:srgbClr val="000000"/>
                </a:solidFill>
                <a:latin typeface="+mj-lt"/>
              </a:rPr>
              <a:t>Gallery 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UA47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-001)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F7CE3D1-BAD5-4FF6-8685-9D54C01AB0F5}"/>
              </a:ext>
            </a:extLst>
          </p:cNvPr>
          <p:cNvSpPr txBox="1"/>
          <p:nvPr/>
        </p:nvSpPr>
        <p:spPr>
          <a:xfrm>
            <a:off x="934583" y="1358504"/>
            <a:ext cx="406602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b="1" dirty="0">
                <a:solidFill>
                  <a:srgbClr val="000000"/>
                </a:solidFill>
                <a:latin typeface="+mj-lt"/>
              </a:rPr>
              <a:t>Surface 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SX4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 R-002)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E4E2087-97BB-48AA-5A86-EB865BF52BC3}"/>
              </a:ext>
            </a:extLst>
          </p:cNvPr>
          <p:cNvSpPr txBox="1"/>
          <p:nvPr/>
        </p:nvSpPr>
        <p:spPr>
          <a:xfrm>
            <a:off x="6965882" y="1354275"/>
            <a:ext cx="424834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b="1" dirty="0">
                <a:solidFill>
                  <a:srgbClr val="000000"/>
                </a:solidFill>
                <a:latin typeface="+mj-lt"/>
              </a:rPr>
              <a:t>Tunnel 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(2438/</a:t>
            </a:r>
            <a:r>
              <a:rPr lang="en-GB" sz="13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300" dirty="0">
                <a:solidFill>
                  <a:srgbClr val="000000"/>
                </a:solidFill>
                <a:latin typeface="+mj-lt"/>
              </a:rPr>
              <a:t>-2438)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5AEA51E-EC8C-A1AC-EB34-B72D684B4BE3}"/>
              </a:ext>
            </a:extLst>
          </p:cNvPr>
          <p:cNvSpPr/>
          <p:nvPr/>
        </p:nvSpPr>
        <p:spPr>
          <a:xfrm>
            <a:off x="9863352" y="4254415"/>
            <a:ext cx="1179846" cy="17090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7C92C104-30B6-93AF-9163-6CF342FA7F71}"/>
              </a:ext>
            </a:extLst>
          </p:cNvPr>
          <p:cNvCxnSpPr>
            <a:cxnSpLocks/>
          </p:cNvCxnSpPr>
          <p:nvPr/>
        </p:nvCxnSpPr>
        <p:spPr>
          <a:xfrm flipV="1">
            <a:off x="9822228" y="4205991"/>
            <a:ext cx="0" cy="2952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182CD42-E8E0-F689-2E9E-57737069E5A0}"/>
              </a:ext>
            </a:extLst>
          </p:cNvPr>
          <p:cNvCxnSpPr>
            <a:cxnSpLocks/>
          </p:cNvCxnSpPr>
          <p:nvPr/>
        </p:nvCxnSpPr>
        <p:spPr>
          <a:xfrm>
            <a:off x="9822228" y="4122890"/>
            <a:ext cx="0" cy="83101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4E9ED6F-2951-8F70-C5D0-1414E8228EB4}"/>
              </a:ext>
            </a:extLst>
          </p:cNvPr>
          <p:cNvCxnSpPr>
            <a:cxnSpLocks/>
          </p:cNvCxnSpPr>
          <p:nvPr/>
        </p:nvCxnSpPr>
        <p:spPr>
          <a:xfrm flipH="1" flipV="1">
            <a:off x="9110792" y="5495735"/>
            <a:ext cx="71143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70441E20-9755-75FB-A2C0-0B4DE0CD6B58}"/>
              </a:ext>
            </a:extLst>
          </p:cNvPr>
          <p:cNvSpPr/>
          <p:nvPr/>
        </p:nvSpPr>
        <p:spPr>
          <a:xfrm flipV="1">
            <a:off x="7216767" y="5566049"/>
            <a:ext cx="1861157" cy="17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E12B417-DCF0-B3C7-21E0-B4A69D59882B}"/>
              </a:ext>
            </a:extLst>
          </p:cNvPr>
          <p:cNvSpPr/>
          <p:nvPr/>
        </p:nvSpPr>
        <p:spPr>
          <a:xfrm flipV="1">
            <a:off x="9141482" y="5566050"/>
            <a:ext cx="650078" cy="17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875BF07-0C4D-079C-F886-DDEDD7BC271F}"/>
              </a:ext>
            </a:extLst>
          </p:cNvPr>
          <p:cNvCxnSpPr>
            <a:cxnSpLocks/>
          </p:cNvCxnSpPr>
          <p:nvPr/>
        </p:nvCxnSpPr>
        <p:spPr>
          <a:xfrm>
            <a:off x="9110792" y="5501054"/>
            <a:ext cx="0" cy="368826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59F5C2CB-51DE-D32F-D4EF-7D9AE15F78AC}"/>
              </a:ext>
            </a:extLst>
          </p:cNvPr>
          <p:cNvSpPr/>
          <p:nvPr/>
        </p:nvSpPr>
        <p:spPr>
          <a:xfrm flipV="1">
            <a:off x="9863352" y="5567812"/>
            <a:ext cx="1179845" cy="17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C0E3341-55AB-CBAB-12F1-320DFAF42C82}"/>
              </a:ext>
            </a:extLst>
          </p:cNvPr>
          <p:cNvCxnSpPr>
            <a:cxnSpLocks/>
          </p:cNvCxnSpPr>
          <p:nvPr/>
        </p:nvCxnSpPr>
        <p:spPr>
          <a:xfrm>
            <a:off x="9822228" y="5491950"/>
            <a:ext cx="0" cy="294929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2508631-6313-E23C-7C82-B94E8134EF66}"/>
              </a:ext>
            </a:extLst>
          </p:cNvPr>
          <p:cNvCxnSpPr>
            <a:cxnSpLocks/>
          </p:cNvCxnSpPr>
          <p:nvPr/>
        </p:nvCxnSpPr>
        <p:spPr>
          <a:xfrm flipV="1">
            <a:off x="9822228" y="5786879"/>
            <a:ext cx="0" cy="83002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Arc 101">
            <a:extLst>
              <a:ext uri="{FF2B5EF4-FFF2-40B4-BE49-F238E27FC236}">
                <a16:creationId xmlns:a16="http://schemas.microsoft.com/office/drawing/2014/main" id="{64CD3F06-F313-2D74-4FBE-35C59C4E8979}"/>
              </a:ext>
            </a:extLst>
          </p:cNvPr>
          <p:cNvSpPr/>
          <p:nvPr/>
        </p:nvSpPr>
        <p:spPr>
          <a:xfrm rot="5400000">
            <a:off x="8823975" y="5708923"/>
            <a:ext cx="286817" cy="286817"/>
          </a:xfrm>
          <a:prstGeom prst="arc">
            <a:avLst>
              <a:gd name="adj1" fmla="val 16200000"/>
              <a:gd name="adj2" fmla="val 5223894"/>
            </a:avLst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AD77FE3-AF63-23CA-C01B-F8FFE9CD15E6}"/>
              </a:ext>
            </a:extLst>
          </p:cNvPr>
          <p:cNvCxnSpPr>
            <a:cxnSpLocks/>
          </p:cNvCxnSpPr>
          <p:nvPr/>
        </p:nvCxnSpPr>
        <p:spPr>
          <a:xfrm>
            <a:off x="8826237" y="5738512"/>
            <a:ext cx="0" cy="122264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1E4BAF93-90A4-9B0B-A4BE-390C47D61AFD}"/>
              </a:ext>
            </a:extLst>
          </p:cNvPr>
          <p:cNvCxnSpPr>
            <a:cxnSpLocks/>
          </p:cNvCxnSpPr>
          <p:nvPr/>
        </p:nvCxnSpPr>
        <p:spPr>
          <a:xfrm>
            <a:off x="8823975" y="4256180"/>
            <a:ext cx="0" cy="148233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A72C898B-B5ED-1A99-6383-08D444268E99}"/>
              </a:ext>
            </a:extLst>
          </p:cNvPr>
          <p:cNvCxnSpPr>
            <a:cxnSpLocks/>
          </p:cNvCxnSpPr>
          <p:nvPr/>
        </p:nvCxnSpPr>
        <p:spPr>
          <a:xfrm>
            <a:off x="8823901" y="3746401"/>
            <a:ext cx="0" cy="498753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73BB24D9-B19D-9B40-E2A5-319D5E399CD1}"/>
              </a:ext>
            </a:extLst>
          </p:cNvPr>
          <p:cNvSpPr txBox="1"/>
          <p:nvPr/>
        </p:nvSpPr>
        <p:spPr>
          <a:xfrm>
            <a:off x="8085623" y="5866825"/>
            <a:ext cx="711434" cy="132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+</a:t>
            </a:r>
            <a:r>
              <a:rPr lang="de-DE" sz="1000" i="1" dirty="0">
                <a:solidFill>
                  <a:srgbClr val="101010"/>
                </a:solidFill>
                <a:latin typeface="+mj-lt"/>
              </a:rPr>
              <a:t>12.5</a:t>
            </a:r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1000" i="1" dirty="0">
                <a:solidFill>
                  <a:srgbClr val="101010"/>
                </a:solidFill>
                <a:latin typeface="+mj-lt"/>
              </a:rPr>
              <a:t>ns</a:t>
            </a:r>
            <a:endParaRPr lang="en-GB" sz="1000" i="1" dirty="0">
              <a:solidFill>
                <a:srgbClr val="101010"/>
              </a:solidFill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880F7EA6-1483-FEA6-1A7A-475EE1901009}"/>
              </a:ext>
            </a:extLst>
          </p:cNvPr>
          <p:cNvSpPr/>
          <p:nvPr/>
        </p:nvSpPr>
        <p:spPr>
          <a:xfrm>
            <a:off x="8816724" y="3084388"/>
            <a:ext cx="149147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7192672E-9D9A-9D44-7D87-EE169CEB2F07}"/>
              </a:ext>
            </a:extLst>
          </p:cNvPr>
          <p:cNvSpPr/>
          <p:nvPr/>
        </p:nvSpPr>
        <p:spPr>
          <a:xfrm flipH="1">
            <a:off x="8965872" y="3078850"/>
            <a:ext cx="138505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43A6FF8-F655-FB2A-C565-FC3F36880D5F}"/>
              </a:ext>
            </a:extLst>
          </p:cNvPr>
          <p:cNvSpPr txBox="1"/>
          <p:nvPr/>
        </p:nvSpPr>
        <p:spPr>
          <a:xfrm>
            <a:off x="9111998" y="5765861"/>
            <a:ext cx="711434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AD90A115-78FB-01BC-77A4-51009412FACF}"/>
              </a:ext>
            </a:extLst>
          </p:cNvPr>
          <p:cNvGrpSpPr/>
          <p:nvPr/>
        </p:nvGrpSpPr>
        <p:grpSpPr>
          <a:xfrm>
            <a:off x="8634307" y="3509434"/>
            <a:ext cx="325499" cy="325499"/>
            <a:chOff x="8704062" y="3187832"/>
            <a:chExt cx="325499" cy="325499"/>
          </a:xfrm>
        </p:grpSpPr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48CA1481-C588-486B-AEEC-9BB8DE1A6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4AE0C958-EFE4-313B-2418-527EBF6C9D3B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5B6B9C2A-4A7D-6A6A-1C49-CB6C5AA4399D}"/>
              </a:ext>
            </a:extLst>
          </p:cNvPr>
          <p:cNvCxnSpPr>
            <a:cxnSpLocks/>
          </p:cNvCxnSpPr>
          <p:nvPr/>
        </p:nvCxnSpPr>
        <p:spPr>
          <a:xfrm>
            <a:off x="8744761" y="2996415"/>
            <a:ext cx="22873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81B23A9A-9701-4BC1-72B3-15D3A8CD4B49}"/>
              </a:ext>
            </a:extLst>
          </p:cNvPr>
          <p:cNvCxnSpPr>
            <a:cxnSpLocks/>
          </p:cNvCxnSpPr>
          <p:nvPr/>
        </p:nvCxnSpPr>
        <p:spPr>
          <a:xfrm>
            <a:off x="8753420" y="2758164"/>
            <a:ext cx="22873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C8C74372-4A21-70C1-5869-F7FF3E32ABE0}"/>
              </a:ext>
            </a:extLst>
          </p:cNvPr>
          <p:cNvSpPr txBox="1"/>
          <p:nvPr/>
        </p:nvSpPr>
        <p:spPr>
          <a:xfrm>
            <a:off x="9008649" y="2901635"/>
            <a:ext cx="610014" cy="172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RF signal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9442947-AA9D-9972-0831-AD448FB66A52}"/>
              </a:ext>
            </a:extLst>
          </p:cNvPr>
          <p:cNvSpPr txBox="1"/>
          <p:nvPr/>
        </p:nvSpPr>
        <p:spPr>
          <a:xfrm>
            <a:off x="9397609" y="3580594"/>
            <a:ext cx="1665008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Attenuation </a:t>
            </a:r>
            <a:r>
              <a:rPr lang="de-DE" sz="1300" dirty="0">
                <a:solidFill>
                  <a:srgbClr val="101010"/>
                </a:solidFill>
                <a:latin typeface="LM Roman 10" panose="00000500000000000000" pitchFamily="50" charset="0"/>
              </a:rPr>
              <a:t>(&gt; 30 dB)</a:t>
            </a:r>
            <a:endParaRPr lang="en-GB" sz="1300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27" name="Arc 126">
            <a:extLst>
              <a:ext uri="{FF2B5EF4-FFF2-40B4-BE49-F238E27FC236}">
                <a16:creationId xmlns:a16="http://schemas.microsoft.com/office/drawing/2014/main" id="{D25E92D5-B138-5B17-0254-B12D9689005B}"/>
              </a:ext>
            </a:extLst>
          </p:cNvPr>
          <p:cNvSpPr/>
          <p:nvPr/>
        </p:nvSpPr>
        <p:spPr>
          <a:xfrm>
            <a:off x="8298910" y="2397216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60F170F0-0588-CE0D-EF9F-2B88A1827824}"/>
              </a:ext>
            </a:extLst>
          </p:cNvPr>
          <p:cNvCxnSpPr>
            <a:cxnSpLocks/>
          </p:cNvCxnSpPr>
          <p:nvPr/>
        </p:nvCxnSpPr>
        <p:spPr>
          <a:xfrm>
            <a:off x="5316964" y="2224328"/>
            <a:ext cx="0" cy="283143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40759A35-4827-9B7C-AA97-5E2921A9805F}"/>
              </a:ext>
            </a:extLst>
          </p:cNvPr>
          <p:cNvCxnSpPr>
            <a:cxnSpLocks/>
          </p:cNvCxnSpPr>
          <p:nvPr/>
        </p:nvCxnSpPr>
        <p:spPr>
          <a:xfrm flipH="1">
            <a:off x="5195996" y="2322116"/>
            <a:ext cx="246390" cy="82381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360B747C-C195-7575-7B3A-BE019EE27239}"/>
              </a:ext>
            </a:extLst>
          </p:cNvPr>
          <p:cNvSpPr/>
          <p:nvPr/>
        </p:nvSpPr>
        <p:spPr>
          <a:xfrm rot="16200000">
            <a:off x="5533782" y="2390819"/>
            <a:ext cx="149147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36979339-2B71-2C0A-97C2-827802946285}"/>
              </a:ext>
            </a:extLst>
          </p:cNvPr>
          <p:cNvSpPr/>
          <p:nvPr/>
        </p:nvSpPr>
        <p:spPr>
          <a:xfrm rot="16200000" flipH="1">
            <a:off x="5533565" y="2246992"/>
            <a:ext cx="138505" cy="44041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EF9DD496-FDC3-5E1E-0F05-3DCA1DB21579}"/>
              </a:ext>
            </a:extLst>
          </p:cNvPr>
          <p:cNvCxnSpPr>
            <a:cxnSpLocks/>
          </p:cNvCxnSpPr>
          <p:nvPr/>
        </p:nvCxnSpPr>
        <p:spPr>
          <a:xfrm flipH="1">
            <a:off x="5692872" y="2215124"/>
            <a:ext cx="246390" cy="82381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2B5522D6-18DB-7C1A-D7F0-51043FA881D4}"/>
              </a:ext>
            </a:extLst>
          </p:cNvPr>
          <p:cNvCxnSpPr>
            <a:cxnSpLocks/>
          </p:cNvCxnSpPr>
          <p:nvPr/>
        </p:nvCxnSpPr>
        <p:spPr>
          <a:xfrm>
            <a:off x="5816067" y="2748281"/>
            <a:ext cx="0" cy="283143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7E563047-BD41-F047-108D-FCD68D197E0D}"/>
              </a:ext>
            </a:extLst>
          </p:cNvPr>
          <p:cNvCxnSpPr>
            <a:cxnSpLocks/>
          </p:cNvCxnSpPr>
          <p:nvPr/>
        </p:nvCxnSpPr>
        <p:spPr>
          <a:xfrm flipH="1">
            <a:off x="5855375" y="2686352"/>
            <a:ext cx="4168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E7BCD87-CA14-A76D-9F83-531444C91317}"/>
              </a:ext>
            </a:extLst>
          </p:cNvPr>
          <p:cNvCxnSpPr>
            <a:cxnSpLocks/>
          </p:cNvCxnSpPr>
          <p:nvPr/>
        </p:nvCxnSpPr>
        <p:spPr>
          <a:xfrm flipH="1">
            <a:off x="5934485" y="2690334"/>
            <a:ext cx="4168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483C1C14-63DC-4A80-059B-69BB28BE50A0}"/>
              </a:ext>
            </a:extLst>
          </p:cNvPr>
          <p:cNvCxnSpPr>
            <a:cxnSpLocks/>
          </p:cNvCxnSpPr>
          <p:nvPr/>
        </p:nvCxnSpPr>
        <p:spPr>
          <a:xfrm flipH="1">
            <a:off x="6014066" y="2688275"/>
            <a:ext cx="4168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0487C6CC-7588-6549-5B41-E0AA81E45C12}"/>
              </a:ext>
            </a:extLst>
          </p:cNvPr>
          <p:cNvCxnSpPr>
            <a:cxnSpLocks/>
            <a:stCxn id="44" idx="2"/>
            <a:endCxn id="204" idx="2"/>
          </p:cNvCxnSpPr>
          <p:nvPr/>
        </p:nvCxnSpPr>
        <p:spPr>
          <a:xfrm flipH="1">
            <a:off x="6406411" y="3330647"/>
            <a:ext cx="2104571" cy="5405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Arc 154">
            <a:extLst>
              <a:ext uri="{FF2B5EF4-FFF2-40B4-BE49-F238E27FC236}">
                <a16:creationId xmlns:a16="http://schemas.microsoft.com/office/drawing/2014/main" id="{5CF3EB63-371C-1F9C-172F-8DDA42694876}"/>
              </a:ext>
            </a:extLst>
          </p:cNvPr>
          <p:cNvSpPr/>
          <p:nvPr/>
        </p:nvSpPr>
        <p:spPr>
          <a:xfrm rot="16200000">
            <a:off x="1585026" y="4328231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34EDC220-8D3C-C9C2-17AF-677E340BD2E7}"/>
              </a:ext>
            </a:extLst>
          </p:cNvPr>
          <p:cNvCxnSpPr>
            <a:cxnSpLocks/>
            <a:endCxn id="155" idx="0"/>
          </p:cNvCxnSpPr>
          <p:nvPr/>
        </p:nvCxnSpPr>
        <p:spPr>
          <a:xfrm flipH="1" flipV="1">
            <a:off x="1596356" y="4525826"/>
            <a:ext cx="1633" cy="87885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9B1BF747-7CB1-B058-4C26-0411313AB772}"/>
              </a:ext>
            </a:extLst>
          </p:cNvPr>
          <p:cNvSpPr/>
          <p:nvPr/>
        </p:nvSpPr>
        <p:spPr>
          <a:xfrm rot="16200000">
            <a:off x="1486124" y="5475185"/>
            <a:ext cx="226224" cy="132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D6BE03DE-4CE1-D39C-124B-53CD80DA6746}"/>
              </a:ext>
            </a:extLst>
          </p:cNvPr>
          <p:cNvSpPr txBox="1"/>
          <p:nvPr/>
        </p:nvSpPr>
        <p:spPr>
          <a:xfrm>
            <a:off x="6042586" y="2169436"/>
            <a:ext cx="668495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1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13FDD88A-03AB-502D-FF67-78D0B7D8B504}"/>
              </a:ext>
            </a:extLst>
          </p:cNvPr>
          <p:cNvSpPr txBox="1"/>
          <p:nvPr/>
        </p:nvSpPr>
        <p:spPr>
          <a:xfrm>
            <a:off x="3808135" y="4443680"/>
            <a:ext cx="957368" cy="172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20 km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7CF109DA-FA23-6F25-D42F-1CF53FD887AD}"/>
              </a:ext>
            </a:extLst>
          </p:cNvPr>
          <p:cNvSpPr/>
          <p:nvPr/>
        </p:nvSpPr>
        <p:spPr>
          <a:xfrm>
            <a:off x="5110110" y="1665489"/>
            <a:ext cx="1754694" cy="3061797"/>
          </a:xfrm>
          <a:prstGeom prst="roundRect">
            <a:avLst>
              <a:gd name="adj" fmla="val 9438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BC44300A-10BD-742F-3A2F-B36EEE7FD51E}"/>
              </a:ext>
            </a:extLst>
          </p:cNvPr>
          <p:cNvSpPr txBox="1"/>
          <p:nvPr/>
        </p:nvSpPr>
        <p:spPr>
          <a:xfrm>
            <a:off x="6085912" y="2603985"/>
            <a:ext cx="553785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2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66" name="Graphic 165">
            <a:extLst>
              <a:ext uri="{FF2B5EF4-FFF2-40B4-BE49-F238E27FC236}">
                <a16:creationId xmlns:a16="http://schemas.microsoft.com/office/drawing/2014/main" id="{DCC4C8EB-1748-3757-5EEA-4C68483108B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0731" r="32442"/>
          <a:stretch/>
        </p:blipFill>
        <p:spPr>
          <a:xfrm>
            <a:off x="1750422" y="2616731"/>
            <a:ext cx="91088" cy="323675"/>
          </a:xfrm>
          <a:prstGeom prst="rect">
            <a:avLst/>
          </a:prstGeom>
        </p:spPr>
      </p:pic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8E548D59-2429-6D67-6906-38CAC9183C32}"/>
              </a:ext>
            </a:extLst>
          </p:cNvPr>
          <p:cNvCxnSpPr>
            <a:cxnSpLocks/>
            <a:stCxn id="169" idx="2"/>
          </p:cNvCxnSpPr>
          <p:nvPr/>
        </p:nvCxnSpPr>
        <p:spPr>
          <a:xfrm>
            <a:off x="1693010" y="2938980"/>
            <a:ext cx="1363534" cy="1425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>
            <a:extLst>
              <a:ext uri="{FF2B5EF4-FFF2-40B4-BE49-F238E27FC236}">
                <a16:creationId xmlns:a16="http://schemas.microsoft.com/office/drawing/2014/main" id="{60000783-932E-4397-098F-1E3DD29DD6D6}"/>
              </a:ext>
            </a:extLst>
          </p:cNvPr>
          <p:cNvSpPr/>
          <p:nvPr/>
        </p:nvSpPr>
        <p:spPr>
          <a:xfrm rot="16200000">
            <a:off x="1502052" y="2811589"/>
            <a:ext cx="127133" cy="2547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77C2441F-CE37-B441-4D46-846D2AE03777}"/>
              </a:ext>
            </a:extLst>
          </p:cNvPr>
          <p:cNvSpPr txBox="1"/>
          <p:nvPr/>
        </p:nvSpPr>
        <p:spPr>
          <a:xfrm>
            <a:off x="1108090" y="3128341"/>
            <a:ext cx="919098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Femtosecond</a:t>
            </a:r>
          </a:p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laser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72" name="Graphic 171">
            <a:extLst>
              <a:ext uri="{FF2B5EF4-FFF2-40B4-BE49-F238E27FC236}">
                <a16:creationId xmlns:a16="http://schemas.microsoft.com/office/drawing/2014/main" id="{1726EE8B-2334-C055-ECBC-ED9BB443EB6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 flipH="1">
            <a:off x="2454341" y="2234586"/>
            <a:ext cx="200752" cy="227678"/>
          </a:xfrm>
          <a:prstGeom prst="rect">
            <a:avLst/>
          </a:prstGeom>
        </p:spPr>
      </p:pic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9AA042A1-18B3-06CB-57FE-45F3C75B97EA}"/>
              </a:ext>
            </a:extLst>
          </p:cNvPr>
          <p:cNvCxnSpPr>
            <a:cxnSpLocks/>
          </p:cNvCxnSpPr>
          <p:nvPr/>
        </p:nvCxnSpPr>
        <p:spPr>
          <a:xfrm rot="16200000">
            <a:off x="2840178" y="2764886"/>
            <a:ext cx="54723" cy="404384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B84DC21A-6849-1D41-DD5F-A9282ABFB84A}"/>
              </a:ext>
            </a:extLst>
          </p:cNvPr>
          <p:cNvCxnSpPr>
            <a:cxnSpLocks/>
          </p:cNvCxnSpPr>
          <p:nvPr/>
        </p:nvCxnSpPr>
        <p:spPr>
          <a:xfrm rot="16200000">
            <a:off x="2240986" y="2570078"/>
            <a:ext cx="848723" cy="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87C1E859-7CFB-E315-1677-D062F50ECF8B}"/>
              </a:ext>
            </a:extLst>
          </p:cNvPr>
          <p:cNvCxnSpPr>
            <a:cxnSpLocks/>
          </p:cNvCxnSpPr>
          <p:nvPr/>
        </p:nvCxnSpPr>
        <p:spPr>
          <a:xfrm rot="16200000">
            <a:off x="2630544" y="2111846"/>
            <a:ext cx="67741" cy="0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186">
            <a:extLst>
              <a:ext uri="{FF2B5EF4-FFF2-40B4-BE49-F238E27FC236}">
                <a16:creationId xmlns:a16="http://schemas.microsoft.com/office/drawing/2014/main" id="{DE75492B-3016-9475-9B02-C03F2EDD8486}"/>
              </a:ext>
            </a:extLst>
          </p:cNvPr>
          <p:cNvSpPr/>
          <p:nvPr/>
        </p:nvSpPr>
        <p:spPr>
          <a:xfrm rot="18637381">
            <a:off x="2655661" y="2960235"/>
            <a:ext cx="35980" cy="1495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5FBD6668-B26D-AF26-B200-B45BCB4FC811}"/>
              </a:ext>
            </a:extLst>
          </p:cNvPr>
          <p:cNvSpPr txBox="1"/>
          <p:nvPr/>
        </p:nvSpPr>
        <p:spPr>
          <a:xfrm>
            <a:off x="2949898" y="3137042"/>
            <a:ext cx="543197" cy="1935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Chirped volume</a:t>
            </a:r>
          </a:p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bragg grating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91" name="Arc 190">
            <a:extLst>
              <a:ext uri="{FF2B5EF4-FFF2-40B4-BE49-F238E27FC236}">
                <a16:creationId xmlns:a16="http://schemas.microsoft.com/office/drawing/2014/main" id="{42A75FC3-181C-ABE9-0672-7CC2A6569E77}"/>
              </a:ext>
            </a:extLst>
          </p:cNvPr>
          <p:cNvSpPr/>
          <p:nvPr/>
        </p:nvSpPr>
        <p:spPr>
          <a:xfrm rot="16200000">
            <a:off x="2660067" y="1956228"/>
            <a:ext cx="230609" cy="221916"/>
          </a:xfrm>
          <a:prstGeom prst="arc">
            <a:avLst>
              <a:gd name="adj1" fmla="val 16134116"/>
              <a:gd name="adj2" fmla="val 5119717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4722B090-DE6B-A5F0-BAD4-3B1DE3B68BF1}"/>
              </a:ext>
            </a:extLst>
          </p:cNvPr>
          <p:cNvCxnSpPr>
            <a:cxnSpLocks/>
            <a:endCxn id="137" idx="3"/>
          </p:cNvCxnSpPr>
          <p:nvPr/>
        </p:nvCxnSpPr>
        <p:spPr>
          <a:xfrm flipV="1">
            <a:off x="3002482" y="2536452"/>
            <a:ext cx="2380128" cy="4722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Arc 192">
            <a:extLst>
              <a:ext uri="{FF2B5EF4-FFF2-40B4-BE49-F238E27FC236}">
                <a16:creationId xmlns:a16="http://schemas.microsoft.com/office/drawing/2014/main" id="{A4EFB9A9-B281-7ECE-2D2F-A5F6248B11DA}"/>
              </a:ext>
            </a:extLst>
          </p:cNvPr>
          <p:cNvSpPr/>
          <p:nvPr/>
        </p:nvSpPr>
        <p:spPr>
          <a:xfrm rot="10800000">
            <a:off x="2885090" y="2330401"/>
            <a:ext cx="230608" cy="217910"/>
          </a:xfrm>
          <a:prstGeom prst="arc">
            <a:avLst>
              <a:gd name="adj1" fmla="val 16134116"/>
              <a:gd name="adj2" fmla="val 193275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EC8DCF3C-4253-FE4E-2B4E-2A06FA35C914}"/>
              </a:ext>
            </a:extLst>
          </p:cNvPr>
          <p:cNvCxnSpPr>
            <a:cxnSpLocks/>
            <a:stCxn id="193" idx="2"/>
            <a:endCxn id="191" idx="2"/>
          </p:cNvCxnSpPr>
          <p:nvPr/>
        </p:nvCxnSpPr>
        <p:spPr>
          <a:xfrm flipV="1">
            <a:off x="2885294" y="2058148"/>
            <a:ext cx="695" cy="37473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C3CBB0D9-90FC-DB1E-CAD8-236017B42FBA}"/>
              </a:ext>
            </a:extLst>
          </p:cNvPr>
          <p:cNvSpPr txBox="1"/>
          <p:nvPr/>
        </p:nvSpPr>
        <p:spPr>
          <a:xfrm>
            <a:off x="3050708" y="1972331"/>
            <a:ext cx="957368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5 km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0AD38F5B-6FEB-025F-B10D-1E6F8DEE6CCB}"/>
              </a:ext>
            </a:extLst>
          </p:cNvPr>
          <p:cNvSpPr/>
          <p:nvPr/>
        </p:nvSpPr>
        <p:spPr>
          <a:xfrm>
            <a:off x="3305931" y="2233652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83D1B218-8639-8B55-9ABF-57FCE9B35127}"/>
              </a:ext>
            </a:extLst>
          </p:cNvPr>
          <p:cNvSpPr/>
          <p:nvPr/>
        </p:nvSpPr>
        <p:spPr>
          <a:xfrm>
            <a:off x="3405829" y="2238265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Arc 199">
            <a:extLst>
              <a:ext uri="{FF2B5EF4-FFF2-40B4-BE49-F238E27FC236}">
                <a16:creationId xmlns:a16="http://schemas.microsoft.com/office/drawing/2014/main" id="{CA928226-9329-5D45-2A5F-760FBF49A3C0}"/>
              </a:ext>
            </a:extLst>
          </p:cNvPr>
          <p:cNvSpPr/>
          <p:nvPr/>
        </p:nvSpPr>
        <p:spPr>
          <a:xfrm rot="5400000">
            <a:off x="5817265" y="3920206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3C593E51-9496-4AFC-152A-44F1607FBDAC}"/>
              </a:ext>
            </a:extLst>
          </p:cNvPr>
          <p:cNvCxnSpPr>
            <a:cxnSpLocks/>
          </p:cNvCxnSpPr>
          <p:nvPr/>
        </p:nvCxnSpPr>
        <p:spPr>
          <a:xfrm flipH="1" flipV="1">
            <a:off x="1790201" y="4316934"/>
            <a:ext cx="4224688" cy="148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Arc 203">
            <a:extLst>
              <a:ext uri="{FF2B5EF4-FFF2-40B4-BE49-F238E27FC236}">
                <a16:creationId xmlns:a16="http://schemas.microsoft.com/office/drawing/2014/main" id="{1374BCE2-F417-A298-CBE2-3C89A2E4FED1}"/>
              </a:ext>
            </a:extLst>
          </p:cNvPr>
          <p:cNvSpPr/>
          <p:nvPr/>
        </p:nvSpPr>
        <p:spPr>
          <a:xfrm rot="16200000">
            <a:off x="6200224" y="3347346"/>
            <a:ext cx="410352" cy="387757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D6E386A-3809-B471-F859-C651A3BBDC43}"/>
              </a:ext>
            </a:extLst>
          </p:cNvPr>
          <p:cNvCxnSpPr>
            <a:cxnSpLocks/>
            <a:stCxn id="204" idx="0"/>
            <a:endCxn id="200" idx="0"/>
          </p:cNvCxnSpPr>
          <p:nvPr/>
        </p:nvCxnSpPr>
        <p:spPr>
          <a:xfrm>
            <a:off x="6211554" y="3544941"/>
            <a:ext cx="4734" cy="565428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>
            <a:extLst>
              <a:ext uri="{FF2B5EF4-FFF2-40B4-BE49-F238E27FC236}">
                <a16:creationId xmlns:a16="http://schemas.microsoft.com/office/drawing/2014/main" id="{867ABA6F-9267-92F9-46E5-9D3EA5F71DE6}"/>
              </a:ext>
            </a:extLst>
          </p:cNvPr>
          <p:cNvSpPr/>
          <p:nvPr/>
        </p:nvSpPr>
        <p:spPr>
          <a:xfrm>
            <a:off x="4083547" y="4007757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11B14F6F-E8E0-1D66-4096-C6EF2141A0D4}"/>
              </a:ext>
            </a:extLst>
          </p:cNvPr>
          <p:cNvSpPr/>
          <p:nvPr/>
        </p:nvSpPr>
        <p:spPr>
          <a:xfrm>
            <a:off x="4183445" y="4006192"/>
            <a:ext cx="307522" cy="307522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E2C1BABA-699A-EEDB-B37C-EEB1E6FE1F6F}"/>
              </a:ext>
            </a:extLst>
          </p:cNvPr>
          <p:cNvGrpSpPr/>
          <p:nvPr/>
        </p:nvGrpSpPr>
        <p:grpSpPr>
          <a:xfrm>
            <a:off x="9001397" y="3512654"/>
            <a:ext cx="325499" cy="325499"/>
            <a:chOff x="8704062" y="3187832"/>
            <a:chExt cx="325499" cy="325499"/>
          </a:xfrm>
        </p:grpSpPr>
        <p:pic>
          <p:nvPicPr>
            <p:cNvPr id="228" name="Picture 227">
              <a:extLst>
                <a:ext uri="{FF2B5EF4-FFF2-40B4-BE49-F238E27FC236}">
                  <a16:creationId xmlns:a16="http://schemas.microsoft.com/office/drawing/2014/main" id="{5471A167-B254-6EEE-F4FC-C6D741D0F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4513D5F3-4C88-7EAB-6E4A-ED2164101C50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69830CE4-B1E6-796F-2398-239761A6C58B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1665306" y="5541255"/>
            <a:ext cx="832127" cy="9534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6" name="Graphic 235">
            <a:extLst>
              <a:ext uri="{FF2B5EF4-FFF2-40B4-BE49-F238E27FC236}">
                <a16:creationId xmlns:a16="http://schemas.microsoft.com/office/drawing/2014/main" id="{24165D89-76C1-DFC0-C7F0-E0B8F7DCC331}"/>
              </a:ext>
            </a:extLst>
          </p:cNvPr>
          <p:cNvPicPr>
            <a:picLocks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2497434" y="5287037"/>
            <a:ext cx="2164741" cy="264422"/>
          </a:xfrm>
          <a:prstGeom prst="rect">
            <a:avLst/>
          </a:prstGeom>
        </p:spPr>
      </p:pic>
      <p:sp>
        <p:nvSpPr>
          <p:cNvPr id="241" name="TextBox 240">
            <a:extLst>
              <a:ext uri="{FF2B5EF4-FFF2-40B4-BE49-F238E27FC236}">
                <a16:creationId xmlns:a16="http://schemas.microsoft.com/office/drawing/2014/main" id="{9AA650C7-89BA-40CE-08BF-2481FD6F6803}"/>
              </a:ext>
            </a:extLst>
          </p:cNvPr>
          <p:cNvSpPr txBox="1"/>
          <p:nvPr/>
        </p:nvSpPr>
        <p:spPr>
          <a:xfrm>
            <a:off x="7452170" y="2175137"/>
            <a:ext cx="640688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PM </a:t>
            </a:r>
            <a:r>
              <a:rPr lang="de-DE" sz="13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fibre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BFBD8B-63FA-539B-E19E-E547B212A180}"/>
              </a:ext>
            </a:extLst>
          </p:cNvPr>
          <p:cNvSpPr txBox="1"/>
          <p:nvPr/>
        </p:nvSpPr>
        <p:spPr>
          <a:xfrm>
            <a:off x="2497434" y="5729879"/>
            <a:ext cx="2164741" cy="2000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i="1" dirty="0">
                <a:solidFill>
                  <a:srgbClr val="000000"/>
                </a:solidFill>
                <a:latin typeface="LM Roman 10" panose="00000500000000000000" pitchFamily="50" charset="0"/>
              </a:rPr>
              <a:t>stretched time</a:t>
            </a:r>
            <a:endParaRPr lang="en-GB" sz="13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FCFB7A4-2254-3EF9-31BD-1F0F501D2F4C}"/>
              </a:ext>
            </a:extLst>
          </p:cNvPr>
          <p:cNvSpPr/>
          <p:nvPr/>
        </p:nvSpPr>
        <p:spPr>
          <a:xfrm>
            <a:off x="940981" y="239842"/>
            <a:ext cx="4066024" cy="999438"/>
          </a:xfrm>
          <a:prstGeom prst="roundRect">
            <a:avLst>
              <a:gd name="adj" fmla="val 15939"/>
            </a:avLst>
          </a:prstGeom>
          <a:solidFill>
            <a:srgbClr val="E5F2E5"/>
          </a:solidFill>
          <a:ln w="57150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500" dirty="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rgbClr val="000000"/>
                </a:solidFill>
              </a:rPr>
              <a:t>Main part of the setup is </a:t>
            </a:r>
            <a:r>
              <a:rPr lang="en-US" sz="1400" b="1" dirty="0">
                <a:solidFill>
                  <a:srgbClr val="000000"/>
                </a:solidFill>
              </a:rPr>
              <a:t>accessible 24/7</a:t>
            </a:r>
          </a:p>
          <a:p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22912E-564E-112F-B468-5A9CCECEB732}"/>
              </a:ext>
            </a:extLst>
          </p:cNvPr>
          <p:cNvSpPr/>
          <p:nvPr/>
        </p:nvSpPr>
        <p:spPr>
          <a:xfrm>
            <a:off x="6965881" y="211781"/>
            <a:ext cx="4248343" cy="1042429"/>
          </a:xfrm>
          <a:prstGeom prst="roundRect">
            <a:avLst>
              <a:gd name="adj" fmla="val 15880"/>
            </a:avLst>
          </a:prstGeom>
          <a:solidFill>
            <a:srgbClr val="E5E5FF"/>
          </a:solidFill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00" dirty="0">
              <a:solidFill>
                <a:srgbClr val="000000"/>
              </a:solidFill>
            </a:endParaRPr>
          </a:p>
          <a:p>
            <a:pPr algn="ctr"/>
            <a:r>
              <a:rPr lang="en-US" sz="1300" dirty="0">
                <a:solidFill>
                  <a:srgbClr val="000000"/>
                </a:solidFill>
              </a:rPr>
              <a:t>Remote controllable RF attenuators are the only active electronic components in the radiation area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714FA3A-FE8E-B2A6-164B-4BD7D350CB3F}"/>
              </a:ext>
            </a:extLst>
          </p:cNvPr>
          <p:cNvGrpSpPr/>
          <p:nvPr/>
        </p:nvGrpSpPr>
        <p:grpSpPr>
          <a:xfrm>
            <a:off x="3070554" y="2861565"/>
            <a:ext cx="297985" cy="142410"/>
            <a:chOff x="2963874" y="2861565"/>
            <a:chExt cx="297985" cy="142410"/>
          </a:xfrm>
        </p:grpSpPr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53997F7F-8AB3-23C2-B958-C4DAC6DF6068}"/>
                </a:ext>
              </a:extLst>
            </p:cNvPr>
            <p:cNvSpPr/>
            <p:nvPr/>
          </p:nvSpPr>
          <p:spPr>
            <a:xfrm rot="15999121">
              <a:off x="3048635" y="2783666"/>
              <a:ext cx="127132" cy="2966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909E860B-B172-E5DD-C5E1-DAEC6C1BC175}"/>
                </a:ext>
              </a:extLst>
            </p:cNvPr>
            <p:cNvSpPr/>
            <p:nvPr/>
          </p:nvSpPr>
          <p:spPr>
            <a:xfrm rot="15999121">
              <a:off x="2926921" y="2914080"/>
              <a:ext cx="127132" cy="526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C108DF1C-959E-0108-CBE9-B20C6AECF821}"/>
                </a:ext>
              </a:extLst>
            </p:cNvPr>
            <p:cNvSpPr/>
            <p:nvPr/>
          </p:nvSpPr>
          <p:spPr>
            <a:xfrm rot="15999121">
              <a:off x="3019010" y="2913250"/>
              <a:ext cx="127132" cy="4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D5B40BC8-29EC-172D-D1A9-233BEB284A4B}"/>
                </a:ext>
              </a:extLst>
            </p:cNvPr>
            <p:cNvSpPr/>
            <p:nvPr/>
          </p:nvSpPr>
          <p:spPr>
            <a:xfrm rot="15999121">
              <a:off x="3091898" y="2913340"/>
              <a:ext cx="127132" cy="3483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D3AFFA47-87E1-57C2-64CB-AB5AE6922375}"/>
                </a:ext>
              </a:extLst>
            </p:cNvPr>
            <p:cNvSpPr/>
            <p:nvPr/>
          </p:nvSpPr>
          <p:spPr>
            <a:xfrm rot="15999121">
              <a:off x="3149059" y="2914351"/>
              <a:ext cx="127132" cy="2612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B5C685FE-1C6D-2CF5-BC22-7F31EBC961F9}"/>
                </a:ext>
              </a:extLst>
            </p:cNvPr>
            <p:cNvSpPr/>
            <p:nvPr/>
          </p:nvSpPr>
          <p:spPr>
            <a:xfrm rot="15999121">
              <a:off x="3188090" y="2916422"/>
              <a:ext cx="127132" cy="174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7A6BDF5-8132-E086-65B3-025243CDF777}"/>
                </a:ext>
              </a:extLst>
            </p:cNvPr>
            <p:cNvSpPr/>
            <p:nvPr/>
          </p:nvSpPr>
          <p:spPr>
            <a:xfrm rot="15999121">
              <a:off x="3049966" y="2781565"/>
              <a:ext cx="127132" cy="296654"/>
            </a:xfrm>
            <a:prstGeom prst="rect">
              <a:avLst/>
            </a:prstGeom>
            <a:noFill/>
            <a:ln>
              <a:solidFill>
                <a:srgbClr val="10101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</p:spTree>
    <p:extLst>
      <p:ext uri="{BB962C8B-B14F-4D97-AF65-F5344CB8AC3E}">
        <p14:creationId xmlns:p14="http://schemas.microsoft.com/office/powerpoint/2010/main" val="156841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AC9614-388E-331F-299F-3F053D366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5E576-F2EC-4E4D-B5CA-2B6E7BA58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86868"/>
            <a:ext cx="11380812" cy="10842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Lab-Tests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83EDA22-F29A-D85C-7011-783B6EA0E448}"/>
              </a:ext>
            </a:extLst>
          </p:cNvPr>
          <p:cNvCxnSpPr>
            <a:cxnSpLocks/>
          </p:cNvCxnSpPr>
          <p:nvPr/>
        </p:nvCxnSpPr>
        <p:spPr>
          <a:xfrm>
            <a:off x="1936940" y="4245737"/>
            <a:ext cx="8318120" cy="0"/>
          </a:xfrm>
          <a:prstGeom prst="line">
            <a:avLst/>
          </a:prstGeom>
          <a:ln w="25400" cap="rnd">
            <a:solidFill>
              <a:srgbClr val="C00000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7BDA5D-81FC-DD5B-6C2B-947E36505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DD9A4A-1C17-098A-916B-9B525CA42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267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6F8FC02E-3974-8707-915D-61DE459B412B}"/>
              </a:ext>
            </a:extLst>
          </p:cNvPr>
          <p:cNvSpPr/>
          <p:nvPr/>
        </p:nvSpPr>
        <p:spPr>
          <a:xfrm>
            <a:off x="2730151" y="4053222"/>
            <a:ext cx="230400" cy="8695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22592FF-D85A-0471-8A10-311824A7D496}"/>
              </a:ext>
            </a:extLst>
          </p:cNvPr>
          <p:cNvSpPr/>
          <p:nvPr/>
        </p:nvSpPr>
        <p:spPr>
          <a:xfrm>
            <a:off x="2503352" y="3095456"/>
            <a:ext cx="230182" cy="10026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71034714-3C8F-41FF-9AF2-20BD5F4DBF8C}"/>
              </a:ext>
            </a:extLst>
          </p:cNvPr>
          <p:cNvSpPr/>
          <p:nvPr/>
        </p:nvSpPr>
        <p:spPr>
          <a:xfrm>
            <a:off x="5724708" y="3165904"/>
            <a:ext cx="230400" cy="9224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A253A86-B9EC-E615-5A81-F6B95814DBC6}"/>
              </a:ext>
            </a:extLst>
          </p:cNvPr>
          <p:cNvSpPr/>
          <p:nvPr/>
        </p:nvSpPr>
        <p:spPr>
          <a:xfrm>
            <a:off x="5497909" y="4053221"/>
            <a:ext cx="230182" cy="1051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8D23B2D-EFA4-2FE2-B23C-5A61BE57EF50}"/>
              </a:ext>
            </a:extLst>
          </p:cNvPr>
          <p:cNvCxnSpPr>
            <a:cxnSpLocks/>
          </p:cNvCxnSpPr>
          <p:nvPr/>
        </p:nvCxnSpPr>
        <p:spPr>
          <a:xfrm flipH="1" flipV="1">
            <a:off x="2947851" y="2392024"/>
            <a:ext cx="6017" cy="2708365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65BB387-C304-2D38-7313-FCF8561BE646}"/>
              </a:ext>
            </a:extLst>
          </p:cNvPr>
          <p:cNvCxnSpPr>
            <a:cxnSpLocks/>
          </p:cNvCxnSpPr>
          <p:nvPr/>
        </p:nvCxnSpPr>
        <p:spPr>
          <a:xfrm flipH="1" flipV="1">
            <a:off x="2495937" y="2393879"/>
            <a:ext cx="6017" cy="2708365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FE53B7C-0339-1C45-BF6F-4A42C79F2B4F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2724426" y="2379669"/>
            <a:ext cx="13848" cy="3282366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AD1EFD8-AE55-E012-2100-8FBE794FEEC6}"/>
              </a:ext>
            </a:extLst>
          </p:cNvPr>
          <p:cNvCxnSpPr>
            <a:cxnSpLocks/>
          </p:cNvCxnSpPr>
          <p:nvPr/>
        </p:nvCxnSpPr>
        <p:spPr>
          <a:xfrm flipH="1" flipV="1">
            <a:off x="5949823" y="2396519"/>
            <a:ext cx="6017" cy="2708365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84F7141-C2DE-2AFC-E813-FC6293238068}"/>
              </a:ext>
            </a:extLst>
          </p:cNvPr>
          <p:cNvCxnSpPr>
            <a:cxnSpLocks/>
          </p:cNvCxnSpPr>
          <p:nvPr/>
        </p:nvCxnSpPr>
        <p:spPr>
          <a:xfrm flipH="1" flipV="1">
            <a:off x="5497909" y="2398374"/>
            <a:ext cx="6017" cy="2708365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81E5C62-8073-6344-D183-82FC19BAF05B}"/>
              </a:ext>
            </a:extLst>
          </p:cNvPr>
          <p:cNvCxnSpPr>
            <a:cxnSpLocks/>
          </p:cNvCxnSpPr>
          <p:nvPr/>
        </p:nvCxnSpPr>
        <p:spPr>
          <a:xfrm flipH="1" flipV="1">
            <a:off x="5728091" y="2396520"/>
            <a:ext cx="6017" cy="2708365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9B479F-F6B1-943F-C9F0-0AC75F420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Remote Sensing of Fast Beam Signals Using Electro-optical Modulators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C7935-BD6E-7A63-33C9-09A6925C7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FBAE596-CD19-BFAF-2C61-9BE18F690FD5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Time Conversion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A1039D9-49EA-0B87-6AAD-D61D8DE63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4088" y="2677276"/>
            <a:ext cx="1548826" cy="6129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CE60283-69E4-3B41-D331-1D57A0080755}"/>
                  </a:ext>
                </a:extLst>
              </p:cNvPr>
              <p:cNvSpPr txBox="1"/>
              <p:nvPr/>
            </p:nvSpPr>
            <p:spPr>
              <a:xfrm>
                <a:off x="2653696" y="5800218"/>
                <a:ext cx="38331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600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1200" dirty="0">
                  <a:solidFill>
                    <a:srgbClr val="10101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CE60283-69E4-3B41-D331-1D57A00807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3696" y="5800218"/>
                <a:ext cx="383310" cy="246221"/>
              </a:xfrm>
              <a:prstGeom prst="rect">
                <a:avLst/>
              </a:prstGeom>
              <a:blipFill>
                <a:blip r:embed="rId4"/>
                <a:stretch>
                  <a:fillRect l="-11111"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75D9B05D-0A1C-6643-5E48-CF4A40C64D5F}"/>
              </a:ext>
            </a:extLst>
          </p:cNvPr>
          <p:cNvSpPr/>
          <p:nvPr/>
        </p:nvSpPr>
        <p:spPr>
          <a:xfrm>
            <a:off x="2640263" y="5662035"/>
            <a:ext cx="168325" cy="9972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07DDF647-5795-41A1-EF68-505385EDE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9923" y="3602783"/>
            <a:ext cx="1548826" cy="61299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9AD3ED6-697D-BE8A-061A-AF62623A29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79538" y="4504595"/>
            <a:ext cx="1548826" cy="612990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47CE71A-70E8-3895-5AA9-878AD2D58F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4932567" y="2693444"/>
            <a:ext cx="1591849" cy="621816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3EB23ED9-77EA-D98D-089E-2A2B2DEE4F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4938183" y="4569088"/>
            <a:ext cx="1591849" cy="547198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1384B898-FDEA-05D9-FC2E-76C4CB58FE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4928783" y="3668575"/>
            <a:ext cx="1591849" cy="547198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D04D4584-3BB8-09D4-E6E0-8B203E1B690B}"/>
              </a:ext>
            </a:extLst>
          </p:cNvPr>
          <p:cNvSpPr txBox="1"/>
          <p:nvPr/>
        </p:nvSpPr>
        <p:spPr>
          <a:xfrm>
            <a:off x="1745540" y="1668099"/>
            <a:ext cx="1982091" cy="246221"/>
          </a:xfrm>
          <a:prstGeom prst="rect">
            <a:avLst/>
          </a:prstGeom>
          <a:solidFill>
            <a:srgbClr val="E5E5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rgbClr val="000000"/>
                </a:solidFill>
                <a:latin typeface="LM Roman 10" panose="00000500000000000000" pitchFamily="50" charset="0"/>
              </a:rPr>
              <a:t>time</a:t>
            </a:r>
            <a:endParaRPr lang="en-GB" sz="16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32E1C59-E503-2F1E-A964-601D16A94898}"/>
              </a:ext>
            </a:extLst>
          </p:cNvPr>
          <p:cNvSpPr txBox="1"/>
          <p:nvPr/>
        </p:nvSpPr>
        <p:spPr>
          <a:xfrm>
            <a:off x="4743062" y="1668099"/>
            <a:ext cx="1982091" cy="246221"/>
          </a:xfrm>
          <a:prstGeom prst="rect">
            <a:avLst/>
          </a:prstGeom>
          <a:solidFill>
            <a:srgbClr val="E5E5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rgbClr val="000000"/>
                </a:solidFill>
                <a:latin typeface="LM Roman 10" panose="00000500000000000000" pitchFamily="50" charset="0"/>
              </a:rPr>
              <a:t>spectrum</a:t>
            </a:r>
            <a:endParaRPr lang="en-GB" sz="14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4A31BFB-FA9F-4781-D08A-E11789BF3940}"/>
              </a:ext>
            </a:extLst>
          </p:cNvPr>
          <p:cNvSpPr txBox="1"/>
          <p:nvPr/>
        </p:nvSpPr>
        <p:spPr>
          <a:xfrm>
            <a:off x="5709578" y="2091036"/>
            <a:ext cx="2984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Δλ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406D2EC-9840-9FA9-D6E7-BFB1132C1CBC}"/>
              </a:ext>
            </a:extLst>
          </p:cNvPr>
          <p:cNvSpPr txBox="1"/>
          <p:nvPr/>
        </p:nvSpPr>
        <p:spPr>
          <a:xfrm>
            <a:off x="5437347" y="2095550"/>
            <a:ext cx="2984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Δλ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86DE5EA-80CE-B079-80C3-6072194D123E}"/>
              </a:ext>
            </a:extLst>
          </p:cNvPr>
          <p:cNvSpPr txBox="1"/>
          <p:nvPr/>
        </p:nvSpPr>
        <p:spPr>
          <a:xfrm>
            <a:off x="2698291" y="2092460"/>
            <a:ext cx="2984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7EF8CF6-B61C-1A91-047A-4C2873924C26}"/>
              </a:ext>
            </a:extLst>
          </p:cNvPr>
          <p:cNvSpPr txBox="1"/>
          <p:nvPr/>
        </p:nvSpPr>
        <p:spPr>
          <a:xfrm>
            <a:off x="2457786" y="2093153"/>
            <a:ext cx="2984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2478F28-E1EF-370D-6070-A52BAC6ECDEE}"/>
              </a:ext>
            </a:extLst>
          </p:cNvPr>
          <p:cNvCxnSpPr>
            <a:cxnSpLocks/>
          </p:cNvCxnSpPr>
          <p:nvPr/>
        </p:nvCxnSpPr>
        <p:spPr>
          <a:xfrm>
            <a:off x="2366337" y="1411648"/>
            <a:ext cx="821335" cy="0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2E841E1F-6BC8-DBB7-AE34-82D0B8071F30}"/>
              </a:ext>
            </a:extLst>
          </p:cNvPr>
          <p:cNvSpPr txBox="1"/>
          <p:nvPr/>
        </p:nvSpPr>
        <p:spPr>
          <a:xfrm>
            <a:off x="3133191" y="1259028"/>
            <a:ext cx="2984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EA573F7-E48E-6108-B4AD-6B64CAD7D73F}"/>
              </a:ext>
            </a:extLst>
          </p:cNvPr>
          <p:cNvCxnSpPr>
            <a:cxnSpLocks/>
          </p:cNvCxnSpPr>
          <p:nvPr/>
        </p:nvCxnSpPr>
        <p:spPr>
          <a:xfrm flipH="1">
            <a:off x="5304430" y="1417132"/>
            <a:ext cx="840555" cy="2287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71A55681-D33A-0C6D-62EC-C5E9B6DB6B56}"/>
              </a:ext>
            </a:extLst>
          </p:cNvPr>
          <p:cNvSpPr txBox="1"/>
          <p:nvPr/>
        </p:nvSpPr>
        <p:spPr>
          <a:xfrm>
            <a:off x="5060496" y="1296308"/>
            <a:ext cx="2984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BF468DE-864E-4BDF-68D3-194670640184}"/>
              </a:ext>
            </a:extLst>
          </p:cNvPr>
          <p:cNvGrpSpPr/>
          <p:nvPr/>
        </p:nvGrpSpPr>
        <p:grpSpPr>
          <a:xfrm>
            <a:off x="8057820" y="2553577"/>
            <a:ext cx="2279860" cy="1827869"/>
            <a:chOff x="7994783" y="2851036"/>
            <a:chExt cx="1923657" cy="1542284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C65F1436-9A48-FA55-D7B2-3D9CDC90FB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03581" y="3324490"/>
              <a:ext cx="1166777" cy="859193"/>
            </a:xfrm>
            <a:prstGeom prst="line">
              <a:avLst/>
            </a:prstGeom>
            <a:ln w="12700">
              <a:solidFill>
                <a:srgbClr val="0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75795AC-4D4D-C219-1A57-3A4F5BA078E4}"/>
                </a:ext>
              </a:extLst>
            </p:cNvPr>
            <p:cNvCxnSpPr>
              <a:cxnSpLocks/>
            </p:cNvCxnSpPr>
            <p:nvPr/>
          </p:nvCxnSpPr>
          <p:spPr>
            <a:xfrm>
              <a:off x="8298181" y="4185568"/>
              <a:ext cx="1354708" cy="0"/>
            </a:xfrm>
            <a:prstGeom prst="line">
              <a:avLst/>
            </a:prstGeom>
            <a:ln w="12700">
              <a:solidFill>
                <a:srgbClr val="10101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3F109365-CEFC-7FE3-CE52-2E75008999FA}"/>
                </a:ext>
              </a:extLst>
            </p:cNvPr>
            <p:cNvSpPr txBox="1"/>
            <p:nvPr/>
          </p:nvSpPr>
          <p:spPr>
            <a:xfrm>
              <a:off x="9620025" y="4185568"/>
              <a:ext cx="298415" cy="2077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l-GR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endParaRPr lang="en-GB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90915BA9-0F78-3766-7625-746A733478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98181" y="3062073"/>
              <a:ext cx="0" cy="1123495"/>
            </a:xfrm>
            <a:prstGeom prst="line">
              <a:avLst/>
            </a:prstGeom>
            <a:ln w="12700">
              <a:solidFill>
                <a:srgbClr val="10101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320BCC1-C914-CED6-983A-A82AD52FEA0F}"/>
                </a:ext>
              </a:extLst>
            </p:cNvPr>
            <p:cNvSpPr txBox="1"/>
            <p:nvPr/>
          </p:nvSpPr>
          <p:spPr>
            <a:xfrm>
              <a:off x="7994783" y="2851036"/>
              <a:ext cx="29841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en-GB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CC91D91E-2F9D-7D93-6935-27B6EA689C40}"/>
                </a:ext>
              </a:extLst>
            </p:cNvPr>
            <p:cNvSpPr/>
            <p:nvPr/>
          </p:nvSpPr>
          <p:spPr>
            <a:xfrm>
              <a:off x="8899335" y="3676474"/>
              <a:ext cx="76200" cy="76200"/>
            </a:xfrm>
            <a:prstGeom prst="ellipse">
              <a:avLst/>
            </a:prstGeom>
            <a:solidFill>
              <a:srgbClr val="FE7C0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7292CA55-F93E-7D80-BCF5-F494442FEDE9}"/>
                </a:ext>
              </a:extLst>
            </p:cNvPr>
            <p:cNvSpPr/>
            <p:nvPr/>
          </p:nvSpPr>
          <p:spPr>
            <a:xfrm>
              <a:off x="9136246" y="3501591"/>
              <a:ext cx="76200" cy="76200"/>
            </a:xfrm>
            <a:prstGeom prst="ellipse">
              <a:avLst/>
            </a:prstGeom>
            <a:solidFill>
              <a:srgbClr val="FFBB0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17D62E2A-C0D5-900A-FF15-034F9D94A21F}"/>
                </a:ext>
              </a:extLst>
            </p:cNvPr>
            <p:cNvSpPr/>
            <p:nvPr/>
          </p:nvSpPr>
          <p:spPr>
            <a:xfrm>
              <a:off x="8660065" y="3856843"/>
              <a:ext cx="76200" cy="76200"/>
            </a:xfrm>
            <a:prstGeom prst="ellipse">
              <a:avLst/>
            </a:prstGeom>
            <a:solidFill>
              <a:srgbClr val="E2402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DD04A8E5-A143-2164-EE0C-A4844F3632F5}"/>
              </a:ext>
            </a:extLst>
          </p:cNvPr>
          <p:cNvSpPr/>
          <p:nvPr/>
        </p:nvSpPr>
        <p:spPr>
          <a:xfrm>
            <a:off x="7813907" y="2377469"/>
            <a:ext cx="2979859" cy="2170714"/>
          </a:xfrm>
          <a:prstGeom prst="roundRect">
            <a:avLst>
              <a:gd name="adj" fmla="val 9440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Content Placeholder 3">
            <a:extLst>
              <a:ext uri="{FF2B5EF4-FFF2-40B4-BE49-F238E27FC236}">
                <a16:creationId xmlns:a16="http://schemas.microsoft.com/office/drawing/2014/main" id="{7400E0C1-A385-7776-9DF1-DB336B4BFF79}"/>
              </a:ext>
            </a:extLst>
          </p:cNvPr>
          <p:cNvSpPr txBox="1">
            <a:spLocks/>
          </p:cNvSpPr>
          <p:nvPr/>
        </p:nvSpPr>
        <p:spPr>
          <a:xfrm>
            <a:off x="8135637" y="4766568"/>
            <a:ext cx="2658129" cy="61120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1400" dirty="0"/>
              <a:t>Establish relationship between</a:t>
            </a:r>
            <a:br>
              <a:rPr lang="en-US" sz="1400" dirty="0"/>
            </a:br>
            <a:r>
              <a:rPr lang="en-US" sz="1400" dirty="0"/>
              <a:t>wavelength and time</a:t>
            </a:r>
          </a:p>
        </p:txBody>
      </p:sp>
    </p:spTree>
    <p:extLst>
      <p:ext uri="{BB962C8B-B14F-4D97-AF65-F5344CB8AC3E}">
        <p14:creationId xmlns:p14="http://schemas.microsoft.com/office/powerpoint/2010/main" val="2148007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A3981-EC12-F448-28B8-38F90CB23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5F4B3-56AA-C31C-2AFC-37A8367A2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Time Conversion at Lab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8F3CA8-13DA-02AB-10E9-86AF0A9DA3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A37960-D99F-85A9-05F5-7DD154FD3C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4004C3-80C7-CA6B-FFF7-8229BAC53C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712"/>
          <a:stretch/>
        </p:blipFill>
        <p:spPr>
          <a:xfrm>
            <a:off x="479862" y="1921828"/>
            <a:ext cx="5078412" cy="342665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DCBA106-1FC6-17DC-0C79-D956B5EA73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957421" y="2959007"/>
            <a:ext cx="1591849" cy="62181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9FB2C412-010B-18BB-A881-7DB2FA3902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5957421" y="2379865"/>
            <a:ext cx="1591849" cy="547198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19B1A78-9D94-D37F-0CFF-8BA6CF914A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5935998" y="3680910"/>
            <a:ext cx="1591849" cy="547198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F444C83-2A55-1637-4062-A1B15E6C1482}"/>
              </a:ext>
            </a:extLst>
          </p:cNvPr>
          <p:cNvCxnSpPr>
            <a:cxnSpLocks/>
          </p:cNvCxnSpPr>
          <p:nvPr/>
        </p:nvCxnSpPr>
        <p:spPr>
          <a:xfrm flipH="1">
            <a:off x="3040362" y="2555798"/>
            <a:ext cx="3317710" cy="365087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10F9C3C-6A1B-239A-55B0-1024524A49DB}"/>
              </a:ext>
            </a:extLst>
          </p:cNvPr>
          <p:cNvCxnSpPr>
            <a:cxnSpLocks/>
          </p:cNvCxnSpPr>
          <p:nvPr/>
        </p:nvCxnSpPr>
        <p:spPr>
          <a:xfrm flipH="1">
            <a:off x="3348154" y="3185681"/>
            <a:ext cx="3009918" cy="314082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7A9B0F-7402-CFDF-24AA-2E52ED9B726D}"/>
              </a:ext>
            </a:extLst>
          </p:cNvPr>
          <p:cNvCxnSpPr>
            <a:cxnSpLocks/>
          </p:cNvCxnSpPr>
          <p:nvPr/>
        </p:nvCxnSpPr>
        <p:spPr>
          <a:xfrm flipH="1">
            <a:off x="3591994" y="3748408"/>
            <a:ext cx="3161351" cy="344282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E3FA17D-E697-B7C1-59D8-BEA752892F1D}"/>
              </a:ext>
            </a:extLst>
          </p:cNvPr>
          <p:cNvGrpSpPr/>
          <p:nvPr/>
        </p:nvGrpSpPr>
        <p:grpSpPr>
          <a:xfrm>
            <a:off x="1196340" y="1677376"/>
            <a:ext cx="4419600" cy="358169"/>
            <a:chOff x="1236222" y="1679599"/>
            <a:chExt cx="4849034" cy="358169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AAA09754-9A9D-F989-C737-3A0635AC5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854331" y="1683026"/>
              <a:ext cx="1624406" cy="354742"/>
            </a:xfrm>
            <a:prstGeom prst="rect">
              <a:avLst/>
            </a:prstGeom>
          </p:spPr>
        </p:pic>
        <p:pic>
          <p:nvPicPr>
            <p:cNvPr id="56" name="Graphic 55">
              <a:extLst>
                <a:ext uri="{FF2B5EF4-FFF2-40B4-BE49-F238E27FC236}">
                  <a16:creationId xmlns:a16="http://schemas.microsoft.com/office/drawing/2014/main" id="{DAB6EAD4-CC92-918D-D2FE-E997CC8BE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460850" y="1681671"/>
              <a:ext cx="1624406" cy="354742"/>
            </a:xfrm>
            <a:prstGeom prst="rect">
              <a:avLst/>
            </a:prstGeom>
          </p:spPr>
        </p:pic>
        <p:pic>
          <p:nvPicPr>
            <p:cNvPr id="63" name="Graphic 62">
              <a:extLst>
                <a:ext uri="{FF2B5EF4-FFF2-40B4-BE49-F238E27FC236}">
                  <a16:creationId xmlns:a16="http://schemas.microsoft.com/office/drawing/2014/main" id="{8E06BADF-BBEC-B407-B058-FE7F9E20CA8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236222" y="1679599"/>
              <a:ext cx="1624406" cy="354742"/>
            </a:xfrm>
            <a:prstGeom prst="rect">
              <a:avLst/>
            </a:prstGeom>
          </p:spPr>
        </p:pic>
      </p:grp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B243824-940B-16F3-30A4-B781A6D556CB}"/>
              </a:ext>
            </a:extLst>
          </p:cNvPr>
          <p:cNvCxnSpPr>
            <a:cxnSpLocks/>
          </p:cNvCxnSpPr>
          <p:nvPr/>
        </p:nvCxnSpPr>
        <p:spPr>
          <a:xfrm flipH="1">
            <a:off x="2001154" y="1520855"/>
            <a:ext cx="1339987" cy="0"/>
          </a:xfrm>
          <a:prstGeom prst="straightConnector1">
            <a:avLst/>
          </a:prstGeom>
          <a:ln w="1905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841A5B5-70B4-A0C8-DE78-010D2B717171}"/>
              </a:ext>
            </a:extLst>
          </p:cNvPr>
          <p:cNvCxnSpPr>
            <a:cxnSpLocks/>
          </p:cNvCxnSpPr>
          <p:nvPr/>
        </p:nvCxnSpPr>
        <p:spPr>
          <a:xfrm flipH="1">
            <a:off x="3465399" y="1520855"/>
            <a:ext cx="1339987" cy="0"/>
          </a:xfrm>
          <a:prstGeom prst="straightConnector1">
            <a:avLst/>
          </a:prstGeom>
          <a:ln w="1905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74B9CD19-B43A-B142-610F-44BEC671EEAA}"/>
              </a:ext>
            </a:extLst>
          </p:cNvPr>
          <p:cNvSpPr txBox="1"/>
          <p:nvPr/>
        </p:nvSpPr>
        <p:spPr>
          <a:xfrm>
            <a:off x="2425215" y="1323086"/>
            <a:ext cx="50334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12.5 ns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B33CEA3-AA98-C4E1-0063-C79DE37B6911}"/>
              </a:ext>
            </a:extLst>
          </p:cNvPr>
          <p:cNvSpPr txBox="1"/>
          <p:nvPr/>
        </p:nvSpPr>
        <p:spPr>
          <a:xfrm>
            <a:off x="3900023" y="1323086"/>
            <a:ext cx="50334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12.5 ns</a:t>
            </a:r>
          </a:p>
        </p:txBody>
      </p:sp>
    </p:spTree>
    <p:extLst>
      <p:ext uri="{BB962C8B-B14F-4D97-AF65-F5344CB8AC3E}">
        <p14:creationId xmlns:p14="http://schemas.microsoft.com/office/powerpoint/2010/main" val="294205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704BB-32B7-099C-38D1-881A34194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8E933-9543-030A-88A0-ACF336A79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Time Conversion at Lab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FBACB8-8F39-D61C-F31C-9FC34FEF252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EA139-EFAE-10AB-EDFA-85A9062575B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DD37F6-36F3-994B-F90F-576222779C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712"/>
          <a:stretch/>
        </p:blipFill>
        <p:spPr>
          <a:xfrm>
            <a:off x="479862" y="1921828"/>
            <a:ext cx="5078412" cy="3426659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73A9A3AB-DEEB-E5CE-205F-D8A8C4312F08}"/>
              </a:ext>
            </a:extLst>
          </p:cNvPr>
          <p:cNvCxnSpPr>
            <a:cxnSpLocks/>
          </p:cNvCxnSpPr>
          <p:nvPr/>
        </p:nvCxnSpPr>
        <p:spPr>
          <a:xfrm flipH="1">
            <a:off x="2001154" y="1520855"/>
            <a:ext cx="1339987" cy="0"/>
          </a:xfrm>
          <a:prstGeom prst="straightConnector1">
            <a:avLst/>
          </a:prstGeom>
          <a:ln w="1905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E9230FB8-F1D9-65E1-58D3-66712BA99EFE}"/>
              </a:ext>
            </a:extLst>
          </p:cNvPr>
          <p:cNvCxnSpPr>
            <a:cxnSpLocks/>
          </p:cNvCxnSpPr>
          <p:nvPr/>
        </p:nvCxnSpPr>
        <p:spPr>
          <a:xfrm flipH="1">
            <a:off x="3465399" y="1520855"/>
            <a:ext cx="1339987" cy="0"/>
          </a:xfrm>
          <a:prstGeom prst="straightConnector1">
            <a:avLst/>
          </a:prstGeom>
          <a:ln w="1905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EC1792EF-9A48-5CE2-E5F0-3809A36C79D2}"/>
              </a:ext>
            </a:extLst>
          </p:cNvPr>
          <p:cNvSpPr txBox="1"/>
          <p:nvPr/>
        </p:nvSpPr>
        <p:spPr>
          <a:xfrm>
            <a:off x="2425215" y="1323086"/>
            <a:ext cx="50334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12.5 ns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D479F57-CF09-F275-E2B6-FA871DB8F66F}"/>
              </a:ext>
            </a:extLst>
          </p:cNvPr>
          <p:cNvSpPr txBox="1"/>
          <p:nvPr/>
        </p:nvSpPr>
        <p:spPr>
          <a:xfrm>
            <a:off x="3900023" y="1323086"/>
            <a:ext cx="50334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12.5 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C59044-682A-0F22-52FB-331CB9039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629" y="1898428"/>
            <a:ext cx="5687509" cy="3442439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90B28D-0717-4743-18E3-88E22F20CABA}"/>
              </a:ext>
            </a:extLst>
          </p:cNvPr>
          <p:cNvSpPr/>
          <p:nvPr/>
        </p:nvSpPr>
        <p:spPr>
          <a:xfrm>
            <a:off x="7745205" y="1245290"/>
            <a:ext cx="2246355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101010"/>
                </a:solidFill>
              </a:rPr>
              <a:t>background subtraction</a:t>
            </a:r>
            <a:endParaRPr lang="en-US" dirty="0">
              <a:solidFill>
                <a:srgbClr val="10101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5B816A2-41A4-3305-3154-A59960174C2B}"/>
              </a:ext>
            </a:extLst>
          </p:cNvPr>
          <p:cNvSpPr/>
          <p:nvPr/>
        </p:nvSpPr>
        <p:spPr>
          <a:xfrm>
            <a:off x="8397240" y="4646217"/>
            <a:ext cx="2325839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101010"/>
                </a:solidFill>
                <a:sym typeface="Wingdings" panose="05000000000000000000" pitchFamily="2" charset="2"/>
              </a:rPr>
              <a:t> s</a:t>
            </a:r>
            <a:r>
              <a:rPr lang="en-US" sz="1200" dirty="0">
                <a:solidFill>
                  <a:srgbClr val="101010"/>
                </a:solidFill>
              </a:rPr>
              <a:t>tretching factor 4.68 ± 0.01</a:t>
            </a:r>
            <a:endParaRPr lang="en-US" dirty="0">
              <a:solidFill>
                <a:srgbClr val="10101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3A1F0C1-6E41-C18D-3130-9C1AFAC84946}"/>
              </a:ext>
            </a:extLst>
          </p:cNvPr>
          <p:cNvSpPr/>
          <p:nvPr/>
        </p:nvSpPr>
        <p:spPr>
          <a:xfrm>
            <a:off x="6586151" y="5656190"/>
            <a:ext cx="4609071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101010"/>
                </a:solidFill>
              </a:rPr>
              <a:t>e.g. 2.5 GHz ≙ 11.7 GHz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B76F355-82A3-FD05-7554-526438F93B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73862" y="1725680"/>
            <a:ext cx="1414178" cy="35474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AB04DEAE-0E60-B873-9554-2DAA4C2562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66560" y="1723608"/>
            <a:ext cx="1414178" cy="354742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866F59A-EA7D-78F3-EC0E-737A6440542F}"/>
              </a:ext>
            </a:extLst>
          </p:cNvPr>
          <p:cNvGrpSpPr/>
          <p:nvPr/>
        </p:nvGrpSpPr>
        <p:grpSpPr>
          <a:xfrm>
            <a:off x="1313934" y="1677490"/>
            <a:ext cx="4221480" cy="358169"/>
            <a:chOff x="1236222" y="1679599"/>
            <a:chExt cx="4849034" cy="358169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DCFB40A6-9FE4-3AE3-3D4A-9D44E6B12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854331" y="1683026"/>
              <a:ext cx="1624406" cy="354742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EEEE39E4-7E2F-8514-BBB0-877810E679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60850" y="1681671"/>
              <a:ext cx="1624406" cy="354742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FC2EFBFE-18F3-1A46-E87D-6E85D9C5C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36222" y="1679599"/>
              <a:ext cx="1624406" cy="354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960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6456D-D46F-0D1F-CF3C-A97FC6BCF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2A4583-2EA1-9BB5-7F80-5B065E7DA4D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108357" y="2001091"/>
            <a:ext cx="4967032" cy="3435411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AC41256A-A9D2-C9FF-FF07-6D19015CF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7357601" y="3191353"/>
            <a:ext cx="2847142" cy="1901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0AD12A-9302-6745-A41E-84D99C468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Bandwidth at Lab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6CA66C-E65A-84F9-35C5-364CE734D3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194BA8-7739-0F23-9E4C-68C74F9114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4F92E7-F1F9-4592-CC00-240AC9AB428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1712"/>
          <a:stretch/>
        </p:blipFill>
        <p:spPr>
          <a:xfrm>
            <a:off x="479862" y="1921828"/>
            <a:ext cx="5078412" cy="3426659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2D4103C-04BE-324D-2310-0E5F5C4362A8}"/>
              </a:ext>
            </a:extLst>
          </p:cNvPr>
          <p:cNvCxnSpPr>
            <a:cxnSpLocks/>
          </p:cNvCxnSpPr>
          <p:nvPr/>
        </p:nvCxnSpPr>
        <p:spPr>
          <a:xfrm flipH="1">
            <a:off x="8145119" y="4536437"/>
            <a:ext cx="1273201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680EA97-091E-37A5-25A7-51DB19024015}"/>
              </a:ext>
            </a:extLst>
          </p:cNvPr>
          <p:cNvSpPr txBox="1"/>
          <p:nvPr/>
        </p:nvSpPr>
        <p:spPr>
          <a:xfrm>
            <a:off x="8145120" y="4574888"/>
            <a:ext cx="12732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1.</a:t>
            </a:r>
            <a:r>
              <a:rPr lang="el-GR" sz="1200" dirty="0">
                <a:solidFill>
                  <a:srgbClr val="000000"/>
                </a:solidFill>
              </a:rPr>
              <a:t>0</a:t>
            </a:r>
            <a:r>
              <a:rPr lang="en-US" sz="1200" dirty="0">
                <a:solidFill>
                  <a:srgbClr val="000000"/>
                </a:solidFill>
              </a:rPr>
              <a:t> ns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9E7BE792-C537-DC63-3BD3-8BD5D4C937F8}"/>
              </a:ext>
            </a:extLst>
          </p:cNvPr>
          <p:cNvSpPr/>
          <p:nvPr/>
        </p:nvSpPr>
        <p:spPr>
          <a:xfrm>
            <a:off x="5380951" y="5507912"/>
            <a:ext cx="4328477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b="1" dirty="0">
                <a:solidFill>
                  <a:srgbClr val="101010"/>
                </a:solidFill>
              </a:rPr>
              <a:t>14.7 ps (1 </a:t>
            </a:r>
            <a:r>
              <a:rPr lang="el-GR" sz="1600" b="1" dirty="0">
                <a:solidFill>
                  <a:srgbClr val="101010"/>
                </a:solidFill>
              </a:rPr>
              <a:t>σ</a:t>
            </a:r>
            <a:r>
              <a:rPr lang="en-US" sz="1600" b="1" dirty="0">
                <a:solidFill>
                  <a:srgbClr val="101010"/>
                </a:solidFill>
              </a:rPr>
              <a:t>) ≈  </a:t>
            </a:r>
            <a:r>
              <a:rPr lang="el-GR" sz="1600" b="1" dirty="0">
                <a:solidFill>
                  <a:srgbClr val="101010"/>
                </a:solidFill>
              </a:rPr>
              <a:t>14</a:t>
            </a:r>
            <a:r>
              <a:rPr lang="en-US" sz="1600" b="1" dirty="0">
                <a:solidFill>
                  <a:srgbClr val="101010"/>
                </a:solidFill>
              </a:rPr>
              <a:t>.4 GHz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D8B7E226-9A32-592D-6C55-8EEB1F39B14F}"/>
              </a:ext>
            </a:extLst>
          </p:cNvPr>
          <p:cNvSpPr/>
          <p:nvPr/>
        </p:nvSpPr>
        <p:spPr>
          <a:xfrm>
            <a:off x="1005841" y="1515199"/>
            <a:ext cx="4351020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200" dirty="0">
                <a:solidFill>
                  <a:srgbClr val="101010"/>
                </a:solidFill>
              </a:rPr>
              <a:t>25 </a:t>
            </a:r>
            <a:r>
              <a:rPr lang="en-US" sz="1200" dirty="0">
                <a:solidFill>
                  <a:srgbClr val="101010"/>
                </a:solidFill>
              </a:rPr>
              <a:t>km stretching</a:t>
            </a:r>
            <a:r>
              <a:rPr lang="el-GR" sz="1200" dirty="0">
                <a:solidFill>
                  <a:srgbClr val="101010"/>
                </a:solidFill>
              </a:rPr>
              <a:t> </a:t>
            </a:r>
            <a:endParaRPr lang="en-US" dirty="0">
              <a:solidFill>
                <a:srgbClr val="101010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3F5A1C12-2FFC-F3E9-5398-120A03F3EC3C}"/>
              </a:ext>
            </a:extLst>
          </p:cNvPr>
          <p:cNvSpPr/>
          <p:nvPr/>
        </p:nvSpPr>
        <p:spPr>
          <a:xfrm>
            <a:off x="6637338" y="1515199"/>
            <a:ext cx="4351020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101010"/>
                </a:solidFill>
              </a:rPr>
              <a:t>real-time equivalent</a:t>
            </a:r>
            <a:endParaRPr lang="en-US" dirty="0">
              <a:solidFill>
                <a:srgbClr val="10101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E7387FF-23D5-7B2E-DF20-43705D97ABA0}"/>
              </a:ext>
            </a:extLst>
          </p:cNvPr>
          <p:cNvSpPr/>
          <p:nvPr/>
        </p:nvSpPr>
        <p:spPr>
          <a:xfrm>
            <a:off x="5387129" y="5903459"/>
            <a:ext cx="4328477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l-GR" sz="1600" dirty="0">
                <a:solidFill>
                  <a:srgbClr val="101010"/>
                </a:solidFill>
              </a:rPr>
              <a:t>14</a:t>
            </a:r>
            <a:r>
              <a:rPr lang="en-US" sz="1600" dirty="0">
                <a:solidFill>
                  <a:srgbClr val="101010"/>
                </a:solidFill>
              </a:rPr>
              <a:t>.4 GHz / 4.68 </a:t>
            </a:r>
            <a:r>
              <a:rPr lang="en-US" sz="1600" b="1" dirty="0">
                <a:solidFill>
                  <a:srgbClr val="101010"/>
                </a:solidFill>
              </a:rPr>
              <a:t>≈    3.1 GHz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460466B-0C47-E9CB-F0D8-90D76D067684}"/>
              </a:ext>
            </a:extLst>
          </p:cNvPr>
          <p:cNvSpPr/>
          <p:nvPr/>
        </p:nvSpPr>
        <p:spPr>
          <a:xfrm>
            <a:off x="9912986" y="5507912"/>
            <a:ext cx="1756388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rgbClr val="101010"/>
                </a:solidFill>
              </a:rPr>
              <a:t> </a:t>
            </a:r>
            <a:r>
              <a:rPr lang="en-US" sz="1400" dirty="0">
                <a:solidFill>
                  <a:srgbClr val="101010"/>
                </a:solidFill>
              </a:rPr>
              <a:t>What limits this?</a:t>
            </a:r>
            <a:endParaRPr lang="en-US" sz="1600" dirty="0">
              <a:solidFill>
                <a:srgbClr val="10101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C86378-5787-D033-7CF4-221DC97CB092}"/>
              </a:ext>
            </a:extLst>
          </p:cNvPr>
          <p:cNvSpPr/>
          <p:nvPr/>
        </p:nvSpPr>
        <p:spPr>
          <a:xfrm>
            <a:off x="9999816" y="5933234"/>
            <a:ext cx="1545659" cy="273184"/>
          </a:xfrm>
          <a:prstGeom prst="rect">
            <a:avLst/>
          </a:prstGeom>
          <a:solidFill>
            <a:srgbClr val="E7E8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tx1"/>
                </a:solidFill>
              </a:rPr>
              <a:t>Oscilloscope</a:t>
            </a:r>
          </a:p>
        </p:txBody>
      </p:sp>
    </p:spTree>
    <p:extLst>
      <p:ext uri="{BB962C8B-B14F-4D97-AF65-F5344CB8AC3E}">
        <p14:creationId xmlns:p14="http://schemas.microsoft.com/office/powerpoint/2010/main" val="153957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4FC85-82D7-F5FA-F01F-345E775FA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BA0FE-457A-D435-44F4-76A1455A0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Measurements with Electron Bunches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422B2-AEC8-522B-9FFB-953092992AC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BCE5B7-D5FE-B2B7-2237-418C8A577BB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86BBD1-28F8-3893-4EAB-3FCF74EEB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69" y="2125575"/>
            <a:ext cx="5006716" cy="3126046"/>
          </a:xfrm>
          <a:prstGeom prst="rect">
            <a:avLst/>
          </a:prstGeom>
        </p:spPr>
      </p:pic>
      <p:sp>
        <p:nvSpPr>
          <p:cNvPr id="8" name="Trapezoid 7">
            <a:extLst>
              <a:ext uri="{FF2B5EF4-FFF2-40B4-BE49-F238E27FC236}">
                <a16:creationId xmlns:a16="http://schemas.microsoft.com/office/drawing/2014/main" id="{1AE063F6-4D88-FBAC-D1C3-C45F7777AC0E}"/>
              </a:ext>
            </a:extLst>
          </p:cNvPr>
          <p:cNvSpPr/>
          <p:nvPr/>
        </p:nvSpPr>
        <p:spPr>
          <a:xfrm flipV="1">
            <a:off x="2472927" y="1670845"/>
            <a:ext cx="1803503" cy="592694"/>
          </a:xfrm>
          <a:prstGeom prst="trapezoid">
            <a:avLst>
              <a:gd name="adj" fmla="val 102069"/>
            </a:avLst>
          </a:prstGeom>
          <a:solidFill>
            <a:srgbClr val="E9F6D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2C8138-33B3-9F31-6F07-5C98D7A3E720}"/>
              </a:ext>
            </a:extLst>
          </p:cNvPr>
          <p:cNvSpPr/>
          <p:nvPr/>
        </p:nvSpPr>
        <p:spPr>
          <a:xfrm>
            <a:off x="3074080" y="2256902"/>
            <a:ext cx="603479" cy="2571618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5D67B8-0C7F-531F-86FF-34E69257A642}"/>
              </a:ext>
            </a:extLst>
          </p:cNvPr>
          <p:cNvSpPr txBox="1"/>
          <p:nvPr/>
        </p:nvSpPr>
        <p:spPr>
          <a:xfrm>
            <a:off x="2964132" y="1800014"/>
            <a:ext cx="823374" cy="2315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b="1" dirty="0"/>
              <a:t>𝜏</a:t>
            </a:r>
            <a:r>
              <a:rPr lang="en-US" sz="1400" b="1" i="1" baseline="-25000" dirty="0"/>
              <a:t>c</a:t>
            </a:r>
            <a:r>
              <a:rPr lang="en-US" sz="1400" baseline="-25000" dirty="0"/>
              <a:t> </a:t>
            </a:r>
            <a:r>
              <a:rPr lang="de-AT" sz="1400" dirty="0"/>
              <a:t>≈ 72 ps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506698-6E42-D7A7-3084-FD18B43FDA0B}"/>
              </a:ext>
            </a:extLst>
          </p:cNvPr>
          <p:cNvSpPr txBox="1"/>
          <p:nvPr/>
        </p:nvSpPr>
        <p:spPr>
          <a:xfrm>
            <a:off x="2472927" y="1439335"/>
            <a:ext cx="1803501" cy="2315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Acquisition window</a:t>
            </a:r>
            <a:endParaRPr lang="en-US" sz="14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565BEC2-0577-217A-88DF-F7B8324C1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417905"/>
              </p:ext>
            </p:extLst>
          </p:nvPr>
        </p:nvGraphicFramePr>
        <p:xfrm>
          <a:off x="9975849" y="3598843"/>
          <a:ext cx="996116" cy="334333"/>
        </p:xfrm>
        <a:graphic>
          <a:graphicData uri="http://schemas.openxmlformats.org/drawingml/2006/table">
            <a:tbl>
              <a:tblPr bandRow="1">
                <a:tableStyleId>{8EC20E35-A176-4012-BC5E-935CFFF8708E}</a:tableStyleId>
              </a:tblPr>
              <a:tblGrid>
                <a:gridCol w="996116">
                  <a:extLst>
                    <a:ext uri="{9D8B030D-6E8A-4147-A177-3AD203B41FA5}">
                      <a16:colId xmlns:a16="http://schemas.microsoft.com/office/drawing/2014/main" val="3966636181"/>
                    </a:ext>
                  </a:extLst>
                </a:gridCol>
              </a:tblGrid>
              <a:tr h="334333">
                <a:tc>
                  <a:txBody>
                    <a:bodyPr/>
                    <a:lstStyle/>
                    <a:p>
                      <a:pPr algn="ctr"/>
                      <a:r>
                        <a:rPr lang="de-AT" sz="1200" b="1" dirty="0">
                          <a:solidFill>
                            <a:schemeClr val="bg1"/>
                          </a:solidFill>
                        </a:rPr>
                        <a:t>45 GHz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88250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9AFF48F-827F-71F7-C0BD-21BA739C12E8}"/>
              </a:ext>
            </a:extLst>
          </p:cNvPr>
          <p:cNvSpPr txBox="1"/>
          <p:nvPr/>
        </p:nvSpPr>
        <p:spPr>
          <a:xfrm>
            <a:off x="6857586" y="3673676"/>
            <a:ext cx="292055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Measured bandwidth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98C14EC-C90E-2D42-45C0-684760326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997938"/>
              </p:ext>
            </p:extLst>
          </p:nvPr>
        </p:nvGraphicFramePr>
        <p:xfrm>
          <a:off x="6795495" y="2411392"/>
          <a:ext cx="2230396" cy="608653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319640">
                  <a:extLst>
                    <a:ext uri="{9D8B030D-6E8A-4147-A177-3AD203B41FA5}">
                      <a16:colId xmlns:a16="http://schemas.microsoft.com/office/drawing/2014/main" val="1090496145"/>
                    </a:ext>
                  </a:extLst>
                </a:gridCol>
                <a:gridCol w="910756">
                  <a:extLst>
                    <a:ext uri="{9D8B030D-6E8A-4147-A177-3AD203B41FA5}">
                      <a16:colId xmlns:a16="http://schemas.microsoft.com/office/drawing/2014/main" val="3966636181"/>
                    </a:ext>
                  </a:extLst>
                </a:gridCol>
              </a:tblGrid>
              <a:tr h="326191">
                <a:tc>
                  <a:txBody>
                    <a:bodyPr/>
                    <a:lstStyle/>
                    <a:p>
                      <a:r>
                        <a:rPr lang="de-AT" sz="1100" dirty="0"/>
                        <a:t>Analog bandwidth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/>
                        <a:t>33 GHz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55882507"/>
                  </a:ext>
                </a:extLst>
              </a:tr>
              <a:tr h="282462">
                <a:tc>
                  <a:txBody>
                    <a:bodyPr/>
                    <a:lstStyle/>
                    <a:p>
                      <a:r>
                        <a:rPr lang="de-AT" sz="1100" dirty="0"/>
                        <a:t>Sampling rate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/>
                        <a:t>256 GSa/s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82464422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431570C-60C1-76EA-0FE8-A922E774B8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746504"/>
              </p:ext>
            </p:extLst>
          </p:nvPr>
        </p:nvGraphicFramePr>
        <p:xfrm>
          <a:off x="9975849" y="2411393"/>
          <a:ext cx="996116" cy="608653"/>
        </p:xfrm>
        <a:graphic>
          <a:graphicData uri="http://schemas.openxmlformats.org/drawingml/2006/table">
            <a:tbl>
              <a:tblPr bandRow="1">
                <a:tableStyleId>{8EC20E35-A176-4012-BC5E-935CFFF8708E}</a:tableStyleId>
              </a:tblPr>
              <a:tblGrid>
                <a:gridCol w="996116">
                  <a:extLst>
                    <a:ext uri="{9D8B030D-6E8A-4147-A177-3AD203B41FA5}">
                      <a16:colId xmlns:a16="http://schemas.microsoft.com/office/drawing/2014/main" val="3966636181"/>
                    </a:ext>
                  </a:extLst>
                </a:gridCol>
              </a:tblGrid>
              <a:tr h="334333">
                <a:tc>
                  <a:txBody>
                    <a:bodyPr/>
                    <a:lstStyle/>
                    <a:p>
                      <a:pPr algn="ctr"/>
                      <a:r>
                        <a:rPr lang="de-AT" sz="1200" b="1" dirty="0">
                          <a:solidFill>
                            <a:schemeClr val="bg1"/>
                          </a:solidFill>
                        </a:rPr>
                        <a:t>300 GHz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882507"/>
                  </a:ext>
                </a:extLst>
              </a:tr>
              <a:tr h="193701">
                <a:tc>
                  <a:txBody>
                    <a:bodyPr/>
                    <a:lstStyle/>
                    <a:p>
                      <a:pPr algn="ctr"/>
                      <a:r>
                        <a:rPr lang="de-AT" sz="1200" b="1" dirty="0">
                          <a:solidFill>
                            <a:schemeClr val="bg1"/>
                          </a:solidFill>
                        </a:rPr>
                        <a:t>2315 GSa/s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464422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B6EEEAF-2039-15C4-D037-AC6AB786C5F2}"/>
              </a:ext>
            </a:extLst>
          </p:cNvPr>
          <p:cNvSpPr txBox="1"/>
          <p:nvPr/>
        </p:nvSpPr>
        <p:spPr>
          <a:xfrm>
            <a:off x="9161896" y="2483087"/>
            <a:ext cx="66524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200" dirty="0"/>
              <a:t>stretching</a:t>
            </a:r>
          </a:p>
          <a:p>
            <a:pPr algn="ctr"/>
            <a:r>
              <a:rPr lang="en-US" dirty="0"/>
              <a:t>x 9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9D81118-E75F-7F7E-4417-2C13F96F3240}"/>
              </a:ext>
            </a:extLst>
          </p:cNvPr>
          <p:cNvSpPr/>
          <p:nvPr/>
        </p:nvSpPr>
        <p:spPr>
          <a:xfrm>
            <a:off x="6782795" y="2096068"/>
            <a:ext cx="4189170" cy="273184"/>
          </a:xfrm>
          <a:prstGeom prst="rect">
            <a:avLst/>
          </a:prstGeom>
          <a:solidFill>
            <a:srgbClr val="E7E8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Photodetector + Oscilloscope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8B1E92-F80F-2E9A-A184-BA2C02B3D7DE}"/>
              </a:ext>
            </a:extLst>
          </p:cNvPr>
          <p:cNvSpPr/>
          <p:nvPr/>
        </p:nvSpPr>
        <p:spPr>
          <a:xfrm>
            <a:off x="6782795" y="3280284"/>
            <a:ext cx="4189170" cy="273600"/>
          </a:xfrm>
          <a:prstGeom prst="rect">
            <a:avLst/>
          </a:prstGeom>
          <a:solidFill>
            <a:srgbClr val="E7E8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Modulator + Antenna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394567-090B-C773-B1C6-EF2C3EA2C267}"/>
              </a:ext>
            </a:extLst>
          </p:cNvPr>
          <p:cNvSpPr/>
          <p:nvPr/>
        </p:nvSpPr>
        <p:spPr>
          <a:xfrm>
            <a:off x="6795496" y="4193417"/>
            <a:ext cx="4176469" cy="819364"/>
          </a:xfrm>
          <a:prstGeom prst="rect">
            <a:avLst/>
          </a:prstGeom>
          <a:solidFill>
            <a:srgbClr val="E7E8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5113" algn="ctr"/>
            <a:r>
              <a:rPr lang="en-US" sz="1400" b="1" dirty="0">
                <a:solidFill>
                  <a:schemeClr val="tx1"/>
                </a:solidFill>
              </a:rPr>
              <a:t>modulator bandwidth: ~ </a:t>
            </a:r>
            <a:r>
              <a:rPr lang="en-US" sz="1400" b="1" dirty="0" err="1">
                <a:solidFill>
                  <a:schemeClr val="tx1"/>
                </a:solidFill>
              </a:rPr>
              <a:t>10s</a:t>
            </a:r>
            <a:r>
              <a:rPr lang="en-US" sz="1400" b="1" dirty="0">
                <a:solidFill>
                  <a:schemeClr val="tx1"/>
                </a:solidFill>
              </a:rPr>
              <a:t> GHz </a:t>
            </a:r>
          </a:p>
          <a:p>
            <a:pPr marL="265113" algn="ctr">
              <a:lnSpc>
                <a:spcPct val="150000"/>
              </a:lnSpc>
            </a:pPr>
            <a:r>
              <a:rPr lang="en-US" sz="1400" b="1" dirty="0">
                <a:solidFill>
                  <a:schemeClr val="tx1"/>
                </a:solidFill>
              </a:rPr>
              <a:t>&gt; bandwidth of </a:t>
            </a:r>
            <a:r>
              <a:rPr lang="en-US" sz="1400" b="1" dirty="0" err="1">
                <a:solidFill>
                  <a:schemeClr val="tx1"/>
                </a:solidFill>
              </a:rPr>
              <a:t>stripline</a:t>
            </a:r>
            <a:r>
              <a:rPr lang="en-US" sz="1400" b="1" dirty="0">
                <a:solidFill>
                  <a:schemeClr val="tx1"/>
                </a:solidFill>
              </a:rPr>
              <a:t> pickup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DDC6C8-ADF6-8DA3-1027-DE54F64E9845}"/>
              </a:ext>
            </a:extLst>
          </p:cNvPr>
          <p:cNvSpPr txBox="1"/>
          <p:nvPr/>
        </p:nvSpPr>
        <p:spPr>
          <a:xfrm>
            <a:off x="6944083" y="4430602"/>
            <a:ext cx="3876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360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3FEEF8C-3F5B-7978-1E74-521A4F89AB18}"/>
              </a:ext>
            </a:extLst>
          </p:cNvPr>
          <p:cNvSpPr/>
          <p:nvPr/>
        </p:nvSpPr>
        <p:spPr>
          <a:xfrm>
            <a:off x="216243" y="4409726"/>
            <a:ext cx="5632764" cy="1599720"/>
          </a:xfrm>
          <a:prstGeom prst="roundRect">
            <a:avLst/>
          </a:prstGeom>
          <a:solidFill>
            <a:srgbClr val="C0000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A3F13BD-81C7-234D-F36D-8B2C8BA7BC58}"/>
              </a:ext>
            </a:extLst>
          </p:cNvPr>
          <p:cNvSpPr/>
          <p:nvPr/>
        </p:nvSpPr>
        <p:spPr>
          <a:xfrm>
            <a:off x="6243180" y="4409725"/>
            <a:ext cx="5632764" cy="1599721"/>
          </a:xfrm>
          <a:prstGeom prst="roundRect">
            <a:avLst/>
          </a:prstGeom>
          <a:solidFill>
            <a:schemeClr val="tx1">
              <a:lumMod val="40000"/>
              <a:lumOff val="60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FC28772-552F-D421-399B-095D75DC5468}"/>
              </a:ext>
            </a:extLst>
          </p:cNvPr>
          <p:cNvSpPr/>
          <p:nvPr/>
        </p:nvSpPr>
        <p:spPr>
          <a:xfrm>
            <a:off x="6231224" y="1635563"/>
            <a:ext cx="5632764" cy="1861399"/>
          </a:xfrm>
          <a:prstGeom prst="roundRect">
            <a:avLst/>
          </a:prstGeom>
          <a:solidFill>
            <a:schemeClr val="tx1">
              <a:lumMod val="40000"/>
              <a:lumOff val="6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F7D4643-B17D-2C50-30ED-88FBA999F1D5}"/>
              </a:ext>
            </a:extLst>
          </p:cNvPr>
          <p:cNvSpPr/>
          <p:nvPr/>
        </p:nvSpPr>
        <p:spPr>
          <a:xfrm>
            <a:off x="216243" y="1635563"/>
            <a:ext cx="5632764" cy="1861399"/>
          </a:xfrm>
          <a:prstGeom prst="roundRect">
            <a:avLst/>
          </a:prstGeom>
          <a:solidFill>
            <a:srgbClr val="C4101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6CD1A-FCE6-09BC-1DB6-F08B153E0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57" y="1923261"/>
            <a:ext cx="5121877" cy="1491639"/>
          </a:xfrm>
        </p:spPr>
        <p:txBody>
          <a:bodyPr>
            <a:normAutofit/>
          </a:bodyPr>
          <a:lstStyle/>
          <a:p>
            <a:pPr lvl="1" indent="0">
              <a:buNone/>
            </a:pPr>
            <a:r>
              <a:rPr lang="en-US" sz="1400" b="1" dirty="0"/>
              <a:t>short propagation distance </a:t>
            </a:r>
            <a:r>
              <a:rPr lang="en-US" sz="1400" dirty="0"/>
              <a:t>for high frequency signals leads to </a:t>
            </a:r>
            <a:r>
              <a:rPr lang="en-US" sz="1400" b="0" dirty="0"/>
              <a:t>short transmission lines</a:t>
            </a:r>
          </a:p>
          <a:p>
            <a:pPr marL="933750" lvl="2" indent="-285750">
              <a:buFont typeface="Arial" panose="020B0604020202020204" pitchFamily="34" charset="0"/>
              <a:buChar char="►"/>
            </a:pPr>
            <a:r>
              <a:rPr lang="en-US" sz="1400" dirty="0">
                <a:sym typeface="Wingdings" panose="05000000000000000000" pitchFamily="2" charset="2"/>
              </a:rPr>
              <a:t>h</a:t>
            </a:r>
            <a:r>
              <a:rPr lang="en-US" sz="1400" b="0" dirty="0"/>
              <a:t>igh-speed digitizer needs to be</a:t>
            </a:r>
            <a:br>
              <a:rPr lang="en-US" sz="1400" b="0" dirty="0"/>
            </a:br>
            <a:r>
              <a:rPr lang="en-US" sz="1400" b="0" dirty="0"/>
              <a:t>as close</a:t>
            </a:r>
            <a:r>
              <a:rPr lang="en-US" sz="1400" dirty="0"/>
              <a:t> as possible </a:t>
            </a:r>
            <a:r>
              <a:rPr lang="en-US" sz="1400" b="0" dirty="0"/>
              <a:t>to signal source</a:t>
            </a:r>
            <a:endParaRPr lang="en-US" sz="1400" dirty="0"/>
          </a:p>
          <a:p>
            <a:pPr marL="933750" lvl="2" indent="-285750">
              <a:buFont typeface="Arial" panose="020B0604020202020204" pitchFamily="34" charset="0"/>
              <a:buChar char="►"/>
            </a:pPr>
            <a:r>
              <a:rPr lang="en-US" sz="1400" dirty="0"/>
              <a:t>radiation hardness of high-frequency components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D508FA-0600-E394-7979-0C64DE0E4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57686"/>
          </a:xfrm>
        </p:spPr>
        <p:txBody>
          <a:bodyPr/>
          <a:lstStyle/>
          <a:p>
            <a:r>
              <a:rPr lang="en-US" dirty="0"/>
              <a:t>Building a high bandwidth acquisition system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577CE-E949-92E0-B7C2-59DDB80E8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E0795-8416-D0AF-B508-0218108AF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863193-0198-DB41-699B-AF1F146774A3}"/>
              </a:ext>
            </a:extLst>
          </p:cNvPr>
          <p:cNvSpPr txBox="1"/>
          <p:nvPr/>
        </p:nvSpPr>
        <p:spPr>
          <a:xfrm>
            <a:off x="963485" y="4581972"/>
            <a:ext cx="4428659" cy="8181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tx2"/>
                </a:solidFill>
              </a:rPr>
              <a:t>radio-over-</a:t>
            </a:r>
            <a:r>
              <a:rPr lang="en-US" sz="1400" b="1" dirty="0" err="1">
                <a:solidFill>
                  <a:schemeClr val="tx2"/>
                </a:solidFill>
              </a:rPr>
              <a:t>fibre</a:t>
            </a:r>
            <a:endParaRPr lang="en-US" sz="1400" b="1" dirty="0">
              <a:solidFill>
                <a:schemeClr val="tx2"/>
              </a:solidFill>
            </a:endParaRPr>
          </a:p>
          <a:p>
            <a:pPr marL="644525" lvl="2" indent="-285750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►"/>
            </a:pP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e</a:t>
            </a:r>
            <a:r>
              <a:rPr lang="en-US" sz="1400" dirty="0">
                <a:solidFill>
                  <a:schemeClr val="tx2"/>
                </a:solidFill>
              </a:rPr>
              <a:t>ncoding and transporting RF signal</a:t>
            </a:r>
            <a:br>
              <a:rPr lang="en-US" sz="1400" dirty="0">
                <a:solidFill>
                  <a:schemeClr val="tx2"/>
                </a:solidFill>
              </a:rPr>
            </a:br>
            <a:r>
              <a:rPr lang="en-US" sz="1400" dirty="0">
                <a:solidFill>
                  <a:schemeClr val="tx2"/>
                </a:solidFill>
              </a:rPr>
              <a:t>using an optical carrier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B20934-D6B7-4003-D3AF-EA1F4A7EB418}"/>
              </a:ext>
            </a:extLst>
          </p:cNvPr>
          <p:cNvSpPr txBox="1"/>
          <p:nvPr/>
        </p:nvSpPr>
        <p:spPr>
          <a:xfrm>
            <a:off x="407987" y="1003011"/>
            <a:ext cx="11376024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dirty="0"/>
              <a:t>Difficulties to overcome:</a:t>
            </a:r>
            <a:endParaRPr lang="en-US" sz="1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3B75C7-4D70-14AF-58A2-EE61D00CB5B4}"/>
              </a:ext>
            </a:extLst>
          </p:cNvPr>
          <p:cNvSpPr txBox="1"/>
          <p:nvPr/>
        </p:nvSpPr>
        <p:spPr>
          <a:xfrm>
            <a:off x="412776" y="3802304"/>
            <a:ext cx="11376024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Combine two a</a:t>
            </a:r>
            <a:r>
              <a:rPr lang="en-US" sz="1800" dirty="0"/>
              <a:t>pproaches to solve them: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D3BD596-A02B-AB46-2FB2-F28E36D852AB}"/>
              </a:ext>
            </a:extLst>
          </p:cNvPr>
          <p:cNvSpPr txBox="1">
            <a:spLocks/>
          </p:cNvSpPr>
          <p:nvPr/>
        </p:nvSpPr>
        <p:spPr>
          <a:xfrm>
            <a:off x="6651234" y="4644728"/>
            <a:ext cx="5378070" cy="15868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dirty="0"/>
              <a:t>high resolution at lower bandwidth through </a:t>
            </a:r>
            <a:r>
              <a:rPr lang="en-US" sz="1400" b="1" dirty="0"/>
              <a:t>time stretch</a:t>
            </a:r>
            <a:br>
              <a:rPr lang="en-US" sz="1400" dirty="0"/>
            </a:br>
            <a:br>
              <a:rPr lang="en-US" sz="1300" dirty="0"/>
            </a:br>
            <a:r>
              <a:rPr lang="en-US" sz="1300" dirty="0"/>
              <a:t>	</a:t>
            </a:r>
            <a:r>
              <a:rPr lang="en-US" sz="1400" dirty="0"/>
              <a:t>e.g. 	2.5 GHz</a:t>
            </a:r>
            <a:br>
              <a:rPr lang="en-US" sz="1400" dirty="0"/>
            </a:br>
            <a:r>
              <a:rPr lang="en-US" sz="1400" dirty="0"/>
              <a:t>		5 </a:t>
            </a:r>
            <a:r>
              <a:rPr lang="en-US" sz="1400" dirty="0" err="1"/>
              <a:t>GSa</a:t>
            </a:r>
            <a:r>
              <a:rPr lang="en-US" sz="1400" dirty="0"/>
              <a:t>/s		 CHF ~</a:t>
            </a:r>
            <a:r>
              <a:rPr lang="en-US" sz="1400" dirty="0" err="1"/>
              <a:t>15k</a:t>
            </a:r>
            <a:br>
              <a:rPr lang="en-US" sz="1400" dirty="0"/>
            </a:br>
            <a:r>
              <a:rPr lang="en-US" sz="1400" dirty="0"/>
              <a:t>		</a:t>
            </a:r>
            <a:r>
              <a:rPr lang="en-US" sz="1400" b="1" dirty="0"/>
              <a:t>14 bit</a:t>
            </a:r>
            <a:endParaRPr lang="en-US" sz="1300" b="1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0538A52-E0B2-5641-F122-56928C553F87}"/>
              </a:ext>
            </a:extLst>
          </p:cNvPr>
          <p:cNvSpPr txBox="1">
            <a:spLocks/>
          </p:cNvSpPr>
          <p:nvPr/>
        </p:nvSpPr>
        <p:spPr>
          <a:xfrm>
            <a:off x="6586493" y="1923261"/>
            <a:ext cx="4808979" cy="13558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dirty="0"/>
              <a:t>maintain </a:t>
            </a:r>
            <a:r>
              <a:rPr lang="en-US" sz="1400" b="1" dirty="0"/>
              <a:t>high resolution at high bandwidth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	e.g. 	8 GHz</a:t>
            </a:r>
            <a:br>
              <a:rPr lang="en-US" sz="1400" dirty="0"/>
            </a:br>
            <a:r>
              <a:rPr lang="en-US" sz="1400" dirty="0"/>
              <a:t>		20 </a:t>
            </a:r>
            <a:r>
              <a:rPr lang="en-US" sz="1400" dirty="0" err="1"/>
              <a:t>GSa</a:t>
            </a:r>
            <a:r>
              <a:rPr lang="en-US" sz="1400" dirty="0"/>
              <a:t>/s		CHF ~</a:t>
            </a:r>
            <a:r>
              <a:rPr lang="en-US" sz="1400" dirty="0" err="1"/>
              <a:t>100k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		</a:t>
            </a:r>
            <a:r>
              <a:rPr lang="en-US" sz="1400" b="1" dirty="0"/>
              <a:t>10 bit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D116978B-7B19-A21F-8CCA-CDC2CBBEE05D}"/>
              </a:ext>
            </a:extLst>
          </p:cNvPr>
          <p:cNvSpPr/>
          <p:nvPr/>
        </p:nvSpPr>
        <p:spPr>
          <a:xfrm>
            <a:off x="9384338" y="2348763"/>
            <a:ext cx="154459" cy="673444"/>
          </a:xfrm>
          <a:prstGeom prst="rightBrace">
            <a:avLst>
              <a:gd name="adj1" fmla="val 68333"/>
              <a:gd name="adj2" fmla="val 50000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233D8AED-97F8-F7B0-652A-74537DD4939D}"/>
              </a:ext>
            </a:extLst>
          </p:cNvPr>
          <p:cNvSpPr/>
          <p:nvPr/>
        </p:nvSpPr>
        <p:spPr>
          <a:xfrm>
            <a:off x="9530147" y="5061452"/>
            <a:ext cx="154459" cy="673444"/>
          </a:xfrm>
          <a:prstGeom prst="rightBrace">
            <a:avLst>
              <a:gd name="adj1" fmla="val 68333"/>
              <a:gd name="adj2" fmla="val 50000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45531044-839D-4663-2BEB-E457BB779F68}"/>
              </a:ext>
            </a:extLst>
          </p:cNvPr>
          <p:cNvSpPr/>
          <p:nvPr/>
        </p:nvSpPr>
        <p:spPr>
          <a:xfrm>
            <a:off x="2782398" y="3690397"/>
            <a:ext cx="395417" cy="570502"/>
          </a:xfrm>
          <a:prstGeom prst="downArrow">
            <a:avLst>
              <a:gd name="adj1" fmla="val 31250"/>
              <a:gd name="adj2" fmla="val 5937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23CF2F0-709D-A39D-B5CA-FB8985FEE146}"/>
              </a:ext>
            </a:extLst>
          </p:cNvPr>
          <p:cNvSpPr/>
          <p:nvPr/>
        </p:nvSpPr>
        <p:spPr>
          <a:xfrm>
            <a:off x="8861853" y="3708927"/>
            <a:ext cx="395417" cy="570502"/>
          </a:xfrm>
          <a:prstGeom prst="downArrow">
            <a:avLst>
              <a:gd name="adj1" fmla="val 31250"/>
              <a:gd name="adj2" fmla="val 5937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39DD791-349D-C37C-C39F-778979917424}"/>
              </a:ext>
            </a:extLst>
          </p:cNvPr>
          <p:cNvSpPr/>
          <p:nvPr/>
        </p:nvSpPr>
        <p:spPr>
          <a:xfrm>
            <a:off x="328012" y="4523725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C410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D48545F-58BB-5996-A9FA-9D465CE966FF}"/>
              </a:ext>
            </a:extLst>
          </p:cNvPr>
          <p:cNvSpPr/>
          <p:nvPr/>
        </p:nvSpPr>
        <p:spPr>
          <a:xfrm>
            <a:off x="6342993" y="4523725"/>
            <a:ext cx="432487" cy="430892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3167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17" grpId="0" animBg="1"/>
      <p:bldP spid="16" grpId="0" animBg="1"/>
      <p:bldP spid="2" grpId="0" build="p"/>
      <p:bldP spid="14" grpId="0"/>
      <p:bldP spid="7" grpId="0"/>
      <p:bldP spid="9" grpId="0"/>
      <p:bldP spid="10" grpId="0"/>
      <p:bldP spid="8" grpId="0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87A95-FEFE-A9B0-166F-C525E11DF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70403-5168-F6C8-6450-3753D3259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Setup Limitations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DD9283-09DD-826E-92A6-525968F3148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7196D9-00C5-9147-AE9E-B1A8117FBA9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5FEAE7DD-D49F-4246-EA4F-48C567E3E9F4}"/>
              </a:ext>
            </a:extLst>
          </p:cNvPr>
          <p:cNvSpPr txBox="1">
            <a:spLocks/>
          </p:cNvSpPr>
          <p:nvPr/>
        </p:nvSpPr>
        <p:spPr>
          <a:xfrm>
            <a:off x="568410" y="1604967"/>
            <a:ext cx="11059081" cy="4559613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000" dirty="0"/>
              <a:t>Vertical Resolution not tested yet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various detection schemes possible, in case the current setup will not be able to meet specs</a:t>
            </a:r>
          </a:p>
          <a:p>
            <a:pPr marL="625475" lvl="2" indent="-301625" defTabSz="312738">
              <a:buFont typeface="Wingdings" panose="05000000000000000000" pitchFamily="2" charset="2"/>
              <a:buChar char="à"/>
            </a:pPr>
            <a:r>
              <a:rPr lang="en-US" b="1" dirty="0">
                <a:sym typeface="Wingdings" panose="05000000000000000000" pitchFamily="2" charset="2"/>
              </a:rPr>
              <a:t>1) </a:t>
            </a:r>
            <a:r>
              <a:rPr lang="en-US" dirty="0">
                <a:sym typeface="Wingdings" panose="05000000000000000000" pitchFamily="2" charset="2"/>
              </a:rPr>
              <a:t>optical background subtraction using a balanced photodetector</a:t>
            </a:r>
          </a:p>
          <a:p>
            <a:pPr marL="324000" lvl="2" indent="0" defTabSz="625475">
              <a:buNone/>
              <a:tabLst>
                <a:tab pos="625475" algn="l"/>
              </a:tabLst>
            </a:pPr>
            <a:r>
              <a:rPr lang="en-US" dirty="0"/>
              <a:t>	</a:t>
            </a:r>
            <a:r>
              <a:rPr lang="en-US" b="1" dirty="0"/>
              <a:t>2) </a:t>
            </a:r>
            <a:r>
              <a:rPr lang="en-US" dirty="0"/>
              <a:t>IQ modulator to encode difference and sum optically</a:t>
            </a:r>
          </a:p>
          <a:p>
            <a:pPr marL="324000" lvl="2" indent="0" defTabSz="625475">
              <a:buNone/>
              <a:tabLst>
                <a:tab pos="625475" algn="l"/>
              </a:tabLst>
            </a:pPr>
            <a:endParaRPr lang="en-US" dirty="0"/>
          </a:p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000" dirty="0"/>
              <a:t>Laser pulses need to be synchronized to particle beams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e.g. for protons: 40.078 885 MHz to 40.078 970 MHz (0.45 Hz/s during ramp)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current laser system only allows for 0.065 Hz/s</a:t>
            </a:r>
          </a:p>
          <a:p>
            <a:pPr marL="324000" lvl="2" indent="0">
              <a:buNone/>
              <a:tabLst>
                <a:tab pos="625475" algn="l"/>
              </a:tabLst>
            </a:pPr>
            <a:r>
              <a:rPr lang="en-US" dirty="0">
                <a:sym typeface="Wingdings" panose="05000000000000000000" pitchFamily="2" charset="2"/>
              </a:rPr>
              <a:t> 	custom-made laser unit necessary if measurement during ramp is needed </a:t>
            </a:r>
            <a:endParaRPr lang="en-US" dirty="0"/>
          </a:p>
          <a:p>
            <a:pPr marL="324000" lvl="2" indent="0" defTabSz="625475">
              <a:buNone/>
              <a:tabLst>
                <a:tab pos="625475" algn="l"/>
              </a:tabLst>
            </a:pPr>
            <a:endParaRPr lang="en-US" dirty="0"/>
          </a:p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000" dirty="0"/>
              <a:t>Radiation hardness of various parts still to be assessed</a:t>
            </a:r>
          </a:p>
          <a:p>
            <a:pPr marL="609600" lvl="2" indent="-285750" defTabSz="312738">
              <a:buFont typeface="Courier New" panose="02070309020205020404" pitchFamily="49" charset="0"/>
              <a:buChar char="o"/>
            </a:pPr>
            <a:r>
              <a:rPr lang="en-US" dirty="0"/>
              <a:t>GaAs vs. </a:t>
            </a:r>
            <a:r>
              <a:rPr lang="en-US" dirty="0" err="1"/>
              <a:t>LiNbO</a:t>
            </a:r>
            <a:r>
              <a:rPr lang="en-US" baseline="-25000" dirty="0" err="1"/>
              <a:t>3</a:t>
            </a:r>
            <a:r>
              <a:rPr lang="en-US" dirty="0"/>
              <a:t> modulators</a:t>
            </a:r>
          </a:p>
          <a:p>
            <a:pPr marL="609600" lvl="2" indent="-285750" defTabSz="312738">
              <a:buFont typeface="Courier New" panose="02070309020205020404" pitchFamily="49" charset="0"/>
              <a:buChar char="o"/>
            </a:pPr>
            <a:r>
              <a:rPr lang="en-US" dirty="0"/>
              <a:t>Polarization maintaining fibers</a:t>
            </a:r>
          </a:p>
        </p:txBody>
      </p:sp>
    </p:spTree>
    <p:extLst>
      <p:ext uri="{BB962C8B-B14F-4D97-AF65-F5344CB8AC3E}">
        <p14:creationId xmlns:p14="http://schemas.microsoft.com/office/powerpoint/2010/main" val="374084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40383-930E-24C6-FE65-E7E9D0A39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96D75-E159-0A55-4BBA-2580C4EF4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1CC73F-7B48-F616-02D8-E838D7FE2C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99F66-DEC5-5A9C-D085-CB45C41AAC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813014D1-AD36-77DD-2313-B0438BA6A4B7}"/>
              </a:ext>
            </a:extLst>
          </p:cNvPr>
          <p:cNvSpPr txBox="1">
            <a:spLocks/>
          </p:cNvSpPr>
          <p:nvPr/>
        </p:nvSpPr>
        <p:spPr>
          <a:xfrm>
            <a:off x="568410" y="1604966"/>
            <a:ext cx="11059081" cy="45846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000" dirty="0"/>
              <a:t>High-bandwidth, high-resolution acquisition is challenging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bandwidth of 14.4 GHz demonstrated, which can be easily adapted with different stretching stages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good linearity of time stretching</a:t>
            </a:r>
          </a:p>
          <a:p>
            <a:pPr marL="324000" lvl="2" indent="0" defTabSz="625475">
              <a:buNone/>
            </a:pPr>
            <a:r>
              <a:rPr lang="en-US" dirty="0">
                <a:sym typeface="Wingdings" panose="05000000000000000000" pitchFamily="2" charset="2"/>
              </a:rPr>
              <a:t> 	promising start to tackle high-resolution problematic with beam</a:t>
            </a:r>
            <a:endParaRPr lang="en-US" dirty="0"/>
          </a:p>
          <a:p>
            <a:pPr marL="324000" lvl="2" indent="0">
              <a:buNone/>
            </a:pPr>
            <a:endParaRPr lang="en-US" dirty="0"/>
          </a:p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000" dirty="0"/>
              <a:t>Versatile setup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most critical components accessible 24/7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modifications for various detection schemes possible (balanced detection, IQ modulation, …)</a:t>
            </a:r>
            <a:br>
              <a:rPr lang="en-US" dirty="0"/>
            </a:br>
            <a:endParaRPr lang="en-US" dirty="0"/>
          </a:p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000" dirty="0"/>
              <a:t>First proton beam data in the coming months</a:t>
            </a:r>
          </a:p>
          <a:p>
            <a:pPr marL="682625" lvl="1" indent="-358775">
              <a:buFont typeface="Courier New" panose="02070309020205020404" pitchFamily="49" charset="0"/>
              <a:buChar char="o"/>
            </a:pPr>
            <a:r>
              <a:rPr lang="en-US" sz="1700" dirty="0"/>
              <a:t>installation in Point 4 in the coming weeks</a:t>
            </a:r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3198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1B5436A2-67E4-8FDF-6CC2-3E07BEB2FF19}"/>
              </a:ext>
            </a:extLst>
          </p:cNvPr>
          <p:cNvSpPr txBox="1">
            <a:spLocks/>
          </p:cNvSpPr>
          <p:nvPr/>
        </p:nvSpPr>
        <p:spPr>
          <a:xfrm>
            <a:off x="407988" y="2447913"/>
            <a:ext cx="11376025" cy="8576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Rep. Rate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2E9E076-E129-BCF0-953B-A1FF6EF1A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351513"/>
              </p:ext>
            </p:extLst>
          </p:nvPr>
        </p:nvGraphicFramePr>
        <p:xfrm>
          <a:off x="1501245" y="1148409"/>
          <a:ext cx="4797483" cy="1371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99161">
                  <a:extLst>
                    <a:ext uri="{9D8B030D-6E8A-4147-A177-3AD203B41FA5}">
                      <a16:colId xmlns:a16="http://schemas.microsoft.com/office/drawing/2014/main" val="1317019184"/>
                    </a:ext>
                  </a:extLst>
                </a:gridCol>
                <a:gridCol w="1599161">
                  <a:extLst>
                    <a:ext uri="{9D8B030D-6E8A-4147-A177-3AD203B41FA5}">
                      <a16:colId xmlns:a16="http://schemas.microsoft.com/office/drawing/2014/main" val="4133024282"/>
                    </a:ext>
                  </a:extLst>
                </a:gridCol>
                <a:gridCol w="1599161">
                  <a:extLst>
                    <a:ext uri="{9D8B030D-6E8A-4147-A177-3AD203B41FA5}">
                      <a16:colId xmlns:a16="http://schemas.microsoft.com/office/drawing/2014/main" val="95586431"/>
                    </a:ext>
                  </a:extLst>
                </a:gridCol>
              </a:tblGrid>
              <a:tr h="18196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80 MHz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410968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Min, MHz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40.078 420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80.156 839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18042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Max, MHz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40.078 970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80.157 939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979246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Range, 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63525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Tuning speed, Hz/s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74296"/>
                  </a:ext>
                </a:extLst>
              </a:tr>
            </a:tbl>
          </a:graphicData>
        </a:graphic>
      </p:graphicFrame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385C17D-0BEB-FF85-A74D-CBD7AAFCCD55}"/>
              </a:ext>
            </a:extLst>
          </p:cNvPr>
          <p:cNvSpPr txBox="1">
            <a:spLocks/>
          </p:cNvSpPr>
          <p:nvPr/>
        </p:nvSpPr>
        <p:spPr>
          <a:xfrm rot="16200000">
            <a:off x="518552" y="1645876"/>
            <a:ext cx="1371599" cy="374781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ions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85C91F8-2714-1E8D-7DFA-0836C385F8C6}"/>
              </a:ext>
            </a:extLst>
          </p:cNvPr>
          <p:cNvCxnSpPr>
            <a:cxnSpLocks/>
          </p:cNvCxnSpPr>
          <p:nvPr/>
        </p:nvCxnSpPr>
        <p:spPr>
          <a:xfrm flipH="1" flipV="1">
            <a:off x="8034337" y="4292602"/>
            <a:ext cx="614363" cy="229966"/>
          </a:xfrm>
          <a:prstGeom prst="straightConnector1">
            <a:avLst/>
          </a:prstGeom>
          <a:ln w="63500" cap="rnd">
            <a:solidFill>
              <a:schemeClr val="bg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01722BB-9B54-47CF-9C26-A19B33E5A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0740" y="987355"/>
            <a:ext cx="4003942" cy="23264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DDE1DB-4738-5C39-C273-E33B789D8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0740" y="3694570"/>
            <a:ext cx="4003942" cy="2335633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B22310F-A9A2-29E4-DB9D-EE986E7989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2161"/>
              </p:ext>
            </p:extLst>
          </p:nvPr>
        </p:nvGraphicFramePr>
        <p:xfrm>
          <a:off x="1499812" y="2689690"/>
          <a:ext cx="4797483" cy="1371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99161">
                  <a:extLst>
                    <a:ext uri="{9D8B030D-6E8A-4147-A177-3AD203B41FA5}">
                      <a16:colId xmlns:a16="http://schemas.microsoft.com/office/drawing/2014/main" val="1317019184"/>
                    </a:ext>
                  </a:extLst>
                </a:gridCol>
                <a:gridCol w="1599161">
                  <a:extLst>
                    <a:ext uri="{9D8B030D-6E8A-4147-A177-3AD203B41FA5}">
                      <a16:colId xmlns:a16="http://schemas.microsoft.com/office/drawing/2014/main" val="4133024282"/>
                    </a:ext>
                  </a:extLst>
                </a:gridCol>
                <a:gridCol w="1599161">
                  <a:extLst>
                    <a:ext uri="{9D8B030D-6E8A-4147-A177-3AD203B41FA5}">
                      <a16:colId xmlns:a16="http://schemas.microsoft.com/office/drawing/2014/main" val="95586431"/>
                    </a:ext>
                  </a:extLst>
                </a:gridCol>
              </a:tblGrid>
              <a:tr h="18196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80 MHz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410968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Min, MHz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40.078 885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80.157 770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18042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Max, MHz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40.078 970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80.157 941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979246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Range, 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63525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Tuning speed, Hz/s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0</a:t>
                      </a:r>
                      <a:r>
                        <a:rPr lang="en-US" sz="1200" dirty="0"/>
                        <a:t>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74296"/>
                  </a:ext>
                </a:extLst>
              </a:tr>
            </a:tbl>
          </a:graphicData>
        </a:graphic>
      </p:graphicFrame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B62986EC-2091-869D-CDDA-EEB8DAF2FD92}"/>
              </a:ext>
            </a:extLst>
          </p:cNvPr>
          <p:cNvSpPr txBox="1">
            <a:spLocks/>
          </p:cNvSpPr>
          <p:nvPr/>
        </p:nvSpPr>
        <p:spPr>
          <a:xfrm rot="16200000">
            <a:off x="518551" y="3188100"/>
            <a:ext cx="1371599" cy="374781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protons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4A04727-27C5-6421-4D34-95269ECF0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58321"/>
              </p:ext>
            </p:extLst>
          </p:nvPr>
        </p:nvGraphicFramePr>
        <p:xfrm>
          <a:off x="1501245" y="4597584"/>
          <a:ext cx="3198322" cy="1371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99161">
                  <a:extLst>
                    <a:ext uri="{9D8B030D-6E8A-4147-A177-3AD203B41FA5}">
                      <a16:colId xmlns:a16="http://schemas.microsoft.com/office/drawing/2014/main" val="1317019184"/>
                    </a:ext>
                  </a:extLst>
                </a:gridCol>
                <a:gridCol w="1599161">
                  <a:extLst>
                    <a:ext uri="{9D8B030D-6E8A-4147-A177-3AD203B41FA5}">
                      <a16:colId xmlns:a16="http://schemas.microsoft.com/office/drawing/2014/main" val="95586431"/>
                    </a:ext>
                  </a:extLst>
                </a:gridCol>
              </a:tblGrid>
              <a:tr h="18196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80 MHz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410968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Min, MHz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80.156 800 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18042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Max, MHz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80.158 000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979246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Range, 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63525"/>
                  </a:ext>
                </a:extLst>
              </a:tr>
              <a:tr h="181965">
                <a:tc>
                  <a:txBody>
                    <a:bodyPr/>
                    <a:lstStyle/>
                    <a:p>
                      <a:r>
                        <a:rPr lang="de-AT" sz="1200" dirty="0"/>
                        <a:t>Tuning speed, Hz/s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0.13 (synchronized)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74296"/>
                  </a:ext>
                </a:extLst>
              </a:tr>
            </a:tbl>
          </a:graphicData>
        </a:graphic>
      </p:graphicFrame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B8DC5E68-BEF1-6985-5F2F-291AD686546D}"/>
              </a:ext>
            </a:extLst>
          </p:cNvPr>
          <p:cNvSpPr txBox="1">
            <a:spLocks/>
          </p:cNvSpPr>
          <p:nvPr/>
        </p:nvSpPr>
        <p:spPr>
          <a:xfrm rot="16200000">
            <a:off x="518551" y="5095365"/>
            <a:ext cx="1371599" cy="374781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laser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7C9F0DA-4845-A075-D487-85938031594E}"/>
              </a:ext>
            </a:extLst>
          </p:cNvPr>
          <p:cNvSpPr/>
          <p:nvPr/>
        </p:nvSpPr>
        <p:spPr>
          <a:xfrm>
            <a:off x="7570740" y="633280"/>
            <a:ext cx="3931947" cy="273184"/>
          </a:xfrm>
          <a:prstGeom prst="rect">
            <a:avLst/>
          </a:prstGeom>
          <a:solidFill>
            <a:srgbClr val="E7E8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400 MHz</a:t>
            </a:r>
          </a:p>
        </p:txBody>
      </p:sp>
    </p:spTree>
    <p:extLst>
      <p:ext uri="{BB962C8B-B14F-4D97-AF65-F5344CB8AC3E}">
        <p14:creationId xmlns:p14="http://schemas.microsoft.com/office/powerpoint/2010/main" val="28472673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Setup Laser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85C91F8-2714-1E8D-7DFA-0836C385F8C6}"/>
              </a:ext>
            </a:extLst>
          </p:cNvPr>
          <p:cNvCxnSpPr>
            <a:cxnSpLocks/>
          </p:cNvCxnSpPr>
          <p:nvPr/>
        </p:nvCxnSpPr>
        <p:spPr>
          <a:xfrm flipH="1" flipV="1">
            <a:off x="8034337" y="4292602"/>
            <a:ext cx="614363" cy="229966"/>
          </a:xfrm>
          <a:prstGeom prst="straightConnector1">
            <a:avLst/>
          </a:prstGeom>
          <a:ln w="63500" cap="rnd">
            <a:solidFill>
              <a:schemeClr val="bg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1EA0260-5946-0D53-BCC5-F19A055AAC00}"/>
              </a:ext>
            </a:extLst>
          </p:cNvPr>
          <p:cNvSpPr txBox="1">
            <a:spLocks/>
          </p:cNvSpPr>
          <p:nvPr/>
        </p:nvSpPr>
        <p:spPr>
          <a:xfrm rot="16200000">
            <a:off x="737247" y="1848677"/>
            <a:ext cx="1647952" cy="374781"/>
          </a:xfrm>
          <a:prstGeom prst="rect">
            <a:avLst/>
          </a:prstGeom>
          <a:solidFill>
            <a:srgbClr val="C41010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Laser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E0607DDD-0395-6FCB-3758-24D2086BD8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249877"/>
              </p:ext>
            </p:extLst>
          </p:nvPr>
        </p:nvGraphicFramePr>
        <p:xfrm>
          <a:off x="1822570" y="1218445"/>
          <a:ext cx="4783674" cy="1641600"/>
        </p:xfrm>
        <a:graphic>
          <a:graphicData uri="http://schemas.openxmlformats.org/drawingml/2006/table">
            <a:tbl>
              <a:tblPr bandRow="1">
                <a:tableStyleId>{8EC20E35-A176-4012-BC5E-935CFFF8708E}</a:tableStyleId>
              </a:tblPr>
              <a:tblGrid>
                <a:gridCol w="2391837">
                  <a:extLst>
                    <a:ext uri="{9D8B030D-6E8A-4147-A177-3AD203B41FA5}">
                      <a16:colId xmlns:a16="http://schemas.microsoft.com/office/drawing/2014/main" val="4133024282"/>
                    </a:ext>
                  </a:extLst>
                </a:gridCol>
                <a:gridCol w="2391837">
                  <a:extLst>
                    <a:ext uri="{9D8B030D-6E8A-4147-A177-3AD203B41FA5}">
                      <a16:colId xmlns:a16="http://schemas.microsoft.com/office/drawing/2014/main" val="95586431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Center wavelength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1560 nm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869410968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Pulse duration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195 fs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930188688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Spectral width (FWHM)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13.2 nm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365194218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Power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120 mW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40940898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Pulse energy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1.5 nJ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420151159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Peak power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6 kW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407495179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851AB6E-3CFE-1AE4-4750-3B8D534C4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7257" y="3366865"/>
            <a:ext cx="3520670" cy="25397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89C2A8-E112-93BF-A253-AA59FE601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62464" y="602733"/>
            <a:ext cx="3188187" cy="24318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BBD156-AF29-C30B-EAC6-A1BC43A8CB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85142" y="3264075"/>
            <a:ext cx="3722231" cy="274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090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Setup Modulator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C1C7152-472A-D124-AEFD-55A03311F64E}"/>
              </a:ext>
            </a:extLst>
          </p:cNvPr>
          <p:cNvSpPr txBox="1">
            <a:spLocks/>
          </p:cNvSpPr>
          <p:nvPr/>
        </p:nvSpPr>
        <p:spPr>
          <a:xfrm rot="16200000">
            <a:off x="235167" y="3387620"/>
            <a:ext cx="2195151" cy="374781"/>
          </a:xfrm>
          <a:prstGeom prst="rect">
            <a:avLst/>
          </a:prstGeom>
          <a:solidFill>
            <a:srgbClr val="C41010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Modulator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7D222AF-5F6D-13F0-D04B-A56CCBFFC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40000"/>
              </p:ext>
            </p:extLst>
          </p:nvPr>
        </p:nvGraphicFramePr>
        <p:xfrm>
          <a:off x="1594090" y="2483787"/>
          <a:ext cx="4783674" cy="2188800"/>
        </p:xfrm>
        <a:graphic>
          <a:graphicData uri="http://schemas.openxmlformats.org/drawingml/2006/table">
            <a:tbl>
              <a:tblPr bandRow="1">
                <a:tableStyleId>{8EC20E35-A176-4012-BC5E-935CFFF8708E}</a:tableStyleId>
              </a:tblPr>
              <a:tblGrid>
                <a:gridCol w="2391837">
                  <a:extLst>
                    <a:ext uri="{9D8B030D-6E8A-4147-A177-3AD203B41FA5}">
                      <a16:colId xmlns:a16="http://schemas.microsoft.com/office/drawing/2014/main" val="4133024282"/>
                    </a:ext>
                  </a:extLst>
                </a:gridCol>
                <a:gridCol w="2391837">
                  <a:extLst>
                    <a:ext uri="{9D8B030D-6E8A-4147-A177-3AD203B41FA5}">
                      <a16:colId xmlns:a16="http://schemas.microsoft.com/office/drawing/2014/main" val="95586431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Operating wavelength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1525 – 1615 nm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869410968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optical input power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 mW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930188688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RF input power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dBm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365194218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Extinction </a:t>
                      </a:r>
                      <a:r>
                        <a:rPr lang="de-AT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ratio</a:t>
                      </a:r>
                      <a:endParaRPr lang="de-A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20 dB (23 dB typ)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351999193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Connector type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1.85 mm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40940898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Electro optical bandwidth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30 GHz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420151159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el-GR" sz="12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π</a:t>
                      </a:r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RF @ 50 kHz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4.7 V (&lt; 5.2 V)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6289533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Insertion loss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 5.5 dB (4.5 dB typ)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486791696"/>
                  </a:ext>
                </a:extLst>
              </a:tr>
            </a:tbl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85C91F8-2714-1E8D-7DFA-0836C385F8C6}"/>
              </a:ext>
            </a:extLst>
          </p:cNvPr>
          <p:cNvCxnSpPr>
            <a:cxnSpLocks/>
          </p:cNvCxnSpPr>
          <p:nvPr/>
        </p:nvCxnSpPr>
        <p:spPr>
          <a:xfrm flipH="1" flipV="1">
            <a:off x="8034337" y="4292602"/>
            <a:ext cx="614363" cy="229966"/>
          </a:xfrm>
          <a:prstGeom prst="straightConnector1">
            <a:avLst/>
          </a:prstGeom>
          <a:ln w="63500" cap="rnd">
            <a:solidFill>
              <a:schemeClr val="bg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757C909-E135-004A-4A75-A31823B10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0142" y="1307968"/>
            <a:ext cx="4006516" cy="1704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58310D-22FC-E3B4-923D-06CAA3C30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300" y="3107945"/>
            <a:ext cx="4261873" cy="236931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1EDE56-16EE-3E1E-0509-87FAEDD88AA9}"/>
              </a:ext>
            </a:extLst>
          </p:cNvPr>
          <p:cNvCxnSpPr>
            <a:cxnSpLocks/>
          </p:cNvCxnSpPr>
          <p:nvPr/>
        </p:nvCxnSpPr>
        <p:spPr>
          <a:xfrm>
            <a:off x="9571128" y="3950479"/>
            <a:ext cx="0" cy="479289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625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Setup Modulator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C1C7152-472A-D124-AEFD-55A03311F64E}"/>
              </a:ext>
            </a:extLst>
          </p:cNvPr>
          <p:cNvSpPr txBox="1">
            <a:spLocks/>
          </p:cNvSpPr>
          <p:nvPr/>
        </p:nvSpPr>
        <p:spPr>
          <a:xfrm rot="16200000">
            <a:off x="238343" y="3384444"/>
            <a:ext cx="2188799" cy="374781"/>
          </a:xfrm>
          <a:prstGeom prst="rect">
            <a:avLst/>
          </a:prstGeom>
          <a:solidFill>
            <a:srgbClr val="C41010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Modulator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7D222AF-5F6D-13F0-D04B-A56CCBFFC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958492"/>
              </p:ext>
            </p:extLst>
          </p:nvPr>
        </p:nvGraphicFramePr>
        <p:xfrm>
          <a:off x="1594090" y="2483787"/>
          <a:ext cx="4783674" cy="2188800"/>
        </p:xfrm>
        <a:graphic>
          <a:graphicData uri="http://schemas.openxmlformats.org/drawingml/2006/table">
            <a:tbl>
              <a:tblPr bandRow="1">
                <a:tableStyleId>{8EC20E35-A176-4012-BC5E-935CFFF8708E}</a:tableStyleId>
              </a:tblPr>
              <a:tblGrid>
                <a:gridCol w="2391837">
                  <a:extLst>
                    <a:ext uri="{9D8B030D-6E8A-4147-A177-3AD203B41FA5}">
                      <a16:colId xmlns:a16="http://schemas.microsoft.com/office/drawing/2014/main" val="4133024282"/>
                    </a:ext>
                  </a:extLst>
                </a:gridCol>
                <a:gridCol w="2391837">
                  <a:extLst>
                    <a:ext uri="{9D8B030D-6E8A-4147-A177-3AD203B41FA5}">
                      <a16:colId xmlns:a16="http://schemas.microsoft.com/office/drawing/2014/main" val="95586431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Operating wavelength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1520 – 1580 nm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869410968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optical input power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 mW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930188688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RF input power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 dBm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365194218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Extinction ratio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dB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292933105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Connector type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SMPM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40940898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Electro optical bandwidth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30 GHz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420151159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el-GR" sz="12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π</a:t>
                      </a:r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RF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 V (&lt; 5 V)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6289533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Insertion loss</a:t>
                      </a:r>
                    </a:p>
                  </a:txBody>
                  <a:tcPr marL="15807" marR="15807" marT="15807" marB="0" anchor="ctr"/>
                </a:tc>
                <a:tc>
                  <a:txBody>
                    <a:bodyPr/>
                    <a:lstStyle/>
                    <a:p>
                      <a:pPr marL="88900" indent="0" algn="l" defTabSz="914400" rtl="0" eaLnBrk="1" fontAlgn="b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5.0 dB (&lt; 7.0 dB)</a:t>
                      </a:r>
                    </a:p>
                  </a:txBody>
                  <a:tcPr marL="15807" marR="15807" marT="15807" marB="0" anchor="ctr"/>
                </a:tc>
                <a:extLst>
                  <a:ext uri="{0D108BD9-81ED-4DB2-BD59-A6C34878D82A}">
                    <a16:rowId xmlns:a16="http://schemas.microsoft.com/office/drawing/2014/main" val="2728257892"/>
                  </a:ext>
                </a:extLst>
              </a:tr>
            </a:tbl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85C91F8-2714-1E8D-7DFA-0836C385F8C6}"/>
              </a:ext>
            </a:extLst>
          </p:cNvPr>
          <p:cNvCxnSpPr>
            <a:cxnSpLocks/>
          </p:cNvCxnSpPr>
          <p:nvPr/>
        </p:nvCxnSpPr>
        <p:spPr>
          <a:xfrm flipH="1" flipV="1">
            <a:off x="8034337" y="4292602"/>
            <a:ext cx="614363" cy="229966"/>
          </a:xfrm>
          <a:prstGeom prst="straightConnector1">
            <a:avLst/>
          </a:prstGeom>
          <a:ln w="63500" cap="rnd">
            <a:solidFill>
              <a:schemeClr val="bg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78CAED9-C240-1EB1-228B-DCAFD4A84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930" y="905772"/>
            <a:ext cx="3695920" cy="21481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014102-2C6A-587C-DFA2-2EA79EC88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1550" y="3247577"/>
            <a:ext cx="3863787" cy="270465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B314B62-14C1-BE61-2C24-AD12765308A5}"/>
              </a:ext>
            </a:extLst>
          </p:cNvPr>
          <p:cNvCxnSpPr>
            <a:cxnSpLocks/>
          </p:cNvCxnSpPr>
          <p:nvPr/>
        </p:nvCxnSpPr>
        <p:spPr>
          <a:xfrm>
            <a:off x="9117976" y="4023307"/>
            <a:ext cx="0" cy="479289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8338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raphic 74">
            <a:extLst>
              <a:ext uri="{FF2B5EF4-FFF2-40B4-BE49-F238E27FC236}">
                <a16:creationId xmlns:a16="http://schemas.microsoft.com/office/drawing/2014/main" id="{E7E2C9FF-FF08-8DEC-2830-A3FD876A3E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0731" r="32442"/>
          <a:stretch/>
        </p:blipFill>
        <p:spPr>
          <a:xfrm rot="5400000">
            <a:off x="8128883" y="2250899"/>
            <a:ext cx="105320" cy="3742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GB" dirty="0"/>
              <a:t>Surface (</a:t>
            </a:r>
            <a:r>
              <a:rPr lang="en-GB" dirty="0" err="1"/>
              <a:t>SX4</a:t>
            </a:r>
            <a:r>
              <a:rPr lang="en-GB" dirty="0"/>
              <a:t> R-002)</a:t>
            </a:r>
            <a:br>
              <a:rPr lang="en-GB" dirty="0"/>
            </a:b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D956F3-2F62-54DF-131D-F699BD9745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50" t="-836" r="4068" b="1"/>
          <a:stretch/>
        </p:blipFill>
        <p:spPr>
          <a:xfrm>
            <a:off x="593145" y="1384301"/>
            <a:ext cx="5780705" cy="417006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ECADD4-18D8-CE98-4AEB-A59581038ECD}"/>
              </a:ext>
            </a:extLst>
          </p:cNvPr>
          <p:cNvCxnSpPr>
            <a:cxnSpLocks/>
          </p:cNvCxnSpPr>
          <p:nvPr/>
        </p:nvCxnSpPr>
        <p:spPr>
          <a:xfrm>
            <a:off x="7994419" y="2228850"/>
            <a:ext cx="0" cy="168121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A6860D5-1E1A-2B25-7813-04D619A09EF6}"/>
              </a:ext>
            </a:extLst>
          </p:cNvPr>
          <p:cNvSpPr/>
          <p:nvPr/>
        </p:nvSpPr>
        <p:spPr>
          <a:xfrm>
            <a:off x="7865984" y="1714572"/>
            <a:ext cx="262758" cy="5265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2C581A-396F-7AA9-396A-B6D41CEC44DA}"/>
              </a:ext>
            </a:extLst>
          </p:cNvPr>
          <p:cNvSpPr txBox="1"/>
          <p:nvPr/>
        </p:nvSpPr>
        <p:spPr>
          <a:xfrm>
            <a:off x="7327835" y="1457298"/>
            <a:ext cx="1323056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Femtosecond laser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36D2856-FCD7-2721-FCCB-59FDE28F45C2}"/>
              </a:ext>
            </a:extLst>
          </p:cNvPr>
          <p:cNvSpPr/>
          <p:nvPr/>
        </p:nvSpPr>
        <p:spPr>
          <a:xfrm>
            <a:off x="6940550" y="1092200"/>
            <a:ext cx="4191923" cy="4908550"/>
          </a:xfrm>
          <a:prstGeom prst="roundRect">
            <a:avLst>
              <a:gd name="adj" fmla="val 4115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4D839C9C-4D92-21D0-37F0-4C0DEA87B6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8667866" y="2805404"/>
            <a:ext cx="764971" cy="302758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D8417777-7869-62EF-372F-68A2CE7C921B}"/>
              </a:ext>
            </a:extLst>
          </p:cNvPr>
          <p:cNvGrpSpPr/>
          <p:nvPr/>
        </p:nvGrpSpPr>
        <p:grpSpPr>
          <a:xfrm rot="21399121">
            <a:off x="7877753" y="3939096"/>
            <a:ext cx="265432" cy="613126"/>
            <a:chOff x="7740150" y="3165707"/>
            <a:chExt cx="265432" cy="61312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BE4ED00-F48C-612B-CE3D-B46AAA8EC6F8}"/>
                </a:ext>
              </a:extLst>
            </p:cNvPr>
            <p:cNvSpPr/>
            <p:nvPr/>
          </p:nvSpPr>
          <p:spPr>
            <a:xfrm>
              <a:off x="7740150" y="3165707"/>
              <a:ext cx="262758" cy="1088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1A52392-AC94-6C3E-EF1F-1D62182DC586}"/>
                </a:ext>
              </a:extLst>
            </p:cNvPr>
            <p:cNvSpPr/>
            <p:nvPr/>
          </p:nvSpPr>
          <p:spPr>
            <a:xfrm>
              <a:off x="7740150" y="3365780"/>
              <a:ext cx="262758" cy="9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C677EB-F16D-638C-C5C4-5E1D615CAEE5}"/>
                </a:ext>
              </a:extLst>
            </p:cNvPr>
            <p:cNvSpPr/>
            <p:nvPr/>
          </p:nvSpPr>
          <p:spPr>
            <a:xfrm>
              <a:off x="7740150" y="3525683"/>
              <a:ext cx="262758" cy="7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14E9DD4-B333-C08E-6C76-4EBD0ACF8FBE}"/>
                </a:ext>
              </a:extLst>
            </p:cNvPr>
            <p:cNvSpPr/>
            <p:nvPr/>
          </p:nvSpPr>
          <p:spPr>
            <a:xfrm>
              <a:off x="7740150" y="3653026"/>
              <a:ext cx="262758" cy="5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0099AFA-D883-8269-17D0-B6DA8EF6A03E}"/>
                </a:ext>
              </a:extLst>
            </p:cNvPr>
            <p:cNvSpPr/>
            <p:nvPr/>
          </p:nvSpPr>
          <p:spPr>
            <a:xfrm>
              <a:off x="7740150" y="3742833"/>
              <a:ext cx="262758" cy="3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6F5EC8B-769D-15B0-BD29-DB646C80F905}"/>
                </a:ext>
              </a:extLst>
            </p:cNvPr>
            <p:cNvSpPr/>
            <p:nvPr/>
          </p:nvSpPr>
          <p:spPr>
            <a:xfrm>
              <a:off x="7742824" y="3165707"/>
              <a:ext cx="262758" cy="613126"/>
            </a:xfrm>
            <a:prstGeom prst="rect">
              <a:avLst/>
            </a:prstGeom>
            <a:noFill/>
            <a:ln>
              <a:solidFill>
                <a:srgbClr val="10101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160D3EF-354C-461F-AFBD-3BF6B76F2637}"/>
              </a:ext>
            </a:extLst>
          </p:cNvPr>
          <p:cNvCxnSpPr>
            <a:cxnSpLocks/>
          </p:cNvCxnSpPr>
          <p:nvPr/>
        </p:nvCxnSpPr>
        <p:spPr>
          <a:xfrm>
            <a:off x="7882743" y="3101536"/>
            <a:ext cx="113101" cy="835781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E8235B9-C969-AA21-AE20-D77F5176CD88}"/>
              </a:ext>
            </a:extLst>
          </p:cNvPr>
          <p:cNvCxnSpPr>
            <a:cxnSpLocks/>
          </p:cNvCxnSpPr>
          <p:nvPr/>
        </p:nvCxnSpPr>
        <p:spPr>
          <a:xfrm>
            <a:off x="7882743" y="3101536"/>
            <a:ext cx="1754140" cy="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588DB5C-649E-70E4-4FC1-1D633FFD7F42}"/>
              </a:ext>
            </a:extLst>
          </p:cNvPr>
          <p:cNvCxnSpPr>
            <a:cxnSpLocks/>
          </p:cNvCxnSpPr>
          <p:nvPr/>
        </p:nvCxnSpPr>
        <p:spPr>
          <a:xfrm>
            <a:off x="9636883" y="3099607"/>
            <a:ext cx="140007" cy="0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1B9682EA-E7D3-922A-FA1E-BAF5C9304684}"/>
              </a:ext>
            </a:extLst>
          </p:cNvPr>
          <p:cNvSpPr/>
          <p:nvPr/>
        </p:nvSpPr>
        <p:spPr>
          <a:xfrm rot="2437381">
            <a:off x="7773293" y="2964190"/>
            <a:ext cx="74362" cy="3090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10E60A9-EBED-D16E-8147-60B63F252CB0}"/>
              </a:ext>
            </a:extLst>
          </p:cNvPr>
          <p:cNvSpPr txBox="1"/>
          <p:nvPr/>
        </p:nvSpPr>
        <p:spPr>
          <a:xfrm>
            <a:off x="7428024" y="4663953"/>
            <a:ext cx="1122679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Chirped volume</a:t>
            </a:r>
          </a:p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bragg grating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DEB36C8-EDA2-62C8-CFBE-2242F559EBE5}"/>
              </a:ext>
            </a:extLst>
          </p:cNvPr>
          <p:cNvCxnSpPr>
            <a:cxnSpLocks/>
          </p:cNvCxnSpPr>
          <p:nvPr/>
        </p:nvCxnSpPr>
        <p:spPr>
          <a:xfrm flipH="1" flipV="1">
            <a:off x="9776890" y="3101536"/>
            <a:ext cx="764970" cy="6626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8DB40E0-975C-D02D-7EA3-522441CC5A39}"/>
              </a:ext>
            </a:extLst>
          </p:cNvPr>
          <p:cNvSpPr txBox="1"/>
          <p:nvPr/>
        </p:nvSpPr>
        <p:spPr>
          <a:xfrm>
            <a:off x="9776889" y="2897396"/>
            <a:ext cx="764971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SM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BEC396C-0CBE-537D-3F41-D1E538B7F3D4}"/>
              </a:ext>
            </a:extLst>
          </p:cNvPr>
          <p:cNvSpPr txBox="1"/>
          <p:nvPr/>
        </p:nvSpPr>
        <p:spPr>
          <a:xfrm>
            <a:off x="7171420" y="2905779"/>
            <a:ext cx="488403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Mirror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88" name="Arc 87">
            <a:extLst>
              <a:ext uri="{FF2B5EF4-FFF2-40B4-BE49-F238E27FC236}">
                <a16:creationId xmlns:a16="http://schemas.microsoft.com/office/drawing/2014/main" id="{695DBB6A-F79D-3148-72B0-39167946CE75}"/>
              </a:ext>
            </a:extLst>
          </p:cNvPr>
          <p:cNvSpPr/>
          <p:nvPr/>
        </p:nvSpPr>
        <p:spPr>
          <a:xfrm>
            <a:off x="10288736" y="3107886"/>
            <a:ext cx="476621" cy="450377"/>
          </a:xfrm>
          <a:prstGeom prst="arc">
            <a:avLst>
              <a:gd name="adj1" fmla="val 16134116"/>
              <a:gd name="adj2" fmla="val 5119717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1B91634D-170A-1615-648B-76A1771030E5}"/>
              </a:ext>
            </a:extLst>
          </p:cNvPr>
          <p:cNvCxnSpPr>
            <a:cxnSpLocks/>
          </p:cNvCxnSpPr>
          <p:nvPr/>
        </p:nvCxnSpPr>
        <p:spPr>
          <a:xfrm>
            <a:off x="8818992" y="3787660"/>
            <a:ext cx="0" cy="138516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Arc 94">
            <a:extLst>
              <a:ext uri="{FF2B5EF4-FFF2-40B4-BE49-F238E27FC236}">
                <a16:creationId xmlns:a16="http://schemas.microsoft.com/office/drawing/2014/main" id="{B801448A-B7B7-FA5F-6F4E-636D2E41F554}"/>
              </a:ext>
            </a:extLst>
          </p:cNvPr>
          <p:cNvSpPr/>
          <p:nvPr/>
        </p:nvSpPr>
        <p:spPr>
          <a:xfrm rot="16200000">
            <a:off x="8804446" y="3568822"/>
            <a:ext cx="476621" cy="450377"/>
          </a:xfrm>
          <a:prstGeom prst="arc">
            <a:avLst>
              <a:gd name="adj1" fmla="val 16134116"/>
              <a:gd name="adj2" fmla="val 193275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E5A5087-1015-4401-B387-54417EBAFBF5}"/>
              </a:ext>
            </a:extLst>
          </p:cNvPr>
          <p:cNvCxnSpPr>
            <a:cxnSpLocks/>
            <a:endCxn id="88" idx="2"/>
          </p:cNvCxnSpPr>
          <p:nvPr/>
        </p:nvCxnSpPr>
        <p:spPr>
          <a:xfrm>
            <a:off x="9068998" y="3557595"/>
            <a:ext cx="1476395" cy="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2D0462D-0184-E05A-5CF3-ABA529BF1677}"/>
              </a:ext>
            </a:extLst>
          </p:cNvPr>
          <p:cNvGrpSpPr/>
          <p:nvPr/>
        </p:nvGrpSpPr>
        <p:grpSpPr>
          <a:xfrm rot="5400000">
            <a:off x="8762981" y="4274296"/>
            <a:ext cx="473216" cy="359003"/>
            <a:chOff x="9546077" y="3903301"/>
            <a:chExt cx="473216" cy="359003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B609080F-5E4D-9680-A586-15DB062706B2}"/>
                </a:ext>
              </a:extLst>
            </p:cNvPr>
            <p:cNvSpPr/>
            <p:nvPr/>
          </p:nvSpPr>
          <p:spPr>
            <a:xfrm>
              <a:off x="9546077" y="3905119"/>
              <a:ext cx="357185" cy="357185"/>
            </a:xfrm>
            <a:prstGeom prst="ellipse">
              <a:avLst/>
            </a:prstGeom>
            <a:noFill/>
            <a:ln w="28575">
              <a:solidFill>
                <a:srgbClr val="E46A4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456ED75B-D747-78FD-DC59-3ABDDF6FF32A}"/>
                </a:ext>
              </a:extLst>
            </p:cNvPr>
            <p:cNvSpPr/>
            <p:nvPr/>
          </p:nvSpPr>
          <p:spPr>
            <a:xfrm>
              <a:off x="9662108" y="3903301"/>
              <a:ext cx="357185" cy="357185"/>
            </a:xfrm>
            <a:prstGeom prst="ellipse">
              <a:avLst/>
            </a:prstGeom>
            <a:noFill/>
            <a:ln w="28575">
              <a:solidFill>
                <a:srgbClr val="E46A4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F25C5B51-C398-59A0-3316-4978204396DD}"/>
              </a:ext>
            </a:extLst>
          </p:cNvPr>
          <p:cNvSpPr txBox="1"/>
          <p:nvPr/>
        </p:nvSpPr>
        <p:spPr>
          <a:xfrm>
            <a:off x="9121289" y="4358193"/>
            <a:ext cx="1111976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3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5 km</a:t>
            </a:r>
            <a:endParaRPr lang="en-GB" sz="13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14" name="Arc 113">
            <a:extLst>
              <a:ext uri="{FF2B5EF4-FFF2-40B4-BE49-F238E27FC236}">
                <a16:creationId xmlns:a16="http://schemas.microsoft.com/office/drawing/2014/main" id="{DEC1FFA7-AB4A-39A8-3178-C77F550487C9}"/>
              </a:ext>
            </a:extLst>
          </p:cNvPr>
          <p:cNvSpPr/>
          <p:nvPr/>
        </p:nvSpPr>
        <p:spPr>
          <a:xfrm rot="10800000">
            <a:off x="8817125" y="4967103"/>
            <a:ext cx="476621" cy="450377"/>
          </a:xfrm>
          <a:prstGeom prst="arc">
            <a:avLst>
              <a:gd name="adj1" fmla="val 16134116"/>
              <a:gd name="adj2" fmla="val 193275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pic>
        <p:nvPicPr>
          <p:cNvPr id="120" name="Graphic 119">
            <a:extLst>
              <a:ext uri="{FF2B5EF4-FFF2-40B4-BE49-F238E27FC236}">
                <a16:creationId xmlns:a16="http://schemas.microsoft.com/office/drawing/2014/main" id="{B4154616-3E17-DDD6-6370-8717ABD2B6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9008228" y="5279969"/>
            <a:ext cx="1790710" cy="139116"/>
          </a:xfrm>
          <a:prstGeom prst="rect">
            <a:avLst/>
          </a:prstGeom>
        </p:spPr>
      </p:pic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F81A663F-D9BC-DF1C-3B43-01B4391E8C87}"/>
              </a:ext>
            </a:extLst>
          </p:cNvPr>
          <p:cNvCxnSpPr>
            <a:cxnSpLocks/>
          </p:cNvCxnSpPr>
          <p:nvPr/>
        </p:nvCxnSpPr>
        <p:spPr>
          <a:xfrm>
            <a:off x="9068998" y="5419085"/>
            <a:ext cx="1789505" cy="0"/>
          </a:xfrm>
          <a:prstGeom prst="line">
            <a:avLst/>
          </a:prstGeom>
          <a:ln w="28575" cap="rnd">
            <a:solidFill>
              <a:srgbClr val="0033A0"/>
            </a:solidFill>
            <a:round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1520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9">
            <a:extLst>
              <a:ext uri="{FF2B5EF4-FFF2-40B4-BE49-F238E27FC236}">
                <a16:creationId xmlns:a16="http://schemas.microsoft.com/office/drawing/2014/main" id="{D32D2769-F660-F165-BDAE-CCE260E41CE3}"/>
              </a:ext>
            </a:extLst>
          </p:cNvPr>
          <p:cNvSpPr txBox="1">
            <a:spLocks/>
          </p:cNvSpPr>
          <p:nvPr/>
        </p:nvSpPr>
        <p:spPr>
          <a:xfrm>
            <a:off x="4566046" y="4029049"/>
            <a:ext cx="7021512" cy="2164330"/>
          </a:xfrm>
          <a:prstGeom prst="rect">
            <a:avLst/>
          </a:prstGeom>
          <a:solidFill>
            <a:srgbClr val="92D050">
              <a:alpha val="18824"/>
            </a:srgb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baseline="30000" dirty="0">
                <a:solidFill>
                  <a:schemeClr val="tx1"/>
                </a:solidFill>
              </a:rPr>
              <a:t>st</a:t>
            </a:r>
            <a:r>
              <a:rPr lang="en-US" dirty="0">
                <a:solidFill>
                  <a:schemeClr val="tx1"/>
                </a:solidFill>
              </a:rPr>
              <a:t> stretching</a:t>
            </a:r>
          </a:p>
        </p:txBody>
      </p:sp>
      <p:sp>
        <p:nvSpPr>
          <p:cNvPr id="53" name="Text Placeholder 9">
            <a:extLst>
              <a:ext uri="{FF2B5EF4-FFF2-40B4-BE49-F238E27FC236}">
                <a16:creationId xmlns:a16="http://schemas.microsoft.com/office/drawing/2014/main" id="{DC2D9AA9-3114-1293-DAF8-ED8AB88DE04F}"/>
              </a:ext>
            </a:extLst>
          </p:cNvPr>
          <p:cNvSpPr txBox="1">
            <a:spLocks/>
          </p:cNvSpPr>
          <p:nvPr/>
        </p:nvSpPr>
        <p:spPr>
          <a:xfrm>
            <a:off x="4566046" y="263418"/>
            <a:ext cx="7021512" cy="3698981"/>
          </a:xfrm>
          <a:prstGeom prst="rect">
            <a:avLst/>
          </a:prstGeom>
          <a:solidFill>
            <a:srgbClr val="C41010">
              <a:alpha val="18824"/>
            </a:srgb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  <a:r>
              <a:rPr lang="en-US" baseline="30000" dirty="0">
                <a:solidFill>
                  <a:schemeClr val="tx1"/>
                </a:solidFill>
              </a:rPr>
              <a:t>nd</a:t>
            </a:r>
            <a:r>
              <a:rPr lang="en-US" dirty="0">
                <a:solidFill>
                  <a:schemeClr val="tx1"/>
                </a:solidFill>
              </a:rPr>
              <a:t> stretching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45" name="Content Placeholder 3">
            <a:extLst>
              <a:ext uri="{FF2B5EF4-FFF2-40B4-BE49-F238E27FC236}">
                <a16:creationId xmlns:a16="http://schemas.microsoft.com/office/drawing/2014/main" id="{B7E1235F-FA48-3C0B-72DF-AD39AF8E0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2520841"/>
              </p:ext>
            </p:extLst>
          </p:nvPr>
        </p:nvGraphicFramePr>
        <p:xfrm>
          <a:off x="4635896" y="664620"/>
          <a:ext cx="6870699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464">
                  <a:extLst>
                    <a:ext uri="{9D8B030D-6E8A-4147-A177-3AD203B41FA5}">
                      <a16:colId xmlns:a16="http://schemas.microsoft.com/office/drawing/2014/main" val="3662828314"/>
                    </a:ext>
                  </a:extLst>
                </a:gridCol>
                <a:gridCol w="3067235">
                  <a:extLst>
                    <a:ext uri="{9D8B030D-6E8A-4147-A177-3AD203B41FA5}">
                      <a16:colId xmlns:a16="http://schemas.microsoft.com/office/drawing/2014/main" val="1724898299"/>
                    </a:ext>
                  </a:extLst>
                </a:gridCol>
              </a:tblGrid>
              <a:tr h="251640"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RFSoC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020923"/>
                  </a:ext>
                </a:extLst>
              </a:tr>
              <a:tr h="2516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US" sz="14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GSa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9698460"/>
                  </a:ext>
                </a:extLst>
              </a:tr>
              <a:tr h="2516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Analog BW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GHz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9071397"/>
                  </a:ext>
                </a:extLst>
              </a:tr>
              <a:tr h="2516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Analog BW avoiding aliasing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2.5 GHz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7066274"/>
                  </a:ext>
                </a:extLst>
              </a:tr>
            </a:tbl>
          </a:graphicData>
        </a:graphic>
      </p:graphicFrame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E0F96D09-3F83-95FB-BA5F-710E06B4EA97}"/>
              </a:ext>
            </a:extLst>
          </p:cNvPr>
          <p:cNvSpPr txBox="1">
            <a:spLocks/>
          </p:cNvSpPr>
          <p:nvPr/>
        </p:nvSpPr>
        <p:spPr>
          <a:xfrm>
            <a:off x="1655113" y="1330083"/>
            <a:ext cx="5311963" cy="121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Clr>
                <a:schemeClr val="tx1"/>
              </a:buClr>
              <a:buFont typeface="Arial" panose="020B0604020202020204" pitchFamily="34" charset="0"/>
              <a:buChar char="►"/>
            </a:pPr>
            <a:r>
              <a:rPr lang="en-US" sz="1600" dirty="0" err="1">
                <a:solidFill>
                  <a:schemeClr val="tx1"/>
                </a:solidFill>
              </a:rPr>
              <a:t>RFSoC</a:t>
            </a:r>
            <a:r>
              <a:rPr lang="en-US" sz="1600" dirty="0">
                <a:solidFill>
                  <a:schemeClr val="tx1"/>
                </a:solidFill>
              </a:rPr>
              <a:t> to digitize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ABDCB4D4-E64A-3BAD-D501-541FECC5B7F0}"/>
              </a:ext>
            </a:extLst>
          </p:cNvPr>
          <p:cNvSpPr txBox="1">
            <a:spLocks/>
          </p:cNvSpPr>
          <p:nvPr/>
        </p:nvSpPr>
        <p:spPr>
          <a:xfrm>
            <a:off x="1655114" y="2254418"/>
            <a:ext cx="5311963" cy="6756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Clr>
                <a:schemeClr val="tx1"/>
              </a:buClr>
              <a:buFont typeface="Arial" panose="020B0604020202020204" pitchFamily="34" charset="0"/>
              <a:buChar char="►"/>
            </a:pPr>
            <a:r>
              <a:rPr lang="en-US" sz="1600" dirty="0" err="1">
                <a:solidFill>
                  <a:schemeClr val="tx1"/>
                </a:solidFill>
              </a:rPr>
              <a:t>Stripline</a:t>
            </a:r>
            <a:r>
              <a:rPr lang="en-US" sz="1600" dirty="0">
                <a:solidFill>
                  <a:schemeClr val="tx1"/>
                </a:solidFill>
              </a:rPr>
              <a:t> pickup</a:t>
            </a:r>
          </a:p>
        </p:txBody>
      </p:sp>
      <p:graphicFrame>
        <p:nvGraphicFramePr>
          <p:cNvPr id="48" name="Content Placeholder 3">
            <a:extLst>
              <a:ext uri="{FF2B5EF4-FFF2-40B4-BE49-F238E27FC236}">
                <a16:creationId xmlns:a16="http://schemas.microsoft.com/office/drawing/2014/main" id="{654619BA-EF96-755B-33BF-B55E5A9F3A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6301928"/>
              </p:ext>
            </p:extLst>
          </p:nvPr>
        </p:nvGraphicFramePr>
        <p:xfrm>
          <a:off x="4635897" y="2055930"/>
          <a:ext cx="687069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1949">
                  <a:extLst>
                    <a:ext uri="{9D8B030D-6E8A-4147-A177-3AD203B41FA5}">
                      <a16:colId xmlns:a16="http://schemas.microsoft.com/office/drawing/2014/main" val="366282831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947216569"/>
                    </a:ext>
                  </a:extLst>
                </a:gridCol>
                <a:gridCol w="1104901">
                  <a:extLst>
                    <a:ext uri="{9D8B030D-6E8A-4147-A177-3AD203B41FA5}">
                      <a16:colId xmlns:a16="http://schemas.microsoft.com/office/drawing/2014/main" val="1724898299"/>
                    </a:ext>
                  </a:extLst>
                </a:gridCol>
                <a:gridCol w="3067049">
                  <a:extLst>
                    <a:ext uri="{9D8B030D-6E8A-4147-A177-3AD203B41FA5}">
                      <a16:colId xmlns:a16="http://schemas.microsoft.com/office/drawing/2014/main" val="3454149653"/>
                    </a:ext>
                  </a:extLst>
                </a:gridCol>
              </a:tblGrid>
              <a:tr h="226146"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Pickup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stretching needed for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RFSoC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020923"/>
                  </a:ext>
                </a:extLst>
              </a:tr>
              <a:tr h="275145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BW ideally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GHz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50 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factor 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9698460"/>
                  </a:ext>
                </a:extLst>
              </a:tr>
            </a:tbl>
          </a:graphicData>
        </a:graphic>
      </p:graphicFrame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971CA540-EDA4-3DB4-3EFD-C4DE14B8F3F2}"/>
              </a:ext>
            </a:extLst>
          </p:cNvPr>
          <p:cNvSpPr txBox="1">
            <a:spLocks/>
          </p:cNvSpPr>
          <p:nvPr/>
        </p:nvSpPr>
        <p:spPr>
          <a:xfrm>
            <a:off x="1655114" y="3037606"/>
            <a:ext cx="5311963" cy="6756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Clr>
                <a:schemeClr val="tx1"/>
              </a:buClr>
              <a:buFont typeface="Arial" panose="020B0604020202020204" pitchFamily="34" charset="0"/>
              <a:buChar char="►"/>
            </a:pPr>
            <a:r>
              <a:rPr lang="en-US" sz="1600" dirty="0" err="1">
                <a:solidFill>
                  <a:schemeClr val="tx1"/>
                </a:solidFill>
              </a:rPr>
              <a:t>EO</a:t>
            </a:r>
            <a:r>
              <a:rPr lang="en-US" sz="1600" dirty="0">
                <a:solidFill>
                  <a:schemeClr val="tx1"/>
                </a:solidFill>
              </a:rPr>
              <a:t>-modulator encoding</a:t>
            </a:r>
          </a:p>
        </p:txBody>
      </p:sp>
      <p:graphicFrame>
        <p:nvGraphicFramePr>
          <p:cNvPr id="50" name="Content Placeholder 3">
            <a:extLst>
              <a:ext uri="{FF2B5EF4-FFF2-40B4-BE49-F238E27FC236}">
                <a16:creationId xmlns:a16="http://schemas.microsoft.com/office/drawing/2014/main" id="{3B4F4823-BD47-CE40-23C0-D9FD568681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8376519"/>
              </p:ext>
            </p:extLst>
          </p:nvPr>
        </p:nvGraphicFramePr>
        <p:xfrm>
          <a:off x="4635897" y="2829629"/>
          <a:ext cx="687069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00">
                  <a:extLst>
                    <a:ext uri="{9D8B030D-6E8A-4147-A177-3AD203B41FA5}">
                      <a16:colId xmlns:a16="http://schemas.microsoft.com/office/drawing/2014/main" val="3662828314"/>
                    </a:ext>
                  </a:extLst>
                </a:gridCol>
                <a:gridCol w="1060450">
                  <a:extLst>
                    <a:ext uri="{9D8B030D-6E8A-4147-A177-3AD203B41FA5}">
                      <a16:colId xmlns:a16="http://schemas.microsoft.com/office/drawing/2014/main" val="2947216569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1724898299"/>
                    </a:ext>
                  </a:extLst>
                </a:gridCol>
                <a:gridCol w="3067049">
                  <a:extLst>
                    <a:ext uri="{9D8B030D-6E8A-4147-A177-3AD203B41FA5}">
                      <a16:colId xmlns:a16="http://schemas.microsoft.com/office/drawing/2014/main" val="3454149653"/>
                    </a:ext>
                  </a:extLst>
                </a:gridCol>
              </a:tblGrid>
              <a:tr h="200229"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Modulator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stretching needed for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RFSoC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020923"/>
                  </a:ext>
                </a:extLst>
              </a:tr>
              <a:tr h="243612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40 GHz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12.5 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factor 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9698460"/>
                  </a:ext>
                </a:extLst>
              </a:tr>
            </a:tbl>
          </a:graphicData>
        </a:graphic>
      </p:graphicFrame>
      <p:graphicFrame>
        <p:nvGraphicFramePr>
          <p:cNvPr id="51" name="Content Placeholder 3">
            <a:extLst>
              <a:ext uri="{FF2B5EF4-FFF2-40B4-BE49-F238E27FC236}">
                <a16:creationId xmlns:a16="http://schemas.microsoft.com/office/drawing/2014/main" id="{FE0C364E-C613-5F86-C15C-C957E6D187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087990"/>
              </p:ext>
            </p:extLst>
          </p:nvPr>
        </p:nvGraphicFramePr>
        <p:xfrm>
          <a:off x="4641453" y="4479912"/>
          <a:ext cx="6870698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747">
                  <a:extLst>
                    <a:ext uri="{9D8B030D-6E8A-4147-A177-3AD203B41FA5}">
                      <a16:colId xmlns:a16="http://schemas.microsoft.com/office/drawing/2014/main" val="3662828314"/>
                    </a:ext>
                  </a:extLst>
                </a:gridCol>
                <a:gridCol w="2051050">
                  <a:extLst>
                    <a:ext uri="{9D8B030D-6E8A-4147-A177-3AD203B41FA5}">
                      <a16:colId xmlns:a16="http://schemas.microsoft.com/office/drawing/2014/main" val="1067201656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val="2947216569"/>
                    </a:ext>
                  </a:extLst>
                </a:gridCol>
                <a:gridCol w="1771251">
                  <a:extLst>
                    <a:ext uri="{9D8B030D-6E8A-4147-A177-3AD203B41FA5}">
                      <a16:colId xmlns:a16="http://schemas.microsoft.com/office/drawing/2014/main" val="2232213852"/>
                    </a:ext>
                  </a:extLst>
                </a:gridCol>
              </a:tblGrid>
              <a:tr h="212273"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stretching (</a:t>
                      </a:r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FWHM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Optical spectrum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min. 2</a:t>
                      </a:r>
                      <a:r>
                        <a:rPr kumimoji="0" lang="en-US" sz="14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nd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stretching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020923"/>
                  </a:ext>
                </a:extLst>
              </a:tr>
              <a:tr h="21227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 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40 GHz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9698460"/>
                  </a:ext>
                </a:extLst>
              </a:tr>
              <a:tr h="212273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1500 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28 GHz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0135860"/>
                  </a:ext>
                </a:extLst>
              </a:tr>
              <a:tr h="212273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3125 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20 GHz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 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894628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9B27B73-621C-8BCB-25F1-CB030A80036A}"/>
                  </a:ext>
                </a:extLst>
              </p:cNvPr>
              <p:cNvSpPr txBox="1"/>
              <p:nvPr/>
            </p:nvSpPr>
            <p:spPr>
              <a:xfrm>
                <a:off x="2984498" y="5089512"/>
                <a:ext cx="1619251" cy="2791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1/( 2 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l-GR" b="0" i="1" baseline="-25000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9B27B73-621C-8BCB-25F1-CB030A8003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498" y="5089512"/>
                <a:ext cx="1619251" cy="279115"/>
              </a:xfrm>
              <a:prstGeom prst="rect">
                <a:avLst/>
              </a:prstGeom>
              <a:blipFill>
                <a:blip r:embed="rId2"/>
                <a:stretch>
                  <a:fillRect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 54">
            <a:extLst>
              <a:ext uri="{FF2B5EF4-FFF2-40B4-BE49-F238E27FC236}">
                <a16:creationId xmlns:a16="http://schemas.microsoft.com/office/drawing/2014/main" id="{49AF92B4-1BD3-DED2-8B90-3AAB730D1D7D}"/>
              </a:ext>
            </a:extLst>
          </p:cNvPr>
          <p:cNvSpPr/>
          <p:nvPr/>
        </p:nvSpPr>
        <p:spPr>
          <a:xfrm>
            <a:off x="8445501" y="3546515"/>
            <a:ext cx="3061094" cy="3150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chemeClr val="tx1"/>
                </a:solidFill>
              </a:rPr>
              <a:t>factor 4 to 16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6001EE6-1FEE-62AF-9807-9AA9872953E9}"/>
              </a:ext>
            </a:extLst>
          </p:cNvPr>
          <p:cNvSpPr/>
          <p:nvPr/>
        </p:nvSpPr>
        <p:spPr>
          <a:xfrm>
            <a:off x="8445501" y="5788724"/>
            <a:ext cx="3061093" cy="31504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chemeClr val="tx1"/>
                </a:solidFill>
              </a:rPr>
              <a:t>limited by 2</a:t>
            </a:r>
            <a:r>
              <a:rPr lang="en-US" sz="1600" baseline="30000" dirty="0">
                <a:solidFill>
                  <a:schemeClr val="tx1"/>
                </a:solidFill>
              </a:rPr>
              <a:t>nd</a:t>
            </a:r>
            <a:r>
              <a:rPr lang="en-US" sz="1600" dirty="0">
                <a:solidFill>
                  <a:schemeClr val="tx1"/>
                </a:solidFill>
              </a:rPr>
              <a:t> stretching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14D56FDF-4D67-5927-0D9F-72C328260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GB" dirty="0"/>
              <a:t>Stretching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5599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Setup Beam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85C91F8-2714-1E8D-7DFA-0836C385F8C6}"/>
              </a:ext>
            </a:extLst>
          </p:cNvPr>
          <p:cNvCxnSpPr>
            <a:cxnSpLocks/>
          </p:cNvCxnSpPr>
          <p:nvPr/>
        </p:nvCxnSpPr>
        <p:spPr>
          <a:xfrm flipH="1" flipV="1">
            <a:off x="727229" y="4521856"/>
            <a:ext cx="614363" cy="229966"/>
          </a:xfrm>
          <a:prstGeom prst="straightConnector1">
            <a:avLst/>
          </a:prstGeom>
          <a:ln w="63500" cap="rnd">
            <a:solidFill>
              <a:schemeClr val="bg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88BB78C-BF32-BD79-E3AC-F8487EBF6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157" y="2098278"/>
            <a:ext cx="3755518" cy="26415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61FDC40-B676-BE3E-C841-272A657B1068}"/>
              </a:ext>
            </a:extLst>
          </p:cNvPr>
          <p:cNvSpPr/>
          <p:nvPr/>
        </p:nvSpPr>
        <p:spPr>
          <a:xfrm>
            <a:off x="2573085" y="1720362"/>
            <a:ext cx="3250456" cy="273184"/>
          </a:xfrm>
          <a:prstGeom prst="rect">
            <a:avLst/>
          </a:prstGeom>
          <a:solidFill>
            <a:srgbClr val="E7E8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Laser after </a:t>
            </a:r>
            <a:r>
              <a:rPr lang="en-US" sz="1400" b="1" dirty="0" err="1">
                <a:solidFill>
                  <a:schemeClr val="tx1"/>
                </a:solidFill>
              </a:rPr>
              <a:t>CVBG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97D9C8-AEEE-AB13-DC85-715B245AC8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805" y="2112031"/>
            <a:ext cx="3665035" cy="263819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FCC6047-6BD7-9888-9B1F-9D076F195E65}"/>
              </a:ext>
            </a:extLst>
          </p:cNvPr>
          <p:cNvSpPr/>
          <p:nvPr/>
        </p:nvSpPr>
        <p:spPr>
          <a:xfrm>
            <a:off x="6494592" y="1720362"/>
            <a:ext cx="3250456" cy="273184"/>
          </a:xfrm>
          <a:prstGeom prst="rect">
            <a:avLst/>
          </a:prstGeom>
          <a:solidFill>
            <a:srgbClr val="E7E8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Laser @ Modulator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37DEE5-C948-6BC0-D757-8D60EF04F627}"/>
              </a:ext>
            </a:extLst>
          </p:cNvPr>
          <p:cNvSpPr txBox="1"/>
          <p:nvPr/>
        </p:nvSpPr>
        <p:spPr>
          <a:xfrm>
            <a:off x="2829195" y="5166968"/>
            <a:ext cx="2601689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dirty="0">
                <a:solidFill>
                  <a:srgbClr val="000000"/>
                </a:solidFill>
                <a:latin typeface="+mj-lt"/>
              </a:rPr>
              <a:t>50 ps/nm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E1B357-31B0-8593-6370-7A9BD2912AD2}"/>
              </a:ext>
            </a:extLst>
          </p:cNvPr>
          <p:cNvSpPr txBox="1"/>
          <p:nvPr/>
        </p:nvSpPr>
        <p:spPr>
          <a:xfrm>
            <a:off x="6494592" y="5182432"/>
            <a:ext cx="3250455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dirty="0">
                <a:solidFill>
                  <a:srgbClr val="000000"/>
                </a:solidFill>
                <a:latin typeface="+mj-lt"/>
              </a:rPr>
              <a:t>stretching to 2 x bunch (300 ps sigma)</a:t>
            </a:r>
          </a:p>
          <a:p>
            <a:pPr algn="ctr"/>
            <a:r>
              <a:rPr lang="en-GB" sz="1300" dirty="0">
                <a:solidFill>
                  <a:srgbClr val="000000"/>
                </a:solidFill>
                <a:latin typeface="+mj-lt"/>
              </a:rPr>
              <a:t>including optical attenuation</a:t>
            </a:r>
          </a:p>
        </p:txBody>
      </p:sp>
    </p:spTree>
    <p:extLst>
      <p:ext uri="{BB962C8B-B14F-4D97-AF65-F5344CB8AC3E}">
        <p14:creationId xmlns:p14="http://schemas.microsoft.com/office/powerpoint/2010/main" val="494422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8F985F3-87F6-3F01-A64D-6831BDF696D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76987" y="2495930"/>
            <a:ext cx="5611813" cy="30058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1699E3-C002-38AA-8F72-C87CC68B8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Radio-over-</a:t>
            </a:r>
            <a:r>
              <a:rPr lang="en-US" dirty="0" err="1"/>
              <a:t>fibre</a:t>
            </a:r>
            <a:r>
              <a:rPr lang="en-US" dirty="0"/>
              <a:t> with electro-optical modulators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8FFD24-4FD7-719D-8BB7-EF1C302E7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8411" y="1604966"/>
            <a:ext cx="7615469" cy="4584697"/>
          </a:xfrm>
        </p:spPr>
        <p:txBody>
          <a:bodyPr>
            <a:normAutofit/>
          </a:bodyPr>
          <a:lstStyle/>
          <a:p>
            <a:pPr marL="361950" indent="-361950">
              <a:buFont typeface="Arial" panose="020B0604020202020204" pitchFamily="34" charset="0"/>
              <a:buChar char="►"/>
            </a:pPr>
            <a:r>
              <a:rPr lang="en-US" sz="1800" dirty="0"/>
              <a:t>Modulation due to Pockels effect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linear variation of refractive index in response </a:t>
            </a:r>
            <a:br>
              <a:rPr lang="en-US" sz="1600" dirty="0"/>
            </a:br>
            <a:r>
              <a:rPr lang="en-US" sz="1600" dirty="0"/>
              <a:t>to an applied electric field</a:t>
            </a:r>
            <a:br>
              <a:rPr lang="en-US" dirty="0"/>
            </a:br>
            <a:endParaRPr lang="en-US" dirty="0"/>
          </a:p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1800" dirty="0"/>
              <a:t>Electro-optic material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Lithium niobate (</a:t>
            </a:r>
            <a:r>
              <a:rPr lang="en-US" sz="1600" dirty="0" err="1"/>
              <a:t>LiNbO</a:t>
            </a:r>
            <a:r>
              <a:rPr lang="en-US" sz="1600" baseline="-25000" dirty="0" err="1"/>
              <a:t>3</a:t>
            </a:r>
            <a:r>
              <a:rPr lang="en-US" sz="1600" dirty="0"/>
              <a:t>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Gallium arsenide (GaAs)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…</a:t>
            </a:r>
          </a:p>
          <a:p>
            <a:pPr marL="324000" lvl="2" indent="0">
              <a:buNone/>
            </a:pPr>
            <a:endParaRPr lang="en-US" sz="1600" dirty="0"/>
          </a:p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1800" dirty="0"/>
              <a:t>Interference-based modulation of light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laser light split into two arms, modulated, and recombined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designed for continuous wave lasers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en-US" sz="1600" dirty="0"/>
          </a:p>
          <a:p>
            <a:pPr marL="324000" lvl="2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   </a:t>
            </a:r>
            <a:r>
              <a:rPr lang="en-US" sz="1600" dirty="0"/>
              <a:t>large variety of off-the-shelf products for telecommunication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86D222-FDD3-457B-9785-6E29DD4E5E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>
                <a:sym typeface="Wingdings" panose="05000000000000000000" pitchFamily="2" charset="2"/>
              </a:rPr>
              <a:t>Mach-Zehnder electro-optical modulator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96C24F-8F64-B909-953F-98141F585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2AB36A-2951-37A8-1867-AB6115C3B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27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LHC Setup Signal Source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5EDC9A-324E-1288-0F5A-1FF4DCCBF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826" y="1437828"/>
            <a:ext cx="5887906" cy="45691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46E4A4-36BB-4C67-1AED-1B085A7118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813"/>
          <a:stretch/>
        </p:blipFill>
        <p:spPr>
          <a:xfrm>
            <a:off x="7317393" y="439621"/>
            <a:ext cx="4130781" cy="26264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3D351FE-8414-2210-8EF5-DE0F56A9C5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33" b="-1"/>
          <a:stretch/>
        </p:blipFill>
        <p:spPr>
          <a:xfrm>
            <a:off x="7317392" y="3380529"/>
            <a:ext cx="4130781" cy="26264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DD0E659-7DAC-12F0-B7E0-756B7278FEA3}"/>
              </a:ext>
            </a:extLst>
          </p:cNvPr>
          <p:cNvSpPr/>
          <p:nvPr/>
        </p:nvSpPr>
        <p:spPr>
          <a:xfrm>
            <a:off x="2452818" y="1884407"/>
            <a:ext cx="290383" cy="184560"/>
          </a:xfrm>
          <a:prstGeom prst="rect">
            <a:avLst/>
          </a:prstGeom>
          <a:noFill/>
          <a:ln w="28575">
            <a:solidFill>
              <a:srgbClr val="D5202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103FBA-E611-7BFE-F54D-B1FCF79BEEEB}"/>
              </a:ext>
            </a:extLst>
          </p:cNvPr>
          <p:cNvSpPr/>
          <p:nvPr/>
        </p:nvSpPr>
        <p:spPr>
          <a:xfrm>
            <a:off x="9735067" y="1285665"/>
            <a:ext cx="290383" cy="1845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D102078-9BA1-89FD-34B4-F9D00CBD6BF5}"/>
              </a:ext>
            </a:extLst>
          </p:cNvPr>
          <p:cNvCxnSpPr>
            <a:cxnSpLocks/>
          </p:cNvCxnSpPr>
          <p:nvPr/>
        </p:nvCxnSpPr>
        <p:spPr>
          <a:xfrm flipV="1">
            <a:off x="2743201" y="430288"/>
            <a:ext cx="4574191" cy="1439377"/>
          </a:xfrm>
          <a:prstGeom prst="line">
            <a:avLst/>
          </a:prstGeom>
          <a:ln w="19050">
            <a:solidFill>
              <a:srgbClr val="D52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75B259A-3FBC-6AE7-3AA0-316BEBBA1BB5}"/>
              </a:ext>
            </a:extLst>
          </p:cNvPr>
          <p:cNvCxnSpPr>
            <a:cxnSpLocks/>
          </p:cNvCxnSpPr>
          <p:nvPr/>
        </p:nvCxnSpPr>
        <p:spPr>
          <a:xfrm>
            <a:off x="2737023" y="2068967"/>
            <a:ext cx="4580370" cy="997144"/>
          </a:xfrm>
          <a:prstGeom prst="line">
            <a:avLst/>
          </a:prstGeom>
          <a:ln w="19050">
            <a:solidFill>
              <a:srgbClr val="D52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219909A9-50E6-32C4-0C95-8B58EEA7826C}"/>
              </a:ext>
            </a:extLst>
          </p:cNvPr>
          <p:cNvSpPr/>
          <p:nvPr/>
        </p:nvSpPr>
        <p:spPr>
          <a:xfrm>
            <a:off x="7317391" y="3387173"/>
            <a:ext cx="4130781" cy="26198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842FEBD-1862-864C-D9E6-B9AA038CA2AD}"/>
              </a:ext>
            </a:extLst>
          </p:cNvPr>
          <p:cNvSpPr/>
          <p:nvPr/>
        </p:nvSpPr>
        <p:spPr>
          <a:xfrm>
            <a:off x="7317393" y="439621"/>
            <a:ext cx="4130781" cy="2626490"/>
          </a:xfrm>
          <a:prstGeom prst="rect">
            <a:avLst/>
          </a:prstGeom>
          <a:noFill/>
          <a:ln w="28575">
            <a:solidFill>
              <a:srgbClr val="D5202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C51EAFC-D888-EEDB-F616-F3F81536A50D}"/>
              </a:ext>
            </a:extLst>
          </p:cNvPr>
          <p:cNvCxnSpPr>
            <a:cxnSpLocks/>
          </p:cNvCxnSpPr>
          <p:nvPr/>
        </p:nvCxnSpPr>
        <p:spPr>
          <a:xfrm flipV="1">
            <a:off x="7317393" y="1464394"/>
            <a:ext cx="2439494" cy="19161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97A4B19-D1FF-4451-9A7F-B9F97AABDFEC}"/>
              </a:ext>
            </a:extLst>
          </p:cNvPr>
          <p:cNvCxnSpPr>
            <a:cxnSpLocks/>
          </p:cNvCxnSpPr>
          <p:nvPr/>
        </p:nvCxnSpPr>
        <p:spPr>
          <a:xfrm flipH="1" flipV="1">
            <a:off x="10025450" y="1476750"/>
            <a:ext cx="1422724" cy="19104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601D7BF-BB33-AA79-428C-0F6AE66EA84B}"/>
              </a:ext>
            </a:extLst>
          </p:cNvPr>
          <p:cNvSpPr txBox="1"/>
          <p:nvPr/>
        </p:nvSpPr>
        <p:spPr>
          <a:xfrm>
            <a:off x="1954896" y="1539162"/>
            <a:ext cx="13080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33A0"/>
                </a:solidFill>
              </a:rPr>
              <a:t>LHC Point 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B133F56-0788-D941-E1C2-C76AD5C6E2DB}"/>
              </a:ext>
            </a:extLst>
          </p:cNvPr>
          <p:cNvSpPr txBox="1"/>
          <p:nvPr/>
        </p:nvSpPr>
        <p:spPr>
          <a:xfrm>
            <a:off x="7711086" y="1051780"/>
            <a:ext cx="13080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33A0"/>
                </a:solidFill>
              </a:rPr>
              <a:t>LHC Point 4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5C701BE-A0AD-A73A-29A2-36172022CA6A}"/>
              </a:ext>
            </a:extLst>
          </p:cNvPr>
          <p:cNvSpPr/>
          <p:nvPr/>
        </p:nvSpPr>
        <p:spPr>
          <a:xfrm>
            <a:off x="8308539" y="3962789"/>
            <a:ext cx="222422" cy="222422"/>
          </a:xfrm>
          <a:prstGeom prst="ellipse">
            <a:avLst/>
          </a:prstGeom>
          <a:noFill/>
          <a:ln w="38100">
            <a:solidFill>
              <a:srgbClr val="D5202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131BC6C-BA7A-88BA-586A-2DDE117A010B}"/>
              </a:ext>
            </a:extLst>
          </p:cNvPr>
          <p:cNvSpPr txBox="1"/>
          <p:nvPr/>
        </p:nvSpPr>
        <p:spPr>
          <a:xfrm>
            <a:off x="7711086" y="367073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C00000"/>
                </a:solidFill>
              </a:rPr>
              <a:t>BQK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35A502F-F0E4-08C0-A86E-0E48C4833609}"/>
              </a:ext>
            </a:extLst>
          </p:cNvPr>
          <p:cNvSpPr txBox="1"/>
          <p:nvPr/>
        </p:nvSpPr>
        <p:spPr>
          <a:xfrm rot="19642500">
            <a:off x="7650730" y="4924051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33A0"/>
                </a:solidFill>
              </a:rPr>
              <a:t>140 m to </a:t>
            </a:r>
            <a:r>
              <a:rPr lang="en-US" b="1" dirty="0" err="1">
                <a:solidFill>
                  <a:srgbClr val="0033A0"/>
                </a:solidFill>
              </a:rPr>
              <a:t>IP4</a:t>
            </a:r>
            <a:endParaRPr lang="en-US" b="1" dirty="0">
              <a:solidFill>
                <a:srgbClr val="0033A0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FCCCE79-4C89-6B33-EDFE-55C67762B0B7}"/>
              </a:ext>
            </a:extLst>
          </p:cNvPr>
          <p:cNvCxnSpPr>
            <a:cxnSpLocks/>
          </p:cNvCxnSpPr>
          <p:nvPr/>
        </p:nvCxnSpPr>
        <p:spPr>
          <a:xfrm flipV="1">
            <a:off x="7510108" y="4576089"/>
            <a:ext cx="1269048" cy="825134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3450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BQK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FA9779-245F-6E5D-6F25-55A8272389AA}"/>
              </a:ext>
            </a:extLst>
          </p:cNvPr>
          <p:cNvGrpSpPr/>
          <p:nvPr/>
        </p:nvGrpSpPr>
        <p:grpSpPr>
          <a:xfrm>
            <a:off x="644742" y="1242810"/>
            <a:ext cx="4130782" cy="2626490"/>
            <a:chOff x="7317391" y="3380529"/>
            <a:chExt cx="4130782" cy="262649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3D351FE-8414-2210-8EF5-DE0F56A9C5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133" b="-1"/>
            <a:stretch/>
          </p:blipFill>
          <p:spPr>
            <a:xfrm>
              <a:off x="7317392" y="3380529"/>
              <a:ext cx="4130781" cy="2626490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19909A9-50E6-32C4-0C95-8B58EEA7826C}"/>
                </a:ext>
              </a:extLst>
            </p:cNvPr>
            <p:cNvSpPr/>
            <p:nvPr/>
          </p:nvSpPr>
          <p:spPr>
            <a:xfrm>
              <a:off x="7317391" y="3387173"/>
              <a:ext cx="4130781" cy="26198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5A3E2503-F5C2-A417-4757-CAE55A3F4D5A}"/>
              </a:ext>
            </a:extLst>
          </p:cNvPr>
          <p:cNvSpPr/>
          <p:nvPr/>
        </p:nvSpPr>
        <p:spPr>
          <a:xfrm>
            <a:off x="1637269" y="1831250"/>
            <a:ext cx="222422" cy="222422"/>
          </a:xfrm>
          <a:prstGeom prst="ellipse">
            <a:avLst/>
          </a:prstGeom>
          <a:noFill/>
          <a:ln w="38100">
            <a:solidFill>
              <a:srgbClr val="D5202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AF58421-E513-216C-2B2A-EB74C28D12A1}"/>
              </a:ext>
            </a:extLst>
          </p:cNvPr>
          <p:cNvCxnSpPr>
            <a:cxnSpLocks/>
          </p:cNvCxnSpPr>
          <p:nvPr/>
        </p:nvCxnSpPr>
        <p:spPr>
          <a:xfrm flipH="1">
            <a:off x="1859691" y="1007076"/>
            <a:ext cx="1143000" cy="824174"/>
          </a:xfrm>
          <a:prstGeom prst="straightConnector1">
            <a:avLst/>
          </a:prstGeom>
          <a:ln w="19050">
            <a:solidFill>
              <a:srgbClr val="D5202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6E41EF5-5FB9-A8D7-22D1-57A81F9761F0}"/>
              </a:ext>
            </a:extLst>
          </p:cNvPr>
          <p:cNvGraphicFramePr>
            <a:graphicFrameLocks noGrp="1"/>
          </p:cNvGraphicFramePr>
          <p:nvPr/>
        </p:nvGraphicFramePr>
        <p:xfrm>
          <a:off x="2984157" y="850330"/>
          <a:ext cx="2783892" cy="118872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035216">
                  <a:extLst>
                    <a:ext uri="{9D8B030D-6E8A-4147-A177-3AD203B41FA5}">
                      <a16:colId xmlns:a16="http://schemas.microsoft.com/office/drawing/2014/main" val="1705936873"/>
                    </a:ext>
                  </a:extLst>
                </a:gridCol>
                <a:gridCol w="1748676">
                  <a:extLst>
                    <a:ext uri="{9D8B030D-6E8A-4147-A177-3AD203B41FA5}">
                      <a16:colId xmlns:a16="http://schemas.microsoft.com/office/drawing/2014/main" val="3833003005"/>
                    </a:ext>
                  </a:extLst>
                </a:gridCol>
              </a:tblGrid>
              <a:tr h="224007">
                <a:tc>
                  <a:txBody>
                    <a:bodyPr/>
                    <a:lstStyle/>
                    <a:p>
                      <a:r>
                        <a:rPr lang="en-GB" sz="1200" dirty="0"/>
                        <a:t>Element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BQKH.A6R4.B2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Strip-line kicker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“Tune shaker”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5116627"/>
                  </a:ext>
                </a:extLst>
              </a:tr>
              <a:tr h="224007">
                <a:tc>
                  <a:txBody>
                    <a:bodyPr/>
                    <a:lstStyle/>
                    <a:p>
                      <a:r>
                        <a:rPr lang="en-GB" sz="1200" dirty="0"/>
                        <a:t>Beamline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1552789"/>
                  </a:ext>
                </a:extLst>
              </a:tr>
              <a:tr h="224007">
                <a:tc>
                  <a:txBody>
                    <a:bodyPr/>
                    <a:lstStyle/>
                    <a:p>
                      <a:r>
                        <a:rPr lang="en-GB" sz="120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BQKH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4139892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2D8FBFE4-F5F2-7E12-4F2C-E9C035129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544" y="504754"/>
            <a:ext cx="4130781" cy="288777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EF7C401-8ABD-1E8A-FEDE-C2C1E2677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4870" y="3711494"/>
            <a:ext cx="6376516" cy="2259108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1F95E03-3530-153E-78DF-10ECFF2769F1}"/>
              </a:ext>
            </a:extLst>
          </p:cNvPr>
          <p:cNvCxnSpPr>
            <a:cxnSpLocks/>
          </p:cNvCxnSpPr>
          <p:nvPr/>
        </p:nvCxnSpPr>
        <p:spPr>
          <a:xfrm flipH="1">
            <a:off x="5486400" y="4479331"/>
            <a:ext cx="5665573" cy="605481"/>
          </a:xfrm>
          <a:prstGeom prst="straightConnector1">
            <a:avLst/>
          </a:prstGeom>
          <a:ln w="28575">
            <a:solidFill>
              <a:srgbClr val="D5202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D439EA3-2B41-E830-674A-CA03B1FA9961}"/>
              </a:ext>
            </a:extLst>
          </p:cNvPr>
          <p:cNvSpPr txBox="1"/>
          <p:nvPr/>
        </p:nvSpPr>
        <p:spPr>
          <a:xfrm rot="21234950">
            <a:off x="8284354" y="4445858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 m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28130F2-DCE9-95A8-06F2-67848B50235F}"/>
              </a:ext>
            </a:extLst>
          </p:cNvPr>
          <p:cNvCxnSpPr>
            <a:cxnSpLocks/>
          </p:cNvCxnSpPr>
          <p:nvPr/>
        </p:nvCxnSpPr>
        <p:spPr>
          <a:xfrm flipV="1">
            <a:off x="4473146" y="5096472"/>
            <a:ext cx="662123" cy="56296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E83178B-94B6-7AF9-C219-8471B68421C6}"/>
              </a:ext>
            </a:extLst>
          </p:cNvPr>
          <p:cNvCxnSpPr>
            <a:cxnSpLocks/>
          </p:cNvCxnSpPr>
          <p:nvPr/>
        </p:nvCxnSpPr>
        <p:spPr>
          <a:xfrm flipH="1">
            <a:off x="4473146" y="5944747"/>
            <a:ext cx="650778" cy="62923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06A29C3-BA60-3A8A-11F4-3F2007DB5212}"/>
              </a:ext>
            </a:extLst>
          </p:cNvPr>
          <p:cNvSpPr txBox="1"/>
          <p:nvPr/>
        </p:nvSpPr>
        <p:spPr>
          <a:xfrm>
            <a:off x="4393838" y="4760979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Beam 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4FDA557-4102-1996-381E-368511DDFF82}"/>
              </a:ext>
            </a:extLst>
          </p:cNvPr>
          <p:cNvSpPr txBox="1"/>
          <p:nvPr/>
        </p:nvSpPr>
        <p:spPr>
          <a:xfrm>
            <a:off x="4395675" y="5607159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Beam 1</a:t>
            </a:r>
          </a:p>
        </p:txBody>
      </p:sp>
    </p:spTree>
    <p:extLst>
      <p:ext uri="{BB962C8B-B14F-4D97-AF65-F5344CB8AC3E}">
        <p14:creationId xmlns:p14="http://schemas.microsoft.com/office/powerpoint/2010/main" val="25296120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5A08980C-203D-7320-4FAC-B42C2BF03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629" y="906560"/>
            <a:ext cx="7435849" cy="14590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2F8041-030D-7EFA-F60E-DD9E0488D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59081" cy="1065742"/>
          </a:xfrm>
        </p:spPr>
        <p:txBody>
          <a:bodyPr/>
          <a:lstStyle/>
          <a:p>
            <a:r>
              <a:rPr lang="en-US" dirty="0"/>
              <a:t>BQK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5DC7C-A87F-14D2-C7BF-8357D65978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3" name="Picture 12" descr="A screen shot of a computer&#10;&#10;Description automatically generated">
            <a:extLst>
              <a:ext uri="{FF2B5EF4-FFF2-40B4-BE49-F238E27FC236}">
                <a16:creationId xmlns:a16="http://schemas.microsoft.com/office/drawing/2014/main" id="{9DAF6878-BA34-6BD3-5AA5-EED3B53C3D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2" t="9077" r="955" b="3637"/>
          <a:stretch/>
        </p:blipFill>
        <p:spPr>
          <a:xfrm>
            <a:off x="1355826" y="3431940"/>
            <a:ext cx="4122528" cy="2821649"/>
          </a:xfrm>
          <a:prstGeom prst="rect">
            <a:avLst/>
          </a:prstGeom>
        </p:spPr>
      </p:pic>
      <p:pic>
        <p:nvPicPr>
          <p:cNvPr id="15" name="Picture 14" descr="A screen shot of a graph&#10;&#10;Description automatically generated">
            <a:extLst>
              <a:ext uri="{FF2B5EF4-FFF2-40B4-BE49-F238E27FC236}">
                <a16:creationId xmlns:a16="http://schemas.microsoft.com/office/drawing/2014/main" id="{59894070-886D-41B6-DA52-172A602A29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9" t="8446" r="1443" b="3869"/>
          <a:stretch/>
        </p:blipFill>
        <p:spPr>
          <a:xfrm>
            <a:off x="6699439" y="3417566"/>
            <a:ext cx="4122528" cy="2850396"/>
          </a:xfrm>
          <a:prstGeom prst="rect">
            <a:avLst/>
          </a:prstGeom>
        </p:spPr>
      </p:pic>
      <p:pic>
        <p:nvPicPr>
          <p:cNvPr id="9" name="Picture 8" descr="A screen shot of a computer&#10;&#10;Description automatically generated">
            <a:extLst>
              <a:ext uri="{FF2B5EF4-FFF2-40B4-BE49-F238E27FC236}">
                <a16:creationId xmlns:a16="http://schemas.microsoft.com/office/drawing/2014/main" id="{FFAFFB8F-FC76-2D30-85F6-EFCEB7AF5A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661" t="8666" r="9133" b="15582"/>
          <a:stretch/>
        </p:blipFill>
        <p:spPr>
          <a:xfrm>
            <a:off x="8297961" y="521233"/>
            <a:ext cx="2747723" cy="213211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3E1B2F9-E106-ADE8-88AC-55AA9FCD0640}"/>
              </a:ext>
            </a:extLst>
          </p:cNvPr>
          <p:cNvCxnSpPr>
            <a:cxnSpLocks/>
          </p:cNvCxnSpPr>
          <p:nvPr/>
        </p:nvCxnSpPr>
        <p:spPr>
          <a:xfrm flipH="1">
            <a:off x="9008579" y="619038"/>
            <a:ext cx="1121197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329AFC5-D287-A97A-FF43-D2F93DD6E444}"/>
              </a:ext>
            </a:extLst>
          </p:cNvPr>
          <p:cNvSpPr txBox="1"/>
          <p:nvPr/>
        </p:nvSpPr>
        <p:spPr>
          <a:xfrm>
            <a:off x="9151125" y="683679"/>
            <a:ext cx="8527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~ 6.6 ns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8D036FC-12E6-8517-D267-614B560EF0E0}"/>
              </a:ext>
            </a:extLst>
          </p:cNvPr>
          <p:cNvCxnSpPr>
            <a:cxnSpLocks/>
          </p:cNvCxnSpPr>
          <p:nvPr/>
        </p:nvCxnSpPr>
        <p:spPr>
          <a:xfrm flipH="1">
            <a:off x="1829245" y="3560232"/>
            <a:ext cx="1981200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594F3B7-8BDC-88A8-8773-EF1FFE5A96C1}"/>
              </a:ext>
            </a:extLst>
          </p:cNvPr>
          <p:cNvSpPr txBox="1"/>
          <p:nvPr/>
        </p:nvSpPr>
        <p:spPr>
          <a:xfrm>
            <a:off x="2524892" y="3597544"/>
            <a:ext cx="5899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25 ns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D95E7FC-F8EB-838E-70C0-F7B11CE43E15}"/>
              </a:ext>
            </a:extLst>
          </p:cNvPr>
          <p:cNvCxnSpPr>
            <a:cxnSpLocks/>
          </p:cNvCxnSpPr>
          <p:nvPr/>
        </p:nvCxnSpPr>
        <p:spPr>
          <a:xfrm>
            <a:off x="4241816" y="3622205"/>
            <a:ext cx="0" cy="1044575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1828562-048D-8F0F-F39B-601C1F4013A0}"/>
              </a:ext>
            </a:extLst>
          </p:cNvPr>
          <p:cNvCxnSpPr>
            <a:cxnSpLocks/>
          </p:cNvCxnSpPr>
          <p:nvPr/>
        </p:nvCxnSpPr>
        <p:spPr>
          <a:xfrm>
            <a:off x="7630855" y="3587593"/>
            <a:ext cx="0" cy="1082785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8AB9F53-05AD-6066-D68D-920406C95234}"/>
              </a:ext>
            </a:extLst>
          </p:cNvPr>
          <p:cNvSpPr txBox="1"/>
          <p:nvPr/>
        </p:nvSpPr>
        <p:spPr>
          <a:xfrm>
            <a:off x="4361077" y="3990485"/>
            <a:ext cx="10066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~ 675 mV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38A09C-12E9-57FD-75EC-0F7D3B9BF6B6}"/>
              </a:ext>
            </a:extLst>
          </p:cNvPr>
          <p:cNvSpPr txBox="1"/>
          <p:nvPr/>
        </p:nvSpPr>
        <p:spPr>
          <a:xfrm>
            <a:off x="7754359" y="3990484"/>
            <a:ext cx="10066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~ 420 mV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5390D34-A850-D211-617D-0B555BB13386}"/>
              </a:ext>
            </a:extLst>
          </p:cNvPr>
          <p:cNvSpPr txBox="1"/>
          <p:nvPr/>
        </p:nvSpPr>
        <p:spPr>
          <a:xfrm>
            <a:off x="1355826" y="3087841"/>
            <a:ext cx="41225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0033A0"/>
                </a:solidFill>
              </a:rPr>
              <a:t>1.40 × 10</a:t>
            </a:r>
            <a:r>
              <a:rPr lang="en-US" b="1" baseline="30000" dirty="0">
                <a:solidFill>
                  <a:srgbClr val="0033A0"/>
                </a:solidFill>
              </a:rPr>
              <a:t>11</a:t>
            </a:r>
            <a:r>
              <a:rPr lang="en-US" b="1" dirty="0">
                <a:solidFill>
                  <a:srgbClr val="0033A0"/>
                </a:solidFill>
              </a:rPr>
              <a:t> p</a:t>
            </a:r>
            <a:r>
              <a:rPr lang="en-US" b="1" baseline="30000" dirty="0">
                <a:solidFill>
                  <a:srgbClr val="0033A0"/>
                </a:solidFill>
              </a:rPr>
              <a:t>+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88CF660-3EA8-9730-D64A-AE7129797B4D}"/>
              </a:ext>
            </a:extLst>
          </p:cNvPr>
          <p:cNvSpPr txBox="1"/>
          <p:nvPr/>
        </p:nvSpPr>
        <p:spPr>
          <a:xfrm>
            <a:off x="6699440" y="3093982"/>
            <a:ext cx="41225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0033A0"/>
                </a:solidFill>
              </a:rPr>
              <a:t>8.65 × 10</a:t>
            </a:r>
            <a:r>
              <a:rPr lang="en-US" b="1" baseline="30000" dirty="0">
                <a:solidFill>
                  <a:srgbClr val="0033A0"/>
                </a:solidFill>
              </a:rPr>
              <a:t>10</a:t>
            </a:r>
            <a:r>
              <a:rPr lang="en-US" b="1" dirty="0">
                <a:solidFill>
                  <a:srgbClr val="0033A0"/>
                </a:solidFill>
              </a:rPr>
              <a:t> p</a:t>
            </a:r>
            <a:r>
              <a:rPr lang="en-US" b="1" baseline="30000" dirty="0">
                <a:solidFill>
                  <a:srgbClr val="0033A0"/>
                </a:solidFill>
              </a:rPr>
              <a:t>+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21FDE03-2F0C-F7F4-7DA7-0ABA917C7CF2}"/>
              </a:ext>
            </a:extLst>
          </p:cNvPr>
          <p:cNvCxnSpPr>
            <a:cxnSpLocks/>
          </p:cNvCxnSpPr>
          <p:nvPr/>
        </p:nvCxnSpPr>
        <p:spPr>
          <a:xfrm>
            <a:off x="6879726" y="610710"/>
            <a:ext cx="0" cy="329626"/>
          </a:xfrm>
          <a:prstGeom prst="straightConnector1">
            <a:avLst/>
          </a:prstGeom>
          <a:ln w="57150">
            <a:solidFill>
              <a:srgbClr val="D5202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26FAF95-2821-C5E2-83FB-5141A3D649E9}"/>
              </a:ext>
            </a:extLst>
          </p:cNvPr>
          <p:cNvCxnSpPr>
            <a:cxnSpLocks/>
          </p:cNvCxnSpPr>
          <p:nvPr/>
        </p:nvCxnSpPr>
        <p:spPr>
          <a:xfrm flipV="1">
            <a:off x="6866831" y="2647000"/>
            <a:ext cx="0" cy="323504"/>
          </a:xfrm>
          <a:prstGeom prst="straightConnector1">
            <a:avLst/>
          </a:prstGeom>
          <a:ln w="57150">
            <a:solidFill>
              <a:srgbClr val="D5202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F4C6A2C2-7047-2D7C-5A09-F32C7C5AA25B}"/>
              </a:ext>
            </a:extLst>
          </p:cNvPr>
          <p:cNvSpPr/>
          <p:nvPr/>
        </p:nvSpPr>
        <p:spPr>
          <a:xfrm>
            <a:off x="6444151" y="941888"/>
            <a:ext cx="871151" cy="3196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-40 dB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A9BE1CB-3456-8E2D-EB2E-BAA6426B5F3A}"/>
              </a:ext>
            </a:extLst>
          </p:cNvPr>
          <p:cNvCxnSpPr>
            <a:cxnSpLocks/>
          </p:cNvCxnSpPr>
          <p:nvPr/>
        </p:nvCxnSpPr>
        <p:spPr>
          <a:xfrm>
            <a:off x="6012584" y="1796567"/>
            <a:ext cx="496389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A533A74-4E1C-E617-7D8C-A9C863CFB937}"/>
              </a:ext>
            </a:extLst>
          </p:cNvPr>
          <p:cNvSpPr txBox="1"/>
          <p:nvPr/>
        </p:nvSpPr>
        <p:spPr>
          <a:xfrm>
            <a:off x="6573430" y="1676646"/>
            <a:ext cx="63799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Beam 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19E3F94-2287-54B8-CBD3-DDCC5B4C860E}"/>
              </a:ext>
            </a:extLst>
          </p:cNvPr>
          <p:cNvSpPr/>
          <p:nvPr/>
        </p:nvSpPr>
        <p:spPr>
          <a:xfrm>
            <a:off x="6444151" y="2333665"/>
            <a:ext cx="871151" cy="3196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-40 dB</a:t>
            </a:r>
          </a:p>
        </p:txBody>
      </p:sp>
    </p:spTree>
    <p:extLst>
      <p:ext uri="{BB962C8B-B14F-4D97-AF65-F5344CB8AC3E}">
        <p14:creationId xmlns:p14="http://schemas.microsoft.com/office/powerpoint/2010/main" val="2654236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699E3-C002-38AA-8F72-C87CC68B8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Radio-over-</a:t>
            </a:r>
            <a:r>
              <a:rPr lang="en-US" dirty="0" err="1"/>
              <a:t>fibre</a:t>
            </a:r>
            <a:r>
              <a:rPr lang="en-US" dirty="0"/>
              <a:t> with electro-optical modulators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96C24F-8F64-B909-953F-98141F585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2AB36A-2951-37A8-1867-AB6115C3B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D3F4B1A-FE0A-5DA6-81BE-E13ECFB9D14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44366" y="2188271"/>
            <a:ext cx="5646298" cy="3428339"/>
          </a:xfrm>
          <a:prstGeom prst="rect">
            <a:avLst/>
          </a:prstGeom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C5CC04E6-5706-CD8F-9FCE-C2C6FACCA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68501" y="1801906"/>
            <a:ext cx="3097196" cy="4558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Transfer Function</a:t>
            </a:r>
          </a:p>
        </p:txBody>
      </p:sp>
    </p:spTree>
    <p:extLst>
      <p:ext uri="{BB962C8B-B14F-4D97-AF65-F5344CB8AC3E}">
        <p14:creationId xmlns:p14="http://schemas.microsoft.com/office/powerpoint/2010/main" val="2580396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699E3-C002-38AA-8F72-C87CC68B8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Radio-over-</a:t>
            </a:r>
            <a:r>
              <a:rPr lang="en-US" dirty="0" err="1"/>
              <a:t>fibre</a:t>
            </a:r>
            <a:r>
              <a:rPr lang="en-US" dirty="0"/>
              <a:t> with electro-optical modulators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D0C49C-54D7-E47A-E5F3-A59FF8982D1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38215" y="2169737"/>
            <a:ext cx="5654973" cy="3442578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96C24F-8F64-B909-953F-98141F585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2AB36A-2951-37A8-1867-AB6115C3B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8326D3B-B6D2-EE46-B485-AC982C4054BA}"/>
              </a:ext>
            </a:extLst>
          </p:cNvPr>
          <p:cNvSpPr txBox="1">
            <a:spLocks/>
          </p:cNvSpPr>
          <p:nvPr/>
        </p:nvSpPr>
        <p:spPr>
          <a:xfrm>
            <a:off x="3968501" y="1801906"/>
            <a:ext cx="3097196" cy="455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/>
              <a:t>Transfer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948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699E3-C002-38AA-8F72-C87CC68B8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Radio-over-</a:t>
            </a:r>
            <a:r>
              <a:rPr lang="en-US" dirty="0" err="1"/>
              <a:t>fibre</a:t>
            </a:r>
            <a:r>
              <a:rPr lang="en-US" dirty="0"/>
              <a:t> with electro-optical modulators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96C24F-8F64-B909-953F-98141F585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2AB36A-2951-37A8-1867-AB6115C3B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FE5FA-BC47-94A5-D6F1-C4A796FEF66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44366" y="2188271"/>
            <a:ext cx="5646298" cy="3428339"/>
          </a:xfrm>
          <a:prstGeom prst="rect">
            <a:avLst/>
          </a:prstGeo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D73CC0B-58B3-928E-476A-02125AEE9B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68501" y="1801906"/>
            <a:ext cx="3097196" cy="4558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Transfer Function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7576716E-9B77-F369-A409-CA7CD5B4D854}"/>
              </a:ext>
            </a:extLst>
          </p:cNvPr>
          <p:cNvSpPr/>
          <p:nvPr/>
        </p:nvSpPr>
        <p:spPr>
          <a:xfrm rot="16200000">
            <a:off x="4705302" y="2745239"/>
            <a:ext cx="201374" cy="1125412"/>
          </a:xfrm>
          <a:prstGeom prst="downArrow">
            <a:avLst>
              <a:gd name="adj1" fmla="val 29187"/>
              <a:gd name="adj2" fmla="val 81417"/>
            </a:avLst>
          </a:prstGeom>
          <a:solidFill>
            <a:srgbClr val="101010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7FEE8A2-C8CC-9BAC-A8B8-80A622A9F07E}"/>
              </a:ext>
            </a:extLst>
          </p:cNvPr>
          <p:cNvSpPr/>
          <p:nvPr/>
        </p:nvSpPr>
        <p:spPr>
          <a:xfrm>
            <a:off x="4083595" y="3135400"/>
            <a:ext cx="957650" cy="332734"/>
          </a:xfrm>
          <a:prstGeom prst="roundRect">
            <a:avLst/>
          </a:prstGeom>
          <a:solidFill>
            <a:srgbClr val="FEEF3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101010"/>
                </a:solidFill>
              </a:rPr>
              <a:t>bias point</a:t>
            </a:r>
            <a:endParaRPr lang="en-US" dirty="0">
              <a:solidFill>
                <a:srgbClr val="1010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737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25C71B3E-07A5-224D-93D7-CA6943F733A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72942" y="2200627"/>
            <a:ext cx="5617722" cy="34112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1699E3-C002-38AA-8F72-C87CC68B8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Radio-over-</a:t>
            </a:r>
            <a:r>
              <a:rPr lang="en-US" dirty="0" err="1"/>
              <a:t>fibre</a:t>
            </a:r>
            <a:r>
              <a:rPr lang="en-US" dirty="0"/>
              <a:t> with electro-optical modulators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96C24F-8F64-B909-953F-98141F585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2AB36A-2951-37A8-1867-AB6115C3B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B93C123-69FC-AEAF-9610-6762A5848E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68501" y="1801906"/>
            <a:ext cx="3097196" cy="4558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Transfer Function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D6AFDB3-927A-905C-CEF1-11354ACA6F73}"/>
              </a:ext>
            </a:extLst>
          </p:cNvPr>
          <p:cNvSpPr/>
          <p:nvPr/>
        </p:nvSpPr>
        <p:spPr>
          <a:xfrm>
            <a:off x="7735330" y="4555769"/>
            <a:ext cx="2526957" cy="650366"/>
          </a:xfrm>
          <a:prstGeom prst="roundRect">
            <a:avLst/>
          </a:prstGeom>
          <a:solidFill>
            <a:srgbClr val="C0000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BD4908-FBD0-2F04-2292-01A1D8BD327F}"/>
              </a:ext>
            </a:extLst>
          </p:cNvPr>
          <p:cNvSpPr txBox="1"/>
          <p:nvPr/>
        </p:nvSpPr>
        <p:spPr>
          <a:xfrm>
            <a:off x="8482573" y="4728015"/>
            <a:ext cx="1600542" cy="283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tx2"/>
                </a:solidFill>
              </a:rPr>
              <a:t>radio-over-</a:t>
            </a:r>
            <a:r>
              <a:rPr lang="en-US" sz="1400" b="1" dirty="0" err="1">
                <a:solidFill>
                  <a:schemeClr val="tx2"/>
                </a:solidFill>
              </a:rPr>
              <a:t>fibre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090AE06-2C35-ADAA-C6B8-D7772D061906}"/>
              </a:ext>
            </a:extLst>
          </p:cNvPr>
          <p:cNvSpPr/>
          <p:nvPr/>
        </p:nvSpPr>
        <p:spPr>
          <a:xfrm>
            <a:off x="7847099" y="4669768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C410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6E114-6149-110A-0260-8907AD4C6291}"/>
              </a:ext>
            </a:extLst>
          </p:cNvPr>
          <p:cNvSpPr txBox="1"/>
          <p:nvPr/>
        </p:nvSpPr>
        <p:spPr>
          <a:xfrm>
            <a:off x="10374056" y="4555769"/>
            <a:ext cx="49427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48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026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DA826-F770-C000-D03D-26D4DA7AC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Stretch through Spectral Encoding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9B479F-F6B1-943F-C9F0-0AC75F420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C7935-BD6E-7A63-33C9-09A6925C7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435C6D0-7B4B-8608-F5C8-D0276557D1A5}"/>
              </a:ext>
            </a:extLst>
          </p:cNvPr>
          <p:cNvSpPr txBox="1">
            <a:spLocks/>
          </p:cNvSpPr>
          <p:nvPr/>
        </p:nvSpPr>
        <p:spPr>
          <a:xfrm>
            <a:off x="568411" y="1604966"/>
            <a:ext cx="6672648" cy="45846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000" dirty="0"/>
              <a:t>Use a chirped laser pulse instead of a continuous wave laser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increase power density of the laser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en-US" dirty="0"/>
          </a:p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000" dirty="0"/>
              <a:t>Narrow optical spectrum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keep reasonable performance of Mach-Zehnder interferometer</a:t>
            </a:r>
            <a:br>
              <a:rPr lang="en-US" dirty="0"/>
            </a:br>
            <a:endParaRPr lang="en-US" dirty="0"/>
          </a:p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000" dirty="0"/>
              <a:t>Encode the signals on the laser spectrum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possibility to use laser spectrum also for decoding</a:t>
            </a:r>
          </a:p>
          <a:p>
            <a:pPr marL="324000" lvl="2" indent="0" defTabSz="625475">
              <a:buNone/>
            </a:pPr>
            <a:r>
              <a:rPr lang="en-US" b="1" dirty="0">
                <a:sym typeface="Wingdings" panose="05000000000000000000" pitchFamily="2" charset="2"/>
              </a:rPr>
              <a:t> 	time stretch</a:t>
            </a:r>
            <a:r>
              <a:rPr lang="en-US" dirty="0">
                <a:sym typeface="Wingdings" panose="05000000000000000000" pitchFamily="2" charset="2"/>
              </a:rPr>
              <a:t>: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dirty="0"/>
              <a:t>moving away from real-time sampling</a:t>
            </a:r>
            <a:br>
              <a:rPr lang="en-US" dirty="0"/>
            </a:b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6DCE82-18CC-CAE0-230D-88DC28BD7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5918" y="1469657"/>
            <a:ext cx="2810131" cy="17063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76A721-D08B-7D8B-86CC-FDDAD1BDC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7794" y="4021711"/>
            <a:ext cx="3717495" cy="2125135"/>
          </a:xfrm>
          <a:prstGeom prst="rect">
            <a:avLst/>
          </a:prstGeom>
        </p:spPr>
      </p:pic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EE34FD4A-DE35-6549-B2C7-E602FC44144D}"/>
              </a:ext>
            </a:extLst>
          </p:cNvPr>
          <p:cNvSpPr txBox="1">
            <a:spLocks/>
          </p:cNvSpPr>
          <p:nvPr/>
        </p:nvSpPr>
        <p:spPr>
          <a:xfrm>
            <a:off x="7999493" y="1045579"/>
            <a:ext cx="322298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accent2"/>
                </a:solidFill>
                <a:sym typeface="Wingdings" panose="05000000000000000000" pitchFamily="2" charset="2"/>
              </a:rPr>
              <a:t>Continuous wave laser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967969E-1CBC-B50F-4350-0F635CA82780}"/>
              </a:ext>
            </a:extLst>
          </p:cNvPr>
          <p:cNvSpPr txBox="1">
            <a:spLocks/>
          </p:cNvSpPr>
          <p:nvPr/>
        </p:nvSpPr>
        <p:spPr>
          <a:xfrm>
            <a:off x="7884566" y="3627955"/>
            <a:ext cx="3222980" cy="34925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accent2"/>
                </a:solidFill>
                <a:sym typeface="Wingdings" panose="05000000000000000000" pitchFamily="2" charset="2"/>
              </a:rPr>
              <a:t>Chirped laser pulse</a:t>
            </a:r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2DAD52CF-AA0A-90E6-E662-1E4E22B9E5C4}"/>
              </a:ext>
            </a:extLst>
          </p:cNvPr>
          <p:cNvSpPr/>
          <p:nvPr/>
        </p:nvSpPr>
        <p:spPr>
          <a:xfrm flipH="1">
            <a:off x="7265843" y="1439335"/>
            <a:ext cx="4460426" cy="3175274"/>
          </a:xfrm>
          <a:prstGeom prst="arc">
            <a:avLst>
              <a:gd name="adj1" fmla="val 9161347"/>
              <a:gd name="adj2" fmla="val 12371716"/>
            </a:avLst>
          </a:prstGeom>
          <a:ln w="57150">
            <a:solidFill>
              <a:schemeClr val="accent4">
                <a:lumMod val="75000"/>
              </a:schemeClr>
            </a:solidFill>
            <a:head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5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C16140-F9BE-AE4A-5088-B8F493990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raphic 51">
            <a:extLst>
              <a:ext uri="{FF2B5EF4-FFF2-40B4-BE49-F238E27FC236}">
                <a16:creationId xmlns:a16="http://schemas.microsoft.com/office/drawing/2014/main" id="{059CB6FE-7A64-EBED-7FDC-1B13338A32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565957" y="2787219"/>
            <a:ext cx="3470099" cy="4238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841C30-3CA0-6E65-6158-63B266F9D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Stretch through Spectral Encoding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CC83F4-AC23-D2D4-4377-55A0CBFDE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CE73C-135A-BB61-0379-54A3630D8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9869F04-FD8B-B79A-9958-E2D7C1E04D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264" y="1875708"/>
            <a:ext cx="3717495" cy="212513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037804B-39F0-0D7E-8027-4A1178ACD74F}"/>
              </a:ext>
            </a:extLst>
          </p:cNvPr>
          <p:cNvSpPr/>
          <p:nvPr/>
        </p:nvSpPr>
        <p:spPr>
          <a:xfrm>
            <a:off x="5444932" y="2413805"/>
            <a:ext cx="790373" cy="790373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12F09B2-498E-0410-544E-91D61E20CB6D}"/>
              </a:ext>
            </a:extLst>
          </p:cNvPr>
          <p:cNvSpPr/>
          <p:nvPr/>
        </p:nvSpPr>
        <p:spPr>
          <a:xfrm>
            <a:off x="5622786" y="2415695"/>
            <a:ext cx="790373" cy="790373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74C0109-565A-A235-4CB4-1F9D9569C7A9}"/>
              </a:ext>
            </a:extLst>
          </p:cNvPr>
          <p:cNvCxnSpPr>
            <a:cxnSpLocks/>
          </p:cNvCxnSpPr>
          <p:nvPr/>
        </p:nvCxnSpPr>
        <p:spPr>
          <a:xfrm flipH="1">
            <a:off x="1890589" y="3204179"/>
            <a:ext cx="9737124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04CC6E8-6EB4-7AAF-B63D-94421127D93D}"/>
              </a:ext>
            </a:extLst>
          </p:cNvPr>
          <p:cNvSpPr/>
          <p:nvPr/>
        </p:nvSpPr>
        <p:spPr>
          <a:xfrm>
            <a:off x="2767605" y="3485116"/>
            <a:ext cx="957650" cy="3327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101010"/>
                </a:solidFill>
              </a:rPr>
              <a:t>real time</a:t>
            </a:r>
            <a:endParaRPr lang="en-US" dirty="0">
              <a:solidFill>
                <a:srgbClr val="101010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2F64EC8-5120-F7E1-0990-F9FA6BAAF53D}"/>
              </a:ext>
            </a:extLst>
          </p:cNvPr>
          <p:cNvSpPr/>
          <p:nvPr/>
        </p:nvSpPr>
        <p:spPr>
          <a:xfrm>
            <a:off x="8076414" y="3485177"/>
            <a:ext cx="2449183" cy="33273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101010"/>
                </a:solidFill>
              </a:rPr>
              <a:t>stretched time</a:t>
            </a:r>
            <a:endParaRPr lang="en-US" dirty="0">
              <a:solidFill>
                <a:srgbClr val="101010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EC5AF71-4CB4-7019-B860-7F39F653EA46}"/>
              </a:ext>
            </a:extLst>
          </p:cNvPr>
          <p:cNvSpPr/>
          <p:nvPr/>
        </p:nvSpPr>
        <p:spPr>
          <a:xfrm>
            <a:off x="7556158" y="4551184"/>
            <a:ext cx="2526957" cy="650366"/>
          </a:xfrm>
          <a:prstGeom prst="roundRect">
            <a:avLst/>
          </a:prstGeom>
          <a:solidFill>
            <a:srgbClr val="0033A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DCA8D3-F40F-CF83-0388-DCE986D87A41}"/>
              </a:ext>
            </a:extLst>
          </p:cNvPr>
          <p:cNvSpPr txBox="1"/>
          <p:nvPr/>
        </p:nvSpPr>
        <p:spPr>
          <a:xfrm>
            <a:off x="8303401" y="4723430"/>
            <a:ext cx="1600542" cy="283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tx2"/>
                </a:solidFill>
              </a:rPr>
              <a:t>time stretch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DD411C3-BFB9-13E4-BA72-F5C33865677F}"/>
              </a:ext>
            </a:extLst>
          </p:cNvPr>
          <p:cNvSpPr/>
          <p:nvPr/>
        </p:nvSpPr>
        <p:spPr>
          <a:xfrm>
            <a:off x="7667927" y="4665183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8F1870-D5CB-7FA8-1CDC-99177494B63D}"/>
              </a:ext>
            </a:extLst>
          </p:cNvPr>
          <p:cNvSpPr txBox="1"/>
          <p:nvPr/>
        </p:nvSpPr>
        <p:spPr>
          <a:xfrm>
            <a:off x="10194884" y="4551184"/>
            <a:ext cx="49427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48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4800" dirty="0">
              <a:solidFill>
                <a:srgbClr val="00B050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0E29464-7FD5-C5E2-A120-FC179D97761C}"/>
              </a:ext>
            </a:extLst>
          </p:cNvPr>
          <p:cNvSpPr/>
          <p:nvPr/>
        </p:nvSpPr>
        <p:spPr>
          <a:xfrm>
            <a:off x="4949875" y="1623532"/>
            <a:ext cx="1958340" cy="6824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01010"/>
                </a:solidFill>
              </a:rPr>
              <a:t>linear dispersion in </a:t>
            </a:r>
            <a:r>
              <a:rPr lang="en-US" sz="1600" b="1" dirty="0">
                <a:solidFill>
                  <a:srgbClr val="008000"/>
                </a:solidFill>
              </a:rPr>
              <a:t>optical </a:t>
            </a:r>
            <a:r>
              <a:rPr lang="en-US" sz="1600" b="1" dirty="0" err="1">
                <a:solidFill>
                  <a:srgbClr val="008000"/>
                </a:solidFill>
              </a:rPr>
              <a:t>fibre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55846E3-A17D-5618-1FD3-7DD67AAF484D}"/>
              </a:ext>
            </a:extLst>
          </p:cNvPr>
          <p:cNvSpPr/>
          <p:nvPr/>
        </p:nvSpPr>
        <p:spPr>
          <a:xfrm>
            <a:off x="5227799" y="2598002"/>
            <a:ext cx="1402492" cy="4238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101010"/>
                </a:solidFill>
              </a:rPr>
              <a:t>~ km</a:t>
            </a:r>
            <a:endParaRPr lang="en-US" dirty="0">
              <a:solidFill>
                <a:srgbClr val="101010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B4791DB-FF4C-4749-7C7E-4FB54FB53454}"/>
              </a:ext>
            </a:extLst>
          </p:cNvPr>
          <p:cNvGrpSpPr/>
          <p:nvPr/>
        </p:nvGrpSpPr>
        <p:grpSpPr>
          <a:xfrm>
            <a:off x="2948870" y="3302123"/>
            <a:ext cx="595119" cy="105620"/>
            <a:chOff x="4226011" y="4327098"/>
            <a:chExt cx="595119" cy="10562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400355F-558A-2A5D-9EDE-89F3DAE5AB55}"/>
                </a:ext>
              </a:extLst>
            </p:cNvPr>
            <p:cNvCxnSpPr/>
            <p:nvPr/>
          </p:nvCxnSpPr>
          <p:spPr>
            <a:xfrm>
              <a:off x="4226011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CFC2ABB-9B49-167C-875E-C980D2E3ABCA}"/>
                </a:ext>
              </a:extLst>
            </p:cNvPr>
            <p:cNvCxnSpPr/>
            <p:nvPr/>
          </p:nvCxnSpPr>
          <p:spPr>
            <a:xfrm>
              <a:off x="4377702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8A8868A-1D05-FA7E-B372-EC08CF84F0BF}"/>
                </a:ext>
              </a:extLst>
            </p:cNvPr>
            <p:cNvCxnSpPr/>
            <p:nvPr/>
          </p:nvCxnSpPr>
          <p:spPr>
            <a:xfrm>
              <a:off x="4527882" y="4328366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A1B42D1-DE9B-049F-60E7-CA04C8B910B0}"/>
                </a:ext>
              </a:extLst>
            </p:cNvPr>
            <p:cNvCxnSpPr/>
            <p:nvPr/>
          </p:nvCxnSpPr>
          <p:spPr>
            <a:xfrm>
              <a:off x="4673943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1C5D121-AD42-C775-048E-A7AB5D45168B}"/>
                </a:ext>
              </a:extLst>
            </p:cNvPr>
            <p:cNvCxnSpPr/>
            <p:nvPr/>
          </p:nvCxnSpPr>
          <p:spPr>
            <a:xfrm>
              <a:off x="4821130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7CF139C-F4F3-217E-9644-AE72306CE51B}"/>
              </a:ext>
            </a:extLst>
          </p:cNvPr>
          <p:cNvGrpSpPr/>
          <p:nvPr/>
        </p:nvGrpSpPr>
        <p:grpSpPr>
          <a:xfrm>
            <a:off x="8341877" y="3334187"/>
            <a:ext cx="1890863" cy="70832"/>
            <a:chOff x="4226011" y="4327098"/>
            <a:chExt cx="595119" cy="10562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C148955-FC0C-0E41-8159-D6B794815DC6}"/>
                </a:ext>
              </a:extLst>
            </p:cNvPr>
            <p:cNvCxnSpPr/>
            <p:nvPr/>
          </p:nvCxnSpPr>
          <p:spPr>
            <a:xfrm>
              <a:off x="4226011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DBA92E5-5D4B-CCCC-E320-281806EFD28A}"/>
                </a:ext>
              </a:extLst>
            </p:cNvPr>
            <p:cNvCxnSpPr/>
            <p:nvPr/>
          </p:nvCxnSpPr>
          <p:spPr>
            <a:xfrm>
              <a:off x="4377702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4E0357E-A046-27DF-D2EB-57F1CED371A9}"/>
                </a:ext>
              </a:extLst>
            </p:cNvPr>
            <p:cNvCxnSpPr/>
            <p:nvPr/>
          </p:nvCxnSpPr>
          <p:spPr>
            <a:xfrm>
              <a:off x="4527882" y="4328366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E5C5496-C281-1832-A2DA-8C01FA96F560}"/>
                </a:ext>
              </a:extLst>
            </p:cNvPr>
            <p:cNvCxnSpPr/>
            <p:nvPr/>
          </p:nvCxnSpPr>
          <p:spPr>
            <a:xfrm>
              <a:off x="4673943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5081882-D071-8FA6-A04D-5051791DD8EF}"/>
                </a:ext>
              </a:extLst>
            </p:cNvPr>
            <p:cNvCxnSpPr/>
            <p:nvPr/>
          </p:nvCxnSpPr>
          <p:spPr>
            <a:xfrm>
              <a:off x="4821130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FC810F80-94CC-E176-50D3-444D75C44256}"/>
              </a:ext>
            </a:extLst>
          </p:cNvPr>
          <p:cNvSpPr/>
          <p:nvPr/>
        </p:nvSpPr>
        <p:spPr>
          <a:xfrm>
            <a:off x="1987262" y="4551184"/>
            <a:ext cx="2526957" cy="650366"/>
          </a:xfrm>
          <a:prstGeom prst="roundRect">
            <a:avLst/>
          </a:prstGeom>
          <a:solidFill>
            <a:srgbClr val="C0000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F502B9-86B0-8B35-335A-CF63F331AD28}"/>
              </a:ext>
            </a:extLst>
          </p:cNvPr>
          <p:cNvSpPr txBox="1"/>
          <p:nvPr/>
        </p:nvSpPr>
        <p:spPr>
          <a:xfrm>
            <a:off x="2734505" y="4723430"/>
            <a:ext cx="1600542" cy="283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tx2"/>
                </a:solidFill>
              </a:rPr>
              <a:t>radio-over-</a:t>
            </a:r>
            <a:r>
              <a:rPr lang="en-US" sz="1400" b="1" dirty="0" err="1">
                <a:solidFill>
                  <a:schemeClr val="tx2"/>
                </a:solidFill>
              </a:rPr>
              <a:t>fibre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D84C20D-FE83-7D2C-8AE0-6071E684AA67}"/>
              </a:ext>
            </a:extLst>
          </p:cNvPr>
          <p:cNvSpPr/>
          <p:nvPr/>
        </p:nvSpPr>
        <p:spPr>
          <a:xfrm>
            <a:off x="2099031" y="4665183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C410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59B410-7D25-2F74-2D80-9BBB34C2FDA0}"/>
              </a:ext>
            </a:extLst>
          </p:cNvPr>
          <p:cNvSpPr txBox="1"/>
          <p:nvPr/>
        </p:nvSpPr>
        <p:spPr>
          <a:xfrm>
            <a:off x="4625988" y="4551184"/>
            <a:ext cx="49427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48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957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64119</TotalTime>
  <Words>1647</Words>
  <Application>Microsoft Office PowerPoint</Application>
  <PresentationFormat>Widescreen</PresentationFormat>
  <Paragraphs>447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Courier New</vt:lpstr>
      <vt:lpstr>LM Roman 10</vt:lpstr>
      <vt:lpstr>Arial</vt:lpstr>
      <vt:lpstr>Calibri</vt:lpstr>
      <vt:lpstr>Wingdings</vt:lpstr>
      <vt:lpstr>Cambria Math</vt:lpstr>
      <vt:lpstr>Times New Roman</vt:lpstr>
      <vt:lpstr>Office Theme</vt:lpstr>
      <vt:lpstr>Electro-optical Modulator Time Stretch Acquisition System - status and plans - </vt:lpstr>
      <vt:lpstr>Building a high bandwidth acquisition system</vt:lpstr>
      <vt:lpstr>Radio-over-fibre with electro-optical modulators</vt:lpstr>
      <vt:lpstr>Radio-over-fibre with electro-optical modulators</vt:lpstr>
      <vt:lpstr>Radio-over-fibre with electro-optical modulators</vt:lpstr>
      <vt:lpstr>Radio-over-fibre with electro-optical modulators</vt:lpstr>
      <vt:lpstr>Radio-over-fibre with electro-optical modulators</vt:lpstr>
      <vt:lpstr>Time Stretch through Spectral Encoding</vt:lpstr>
      <vt:lpstr>Time Stretch through Spectral Encoding</vt:lpstr>
      <vt:lpstr>Test-Setup for LHC Point 4</vt:lpstr>
      <vt:lpstr>Test-Setup</vt:lpstr>
      <vt:lpstr>PowerPoint Presentation</vt:lpstr>
      <vt:lpstr>PowerPoint Presentation</vt:lpstr>
      <vt:lpstr>Lab-Tests</vt:lpstr>
      <vt:lpstr>PowerPoint Presentation</vt:lpstr>
      <vt:lpstr>Time Conversion at Lab</vt:lpstr>
      <vt:lpstr>Time Conversion at Lab</vt:lpstr>
      <vt:lpstr>Bandwidth at Lab</vt:lpstr>
      <vt:lpstr>Measurements with Electron Bunches</vt:lpstr>
      <vt:lpstr>Setup Limitations</vt:lpstr>
      <vt:lpstr>Summary</vt:lpstr>
      <vt:lpstr>PowerPoint Presentation</vt:lpstr>
      <vt:lpstr>LHC Rep. Rate</vt:lpstr>
      <vt:lpstr>LHC Setup Laser</vt:lpstr>
      <vt:lpstr>LHC Setup Modulator</vt:lpstr>
      <vt:lpstr>LHC Setup Modulator</vt:lpstr>
      <vt:lpstr>Surface (SX4 R-002) </vt:lpstr>
      <vt:lpstr>Stretching</vt:lpstr>
      <vt:lpstr>LHC Setup Beam</vt:lpstr>
      <vt:lpstr>LHC Setup Signal Source</vt:lpstr>
      <vt:lpstr>BQK</vt:lpstr>
      <vt:lpstr>BQK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Andreas Schlögelhofer</dc:creator>
  <cp:lastModifiedBy>Andreas Schlögelhofer</cp:lastModifiedBy>
  <cp:revision>134</cp:revision>
  <dcterms:created xsi:type="dcterms:W3CDTF">2024-07-29T11:22:02Z</dcterms:created>
  <dcterms:modified xsi:type="dcterms:W3CDTF">2025-01-15T07:54:20Z</dcterms:modified>
</cp:coreProperties>
</file>