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2" r:id="rId3"/>
    <p:sldId id="270" r:id="rId4"/>
    <p:sldId id="267" r:id="rId5"/>
    <p:sldId id="273" r:id="rId6"/>
    <p:sldId id="264" r:id="rId7"/>
    <p:sldId id="269" r:id="rId8"/>
    <p:sldId id="265" r:id="rId9"/>
    <p:sldId id="266" r:id="rId10"/>
    <p:sldId id="271" r:id="rId11"/>
    <p:sldId id="275" r:id="rId12"/>
    <p:sldId id="276" r:id="rId13"/>
    <p:sldId id="272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66" autoAdjust="0"/>
    <p:restoredTop sz="94110" autoAdjust="0"/>
  </p:normalViewPr>
  <p:slideViewPr>
    <p:cSldViewPr snapToObjects="1" showGuides="1">
      <p:cViewPr varScale="1">
        <p:scale>
          <a:sx n="107" d="100"/>
          <a:sy n="107" d="100"/>
        </p:scale>
        <p:origin x="126" y="6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260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024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300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8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281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380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6F16A-3DAF-0C54-6442-9CF9C528F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156779-5BBE-859B-BA49-4BBB7E607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09401E-D659-1375-AA60-49CAF65C9A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6C7E4-FBEB-D78C-5A1A-50F30E692B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630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803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High Bandwidth Beam Position Monitor Review – 15th January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WP13.5 update – budget and schedule considerations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T. Levens, SY-BI</a:t>
            </a:r>
            <a:br>
              <a:rPr lang="en-GB" dirty="0"/>
            </a:br>
            <a:r>
              <a:rPr lang="en-GB" sz="1400" i="1" dirty="0"/>
              <a:t>with input from S. Gibson, D. Harryman, M. Krupa, T. Lefevre, A. Schloegelhofer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HL-LHC High Bandwidth Beam Position Monitor Review – 15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January 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D98F5-A804-DDB2-E89A-FFB513256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F464B-EFD0-5CE2-ED85-B853137C2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WP13 requested to install 8x dual-plane high-bandwidth BPMs in IP1/5 for HL-LHC crab-cavity diagnostics.</a:t>
            </a:r>
          </a:p>
          <a:p>
            <a:pPr lvl="1" algn="l"/>
            <a:r>
              <a:rPr lang="en-GB" dirty="0"/>
              <a:t>Note only 4x planes will be equipped with acquisition as baseline.</a:t>
            </a:r>
          </a:p>
          <a:p>
            <a:pPr algn="l"/>
            <a:r>
              <a:rPr lang="en-GB" dirty="0"/>
              <a:t>Total project budget:</a:t>
            </a:r>
          </a:p>
          <a:p>
            <a:pPr lvl="1" algn="l"/>
            <a:r>
              <a:rPr lang="en-GB" dirty="0"/>
              <a:t>794kCHF at CERN </a:t>
            </a:r>
          </a:p>
          <a:p>
            <a:pPr lvl="1" algn="l"/>
            <a:r>
              <a:rPr lang="en-GB" dirty="0"/>
              <a:t>~£600k at Royal Holloway</a:t>
            </a:r>
          </a:p>
          <a:p>
            <a:pPr algn="l"/>
            <a:r>
              <a:rPr lang="en-GB" dirty="0"/>
              <a:t>Current best cost estimates are in line with the available budgets:</a:t>
            </a:r>
          </a:p>
          <a:p>
            <a:pPr lvl="1" algn="l"/>
            <a:r>
              <a:rPr lang="en-GB" dirty="0"/>
              <a:t>Strip-line: 764kCHF</a:t>
            </a:r>
          </a:p>
          <a:p>
            <a:pPr lvl="1" algn="l"/>
            <a:r>
              <a:rPr lang="en-GB" dirty="0"/>
              <a:t>Strip-line + EOMTS: 919kCHF</a:t>
            </a:r>
          </a:p>
          <a:p>
            <a:pPr lvl="1" algn="l"/>
            <a:r>
              <a:rPr lang="en-GB" dirty="0"/>
              <a:t>EO-BPM: 1’200kCHF</a:t>
            </a:r>
          </a:p>
          <a:p>
            <a:pPr algn="l"/>
            <a:r>
              <a:rPr lang="en-GB" dirty="0"/>
              <a:t>Technical decision on pick-up type (i.e. EO-BPMs vs. strip-line) </a:t>
            </a:r>
            <a:r>
              <a:rPr lang="en-GB" b="1" dirty="0"/>
              <a:t>needed urgently</a:t>
            </a:r>
            <a:r>
              <a:rPr lang="en-GB" dirty="0"/>
              <a:t> to finalise the design and ensure we can meet the deadlines for installation in mid-2028.</a:t>
            </a:r>
          </a:p>
          <a:p>
            <a:pPr algn="l"/>
            <a:r>
              <a:rPr lang="en-GB" dirty="0"/>
              <a:t>Decision on final acquisition system needed by early-2029.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D28BE0-2354-E2D7-60BF-897F221C4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2C9AD-DBA1-B8E1-9A4D-466C65671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46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FFF3-3EE1-365B-C8E4-FA17A6A79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F7121C-52E3-29FB-21E3-7C47162AF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A5614-3881-40B3-7D67-22E7EEED3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7760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7A7EE-D548-7183-AEC2-06C3D55E3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9E803-A804-FCE3-F494-0C8F86671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3a. EO-BPMs in LSS4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00131-8ADC-3023-1345-07DD25855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2000" i="1" dirty="0"/>
              <a:t>Additional option to install 4x single-plane EO-BPMs in LSS4 dedicated to instability diagnostics…</a:t>
            </a:r>
          </a:p>
          <a:p>
            <a:pPr algn="l"/>
            <a:r>
              <a:rPr lang="en-GB" sz="2000" dirty="0"/>
              <a:t>Pick-ups and cabling: </a:t>
            </a:r>
            <a:r>
              <a:rPr lang="en-GB" sz="2000" b="1" dirty="0"/>
              <a:t>190kCHF</a:t>
            </a:r>
          </a:p>
          <a:p>
            <a:pPr lvl="1" algn="l"/>
            <a:r>
              <a:rPr lang="en-GB" sz="1800" dirty="0"/>
              <a:t>EO-BPMs – 150kCHF</a:t>
            </a:r>
          </a:p>
          <a:p>
            <a:pPr lvl="2" algn="l"/>
            <a:r>
              <a:rPr lang="en-GB" sz="1400" dirty="0"/>
              <a:t>Estimate for 4+1 single-plane EO-BPMs</a:t>
            </a:r>
          </a:p>
          <a:p>
            <a:pPr lvl="1" algn="l"/>
            <a:r>
              <a:rPr lang="en-GB" sz="1800" dirty="0"/>
              <a:t>Fibers – 40kCHF</a:t>
            </a:r>
          </a:p>
          <a:p>
            <a:pPr lvl="2" algn="l"/>
            <a:r>
              <a:rPr lang="en-GB" sz="1400" dirty="0"/>
              <a:t>1 PM + 3 SM </a:t>
            </a:r>
            <a:r>
              <a:rPr lang="en-GB" sz="1400" dirty="0" err="1"/>
              <a:t>fibers</a:t>
            </a:r>
            <a:r>
              <a:rPr lang="en-GB" sz="1400" dirty="0"/>
              <a:t> per plane </a:t>
            </a:r>
            <a:r>
              <a:rPr lang="en-GB" sz="1400" dirty="0">
                <a:sym typeface="Wingdings" panose="05000000000000000000" pitchFamily="2" charset="2"/>
              </a:rPr>
              <a:t> 4 PM and 12 SM </a:t>
            </a:r>
            <a:r>
              <a:rPr lang="en-GB" sz="1400" dirty="0" err="1">
                <a:sym typeface="Wingdings" panose="05000000000000000000" pitchFamily="2" charset="2"/>
              </a:rPr>
              <a:t>fibers</a:t>
            </a:r>
            <a:r>
              <a:rPr lang="en-GB" sz="1400" dirty="0">
                <a:sym typeface="Wingdings" panose="05000000000000000000" pitchFamily="2" charset="2"/>
              </a:rPr>
              <a:t> total</a:t>
            </a:r>
            <a:endParaRPr lang="en-GB" sz="1400" dirty="0"/>
          </a:p>
          <a:p>
            <a:pPr lvl="2" algn="l"/>
            <a:r>
              <a:rPr lang="en-GB" sz="1400" dirty="0"/>
              <a:t>Estimate of 8kCHF/100m per cable, 1x cable of ~500m</a:t>
            </a:r>
          </a:p>
          <a:p>
            <a:pPr algn="l"/>
            <a:r>
              <a:rPr lang="en-GB" sz="2000" dirty="0"/>
              <a:t>Acquisition: </a:t>
            </a:r>
            <a:r>
              <a:rPr lang="en-GB" sz="2000" b="1" dirty="0"/>
              <a:t>645kCHF</a:t>
            </a:r>
          </a:p>
          <a:p>
            <a:pPr lvl="1" algn="l"/>
            <a:r>
              <a:rPr lang="en-GB" sz="1800" dirty="0"/>
              <a:t>High speed digitizers (4x 3ch) – 300kCHF</a:t>
            </a:r>
          </a:p>
          <a:p>
            <a:pPr lvl="1" algn="l"/>
            <a:r>
              <a:rPr lang="en-GB" sz="1800" dirty="0"/>
              <a:t>CW laser + amplifier (1x) – 50kCHF</a:t>
            </a:r>
          </a:p>
          <a:p>
            <a:pPr lvl="1" algn="l"/>
            <a:r>
              <a:rPr lang="en-GB" sz="1800" dirty="0"/>
              <a:t>Optical components (4x) – 80kCHF</a:t>
            </a:r>
          </a:p>
          <a:p>
            <a:pPr lvl="1" algn="l"/>
            <a:r>
              <a:rPr lang="en-GB" sz="1800" dirty="0"/>
              <a:t>Spares (50%) – 215kCHF</a:t>
            </a:r>
          </a:p>
          <a:p>
            <a:pPr algn="l"/>
            <a:r>
              <a:rPr lang="en-GB" sz="2000" dirty="0"/>
              <a:t>Total cost: </a:t>
            </a:r>
            <a:r>
              <a:rPr lang="en-GB" sz="2000" b="1" dirty="0"/>
              <a:t>835kCHF</a:t>
            </a:r>
          </a:p>
          <a:p>
            <a:pPr algn="l"/>
            <a:endParaRPr lang="en-GB" sz="2000" dirty="0"/>
          </a:p>
          <a:p>
            <a:pPr marL="0" indent="0" algn="l"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39BB4-9AEB-B9AB-676C-6AB177D6B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BFDEC-4EDC-9832-0D89-25BE3EA9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396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CFAB0-D9DC-E3BF-EBB4-1DC722BA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64C40-4AD4-48B7-C002-AD7379A7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F9A21-C408-739C-A01C-3FC41071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A843CBF-AC04-001B-3B83-344F76772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11911"/>
          <a:stretch/>
        </p:blipFill>
        <p:spPr>
          <a:xfrm>
            <a:off x="445950" y="858041"/>
            <a:ext cx="8252099" cy="342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Budget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CERN budget lines in APT (WU 192433)</a:t>
            </a:r>
          </a:p>
          <a:p>
            <a:pPr lvl="1" algn="l"/>
            <a:r>
              <a:rPr lang="en-GB" b="1" dirty="0"/>
              <a:t>594 </a:t>
            </a:r>
            <a:r>
              <a:rPr lang="en-GB" b="1" dirty="0" err="1"/>
              <a:t>kCHF</a:t>
            </a:r>
            <a:r>
              <a:rPr lang="en-GB" b="1" dirty="0"/>
              <a:t> </a:t>
            </a:r>
            <a:r>
              <a:rPr lang="en-GB" dirty="0"/>
              <a:t>for BPW instruments and acquisition</a:t>
            </a:r>
          </a:p>
          <a:p>
            <a:pPr lvl="1" algn="l"/>
            <a:r>
              <a:rPr lang="en-GB" b="1" dirty="0"/>
              <a:t>200 </a:t>
            </a:r>
            <a:r>
              <a:rPr lang="en-GB" b="1" dirty="0" err="1"/>
              <a:t>kCHF</a:t>
            </a:r>
            <a:r>
              <a:rPr lang="en-GB" b="1" dirty="0"/>
              <a:t> </a:t>
            </a:r>
            <a:r>
              <a:rPr lang="en-GB" dirty="0"/>
              <a:t>for BPW spares</a:t>
            </a:r>
          </a:p>
          <a:p>
            <a:pPr algn="l"/>
            <a:r>
              <a:rPr lang="en-GB" dirty="0"/>
              <a:t>Current spending profile is starting now until mid-2028: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dirty="0"/>
              <a:t>Some reprofiling will be needed due to delay of LS3</a:t>
            </a:r>
          </a:p>
          <a:p>
            <a:pPr lvl="1" algn="l"/>
            <a:r>
              <a:rPr lang="en-GB" dirty="0"/>
              <a:t>Desire to purchase acquisition system as late as possible (i.e. now in 2029) to avoid technological obsolescence of digitizers and PCs during run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 descr="A graph with a line&#10;&#10;Description automatically generated">
            <a:extLst>
              <a:ext uri="{FF2B5EF4-FFF2-40B4-BE49-F238E27FC236}">
                <a16:creationId xmlns:a16="http://schemas.microsoft.com/office/drawing/2014/main" id="{7E1BAC63-1BE4-6EDB-BCE1-E6D7BB62D1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6721"/>
          <a:stretch/>
        </p:blipFill>
        <p:spPr>
          <a:xfrm>
            <a:off x="1809388" y="1982788"/>
            <a:ext cx="5525223" cy="1525066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E6E70BA3-695F-774E-8397-64AA8B530327}"/>
              </a:ext>
            </a:extLst>
          </p:cNvPr>
          <p:cNvSpPr/>
          <p:nvPr/>
        </p:nvSpPr>
        <p:spPr>
          <a:xfrm rot="16200000">
            <a:off x="2663242" y="3195498"/>
            <a:ext cx="216024" cy="14401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EDF0-A97B-866F-D478-B9E45C04C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Royal Holloway Budget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94DC8-CE36-8C93-4055-75B922EAD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GB" dirty="0"/>
              <a:t>Royal Holloway has grant of </a:t>
            </a:r>
            <a:r>
              <a:rPr lang="en-GB" b="1" dirty="0"/>
              <a:t>£760k </a:t>
            </a:r>
            <a:r>
              <a:rPr lang="en-GB" dirty="0"/>
              <a:t>from STFC for the delivery of </a:t>
            </a:r>
            <a:r>
              <a:rPr lang="en-GB" b="1" dirty="0"/>
              <a:t>four EO-BPMs </a:t>
            </a:r>
            <a:r>
              <a:rPr lang="en-GB" dirty="0"/>
              <a:t>to CERN as part of HL-UK. </a:t>
            </a:r>
          </a:p>
          <a:p>
            <a:pPr lvl="1" algn="l"/>
            <a:r>
              <a:rPr lang="en-GB" dirty="0"/>
              <a:t>Split into R&amp;D costs and prototype (~£230k) and delivery of the final instruments (~£530k).</a:t>
            </a:r>
          </a:p>
          <a:p>
            <a:pPr lvl="1" algn="l"/>
            <a:r>
              <a:rPr lang="en-GB" dirty="0"/>
              <a:t>Note, the original budget assumed that the prototype would be reused as one of the final four instruments.</a:t>
            </a:r>
          </a:p>
          <a:p>
            <a:pPr lvl="1" algn="l"/>
            <a:r>
              <a:rPr lang="en-GB" dirty="0"/>
              <a:t>As part of the agreement, CERN should provide an additional £150k for the final instruments.</a:t>
            </a:r>
          </a:p>
          <a:p>
            <a:pPr algn="l"/>
            <a:r>
              <a:rPr lang="en-GB" dirty="0"/>
              <a:t>From this initial grant </a:t>
            </a:r>
            <a:r>
              <a:rPr lang="en-GB" b="1" dirty="0"/>
              <a:t>~£600k </a:t>
            </a:r>
            <a:r>
              <a:rPr lang="en-GB" dirty="0"/>
              <a:t>is remaining.</a:t>
            </a:r>
          </a:p>
          <a:p>
            <a:pPr lvl="1" algn="l"/>
            <a:r>
              <a:rPr lang="en-GB" dirty="0"/>
              <a:t>Some of the R&amp;D funded by I.FAST project.</a:t>
            </a:r>
          </a:p>
          <a:p>
            <a:pPr algn="l"/>
            <a:r>
              <a:rPr lang="en-GB" dirty="0"/>
              <a:t>Note that currently the grant ends in </a:t>
            </a:r>
            <a:r>
              <a:rPr lang="en-GB" b="1" dirty="0"/>
              <a:t>March 2026</a:t>
            </a:r>
            <a:r>
              <a:rPr lang="en-GB" dirty="0"/>
              <a:t>!</a:t>
            </a:r>
          </a:p>
          <a:p>
            <a:pPr lvl="1" algn="l"/>
            <a:r>
              <a:rPr lang="en-GB" dirty="0"/>
              <a:t>Extension beyond this would need to be requested to STFC.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C18A0-9723-CC0B-A5B3-B2BB35BD3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E50C7D-81D5-CE44-B167-96BF2B0DE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96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EC685-AE5C-E571-9936-8E7E7E07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Scenarios for CC diagnostic in IP1/5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DEDBB-C48B-EB07-CBC8-EC5036F7C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Baseline for WP13 was to install one per beam per plane. </a:t>
            </a:r>
            <a:br>
              <a:rPr lang="en-GB" dirty="0"/>
            </a:br>
            <a:r>
              <a:rPr lang="en-GB" b="1" dirty="0">
                <a:sym typeface="Wingdings" panose="05000000000000000000" pitchFamily="2" charset="2"/>
              </a:rPr>
              <a:t></a:t>
            </a:r>
            <a:r>
              <a:rPr lang="en-GB" b="1" dirty="0"/>
              <a:t> 4 total single-plane instruments (4x planes)</a:t>
            </a:r>
          </a:p>
          <a:p>
            <a:pPr lvl="1" algn="l"/>
            <a:r>
              <a:rPr lang="en-GB" b="1" dirty="0"/>
              <a:t>IP1L:</a:t>
            </a:r>
            <a:r>
              <a:rPr lang="en-GB" dirty="0"/>
              <a:t> Hor. B1</a:t>
            </a:r>
          </a:p>
          <a:p>
            <a:pPr lvl="1" algn="l"/>
            <a:r>
              <a:rPr lang="en-GB" b="1" dirty="0"/>
              <a:t>IP1R:</a:t>
            </a:r>
            <a:r>
              <a:rPr lang="en-GB" dirty="0"/>
              <a:t> Hor. B2</a:t>
            </a:r>
          </a:p>
          <a:p>
            <a:pPr algn="l"/>
            <a:r>
              <a:rPr lang="en-GB" dirty="0"/>
              <a:t>Recent request from WP2 to install dual-plane BPMs for both beams in all locations to cover all possible optics scenarios.</a:t>
            </a:r>
            <a:br>
              <a:rPr lang="en-GB" dirty="0"/>
            </a:br>
            <a:r>
              <a:rPr lang="en-GB" b="1" dirty="0">
                <a:sym typeface="Wingdings" panose="05000000000000000000" pitchFamily="2" charset="2"/>
              </a:rPr>
              <a:t></a:t>
            </a:r>
            <a:r>
              <a:rPr lang="en-GB" b="1" dirty="0"/>
              <a:t> 8 total dual-plane instruments (16x planes)</a:t>
            </a:r>
          </a:p>
          <a:p>
            <a:pPr algn="l"/>
            <a:r>
              <a:rPr lang="en-GB" dirty="0"/>
              <a:t>Agreement between WP13 and WP2 on the strategy:</a:t>
            </a:r>
          </a:p>
          <a:p>
            <a:pPr lvl="1" algn="l"/>
            <a:r>
              <a:rPr lang="en-GB" dirty="0"/>
              <a:t>Install dual-plane pick-ups and cables in all locations.</a:t>
            </a:r>
          </a:p>
          <a:p>
            <a:pPr lvl="1" algn="l"/>
            <a:r>
              <a:rPr lang="en-GB" dirty="0"/>
              <a:t>Initially equip only baseline 4x planes with acquisition systems.</a:t>
            </a:r>
          </a:p>
          <a:p>
            <a:pPr lvl="1" algn="l"/>
            <a:r>
              <a:rPr lang="en-GB" dirty="0"/>
              <a:t>Full deployment of acquisition on all 16x planes would require additional budget (~600kCHF) for digitizers.</a:t>
            </a:r>
          </a:p>
          <a:p>
            <a:pPr lvl="1" algn="l"/>
            <a:endParaRPr lang="en-GB" dirty="0"/>
          </a:p>
          <a:p>
            <a:pPr lvl="1"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858E3-021C-561E-894A-96703415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F3CF4-4B84-FB74-EDAD-7970EC20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D426FE-C52A-0AA5-B309-5FA41D614991}"/>
              </a:ext>
            </a:extLst>
          </p:cNvPr>
          <p:cNvSpPr txBox="1"/>
          <p:nvPr/>
        </p:nvSpPr>
        <p:spPr>
          <a:xfrm>
            <a:off x="3352595" y="1449063"/>
            <a:ext cx="2438809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900" b="1" dirty="0">
                <a:solidFill>
                  <a:schemeClr val="accent5"/>
                </a:solidFill>
              </a:rPr>
              <a:t>IP5L: </a:t>
            </a:r>
            <a:r>
              <a:rPr lang="en-GB" sz="1900" dirty="0">
                <a:solidFill>
                  <a:schemeClr val="accent5"/>
                </a:solidFill>
              </a:rPr>
              <a:t>Ver. B2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900" b="1" dirty="0">
                <a:solidFill>
                  <a:schemeClr val="accent5"/>
                </a:solidFill>
              </a:rPr>
              <a:t>IP5R: </a:t>
            </a:r>
            <a:r>
              <a:rPr lang="en-GB" sz="1900" dirty="0">
                <a:solidFill>
                  <a:schemeClr val="accent5"/>
                </a:solidFill>
              </a:rPr>
              <a:t>Ver. B1</a:t>
            </a:r>
          </a:p>
        </p:txBody>
      </p:sp>
    </p:spTree>
    <p:extLst>
      <p:ext uri="{BB962C8B-B14F-4D97-AF65-F5344CB8AC3E}">
        <p14:creationId xmlns:p14="http://schemas.microsoft.com/office/powerpoint/2010/main" val="350870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6E77F-567C-C967-AF72-2C202F5B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413AD-1A0E-7558-F3CB-B26E0766D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/>
              <a:t>Budget estimates for the following configurations for the agreed CC diagnostics (16 planes, 4 acquired) in IP1/5: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Strip-line BPMs with traditional acquisition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Strip-line BPMs with EOMTS acquisition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EO-BPMs</a:t>
            </a:r>
          </a:p>
          <a:p>
            <a:pPr marL="914400" lvl="1" indent="-457200" algn="l">
              <a:buFont typeface="+mj-lt"/>
              <a:buAutoNum type="arabicPeriod"/>
            </a:pPr>
            <a:endParaRPr lang="en-GB" sz="2000" dirty="0"/>
          </a:p>
          <a:p>
            <a:pPr marL="514350" indent="-457200" algn="l">
              <a:buFont typeface="Wingdings" panose="05000000000000000000" pitchFamily="2" charset="2"/>
              <a:buChar char="Ø"/>
            </a:pPr>
            <a:r>
              <a:rPr lang="en-GB" sz="2400" dirty="0"/>
              <a:t>Note the estimates are based on the best information that we have today and there is some uncertainty…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0B793-F865-6388-3158-AFB9C9A65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25DC7-C2DE-A822-A0A8-AD235237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88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E170F-74C0-CEB1-7047-A8DC289E9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Strip-line BPMs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57FC9-6E7A-54CB-33F6-D2167AD4A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Pick-ups &amp; cabling: </a:t>
            </a:r>
            <a:r>
              <a:rPr lang="en-GB" sz="2000" b="1" dirty="0"/>
              <a:t>464kCHF</a:t>
            </a:r>
          </a:p>
          <a:p>
            <a:pPr lvl="1" algn="l"/>
            <a:r>
              <a:rPr lang="en-GB" sz="1800" dirty="0"/>
              <a:t>Strip-line BPMs – 400kCHF</a:t>
            </a:r>
          </a:p>
          <a:p>
            <a:pPr lvl="2" algn="l"/>
            <a:r>
              <a:rPr lang="en-GB" sz="1600" dirty="0"/>
              <a:t>Estimate for 8+2 dual-plane BPMs including development and prototyping</a:t>
            </a:r>
          </a:p>
          <a:p>
            <a:pPr lvl="1" algn="l"/>
            <a:r>
              <a:rPr lang="en-GB" sz="1800" dirty="0"/>
              <a:t>Coaxial cables – 64kCHF</a:t>
            </a:r>
          </a:p>
          <a:p>
            <a:pPr lvl="2" algn="l"/>
            <a:r>
              <a:rPr lang="en-GB" sz="1600" dirty="0"/>
              <a:t>Estimate of 2kCHF/100m, 32 cables, each cable ~100m</a:t>
            </a:r>
          </a:p>
          <a:p>
            <a:pPr algn="l"/>
            <a:r>
              <a:rPr lang="en-GB" sz="2000" dirty="0"/>
              <a:t>Acquisition: </a:t>
            </a:r>
            <a:r>
              <a:rPr lang="en-GB" sz="2000" b="1" dirty="0"/>
              <a:t>300kCHF</a:t>
            </a:r>
          </a:p>
          <a:p>
            <a:pPr lvl="1" algn="l"/>
            <a:r>
              <a:rPr lang="en-GB" sz="1800" dirty="0"/>
              <a:t>High-speed digitizers (4x 2ch) – 200kCHF</a:t>
            </a:r>
          </a:p>
          <a:p>
            <a:pPr lvl="1" algn="l"/>
            <a:r>
              <a:rPr lang="en-GB" sz="1800" dirty="0"/>
              <a:t>Spares (50%) – 100kCHF</a:t>
            </a:r>
          </a:p>
          <a:p>
            <a:pPr algn="l"/>
            <a:r>
              <a:rPr lang="en-GB" sz="2000" dirty="0"/>
              <a:t>Total cost: </a:t>
            </a:r>
            <a:r>
              <a:rPr lang="en-GB" sz="2000" b="1" dirty="0"/>
              <a:t>764 </a:t>
            </a:r>
            <a:r>
              <a:rPr lang="en-GB" sz="2000" b="1" dirty="0" err="1"/>
              <a:t>kCHF</a:t>
            </a:r>
            <a:endParaRPr lang="en-GB" sz="20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AA5C1-2157-C7F7-89D1-186E784FD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14E19A-C133-5D91-A1A8-E6A532EC9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084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09814-F358-C186-12FB-B00A0FAB7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F4B0-0A6A-B9A2-1AF2-FFE33A787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Strip-line BPMs + EOMTS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DBF13-7E9E-E2B3-E437-E4AF68713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sz="2000" dirty="0"/>
              <a:t>Pick-ups &amp; cabling: </a:t>
            </a:r>
            <a:r>
              <a:rPr lang="en-GB" sz="2000" b="1" dirty="0"/>
              <a:t>494kCHF</a:t>
            </a:r>
          </a:p>
          <a:p>
            <a:pPr lvl="1" algn="l"/>
            <a:r>
              <a:rPr lang="en-GB" sz="1800" dirty="0"/>
              <a:t>Strip-line BPMs – 400kCHF</a:t>
            </a:r>
            <a:r>
              <a:rPr lang="en-GB" sz="1800" dirty="0">
                <a:solidFill>
                  <a:schemeClr val="accent3"/>
                </a:solidFill>
              </a:rPr>
              <a:t> (as option 1)</a:t>
            </a:r>
          </a:p>
          <a:p>
            <a:pPr lvl="1" algn="l"/>
            <a:r>
              <a:rPr lang="en-GB" sz="1800" dirty="0"/>
              <a:t>Coaxial cables – 64kCHF</a:t>
            </a:r>
            <a:r>
              <a:rPr lang="en-GB" sz="1800" dirty="0">
                <a:solidFill>
                  <a:schemeClr val="accent3"/>
                </a:solidFill>
              </a:rPr>
              <a:t> (as option 1)</a:t>
            </a:r>
          </a:p>
          <a:p>
            <a:pPr lvl="1" algn="l"/>
            <a:r>
              <a:rPr lang="en-GB" sz="1800" dirty="0"/>
              <a:t>Fibers – 30kCHF</a:t>
            </a:r>
          </a:p>
          <a:p>
            <a:pPr lvl="2" algn="l"/>
            <a:r>
              <a:rPr lang="en-GB" sz="1400" dirty="0"/>
              <a:t>2 </a:t>
            </a:r>
            <a:r>
              <a:rPr lang="en-GB" sz="1400" dirty="0" err="1"/>
              <a:t>fibers</a:t>
            </a:r>
            <a:r>
              <a:rPr lang="en-GB" sz="1400" dirty="0"/>
              <a:t> per plane </a:t>
            </a:r>
            <a:r>
              <a:rPr lang="en-GB" sz="1400" dirty="0">
                <a:sym typeface="Wingdings" panose="05000000000000000000" pitchFamily="2" charset="2"/>
              </a:rPr>
              <a:t></a:t>
            </a:r>
            <a:r>
              <a:rPr lang="en-GB" sz="1400" dirty="0"/>
              <a:t> 8 per IP side</a:t>
            </a:r>
          </a:p>
          <a:p>
            <a:pPr lvl="2" algn="l"/>
            <a:r>
              <a:rPr lang="en-GB" sz="1400" dirty="0"/>
              <a:t>Estimate of 3kCHF/100m per cable, 4x cables, each cable ~250m</a:t>
            </a:r>
          </a:p>
          <a:p>
            <a:pPr algn="l"/>
            <a:r>
              <a:rPr lang="en-GB" sz="2000" dirty="0"/>
              <a:t>Acquisition: </a:t>
            </a:r>
            <a:r>
              <a:rPr lang="en-GB" sz="2000" b="1" dirty="0"/>
              <a:t>375kCHF</a:t>
            </a:r>
          </a:p>
          <a:p>
            <a:pPr lvl="1" algn="l"/>
            <a:r>
              <a:rPr lang="en-GB" sz="1800" dirty="0"/>
              <a:t>Digitizers (2x </a:t>
            </a:r>
            <a:r>
              <a:rPr lang="en-GB" sz="1800" dirty="0" err="1"/>
              <a:t>RFSoC</a:t>
            </a:r>
            <a:r>
              <a:rPr lang="en-GB" sz="1800" dirty="0"/>
              <a:t>) – 50kCHF</a:t>
            </a:r>
          </a:p>
          <a:p>
            <a:pPr lvl="1" algn="l"/>
            <a:r>
              <a:rPr lang="en-GB" sz="1800" dirty="0"/>
              <a:t>Pulsed lasers (4x) – 130kCHF</a:t>
            </a:r>
          </a:p>
          <a:p>
            <a:pPr lvl="1" algn="l"/>
            <a:r>
              <a:rPr lang="en-GB" sz="1800" dirty="0"/>
              <a:t>Optical components (4x) – 70kCHF</a:t>
            </a:r>
          </a:p>
          <a:p>
            <a:pPr lvl="1" algn="l"/>
            <a:r>
              <a:rPr lang="en-GB" sz="1800" dirty="0"/>
              <a:t>Spares (50%) – 125kCHF</a:t>
            </a:r>
          </a:p>
          <a:p>
            <a:pPr algn="l"/>
            <a:r>
              <a:rPr lang="en-GB" sz="2000" dirty="0"/>
              <a:t>Total cost: </a:t>
            </a:r>
            <a:r>
              <a:rPr lang="en-GB" sz="2000" b="1" dirty="0"/>
              <a:t>919kCHF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2C78D-BA27-2592-3464-DEBEDD84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F88BC-9B34-8D23-1F3A-BB753755B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90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0F5E-715C-927F-1D02-21F1B3BD8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EO-BPMs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38A02-FFC4-26F3-C70C-3DA6371E5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sz="2000" dirty="0"/>
              <a:t>Pick-ups and cabling: </a:t>
            </a:r>
            <a:r>
              <a:rPr lang="en-GB" sz="2000" b="1" dirty="0"/>
              <a:t>480kCHF</a:t>
            </a:r>
          </a:p>
          <a:p>
            <a:pPr lvl="1" algn="l"/>
            <a:r>
              <a:rPr lang="en-GB" sz="1800" dirty="0"/>
              <a:t>EO-BPMs – 400kCHF</a:t>
            </a:r>
          </a:p>
          <a:p>
            <a:pPr lvl="2" algn="l"/>
            <a:r>
              <a:rPr lang="en-GB" sz="1400" dirty="0"/>
              <a:t>Estimate for 8+2 dual-plane EO-BPMs</a:t>
            </a:r>
          </a:p>
          <a:p>
            <a:pPr lvl="1" algn="l"/>
            <a:r>
              <a:rPr lang="en-GB" sz="1800" dirty="0"/>
              <a:t>Fibers – 80kCHF</a:t>
            </a:r>
          </a:p>
          <a:p>
            <a:pPr lvl="2" algn="l"/>
            <a:r>
              <a:rPr lang="en-GB" sz="1400" dirty="0"/>
              <a:t>1 PM + 3 SM </a:t>
            </a:r>
            <a:r>
              <a:rPr lang="en-GB" sz="1400" dirty="0" err="1"/>
              <a:t>fibers</a:t>
            </a:r>
            <a:r>
              <a:rPr lang="en-GB" sz="1400" dirty="0"/>
              <a:t> per plane </a:t>
            </a:r>
            <a:r>
              <a:rPr lang="en-GB" sz="1400" dirty="0">
                <a:sym typeface="Wingdings" panose="05000000000000000000" pitchFamily="2" charset="2"/>
              </a:rPr>
              <a:t> 4 PM + 12 SM </a:t>
            </a:r>
            <a:r>
              <a:rPr lang="en-GB" sz="1400" dirty="0" err="1">
                <a:sym typeface="Wingdings" panose="05000000000000000000" pitchFamily="2" charset="2"/>
              </a:rPr>
              <a:t>fibers</a:t>
            </a:r>
            <a:r>
              <a:rPr lang="en-GB" sz="1400" dirty="0">
                <a:sym typeface="Wingdings" panose="05000000000000000000" pitchFamily="2" charset="2"/>
              </a:rPr>
              <a:t> per IP side</a:t>
            </a:r>
            <a:endParaRPr lang="en-GB" sz="1400" dirty="0"/>
          </a:p>
          <a:p>
            <a:pPr lvl="2" algn="l"/>
            <a:r>
              <a:rPr lang="en-GB" sz="1400" dirty="0"/>
              <a:t>Estimate of 8kCHF/100m per cable, 4x cables, each cable ~250m</a:t>
            </a:r>
          </a:p>
          <a:p>
            <a:pPr algn="l"/>
            <a:r>
              <a:rPr lang="en-GB" sz="2000" dirty="0"/>
              <a:t>Acquisition: </a:t>
            </a:r>
            <a:r>
              <a:rPr lang="en-GB" sz="2000" b="1" dirty="0"/>
              <a:t>720kCHF</a:t>
            </a:r>
          </a:p>
          <a:p>
            <a:pPr lvl="1" algn="l"/>
            <a:r>
              <a:rPr lang="en-GB" sz="1800" dirty="0"/>
              <a:t>High speed digitizers (4x 3ch) – 300kCHF</a:t>
            </a:r>
          </a:p>
          <a:p>
            <a:pPr lvl="1" algn="l"/>
            <a:r>
              <a:rPr lang="en-GB" sz="1800" dirty="0"/>
              <a:t>CW lasers + amplifiers (2x) – 100kCHF</a:t>
            </a:r>
          </a:p>
          <a:p>
            <a:pPr lvl="1" algn="l"/>
            <a:r>
              <a:rPr lang="en-GB" sz="1800" dirty="0"/>
              <a:t>Optical components (4x) – 80kCHF</a:t>
            </a:r>
          </a:p>
          <a:p>
            <a:pPr lvl="1" algn="l"/>
            <a:r>
              <a:rPr lang="en-GB" sz="1800" dirty="0"/>
              <a:t>Spares (50%) – 240kCHF</a:t>
            </a:r>
          </a:p>
          <a:p>
            <a:pPr algn="l"/>
            <a:r>
              <a:rPr lang="en-GB" sz="2000" dirty="0"/>
              <a:t>Total cost: </a:t>
            </a:r>
            <a:r>
              <a:rPr lang="en-GB" sz="2000" b="1" dirty="0"/>
              <a:t>1’200kCHF</a:t>
            </a:r>
          </a:p>
          <a:p>
            <a:pPr algn="l"/>
            <a:endParaRPr lang="en-GB" sz="2000" dirty="0"/>
          </a:p>
          <a:p>
            <a:pPr marL="0" indent="0" algn="l"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8447B8-6E42-1D13-7A4C-07CF9995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38D1AF-B1A8-4730-3D9B-490B42788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319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84194-91F3-7758-C846-789B12C15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D005-9C92-65D2-B8A6-6F247EB78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/>
            <a:r>
              <a:rPr lang="en-GB" sz="2400" b="1" dirty="0"/>
              <a:t>Pick-ups:</a:t>
            </a:r>
          </a:p>
          <a:p>
            <a:pPr lvl="1" algn="l"/>
            <a:r>
              <a:rPr lang="en-GB" sz="2000" dirty="0"/>
              <a:t>Instruments are required for installation in LSS1/5 in </a:t>
            </a:r>
            <a:r>
              <a:rPr lang="en-GB" sz="2000" b="1" dirty="0"/>
              <a:t>mid-2028</a:t>
            </a:r>
            <a:r>
              <a:rPr lang="en-GB" sz="2000" dirty="0"/>
              <a:t>.</a:t>
            </a:r>
          </a:p>
          <a:p>
            <a:pPr lvl="2" algn="l"/>
            <a:r>
              <a:rPr lang="en-GB" sz="1600" dirty="0"/>
              <a:t>Planned to be installed after the CC, so this date is depending on the CC schedule.</a:t>
            </a:r>
            <a:endParaRPr lang="en-GB" dirty="0"/>
          </a:p>
          <a:p>
            <a:pPr lvl="1" algn="l"/>
            <a:r>
              <a:rPr lang="en-GB" sz="2000" dirty="0"/>
              <a:t>They must be available for vacuum acceptance tests by the </a:t>
            </a:r>
            <a:r>
              <a:rPr lang="en-GB" sz="2000" b="1" dirty="0"/>
              <a:t>end of 2027</a:t>
            </a:r>
            <a:r>
              <a:rPr lang="en-GB" sz="2000" dirty="0"/>
              <a:t>.</a:t>
            </a:r>
            <a:endParaRPr lang="en-GB" sz="2400" dirty="0"/>
          </a:p>
          <a:p>
            <a:pPr lvl="1" algn="l"/>
            <a:r>
              <a:rPr lang="en-GB" sz="2000" dirty="0"/>
              <a:t>The designs must be finalised by </a:t>
            </a:r>
            <a:r>
              <a:rPr lang="en-GB" sz="2000" b="1" dirty="0"/>
              <a:t>end of 2025</a:t>
            </a:r>
            <a:r>
              <a:rPr lang="en-GB" sz="2000" dirty="0"/>
              <a:t> to give sufficient time for procurement and production.</a:t>
            </a:r>
          </a:p>
          <a:p>
            <a:pPr lvl="1" algn="l"/>
            <a:r>
              <a:rPr lang="en-GB" sz="2000" dirty="0"/>
              <a:t>The technological decision (strip-line vs. EO-BPM) must be made </a:t>
            </a:r>
            <a:r>
              <a:rPr lang="en-GB" sz="2000" b="1" dirty="0"/>
              <a:t>as soon as possible</a:t>
            </a:r>
            <a:r>
              <a:rPr lang="en-GB" sz="2000" dirty="0"/>
              <a:t> to allow design and integration work to start.</a:t>
            </a:r>
          </a:p>
          <a:p>
            <a:pPr algn="l"/>
            <a:r>
              <a:rPr lang="en-GB" sz="2400" b="1" dirty="0"/>
              <a:t>Acquisition (including EOMTS)</a:t>
            </a:r>
            <a:r>
              <a:rPr lang="en-GB" b="1" dirty="0"/>
              <a:t>:</a:t>
            </a:r>
          </a:p>
          <a:p>
            <a:pPr lvl="1" algn="l"/>
            <a:r>
              <a:rPr lang="en-GB" sz="2000" dirty="0"/>
              <a:t>Final decision on acquisition system by </a:t>
            </a:r>
            <a:r>
              <a:rPr lang="en-GB" sz="2000" b="1" dirty="0"/>
              <a:t>early-2029</a:t>
            </a:r>
            <a:r>
              <a:rPr lang="en-GB" sz="2000" dirty="0"/>
              <a:t> to give time for procurement and installation at </a:t>
            </a:r>
            <a:r>
              <a:rPr lang="en-GB" sz="2000" b="1" dirty="0"/>
              <a:t>end of LS3 (mid-2030)</a:t>
            </a:r>
            <a:r>
              <a:rPr lang="en-GB" sz="2000" dirty="0"/>
              <a:t>.</a:t>
            </a:r>
          </a:p>
          <a:p>
            <a:pPr lvl="1" algn="l"/>
            <a:r>
              <a:rPr lang="en-GB" sz="2000" dirty="0"/>
              <a:t>Beneficial to purchase it as late as possible to avoid technological obsolescence of digitizers and PCs during run.</a:t>
            </a:r>
          </a:p>
          <a:p>
            <a:pPr algn="l"/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97CC4-0944-15B3-EABB-AEE7A1C93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B7507-E3E5-0779-FADE-D80970FE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02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9868</TotalTime>
  <Words>1158</Words>
  <Application>Microsoft Office PowerPoint</Application>
  <PresentationFormat>On-screen Show (16:9)</PresentationFormat>
  <Paragraphs>148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 WP13.5 update – budget and schedule considerations</vt:lpstr>
      <vt:lpstr>CERN Budget</vt:lpstr>
      <vt:lpstr>Royal Holloway Budget</vt:lpstr>
      <vt:lpstr>Scenarios for CC diagnostic in IP1/5</vt:lpstr>
      <vt:lpstr>Budget estimates</vt:lpstr>
      <vt:lpstr>1. Strip-line BPMs</vt:lpstr>
      <vt:lpstr>2. Strip-line BPMs + EOMTS</vt:lpstr>
      <vt:lpstr>3. EO-BPMs</vt:lpstr>
      <vt:lpstr>Schedule</vt:lpstr>
      <vt:lpstr>Summary</vt:lpstr>
      <vt:lpstr>Thank you…</vt:lpstr>
      <vt:lpstr>3a. EO-BPMs in LSS4</vt:lpstr>
      <vt:lpstr>APT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 Levens</cp:lastModifiedBy>
  <cp:revision>278</cp:revision>
  <dcterms:created xsi:type="dcterms:W3CDTF">2016-02-12T09:02:01Z</dcterms:created>
  <dcterms:modified xsi:type="dcterms:W3CDTF">2025-01-15T05:45:25Z</dcterms:modified>
</cp:coreProperties>
</file>